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3556000" cy="2673350"/>
  <p:notesSz cx="3556000" cy="267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9" d="100"/>
          <a:sy n="279" d="100"/>
        </p:scale>
        <p:origin x="675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014538" y="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D605-D022-431D-A912-80C87EE6346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334963"/>
            <a:ext cx="1200150" cy="90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55600" y="1285875"/>
            <a:ext cx="2844800" cy="1054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54000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014538" y="254000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B3B51-2732-4A6E-B63B-35CD79F95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7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3B51-2732-4A6E-B63B-35CD79F954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9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3B51-2732-4A6E-B63B-35CD79F954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9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3B51-2732-4A6E-B63B-35CD79F954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76" y="828738"/>
            <a:ext cx="3027997" cy="5614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4352" y="1497076"/>
            <a:ext cx="2493645" cy="668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96610" cy="26725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117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4610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2249" cy="26725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4389" y="237558"/>
            <a:ext cx="2018664" cy="742950"/>
          </a:xfrm>
          <a:custGeom>
            <a:avLst/>
            <a:gdLst/>
            <a:ahLst/>
            <a:cxnLst/>
            <a:rect l="l" t="t" r="r" b="b"/>
            <a:pathLst>
              <a:path w="2018664" h="742950">
                <a:moveTo>
                  <a:pt x="1647427" y="0"/>
                </a:moveTo>
                <a:lnTo>
                  <a:pt x="371041" y="0"/>
                </a:lnTo>
                <a:lnTo>
                  <a:pt x="324498" y="2892"/>
                </a:lnTo>
                <a:lnTo>
                  <a:pt x="279681" y="11336"/>
                </a:lnTo>
                <a:lnTo>
                  <a:pt x="236936" y="24985"/>
                </a:lnTo>
                <a:lnTo>
                  <a:pt x="196612" y="43490"/>
                </a:lnTo>
                <a:lnTo>
                  <a:pt x="159057" y="66504"/>
                </a:lnTo>
                <a:lnTo>
                  <a:pt x="124617" y="93679"/>
                </a:lnTo>
                <a:lnTo>
                  <a:pt x="93642" y="124666"/>
                </a:lnTo>
                <a:lnTo>
                  <a:pt x="66478" y="159119"/>
                </a:lnTo>
                <a:lnTo>
                  <a:pt x="43473" y="196689"/>
                </a:lnTo>
                <a:lnTo>
                  <a:pt x="24975" y="237029"/>
                </a:lnTo>
                <a:lnTo>
                  <a:pt x="11331" y="279790"/>
                </a:lnTo>
                <a:lnTo>
                  <a:pt x="2890" y="324625"/>
                </a:lnTo>
                <a:lnTo>
                  <a:pt x="0" y="371186"/>
                </a:lnTo>
                <a:lnTo>
                  <a:pt x="2890" y="417747"/>
                </a:lnTo>
                <a:lnTo>
                  <a:pt x="11331" y="462582"/>
                </a:lnTo>
                <a:lnTo>
                  <a:pt x="24975" y="505343"/>
                </a:lnTo>
                <a:lnTo>
                  <a:pt x="43473" y="545683"/>
                </a:lnTo>
                <a:lnTo>
                  <a:pt x="66478" y="583253"/>
                </a:lnTo>
                <a:lnTo>
                  <a:pt x="93642" y="617706"/>
                </a:lnTo>
                <a:lnTo>
                  <a:pt x="124617" y="648694"/>
                </a:lnTo>
                <a:lnTo>
                  <a:pt x="159057" y="675869"/>
                </a:lnTo>
                <a:lnTo>
                  <a:pt x="196612" y="698883"/>
                </a:lnTo>
                <a:lnTo>
                  <a:pt x="236936" y="717388"/>
                </a:lnTo>
                <a:lnTo>
                  <a:pt x="279681" y="731037"/>
                </a:lnTo>
                <a:lnTo>
                  <a:pt x="324498" y="739481"/>
                </a:lnTo>
                <a:lnTo>
                  <a:pt x="371041" y="742373"/>
                </a:lnTo>
                <a:lnTo>
                  <a:pt x="1647427" y="742373"/>
                </a:lnTo>
                <a:lnTo>
                  <a:pt x="1693969" y="739481"/>
                </a:lnTo>
                <a:lnTo>
                  <a:pt x="1738787" y="731037"/>
                </a:lnTo>
                <a:lnTo>
                  <a:pt x="1781531" y="717388"/>
                </a:lnTo>
                <a:lnTo>
                  <a:pt x="1821855" y="698883"/>
                </a:lnTo>
                <a:lnTo>
                  <a:pt x="1859411" y="675869"/>
                </a:lnTo>
                <a:lnTo>
                  <a:pt x="1893850" y="648694"/>
                </a:lnTo>
                <a:lnTo>
                  <a:pt x="1924826" y="617706"/>
                </a:lnTo>
                <a:lnTo>
                  <a:pt x="1951990" y="583253"/>
                </a:lnTo>
                <a:lnTo>
                  <a:pt x="1974995" y="545683"/>
                </a:lnTo>
                <a:lnTo>
                  <a:pt x="1993493" y="505343"/>
                </a:lnTo>
                <a:lnTo>
                  <a:pt x="2007137" y="462582"/>
                </a:lnTo>
                <a:lnTo>
                  <a:pt x="2015578" y="417747"/>
                </a:lnTo>
                <a:lnTo>
                  <a:pt x="2018469" y="371186"/>
                </a:lnTo>
                <a:lnTo>
                  <a:pt x="2015578" y="324625"/>
                </a:lnTo>
                <a:lnTo>
                  <a:pt x="2007137" y="279790"/>
                </a:lnTo>
                <a:lnTo>
                  <a:pt x="1993493" y="237029"/>
                </a:lnTo>
                <a:lnTo>
                  <a:pt x="1974995" y="196689"/>
                </a:lnTo>
                <a:lnTo>
                  <a:pt x="1951990" y="159119"/>
                </a:lnTo>
                <a:lnTo>
                  <a:pt x="1924826" y="124666"/>
                </a:lnTo>
                <a:lnTo>
                  <a:pt x="1893850" y="93679"/>
                </a:lnTo>
                <a:lnTo>
                  <a:pt x="1859411" y="66504"/>
                </a:lnTo>
                <a:lnTo>
                  <a:pt x="1821855" y="43490"/>
                </a:lnTo>
                <a:lnTo>
                  <a:pt x="1781531" y="24985"/>
                </a:lnTo>
                <a:lnTo>
                  <a:pt x="1738787" y="11336"/>
                </a:lnTo>
                <a:lnTo>
                  <a:pt x="1693969" y="2892"/>
                </a:lnTo>
                <a:lnTo>
                  <a:pt x="1647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55" y="2175151"/>
            <a:ext cx="1501482" cy="4268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779759" y="2175154"/>
            <a:ext cx="1620520" cy="43180"/>
          </a:xfrm>
          <a:custGeom>
            <a:avLst/>
            <a:gdLst/>
            <a:ahLst/>
            <a:cxnLst/>
            <a:rect l="l" t="t" r="r" b="b"/>
            <a:pathLst>
              <a:path w="1620520" h="43180">
                <a:moveTo>
                  <a:pt x="1620215" y="21348"/>
                </a:moveTo>
                <a:lnTo>
                  <a:pt x="1618538" y="13042"/>
                </a:lnTo>
                <a:lnTo>
                  <a:pt x="1613966" y="6261"/>
                </a:lnTo>
                <a:lnTo>
                  <a:pt x="1607185" y="1676"/>
                </a:lnTo>
                <a:lnTo>
                  <a:pt x="1598879" y="0"/>
                </a:lnTo>
                <a:lnTo>
                  <a:pt x="1583105" y="0"/>
                </a:lnTo>
                <a:lnTo>
                  <a:pt x="1577543" y="0"/>
                </a:lnTo>
                <a:lnTo>
                  <a:pt x="0" y="0"/>
                </a:lnTo>
                <a:lnTo>
                  <a:pt x="0" y="42684"/>
                </a:lnTo>
                <a:lnTo>
                  <a:pt x="1577543" y="42684"/>
                </a:lnTo>
                <a:lnTo>
                  <a:pt x="1583105" y="42684"/>
                </a:lnTo>
                <a:lnTo>
                  <a:pt x="1598879" y="42684"/>
                </a:lnTo>
                <a:lnTo>
                  <a:pt x="1607185" y="41008"/>
                </a:lnTo>
                <a:lnTo>
                  <a:pt x="1613966" y="36436"/>
                </a:lnTo>
                <a:lnTo>
                  <a:pt x="1618538" y="29654"/>
                </a:lnTo>
                <a:lnTo>
                  <a:pt x="1620215" y="21348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54" y="143446"/>
            <a:ext cx="335004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78" y="508692"/>
            <a:ext cx="1776095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1199" y="2486215"/>
            <a:ext cx="1139952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117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4892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6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1.png"/><Relationship Id="rId7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12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13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81" y="493102"/>
            <a:ext cx="150749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004479"/>
                </a:solidFill>
                <a:latin typeface="Tahoma"/>
                <a:cs typeface="Tahoma"/>
              </a:rPr>
              <a:t>Implementation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40A08-316C-47E9-8248-0E6690DD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0" y="498475"/>
            <a:ext cx="3127519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2361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Internals:</a:t>
            </a:r>
            <a:r>
              <a:rPr spc="-30" dirty="0"/>
              <a:t> </a:t>
            </a:r>
            <a:r>
              <a:rPr dirty="0"/>
              <a:t>Lookup</a:t>
            </a:r>
            <a:r>
              <a:rPr spc="-30" dirty="0"/>
              <a:t> </a:t>
            </a:r>
            <a:r>
              <a:rPr dirty="0"/>
              <a:t>Tables</a:t>
            </a:r>
            <a:r>
              <a:rPr spc="-30" dirty="0"/>
              <a:t> </a:t>
            </a:r>
            <a:r>
              <a:rPr spc="-10" dirty="0"/>
              <a:t>(LUTs)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878" y="508693"/>
            <a:ext cx="1604645" cy="311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Example: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Seat-belt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warning </a:t>
            </a:r>
            <a:r>
              <a:rPr sz="900" dirty="0">
                <a:latin typeface="Tahoma"/>
                <a:cs typeface="Tahoma"/>
              </a:rPr>
              <a:t>light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(again)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1596" y="504430"/>
            <a:ext cx="740410" cy="639445"/>
            <a:chOff x="1891596" y="504430"/>
            <a:chExt cx="740410" cy="639445"/>
          </a:xfrm>
        </p:grpSpPr>
        <p:sp>
          <p:nvSpPr>
            <p:cNvPr id="13" name="object 13"/>
            <p:cNvSpPr/>
            <p:nvPr/>
          </p:nvSpPr>
          <p:spPr>
            <a:xfrm>
              <a:off x="2030836" y="507288"/>
              <a:ext cx="472440" cy="633730"/>
            </a:xfrm>
            <a:custGeom>
              <a:avLst/>
              <a:gdLst/>
              <a:ahLst/>
              <a:cxnLst/>
              <a:rect l="l" t="t" r="r" b="b"/>
              <a:pathLst>
                <a:path w="472439" h="633730">
                  <a:moveTo>
                    <a:pt x="0" y="0"/>
                  </a:moveTo>
                  <a:lnTo>
                    <a:pt x="471841" y="0"/>
                  </a:lnTo>
                  <a:lnTo>
                    <a:pt x="471841" y="633491"/>
                  </a:lnTo>
                  <a:lnTo>
                    <a:pt x="0" y="633491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5406" y="609364"/>
              <a:ext cx="690880" cy="424815"/>
            </a:xfrm>
            <a:custGeom>
              <a:avLst/>
              <a:gdLst/>
              <a:ahLst/>
              <a:cxnLst/>
              <a:rect l="l" t="t" r="r" b="b"/>
              <a:pathLst>
                <a:path w="690880" h="424815">
                  <a:moveTo>
                    <a:pt x="547287" y="183118"/>
                  </a:moveTo>
                  <a:lnTo>
                    <a:pt x="690756" y="183737"/>
                  </a:lnTo>
                </a:path>
                <a:path w="690880" h="424815">
                  <a:moveTo>
                    <a:pt x="364239" y="142906"/>
                  </a:moveTo>
                  <a:lnTo>
                    <a:pt x="200981" y="142906"/>
                  </a:lnTo>
                  <a:lnTo>
                    <a:pt x="200981" y="0"/>
                  </a:lnTo>
                  <a:lnTo>
                    <a:pt x="0" y="0"/>
                  </a:lnTo>
                </a:path>
                <a:path w="690880" h="424815">
                  <a:moveTo>
                    <a:pt x="0" y="183118"/>
                  </a:moveTo>
                  <a:lnTo>
                    <a:pt x="364239" y="183737"/>
                  </a:lnTo>
                </a:path>
                <a:path w="690880" h="424815">
                  <a:moveTo>
                    <a:pt x="306728" y="423771"/>
                  </a:moveTo>
                  <a:lnTo>
                    <a:pt x="334556" y="423771"/>
                  </a:lnTo>
                  <a:lnTo>
                    <a:pt x="334556" y="222711"/>
                  </a:lnTo>
                  <a:lnTo>
                    <a:pt x="364239" y="222711"/>
                  </a:lnTo>
                </a:path>
                <a:path w="690880" h="424815">
                  <a:moveTo>
                    <a:pt x="0" y="423770"/>
                  </a:moveTo>
                  <a:lnTo>
                    <a:pt x="173152" y="424389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5281" y="593285"/>
              <a:ext cx="666750" cy="456565"/>
            </a:xfrm>
            <a:custGeom>
              <a:avLst/>
              <a:gdLst/>
              <a:ahLst/>
              <a:cxnLst/>
              <a:rect l="l" t="t" r="r" b="b"/>
              <a:pathLst>
                <a:path w="666750" h="456565">
                  <a:moveTo>
                    <a:pt x="63690" y="439851"/>
                  </a:moveTo>
                  <a:lnTo>
                    <a:pt x="0" y="423773"/>
                  </a:lnTo>
                  <a:lnTo>
                    <a:pt x="0" y="455942"/>
                  </a:lnTo>
                  <a:lnTo>
                    <a:pt x="63690" y="439851"/>
                  </a:lnTo>
                  <a:close/>
                </a:path>
                <a:path w="666750" h="456565">
                  <a:moveTo>
                    <a:pt x="63690" y="201053"/>
                  </a:moveTo>
                  <a:lnTo>
                    <a:pt x="0" y="184975"/>
                  </a:lnTo>
                  <a:lnTo>
                    <a:pt x="0" y="217144"/>
                  </a:lnTo>
                  <a:lnTo>
                    <a:pt x="63690" y="201053"/>
                  </a:lnTo>
                  <a:close/>
                </a:path>
                <a:path w="666750" h="456565">
                  <a:moveTo>
                    <a:pt x="63690" y="16090"/>
                  </a:moveTo>
                  <a:lnTo>
                    <a:pt x="0" y="0"/>
                  </a:lnTo>
                  <a:lnTo>
                    <a:pt x="0" y="31546"/>
                  </a:lnTo>
                  <a:lnTo>
                    <a:pt x="63690" y="16090"/>
                  </a:lnTo>
                  <a:close/>
                </a:path>
                <a:path w="666750" h="456565">
                  <a:moveTo>
                    <a:pt x="666635" y="201053"/>
                  </a:moveTo>
                  <a:lnTo>
                    <a:pt x="602945" y="184975"/>
                  </a:lnTo>
                  <a:lnTo>
                    <a:pt x="602945" y="217144"/>
                  </a:lnTo>
                  <a:lnTo>
                    <a:pt x="666635" y="201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86416" y="519953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6416" y="686986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3583" y="696266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3265" y="513147"/>
            <a:ext cx="2876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BeltWarn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66337" y="709820"/>
            <a:ext cx="635000" cy="387985"/>
            <a:chOff x="2066337" y="709820"/>
            <a:chExt cx="635000" cy="387985"/>
          </a:xfrm>
        </p:grpSpPr>
        <p:sp>
          <p:nvSpPr>
            <p:cNvPr id="21" name="object 21"/>
            <p:cNvSpPr/>
            <p:nvPr/>
          </p:nvSpPr>
          <p:spPr>
            <a:xfrm>
              <a:off x="2259645" y="712677"/>
              <a:ext cx="183515" cy="161925"/>
            </a:xfrm>
            <a:custGeom>
              <a:avLst/>
              <a:gdLst/>
              <a:ahLst/>
              <a:cxnLst/>
              <a:rect l="l" t="t" r="r" b="b"/>
              <a:pathLst>
                <a:path w="183514" h="161925">
                  <a:moveTo>
                    <a:pt x="0" y="161466"/>
                  </a:moveTo>
                  <a:lnTo>
                    <a:pt x="59813" y="161466"/>
                  </a:lnTo>
                  <a:lnTo>
                    <a:pt x="90528" y="161466"/>
                  </a:lnTo>
                  <a:lnTo>
                    <a:pt x="101845" y="161466"/>
                  </a:lnTo>
                  <a:lnTo>
                    <a:pt x="103461" y="161466"/>
                  </a:lnTo>
                  <a:lnTo>
                    <a:pt x="134363" y="155143"/>
                  </a:lnTo>
                  <a:lnTo>
                    <a:pt x="159669" y="137794"/>
                  </a:lnTo>
                  <a:lnTo>
                    <a:pt x="176768" y="111849"/>
                  </a:lnTo>
                  <a:lnTo>
                    <a:pt x="183048" y="79736"/>
                  </a:lnTo>
                  <a:lnTo>
                    <a:pt x="176768" y="48776"/>
                  </a:lnTo>
                  <a:lnTo>
                    <a:pt x="159669" y="23422"/>
                  </a:lnTo>
                  <a:lnTo>
                    <a:pt x="134363" y="6291"/>
                  </a:lnTo>
                  <a:lnTo>
                    <a:pt x="103461" y="0"/>
                  </a:lnTo>
                  <a:lnTo>
                    <a:pt x="43647" y="0"/>
                  </a:lnTo>
                  <a:lnTo>
                    <a:pt x="12932" y="0"/>
                  </a:lnTo>
                  <a:lnTo>
                    <a:pt x="1616" y="0"/>
                  </a:lnTo>
                  <a:lnTo>
                    <a:pt x="0" y="0"/>
                  </a:lnTo>
                  <a:lnTo>
                    <a:pt x="0" y="161466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8559" y="971271"/>
              <a:ext cx="132080" cy="123825"/>
            </a:xfrm>
            <a:custGeom>
              <a:avLst/>
              <a:gdLst/>
              <a:ahLst/>
              <a:cxnLst/>
              <a:rect l="l" t="t" r="r" b="b"/>
              <a:pathLst>
                <a:path w="132080" h="123825">
                  <a:moveTo>
                    <a:pt x="0" y="123728"/>
                  </a:moveTo>
                  <a:lnTo>
                    <a:pt x="97708" y="61864"/>
                  </a:lnTo>
                  <a:lnTo>
                    <a:pt x="0" y="0"/>
                  </a:lnTo>
                  <a:lnTo>
                    <a:pt x="0" y="123728"/>
                  </a:lnTo>
                  <a:close/>
                </a:path>
                <a:path w="132080" h="123825">
                  <a:moveTo>
                    <a:pt x="101418" y="61864"/>
                  </a:moveTo>
                  <a:lnTo>
                    <a:pt x="101418" y="52981"/>
                  </a:lnTo>
                  <a:lnTo>
                    <a:pt x="108201" y="45779"/>
                  </a:lnTo>
                  <a:lnTo>
                    <a:pt x="116569" y="45779"/>
                  </a:lnTo>
                  <a:lnTo>
                    <a:pt x="124936" y="45779"/>
                  </a:lnTo>
                  <a:lnTo>
                    <a:pt x="131720" y="52981"/>
                  </a:lnTo>
                  <a:lnTo>
                    <a:pt x="131720" y="61864"/>
                  </a:lnTo>
                  <a:lnTo>
                    <a:pt x="131720" y="70747"/>
                  </a:lnTo>
                  <a:lnTo>
                    <a:pt x="124936" y="77949"/>
                  </a:lnTo>
                  <a:lnTo>
                    <a:pt x="108201" y="77949"/>
                  </a:lnTo>
                  <a:lnTo>
                    <a:pt x="101418" y="70747"/>
                  </a:lnTo>
                  <a:lnTo>
                    <a:pt x="101418" y="61864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4111" y="913737"/>
              <a:ext cx="101600" cy="24130"/>
            </a:xfrm>
            <a:custGeom>
              <a:avLst/>
              <a:gdLst/>
              <a:ahLst/>
              <a:cxnLst/>
              <a:rect l="l" t="t" r="r" b="b"/>
              <a:pathLst>
                <a:path w="101600" h="24130">
                  <a:moveTo>
                    <a:pt x="0" y="0"/>
                  </a:moveTo>
                  <a:lnTo>
                    <a:pt x="101418" y="24127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5635" y="919924"/>
              <a:ext cx="66040" cy="31750"/>
            </a:xfrm>
            <a:custGeom>
              <a:avLst/>
              <a:gdLst/>
              <a:ahLst/>
              <a:cxnLst/>
              <a:rect l="l" t="t" r="r" b="b"/>
              <a:pathLst>
                <a:path w="66039" h="31750">
                  <a:moveTo>
                    <a:pt x="8039" y="0"/>
                  </a:moveTo>
                  <a:lnTo>
                    <a:pt x="0" y="31550"/>
                  </a:lnTo>
                  <a:lnTo>
                    <a:pt x="65551" y="31550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14277" y="1337800"/>
            <a:ext cx="10731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b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723448" y="505432"/>
          <a:ext cx="541020" cy="91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664"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  <a:spcBef>
                          <a:spcPts val="2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k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  <a:spcBef>
                          <a:spcPts val="2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590"/>
                        </a:lnSpc>
                        <a:spcBef>
                          <a:spcPts val="2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590"/>
                        </a:lnSpc>
                        <a:spcBef>
                          <a:spcPts val="2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w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8CCC"/>
                      </a:solidFill>
                      <a:prstDash val="solid"/>
                    </a:lnL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2554006" y="1445054"/>
            <a:ext cx="380365" cy="127635"/>
            <a:chOff x="2554006" y="1445054"/>
            <a:chExt cx="380365" cy="127635"/>
          </a:xfrm>
        </p:grpSpPr>
        <p:sp>
          <p:nvSpPr>
            <p:cNvPr id="28" name="object 28"/>
            <p:cNvSpPr/>
            <p:nvPr/>
          </p:nvSpPr>
          <p:spPr>
            <a:xfrm>
              <a:off x="2607807" y="1448864"/>
              <a:ext cx="322580" cy="106045"/>
            </a:xfrm>
            <a:custGeom>
              <a:avLst/>
              <a:gdLst/>
              <a:ahLst/>
              <a:cxnLst/>
              <a:rect l="l" t="t" r="r" b="b"/>
              <a:pathLst>
                <a:path w="322580" h="106044">
                  <a:moveTo>
                    <a:pt x="322188" y="0"/>
                  </a:moveTo>
                  <a:lnTo>
                    <a:pt x="0" y="10578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54006" y="1538568"/>
              <a:ext cx="66040" cy="34290"/>
            </a:xfrm>
            <a:custGeom>
              <a:avLst/>
              <a:gdLst/>
              <a:ahLst/>
              <a:cxnLst/>
              <a:rect l="l" t="t" r="r" b="b"/>
              <a:pathLst>
                <a:path w="66039" h="34290">
                  <a:moveTo>
                    <a:pt x="55656" y="0"/>
                  </a:moveTo>
                  <a:lnTo>
                    <a:pt x="0" y="34025"/>
                  </a:lnTo>
                  <a:lnTo>
                    <a:pt x="65551" y="30313"/>
                  </a:lnTo>
                  <a:lnTo>
                    <a:pt x="55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62513" y="1543189"/>
            <a:ext cx="411480" cy="1733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63500" marR="5080" indent="-51435">
              <a:lnSpc>
                <a:spcPts val="560"/>
              </a:lnSpc>
              <a:spcBef>
                <a:spcPts val="155"/>
              </a:spcBef>
            </a:pPr>
            <a:r>
              <a:rPr sz="500" spc="-10" dirty="0">
                <a:latin typeface="Arial"/>
                <a:cs typeface="Arial"/>
              </a:rPr>
              <a:t>Programming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(seconds)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8968" y="1845706"/>
            <a:ext cx="347345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85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Fab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585"/>
              </a:lnSpc>
            </a:pPr>
            <a:r>
              <a:rPr sz="500" spc="-10" dirty="0">
                <a:latin typeface="Arial"/>
                <a:cs typeface="Arial"/>
              </a:rPr>
              <a:t>1-</a:t>
            </a:r>
            <a:r>
              <a:rPr sz="500" dirty="0">
                <a:latin typeface="Arial"/>
                <a:cs typeface="Arial"/>
              </a:rPr>
              <a:t>3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months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02855" y="1838861"/>
            <a:ext cx="390525" cy="212090"/>
            <a:chOff x="2802855" y="1838861"/>
            <a:chExt cx="390525" cy="212090"/>
          </a:xfrm>
        </p:grpSpPr>
        <p:sp>
          <p:nvSpPr>
            <p:cNvPr id="33" name="object 33"/>
            <p:cNvSpPr/>
            <p:nvPr/>
          </p:nvSpPr>
          <p:spPr>
            <a:xfrm>
              <a:off x="2805077" y="1841084"/>
              <a:ext cx="372110" cy="207645"/>
            </a:xfrm>
            <a:custGeom>
              <a:avLst/>
              <a:gdLst/>
              <a:ahLst/>
              <a:cxnLst/>
              <a:rect l="l" t="t" r="r" b="b"/>
              <a:pathLst>
                <a:path w="372110" h="207644">
                  <a:moveTo>
                    <a:pt x="371660" y="0"/>
                  </a:moveTo>
                  <a:lnTo>
                    <a:pt x="0" y="207246"/>
                  </a:lnTo>
                  <a:lnTo>
                    <a:pt x="371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5077" y="1841084"/>
              <a:ext cx="372110" cy="207645"/>
            </a:xfrm>
            <a:custGeom>
              <a:avLst/>
              <a:gdLst/>
              <a:ahLst/>
              <a:cxnLst/>
              <a:rect l="l" t="t" r="r" b="b"/>
              <a:pathLst>
                <a:path w="372110" h="207644">
                  <a:moveTo>
                    <a:pt x="0" y="207245"/>
                  </a:moveTo>
                  <a:lnTo>
                    <a:pt x="371660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18683" y="1841084"/>
              <a:ext cx="372745" cy="207645"/>
            </a:xfrm>
            <a:custGeom>
              <a:avLst/>
              <a:gdLst/>
              <a:ahLst/>
              <a:cxnLst/>
              <a:rect l="l" t="t" r="r" b="b"/>
              <a:pathLst>
                <a:path w="372744" h="207644">
                  <a:moveTo>
                    <a:pt x="0" y="0"/>
                  </a:moveTo>
                  <a:lnTo>
                    <a:pt x="372278" y="207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18682" y="1841084"/>
              <a:ext cx="372745" cy="207645"/>
            </a:xfrm>
            <a:custGeom>
              <a:avLst/>
              <a:gdLst/>
              <a:ahLst/>
              <a:cxnLst/>
              <a:rect l="l" t="t" r="r" b="b"/>
              <a:pathLst>
                <a:path w="372744" h="207644">
                  <a:moveTo>
                    <a:pt x="372278" y="207245"/>
                  </a:moveTo>
                  <a:lnTo>
                    <a:pt x="0" y="0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096964" y="623593"/>
            <a:ext cx="123825" cy="777240"/>
          </a:xfrm>
          <a:custGeom>
            <a:avLst/>
            <a:gdLst/>
            <a:ahLst/>
            <a:cxnLst/>
            <a:rect l="l" t="t" r="r" b="b"/>
            <a:pathLst>
              <a:path w="123825" h="777240">
                <a:moveTo>
                  <a:pt x="0" y="20621"/>
                </a:moveTo>
                <a:lnTo>
                  <a:pt x="1619" y="12595"/>
                </a:lnTo>
                <a:lnTo>
                  <a:pt x="6037" y="6040"/>
                </a:lnTo>
                <a:lnTo>
                  <a:pt x="12590" y="1620"/>
                </a:lnTo>
                <a:lnTo>
                  <a:pt x="20613" y="0"/>
                </a:lnTo>
                <a:lnTo>
                  <a:pt x="103066" y="0"/>
                </a:lnTo>
                <a:lnTo>
                  <a:pt x="111090" y="1620"/>
                </a:lnTo>
                <a:lnTo>
                  <a:pt x="117643" y="6040"/>
                </a:lnTo>
                <a:lnTo>
                  <a:pt x="122060" y="12595"/>
                </a:lnTo>
                <a:lnTo>
                  <a:pt x="123680" y="20621"/>
                </a:lnTo>
                <a:lnTo>
                  <a:pt x="123680" y="756394"/>
                </a:lnTo>
                <a:lnTo>
                  <a:pt x="122060" y="764421"/>
                </a:lnTo>
                <a:lnTo>
                  <a:pt x="117643" y="770976"/>
                </a:lnTo>
                <a:lnTo>
                  <a:pt x="111090" y="775396"/>
                </a:lnTo>
                <a:lnTo>
                  <a:pt x="103066" y="777016"/>
                </a:lnTo>
                <a:lnTo>
                  <a:pt x="20613" y="777016"/>
                </a:lnTo>
                <a:lnTo>
                  <a:pt x="12590" y="775396"/>
                </a:lnTo>
                <a:lnTo>
                  <a:pt x="6037" y="770976"/>
                </a:lnTo>
                <a:lnTo>
                  <a:pt x="1619" y="764421"/>
                </a:lnTo>
                <a:lnTo>
                  <a:pt x="0" y="756394"/>
                </a:lnTo>
                <a:lnTo>
                  <a:pt x="0" y="20621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88090" y="1385312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10319" y="1924768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79614" y="2062232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c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79614" y="906481"/>
            <a:ext cx="5588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9105" indent="6350">
              <a:lnSpc>
                <a:spcPct val="153400"/>
              </a:lnSpc>
              <a:spcBef>
                <a:spcPts val="95"/>
              </a:spcBef>
            </a:pPr>
            <a:r>
              <a:rPr sz="500" spc="-50" dirty="0">
                <a:latin typeface="Arial"/>
                <a:cs typeface="Arial"/>
              </a:rPr>
              <a:t>s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a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8x1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217284" y="1321115"/>
          <a:ext cx="232410" cy="70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995">
                <a:tc>
                  <a:txBody>
                    <a:bodyPr/>
                    <a:lstStyle/>
                    <a:p>
                      <a:pPr algn="ctr">
                        <a:lnSpc>
                          <a:spcPts val="509"/>
                        </a:lnSpc>
                        <a:spcBef>
                          <a:spcPts val="8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8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8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5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8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  <a:spcBef>
                          <a:spcPts val="7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>
                        <a:lnSpc>
                          <a:spcPts val="515"/>
                        </a:lnSpc>
                        <a:spcBef>
                          <a:spcPts val="7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325483" y="2042435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25483" y="2237308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57895" y="1309217"/>
            <a:ext cx="61594" cy="3784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45494" y="1675909"/>
            <a:ext cx="431800" cy="572135"/>
          </a:xfrm>
          <a:custGeom>
            <a:avLst/>
            <a:gdLst/>
            <a:ahLst/>
            <a:cxnLst/>
            <a:rect l="l" t="t" r="r" b="b"/>
            <a:pathLst>
              <a:path w="431800" h="572135">
                <a:moveTo>
                  <a:pt x="111302" y="137337"/>
                </a:moveTo>
                <a:lnTo>
                  <a:pt x="0" y="137337"/>
                </a:lnTo>
                <a:lnTo>
                  <a:pt x="0" y="173228"/>
                </a:lnTo>
                <a:lnTo>
                  <a:pt x="111302" y="173228"/>
                </a:lnTo>
                <a:lnTo>
                  <a:pt x="111302" y="137337"/>
                </a:lnTo>
                <a:close/>
              </a:path>
              <a:path w="431800" h="572135">
                <a:moveTo>
                  <a:pt x="111302" y="65582"/>
                </a:moveTo>
                <a:lnTo>
                  <a:pt x="0" y="65582"/>
                </a:lnTo>
                <a:lnTo>
                  <a:pt x="0" y="99606"/>
                </a:lnTo>
                <a:lnTo>
                  <a:pt x="111302" y="99606"/>
                </a:lnTo>
                <a:lnTo>
                  <a:pt x="111302" y="65582"/>
                </a:lnTo>
                <a:close/>
              </a:path>
              <a:path w="431800" h="572135">
                <a:moveTo>
                  <a:pt x="111302" y="0"/>
                </a:moveTo>
                <a:lnTo>
                  <a:pt x="0" y="0"/>
                </a:lnTo>
                <a:lnTo>
                  <a:pt x="0" y="34023"/>
                </a:lnTo>
                <a:lnTo>
                  <a:pt x="111302" y="34023"/>
                </a:lnTo>
                <a:lnTo>
                  <a:pt x="111302" y="0"/>
                </a:lnTo>
                <a:close/>
              </a:path>
              <a:path w="431800" h="572135">
                <a:moveTo>
                  <a:pt x="431634" y="460273"/>
                </a:moveTo>
                <a:lnTo>
                  <a:pt x="395770" y="460273"/>
                </a:lnTo>
                <a:lnTo>
                  <a:pt x="395770" y="571627"/>
                </a:lnTo>
                <a:lnTo>
                  <a:pt x="431634" y="571627"/>
                </a:lnTo>
                <a:lnTo>
                  <a:pt x="431634" y="460273"/>
                </a:lnTo>
                <a:close/>
              </a:path>
            </a:pathLst>
          </a:custGeom>
          <a:solidFill>
            <a:srgbClr val="00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6477" y="1637843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a2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60398" y="1637843"/>
            <a:ext cx="396875" cy="51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ts val="565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ts val="555"/>
              </a:lnSpc>
              <a:tabLst>
                <a:tab pos="208279" algn="l"/>
              </a:tabLst>
            </a:pPr>
            <a:r>
              <a:rPr sz="750" spc="-75" baseline="5555" dirty="0">
                <a:latin typeface="Arial"/>
                <a:cs typeface="Arial"/>
              </a:rPr>
              <a:t>p</a:t>
            </a:r>
            <a:r>
              <a:rPr sz="750" baseline="5555" dirty="0">
                <a:latin typeface="Arial"/>
                <a:cs typeface="Arial"/>
              </a:rPr>
              <a:t>	</a:t>
            </a:r>
            <a:r>
              <a:rPr sz="500" dirty="0">
                <a:latin typeface="Arial"/>
                <a:cs typeface="Arial"/>
              </a:rPr>
              <a:t>a1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750" spc="-75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  <a:p>
            <a:pPr marL="41275">
              <a:lnSpc>
                <a:spcPts val="585"/>
              </a:lnSpc>
              <a:tabLst>
                <a:tab pos="208279" algn="l"/>
              </a:tabLst>
            </a:pPr>
            <a:r>
              <a:rPr sz="500" spc="-50" dirty="0">
                <a:latin typeface="Arial"/>
                <a:cs typeface="Arial"/>
              </a:rPr>
              <a:t>s</a:t>
            </a:r>
            <a:r>
              <a:rPr sz="500" dirty="0">
                <a:latin typeface="Arial"/>
                <a:cs typeface="Arial"/>
              </a:rPr>
              <a:t>	a0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750" spc="-75" baseline="11111" dirty="0">
                <a:latin typeface="Arial"/>
                <a:cs typeface="Arial"/>
              </a:rPr>
              <a:t>5</a:t>
            </a:r>
            <a:endParaRPr sz="750" baseline="11111">
              <a:latin typeface="Arial"/>
              <a:cs typeface="Arial"/>
            </a:endParaRPr>
          </a:p>
          <a:p>
            <a:pPr marL="30988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70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260"/>
              </a:spcBef>
            </a:pPr>
            <a:r>
              <a:rPr sz="500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50" name="object 50"/>
            <p:cNvSpPr/>
            <p:nvPr/>
          </p:nvSpPr>
          <p:spPr>
            <a:xfrm>
              <a:off x="2053099" y="1227389"/>
              <a:ext cx="445770" cy="915669"/>
            </a:xfrm>
            <a:custGeom>
              <a:avLst/>
              <a:gdLst/>
              <a:ahLst/>
              <a:cxnLst/>
              <a:rect l="l" t="t" r="r" b="b"/>
              <a:pathLst>
                <a:path w="445769" h="915669">
                  <a:moveTo>
                    <a:pt x="0" y="0"/>
                  </a:moveTo>
                  <a:lnTo>
                    <a:pt x="445250" y="0"/>
                  </a:lnTo>
                  <a:lnTo>
                    <a:pt x="445250" y="915593"/>
                  </a:lnTo>
                  <a:lnTo>
                    <a:pt x="0" y="915593"/>
                  </a:lnTo>
                  <a:lnTo>
                    <a:pt x="0" y="0"/>
                  </a:lnTo>
                  <a:close/>
                </a:path>
              </a:pathLst>
            </a:custGeom>
            <a:ln w="4156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2361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Internals:</a:t>
            </a:r>
            <a:r>
              <a:rPr spc="-30" dirty="0"/>
              <a:t> </a:t>
            </a:r>
            <a:r>
              <a:rPr dirty="0"/>
              <a:t>Lookup</a:t>
            </a:r>
            <a:r>
              <a:rPr spc="-30" dirty="0"/>
              <a:t> </a:t>
            </a:r>
            <a:r>
              <a:rPr dirty="0"/>
              <a:t>Tables</a:t>
            </a:r>
            <a:r>
              <a:rPr spc="-30" dirty="0"/>
              <a:t> </a:t>
            </a:r>
            <a:r>
              <a:rPr spc="-10" dirty="0"/>
              <a:t>(LUTs)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38650" y="2424015"/>
            <a:ext cx="868044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Map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to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3-input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spc="-20" dirty="0">
                <a:latin typeface="Times New Roman"/>
                <a:cs typeface="Times New Roman"/>
              </a:rPr>
              <a:t>LUTs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6629" y="1401163"/>
            <a:ext cx="796290" cy="609600"/>
            <a:chOff x="336629" y="1401163"/>
            <a:chExt cx="796290" cy="609600"/>
          </a:xfrm>
        </p:grpSpPr>
        <p:sp>
          <p:nvSpPr>
            <p:cNvPr id="12" name="object 12"/>
            <p:cNvSpPr/>
            <p:nvPr/>
          </p:nvSpPr>
          <p:spPr>
            <a:xfrm>
              <a:off x="446486" y="1403703"/>
              <a:ext cx="598170" cy="604520"/>
            </a:xfrm>
            <a:custGeom>
              <a:avLst/>
              <a:gdLst/>
              <a:ahLst/>
              <a:cxnLst/>
              <a:rect l="l" t="t" r="r" b="b"/>
              <a:pathLst>
                <a:path w="598169" h="604519">
                  <a:moveTo>
                    <a:pt x="0" y="0"/>
                  </a:moveTo>
                  <a:lnTo>
                    <a:pt x="597996" y="0"/>
                  </a:lnTo>
                  <a:lnTo>
                    <a:pt x="597996" y="604414"/>
                  </a:lnTo>
                  <a:lnTo>
                    <a:pt x="0" y="604414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121" y="1524338"/>
              <a:ext cx="316865" cy="222885"/>
            </a:xfrm>
            <a:custGeom>
              <a:avLst/>
              <a:gdLst/>
              <a:ahLst/>
              <a:cxnLst/>
              <a:rect l="l" t="t" r="r" b="b"/>
              <a:pathLst>
                <a:path w="316865" h="222885">
                  <a:moveTo>
                    <a:pt x="316622" y="73618"/>
                  </a:moveTo>
                  <a:lnTo>
                    <a:pt x="166350" y="73618"/>
                  </a:lnTo>
                  <a:lnTo>
                    <a:pt x="166350" y="0"/>
                  </a:lnTo>
                  <a:lnTo>
                    <a:pt x="0" y="0"/>
                  </a:lnTo>
                </a:path>
                <a:path w="316865" h="222885">
                  <a:moveTo>
                    <a:pt x="0" y="110118"/>
                  </a:moveTo>
                  <a:lnTo>
                    <a:pt x="316622" y="110737"/>
                  </a:lnTo>
                </a:path>
                <a:path w="316865" h="222885">
                  <a:moveTo>
                    <a:pt x="263439" y="222093"/>
                  </a:moveTo>
                  <a:lnTo>
                    <a:pt x="288794" y="222093"/>
                  </a:lnTo>
                  <a:lnTo>
                    <a:pt x="288794" y="146618"/>
                  </a:lnTo>
                  <a:lnTo>
                    <a:pt x="316622" y="146618"/>
                  </a:lnTo>
                </a:path>
                <a:path w="316865" h="222885">
                  <a:moveTo>
                    <a:pt x="0" y="222093"/>
                  </a:moveTo>
                  <a:lnTo>
                    <a:pt x="140996" y="22271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879" y="1508257"/>
              <a:ext cx="746760" cy="467359"/>
            </a:xfrm>
            <a:custGeom>
              <a:avLst/>
              <a:gdLst/>
              <a:ahLst/>
              <a:cxnLst/>
              <a:rect l="l" t="t" r="r" b="b"/>
              <a:pathLst>
                <a:path w="746760" h="467360">
                  <a:moveTo>
                    <a:pt x="58750" y="452234"/>
                  </a:moveTo>
                  <a:lnTo>
                    <a:pt x="0" y="437388"/>
                  </a:lnTo>
                  <a:lnTo>
                    <a:pt x="0" y="467080"/>
                  </a:lnTo>
                  <a:lnTo>
                    <a:pt x="58750" y="452234"/>
                  </a:lnTo>
                  <a:close/>
                </a:path>
                <a:path w="746760" h="467360">
                  <a:moveTo>
                    <a:pt x="58750" y="343966"/>
                  </a:moveTo>
                  <a:lnTo>
                    <a:pt x="0" y="329742"/>
                  </a:lnTo>
                  <a:lnTo>
                    <a:pt x="0" y="358813"/>
                  </a:lnTo>
                  <a:lnTo>
                    <a:pt x="58750" y="343966"/>
                  </a:lnTo>
                  <a:close/>
                </a:path>
                <a:path w="746760" h="467360">
                  <a:moveTo>
                    <a:pt x="58750" y="238175"/>
                  </a:moveTo>
                  <a:lnTo>
                    <a:pt x="0" y="223329"/>
                  </a:lnTo>
                  <a:lnTo>
                    <a:pt x="0" y="252412"/>
                  </a:lnTo>
                  <a:lnTo>
                    <a:pt x="58750" y="238175"/>
                  </a:lnTo>
                  <a:close/>
                </a:path>
                <a:path w="746760" h="467360">
                  <a:moveTo>
                    <a:pt x="58750" y="126199"/>
                  </a:moveTo>
                  <a:lnTo>
                    <a:pt x="0" y="111353"/>
                  </a:lnTo>
                  <a:lnTo>
                    <a:pt x="0" y="141058"/>
                  </a:lnTo>
                  <a:lnTo>
                    <a:pt x="58750" y="126199"/>
                  </a:lnTo>
                  <a:close/>
                </a:path>
                <a:path w="746760" h="467360">
                  <a:moveTo>
                    <a:pt x="58750" y="14236"/>
                  </a:moveTo>
                  <a:lnTo>
                    <a:pt x="0" y="0"/>
                  </a:lnTo>
                  <a:lnTo>
                    <a:pt x="0" y="29083"/>
                  </a:lnTo>
                  <a:lnTo>
                    <a:pt x="58750" y="14236"/>
                  </a:lnTo>
                  <a:close/>
                </a:path>
                <a:path w="746760" h="467360">
                  <a:moveTo>
                    <a:pt x="746404" y="160845"/>
                  </a:moveTo>
                  <a:lnTo>
                    <a:pt x="687666" y="146621"/>
                  </a:lnTo>
                  <a:lnTo>
                    <a:pt x="687666" y="175691"/>
                  </a:lnTo>
                  <a:lnTo>
                    <a:pt x="746404" y="160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0513" y="1630542"/>
            <a:ext cx="55244" cy="23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95"/>
              </a:spcBef>
            </a:pPr>
            <a:r>
              <a:rPr sz="450" spc="-50" dirty="0">
                <a:latin typeface="Arial"/>
                <a:cs typeface="Arial"/>
              </a:rPr>
              <a:t>s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513" y="1877876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0750" y="1558917"/>
            <a:ext cx="330200" cy="246379"/>
            <a:chOff x="480750" y="1558917"/>
            <a:chExt cx="330200" cy="246379"/>
          </a:xfrm>
        </p:grpSpPr>
        <p:sp>
          <p:nvSpPr>
            <p:cNvPr id="18" name="object 18"/>
            <p:cNvSpPr/>
            <p:nvPr/>
          </p:nvSpPr>
          <p:spPr>
            <a:xfrm>
              <a:off x="656744" y="1561457"/>
              <a:ext cx="151765" cy="146050"/>
            </a:xfrm>
            <a:custGeom>
              <a:avLst/>
              <a:gdLst/>
              <a:ahLst/>
              <a:cxnLst/>
              <a:rect l="l" t="t" r="r" b="b"/>
              <a:pathLst>
                <a:path w="151765" h="146050">
                  <a:moveTo>
                    <a:pt x="0" y="145999"/>
                  </a:moveTo>
                  <a:lnTo>
                    <a:pt x="45378" y="145999"/>
                  </a:lnTo>
                  <a:lnTo>
                    <a:pt x="68681" y="145999"/>
                  </a:lnTo>
                  <a:lnTo>
                    <a:pt x="77266" y="145999"/>
                  </a:lnTo>
                  <a:lnTo>
                    <a:pt x="78492" y="145999"/>
                  </a:lnTo>
                  <a:lnTo>
                    <a:pt x="106843" y="140239"/>
                  </a:lnTo>
                  <a:lnTo>
                    <a:pt x="130060" y="124556"/>
                  </a:lnTo>
                  <a:lnTo>
                    <a:pt x="145747" y="101344"/>
                  </a:lnTo>
                  <a:lnTo>
                    <a:pt x="151509" y="72999"/>
                  </a:lnTo>
                  <a:lnTo>
                    <a:pt x="145747" y="44655"/>
                  </a:lnTo>
                  <a:lnTo>
                    <a:pt x="130060" y="21443"/>
                  </a:lnTo>
                  <a:lnTo>
                    <a:pt x="106843" y="5760"/>
                  </a:lnTo>
                  <a:lnTo>
                    <a:pt x="78492" y="0"/>
                  </a:lnTo>
                  <a:lnTo>
                    <a:pt x="33114" y="0"/>
                  </a:lnTo>
                  <a:lnTo>
                    <a:pt x="9811" y="0"/>
                  </a:lnTo>
                  <a:lnTo>
                    <a:pt x="1226" y="0"/>
                  </a:lnTo>
                  <a:lnTo>
                    <a:pt x="0" y="0"/>
                  </a:lnTo>
                  <a:lnTo>
                    <a:pt x="0" y="145999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2973" y="1689516"/>
              <a:ext cx="118745" cy="113664"/>
            </a:xfrm>
            <a:custGeom>
              <a:avLst/>
              <a:gdLst/>
              <a:ahLst/>
              <a:cxnLst/>
              <a:rect l="l" t="t" r="r" b="b"/>
              <a:pathLst>
                <a:path w="118745" h="113664">
                  <a:moveTo>
                    <a:pt x="0" y="113212"/>
                  </a:moveTo>
                  <a:lnTo>
                    <a:pt x="89667" y="56915"/>
                  </a:lnTo>
                  <a:lnTo>
                    <a:pt x="0" y="0"/>
                  </a:lnTo>
                  <a:lnTo>
                    <a:pt x="0" y="113212"/>
                  </a:lnTo>
                  <a:close/>
                </a:path>
                <a:path w="118745" h="113664">
                  <a:moveTo>
                    <a:pt x="91523" y="55677"/>
                  </a:moveTo>
                  <a:lnTo>
                    <a:pt x="91523" y="48161"/>
                  </a:lnTo>
                  <a:lnTo>
                    <a:pt x="97614" y="42067"/>
                  </a:lnTo>
                  <a:lnTo>
                    <a:pt x="105128" y="42067"/>
                  </a:lnTo>
                  <a:lnTo>
                    <a:pt x="112642" y="42067"/>
                  </a:lnTo>
                  <a:lnTo>
                    <a:pt x="118733" y="48161"/>
                  </a:lnTo>
                  <a:lnTo>
                    <a:pt x="118733" y="55677"/>
                  </a:lnTo>
                  <a:lnTo>
                    <a:pt x="118733" y="63194"/>
                  </a:lnTo>
                  <a:lnTo>
                    <a:pt x="112642" y="69288"/>
                  </a:lnTo>
                  <a:lnTo>
                    <a:pt x="97614" y="69288"/>
                  </a:lnTo>
                  <a:lnTo>
                    <a:pt x="91523" y="63194"/>
                  </a:lnTo>
                  <a:lnTo>
                    <a:pt x="91523" y="55677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7096" y="2010909"/>
            <a:ext cx="872490" cy="3708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225"/>
              </a:spcBef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a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  <a:p>
            <a:pPr marL="12700" marR="5080" algn="ctr">
              <a:lnSpc>
                <a:spcPct val="103899"/>
              </a:lnSpc>
              <a:spcBef>
                <a:spcPts val="175"/>
              </a:spcBef>
            </a:pPr>
            <a:r>
              <a:rPr sz="750" dirty="0">
                <a:latin typeface="Times New Roman"/>
                <a:cs typeface="Times New Roman"/>
              </a:rPr>
              <a:t>5-input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circuit,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but</a:t>
            </a:r>
            <a:r>
              <a:rPr sz="750" spc="6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3-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input</a:t>
            </a:r>
            <a:r>
              <a:rPr sz="750" spc="2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LUTs</a:t>
            </a:r>
            <a:r>
              <a:rPr sz="750" spc="25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available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1217" y="1401163"/>
            <a:ext cx="1793239" cy="609600"/>
            <a:chOff x="261217" y="1401163"/>
            <a:chExt cx="1793239" cy="609600"/>
          </a:xfrm>
        </p:grpSpPr>
        <p:sp>
          <p:nvSpPr>
            <p:cNvPr id="22" name="object 22"/>
            <p:cNvSpPr/>
            <p:nvPr/>
          </p:nvSpPr>
          <p:spPr>
            <a:xfrm>
              <a:off x="863291" y="1596101"/>
              <a:ext cx="148590" cy="146685"/>
            </a:xfrm>
            <a:custGeom>
              <a:avLst/>
              <a:gdLst/>
              <a:ahLst/>
              <a:cxnLst/>
              <a:rect l="l" t="t" r="r" b="b"/>
              <a:pathLst>
                <a:path w="148590" h="146685">
                  <a:moveTo>
                    <a:pt x="148416" y="73309"/>
                  </a:moveTo>
                  <a:lnTo>
                    <a:pt x="141202" y="84764"/>
                  </a:lnTo>
                  <a:lnTo>
                    <a:pt x="116809" y="109964"/>
                  </a:lnTo>
                  <a:lnTo>
                    <a:pt x="71116" y="135164"/>
                  </a:lnTo>
                  <a:lnTo>
                    <a:pt x="0" y="146618"/>
                  </a:lnTo>
                  <a:lnTo>
                    <a:pt x="3435" y="144471"/>
                  </a:lnTo>
                  <a:lnTo>
                    <a:pt x="10993" y="134935"/>
                  </a:lnTo>
                  <a:lnTo>
                    <a:pt x="18551" y="113371"/>
                  </a:lnTo>
                  <a:lnTo>
                    <a:pt x="21987" y="75142"/>
                  </a:lnTo>
                  <a:lnTo>
                    <a:pt x="21987" y="73309"/>
                  </a:lnTo>
                  <a:lnTo>
                    <a:pt x="18551" y="34020"/>
                  </a:lnTo>
                  <a:lnTo>
                    <a:pt x="10993" y="11912"/>
                  </a:lnTo>
                  <a:lnTo>
                    <a:pt x="3435" y="2176"/>
                  </a:lnTo>
                  <a:lnTo>
                    <a:pt x="0" y="0"/>
                  </a:lnTo>
                  <a:lnTo>
                    <a:pt x="71116" y="11454"/>
                  </a:lnTo>
                  <a:lnTo>
                    <a:pt x="116809" y="36654"/>
                  </a:lnTo>
                  <a:lnTo>
                    <a:pt x="141202" y="61855"/>
                  </a:lnTo>
                  <a:lnTo>
                    <a:pt x="148416" y="73309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831" y="1632601"/>
              <a:ext cx="762635" cy="330200"/>
            </a:xfrm>
            <a:custGeom>
              <a:avLst/>
              <a:gdLst/>
              <a:ahLst/>
              <a:cxnLst/>
              <a:rect l="l" t="t" r="r" b="b"/>
              <a:pathLst>
                <a:path w="762635" h="330200">
                  <a:moveTo>
                    <a:pt x="466276" y="0"/>
                  </a:moveTo>
                  <a:lnTo>
                    <a:pt x="539866" y="618"/>
                  </a:lnTo>
                </a:path>
                <a:path w="762635" h="330200">
                  <a:moveTo>
                    <a:pt x="541721" y="72999"/>
                  </a:moveTo>
                  <a:lnTo>
                    <a:pt x="501525" y="72999"/>
                  </a:lnTo>
                  <a:lnTo>
                    <a:pt x="501525" y="329737"/>
                  </a:lnTo>
                  <a:lnTo>
                    <a:pt x="1855" y="329737"/>
                  </a:lnTo>
                </a:path>
                <a:path w="762635" h="330200">
                  <a:moveTo>
                    <a:pt x="667876" y="36500"/>
                  </a:moveTo>
                  <a:lnTo>
                    <a:pt x="762491" y="37118"/>
                  </a:lnTo>
                </a:path>
                <a:path w="762635" h="330200">
                  <a:moveTo>
                    <a:pt x="541721" y="36500"/>
                  </a:moveTo>
                  <a:lnTo>
                    <a:pt x="471841" y="36500"/>
                  </a:lnTo>
                  <a:lnTo>
                    <a:pt x="471841" y="219618"/>
                  </a:lnTo>
                  <a:lnTo>
                    <a:pt x="0" y="21961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439" y="14037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0" y="0"/>
                  </a:moveTo>
                  <a:lnTo>
                    <a:pt x="618" y="618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4936" y="1403703"/>
              <a:ext cx="671830" cy="604520"/>
            </a:xfrm>
            <a:custGeom>
              <a:avLst/>
              <a:gdLst/>
              <a:ahLst/>
              <a:cxnLst/>
              <a:rect l="l" t="t" r="r" b="b"/>
              <a:pathLst>
                <a:path w="671830" h="604519">
                  <a:moveTo>
                    <a:pt x="0" y="0"/>
                  </a:moveTo>
                  <a:lnTo>
                    <a:pt x="671586" y="0"/>
                  </a:lnTo>
                  <a:lnTo>
                    <a:pt x="671586" y="604414"/>
                  </a:lnTo>
                  <a:lnTo>
                    <a:pt x="0" y="604414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89189" y="1524338"/>
              <a:ext cx="316230" cy="222885"/>
            </a:xfrm>
            <a:custGeom>
              <a:avLst/>
              <a:gdLst/>
              <a:ahLst/>
              <a:cxnLst/>
              <a:rect l="l" t="t" r="r" b="b"/>
              <a:pathLst>
                <a:path w="316230" h="222885">
                  <a:moveTo>
                    <a:pt x="316003" y="73618"/>
                  </a:moveTo>
                  <a:lnTo>
                    <a:pt x="166350" y="73618"/>
                  </a:lnTo>
                  <a:lnTo>
                    <a:pt x="166350" y="0"/>
                  </a:lnTo>
                  <a:lnTo>
                    <a:pt x="0" y="0"/>
                  </a:lnTo>
                </a:path>
                <a:path w="316230" h="222885">
                  <a:moveTo>
                    <a:pt x="0" y="110118"/>
                  </a:moveTo>
                  <a:lnTo>
                    <a:pt x="316003" y="110737"/>
                  </a:lnTo>
                </a:path>
                <a:path w="316230" h="222885">
                  <a:moveTo>
                    <a:pt x="263439" y="222093"/>
                  </a:moveTo>
                  <a:lnTo>
                    <a:pt x="288794" y="222093"/>
                  </a:lnTo>
                  <a:lnTo>
                    <a:pt x="288794" y="146618"/>
                  </a:lnTo>
                  <a:lnTo>
                    <a:pt x="316003" y="146618"/>
                  </a:lnTo>
                </a:path>
                <a:path w="316230" h="222885">
                  <a:moveTo>
                    <a:pt x="0" y="222093"/>
                  </a:moveTo>
                  <a:lnTo>
                    <a:pt x="140376" y="22271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950" y="1508257"/>
              <a:ext cx="819785" cy="467359"/>
            </a:xfrm>
            <a:custGeom>
              <a:avLst/>
              <a:gdLst/>
              <a:ahLst/>
              <a:cxnLst/>
              <a:rect l="l" t="t" r="r" b="b"/>
              <a:pathLst>
                <a:path w="819785" h="467360">
                  <a:moveTo>
                    <a:pt x="58127" y="452234"/>
                  </a:moveTo>
                  <a:lnTo>
                    <a:pt x="0" y="437388"/>
                  </a:lnTo>
                  <a:lnTo>
                    <a:pt x="0" y="467080"/>
                  </a:lnTo>
                  <a:lnTo>
                    <a:pt x="58127" y="452234"/>
                  </a:lnTo>
                  <a:close/>
                </a:path>
                <a:path w="819785" h="467360">
                  <a:moveTo>
                    <a:pt x="58127" y="343966"/>
                  </a:moveTo>
                  <a:lnTo>
                    <a:pt x="0" y="329742"/>
                  </a:lnTo>
                  <a:lnTo>
                    <a:pt x="0" y="358813"/>
                  </a:lnTo>
                  <a:lnTo>
                    <a:pt x="58127" y="343966"/>
                  </a:lnTo>
                  <a:close/>
                </a:path>
                <a:path w="819785" h="467360">
                  <a:moveTo>
                    <a:pt x="58127" y="238175"/>
                  </a:moveTo>
                  <a:lnTo>
                    <a:pt x="0" y="223329"/>
                  </a:lnTo>
                  <a:lnTo>
                    <a:pt x="0" y="252412"/>
                  </a:lnTo>
                  <a:lnTo>
                    <a:pt x="58127" y="238175"/>
                  </a:lnTo>
                  <a:close/>
                </a:path>
                <a:path w="819785" h="467360">
                  <a:moveTo>
                    <a:pt x="58127" y="126199"/>
                  </a:moveTo>
                  <a:lnTo>
                    <a:pt x="0" y="111353"/>
                  </a:lnTo>
                  <a:lnTo>
                    <a:pt x="0" y="141058"/>
                  </a:lnTo>
                  <a:lnTo>
                    <a:pt x="58127" y="126199"/>
                  </a:lnTo>
                  <a:close/>
                </a:path>
                <a:path w="819785" h="467360">
                  <a:moveTo>
                    <a:pt x="58127" y="14236"/>
                  </a:moveTo>
                  <a:lnTo>
                    <a:pt x="0" y="0"/>
                  </a:lnTo>
                  <a:lnTo>
                    <a:pt x="0" y="29083"/>
                  </a:lnTo>
                  <a:lnTo>
                    <a:pt x="58127" y="14236"/>
                  </a:lnTo>
                  <a:close/>
                </a:path>
                <a:path w="819785" h="467360">
                  <a:moveTo>
                    <a:pt x="819378" y="160845"/>
                  </a:moveTo>
                  <a:lnTo>
                    <a:pt x="760628" y="146621"/>
                  </a:lnTo>
                  <a:lnTo>
                    <a:pt x="760628" y="175691"/>
                  </a:lnTo>
                  <a:lnTo>
                    <a:pt x="819378" y="160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0513" y="1439876"/>
            <a:ext cx="9042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61694" algn="l"/>
              </a:tabLst>
            </a:pPr>
            <a:r>
              <a:rPr sz="450" spc="-50" dirty="0">
                <a:latin typeface="Arial"/>
                <a:cs typeface="Arial"/>
              </a:rPr>
              <a:t>k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50" dirty="0"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5113" y="1535148"/>
            <a:ext cx="9715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62000" algn="l"/>
              </a:tabLst>
            </a:pPr>
            <a:r>
              <a:rPr sz="450" spc="-50" dirty="0">
                <a:latin typeface="Arial"/>
                <a:cs typeface="Arial"/>
              </a:rPr>
              <a:t>p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baseline="-37037" dirty="0">
                <a:latin typeface="Arial"/>
                <a:cs typeface="Arial"/>
              </a:rPr>
              <a:t>w</a:t>
            </a:r>
            <a:r>
              <a:rPr sz="675" spc="300" baseline="-37037" dirty="0">
                <a:latin typeface="Arial"/>
                <a:cs typeface="Arial"/>
              </a:rPr>
              <a:t>  </a:t>
            </a:r>
            <a:r>
              <a:rPr sz="450" spc="-50" dirty="0">
                <a:latin typeface="Arial"/>
                <a:cs typeface="Arial"/>
              </a:rPr>
              <a:t>p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9581" y="1630542"/>
            <a:ext cx="55244" cy="23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95"/>
              </a:spcBef>
            </a:pPr>
            <a:r>
              <a:rPr sz="450" spc="-50" dirty="0">
                <a:latin typeface="Arial"/>
                <a:cs typeface="Arial"/>
              </a:rPr>
              <a:t>s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9581" y="1877876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89765" y="1554325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x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94636" y="1568554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w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89407" y="1558917"/>
            <a:ext cx="842644" cy="407034"/>
            <a:chOff x="1189407" y="1558917"/>
            <a:chExt cx="842644" cy="407034"/>
          </a:xfrm>
        </p:grpSpPr>
        <p:sp>
          <p:nvSpPr>
            <p:cNvPr id="35" name="object 35"/>
            <p:cNvSpPr/>
            <p:nvPr/>
          </p:nvSpPr>
          <p:spPr>
            <a:xfrm>
              <a:off x="1505193" y="1561457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52400" h="146050">
                  <a:moveTo>
                    <a:pt x="0" y="145999"/>
                  </a:moveTo>
                  <a:lnTo>
                    <a:pt x="45563" y="145999"/>
                  </a:lnTo>
                  <a:lnTo>
                    <a:pt x="68960" y="145999"/>
                  </a:lnTo>
                  <a:lnTo>
                    <a:pt x="77580" y="145999"/>
                  </a:lnTo>
                  <a:lnTo>
                    <a:pt x="78812" y="145999"/>
                  </a:lnTo>
                  <a:lnTo>
                    <a:pt x="107279" y="140239"/>
                  </a:lnTo>
                  <a:lnTo>
                    <a:pt x="130590" y="124556"/>
                  </a:lnTo>
                  <a:lnTo>
                    <a:pt x="146342" y="101344"/>
                  </a:lnTo>
                  <a:lnTo>
                    <a:pt x="152127" y="72999"/>
                  </a:lnTo>
                  <a:lnTo>
                    <a:pt x="146342" y="44655"/>
                  </a:lnTo>
                  <a:lnTo>
                    <a:pt x="130590" y="21443"/>
                  </a:lnTo>
                  <a:lnTo>
                    <a:pt x="107279" y="5760"/>
                  </a:lnTo>
                  <a:lnTo>
                    <a:pt x="78812" y="0"/>
                  </a:lnTo>
                  <a:lnTo>
                    <a:pt x="33248" y="0"/>
                  </a:lnTo>
                  <a:lnTo>
                    <a:pt x="9851" y="0"/>
                  </a:lnTo>
                  <a:lnTo>
                    <a:pt x="1231" y="0"/>
                  </a:lnTo>
                  <a:lnTo>
                    <a:pt x="0" y="0"/>
                  </a:lnTo>
                  <a:lnTo>
                    <a:pt x="0" y="145999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31422" y="1689516"/>
              <a:ext cx="119380" cy="113664"/>
            </a:xfrm>
            <a:custGeom>
              <a:avLst/>
              <a:gdLst/>
              <a:ahLst/>
              <a:cxnLst/>
              <a:rect l="l" t="t" r="r" b="b"/>
              <a:pathLst>
                <a:path w="119380" h="113664">
                  <a:moveTo>
                    <a:pt x="0" y="113212"/>
                  </a:moveTo>
                  <a:lnTo>
                    <a:pt x="89668" y="56915"/>
                  </a:lnTo>
                  <a:lnTo>
                    <a:pt x="0" y="0"/>
                  </a:lnTo>
                  <a:lnTo>
                    <a:pt x="0" y="113212"/>
                  </a:lnTo>
                  <a:close/>
                </a:path>
                <a:path w="119380" h="113664">
                  <a:moveTo>
                    <a:pt x="91524" y="55677"/>
                  </a:moveTo>
                  <a:lnTo>
                    <a:pt x="91524" y="48161"/>
                  </a:lnTo>
                  <a:lnTo>
                    <a:pt x="97753" y="42067"/>
                  </a:lnTo>
                  <a:lnTo>
                    <a:pt x="105437" y="42067"/>
                  </a:lnTo>
                  <a:lnTo>
                    <a:pt x="113122" y="42067"/>
                  </a:lnTo>
                  <a:lnTo>
                    <a:pt x="119352" y="48161"/>
                  </a:lnTo>
                  <a:lnTo>
                    <a:pt x="119352" y="55677"/>
                  </a:lnTo>
                  <a:lnTo>
                    <a:pt x="119352" y="63194"/>
                  </a:lnTo>
                  <a:lnTo>
                    <a:pt x="113122" y="69288"/>
                  </a:lnTo>
                  <a:lnTo>
                    <a:pt x="97753" y="69288"/>
                  </a:lnTo>
                  <a:lnTo>
                    <a:pt x="91524" y="63194"/>
                  </a:lnTo>
                  <a:lnTo>
                    <a:pt x="91524" y="55677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2899" y="1632601"/>
              <a:ext cx="835660" cy="330200"/>
            </a:xfrm>
            <a:custGeom>
              <a:avLst/>
              <a:gdLst/>
              <a:ahLst/>
              <a:cxnLst/>
              <a:rect l="l" t="t" r="r" b="b"/>
              <a:pathLst>
                <a:path w="835660" h="330200">
                  <a:moveTo>
                    <a:pt x="466276" y="0"/>
                  </a:moveTo>
                  <a:lnTo>
                    <a:pt x="612219" y="618"/>
                  </a:lnTo>
                </a:path>
                <a:path w="835660" h="330200">
                  <a:moveTo>
                    <a:pt x="614074" y="72999"/>
                  </a:moveTo>
                  <a:lnTo>
                    <a:pt x="500906" y="72999"/>
                  </a:lnTo>
                  <a:lnTo>
                    <a:pt x="500906" y="329737"/>
                  </a:lnTo>
                  <a:lnTo>
                    <a:pt x="1236" y="329737"/>
                  </a:lnTo>
                </a:path>
                <a:path w="835660" h="330200">
                  <a:moveTo>
                    <a:pt x="740229" y="36500"/>
                  </a:moveTo>
                  <a:lnTo>
                    <a:pt x="835462" y="37118"/>
                  </a:lnTo>
                </a:path>
                <a:path w="835660" h="330200">
                  <a:moveTo>
                    <a:pt x="614074" y="36500"/>
                  </a:moveTo>
                  <a:lnTo>
                    <a:pt x="471841" y="36500"/>
                  </a:lnTo>
                  <a:lnTo>
                    <a:pt x="471841" y="219618"/>
                  </a:lnTo>
                  <a:lnTo>
                    <a:pt x="0" y="21961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78526" y="2020783"/>
            <a:ext cx="240029" cy="228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535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3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inputs</a:t>
            </a:r>
            <a:endParaRPr sz="450">
              <a:latin typeface="Arial"/>
              <a:cs typeface="Arial"/>
            </a:endParaRPr>
          </a:p>
          <a:p>
            <a:pPr marL="12700" marR="5080">
              <a:lnSpc>
                <a:spcPts val="509"/>
              </a:lnSpc>
              <a:spcBef>
                <a:spcPts val="3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output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x=kps'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54079" y="2020783"/>
            <a:ext cx="251460" cy="228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535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3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inputs</a:t>
            </a:r>
            <a:endParaRPr sz="450">
              <a:latin typeface="Arial"/>
              <a:cs typeface="Arial"/>
            </a:endParaRPr>
          </a:p>
          <a:p>
            <a:pPr marL="12700" marR="5080">
              <a:lnSpc>
                <a:spcPts val="509"/>
              </a:lnSpc>
              <a:spcBef>
                <a:spcPts val="3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output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w=x+t+d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61692" y="1515399"/>
            <a:ext cx="690880" cy="528320"/>
            <a:chOff x="1261692" y="1515399"/>
            <a:chExt cx="690880" cy="528320"/>
          </a:xfrm>
        </p:grpSpPr>
        <p:sp>
          <p:nvSpPr>
            <p:cNvPr id="41" name="object 41"/>
            <p:cNvSpPr/>
            <p:nvPr/>
          </p:nvSpPr>
          <p:spPr>
            <a:xfrm>
              <a:off x="1399447" y="1771796"/>
              <a:ext cx="477520" cy="269240"/>
            </a:xfrm>
            <a:custGeom>
              <a:avLst/>
              <a:gdLst/>
              <a:ahLst/>
              <a:cxnLst/>
              <a:rect l="l" t="t" r="r" b="b"/>
              <a:pathLst>
                <a:path w="477519" h="269239">
                  <a:moveTo>
                    <a:pt x="0" y="269110"/>
                  </a:moveTo>
                  <a:lnTo>
                    <a:pt x="82247" y="58771"/>
                  </a:lnTo>
                </a:path>
                <a:path w="477519" h="269239">
                  <a:moveTo>
                    <a:pt x="453289" y="0"/>
                  </a:moveTo>
                  <a:lnTo>
                    <a:pt x="477407" y="263542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2856" y="1593627"/>
              <a:ext cx="152746" cy="15156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64867" y="1518574"/>
              <a:ext cx="441325" cy="296545"/>
            </a:xfrm>
            <a:custGeom>
              <a:avLst/>
              <a:gdLst/>
              <a:ahLst/>
              <a:cxnLst/>
              <a:rect l="l" t="t" r="r" b="b"/>
              <a:pathLst>
                <a:path w="441325" h="296544">
                  <a:moveTo>
                    <a:pt x="5414" y="267680"/>
                  </a:moveTo>
                  <a:lnTo>
                    <a:pt x="0" y="239832"/>
                  </a:lnTo>
                  <a:lnTo>
                    <a:pt x="9915" y="206590"/>
                  </a:lnTo>
                  <a:lnTo>
                    <a:pt x="33580" y="169937"/>
                  </a:lnTo>
                  <a:lnTo>
                    <a:pt x="69413" y="131860"/>
                  </a:lnTo>
                  <a:lnTo>
                    <a:pt x="115834" y="94344"/>
                  </a:lnTo>
                  <a:lnTo>
                    <a:pt x="171262" y="59374"/>
                  </a:lnTo>
                  <a:lnTo>
                    <a:pt x="230210" y="30740"/>
                  </a:lnTo>
                  <a:lnTo>
                    <a:pt x="286566" y="11103"/>
                  </a:lnTo>
                  <a:lnTo>
                    <a:pt x="337809" y="758"/>
                  </a:lnTo>
                  <a:lnTo>
                    <a:pt x="381419" y="0"/>
                  </a:lnTo>
                  <a:lnTo>
                    <a:pt x="414875" y="9123"/>
                  </a:lnTo>
                  <a:lnTo>
                    <a:pt x="435659" y="28424"/>
                  </a:lnTo>
                  <a:lnTo>
                    <a:pt x="441074" y="56272"/>
                  </a:lnTo>
                  <a:lnTo>
                    <a:pt x="431158" y="89514"/>
                  </a:lnTo>
                  <a:lnTo>
                    <a:pt x="407494" y="126167"/>
                  </a:lnTo>
                  <a:lnTo>
                    <a:pt x="371660" y="164244"/>
                  </a:lnTo>
                  <a:lnTo>
                    <a:pt x="325239" y="201760"/>
                  </a:lnTo>
                  <a:lnTo>
                    <a:pt x="269812" y="236730"/>
                  </a:lnTo>
                  <a:lnTo>
                    <a:pt x="210863" y="265364"/>
                  </a:lnTo>
                  <a:lnTo>
                    <a:pt x="154508" y="285001"/>
                  </a:lnTo>
                  <a:lnTo>
                    <a:pt x="103265" y="295346"/>
                  </a:lnTo>
                  <a:lnTo>
                    <a:pt x="59654" y="296105"/>
                  </a:lnTo>
                  <a:lnTo>
                    <a:pt x="26198" y="286981"/>
                  </a:lnTo>
                  <a:lnTo>
                    <a:pt x="5414" y="267680"/>
                  </a:lnTo>
                  <a:close/>
                </a:path>
              </a:pathLst>
            </a:custGeom>
            <a:ln w="618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8436" y="1560839"/>
              <a:ext cx="223863" cy="2140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179907" y="2341116"/>
            <a:ext cx="949960" cy="263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Partition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circuit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spc="-20" dirty="0">
                <a:latin typeface="Times New Roman"/>
                <a:cs typeface="Times New Roman"/>
              </a:rPr>
              <a:t>into</a:t>
            </a:r>
            <a:endParaRPr sz="75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35"/>
              </a:spcBef>
            </a:pPr>
            <a:r>
              <a:rPr sz="450" baseline="18518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r>
              <a:rPr sz="450" spc="352" baseline="18518" dirty="0">
                <a:solidFill>
                  <a:srgbClr val="5CA75F"/>
                </a:solidFill>
                <a:latin typeface="Times New Roman"/>
                <a:cs typeface="Times New Roman"/>
              </a:rPr>
              <a:t>  </a:t>
            </a:r>
            <a:r>
              <a:rPr sz="750" dirty="0">
                <a:latin typeface="Times New Roman"/>
                <a:cs typeface="Times New Roman"/>
              </a:rPr>
              <a:t>3-input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sub-</a:t>
            </a:r>
            <a:r>
              <a:rPr sz="750" spc="-10" dirty="0">
                <a:latin typeface="Times New Roman"/>
                <a:cs typeface="Times New Roman"/>
              </a:rPr>
              <a:t>circuits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93697" y="2508769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970" y="456478"/>
            <a:ext cx="2983230" cy="91884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Lookup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tables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become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inefficient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more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inputs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1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3 inputs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only 8 </a:t>
            </a:r>
            <a:r>
              <a:rPr sz="700" spc="-10" dirty="0">
                <a:latin typeface="Tahoma"/>
                <a:cs typeface="Tahoma"/>
              </a:rPr>
              <a:t>words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  <a:tab pos="1367155" algn="l"/>
              </a:tabLst>
            </a:pPr>
            <a:r>
              <a:rPr sz="700" dirty="0">
                <a:latin typeface="Tahoma"/>
                <a:cs typeface="Tahoma"/>
              </a:rPr>
              <a:t>8 inputs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256 </a:t>
            </a:r>
            <a:r>
              <a:rPr sz="700" spc="-10" dirty="0">
                <a:latin typeface="Tahoma"/>
                <a:cs typeface="Tahoma"/>
              </a:rPr>
              <a:t>words;</a:t>
            </a:r>
            <a:r>
              <a:rPr sz="700" dirty="0">
                <a:latin typeface="Tahoma"/>
                <a:cs typeface="Tahoma"/>
              </a:rPr>
              <a:t>	16 inputs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65,536 </a:t>
            </a:r>
            <a:r>
              <a:rPr sz="700" spc="-10" dirty="0">
                <a:latin typeface="Tahoma"/>
                <a:cs typeface="Tahoma"/>
              </a:rPr>
              <a:t>words!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FPGAs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thus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have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numerous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small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(3,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4,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5,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even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6-input)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LUTs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1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If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circuit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has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more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inputs,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must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partition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circuit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among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LUTs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6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Example: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Extended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seat-</a:t>
            </a:r>
            <a:r>
              <a:rPr sz="700" dirty="0">
                <a:latin typeface="Tahoma"/>
                <a:cs typeface="Tahoma"/>
              </a:rPr>
              <a:t>belt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warning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light </a:t>
            </a:r>
            <a:r>
              <a:rPr sz="700" spc="-10" dirty="0">
                <a:latin typeface="Tahoma"/>
                <a:cs typeface="Tahoma"/>
              </a:rPr>
              <a:t>system:</a:t>
            </a:r>
            <a:endParaRPr sz="700">
              <a:latin typeface="Tahoma"/>
              <a:cs typeface="Tahoma"/>
            </a:endParaRPr>
          </a:p>
          <a:p>
            <a:pPr marL="1059815">
              <a:lnSpc>
                <a:spcPct val="100000"/>
              </a:lnSpc>
              <a:spcBef>
                <a:spcPts val="605"/>
              </a:spcBef>
            </a:pPr>
            <a:r>
              <a:rPr sz="550" spc="-10" dirty="0">
                <a:solidFill>
                  <a:srgbClr val="FF2800"/>
                </a:solidFill>
                <a:latin typeface="Times New Roman"/>
                <a:cs typeface="Times New Roman"/>
              </a:rPr>
              <a:t>Sub-circuits</a:t>
            </a:r>
            <a:r>
              <a:rPr sz="550" dirty="0">
                <a:solidFill>
                  <a:srgbClr val="FF2800"/>
                </a:solidFill>
                <a:latin typeface="Times New Roman"/>
                <a:cs typeface="Times New Roman"/>
              </a:rPr>
              <a:t> have only </a:t>
            </a:r>
            <a:r>
              <a:rPr sz="550" spc="-10" dirty="0">
                <a:solidFill>
                  <a:srgbClr val="FF2800"/>
                </a:solidFill>
                <a:latin typeface="Times New Roman"/>
                <a:cs typeface="Times New Roman"/>
              </a:rPr>
              <a:t>3-</a:t>
            </a:r>
            <a:r>
              <a:rPr sz="550" dirty="0">
                <a:solidFill>
                  <a:srgbClr val="FF2800"/>
                </a:solidFill>
                <a:latin typeface="Times New Roman"/>
                <a:cs typeface="Times New Roman"/>
              </a:rPr>
              <a:t>inputs </a:t>
            </a:r>
            <a:r>
              <a:rPr sz="550" spc="-20" dirty="0">
                <a:solidFill>
                  <a:srgbClr val="FF2800"/>
                </a:solidFill>
                <a:latin typeface="Times New Roman"/>
                <a:cs typeface="Times New Roman"/>
              </a:rPr>
              <a:t>each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47315" y="1363743"/>
            <a:ext cx="1195070" cy="874394"/>
            <a:chOff x="1447315" y="1363743"/>
            <a:chExt cx="1195070" cy="874394"/>
          </a:xfrm>
        </p:grpSpPr>
        <p:sp>
          <p:nvSpPr>
            <p:cNvPr id="49" name="object 49"/>
            <p:cNvSpPr/>
            <p:nvPr/>
          </p:nvSpPr>
          <p:spPr>
            <a:xfrm>
              <a:off x="1449537" y="1365965"/>
              <a:ext cx="391160" cy="203200"/>
            </a:xfrm>
            <a:custGeom>
              <a:avLst/>
              <a:gdLst/>
              <a:ahLst/>
              <a:cxnLst/>
              <a:rect l="l" t="t" r="r" b="b"/>
              <a:pathLst>
                <a:path w="391160" h="203200">
                  <a:moveTo>
                    <a:pt x="272097" y="4949"/>
                  </a:moveTo>
                  <a:lnTo>
                    <a:pt x="0" y="202915"/>
                  </a:lnTo>
                </a:path>
                <a:path w="391160" h="203200">
                  <a:moveTo>
                    <a:pt x="306728" y="0"/>
                  </a:moveTo>
                  <a:lnTo>
                    <a:pt x="390830" y="202915"/>
                  </a:lnTo>
                </a:path>
              </a:pathLst>
            </a:custGeom>
            <a:ln w="415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8107" y="1399991"/>
              <a:ext cx="411480" cy="835660"/>
            </a:xfrm>
            <a:custGeom>
              <a:avLst/>
              <a:gdLst/>
              <a:ahLst/>
              <a:cxnLst/>
              <a:rect l="l" t="t" r="r" b="b"/>
              <a:pathLst>
                <a:path w="411480" h="835660">
                  <a:moveTo>
                    <a:pt x="0" y="0"/>
                  </a:moveTo>
                  <a:lnTo>
                    <a:pt x="411238" y="0"/>
                  </a:lnTo>
                  <a:lnTo>
                    <a:pt x="411238" y="835169"/>
                  </a:lnTo>
                  <a:lnTo>
                    <a:pt x="0" y="835169"/>
                  </a:lnTo>
                  <a:lnTo>
                    <a:pt x="0" y="0"/>
                  </a:lnTo>
                  <a:close/>
                </a:path>
              </a:pathLst>
            </a:custGeom>
            <a:ln w="494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44186" y="1500831"/>
              <a:ext cx="59055" cy="33020"/>
            </a:xfrm>
            <a:custGeom>
              <a:avLst/>
              <a:gdLst/>
              <a:ahLst/>
              <a:cxnLst/>
              <a:rect l="l" t="t" r="r" b="b"/>
              <a:pathLst>
                <a:path w="59055" h="33019">
                  <a:moveTo>
                    <a:pt x="9276" y="0"/>
                  </a:moveTo>
                  <a:lnTo>
                    <a:pt x="0" y="27219"/>
                  </a:lnTo>
                  <a:lnTo>
                    <a:pt x="58747" y="32787"/>
                  </a:lnTo>
                  <a:lnTo>
                    <a:pt x="9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75905" y="1487838"/>
              <a:ext cx="215900" cy="654050"/>
            </a:xfrm>
            <a:custGeom>
              <a:avLst/>
              <a:gdLst/>
              <a:ahLst/>
              <a:cxnLst/>
              <a:rect l="l" t="t" r="r" b="b"/>
              <a:pathLst>
                <a:path w="215900" h="654050">
                  <a:moveTo>
                    <a:pt x="215822" y="0"/>
                  </a:moveTo>
                  <a:lnTo>
                    <a:pt x="0" y="0"/>
                  </a:lnTo>
                  <a:lnTo>
                    <a:pt x="0" y="653906"/>
                  </a:lnTo>
                  <a:lnTo>
                    <a:pt x="215822" y="653906"/>
                  </a:lnTo>
                  <a:lnTo>
                    <a:pt x="215822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375906" y="1487839"/>
            <a:ext cx="215900" cy="83185"/>
          </a:xfrm>
          <a:prstGeom prst="rect">
            <a:avLst/>
          </a:prstGeom>
          <a:solidFill>
            <a:srgbClr val="DCE6F5"/>
          </a:solidFill>
          <a:ln w="4947">
            <a:solidFill>
              <a:srgbClr val="008CC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75906" y="1570428"/>
            <a:ext cx="215900" cy="81280"/>
          </a:xfrm>
          <a:prstGeom prst="rect">
            <a:avLst/>
          </a:prstGeom>
          <a:solidFill>
            <a:srgbClr val="DCE6F5"/>
          </a:solidFill>
          <a:ln w="4947">
            <a:solidFill>
              <a:srgbClr val="008CC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75906" y="1651470"/>
            <a:ext cx="215900" cy="82550"/>
          </a:xfrm>
          <a:prstGeom prst="rect">
            <a:avLst/>
          </a:prstGeom>
          <a:solidFill>
            <a:srgbClr val="DCE6F5"/>
          </a:solidFill>
          <a:ln w="4947">
            <a:solidFill>
              <a:srgbClr val="008CC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75906" y="1733750"/>
            <a:ext cx="215900" cy="82550"/>
          </a:xfrm>
          <a:prstGeom prst="rect">
            <a:avLst/>
          </a:prstGeom>
          <a:solidFill>
            <a:srgbClr val="DCE6F5"/>
          </a:solidFill>
          <a:ln w="4947">
            <a:solidFill>
              <a:srgbClr val="008CC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75906" y="1816029"/>
            <a:ext cx="215900" cy="80645"/>
          </a:xfrm>
          <a:prstGeom prst="rect">
            <a:avLst/>
          </a:prstGeom>
          <a:ln w="4947">
            <a:solidFill>
              <a:srgbClr val="008CC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0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75906" y="1896453"/>
            <a:ext cx="215900" cy="82550"/>
          </a:xfrm>
          <a:prstGeom prst="rect">
            <a:avLst/>
          </a:prstGeom>
          <a:ln w="4947">
            <a:solidFill>
              <a:srgbClr val="008CC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75906" y="1978733"/>
            <a:ext cx="215900" cy="83185"/>
          </a:xfrm>
          <a:prstGeom prst="rect">
            <a:avLst/>
          </a:prstGeom>
          <a:ln w="4947">
            <a:solidFill>
              <a:srgbClr val="008CC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0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75906" y="2061631"/>
            <a:ext cx="215900" cy="80645"/>
          </a:xfrm>
          <a:prstGeom prst="rect">
            <a:avLst/>
          </a:prstGeom>
          <a:ln w="4947">
            <a:solidFill>
              <a:srgbClr val="008CC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53492" y="2148842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19299" y="1966467"/>
            <a:ext cx="58419" cy="1841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5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spc="5" dirty="0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00520" y="1909427"/>
            <a:ext cx="2032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a0</a:t>
            </a:r>
            <a:r>
              <a:rPr sz="450" spc="100" dirty="0">
                <a:latin typeface="Arial"/>
                <a:cs typeface="Arial"/>
              </a:rPr>
              <a:t> </a:t>
            </a:r>
            <a:r>
              <a:rPr sz="675" spc="-75" baseline="18518" dirty="0">
                <a:latin typeface="Arial"/>
                <a:cs typeface="Arial"/>
              </a:rPr>
              <a:t>5</a:t>
            </a:r>
            <a:endParaRPr sz="675" baseline="18518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44682" y="1477118"/>
            <a:ext cx="371475" cy="5283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8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85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  <a:p>
            <a:pPr marR="43180" algn="r">
              <a:lnSpc>
                <a:spcPts val="450"/>
              </a:lnSpc>
              <a:spcBef>
                <a:spcPts val="95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  <a:p>
            <a:pPr marR="103505" algn="r">
              <a:lnSpc>
                <a:spcPts val="425"/>
              </a:lnSpc>
            </a:pPr>
            <a:r>
              <a:rPr sz="450" dirty="0">
                <a:latin typeface="Arial"/>
                <a:cs typeface="Arial"/>
              </a:rPr>
              <a:t>k</a:t>
            </a:r>
            <a:r>
              <a:rPr sz="450" spc="36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a2</a:t>
            </a:r>
            <a:endParaRPr sz="450">
              <a:latin typeface="Arial"/>
              <a:cs typeface="Arial"/>
            </a:endParaRPr>
          </a:p>
          <a:p>
            <a:pPr marL="38100">
              <a:lnSpc>
                <a:spcPts val="515"/>
              </a:lnSpc>
            </a:pPr>
            <a:r>
              <a:rPr sz="450" dirty="0">
                <a:latin typeface="Arial"/>
                <a:cs typeface="Arial"/>
              </a:rPr>
              <a:t>p</a:t>
            </a:r>
            <a:r>
              <a:rPr sz="450" spc="36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a1</a:t>
            </a:r>
            <a:r>
              <a:rPr sz="450" spc="100" dirty="0">
                <a:latin typeface="Arial"/>
                <a:cs typeface="Arial"/>
              </a:rPr>
              <a:t> </a:t>
            </a:r>
            <a:r>
              <a:rPr sz="675" spc="-75" baseline="24691" dirty="0">
                <a:latin typeface="Arial"/>
                <a:cs typeface="Arial"/>
              </a:rPr>
              <a:t>4</a:t>
            </a:r>
            <a:endParaRPr sz="675" baseline="24691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35"/>
              </a:spcBef>
            </a:pPr>
            <a:r>
              <a:rPr sz="450" spc="5" dirty="0">
                <a:latin typeface="Arial"/>
                <a:cs typeface="Arial"/>
              </a:rPr>
              <a:t>s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684781" y="1433031"/>
            <a:ext cx="568960" cy="543560"/>
            <a:chOff x="1684781" y="1433031"/>
            <a:chExt cx="568960" cy="543560"/>
          </a:xfrm>
        </p:grpSpPr>
        <p:sp>
          <p:nvSpPr>
            <p:cNvPr id="66" name="object 66"/>
            <p:cNvSpPr/>
            <p:nvPr/>
          </p:nvSpPr>
          <p:spPr>
            <a:xfrm>
              <a:off x="2165648" y="1810152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10">
                  <a:moveTo>
                    <a:pt x="0" y="0"/>
                  </a:moveTo>
                  <a:lnTo>
                    <a:pt x="0" y="29076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29162" y="1825000"/>
              <a:ext cx="69850" cy="635"/>
            </a:xfrm>
            <a:custGeom>
              <a:avLst/>
              <a:gdLst/>
              <a:ahLst/>
              <a:cxnLst/>
              <a:rect l="l" t="t" r="r" b="b"/>
              <a:pathLst>
                <a:path w="69850" h="635">
                  <a:moveTo>
                    <a:pt x="0" y="0"/>
                  </a:moveTo>
                  <a:lnTo>
                    <a:pt x="69261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65648" y="1880059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10">
                  <a:moveTo>
                    <a:pt x="0" y="0"/>
                  </a:moveTo>
                  <a:lnTo>
                    <a:pt x="0" y="29075"/>
                  </a:lnTo>
                  <a:lnTo>
                    <a:pt x="58748" y="1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29162" y="1894288"/>
              <a:ext cx="69850" cy="635"/>
            </a:xfrm>
            <a:custGeom>
              <a:avLst/>
              <a:gdLst/>
              <a:ahLst/>
              <a:cxnLst/>
              <a:rect l="l" t="t" r="r" b="b"/>
              <a:pathLst>
                <a:path w="69850" h="635">
                  <a:moveTo>
                    <a:pt x="0" y="0"/>
                  </a:moveTo>
                  <a:lnTo>
                    <a:pt x="69261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165648" y="1947491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10">
                  <a:moveTo>
                    <a:pt x="0" y="0"/>
                  </a:moveTo>
                  <a:lnTo>
                    <a:pt x="0" y="29076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29162" y="1962339"/>
              <a:ext cx="69850" cy="635"/>
            </a:xfrm>
            <a:custGeom>
              <a:avLst/>
              <a:gdLst/>
              <a:ahLst/>
              <a:cxnLst/>
              <a:rect l="l" t="t" r="r" b="b"/>
              <a:pathLst>
                <a:path w="69850" h="635">
                  <a:moveTo>
                    <a:pt x="0" y="0"/>
                  </a:moveTo>
                  <a:lnTo>
                    <a:pt x="69261" y="619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87004" y="1435254"/>
              <a:ext cx="564515" cy="99060"/>
            </a:xfrm>
            <a:custGeom>
              <a:avLst/>
              <a:gdLst/>
              <a:ahLst/>
              <a:cxnLst/>
              <a:rect l="l" t="t" r="r" b="b"/>
              <a:pathLst>
                <a:path w="564514" h="99059">
                  <a:moveTo>
                    <a:pt x="0" y="98983"/>
                  </a:moveTo>
                  <a:lnTo>
                    <a:pt x="49760" y="78468"/>
                  </a:lnTo>
                  <a:lnTo>
                    <a:pt x="99131" y="58798"/>
                  </a:lnTo>
                  <a:lnTo>
                    <a:pt x="147724" y="40740"/>
                  </a:lnTo>
                  <a:lnTo>
                    <a:pt x="195148" y="25063"/>
                  </a:lnTo>
                  <a:lnTo>
                    <a:pt x="241014" y="12535"/>
                  </a:lnTo>
                  <a:lnTo>
                    <a:pt x="284933" y="3924"/>
                  </a:lnTo>
                  <a:lnTo>
                    <a:pt x="326516" y="0"/>
                  </a:lnTo>
                  <a:lnTo>
                    <a:pt x="380421" y="3068"/>
                  </a:lnTo>
                  <a:lnTo>
                    <a:pt x="430052" y="14599"/>
                  </a:lnTo>
                  <a:lnTo>
                    <a:pt x="476477" y="32515"/>
                  </a:lnTo>
                  <a:lnTo>
                    <a:pt x="520764" y="54737"/>
                  </a:lnTo>
                  <a:lnTo>
                    <a:pt x="563983" y="79186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 rot="900000">
            <a:off x="2073520" y="1379070"/>
            <a:ext cx="148689" cy="7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5"/>
              </a:lnSpc>
            </a:pPr>
            <a:r>
              <a:rPr sz="600" spc="-20" dirty="0">
                <a:latin typeface="Times New Roman"/>
                <a:cs typeface="Times New Roman"/>
              </a:rPr>
              <a:t>kps'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123814" y="1397451"/>
            <a:ext cx="1094740" cy="960755"/>
            <a:chOff x="2123814" y="1397451"/>
            <a:chExt cx="1094740" cy="960755"/>
          </a:xfrm>
        </p:grpSpPr>
        <p:sp>
          <p:nvSpPr>
            <p:cNvPr id="75" name="object 75"/>
            <p:cNvSpPr/>
            <p:nvPr/>
          </p:nvSpPr>
          <p:spPr>
            <a:xfrm>
              <a:off x="2803841" y="1399991"/>
              <a:ext cx="412115" cy="835660"/>
            </a:xfrm>
            <a:custGeom>
              <a:avLst/>
              <a:gdLst/>
              <a:ahLst/>
              <a:cxnLst/>
              <a:rect l="l" t="t" r="r" b="b"/>
              <a:pathLst>
                <a:path w="412114" h="835660">
                  <a:moveTo>
                    <a:pt x="0" y="0"/>
                  </a:moveTo>
                  <a:lnTo>
                    <a:pt x="411856" y="0"/>
                  </a:lnTo>
                  <a:lnTo>
                    <a:pt x="411856" y="835169"/>
                  </a:lnTo>
                  <a:lnTo>
                    <a:pt x="0" y="835169"/>
                  </a:lnTo>
                  <a:lnTo>
                    <a:pt x="0" y="0"/>
                  </a:lnTo>
                  <a:close/>
                </a:path>
              </a:pathLst>
            </a:custGeom>
            <a:ln w="494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45636" y="2298881"/>
              <a:ext cx="29209" cy="59055"/>
            </a:xfrm>
            <a:custGeom>
              <a:avLst/>
              <a:gdLst/>
              <a:ahLst/>
              <a:cxnLst/>
              <a:rect l="l" t="t" r="r" b="b"/>
              <a:pathLst>
                <a:path w="29210" h="59055">
                  <a:moveTo>
                    <a:pt x="29065" y="0"/>
                  </a:moveTo>
                  <a:lnTo>
                    <a:pt x="0" y="0"/>
                  </a:lnTo>
                  <a:lnTo>
                    <a:pt x="14842" y="58770"/>
                  </a:lnTo>
                  <a:lnTo>
                    <a:pt x="29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60478" y="2237016"/>
              <a:ext cx="635" cy="95885"/>
            </a:xfrm>
            <a:custGeom>
              <a:avLst/>
              <a:gdLst/>
              <a:ahLst/>
              <a:cxnLst/>
              <a:rect l="l" t="t" r="r" b="b"/>
              <a:pathLst>
                <a:path w="635" h="95885">
                  <a:moveTo>
                    <a:pt x="0" y="0"/>
                  </a:moveTo>
                  <a:lnTo>
                    <a:pt x="618" y="95271"/>
                  </a:lnTo>
                </a:path>
              </a:pathLst>
            </a:custGeom>
            <a:ln w="6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43855" y="1813864"/>
              <a:ext cx="58419" cy="29209"/>
            </a:xfrm>
            <a:custGeom>
              <a:avLst/>
              <a:gdLst/>
              <a:ahLst/>
              <a:cxnLst/>
              <a:rect l="l" t="t" r="r" b="b"/>
              <a:pathLst>
                <a:path w="58419" h="29210">
                  <a:moveTo>
                    <a:pt x="0" y="0"/>
                  </a:moveTo>
                  <a:lnTo>
                    <a:pt x="0" y="29076"/>
                  </a:lnTo>
                  <a:lnTo>
                    <a:pt x="58130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485981" y="1828711"/>
              <a:ext cx="290830" cy="447040"/>
            </a:xfrm>
            <a:custGeom>
              <a:avLst/>
              <a:gdLst/>
              <a:ahLst/>
              <a:cxnLst/>
              <a:rect l="l" t="t" r="r" b="b"/>
              <a:pathLst>
                <a:path w="290830" h="447039">
                  <a:moveTo>
                    <a:pt x="290649" y="0"/>
                  </a:moveTo>
                  <a:lnTo>
                    <a:pt x="181191" y="0"/>
                  </a:lnTo>
                  <a:lnTo>
                    <a:pt x="181191" y="446660"/>
                  </a:lnTo>
                  <a:lnTo>
                    <a:pt x="0" y="446660"/>
                  </a:lnTo>
                  <a:lnTo>
                    <a:pt x="0" y="406448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743855" y="1876347"/>
              <a:ext cx="58419" cy="29209"/>
            </a:xfrm>
            <a:custGeom>
              <a:avLst/>
              <a:gdLst/>
              <a:ahLst/>
              <a:cxnLst/>
              <a:rect l="l" t="t" r="r" b="b"/>
              <a:pathLst>
                <a:path w="58419" h="29210">
                  <a:moveTo>
                    <a:pt x="0" y="0"/>
                  </a:moveTo>
                  <a:lnTo>
                    <a:pt x="0" y="29076"/>
                  </a:lnTo>
                  <a:lnTo>
                    <a:pt x="58130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27306" y="1890576"/>
              <a:ext cx="649605" cy="419734"/>
            </a:xfrm>
            <a:custGeom>
              <a:avLst/>
              <a:gdLst/>
              <a:ahLst/>
              <a:cxnLst/>
              <a:rect l="l" t="t" r="r" b="b"/>
              <a:pathLst>
                <a:path w="649605" h="419735">
                  <a:moveTo>
                    <a:pt x="649323" y="0"/>
                  </a:moveTo>
                  <a:lnTo>
                    <a:pt x="568931" y="0"/>
                  </a:lnTo>
                  <a:lnTo>
                    <a:pt x="568931" y="419440"/>
                  </a:lnTo>
                  <a:lnTo>
                    <a:pt x="0" y="419440"/>
                  </a:lnTo>
                </a:path>
              </a:pathLst>
            </a:custGeom>
            <a:ln w="6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43855" y="1947491"/>
              <a:ext cx="58419" cy="29209"/>
            </a:xfrm>
            <a:custGeom>
              <a:avLst/>
              <a:gdLst/>
              <a:ahLst/>
              <a:cxnLst/>
              <a:rect l="l" t="t" r="r" b="b"/>
              <a:pathLst>
                <a:path w="58419" h="29210">
                  <a:moveTo>
                    <a:pt x="0" y="0"/>
                  </a:moveTo>
                  <a:lnTo>
                    <a:pt x="0" y="29076"/>
                  </a:lnTo>
                  <a:lnTo>
                    <a:pt x="58130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27306" y="1962339"/>
              <a:ext cx="649605" cy="382905"/>
            </a:xfrm>
            <a:custGeom>
              <a:avLst/>
              <a:gdLst/>
              <a:ahLst/>
              <a:cxnLst/>
              <a:rect l="l" t="t" r="r" b="b"/>
              <a:pathLst>
                <a:path w="649605" h="382905">
                  <a:moveTo>
                    <a:pt x="649323" y="0"/>
                  </a:moveTo>
                  <a:lnTo>
                    <a:pt x="596141" y="0"/>
                  </a:lnTo>
                  <a:lnTo>
                    <a:pt x="596141" y="382321"/>
                  </a:lnTo>
                  <a:lnTo>
                    <a:pt x="0" y="382321"/>
                  </a:lnTo>
                </a:path>
              </a:pathLst>
            </a:custGeom>
            <a:ln w="6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22393" y="2095966"/>
              <a:ext cx="60960" cy="31115"/>
            </a:xfrm>
            <a:custGeom>
              <a:avLst/>
              <a:gdLst/>
              <a:ahLst/>
              <a:cxnLst/>
              <a:rect l="l" t="t" r="r" b="b"/>
              <a:pathLst>
                <a:path w="60960" h="31114">
                  <a:moveTo>
                    <a:pt x="60603" y="0"/>
                  </a:moveTo>
                  <a:lnTo>
                    <a:pt x="0" y="1855"/>
                  </a:lnTo>
                  <a:lnTo>
                    <a:pt x="7420" y="30932"/>
                  </a:lnTo>
                  <a:lnTo>
                    <a:pt x="60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677355" y="1749199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x</a:t>
            </a:r>
            <a:endParaRPr sz="4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70082" y="2293604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508527" y="2254011"/>
            <a:ext cx="6369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581660" algn="l"/>
              </a:tabLst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b</a:t>
            </a:r>
            <a:r>
              <a:rPr sz="450" spc="-25" dirty="0">
                <a:latin typeface="Arial"/>
                <a:cs typeface="Arial"/>
              </a:rPr>
              <a:t>)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spc="-75" baseline="12345" dirty="0">
                <a:latin typeface="Arial"/>
                <a:cs typeface="Arial"/>
              </a:rPr>
              <a:t>t</a:t>
            </a:r>
            <a:endParaRPr sz="675" baseline="12345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03765" y="2374028"/>
            <a:ext cx="9715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c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7724" y="1405232"/>
            <a:ext cx="259143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87094" algn="l"/>
                <a:tab pos="1716405" algn="l"/>
                <a:tab pos="2292350" algn="l"/>
              </a:tabLst>
            </a:pPr>
            <a:r>
              <a:rPr sz="450" spc="-10" dirty="0">
                <a:latin typeface="Arial"/>
                <a:cs typeface="Arial"/>
              </a:rPr>
              <a:t>BeltWarn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10" dirty="0">
                <a:latin typeface="Arial"/>
                <a:cs typeface="Arial"/>
              </a:rPr>
              <a:t>BeltWarn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baseline="6172" dirty="0">
                <a:latin typeface="Arial"/>
                <a:cs typeface="Arial"/>
              </a:rPr>
              <a:t>8x1</a:t>
            </a:r>
            <a:r>
              <a:rPr sz="675" spc="22" baseline="6172" dirty="0">
                <a:latin typeface="Arial"/>
                <a:cs typeface="Arial"/>
              </a:rPr>
              <a:t> </a:t>
            </a:r>
            <a:r>
              <a:rPr sz="675" spc="-30" baseline="6172" dirty="0">
                <a:latin typeface="Arial"/>
                <a:cs typeface="Arial"/>
              </a:rPr>
              <a:t>Mem.</a:t>
            </a:r>
            <a:r>
              <a:rPr sz="675" baseline="6172" dirty="0">
                <a:latin typeface="Arial"/>
                <a:cs typeface="Arial"/>
              </a:rPr>
              <a:t>	8x1</a:t>
            </a:r>
            <a:r>
              <a:rPr sz="675" spc="22" baseline="6172" dirty="0">
                <a:latin typeface="Arial"/>
                <a:cs typeface="Arial"/>
              </a:rPr>
              <a:t> </a:t>
            </a:r>
            <a:r>
              <a:rPr sz="675" spc="-30" baseline="6172" dirty="0">
                <a:latin typeface="Arial"/>
                <a:cs typeface="Arial"/>
              </a:rPr>
              <a:t>Mem.</a:t>
            </a:r>
            <a:endParaRPr sz="675" baseline="6172">
              <a:latin typeface="Arial"/>
              <a:cs typeface="Arial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2949783" y="1485365"/>
          <a:ext cx="213995" cy="65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">
                <a:tc>
                  <a:txBody>
                    <a:bodyPr/>
                    <a:lstStyle/>
                    <a:p>
                      <a:pPr marL="90805">
                        <a:lnSpc>
                          <a:spcPts val="450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">
                <a:tc>
                  <a:txBody>
                    <a:bodyPr/>
                    <a:lstStyle/>
                    <a:p>
                      <a:pPr marL="90805">
                        <a:lnSpc>
                          <a:spcPts val="459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 marL="90805">
                        <a:lnSpc>
                          <a:spcPts val="465"/>
                        </a:lnSpc>
                        <a:spcBef>
                          <a:spcPts val="8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 marL="90805">
                        <a:lnSpc>
                          <a:spcPts val="480"/>
                        </a:lnSpc>
                        <a:spcBef>
                          <a:spcPts val="6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L="90805">
                        <a:lnSpc>
                          <a:spcPts val="450"/>
                        </a:lnSpc>
                        <a:spcBef>
                          <a:spcPts val="8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 marL="90805">
                        <a:lnSpc>
                          <a:spcPts val="470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pPr marL="90805">
                        <a:lnSpc>
                          <a:spcPts val="470"/>
                        </a:lnSpc>
                        <a:spcBef>
                          <a:spcPts val="8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10">
                <a:tc>
                  <a:txBody>
                    <a:bodyPr/>
                    <a:lstStyle/>
                    <a:p>
                      <a:pPr marL="90805">
                        <a:lnSpc>
                          <a:spcPts val="475"/>
                        </a:lnSpc>
                        <a:spcBef>
                          <a:spcPts val="5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object 91"/>
          <p:cNvSpPr txBox="1"/>
          <p:nvPr/>
        </p:nvSpPr>
        <p:spPr>
          <a:xfrm>
            <a:off x="3026752" y="2148842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026752" y="2339384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latin typeface="Arial"/>
                <a:cs typeface="Arial"/>
              </a:rPr>
              <a:t>w</a:t>
            </a:r>
            <a:endParaRPr sz="4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76254" y="1477118"/>
            <a:ext cx="203200" cy="6737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8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85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  <a:p>
            <a:pPr marR="30480" algn="r">
              <a:lnSpc>
                <a:spcPts val="450"/>
              </a:lnSpc>
              <a:spcBef>
                <a:spcPts val="95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  <a:p>
            <a:pPr marR="90805" algn="r">
              <a:lnSpc>
                <a:spcPts val="425"/>
              </a:lnSpc>
            </a:pPr>
            <a:r>
              <a:rPr sz="450" spc="-25" dirty="0">
                <a:latin typeface="Arial"/>
                <a:cs typeface="Arial"/>
              </a:rPr>
              <a:t>a2</a:t>
            </a:r>
            <a:endParaRPr sz="450">
              <a:latin typeface="Arial"/>
              <a:cs typeface="Arial"/>
            </a:endParaRPr>
          </a:p>
          <a:p>
            <a:pPr marL="38100">
              <a:lnSpc>
                <a:spcPts val="515"/>
              </a:lnSpc>
            </a:pPr>
            <a:r>
              <a:rPr sz="450" dirty="0">
                <a:latin typeface="Arial"/>
                <a:cs typeface="Arial"/>
              </a:rPr>
              <a:t>a1</a:t>
            </a:r>
            <a:r>
              <a:rPr sz="450" spc="100" dirty="0">
                <a:latin typeface="Arial"/>
                <a:cs typeface="Arial"/>
              </a:rPr>
              <a:t> </a:t>
            </a:r>
            <a:r>
              <a:rPr sz="675" spc="-75" baseline="24691" dirty="0">
                <a:latin typeface="Arial"/>
                <a:cs typeface="Arial"/>
              </a:rPr>
              <a:t>4</a:t>
            </a:r>
            <a:endParaRPr sz="675" baseline="24691">
              <a:latin typeface="Arial"/>
              <a:cs typeface="Arial"/>
            </a:endParaRPr>
          </a:p>
          <a:p>
            <a:pPr marL="38100">
              <a:lnSpc>
                <a:spcPts val="525"/>
              </a:lnSpc>
              <a:spcBef>
                <a:spcPts val="45"/>
              </a:spcBef>
            </a:pPr>
            <a:r>
              <a:rPr sz="450" dirty="0">
                <a:latin typeface="Arial"/>
                <a:cs typeface="Arial"/>
              </a:rPr>
              <a:t>a0</a:t>
            </a:r>
            <a:r>
              <a:rPr sz="450" spc="100" dirty="0">
                <a:latin typeface="Arial"/>
                <a:cs typeface="Arial"/>
              </a:rPr>
              <a:t> </a:t>
            </a:r>
            <a:r>
              <a:rPr sz="675" spc="-75" baseline="18518" dirty="0">
                <a:latin typeface="Arial"/>
                <a:cs typeface="Arial"/>
              </a:rPr>
              <a:t>5</a:t>
            </a:r>
            <a:endParaRPr sz="675" baseline="18518">
              <a:latin typeface="Arial"/>
              <a:cs typeface="Arial"/>
            </a:endParaRPr>
          </a:p>
          <a:p>
            <a:pPr marL="131445">
              <a:lnSpc>
                <a:spcPts val="525"/>
              </a:lnSpc>
            </a:pPr>
            <a:r>
              <a:rPr sz="450" spc="5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80"/>
              </a:spcBef>
            </a:pPr>
            <a:r>
              <a:rPr sz="450" spc="5" dirty="0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899735" y="1747050"/>
            <a:ext cx="925194" cy="461645"/>
          </a:xfrm>
          <a:custGeom>
            <a:avLst/>
            <a:gdLst/>
            <a:ahLst/>
            <a:cxnLst/>
            <a:rect l="l" t="t" r="r" b="b"/>
            <a:pathLst>
              <a:path w="925194" h="461644">
                <a:moveTo>
                  <a:pt x="0" y="0"/>
                </a:moveTo>
                <a:lnTo>
                  <a:pt x="17030" y="24803"/>
                </a:lnTo>
                <a:lnTo>
                  <a:pt x="39393" y="59043"/>
                </a:lnTo>
                <a:lnTo>
                  <a:pt x="66138" y="99733"/>
                </a:lnTo>
                <a:lnTo>
                  <a:pt x="96311" y="143886"/>
                </a:lnTo>
                <a:lnTo>
                  <a:pt x="128962" y="188515"/>
                </a:lnTo>
                <a:lnTo>
                  <a:pt x="163138" y="230633"/>
                </a:lnTo>
                <a:lnTo>
                  <a:pt x="197888" y="267254"/>
                </a:lnTo>
                <a:lnTo>
                  <a:pt x="232930" y="301288"/>
                </a:lnTo>
                <a:lnTo>
                  <a:pt x="268999" y="336362"/>
                </a:lnTo>
                <a:lnTo>
                  <a:pt x="306670" y="370558"/>
                </a:lnTo>
                <a:lnTo>
                  <a:pt x="346514" y="401963"/>
                </a:lnTo>
                <a:lnTo>
                  <a:pt x="389107" y="428661"/>
                </a:lnTo>
                <a:lnTo>
                  <a:pt x="435020" y="448735"/>
                </a:lnTo>
                <a:lnTo>
                  <a:pt x="484828" y="460271"/>
                </a:lnTo>
                <a:lnTo>
                  <a:pt x="528837" y="461622"/>
                </a:lnTo>
                <a:lnTo>
                  <a:pt x="578730" y="456369"/>
                </a:lnTo>
                <a:lnTo>
                  <a:pt x="632511" y="446019"/>
                </a:lnTo>
                <a:lnTo>
                  <a:pt x="688186" y="432080"/>
                </a:lnTo>
                <a:lnTo>
                  <a:pt x="743760" y="416058"/>
                </a:lnTo>
                <a:lnTo>
                  <a:pt x="797236" y="399460"/>
                </a:lnTo>
                <a:lnTo>
                  <a:pt x="846620" y="383795"/>
                </a:lnTo>
                <a:lnTo>
                  <a:pt x="889916" y="370568"/>
                </a:lnTo>
                <a:lnTo>
                  <a:pt x="925130" y="361288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 rot="2520000">
            <a:off x="1990819" y="2024844"/>
            <a:ext cx="206961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"/>
              </a:lnSpc>
            </a:pPr>
            <a:r>
              <a:rPr sz="600" spc="-10" dirty="0">
                <a:latin typeface="Times New Roman"/>
                <a:cs typeface="Times New Roman"/>
              </a:rPr>
              <a:t>x+t+d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2361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Internals:</a:t>
            </a:r>
            <a:r>
              <a:rPr spc="-30" dirty="0"/>
              <a:t> </a:t>
            </a:r>
            <a:r>
              <a:rPr dirty="0"/>
              <a:t>Lookup</a:t>
            </a:r>
            <a:r>
              <a:rPr spc="-30" dirty="0"/>
              <a:t> </a:t>
            </a:r>
            <a:r>
              <a:rPr dirty="0"/>
              <a:t>Tables</a:t>
            </a:r>
            <a:r>
              <a:rPr spc="-30" dirty="0"/>
              <a:t> </a:t>
            </a:r>
            <a:r>
              <a:rPr spc="-10" dirty="0"/>
              <a:t>(LUTs)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970" y="450541"/>
            <a:ext cx="2964815" cy="3416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Partitioning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among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smaller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LUTs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more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size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efficient</a:t>
            </a:r>
            <a:endParaRPr sz="900">
              <a:latin typeface="Tahoma"/>
              <a:cs typeface="Tahoma"/>
            </a:endParaRPr>
          </a:p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Example: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9-input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circuit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8302" y="997172"/>
            <a:ext cx="2419985" cy="581025"/>
            <a:chOff x="588302" y="997172"/>
            <a:chExt cx="2419985" cy="581025"/>
          </a:xfrm>
        </p:grpSpPr>
        <p:sp>
          <p:nvSpPr>
            <p:cNvPr id="13" name="object 13"/>
            <p:cNvSpPr/>
            <p:nvPr/>
          </p:nvSpPr>
          <p:spPr>
            <a:xfrm>
              <a:off x="2934324" y="1499592"/>
              <a:ext cx="73660" cy="73025"/>
            </a:xfrm>
            <a:custGeom>
              <a:avLst/>
              <a:gdLst/>
              <a:ahLst/>
              <a:cxnLst/>
              <a:rect l="l" t="t" r="r" b="b"/>
              <a:pathLst>
                <a:path w="73660" h="73025">
                  <a:moveTo>
                    <a:pt x="73589" y="0"/>
                  </a:moveTo>
                  <a:lnTo>
                    <a:pt x="0" y="0"/>
                  </a:lnTo>
                  <a:lnTo>
                    <a:pt x="0" y="73000"/>
                  </a:lnTo>
                  <a:lnTo>
                    <a:pt x="73589" y="73000"/>
                  </a:lnTo>
                  <a:lnTo>
                    <a:pt x="73589" y="0"/>
                  </a:lnTo>
                  <a:close/>
                </a:path>
              </a:pathLst>
            </a:custGeom>
            <a:solidFill>
              <a:srgbClr val="8CB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151" y="1000347"/>
              <a:ext cx="570230" cy="574675"/>
            </a:xfrm>
            <a:custGeom>
              <a:avLst/>
              <a:gdLst/>
              <a:ahLst/>
              <a:cxnLst/>
              <a:rect l="l" t="t" r="r" b="b"/>
              <a:pathLst>
                <a:path w="570230" h="574675">
                  <a:moveTo>
                    <a:pt x="0" y="0"/>
                  </a:moveTo>
                  <a:lnTo>
                    <a:pt x="570167" y="0"/>
                  </a:lnTo>
                  <a:lnTo>
                    <a:pt x="570167" y="574101"/>
                  </a:lnTo>
                  <a:lnTo>
                    <a:pt x="0" y="574101"/>
                  </a:lnTo>
                  <a:lnTo>
                    <a:pt x="0" y="0"/>
                  </a:lnTo>
                  <a:close/>
                </a:path>
                <a:path w="570230" h="574675">
                  <a:moveTo>
                    <a:pt x="92760" y="191779"/>
                  </a:moveTo>
                  <a:lnTo>
                    <a:pt x="149838" y="191779"/>
                  </a:lnTo>
                  <a:lnTo>
                    <a:pt x="179148" y="191779"/>
                  </a:lnTo>
                  <a:lnTo>
                    <a:pt x="189947" y="191779"/>
                  </a:lnTo>
                  <a:lnTo>
                    <a:pt x="191490" y="191779"/>
                  </a:lnTo>
                  <a:lnTo>
                    <a:pt x="222675" y="185680"/>
                  </a:lnTo>
                  <a:lnTo>
                    <a:pt x="247872" y="169075"/>
                  </a:lnTo>
                  <a:lnTo>
                    <a:pt x="264720" y="144498"/>
                  </a:lnTo>
                  <a:lnTo>
                    <a:pt x="270860" y="114487"/>
                  </a:lnTo>
                  <a:lnTo>
                    <a:pt x="264720" y="83359"/>
                  </a:lnTo>
                  <a:lnTo>
                    <a:pt x="247872" y="58208"/>
                  </a:lnTo>
                  <a:lnTo>
                    <a:pt x="222675" y="41391"/>
                  </a:lnTo>
                  <a:lnTo>
                    <a:pt x="191490" y="35262"/>
                  </a:lnTo>
                  <a:lnTo>
                    <a:pt x="134412" y="35262"/>
                  </a:lnTo>
                  <a:lnTo>
                    <a:pt x="105101" y="35262"/>
                  </a:lnTo>
                  <a:lnTo>
                    <a:pt x="94303" y="35262"/>
                  </a:lnTo>
                  <a:lnTo>
                    <a:pt x="92760" y="35262"/>
                  </a:lnTo>
                  <a:lnTo>
                    <a:pt x="92760" y="191779"/>
                  </a:lnTo>
                  <a:close/>
                </a:path>
                <a:path w="570230" h="574675">
                  <a:moveTo>
                    <a:pt x="92760" y="367474"/>
                  </a:moveTo>
                  <a:lnTo>
                    <a:pt x="149838" y="367474"/>
                  </a:lnTo>
                  <a:lnTo>
                    <a:pt x="179148" y="367474"/>
                  </a:lnTo>
                  <a:lnTo>
                    <a:pt x="189947" y="367474"/>
                  </a:lnTo>
                  <a:lnTo>
                    <a:pt x="191490" y="367474"/>
                  </a:lnTo>
                  <a:lnTo>
                    <a:pt x="222675" y="361345"/>
                  </a:lnTo>
                  <a:lnTo>
                    <a:pt x="247872" y="344528"/>
                  </a:lnTo>
                  <a:lnTo>
                    <a:pt x="264720" y="319378"/>
                  </a:lnTo>
                  <a:lnTo>
                    <a:pt x="270860" y="288249"/>
                  </a:lnTo>
                  <a:lnTo>
                    <a:pt x="264720" y="258238"/>
                  </a:lnTo>
                  <a:lnTo>
                    <a:pt x="247872" y="233662"/>
                  </a:lnTo>
                  <a:lnTo>
                    <a:pt x="222675" y="217056"/>
                  </a:lnTo>
                  <a:lnTo>
                    <a:pt x="191490" y="210957"/>
                  </a:lnTo>
                  <a:lnTo>
                    <a:pt x="134412" y="210957"/>
                  </a:lnTo>
                  <a:lnTo>
                    <a:pt x="105101" y="210957"/>
                  </a:lnTo>
                  <a:lnTo>
                    <a:pt x="94303" y="210957"/>
                  </a:lnTo>
                  <a:lnTo>
                    <a:pt x="92760" y="210957"/>
                  </a:lnTo>
                  <a:lnTo>
                    <a:pt x="92760" y="36747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8012" y="1288635"/>
              <a:ext cx="108585" cy="635"/>
            </a:xfrm>
            <a:custGeom>
              <a:avLst/>
              <a:gdLst/>
              <a:ahLst/>
              <a:cxnLst/>
              <a:rect l="l" t="t" r="r" b="b"/>
              <a:pathLst>
                <a:path w="108584" h="634">
                  <a:moveTo>
                    <a:pt x="0" y="0"/>
                  </a:moveTo>
                  <a:lnTo>
                    <a:pt x="10822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9912" y="1387000"/>
              <a:ext cx="178435" cy="154940"/>
            </a:xfrm>
            <a:custGeom>
              <a:avLst/>
              <a:gdLst/>
              <a:ahLst/>
              <a:cxnLst/>
              <a:rect l="l" t="t" r="r" b="b"/>
              <a:pathLst>
                <a:path w="178434" h="154940">
                  <a:moveTo>
                    <a:pt x="0" y="154660"/>
                  </a:moveTo>
                  <a:lnTo>
                    <a:pt x="57077" y="154660"/>
                  </a:lnTo>
                  <a:lnTo>
                    <a:pt x="86388" y="154660"/>
                  </a:lnTo>
                  <a:lnTo>
                    <a:pt x="97186" y="154660"/>
                  </a:lnTo>
                  <a:lnTo>
                    <a:pt x="98729" y="154660"/>
                  </a:lnTo>
                  <a:lnTo>
                    <a:pt x="129915" y="148559"/>
                  </a:lnTo>
                  <a:lnTo>
                    <a:pt x="155111" y="131945"/>
                  </a:lnTo>
                  <a:lnTo>
                    <a:pt x="171959" y="107356"/>
                  </a:lnTo>
                  <a:lnTo>
                    <a:pt x="178100" y="77330"/>
                  </a:lnTo>
                  <a:lnTo>
                    <a:pt x="171959" y="47304"/>
                  </a:lnTo>
                  <a:lnTo>
                    <a:pt x="155111" y="22715"/>
                  </a:lnTo>
                  <a:lnTo>
                    <a:pt x="129915" y="6101"/>
                  </a:lnTo>
                  <a:lnTo>
                    <a:pt x="98729" y="0"/>
                  </a:lnTo>
                  <a:lnTo>
                    <a:pt x="41651" y="0"/>
                  </a:lnTo>
                  <a:lnTo>
                    <a:pt x="12341" y="0"/>
                  </a:lnTo>
                  <a:lnTo>
                    <a:pt x="1542" y="0"/>
                  </a:lnTo>
                  <a:lnTo>
                    <a:pt x="0" y="0"/>
                  </a:lnTo>
                  <a:lnTo>
                    <a:pt x="0" y="15466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2734" y="1209449"/>
              <a:ext cx="156845" cy="154940"/>
            </a:xfrm>
            <a:custGeom>
              <a:avLst/>
              <a:gdLst/>
              <a:ahLst/>
              <a:cxnLst/>
              <a:rect l="l" t="t" r="r" b="b"/>
              <a:pathLst>
                <a:path w="156844" h="154940">
                  <a:moveTo>
                    <a:pt x="0" y="0"/>
                  </a:moveTo>
                  <a:lnTo>
                    <a:pt x="3621" y="2567"/>
                  </a:lnTo>
                  <a:lnTo>
                    <a:pt x="11589" y="13291"/>
                  </a:lnTo>
                  <a:lnTo>
                    <a:pt x="19557" y="36701"/>
                  </a:lnTo>
                  <a:lnTo>
                    <a:pt x="23178" y="77330"/>
                  </a:lnTo>
                  <a:lnTo>
                    <a:pt x="23178" y="79263"/>
                  </a:lnTo>
                  <a:lnTo>
                    <a:pt x="19557" y="119589"/>
                  </a:lnTo>
                  <a:lnTo>
                    <a:pt x="11589" y="142336"/>
                  </a:lnTo>
                  <a:lnTo>
                    <a:pt x="3621" y="152395"/>
                  </a:lnTo>
                  <a:lnTo>
                    <a:pt x="0" y="154660"/>
                  </a:lnTo>
                  <a:lnTo>
                    <a:pt x="74968" y="142577"/>
                  </a:lnTo>
                  <a:lnTo>
                    <a:pt x="123136" y="115995"/>
                  </a:lnTo>
                  <a:lnTo>
                    <a:pt x="148849" y="89413"/>
                  </a:lnTo>
                  <a:lnTo>
                    <a:pt x="156455" y="77330"/>
                  </a:lnTo>
                  <a:lnTo>
                    <a:pt x="148849" y="65247"/>
                  </a:lnTo>
                  <a:lnTo>
                    <a:pt x="123136" y="38665"/>
                  </a:lnTo>
                  <a:lnTo>
                    <a:pt x="74968" y="1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2733" y="1209449"/>
              <a:ext cx="156845" cy="154940"/>
            </a:xfrm>
            <a:custGeom>
              <a:avLst/>
              <a:gdLst/>
              <a:ahLst/>
              <a:cxnLst/>
              <a:rect l="l" t="t" r="r" b="b"/>
              <a:pathLst>
                <a:path w="156844" h="154940">
                  <a:moveTo>
                    <a:pt x="156456" y="77330"/>
                  </a:moveTo>
                  <a:lnTo>
                    <a:pt x="148850" y="89413"/>
                  </a:lnTo>
                  <a:lnTo>
                    <a:pt x="123136" y="115995"/>
                  </a:lnTo>
                  <a:lnTo>
                    <a:pt x="74968" y="142578"/>
                  </a:lnTo>
                  <a:lnTo>
                    <a:pt x="0" y="154660"/>
                  </a:lnTo>
                  <a:lnTo>
                    <a:pt x="3621" y="152395"/>
                  </a:lnTo>
                  <a:lnTo>
                    <a:pt x="11589" y="142336"/>
                  </a:lnTo>
                  <a:lnTo>
                    <a:pt x="19557" y="119590"/>
                  </a:lnTo>
                  <a:lnTo>
                    <a:pt x="23178" y="79263"/>
                  </a:lnTo>
                  <a:lnTo>
                    <a:pt x="23178" y="77330"/>
                  </a:lnTo>
                  <a:lnTo>
                    <a:pt x="19557" y="36701"/>
                  </a:lnTo>
                  <a:lnTo>
                    <a:pt x="11589" y="13291"/>
                  </a:lnTo>
                  <a:lnTo>
                    <a:pt x="3621" y="2567"/>
                  </a:lnTo>
                  <a:lnTo>
                    <a:pt x="0" y="0"/>
                  </a:lnTo>
                  <a:lnTo>
                    <a:pt x="74968" y="12082"/>
                  </a:lnTo>
                  <a:lnTo>
                    <a:pt x="123136" y="38665"/>
                  </a:lnTo>
                  <a:lnTo>
                    <a:pt x="148850" y="65247"/>
                  </a:lnTo>
                  <a:lnTo>
                    <a:pt x="156456" y="7733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8012" y="1025711"/>
              <a:ext cx="668655" cy="438784"/>
            </a:xfrm>
            <a:custGeom>
              <a:avLst/>
              <a:gdLst/>
              <a:ahLst/>
              <a:cxnLst/>
              <a:rect l="l" t="t" r="r" b="b"/>
              <a:pathLst>
                <a:path w="668655" h="438784">
                  <a:moveTo>
                    <a:pt x="0" y="87228"/>
                  </a:moveTo>
                  <a:lnTo>
                    <a:pt x="40196" y="87228"/>
                  </a:lnTo>
                  <a:lnTo>
                    <a:pt x="40196" y="222093"/>
                  </a:lnTo>
                  <a:lnTo>
                    <a:pt x="105746" y="222093"/>
                  </a:lnTo>
                </a:path>
                <a:path w="668655" h="438784">
                  <a:moveTo>
                    <a:pt x="0" y="438619"/>
                  </a:moveTo>
                  <a:lnTo>
                    <a:pt x="40196" y="438619"/>
                  </a:lnTo>
                  <a:lnTo>
                    <a:pt x="40196" y="299423"/>
                  </a:lnTo>
                  <a:lnTo>
                    <a:pt x="105746" y="299423"/>
                  </a:lnTo>
                </a:path>
                <a:path w="668655" h="438784">
                  <a:moveTo>
                    <a:pt x="241177" y="261067"/>
                  </a:moveTo>
                  <a:lnTo>
                    <a:pt x="349397" y="261686"/>
                  </a:lnTo>
                </a:path>
                <a:path w="668655" h="438784">
                  <a:moveTo>
                    <a:pt x="546668" y="0"/>
                  </a:moveTo>
                  <a:lnTo>
                    <a:pt x="668493" y="61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6611" y="101024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4681" y="1087576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6611" y="1072110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4681" y="1147585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6611" y="1132118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0"/>
                  </a:lnTo>
                  <a:lnTo>
                    <a:pt x="61840" y="15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4681" y="1226771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6611" y="1211304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4681" y="1288635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6611" y="1273168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4681" y="1348644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6611" y="1333177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38513" y="1087576"/>
              <a:ext cx="116839" cy="139700"/>
            </a:xfrm>
            <a:custGeom>
              <a:avLst/>
              <a:gdLst/>
              <a:ahLst/>
              <a:cxnLst/>
              <a:rect l="l" t="t" r="r" b="b"/>
              <a:pathLst>
                <a:path w="116839" h="139700">
                  <a:moveTo>
                    <a:pt x="0" y="0"/>
                  </a:moveTo>
                  <a:lnTo>
                    <a:pt x="68024" y="0"/>
                  </a:lnTo>
                  <a:lnTo>
                    <a:pt x="68024" y="139195"/>
                  </a:lnTo>
                  <a:lnTo>
                    <a:pt x="116259" y="139195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43018" y="1211313"/>
              <a:ext cx="62230" cy="153035"/>
            </a:xfrm>
            <a:custGeom>
              <a:avLst/>
              <a:gdLst/>
              <a:ahLst/>
              <a:cxnLst/>
              <a:rect l="l" t="t" r="r" b="b"/>
              <a:pathLst>
                <a:path w="62230" h="153034">
                  <a:moveTo>
                    <a:pt x="61836" y="137337"/>
                  </a:moveTo>
                  <a:lnTo>
                    <a:pt x="0" y="121869"/>
                  </a:lnTo>
                  <a:lnTo>
                    <a:pt x="0" y="152806"/>
                  </a:lnTo>
                  <a:lnTo>
                    <a:pt x="61836" y="137337"/>
                  </a:lnTo>
                  <a:close/>
                </a:path>
                <a:path w="62230" h="153034">
                  <a:moveTo>
                    <a:pt x="61836" y="15468"/>
                  </a:moveTo>
                  <a:lnTo>
                    <a:pt x="0" y="0"/>
                  </a:lnTo>
                  <a:lnTo>
                    <a:pt x="0" y="30924"/>
                  </a:lnTo>
                  <a:lnTo>
                    <a:pt x="61836" y="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2223" y="1288635"/>
              <a:ext cx="113030" cy="635"/>
            </a:xfrm>
            <a:custGeom>
              <a:avLst/>
              <a:gdLst/>
              <a:ahLst/>
              <a:cxnLst/>
              <a:rect l="l" t="t" r="r" b="b"/>
              <a:pathLst>
                <a:path w="113030" h="634">
                  <a:moveTo>
                    <a:pt x="0" y="0"/>
                  </a:moveTo>
                  <a:lnTo>
                    <a:pt x="11254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43023" y="1273168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6779" y="1288635"/>
              <a:ext cx="67945" cy="635"/>
            </a:xfrm>
            <a:custGeom>
              <a:avLst/>
              <a:gdLst/>
              <a:ahLst/>
              <a:cxnLst/>
              <a:rect l="l" t="t" r="r" b="b"/>
              <a:pathLst>
                <a:path w="67944" h="634">
                  <a:moveTo>
                    <a:pt x="0" y="0"/>
                  </a:moveTo>
                  <a:lnTo>
                    <a:pt x="67406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4909" y="1273168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4681" y="1429687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6611" y="1414220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94681" y="1489694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6611" y="147422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4681" y="1549703"/>
              <a:ext cx="121920" cy="635"/>
            </a:xfrm>
            <a:custGeom>
              <a:avLst/>
              <a:gdLst/>
              <a:ahLst/>
              <a:cxnLst/>
              <a:rect l="l" t="t" r="r" b="b"/>
              <a:pathLst>
                <a:path w="121919" h="634">
                  <a:moveTo>
                    <a:pt x="0" y="0"/>
                  </a:moveTo>
                  <a:lnTo>
                    <a:pt x="12182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06611" y="1534236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38513" y="1348644"/>
              <a:ext cx="116839" cy="141605"/>
            </a:xfrm>
            <a:custGeom>
              <a:avLst/>
              <a:gdLst/>
              <a:ahLst/>
              <a:cxnLst/>
              <a:rect l="l" t="t" r="r" b="b"/>
              <a:pathLst>
                <a:path w="116839" h="141605">
                  <a:moveTo>
                    <a:pt x="0" y="141050"/>
                  </a:moveTo>
                  <a:lnTo>
                    <a:pt x="68024" y="141050"/>
                  </a:lnTo>
                  <a:lnTo>
                    <a:pt x="68024" y="0"/>
                  </a:lnTo>
                  <a:lnTo>
                    <a:pt x="116259" y="0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0307" y="1205737"/>
              <a:ext cx="506730" cy="368935"/>
            </a:xfrm>
            <a:custGeom>
              <a:avLst/>
              <a:gdLst/>
              <a:ahLst/>
              <a:cxnLst/>
              <a:rect l="l" t="t" r="r" b="b"/>
              <a:pathLst>
                <a:path w="506730" h="368934">
                  <a:moveTo>
                    <a:pt x="0" y="0"/>
                  </a:moveTo>
                  <a:lnTo>
                    <a:pt x="168205" y="0"/>
                  </a:lnTo>
                  <a:lnTo>
                    <a:pt x="168205" y="165796"/>
                  </a:lnTo>
                  <a:lnTo>
                    <a:pt x="0" y="165796"/>
                  </a:lnTo>
                  <a:lnTo>
                    <a:pt x="0" y="0"/>
                  </a:lnTo>
                  <a:close/>
                </a:path>
                <a:path w="506730" h="368934">
                  <a:moveTo>
                    <a:pt x="338266" y="0"/>
                  </a:moveTo>
                  <a:lnTo>
                    <a:pt x="506472" y="0"/>
                  </a:lnTo>
                  <a:lnTo>
                    <a:pt x="506472" y="165796"/>
                  </a:lnTo>
                  <a:lnTo>
                    <a:pt x="338266" y="165796"/>
                  </a:lnTo>
                  <a:lnTo>
                    <a:pt x="338266" y="0"/>
                  </a:lnTo>
                  <a:close/>
                </a:path>
                <a:path w="506730" h="368934">
                  <a:moveTo>
                    <a:pt x="0" y="201059"/>
                  </a:moveTo>
                  <a:lnTo>
                    <a:pt x="168205" y="201059"/>
                  </a:lnTo>
                  <a:lnTo>
                    <a:pt x="168205" y="368712"/>
                  </a:lnTo>
                  <a:lnTo>
                    <a:pt x="0" y="368712"/>
                  </a:lnTo>
                  <a:lnTo>
                    <a:pt x="0" y="201059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2430" y="1051076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361" y="1037465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2430" y="1112940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4361" y="1097474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2430" y="1172330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4361" y="1156863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2430" y="1228627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4361" y="1215016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2430" y="1290491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361" y="1273175"/>
              <a:ext cx="632460" cy="34925"/>
            </a:xfrm>
            <a:custGeom>
              <a:avLst/>
              <a:gdLst/>
              <a:ahLst/>
              <a:cxnLst/>
              <a:rect l="l" t="t" r="r" b="b"/>
              <a:pathLst>
                <a:path w="632460" h="34925">
                  <a:moveTo>
                    <a:pt x="61836" y="19177"/>
                  </a:moveTo>
                  <a:lnTo>
                    <a:pt x="0" y="3708"/>
                  </a:lnTo>
                  <a:lnTo>
                    <a:pt x="0" y="34645"/>
                  </a:lnTo>
                  <a:lnTo>
                    <a:pt x="61836" y="19177"/>
                  </a:lnTo>
                  <a:close/>
                </a:path>
                <a:path w="632460" h="34925">
                  <a:moveTo>
                    <a:pt x="632002" y="15468"/>
                  </a:moveTo>
                  <a:lnTo>
                    <a:pt x="570166" y="0"/>
                  </a:lnTo>
                  <a:lnTo>
                    <a:pt x="570166" y="30937"/>
                  </a:lnTo>
                  <a:lnTo>
                    <a:pt x="632002" y="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2430" y="1350500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4361" y="1335033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2430" y="1402466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4361" y="138699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2430" y="1524338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4">
                  <a:moveTo>
                    <a:pt x="0" y="0"/>
                  </a:moveTo>
                  <a:lnTo>
                    <a:pt x="12368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4361" y="1508872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3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38916" y="995689"/>
            <a:ext cx="64135" cy="4038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905" algn="just">
              <a:lnSpc>
                <a:spcPct val="78900"/>
              </a:lnSpc>
              <a:spcBef>
                <a:spcPts val="229"/>
              </a:spcBef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d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e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9534" y="1345223"/>
            <a:ext cx="61594" cy="2343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just">
              <a:lnSpc>
                <a:spcPct val="86100"/>
              </a:lnSpc>
              <a:spcBef>
                <a:spcPts val="190"/>
              </a:spcBef>
            </a:pPr>
            <a:r>
              <a:rPr sz="500" spc="-50" dirty="0">
                <a:latin typeface="Arial"/>
                <a:cs typeface="Arial"/>
              </a:rPr>
              <a:t>g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h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03217" y="970324"/>
            <a:ext cx="227329" cy="6286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49860" marR="30480" indent="2540" algn="just">
              <a:lnSpc>
                <a:spcPct val="81200"/>
              </a:lnSpc>
              <a:spcBef>
                <a:spcPts val="219"/>
              </a:spcBef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  <a:p>
            <a:pPr marL="150495">
              <a:lnSpc>
                <a:spcPts val="565"/>
              </a:lnSpc>
              <a:spcBef>
                <a:spcPts val="20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ts val="505"/>
              </a:lnSpc>
            </a:pPr>
            <a:r>
              <a:rPr sz="500" dirty="0">
                <a:latin typeface="Arial"/>
                <a:cs typeface="Arial"/>
              </a:rPr>
              <a:t>F</a:t>
            </a:r>
            <a:r>
              <a:rPr sz="500" spc="445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Arial"/>
                <a:cs typeface="Arial"/>
              </a:rPr>
              <a:t>e</a:t>
            </a:r>
            <a:endParaRPr sz="750" baseline="5555">
              <a:latin typeface="Arial"/>
              <a:cs typeface="Arial"/>
            </a:endParaRPr>
          </a:p>
          <a:p>
            <a:pPr marL="158115">
              <a:lnSpc>
                <a:spcPts val="525"/>
              </a:lnSpc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  <a:p>
            <a:pPr marL="150495" marR="32384" algn="just">
              <a:lnSpc>
                <a:spcPct val="80000"/>
              </a:lnSpc>
              <a:spcBef>
                <a:spcPts val="110"/>
              </a:spcBef>
            </a:pPr>
            <a:r>
              <a:rPr sz="500" spc="-50" dirty="0">
                <a:latin typeface="Arial"/>
                <a:cs typeface="Arial"/>
              </a:rPr>
              <a:t>g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h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70307" y="1002203"/>
            <a:ext cx="168275" cy="16827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55"/>
              </a:spcBef>
            </a:pPr>
            <a:r>
              <a:rPr sz="500" spc="-25" dirty="0">
                <a:latin typeface="Arial"/>
                <a:cs typeface="Arial"/>
              </a:rPr>
              <a:t>3x1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00277" y="1238198"/>
            <a:ext cx="1295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3x1</a:t>
            </a:r>
            <a:endParaRPr sz="5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40399" y="1235104"/>
            <a:ext cx="1295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3x1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00277" y="1441113"/>
            <a:ext cx="1295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3x1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98892" y="1243766"/>
            <a:ext cx="6476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7997" y="1604434"/>
            <a:ext cx="946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(a)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50549" y="1597629"/>
            <a:ext cx="10033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(b)</a:t>
            </a:r>
            <a:endParaRPr sz="5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69934" y="1609384"/>
            <a:ext cx="920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(c)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20430" y="998492"/>
            <a:ext cx="588010" cy="574675"/>
          </a:xfrm>
          <a:custGeom>
            <a:avLst/>
            <a:gdLst/>
            <a:ahLst/>
            <a:cxnLst/>
            <a:rect l="l" t="t" r="r" b="b"/>
            <a:pathLst>
              <a:path w="588010" h="574675">
                <a:moveTo>
                  <a:pt x="0" y="0"/>
                </a:moveTo>
                <a:lnTo>
                  <a:pt x="587483" y="0"/>
                </a:lnTo>
                <a:lnTo>
                  <a:pt x="587483" y="574101"/>
                </a:lnTo>
                <a:lnTo>
                  <a:pt x="0" y="574101"/>
                </a:lnTo>
                <a:lnTo>
                  <a:pt x="0" y="0"/>
                </a:lnTo>
                <a:close/>
              </a:path>
              <a:path w="588010" h="574675">
                <a:moveTo>
                  <a:pt x="367331" y="501101"/>
                </a:moveTo>
                <a:lnTo>
                  <a:pt x="367950" y="574101"/>
                </a:lnTo>
              </a:path>
              <a:path w="588010" h="574675">
                <a:moveTo>
                  <a:pt x="440302" y="501101"/>
                </a:moveTo>
                <a:lnTo>
                  <a:pt x="440921" y="574101"/>
                </a:lnTo>
              </a:path>
              <a:path w="588010" h="574675">
                <a:moveTo>
                  <a:pt x="513893" y="501101"/>
                </a:moveTo>
                <a:lnTo>
                  <a:pt x="514511" y="574101"/>
                </a:lnTo>
              </a:path>
              <a:path w="588010" h="574675">
                <a:moveTo>
                  <a:pt x="293741" y="574101"/>
                </a:moveTo>
                <a:lnTo>
                  <a:pt x="293741" y="501101"/>
                </a:lnTo>
                <a:lnTo>
                  <a:pt x="587483" y="501101"/>
                </a:lnTo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454729" y="996309"/>
            <a:ext cx="35750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512x1</a:t>
            </a:r>
            <a:r>
              <a:rPr sz="500" spc="-35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11366" y="1323570"/>
            <a:ext cx="2933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8x1</a:t>
            </a:r>
            <a:r>
              <a:rPr sz="500" spc="-6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847380" y="1404574"/>
            <a:ext cx="108585" cy="95250"/>
            <a:chOff x="2847380" y="1404574"/>
            <a:chExt cx="108585" cy="95250"/>
          </a:xfrm>
        </p:grpSpPr>
        <p:sp>
          <p:nvSpPr>
            <p:cNvPr id="76" name="object 76"/>
            <p:cNvSpPr/>
            <p:nvPr/>
          </p:nvSpPr>
          <p:spPr>
            <a:xfrm>
              <a:off x="2849602" y="1406795"/>
              <a:ext cx="104139" cy="90805"/>
            </a:xfrm>
            <a:custGeom>
              <a:avLst/>
              <a:gdLst/>
              <a:ahLst/>
              <a:cxnLst/>
              <a:rect l="l" t="t" r="r" b="b"/>
              <a:pathLst>
                <a:path w="104139" h="90805">
                  <a:moveTo>
                    <a:pt x="0" y="0"/>
                  </a:moveTo>
                  <a:lnTo>
                    <a:pt x="103892" y="90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49602" y="1406797"/>
              <a:ext cx="104139" cy="90805"/>
            </a:xfrm>
            <a:custGeom>
              <a:avLst/>
              <a:gdLst/>
              <a:ahLst/>
              <a:cxnLst/>
              <a:rect l="l" t="t" r="r" b="b"/>
              <a:pathLst>
                <a:path w="104139" h="90805">
                  <a:moveTo>
                    <a:pt x="0" y="0"/>
                  </a:moveTo>
                  <a:lnTo>
                    <a:pt x="103891" y="90321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06330" y="1782480"/>
            <a:ext cx="94361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Original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9-input</a:t>
            </a:r>
            <a:r>
              <a:rPr sz="750" spc="6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circuit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53726" y="1747836"/>
            <a:ext cx="75374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 marR="5080" indent="-165735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Partitioned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among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3x1</a:t>
            </a:r>
            <a:r>
              <a:rPr sz="750" spc="35" dirty="0">
                <a:latin typeface="Times New Roman"/>
                <a:cs typeface="Times New Roman"/>
              </a:rPr>
              <a:t> </a:t>
            </a:r>
            <a:r>
              <a:rPr sz="750" spc="-20" dirty="0">
                <a:latin typeface="Times New Roman"/>
                <a:cs typeface="Times New Roman"/>
              </a:rPr>
              <a:t>LUTs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62687" y="1752785"/>
            <a:ext cx="756920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 marR="57150" algn="ctr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Requires</a:t>
            </a:r>
            <a:r>
              <a:rPr sz="750" spc="5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only</a:t>
            </a:r>
            <a:r>
              <a:rPr sz="750" spc="65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4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3-input</a:t>
            </a:r>
            <a:r>
              <a:rPr sz="750" spc="60" dirty="0">
                <a:latin typeface="Times New Roman"/>
                <a:cs typeface="Times New Roman"/>
              </a:rPr>
              <a:t> </a:t>
            </a:r>
            <a:r>
              <a:rPr sz="750" spc="-20" dirty="0">
                <a:latin typeface="Times New Roman"/>
                <a:cs typeface="Times New Roman"/>
              </a:rPr>
              <a:t>LUTs</a:t>
            </a:r>
            <a:endParaRPr sz="7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3899"/>
              </a:lnSpc>
            </a:pPr>
            <a:r>
              <a:rPr sz="750" dirty="0">
                <a:latin typeface="Times New Roman"/>
                <a:cs typeface="Times New Roman"/>
              </a:rPr>
              <a:t>(8x1</a:t>
            </a:r>
            <a:r>
              <a:rPr sz="750" spc="7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memories)</a:t>
            </a:r>
            <a:r>
              <a:rPr sz="750" spc="75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–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much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smaller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spc="-20" dirty="0">
                <a:latin typeface="Times New Roman"/>
                <a:cs typeface="Times New Roman"/>
              </a:rPr>
              <a:t>than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a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9-input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LUT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(512x1</a:t>
            </a:r>
            <a:r>
              <a:rPr sz="750" spc="65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memory)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82" name="object 82"/>
            <p:cNvSpPr/>
            <p:nvPr/>
          </p:nvSpPr>
          <p:spPr>
            <a:xfrm>
              <a:off x="2867097" y="1575720"/>
              <a:ext cx="304800" cy="362585"/>
            </a:xfrm>
            <a:custGeom>
              <a:avLst/>
              <a:gdLst/>
              <a:ahLst/>
              <a:cxnLst/>
              <a:rect l="l" t="t" r="r" b="b"/>
              <a:pathLst>
                <a:path w="304800" h="362585">
                  <a:moveTo>
                    <a:pt x="160264" y="359401"/>
                  </a:moveTo>
                  <a:lnTo>
                    <a:pt x="221383" y="362577"/>
                  </a:lnTo>
                  <a:lnTo>
                    <a:pt x="248370" y="362577"/>
                  </a:lnTo>
                  <a:lnTo>
                    <a:pt x="271389" y="360195"/>
                  </a:lnTo>
                  <a:lnTo>
                    <a:pt x="289645" y="353842"/>
                  </a:lnTo>
                  <a:lnTo>
                    <a:pt x="300757" y="344314"/>
                  </a:lnTo>
                  <a:lnTo>
                    <a:pt x="304726" y="330021"/>
                  </a:lnTo>
                  <a:lnTo>
                    <a:pt x="299170" y="310169"/>
                  </a:lnTo>
                  <a:lnTo>
                    <a:pt x="259483" y="252997"/>
                  </a:lnTo>
                  <a:lnTo>
                    <a:pt x="226939" y="216470"/>
                  </a:lnTo>
                  <a:lnTo>
                    <a:pt x="188045" y="176768"/>
                  </a:lnTo>
                  <a:lnTo>
                    <a:pt x="143595" y="133094"/>
                  </a:lnTo>
                  <a:lnTo>
                    <a:pt x="95176" y="87833"/>
                  </a:lnTo>
                  <a:lnTo>
                    <a:pt x="0" y="0"/>
                  </a:lnTo>
                </a:path>
              </a:pathLst>
            </a:custGeom>
            <a:ln w="8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59881" y="1569059"/>
              <a:ext cx="46355" cy="45085"/>
            </a:xfrm>
            <a:custGeom>
              <a:avLst/>
              <a:gdLst/>
              <a:ahLst/>
              <a:cxnLst/>
              <a:rect l="l" t="t" r="r" b="b"/>
              <a:pathLst>
                <a:path w="46355" h="45084">
                  <a:moveTo>
                    <a:pt x="0" y="0"/>
                  </a:moveTo>
                  <a:lnTo>
                    <a:pt x="13365" y="43591"/>
                  </a:lnTo>
                  <a:lnTo>
                    <a:pt x="16131" y="45059"/>
                  </a:lnTo>
                  <a:lnTo>
                    <a:pt x="21356" y="43456"/>
                  </a:lnTo>
                  <a:lnTo>
                    <a:pt x="22824" y="40688"/>
                  </a:lnTo>
                  <a:lnTo>
                    <a:pt x="14432" y="13319"/>
                  </a:lnTo>
                  <a:lnTo>
                    <a:pt x="46004" y="13319"/>
                  </a:lnTo>
                  <a:lnTo>
                    <a:pt x="46193" y="12458"/>
                  </a:lnTo>
                  <a:lnTo>
                    <a:pt x="44508" y="9818"/>
                  </a:lnTo>
                  <a:lnTo>
                    <a:pt x="0" y="0"/>
                  </a:lnTo>
                  <a:close/>
                </a:path>
                <a:path w="46355" h="45084">
                  <a:moveTo>
                    <a:pt x="46004" y="13319"/>
                  </a:moveTo>
                  <a:lnTo>
                    <a:pt x="14432" y="13319"/>
                  </a:lnTo>
                  <a:lnTo>
                    <a:pt x="42377" y="19484"/>
                  </a:lnTo>
                  <a:lnTo>
                    <a:pt x="45017" y="17796"/>
                  </a:lnTo>
                  <a:lnTo>
                    <a:pt x="46004" y="1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44725" y="1350566"/>
              <a:ext cx="251460" cy="1042035"/>
            </a:xfrm>
            <a:custGeom>
              <a:avLst/>
              <a:gdLst/>
              <a:ahLst/>
              <a:cxnLst/>
              <a:rect l="l" t="t" r="r" b="b"/>
              <a:pathLst>
                <a:path w="251460" h="1042035">
                  <a:moveTo>
                    <a:pt x="169862" y="970467"/>
                  </a:moveTo>
                  <a:lnTo>
                    <a:pt x="135730" y="995083"/>
                  </a:lnTo>
                  <a:lnTo>
                    <a:pt x="102393" y="1016523"/>
                  </a:lnTo>
                  <a:lnTo>
                    <a:pt x="72231" y="1033198"/>
                  </a:lnTo>
                  <a:lnTo>
                    <a:pt x="46037" y="1041933"/>
                  </a:lnTo>
                  <a:lnTo>
                    <a:pt x="24606" y="1039550"/>
                  </a:lnTo>
                  <a:lnTo>
                    <a:pt x="8731" y="1023669"/>
                  </a:lnTo>
                  <a:lnTo>
                    <a:pt x="793" y="991907"/>
                  </a:lnTo>
                  <a:lnTo>
                    <a:pt x="0" y="968879"/>
                  </a:lnTo>
                  <a:lnTo>
                    <a:pt x="1587" y="941087"/>
                  </a:lnTo>
                  <a:lnTo>
                    <a:pt x="11906" y="869622"/>
                  </a:lnTo>
                  <a:lnTo>
                    <a:pt x="30162" y="779099"/>
                  </a:lnTo>
                  <a:lnTo>
                    <a:pt x="56355" y="672695"/>
                  </a:lnTo>
                  <a:lnTo>
                    <a:pt x="88105" y="551998"/>
                  </a:lnTo>
                  <a:lnTo>
                    <a:pt x="125412" y="420979"/>
                  </a:lnTo>
                  <a:lnTo>
                    <a:pt x="165893" y="282018"/>
                  </a:lnTo>
                  <a:lnTo>
                    <a:pt x="209549" y="137500"/>
                  </a:lnTo>
                  <a:lnTo>
                    <a:pt x="251154" y="0"/>
                  </a:lnTo>
                </a:path>
              </a:pathLst>
            </a:custGeom>
            <a:ln w="8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65224" y="1341164"/>
              <a:ext cx="44450" cy="48895"/>
            </a:xfrm>
            <a:custGeom>
              <a:avLst/>
              <a:gdLst/>
              <a:ahLst/>
              <a:cxnLst/>
              <a:rect l="l" t="t" r="r" b="b"/>
              <a:pathLst>
                <a:path w="44450" h="48894">
                  <a:moveTo>
                    <a:pt x="37984" y="18802"/>
                  </a:moveTo>
                  <a:lnTo>
                    <a:pt x="27811" y="18802"/>
                  </a:lnTo>
                  <a:lnTo>
                    <a:pt x="34450" y="46648"/>
                  </a:lnTo>
                  <a:lnTo>
                    <a:pt x="37118" y="48289"/>
                  </a:lnTo>
                  <a:lnTo>
                    <a:pt x="42434" y="47020"/>
                  </a:lnTo>
                  <a:lnTo>
                    <a:pt x="44075" y="44352"/>
                  </a:lnTo>
                  <a:lnTo>
                    <a:pt x="37984" y="18802"/>
                  </a:lnTo>
                  <a:close/>
                </a:path>
                <a:path w="44450" h="48894">
                  <a:moveTo>
                    <a:pt x="33501" y="0"/>
                  </a:moveTo>
                  <a:lnTo>
                    <a:pt x="114" y="31040"/>
                  </a:lnTo>
                  <a:lnTo>
                    <a:pt x="0" y="34170"/>
                  </a:lnTo>
                  <a:lnTo>
                    <a:pt x="3719" y="38174"/>
                  </a:lnTo>
                  <a:lnTo>
                    <a:pt x="6849" y="38290"/>
                  </a:lnTo>
                  <a:lnTo>
                    <a:pt x="27811" y="18802"/>
                  </a:lnTo>
                  <a:lnTo>
                    <a:pt x="37984" y="18802"/>
                  </a:lnTo>
                  <a:lnTo>
                    <a:pt x="33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1591" y="819003"/>
            <a:ext cx="1181100" cy="1074420"/>
            <a:chOff x="1901591" y="819003"/>
            <a:chExt cx="1181100" cy="1074420"/>
          </a:xfrm>
        </p:grpSpPr>
        <p:sp>
          <p:nvSpPr>
            <p:cNvPr id="10" name="object 10"/>
            <p:cNvSpPr/>
            <p:nvPr/>
          </p:nvSpPr>
          <p:spPr>
            <a:xfrm>
              <a:off x="2888562" y="1827474"/>
              <a:ext cx="33020" cy="66040"/>
            </a:xfrm>
            <a:custGeom>
              <a:avLst/>
              <a:gdLst/>
              <a:ahLst/>
              <a:cxnLst/>
              <a:rect l="l" t="t" r="r" b="b"/>
              <a:pathLst>
                <a:path w="33019" h="66039">
                  <a:moveTo>
                    <a:pt x="32773" y="0"/>
                  </a:moveTo>
                  <a:lnTo>
                    <a:pt x="0" y="0"/>
                  </a:lnTo>
                  <a:lnTo>
                    <a:pt x="16078" y="65576"/>
                  </a:lnTo>
                  <a:lnTo>
                    <a:pt x="32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4640" y="1758186"/>
              <a:ext cx="635" cy="106680"/>
            </a:xfrm>
            <a:custGeom>
              <a:avLst/>
              <a:gdLst/>
              <a:ahLst/>
              <a:cxnLst/>
              <a:rect l="l" t="t" r="r" b="b"/>
              <a:pathLst>
                <a:path w="635" h="106680">
                  <a:moveTo>
                    <a:pt x="0" y="0"/>
                  </a:moveTo>
                  <a:lnTo>
                    <a:pt x="618" y="106406"/>
                  </a:lnTo>
                </a:path>
              </a:pathLst>
            </a:custGeom>
            <a:ln w="8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5907" y="1827474"/>
              <a:ext cx="33020" cy="66040"/>
            </a:xfrm>
            <a:custGeom>
              <a:avLst/>
              <a:gdLst/>
              <a:ahLst/>
              <a:cxnLst/>
              <a:rect l="l" t="t" r="r" b="b"/>
              <a:pathLst>
                <a:path w="33019" h="66039">
                  <a:moveTo>
                    <a:pt x="32774" y="0"/>
                  </a:moveTo>
                  <a:lnTo>
                    <a:pt x="0" y="0"/>
                  </a:lnTo>
                  <a:lnTo>
                    <a:pt x="16696" y="65576"/>
                  </a:lnTo>
                  <a:lnTo>
                    <a:pt x="32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2604" y="1758186"/>
              <a:ext cx="635" cy="106680"/>
            </a:xfrm>
            <a:custGeom>
              <a:avLst/>
              <a:gdLst/>
              <a:ahLst/>
              <a:cxnLst/>
              <a:rect l="l" t="t" r="r" b="b"/>
              <a:pathLst>
                <a:path w="635" h="106680">
                  <a:moveTo>
                    <a:pt x="0" y="0"/>
                  </a:moveTo>
                  <a:lnTo>
                    <a:pt x="618" y="106406"/>
                  </a:lnTo>
                </a:path>
              </a:pathLst>
            </a:custGeom>
            <a:ln w="8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7096" y="1800873"/>
              <a:ext cx="33020" cy="66040"/>
            </a:xfrm>
            <a:custGeom>
              <a:avLst/>
              <a:gdLst/>
              <a:ahLst/>
              <a:cxnLst/>
              <a:rect l="l" t="t" r="r" b="b"/>
              <a:pathLst>
                <a:path w="33019" h="66039">
                  <a:moveTo>
                    <a:pt x="32776" y="0"/>
                  </a:moveTo>
                  <a:lnTo>
                    <a:pt x="0" y="0"/>
                  </a:lnTo>
                  <a:lnTo>
                    <a:pt x="16696" y="65576"/>
                  </a:lnTo>
                  <a:lnTo>
                    <a:pt x="32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63793" y="1758186"/>
              <a:ext cx="635" cy="80010"/>
            </a:xfrm>
            <a:custGeom>
              <a:avLst/>
              <a:gdLst/>
              <a:ahLst/>
              <a:cxnLst/>
              <a:rect l="l" t="t" r="r" b="b"/>
              <a:pathLst>
                <a:path w="635" h="80010">
                  <a:moveTo>
                    <a:pt x="0" y="0"/>
                  </a:moveTo>
                  <a:lnTo>
                    <a:pt x="618" y="79805"/>
                  </a:lnTo>
                </a:path>
              </a:pathLst>
            </a:custGeom>
            <a:ln w="8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586" y="1086345"/>
              <a:ext cx="714375" cy="708660"/>
            </a:xfrm>
            <a:custGeom>
              <a:avLst/>
              <a:gdLst/>
              <a:ahLst/>
              <a:cxnLst/>
              <a:rect l="l" t="t" r="r" b="b"/>
              <a:pathLst>
                <a:path w="714375" h="708660">
                  <a:moveTo>
                    <a:pt x="67398" y="0"/>
                  </a:moveTo>
                  <a:lnTo>
                    <a:pt x="0" y="0"/>
                  </a:lnTo>
                  <a:lnTo>
                    <a:pt x="8039" y="32791"/>
                  </a:lnTo>
                  <a:lnTo>
                    <a:pt x="67398" y="0"/>
                  </a:lnTo>
                  <a:close/>
                </a:path>
                <a:path w="714375" h="708660">
                  <a:moveTo>
                    <a:pt x="714260" y="659472"/>
                  </a:moveTo>
                  <a:lnTo>
                    <a:pt x="648703" y="681748"/>
                  </a:lnTo>
                  <a:lnTo>
                    <a:pt x="667258" y="708342"/>
                  </a:lnTo>
                  <a:lnTo>
                    <a:pt x="714260" y="659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3324" y="822178"/>
              <a:ext cx="1106170" cy="934085"/>
            </a:xfrm>
            <a:custGeom>
              <a:avLst/>
              <a:gdLst/>
              <a:ahLst/>
              <a:cxnLst/>
              <a:rect l="l" t="t" r="r" b="b"/>
              <a:pathLst>
                <a:path w="1106170" h="934085">
                  <a:moveTo>
                    <a:pt x="0" y="0"/>
                  </a:moveTo>
                  <a:lnTo>
                    <a:pt x="462565" y="0"/>
                  </a:lnTo>
                  <a:lnTo>
                    <a:pt x="462565" y="933533"/>
                  </a:lnTo>
                  <a:lnTo>
                    <a:pt x="0" y="933533"/>
                  </a:lnTo>
                  <a:lnTo>
                    <a:pt x="0" y="0"/>
                  </a:lnTo>
                  <a:close/>
                </a:path>
                <a:path w="1106170" h="934085">
                  <a:moveTo>
                    <a:pt x="644994" y="0"/>
                  </a:moveTo>
                  <a:lnTo>
                    <a:pt x="1105705" y="0"/>
                  </a:lnTo>
                  <a:lnTo>
                    <a:pt x="1105705" y="933533"/>
                  </a:lnTo>
                  <a:lnTo>
                    <a:pt x="644994" y="933533"/>
                  </a:lnTo>
                  <a:lnTo>
                    <a:pt x="644994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52766" y="1284935"/>
              <a:ext cx="66040" cy="184785"/>
            </a:xfrm>
            <a:custGeom>
              <a:avLst/>
              <a:gdLst/>
              <a:ahLst/>
              <a:cxnLst/>
              <a:rect l="l" t="t" r="r" b="b"/>
              <a:pathLst>
                <a:path w="66039" h="184784">
                  <a:moveTo>
                    <a:pt x="65544" y="167640"/>
                  </a:moveTo>
                  <a:lnTo>
                    <a:pt x="0" y="151561"/>
                  </a:lnTo>
                  <a:lnTo>
                    <a:pt x="0" y="184353"/>
                  </a:lnTo>
                  <a:lnTo>
                    <a:pt x="65544" y="167640"/>
                  </a:lnTo>
                  <a:close/>
                </a:path>
                <a:path w="66039" h="184784">
                  <a:moveTo>
                    <a:pt x="65544" y="87845"/>
                  </a:moveTo>
                  <a:lnTo>
                    <a:pt x="0" y="71755"/>
                  </a:lnTo>
                  <a:lnTo>
                    <a:pt x="0" y="104546"/>
                  </a:lnTo>
                  <a:lnTo>
                    <a:pt x="65544" y="87845"/>
                  </a:lnTo>
                  <a:close/>
                </a:path>
                <a:path w="66039" h="184784">
                  <a:moveTo>
                    <a:pt x="65544" y="16078"/>
                  </a:moveTo>
                  <a:lnTo>
                    <a:pt x="0" y="0"/>
                  </a:lnTo>
                  <a:lnTo>
                    <a:pt x="0" y="32778"/>
                  </a:lnTo>
                  <a:lnTo>
                    <a:pt x="65544" y="16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08423" y="1661350"/>
            <a:ext cx="2095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D1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8122" y="1455837"/>
            <a:ext cx="61594" cy="202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8211" y="1306125"/>
            <a:ext cx="216535" cy="19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8000"/>
              </a:lnSpc>
              <a:spcBef>
                <a:spcPts val="95"/>
              </a:spcBef>
            </a:pPr>
            <a:r>
              <a:rPr sz="500" spc="-25" dirty="0">
                <a:latin typeface="Arial"/>
                <a:cs typeface="Arial"/>
              </a:rPr>
              <a:t>a1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a0</a:t>
            </a:r>
            <a:r>
              <a:rPr sz="500" spc="114" dirty="0">
                <a:latin typeface="Arial"/>
                <a:cs typeface="Arial"/>
              </a:rPr>
              <a:t> </a:t>
            </a:r>
            <a:r>
              <a:rPr sz="750" spc="-75" baseline="16666" dirty="0">
                <a:latin typeface="Arial"/>
                <a:cs typeface="Arial"/>
              </a:rPr>
              <a:t>5</a:t>
            </a:r>
            <a:endParaRPr sz="750" baseline="1666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3821" y="1241910"/>
            <a:ext cx="403860" cy="25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090" indent="-174625">
              <a:lnSpc>
                <a:spcPts val="465"/>
              </a:lnSpc>
              <a:spcBef>
                <a:spcPts val="105"/>
              </a:spcBef>
              <a:buAutoNum type="alphaLcPeriod"/>
              <a:tabLst>
                <a:tab pos="212090" algn="l"/>
                <a:tab pos="212725" algn="l"/>
              </a:tabLst>
            </a:pPr>
            <a:r>
              <a:rPr sz="500" spc="-25" dirty="0">
                <a:latin typeface="Arial"/>
                <a:cs typeface="Arial"/>
              </a:rPr>
              <a:t>a2</a:t>
            </a:r>
            <a:endParaRPr sz="500">
              <a:latin typeface="Arial"/>
              <a:cs typeface="Arial"/>
            </a:endParaRPr>
          </a:p>
          <a:p>
            <a:pPr marL="316865" indent="-279400">
              <a:lnSpc>
                <a:spcPts val="465"/>
              </a:lnSpc>
              <a:buAutoNum type="alphaLcPeriod"/>
              <a:tabLst>
                <a:tab pos="316865" algn="l"/>
                <a:tab pos="317500" algn="l"/>
              </a:tabLst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244"/>
              </a:spcBef>
            </a:pPr>
            <a:r>
              <a:rPr sz="50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6599" y="1985519"/>
            <a:ext cx="10541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c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5734" y="1173240"/>
            <a:ext cx="10541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a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9022" y="1760952"/>
            <a:ext cx="1092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b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58185" y="1280593"/>
            <a:ext cx="111125" cy="186690"/>
            <a:chOff x="1858185" y="1280593"/>
            <a:chExt cx="111125" cy="186690"/>
          </a:xfrm>
        </p:grpSpPr>
        <p:sp>
          <p:nvSpPr>
            <p:cNvPr id="27" name="object 27"/>
            <p:cNvSpPr/>
            <p:nvPr/>
          </p:nvSpPr>
          <p:spPr>
            <a:xfrm>
              <a:off x="1903445" y="1280593"/>
              <a:ext cx="66040" cy="33020"/>
            </a:xfrm>
            <a:custGeom>
              <a:avLst/>
              <a:gdLst/>
              <a:ahLst/>
              <a:cxnLst/>
              <a:rect l="l" t="t" r="r" b="b"/>
              <a:pathLst>
                <a:path w="66039" h="33019">
                  <a:moveTo>
                    <a:pt x="0" y="0"/>
                  </a:moveTo>
                  <a:lnTo>
                    <a:pt x="0" y="32787"/>
                  </a:lnTo>
                  <a:lnTo>
                    <a:pt x="65551" y="16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2630" y="1297296"/>
              <a:ext cx="78105" cy="635"/>
            </a:xfrm>
            <a:custGeom>
              <a:avLst/>
              <a:gdLst/>
              <a:ahLst/>
              <a:cxnLst/>
              <a:rect l="l" t="t" r="r" b="b"/>
              <a:pathLst>
                <a:path w="78105" h="634">
                  <a:moveTo>
                    <a:pt x="0" y="0"/>
                  </a:moveTo>
                  <a:lnTo>
                    <a:pt x="77918" y="618"/>
                  </a:lnTo>
                </a:path>
              </a:pathLst>
            </a:custGeom>
            <a:ln w="8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3445" y="1358542"/>
              <a:ext cx="66040" cy="33020"/>
            </a:xfrm>
            <a:custGeom>
              <a:avLst/>
              <a:gdLst/>
              <a:ahLst/>
              <a:cxnLst/>
              <a:rect l="l" t="t" r="r" b="b"/>
              <a:pathLst>
                <a:path w="66039" h="33019">
                  <a:moveTo>
                    <a:pt x="0" y="0"/>
                  </a:moveTo>
                  <a:lnTo>
                    <a:pt x="0" y="32787"/>
                  </a:lnTo>
                  <a:lnTo>
                    <a:pt x="65551" y="16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2630" y="1375245"/>
              <a:ext cx="78105" cy="635"/>
            </a:xfrm>
            <a:custGeom>
              <a:avLst/>
              <a:gdLst/>
              <a:ahLst/>
              <a:cxnLst/>
              <a:rect l="l" t="t" r="r" b="b"/>
              <a:pathLst>
                <a:path w="78105" h="634">
                  <a:moveTo>
                    <a:pt x="0" y="0"/>
                  </a:moveTo>
                  <a:lnTo>
                    <a:pt x="77918" y="618"/>
                  </a:lnTo>
                </a:path>
              </a:pathLst>
            </a:custGeom>
            <a:ln w="8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3445" y="1434635"/>
              <a:ext cx="66040" cy="32384"/>
            </a:xfrm>
            <a:custGeom>
              <a:avLst/>
              <a:gdLst/>
              <a:ahLst/>
              <a:cxnLst/>
              <a:rect l="l" t="t" r="r" b="b"/>
              <a:pathLst>
                <a:path w="66039" h="32384">
                  <a:moveTo>
                    <a:pt x="0" y="0"/>
                  </a:moveTo>
                  <a:lnTo>
                    <a:pt x="0" y="32169"/>
                  </a:lnTo>
                  <a:lnTo>
                    <a:pt x="6555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62630" y="1450720"/>
              <a:ext cx="78105" cy="635"/>
            </a:xfrm>
            <a:custGeom>
              <a:avLst/>
              <a:gdLst/>
              <a:ahLst/>
              <a:cxnLst/>
              <a:rect l="l" t="t" r="r" b="b"/>
              <a:pathLst>
                <a:path w="78105" h="634">
                  <a:moveTo>
                    <a:pt x="0" y="0"/>
                  </a:moveTo>
                  <a:lnTo>
                    <a:pt x="77918" y="618"/>
                  </a:lnTo>
                </a:path>
              </a:pathLst>
            </a:custGeom>
            <a:ln w="8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47820" y="819995"/>
            <a:ext cx="9556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6590" algn="l"/>
              </a:tabLst>
            </a:pPr>
            <a:r>
              <a:rPr sz="500" dirty="0">
                <a:latin typeface="Arial"/>
                <a:cs typeface="Arial"/>
              </a:rPr>
              <a:t>8x</a:t>
            </a:r>
            <a:r>
              <a:rPr sz="500" spc="-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r>
              <a:rPr sz="500" dirty="0">
                <a:latin typeface="Arial"/>
                <a:cs typeface="Arial"/>
              </a:rPr>
              <a:t>	8x</a:t>
            </a:r>
            <a:r>
              <a:rPr sz="500" spc="-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7852" y="1661350"/>
            <a:ext cx="2120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D1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1879" y="907719"/>
            <a:ext cx="61594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2588" y="1241910"/>
            <a:ext cx="21590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a2</a:t>
            </a:r>
            <a:r>
              <a:rPr sz="500" spc="110" dirty="0">
                <a:latin typeface="Arial"/>
                <a:cs typeface="Arial"/>
              </a:rPr>
              <a:t> </a:t>
            </a:r>
            <a:r>
              <a:rPr sz="750" spc="-75" baseline="-38888" dirty="0">
                <a:latin typeface="Arial"/>
                <a:cs typeface="Arial"/>
              </a:rPr>
              <a:t>4</a:t>
            </a:r>
            <a:endParaRPr sz="750" baseline="-38888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0652" y="870937"/>
            <a:ext cx="816610" cy="736600"/>
            <a:chOff x="600652" y="870937"/>
            <a:chExt cx="816610" cy="736600"/>
          </a:xfrm>
        </p:grpSpPr>
        <p:sp>
          <p:nvSpPr>
            <p:cNvPr id="38" name="object 38"/>
            <p:cNvSpPr/>
            <p:nvPr/>
          </p:nvSpPr>
          <p:spPr>
            <a:xfrm>
              <a:off x="607890" y="875382"/>
              <a:ext cx="804545" cy="727710"/>
            </a:xfrm>
            <a:custGeom>
              <a:avLst/>
              <a:gdLst/>
              <a:ahLst/>
              <a:cxnLst/>
              <a:rect l="l" t="t" r="r" b="b"/>
              <a:pathLst>
                <a:path w="804544" h="727710">
                  <a:moveTo>
                    <a:pt x="323424" y="71762"/>
                  </a:moveTo>
                  <a:lnTo>
                    <a:pt x="366094" y="71762"/>
                  </a:lnTo>
                  <a:lnTo>
                    <a:pt x="366094" y="145381"/>
                  </a:lnTo>
                  <a:lnTo>
                    <a:pt x="434119" y="145381"/>
                  </a:lnTo>
                </a:path>
                <a:path w="804544" h="727710">
                  <a:moveTo>
                    <a:pt x="683954" y="687931"/>
                  </a:moveTo>
                  <a:lnTo>
                    <a:pt x="804542" y="688550"/>
                  </a:lnTo>
                </a:path>
                <a:path w="804544" h="727710">
                  <a:moveTo>
                    <a:pt x="0" y="726906"/>
                  </a:moveTo>
                  <a:lnTo>
                    <a:pt x="493485" y="727524"/>
                  </a:lnTo>
                </a:path>
                <a:path w="804544" h="727710">
                  <a:moveTo>
                    <a:pt x="1854" y="298804"/>
                  </a:moveTo>
                  <a:lnTo>
                    <a:pt x="366094" y="298804"/>
                  </a:lnTo>
                  <a:lnTo>
                    <a:pt x="366094" y="223329"/>
                  </a:lnTo>
                  <a:lnTo>
                    <a:pt x="434119" y="223329"/>
                  </a:lnTo>
                </a:path>
                <a:path w="804544" h="727710">
                  <a:moveTo>
                    <a:pt x="579443" y="188067"/>
                  </a:moveTo>
                  <a:lnTo>
                    <a:pt x="667256" y="188685"/>
                  </a:lnTo>
                </a:path>
                <a:path w="804544" h="727710">
                  <a:moveTo>
                    <a:pt x="1854" y="0"/>
                  </a:moveTo>
                  <a:lnTo>
                    <a:pt x="131101" y="618"/>
                  </a:lnTo>
                </a:path>
                <a:path w="804544" h="727710">
                  <a:moveTo>
                    <a:pt x="1854" y="48872"/>
                  </a:moveTo>
                  <a:lnTo>
                    <a:pt x="131101" y="49491"/>
                  </a:lnTo>
                </a:path>
                <a:path w="804544" h="727710">
                  <a:moveTo>
                    <a:pt x="1854" y="98364"/>
                  </a:moveTo>
                  <a:lnTo>
                    <a:pt x="131101" y="98982"/>
                  </a:lnTo>
                </a:path>
                <a:path w="804544" h="727710">
                  <a:moveTo>
                    <a:pt x="1854" y="145381"/>
                  </a:moveTo>
                  <a:lnTo>
                    <a:pt x="131101" y="145999"/>
                  </a:lnTo>
                </a:path>
                <a:path w="804544" h="727710">
                  <a:moveTo>
                    <a:pt x="323424" y="573482"/>
                  </a:moveTo>
                  <a:lnTo>
                    <a:pt x="382791" y="573482"/>
                  </a:lnTo>
                  <a:lnTo>
                    <a:pt x="382791" y="648956"/>
                  </a:lnTo>
                  <a:lnTo>
                    <a:pt x="495340" y="648956"/>
                  </a:lnTo>
                </a:path>
                <a:path w="804544" h="727710">
                  <a:moveTo>
                    <a:pt x="1854" y="503575"/>
                  </a:moveTo>
                  <a:lnTo>
                    <a:pt x="131101" y="504194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5414" y="1426284"/>
              <a:ext cx="138430" cy="49530"/>
            </a:xfrm>
            <a:custGeom>
              <a:avLst/>
              <a:gdLst/>
              <a:ahLst/>
              <a:cxnLst/>
              <a:rect l="l" t="t" r="r" b="b"/>
              <a:pathLst>
                <a:path w="138429" h="49530">
                  <a:moveTo>
                    <a:pt x="0" y="0"/>
                  </a:moveTo>
                  <a:lnTo>
                    <a:pt x="82249" y="0"/>
                  </a:lnTo>
                </a:path>
                <a:path w="138429" h="49530">
                  <a:moveTo>
                    <a:pt x="123064" y="0"/>
                  </a:moveTo>
                  <a:lnTo>
                    <a:pt x="137907" y="0"/>
                  </a:lnTo>
                </a:path>
                <a:path w="138429" h="49530">
                  <a:moveTo>
                    <a:pt x="0" y="49491"/>
                  </a:moveTo>
                  <a:lnTo>
                    <a:pt x="82249" y="49491"/>
                  </a:lnTo>
                </a:path>
                <a:path w="138429" h="49530">
                  <a:moveTo>
                    <a:pt x="123064" y="49491"/>
                  </a:moveTo>
                  <a:lnTo>
                    <a:pt x="137907" y="49491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8810" y="807622"/>
            <a:ext cx="61594" cy="2724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ct val="74200"/>
              </a:lnSpc>
              <a:spcBef>
                <a:spcPts val="260"/>
              </a:spcBef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8810" y="1115088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8810" y="1519557"/>
            <a:ext cx="61594" cy="24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95"/>
              </a:spcBef>
            </a:pPr>
            <a:r>
              <a:rPr sz="500" spc="-50" dirty="0">
                <a:latin typeface="Arial"/>
                <a:cs typeface="Arial"/>
              </a:rPr>
              <a:t>d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78526" y="1011773"/>
            <a:ext cx="6476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7890" y="1606618"/>
            <a:ext cx="1038225" cy="110489"/>
          </a:xfrm>
          <a:custGeom>
            <a:avLst/>
            <a:gdLst/>
            <a:ahLst/>
            <a:cxnLst/>
            <a:rect l="l" t="t" r="r" b="b"/>
            <a:pathLst>
              <a:path w="1038225" h="110489">
                <a:moveTo>
                  <a:pt x="0" y="110119"/>
                </a:moveTo>
                <a:lnTo>
                  <a:pt x="737136" y="110119"/>
                </a:lnTo>
                <a:lnTo>
                  <a:pt x="737136" y="36499"/>
                </a:lnTo>
                <a:lnTo>
                  <a:pt x="804542" y="36499"/>
                </a:lnTo>
              </a:path>
              <a:path w="1038225" h="110489">
                <a:moveTo>
                  <a:pt x="948011" y="0"/>
                </a:moveTo>
                <a:lnTo>
                  <a:pt x="1037680" y="618"/>
                </a:lnTo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48331" y="1556180"/>
            <a:ext cx="6476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1586" y="1389146"/>
            <a:ext cx="438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4031" y="163165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i="1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3410" y="1314910"/>
            <a:ext cx="24574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 indent="-133985">
              <a:lnSpc>
                <a:spcPts val="540"/>
              </a:lnSpc>
              <a:spcBef>
                <a:spcPts val="105"/>
              </a:spcBef>
              <a:buFont typeface="Arial"/>
              <a:buAutoNum type="alphaLcPeriod"/>
              <a:tabLst>
                <a:tab pos="172085" algn="l"/>
              </a:tabLst>
            </a:pPr>
            <a:r>
              <a:rPr sz="500" i="1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62560" indent="-125095">
              <a:lnSpc>
                <a:spcPts val="455"/>
              </a:lnSpc>
              <a:buFont typeface="Arial"/>
              <a:buAutoNum type="alphaLcPeriod"/>
              <a:tabLst>
                <a:tab pos="163195" algn="l"/>
              </a:tabLst>
            </a:pPr>
            <a:r>
              <a:rPr sz="500" i="1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62560" indent="-123825">
              <a:lnSpc>
                <a:spcPts val="515"/>
              </a:lnSpc>
              <a:buFont typeface="Arial"/>
              <a:buAutoNum type="alphaLcPeriod"/>
              <a:tabLst>
                <a:tab pos="163195" algn="l"/>
              </a:tabLst>
            </a:pPr>
            <a:r>
              <a:rPr sz="500" i="1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7967" y="1438020"/>
            <a:ext cx="67310" cy="18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500" i="1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500" i="1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37754" y="861772"/>
            <a:ext cx="823594" cy="829944"/>
            <a:chOff x="737754" y="861772"/>
            <a:chExt cx="823594" cy="829944"/>
          </a:xfrm>
        </p:grpSpPr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283" y="1478560"/>
              <a:ext cx="194179" cy="17198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54" y="1363492"/>
              <a:ext cx="194798" cy="17198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754" y="861772"/>
              <a:ext cx="194798" cy="1701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509" y="978696"/>
              <a:ext cx="171917" cy="17012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392025" y="1524338"/>
              <a:ext cx="165735" cy="164465"/>
            </a:xfrm>
            <a:custGeom>
              <a:avLst/>
              <a:gdLst/>
              <a:ahLst/>
              <a:cxnLst/>
              <a:rect l="l" t="t" r="r" b="b"/>
              <a:pathLst>
                <a:path w="165734" h="164464">
                  <a:moveTo>
                    <a:pt x="0" y="0"/>
                  </a:moveTo>
                  <a:lnTo>
                    <a:pt x="3836" y="2401"/>
                  </a:lnTo>
                  <a:lnTo>
                    <a:pt x="12277" y="13064"/>
                  </a:lnTo>
                  <a:lnTo>
                    <a:pt x="20717" y="37175"/>
                  </a:lnTo>
                  <a:lnTo>
                    <a:pt x="24554" y="79921"/>
                  </a:lnTo>
                  <a:lnTo>
                    <a:pt x="24554" y="81970"/>
                  </a:lnTo>
                  <a:lnTo>
                    <a:pt x="20717" y="125901"/>
                  </a:lnTo>
                  <a:lnTo>
                    <a:pt x="12277" y="150621"/>
                  </a:lnTo>
                  <a:lnTo>
                    <a:pt x="3836" y="161508"/>
                  </a:lnTo>
                  <a:lnTo>
                    <a:pt x="0" y="163941"/>
                  </a:lnTo>
                  <a:lnTo>
                    <a:pt x="79413" y="151133"/>
                  </a:lnTo>
                  <a:lnTo>
                    <a:pt x="130437" y="122956"/>
                  </a:lnTo>
                  <a:lnTo>
                    <a:pt x="157675" y="94778"/>
                  </a:lnTo>
                  <a:lnTo>
                    <a:pt x="165732" y="81970"/>
                  </a:lnTo>
                  <a:lnTo>
                    <a:pt x="157675" y="69162"/>
                  </a:lnTo>
                  <a:lnTo>
                    <a:pt x="130437" y="40985"/>
                  </a:lnTo>
                  <a:lnTo>
                    <a:pt x="79413" y="12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92025" y="1524338"/>
              <a:ext cx="165735" cy="164465"/>
            </a:xfrm>
            <a:custGeom>
              <a:avLst/>
              <a:gdLst/>
              <a:ahLst/>
              <a:cxnLst/>
              <a:rect l="l" t="t" r="r" b="b"/>
              <a:pathLst>
                <a:path w="165734" h="164464">
                  <a:moveTo>
                    <a:pt x="165732" y="81970"/>
                  </a:moveTo>
                  <a:lnTo>
                    <a:pt x="157675" y="94778"/>
                  </a:lnTo>
                  <a:lnTo>
                    <a:pt x="130437" y="122955"/>
                  </a:lnTo>
                  <a:lnTo>
                    <a:pt x="79413" y="151132"/>
                  </a:lnTo>
                  <a:lnTo>
                    <a:pt x="0" y="163940"/>
                  </a:lnTo>
                  <a:lnTo>
                    <a:pt x="3836" y="161507"/>
                  </a:lnTo>
                  <a:lnTo>
                    <a:pt x="12276" y="150620"/>
                  </a:lnTo>
                  <a:lnTo>
                    <a:pt x="20716" y="125901"/>
                  </a:lnTo>
                  <a:lnTo>
                    <a:pt x="24553" y="81970"/>
                  </a:lnTo>
                  <a:lnTo>
                    <a:pt x="24553" y="79921"/>
                  </a:lnTo>
                  <a:lnTo>
                    <a:pt x="20716" y="37174"/>
                  </a:lnTo>
                  <a:lnTo>
                    <a:pt x="12276" y="13064"/>
                  </a:lnTo>
                  <a:lnTo>
                    <a:pt x="3836" y="2401"/>
                  </a:lnTo>
                  <a:lnTo>
                    <a:pt x="0" y="0"/>
                  </a:lnTo>
                  <a:lnTo>
                    <a:pt x="79413" y="12807"/>
                  </a:lnTo>
                  <a:lnTo>
                    <a:pt x="130437" y="40985"/>
                  </a:lnTo>
                  <a:lnTo>
                    <a:pt x="157675" y="69162"/>
                  </a:lnTo>
                  <a:lnTo>
                    <a:pt x="165732" y="8197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2361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Internals:</a:t>
            </a:r>
            <a:r>
              <a:rPr spc="-30" dirty="0"/>
              <a:t> </a:t>
            </a:r>
            <a:r>
              <a:rPr dirty="0"/>
              <a:t>Lookup</a:t>
            </a:r>
            <a:r>
              <a:rPr spc="-30" dirty="0"/>
              <a:t> </a:t>
            </a:r>
            <a:r>
              <a:rPr dirty="0"/>
              <a:t>Tables</a:t>
            </a:r>
            <a:r>
              <a:rPr spc="-30" dirty="0"/>
              <a:t> </a:t>
            </a:r>
            <a:r>
              <a:rPr spc="-10" dirty="0"/>
              <a:t>(LUTs)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11970" y="460141"/>
            <a:ext cx="3150235" cy="3079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8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LUT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typically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(or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more)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outputs,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not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one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7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Example: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Partitioning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circuit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among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3-input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800" i="1" spc="-20" dirty="0">
                <a:latin typeface="Tahoma"/>
                <a:cs typeface="Tahoma"/>
              </a:rPr>
              <a:t>2-</a:t>
            </a:r>
            <a:r>
              <a:rPr sz="800" i="1" spc="-10" dirty="0">
                <a:latin typeface="Tahoma"/>
                <a:cs typeface="Tahoma"/>
              </a:rPr>
              <a:t>output</a:t>
            </a:r>
            <a:r>
              <a:rPr sz="800" i="1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lookup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tables</a:t>
            </a:r>
            <a:endParaRPr sz="750">
              <a:latin typeface="Tahoma"/>
              <a:cs typeface="Tahoma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2137820" y="917450"/>
          <a:ext cx="24002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10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55"/>
                        </a:lnSpc>
                        <a:spcBef>
                          <a:spcPts val="7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6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  <a:spcBef>
                          <a:spcPts val="7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  <a:spcBef>
                          <a:spcPts val="8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  <a:spcBef>
                          <a:spcPts val="6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8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  <a:spcBef>
                          <a:spcPts val="5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1528693" y="1638169"/>
            <a:ext cx="687705" cy="455930"/>
          </a:xfrm>
          <a:custGeom>
            <a:avLst/>
            <a:gdLst/>
            <a:ahLst/>
            <a:cxnLst/>
            <a:rect l="l" t="t" r="r" b="b"/>
            <a:pathLst>
              <a:path w="687705" h="455930">
                <a:moveTo>
                  <a:pt x="687664" y="0"/>
                </a:moveTo>
                <a:lnTo>
                  <a:pt x="0" y="455321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66789" y="2087472"/>
            <a:ext cx="777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First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column</a:t>
            </a:r>
            <a:r>
              <a:rPr sz="700" spc="-10" dirty="0">
                <a:latin typeface="Times New Roman"/>
                <a:cs typeface="Times New Roman"/>
              </a:rPr>
              <a:t> unused;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second</a:t>
            </a:r>
            <a:r>
              <a:rPr sz="700" spc="-2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column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implements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AND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70115" y="1875401"/>
            <a:ext cx="6476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60775" y="1301008"/>
            <a:ext cx="727075" cy="651510"/>
          </a:xfrm>
          <a:custGeom>
            <a:avLst/>
            <a:gdLst/>
            <a:ahLst/>
            <a:cxnLst/>
            <a:rect l="l" t="t" r="r" b="b"/>
            <a:pathLst>
              <a:path w="727075" h="651510">
                <a:moveTo>
                  <a:pt x="726622" y="0"/>
                </a:moveTo>
                <a:lnTo>
                  <a:pt x="606035" y="0"/>
                </a:lnTo>
                <a:lnTo>
                  <a:pt x="606035" y="553067"/>
                </a:lnTo>
                <a:lnTo>
                  <a:pt x="401343" y="553067"/>
                </a:lnTo>
                <a:lnTo>
                  <a:pt x="401343" y="454703"/>
                </a:lnTo>
              </a:path>
              <a:path w="727075" h="651510">
                <a:moveTo>
                  <a:pt x="726623" y="151567"/>
                </a:moveTo>
                <a:lnTo>
                  <a:pt x="667257" y="151567"/>
                </a:lnTo>
                <a:lnTo>
                  <a:pt x="667257" y="651432"/>
                </a:lnTo>
                <a:lnTo>
                  <a:pt x="0" y="651432"/>
                </a:lnTo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799221" y="189643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99221" y="1840139"/>
            <a:ext cx="71120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7230" algn="l"/>
              </a:tabLst>
            </a:pPr>
            <a:r>
              <a:rPr sz="500" dirty="0">
                <a:latin typeface="Arial"/>
                <a:cs typeface="Arial"/>
              </a:rPr>
              <a:t>d</a:t>
            </a:r>
            <a:r>
              <a:rPr sz="500" spc="-40" dirty="0">
                <a:latin typeface="Arial"/>
                <a:cs typeface="Arial"/>
              </a:rPr>
              <a:t> </a:t>
            </a:r>
            <a:r>
              <a:rPr sz="5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780959" y="917450"/>
          <a:ext cx="2413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55"/>
                        </a:lnSpc>
                        <a:spcBef>
                          <a:spcPts val="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6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  <a:spcBef>
                          <a:spcPts val="7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  <a:spcBef>
                          <a:spcPts val="8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  <a:spcBef>
                          <a:spcPts val="6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  <a:spcBef>
                          <a:spcPts val="5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2266448" y="1753528"/>
            <a:ext cx="1657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91648" y="2068913"/>
            <a:ext cx="89661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997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Second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column</a:t>
            </a:r>
            <a:r>
              <a:rPr sz="700" spc="-10" dirty="0">
                <a:latin typeface="Times New Roman"/>
                <a:cs typeface="Times New Roman"/>
              </a:rPr>
              <a:t> unused;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first column </a:t>
            </a:r>
            <a:r>
              <a:rPr sz="700" spc="-10" dirty="0">
                <a:latin typeface="Times New Roman"/>
                <a:cs typeface="Times New Roman"/>
              </a:rPr>
              <a:t>implements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AND/OR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sub-circuit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0811" y="1101438"/>
            <a:ext cx="2399030" cy="984885"/>
            <a:chOff x="650811" y="1101438"/>
            <a:chExt cx="2399030" cy="984885"/>
          </a:xfrm>
        </p:grpSpPr>
        <p:sp>
          <p:nvSpPr>
            <p:cNvPr id="70" name="object 70"/>
            <p:cNvSpPr/>
            <p:nvPr/>
          </p:nvSpPr>
          <p:spPr>
            <a:xfrm>
              <a:off x="2923811" y="1643119"/>
              <a:ext cx="123825" cy="406400"/>
            </a:xfrm>
            <a:custGeom>
              <a:avLst/>
              <a:gdLst/>
              <a:ahLst/>
              <a:cxnLst/>
              <a:rect l="l" t="t" r="r" b="b"/>
              <a:pathLst>
                <a:path w="123825" h="406400">
                  <a:moveTo>
                    <a:pt x="0" y="0"/>
                  </a:moveTo>
                  <a:lnTo>
                    <a:pt x="123679" y="40583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3033" y="1103661"/>
              <a:ext cx="1910080" cy="980440"/>
            </a:xfrm>
            <a:custGeom>
              <a:avLst/>
              <a:gdLst/>
              <a:ahLst/>
              <a:cxnLst/>
              <a:rect l="l" t="t" r="r" b="b"/>
              <a:pathLst>
                <a:path w="1910080" h="980439">
                  <a:moveTo>
                    <a:pt x="0" y="329118"/>
                  </a:moveTo>
                  <a:lnTo>
                    <a:pt x="8070" y="287664"/>
                  </a:lnTo>
                  <a:lnTo>
                    <a:pt x="30544" y="251661"/>
                  </a:lnTo>
                  <a:lnTo>
                    <a:pt x="64814" y="223270"/>
                  </a:lnTo>
                  <a:lnTo>
                    <a:pt x="108272" y="204652"/>
                  </a:lnTo>
                  <a:lnTo>
                    <a:pt x="158311" y="197966"/>
                  </a:lnTo>
                  <a:lnTo>
                    <a:pt x="208349" y="204652"/>
                  </a:lnTo>
                  <a:lnTo>
                    <a:pt x="251807" y="223270"/>
                  </a:lnTo>
                  <a:lnTo>
                    <a:pt x="286077" y="251661"/>
                  </a:lnTo>
                  <a:lnTo>
                    <a:pt x="308551" y="287664"/>
                  </a:lnTo>
                  <a:lnTo>
                    <a:pt x="316622" y="329118"/>
                  </a:lnTo>
                  <a:lnTo>
                    <a:pt x="308551" y="370573"/>
                  </a:lnTo>
                  <a:lnTo>
                    <a:pt x="286077" y="406575"/>
                  </a:lnTo>
                  <a:lnTo>
                    <a:pt x="251807" y="434966"/>
                  </a:lnTo>
                  <a:lnTo>
                    <a:pt x="208349" y="453584"/>
                  </a:lnTo>
                  <a:lnTo>
                    <a:pt x="158311" y="460271"/>
                  </a:lnTo>
                  <a:lnTo>
                    <a:pt x="108272" y="453584"/>
                  </a:lnTo>
                  <a:lnTo>
                    <a:pt x="64814" y="434966"/>
                  </a:lnTo>
                  <a:lnTo>
                    <a:pt x="30544" y="406575"/>
                  </a:lnTo>
                  <a:lnTo>
                    <a:pt x="8070" y="370573"/>
                  </a:lnTo>
                  <a:lnTo>
                    <a:pt x="0" y="329118"/>
                  </a:lnTo>
                  <a:close/>
                </a:path>
                <a:path w="1910080" h="980439">
                  <a:moveTo>
                    <a:pt x="286939" y="252406"/>
                  </a:moveTo>
                  <a:lnTo>
                    <a:pt x="370269" y="230715"/>
                  </a:lnTo>
                  <a:lnTo>
                    <a:pt x="589957" y="173529"/>
                  </a:lnTo>
                  <a:lnTo>
                    <a:pt x="900550" y="92680"/>
                  </a:lnTo>
                  <a:lnTo>
                    <a:pt x="1256596" y="0"/>
                  </a:lnTo>
                </a:path>
                <a:path w="1910080" h="980439">
                  <a:moveTo>
                    <a:pt x="371042" y="475118"/>
                  </a:moveTo>
                  <a:lnTo>
                    <a:pt x="376921" y="438213"/>
                  </a:lnTo>
                  <a:lnTo>
                    <a:pt x="393785" y="403840"/>
                  </a:lnTo>
                  <a:lnTo>
                    <a:pt x="420469" y="372735"/>
                  </a:lnTo>
                  <a:lnTo>
                    <a:pt x="455809" y="345634"/>
                  </a:lnTo>
                  <a:lnTo>
                    <a:pt x="498641" y="323273"/>
                  </a:lnTo>
                  <a:lnTo>
                    <a:pt x="547802" y="306390"/>
                  </a:lnTo>
                  <a:lnTo>
                    <a:pt x="602128" y="295720"/>
                  </a:lnTo>
                  <a:lnTo>
                    <a:pt x="660455" y="291999"/>
                  </a:lnTo>
                  <a:lnTo>
                    <a:pt x="718781" y="295720"/>
                  </a:lnTo>
                  <a:lnTo>
                    <a:pt x="773107" y="306390"/>
                  </a:lnTo>
                  <a:lnTo>
                    <a:pt x="822268" y="323273"/>
                  </a:lnTo>
                  <a:lnTo>
                    <a:pt x="865100" y="345634"/>
                  </a:lnTo>
                  <a:lnTo>
                    <a:pt x="900440" y="372735"/>
                  </a:lnTo>
                  <a:lnTo>
                    <a:pt x="927124" y="403840"/>
                  </a:lnTo>
                  <a:lnTo>
                    <a:pt x="943987" y="438213"/>
                  </a:lnTo>
                  <a:lnTo>
                    <a:pt x="949867" y="475118"/>
                  </a:lnTo>
                  <a:lnTo>
                    <a:pt x="943987" y="512023"/>
                  </a:lnTo>
                  <a:lnTo>
                    <a:pt x="927124" y="546396"/>
                  </a:lnTo>
                  <a:lnTo>
                    <a:pt x="900440" y="577501"/>
                  </a:lnTo>
                  <a:lnTo>
                    <a:pt x="865100" y="604602"/>
                  </a:lnTo>
                  <a:lnTo>
                    <a:pt x="822268" y="626963"/>
                  </a:lnTo>
                  <a:lnTo>
                    <a:pt x="773107" y="643846"/>
                  </a:lnTo>
                  <a:lnTo>
                    <a:pt x="718781" y="654516"/>
                  </a:lnTo>
                  <a:lnTo>
                    <a:pt x="660455" y="658237"/>
                  </a:lnTo>
                  <a:lnTo>
                    <a:pt x="602128" y="654516"/>
                  </a:lnTo>
                  <a:lnTo>
                    <a:pt x="547802" y="643846"/>
                  </a:lnTo>
                  <a:lnTo>
                    <a:pt x="498641" y="626963"/>
                  </a:lnTo>
                  <a:lnTo>
                    <a:pt x="455809" y="604602"/>
                  </a:lnTo>
                  <a:lnTo>
                    <a:pt x="420469" y="577501"/>
                  </a:lnTo>
                  <a:lnTo>
                    <a:pt x="393785" y="546396"/>
                  </a:lnTo>
                  <a:lnTo>
                    <a:pt x="376921" y="512023"/>
                  </a:lnTo>
                  <a:lnTo>
                    <a:pt x="371042" y="475118"/>
                  </a:lnTo>
                  <a:close/>
                </a:path>
                <a:path w="1910080" h="980439">
                  <a:moveTo>
                    <a:pt x="796503" y="638440"/>
                  </a:moveTo>
                  <a:lnTo>
                    <a:pt x="837322" y="676924"/>
                  </a:lnTo>
                  <a:lnTo>
                    <a:pt x="878164" y="714989"/>
                  </a:lnTo>
                  <a:lnTo>
                    <a:pt x="919054" y="752193"/>
                  </a:lnTo>
                  <a:lnTo>
                    <a:pt x="960014" y="788097"/>
                  </a:lnTo>
                  <a:lnTo>
                    <a:pt x="1001069" y="822259"/>
                  </a:lnTo>
                  <a:lnTo>
                    <a:pt x="1042242" y="854238"/>
                  </a:lnTo>
                  <a:lnTo>
                    <a:pt x="1083557" y="883594"/>
                  </a:lnTo>
                  <a:lnTo>
                    <a:pt x="1125038" y="909884"/>
                  </a:lnTo>
                  <a:lnTo>
                    <a:pt x="1166708" y="932669"/>
                  </a:lnTo>
                  <a:lnTo>
                    <a:pt x="1208590" y="951507"/>
                  </a:lnTo>
                  <a:lnTo>
                    <a:pt x="1250709" y="965958"/>
                  </a:lnTo>
                  <a:lnTo>
                    <a:pt x="1293088" y="975580"/>
                  </a:lnTo>
                  <a:lnTo>
                    <a:pt x="1335751" y="979932"/>
                  </a:lnTo>
                  <a:lnTo>
                    <a:pt x="1378713" y="978710"/>
                  </a:lnTo>
                  <a:lnTo>
                    <a:pt x="1421959" y="972198"/>
                  </a:lnTo>
                  <a:lnTo>
                    <a:pt x="1465465" y="960839"/>
                  </a:lnTo>
                  <a:lnTo>
                    <a:pt x="1509208" y="945075"/>
                  </a:lnTo>
                  <a:lnTo>
                    <a:pt x="1553163" y="925349"/>
                  </a:lnTo>
                  <a:lnTo>
                    <a:pt x="1597308" y="902104"/>
                  </a:lnTo>
                  <a:lnTo>
                    <a:pt x="1641618" y="875783"/>
                  </a:lnTo>
                  <a:lnTo>
                    <a:pt x="1686070" y="846827"/>
                  </a:lnTo>
                  <a:lnTo>
                    <a:pt x="1730640" y="815680"/>
                  </a:lnTo>
                  <a:lnTo>
                    <a:pt x="1775304" y="782785"/>
                  </a:lnTo>
                  <a:lnTo>
                    <a:pt x="1820040" y="748584"/>
                  </a:lnTo>
                  <a:lnTo>
                    <a:pt x="1864823" y="713519"/>
                  </a:lnTo>
                  <a:lnTo>
                    <a:pt x="1909630" y="678033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9678" y="1882081"/>
            <a:ext cx="758190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00"/>
              </a:spcBef>
            </a:pPr>
            <a:r>
              <a:rPr sz="550" dirty="0">
                <a:latin typeface="Times New Roman"/>
                <a:cs typeface="Times New Roman"/>
              </a:rPr>
              <a:t>(Note:</a:t>
            </a:r>
            <a:r>
              <a:rPr sz="550" spc="-2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decomposed</a:t>
            </a:r>
            <a:r>
              <a:rPr sz="550" spc="-2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one</a:t>
            </a:r>
            <a:r>
              <a:rPr sz="550" spc="-20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4-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input</a:t>
            </a:r>
            <a:r>
              <a:rPr sz="550" spc="-3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AND</a:t>
            </a:r>
            <a:r>
              <a:rPr sz="550" spc="-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input </a:t>
            </a:r>
            <a:r>
              <a:rPr sz="550" spc="-25" dirty="0">
                <a:latin typeface="Times New Roman"/>
                <a:cs typeface="Times New Roman"/>
              </a:rPr>
              <a:t>two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smaller</a:t>
            </a:r>
            <a:r>
              <a:rPr sz="550" spc="-3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ANDs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to</a:t>
            </a:r>
            <a:r>
              <a:rPr sz="550" spc="-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enable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partitioning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Times New Roman"/>
                <a:cs typeface="Times New Roman"/>
              </a:rPr>
              <a:t>into</a:t>
            </a:r>
            <a:r>
              <a:rPr sz="550" spc="-15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3-input</a:t>
            </a:r>
            <a:r>
              <a:rPr sz="550" spc="200" dirty="0">
                <a:latin typeface="Times New Roman"/>
                <a:cs typeface="Times New Roman"/>
              </a:rPr>
              <a:t> </a:t>
            </a:r>
            <a:r>
              <a:rPr sz="550" spc="-10" dirty="0">
                <a:latin typeface="Times New Roman"/>
                <a:cs typeface="Times New Roman"/>
              </a:rPr>
              <a:t>sub-circuits)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35355" y="1554033"/>
            <a:ext cx="509905" cy="336550"/>
          </a:xfrm>
          <a:custGeom>
            <a:avLst/>
            <a:gdLst/>
            <a:ahLst/>
            <a:cxnLst/>
            <a:rect l="l" t="t" r="r" b="b"/>
            <a:pathLst>
              <a:path w="509905" h="336550">
                <a:moveTo>
                  <a:pt x="0" y="336542"/>
                </a:moveTo>
                <a:lnTo>
                  <a:pt x="509563" y="0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205307" y="1924769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44224" y="2241514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78122" y="898439"/>
            <a:ext cx="66675" cy="39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92588" y="1306125"/>
            <a:ext cx="215900" cy="34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8000"/>
              </a:lnSpc>
              <a:spcBef>
                <a:spcPts val="95"/>
              </a:spcBef>
            </a:pPr>
            <a:r>
              <a:rPr sz="500" spc="-25" dirty="0">
                <a:latin typeface="Arial"/>
                <a:cs typeface="Arial"/>
              </a:rPr>
              <a:t>a1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a0</a:t>
            </a:r>
            <a:r>
              <a:rPr sz="500" spc="110" dirty="0">
                <a:latin typeface="Arial"/>
                <a:cs typeface="Arial"/>
              </a:rPr>
              <a:t> </a:t>
            </a:r>
            <a:r>
              <a:rPr sz="750" spc="-75" baseline="16666" dirty="0">
                <a:latin typeface="Arial"/>
                <a:cs typeface="Arial"/>
              </a:rPr>
              <a:t>5</a:t>
            </a:r>
            <a:endParaRPr sz="750" baseline="16666">
              <a:latin typeface="Arial"/>
              <a:cs typeface="Arial"/>
            </a:endParaRPr>
          </a:p>
          <a:p>
            <a:pPr marL="135890">
              <a:lnSpc>
                <a:spcPts val="540"/>
              </a:lnSpc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56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2361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Internals:</a:t>
            </a:r>
            <a:r>
              <a:rPr spc="-30" dirty="0"/>
              <a:t> </a:t>
            </a:r>
            <a:r>
              <a:rPr dirty="0"/>
              <a:t>Lookup</a:t>
            </a:r>
            <a:r>
              <a:rPr spc="-30" dirty="0"/>
              <a:t> </a:t>
            </a:r>
            <a:r>
              <a:rPr dirty="0"/>
              <a:t>Tables</a:t>
            </a:r>
            <a:r>
              <a:rPr spc="-30" dirty="0"/>
              <a:t> </a:t>
            </a:r>
            <a:r>
              <a:rPr spc="-10" dirty="0"/>
              <a:t>(LUTs)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181" y="475286"/>
            <a:ext cx="32423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Example: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Mapping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2x4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decoder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3-input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2-output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LUTs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30073" y="845287"/>
            <a:ext cx="1271905" cy="1187450"/>
            <a:chOff x="1830073" y="845287"/>
            <a:chExt cx="1271905" cy="1187450"/>
          </a:xfrm>
        </p:grpSpPr>
        <p:sp>
          <p:nvSpPr>
            <p:cNvPr id="13" name="object 13"/>
            <p:cNvSpPr/>
            <p:nvPr/>
          </p:nvSpPr>
          <p:spPr>
            <a:xfrm>
              <a:off x="2887943" y="1959864"/>
              <a:ext cx="36195" cy="72390"/>
            </a:xfrm>
            <a:custGeom>
              <a:avLst/>
              <a:gdLst/>
              <a:ahLst/>
              <a:cxnLst/>
              <a:rect l="l" t="t" r="r" b="b"/>
              <a:pathLst>
                <a:path w="36194" h="72389">
                  <a:moveTo>
                    <a:pt x="35867" y="0"/>
                  </a:moveTo>
                  <a:lnTo>
                    <a:pt x="0" y="0"/>
                  </a:lnTo>
                  <a:lnTo>
                    <a:pt x="17933" y="72381"/>
                  </a:lnTo>
                  <a:lnTo>
                    <a:pt x="3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5877" y="1882533"/>
              <a:ext cx="635" cy="118110"/>
            </a:xfrm>
            <a:custGeom>
              <a:avLst/>
              <a:gdLst/>
              <a:ahLst/>
              <a:cxnLst/>
              <a:rect l="l" t="t" r="r" b="b"/>
              <a:pathLst>
                <a:path w="635" h="118110">
                  <a:moveTo>
                    <a:pt x="0" y="0"/>
                  </a:moveTo>
                  <a:lnTo>
                    <a:pt x="618" y="117542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4776" y="1959864"/>
              <a:ext cx="36195" cy="72390"/>
            </a:xfrm>
            <a:custGeom>
              <a:avLst/>
              <a:gdLst/>
              <a:ahLst/>
              <a:cxnLst/>
              <a:rect l="l" t="t" r="r" b="b"/>
              <a:pathLst>
                <a:path w="36194" h="72389">
                  <a:moveTo>
                    <a:pt x="35867" y="0"/>
                  </a:moveTo>
                  <a:lnTo>
                    <a:pt x="0" y="0"/>
                  </a:lnTo>
                  <a:lnTo>
                    <a:pt x="17933" y="72381"/>
                  </a:lnTo>
                  <a:lnTo>
                    <a:pt x="35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2709" y="1882533"/>
              <a:ext cx="635" cy="118110"/>
            </a:xfrm>
            <a:custGeom>
              <a:avLst/>
              <a:gdLst/>
              <a:ahLst/>
              <a:cxnLst/>
              <a:rect l="l" t="t" r="r" b="b"/>
              <a:pathLst>
                <a:path w="635" h="118110">
                  <a:moveTo>
                    <a:pt x="0" y="0"/>
                  </a:moveTo>
                  <a:lnTo>
                    <a:pt x="618" y="117542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9057" y="1959864"/>
              <a:ext cx="36830" cy="72390"/>
            </a:xfrm>
            <a:custGeom>
              <a:avLst/>
              <a:gdLst/>
              <a:ahLst/>
              <a:cxnLst/>
              <a:rect l="l" t="t" r="r" b="b"/>
              <a:pathLst>
                <a:path w="36830" h="72389">
                  <a:moveTo>
                    <a:pt x="36485" y="0"/>
                  </a:moveTo>
                  <a:lnTo>
                    <a:pt x="0" y="0"/>
                  </a:lnTo>
                  <a:lnTo>
                    <a:pt x="17933" y="72381"/>
                  </a:lnTo>
                  <a:lnTo>
                    <a:pt x="36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6991" y="1882533"/>
              <a:ext cx="635" cy="118110"/>
            </a:xfrm>
            <a:custGeom>
              <a:avLst/>
              <a:gdLst/>
              <a:ahLst/>
              <a:cxnLst/>
              <a:rect l="l" t="t" r="r" b="b"/>
              <a:pathLst>
                <a:path w="635" h="118110">
                  <a:moveTo>
                    <a:pt x="0" y="0"/>
                  </a:moveTo>
                  <a:lnTo>
                    <a:pt x="618" y="117542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5889" y="1959864"/>
              <a:ext cx="36830" cy="72390"/>
            </a:xfrm>
            <a:custGeom>
              <a:avLst/>
              <a:gdLst/>
              <a:ahLst/>
              <a:cxnLst/>
              <a:rect l="l" t="t" r="r" b="b"/>
              <a:pathLst>
                <a:path w="36830" h="72389">
                  <a:moveTo>
                    <a:pt x="36485" y="0"/>
                  </a:moveTo>
                  <a:lnTo>
                    <a:pt x="0" y="0"/>
                  </a:lnTo>
                  <a:lnTo>
                    <a:pt x="18552" y="72381"/>
                  </a:lnTo>
                  <a:lnTo>
                    <a:pt x="36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3566" y="848779"/>
              <a:ext cx="1264920" cy="1032510"/>
            </a:xfrm>
            <a:custGeom>
              <a:avLst/>
              <a:gdLst/>
              <a:ahLst/>
              <a:cxnLst/>
              <a:rect l="l" t="t" r="r" b="b"/>
              <a:pathLst>
                <a:path w="1264920" h="1032510">
                  <a:moveTo>
                    <a:pt x="0" y="0"/>
                  </a:moveTo>
                  <a:lnTo>
                    <a:pt x="511419" y="0"/>
                  </a:lnTo>
                  <a:lnTo>
                    <a:pt x="511419" y="1031898"/>
                  </a:lnTo>
                  <a:lnTo>
                    <a:pt x="0" y="1031898"/>
                  </a:lnTo>
                  <a:lnTo>
                    <a:pt x="0" y="0"/>
                  </a:lnTo>
                  <a:close/>
                </a:path>
                <a:path w="1264920" h="1032510">
                  <a:moveTo>
                    <a:pt x="755688" y="0"/>
                  </a:moveTo>
                  <a:lnTo>
                    <a:pt x="1264634" y="0"/>
                  </a:lnTo>
                  <a:lnTo>
                    <a:pt x="1264634" y="1031898"/>
                  </a:lnTo>
                  <a:lnTo>
                    <a:pt x="755688" y="1031898"/>
                  </a:lnTo>
                  <a:lnTo>
                    <a:pt x="755688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9087" y="957043"/>
              <a:ext cx="264795" cy="810895"/>
            </a:xfrm>
            <a:custGeom>
              <a:avLst/>
              <a:gdLst/>
              <a:ahLst/>
              <a:cxnLst/>
              <a:rect l="l" t="t" r="r" b="b"/>
              <a:pathLst>
                <a:path w="264794" h="810894">
                  <a:moveTo>
                    <a:pt x="264676" y="0"/>
                  </a:moveTo>
                  <a:lnTo>
                    <a:pt x="0" y="0"/>
                  </a:lnTo>
                  <a:lnTo>
                    <a:pt x="0" y="810423"/>
                  </a:lnTo>
                  <a:lnTo>
                    <a:pt x="264676" y="810423"/>
                  </a:lnTo>
                  <a:lnTo>
                    <a:pt x="264676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7231" y="957042"/>
              <a:ext cx="266700" cy="810895"/>
            </a:xfrm>
            <a:custGeom>
              <a:avLst/>
              <a:gdLst/>
              <a:ahLst/>
              <a:cxnLst/>
              <a:rect l="l" t="t" r="r" b="b"/>
              <a:pathLst>
                <a:path w="266700" h="810894">
                  <a:moveTo>
                    <a:pt x="1855" y="0"/>
                  </a:moveTo>
                  <a:lnTo>
                    <a:pt x="266531" y="0"/>
                  </a:lnTo>
                  <a:lnTo>
                    <a:pt x="266531" y="810423"/>
                  </a:lnTo>
                  <a:lnTo>
                    <a:pt x="1855" y="810423"/>
                  </a:lnTo>
                  <a:lnTo>
                    <a:pt x="1855" y="0"/>
                  </a:lnTo>
                  <a:close/>
                </a:path>
                <a:path w="266700" h="810894">
                  <a:moveTo>
                    <a:pt x="0" y="102076"/>
                  </a:moveTo>
                  <a:lnTo>
                    <a:pt x="266532" y="102694"/>
                  </a:lnTo>
                </a:path>
                <a:path w="266700" h="810894">
                  <a:moveTo>
                    <a:pt x="0" y="204152"/>
                  </a:moveTo>
                  <a:lnTo>
                    <a:pt x="266532" y="204770"/>
                  </a:lnTo>
                </a:path>
                <a:path w="266700" h="810894">
                  <a:moveTo>
                    <a:pt x="0" y="303135"/>
                  </a:moveTo>
                  <a:lnTo>
                    <a:pt x="266532" y="303753"/>
                  </a:lnTo>
                </a:path>
                <a:path w="266700" h="810894">
                  <a:moveTo>
                    <a:pt x="0" y="405211"/>
                  </a:moveTo>
                  <a:lnTo>
                    <a:pt x="266532" y="405830"/>
                  </a:lnTo>
                </a:path>
                <a:path w="266700" h="810894">
                  <a:moveTo>
                    <a:pt x="0" y="507288"/>
                  </a:moveTo>
                  <a:lnTo>
                    <a:pt x="266532" y="507906"/>
                  </a:lnTo>
                </a:path>
                <a:path w="266700" h="810894">
                  <a:moveTo>
                    <a:pt x="0" y="606889"/>
                  </a:moveTo>
                  <a:lnTo>
                    <a:pt x="266532" y="607508"/>
                  </a:lnTo>
                </a:path>
                <a:path w="266700" h="810894">
                  <a:moveTo>
                    <a:pt x="0" y="708347"/>
                  </a:moveTo>
                  <a:lnTo>
                    <a:pt x="266532" y="708965"/>
                  </a:lnTo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17337" y="847215"/>
            <a:ext cx="3498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8x2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Mem.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8529" y="1360071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i="1" spc="-25" dirty="0">
                <a:latin typeface="Arial"/>
                <a:cs typeface="Arial"/>
              </a:rPr>
              <a:t>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0730" y="946816"/>
            <a:ext cx="255904" cy="4254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550" dirty="0">
                <a:latin typeface="Arial"/>
                <a:cs typeface="Arial"/>
              </a:rPr>
              <a:t>0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dirty="0">
                <a:latin typeface="Arial"/>
                <a:cs typeface="Arial"/>
              </a:rPr>
              <a:t>1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spc="-25" dirty="0">
                <a:latin typeface="Arial"/>
                <a:cs typeface="Arial"/>
              </a:rPr>
              <a:t>01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2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spc="-25" dirty="0">
                <a:latin typeface="Arial"/>
                <a:cs typeface="Arial"/>
              </a:rPr>
              <a:t>00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dirty="0">
                <a:latin typeface="Arial"/>
                <a:cs typeface="Arial"/>
              </a:rPr>
              <a:t>3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spc="-25" dirty="0">
                <a:latin typeface="Arial"/>
                <a:cs typeface="Arial"/>
              </a:rPr>
              <a:t>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0730" y="1554944"/>
            <a:ext cx="266700" cy="3378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550" dirty="0">
                <a:latin typeface="Arial"/>
                <a:cs typeface="Arial"/>
              </a:rPr>
              <a:t>6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i="1" spc="-25" dirty="0">
                <a:latin typeface="Arial"/>
                <a:cs typeface="Arial"/>
              </a:rPr>
              <a:t>00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latin typeface="Arial"/>
                <a:cs typeface="Arial"/>
              </a:rPr>
              <a:t>7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i="1" spc="-25" dirty="0">
                <a:latin typeface="Arial"/>
                <a:cs typeface="Arial"/>
              </a:rPr>
              <a:t>00</a:t>
            </a:r>
            <a:endParaRPr sz="55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265"/>
              </a:spcBef>
            </a:pPr>
            <a:r>
              <a:rPr sz="550" dirty="0">
                <a:latin typeface="Arial"/>
                <a:cs typeface="Arial"/>
              </a:rPr>
              <a:t>D1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D0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10308" y="1313054"/>
            <a:ext cx="23304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a2</a:t>
            </a:r>
            <a:r>
              <a:rPr sz="550" spc="130" dirty="0">
                <a:latin typeface="Arial"/>
                <a:cs typeface="Arial"/>
              </a:rPr>
              <a:t> </a:t>
            </a:r>
            <a:r>
              <a:rPr sz="825" spc="-75" baseline="-35353" dirty="0">
                <a:latin typeface="Arial"/>
                <a:cs typeface="Arial"/>
              </a:rPr>
              <a:t>4</a:t>
            </a:r>
            <a:endParaRPr sz="825" baseline="-3535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5708" y="1391003"/>
            <a:ext cx="37084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a1</a:t>
            </a:r>
            <a:endParaRPr sz="550">
              <a:latin typeface="Arial"/>
              <a:cs typeface="Arial"/>
            </a:endParaRPr>
          </a:p>
          <a:p>
            <a:pPr marL="127635">
              <a:lnSpc>
                <a:spcPts val="600"/>
              </a:lnSpc>
            </a:pPr>
            <a:r>
              <a:rPr sz="550" dirty="0">
                <a:latin typeface="Arial"/>
                <a:cs typeface="Arial"/>
              </a:rPr>
              <a:t>5</a:t>
            </a:r>
            <a:r>
              <a:rPr sz="550" spc="270" dirty="0">
                <a:latin typeface="Arial"/>
                <a:cs typeface="Arial"/>
              </a:rPr>
              <a:t>  </a:t>
            </a:r>
            <a:r>
              <a:rPr sz="550" i="1" spc="-25" dirty="0">
                <a:latin typeface="Arial"/>
                <a:cs typeface="Arial"/>
              </a:rPr>
              <a:t>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5708" y="1480707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a0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656" y="1963868"/>
            <a:ext cx="831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i1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1254" y="1963868"/>
            <a:ext cx="831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i0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0746" y="2086978"/>
            <a:ext cx="11938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b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2658" y="2086978"/>
            <a:ext cx="11493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a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72407" y="847215"/>
            <a:ext cx="3492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8x2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Mem.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768900" y="953641"/>
          <a:ext cx="267335" cy="80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235">
                <a:tc>
                  <a:txBody>
                    <a:bodyPr/>
                    <a:lstStyle/>
                    <a:p>
                      <a:pPr marL="3175" algn="ctr">
                        <a:lnSpc>
                          <a:spcPts val="570"/>
                        </a:lnSpc>
                        <a:spcBef>
                          <a:spcPts val="135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3175" algn="ctr">
                        <a:lnSpc>
                          <a:spcPts val="590"/>
                        </a:lnSpc>
                        <a:spcBef>
                          <a:spcPts val="115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L="3175" algn="ctr">
                        <a:lnSpc>
                          <a:spcPts val="575"/>
                        </a:lnSpc>
                        <a:spcBef>
                          <a:spcPts val="105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3175" algn="ctr">
                        <a:lnSpc>
                          <a:spcPts val="595"/>
                        </a:lnSpc>
                        <a:spcBef>
                          <a:spcPts val="110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3175" algn="ctr">
                        <a:lnSpc>
                          <a:spcPts val="590"/>
                        </a:lnSpc>
                        <a:spcBef>
                          <a:spcPts val="115"/>
                        </a:spcBef>
                      </a:pPr>
                      <a:r>
                        <a:rPr sz="550" i="1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marL="3175" algn="ctr">
                        <a:lnSpc>
                          <a:spcPts val="590"/>
                        </a:lnSpc>
                        <a:spcBef>
                          <a:spcPts val="95"/>
                        </a:spcBef>
                      </a:pPr>
                      <a:r>
                        <a:rPr sz="550" i="1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65">
                <a:tc>
                  <a:txBody>
                    <a:bodyPr/>
                    <a:lstStyle/>
                    <a:p>
                      <a:pPr marL="3175" algn="ctr">
                        <a:lnSpc>
                          <a:spcPts val="575"/>
                        </a:lnSpc>
                        <a:spcBef>
                          <a:spcPts val="125"/>
                        </a:spcBef>
                      </a:pPr>
                      <a:r>
                        <a:rPr sz="550" i="1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3175" algn="ctr">
                        <a:lnSpc>
                          <a:spcPts val="610"/>
                        </a:lnSpc>
                        <a:spcBef>
                          <a:spcPts val="90"/>
                        </a:spcBef>
                      </a:pPr>
                      <a:r>
                        <a:rPr sz="550" i="1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2734248" y="1777655"/>
            <a:ext cx="234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D1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D0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90927" y="2022020"/>
            <a:ext cx="2197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d0</a:t>
            </a:r>
            <a:r>
              <a:rPr sz="550" spc="100" dirty="0">
                <a:latin typeface="Arial"/>
                <a:cs typeface="Arial"/>
              </a:rPr>
              <a:t> </a:t>
            </a:r>
            <a:r>
              <a:rPr sz="550" spc="-35" dirty="0">
                <a:latin typeface="Arial"/>
                <a:cs typeface="Arial"/>
              </a:rPr>
              <a:t>d1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0431" y="2022020"/>
            <a:ext cx="2228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d2</a:t>
            </a:r>
            <a:r>
              <a:rPr sz="550" spc="125" dirty="0">
                <a:latin typeface="Arial"/>
                <a:cs typeface="Arial"/>
              </a:rPr>
              <a:t> </a:t>
            </a:r>
            <a:r>
              <a:rPr sz="550" spc="-35" dirty="0">
                <a:latin typeface="Arial"/>
                <a:cs typeface="Arial"/>
              </a:rPr>
              <a:t>d3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05801" y="946816"/>
            <a:ext cx="66675" cy="4254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05801" y="1554944"/>
            <a:ext cx="66675" cy="2197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550" spc="15" dirty="0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15" dirty="0">
                <a:latin typeface="Arial"/>
                <a:cs typeface="Arial"/>
              </a:rPr>
              <a:t>7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0777" y="1391003"/>
            <a:ext cx="1822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a1</a:t>
            </a:r>
            <a:endParaRPr sz="550">
              <a:latin typeface="Arial"/>
              <a:cs typeface="Arial"/>
            </a:endParaRPr>
          </a:p>
          <a:p>
            <a:pPr marL="127635">
              <a:lnSpc>
                <a:spcPts val="600"/>
              </a:lnSpc>
            </a:pPr>
            <a:r>
              <a:rPr sz="550" spc="15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90777" y="1480707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a0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4092" y="746890"/>
            <a:ext cx="2135505" cy="1233805"/>
            <a:chOff x="454092" y="746890"/>
            <a:chExt cx="2135505" cy="1233805"/>
          </a:xfrm>
        </p:grpSpPr>
        <p:sp>
          <p:nvSpPr>
            <p:cNvPr id="44" name="object 44"/>
            <p:cNvSpPr/>
            <p:nvPr/>
          </p:nvSpPr>
          <p:spPr>
            <a:xfrm>
              <a:off x="1014800" y="807949"/>
              <a:ext cx="208915" cy="183515"/>
            </a:xfrm>
            <a:custGeom>
              <a:avLst/>
              <a:gdLst/>
              <a:ahLst/>
              <a:cxnLst/>
              <a:rect l="l" t="t" r="r" b="b"/>
              <a:pathLst>
                <a:path w="208915" h="183515">
                  <a:moveTo>
                    <a:pt x="0" y="183118"/>
                  </a:moveTo>
                  <a:lnTo>
                    <a:pt x="68098" y="183118"/>
                  </a:lnTo>
                  <a:lnTo>
                    <a:pt x="103068" y="183118"/>
                  </a:lnTo>
                  <a:lnTo>
                    <a:pt x="115951" y="183118"/>
                  </a:lnTo>
                  <a:lnTo>
                    <a:pt x="117792" y="183118"/>
                  </a:lnTo>
                  <a:lnTo>
                    <a:pt x="152974" y="175947"/>
                  </a:lnTo>
                  <a:lnTo>
                    <a:pt x="181785" y="156272"/>
                  </a:lnTo>
                  <a:lnTo>
                    <a:pt x="201252" y="126847"/>
                  </a:lnTo>
                  <a:lnTo>
                    <a:pt x="208401" y="90429"/>
                  </a:lnTo>
                  <a:lnTo>
                    <a:pt x="201252" y="55317"/>
                  </a:lnTo>
                  <a:lnTo>
                    <a:pt x="181785" y="26563"/>
                  </a:lnTo>
                  <a:lnTo>
                    <a:pt x="152974" y="7135"/>
                  </a:lnTo>
                  <a:lnTo>
                    <a:pt x="117792" y="0"/>
                  </a:lnTo>
                  <a:lnTo>
                    <a:pt x="49693" y="0"/>
                  </a:lnTo>
                  <a:lnTo>
                    <a:pt x="14724" y="0"/>
                  </a:lnTo>
                  <a:lnTo>
                    <a:pt x="1840" y="0"/>
                  </a:lnTo>
                  <a:lnTo>
                    <a:pt x="0" y="0"/>
                  </a:lnTo>
                  <a:lnTo>
                    <a:pt x="0" y="183118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23201" y="898271"/>
              <a:ext cx="167640" cy="635"/>
            </a:xfrm>
            <a:custGeom>
              <a:avLst/>
              <a:gdLst/>
              <a:ahLst/>
              <a:cxnLst/>
              <a:rect l="l" t="t" r="r" b="b"/>
              <a:pathLst>
                <a:path w="167640" h="634">
                  <a:moveTo>
                    <a:pt x="0" y="0"/>
                  </a:moveTo>
                  <a:lnTo>
                    <a:pt x="167587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398" y="1019216"/>
              <a:ext cx="215205" cy="18806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2430" y="1068398"/>
              <a:ext cx="798830" cy="907415"/>
            </a:xfrm>
            <a:custGeom>
              <a:avLst/>
              <a:gdLst/>
              <a:ahLst/>
              <a:cxnLst/>
              <a:rect l="l" t="t" r="r" b="b"/>
              <a:pathLst>
                <a:path w="798830" h="907414">
                  <a:moveTo>
                    <a:pt x="0" y="0"/>
                  </a:moveTo>
                  <a:lnTo>
                    <a:pt x="422369" y="618"/>
                  </a:lnTo>
                </a:path>
                <a:path w="798830" h="907414">
                  <a:moveTo>
                    <a:pt x="630771" y="45160"/>
                  </a:moveTo>
                  <a:lnTo>
                    <a:pt x="798358" y="45779"/>
                  </a:lnTo>
                </a:path>
                <a:path w="798830" h="907414">
                  <a:moveTo>
                    <a:pt x="422369" y="90322"/>
                  </a:moveTo>
                  <a:lnTo>
                    <a:pt x="117496" y="90322"/>
                  </a:lnTo>
                  <a:lnTo>
                    <a:pt x="117496" y="906932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398" y="1234504"/>
              <a:ext cx="215205" cy="187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58855" y="1283067"/>
              <a:ext cx="932180" cy="692785"/>
            </a:xfrm>
            <a:custGeom>
              <a:avLst/>
              <a:gdLst/>
              <a:ahLst/>
              <a:cxnLst/>
              <a:rect l="l" t="t" r="r" b="b"/>
              <a:pathLst>
                <a:path w="932180" h="692785">
                  <a:moveTo>
                    <a:pt x="555944" y="0"/>
                  </a:moveTo>
                  <a:lnTo>
                    <a:pt x="22262" y="0"/>
                  </a:lnTo>
                  <a:lnTo>
                    <a:pt x="0" y="0"/>
                  </a:lnTo>
                  <a:lnTo>
                    <a:pt x="0" y="692262"/>
                  </a:lnTo>
                </a:path>
                <a:path w="932180" h="692785">
                  <a:moveTo>
                    <a:pt x="764346" y="45161"/>
                  </a:moveTo>
                  <a:lnTo>
                    <a:pt x="931934" y="45779"/>
                  </a:lnTo>
                </a:path>
                <a:path w="932180" h="692785">
                  <a:moveTo>
                    <a:pt x="377844" y="90322"/>
                  </a:moveTo>
                  <a:lnTo>
                    <a:pt x="555944" y="90940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398" y="1451648"/>
              <a:ext cx="215205" cy="1880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58855" y="1498355"/>
              <a:ext cx="932180" cy="93345"/>
            </a:xfrm>
            <a:custGeom>
              <a:avLst/>
              <a:gdLst/>
              <a:ahLst/>
              <a:cxnLst/>
              <a:rect l="l" t="t" r="r" b="b"/>
              <a:pathLst>
                <a:path w="932180" h="93344">
                  <a:moveTo>
                    <a:pt x="0" y="0"/>
                  </a:moveTo>
                  <a:lnTo>
                    <a:pt x="555944" y="618"/>
                  </a:lnTo>
                </a:path>
                <a:path w="932180" h="93344">
                  <a:moveTo>
                    <a:pt x="764346" y="47016"/>
                  </a:moveTo>
                  <a:lnTo>
                    <a:pt x="931934" y="47635"/>
                  </a:lnTo>
                </a:path>
                <a:path w="932180" h="93344">
                  <a:moveTo>
                    <a:pt x="248598" y="92178"/>
                  </a:moveTo>
                  <a:lnTo>
                    <a:pt x="555944" y="92796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16893" y="1445773"/>
              <a:ext cx="72390" cy="116205"/>
            </a:xfrm>
            <a:custGeom>
              <a:avLst/>
              <a:gdLst/>
              <a:ahLst/>
              <a:cxnLst/>
              <a:rect l="l" t="t" r="r" b="b"/>
              <a:pathLst>
                <a:path w="72389" h="116205">
                  <a:moveTo>
                    <a:pt x="72351" y="97751"/>
                  </a:moveTo>
                  <a:lnTo>
                    <a:pt x="0" y="79184"/>
                  </a:lnTo>
                  <a:lnTo>
                    <a:pt x="0" y="115684"/>
                  </a:lnTo>
                  <a:lnTo>
                    <a:pt x="72351" y="97751"/>
                  </a:lnTo>
                  <a:close/>
                </a:path>
                <a:path w="72389" h="116205">
                  <a:moveTo>
                    <a:pt x="72351" y="18567"/>
                  </a:moveTo>
                  <a:lnTo>
                    <a:pt x="0" y="0"/>
                  </a:lnTo>
                  <a:lnTo>
                    <a:pt x="0" y="36499"/>
                  </a:lnTo>
                  <a:lnTo>
                    <a:pt x="72351" y="18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55466" y="751652"/>
              <a:ext cx="899794" cy="796290"/>
            </a:xfrm>
            <a:custGeom>
              <a:avLst/>
              <a:gdLst/>
              <a:ahLst/>
              <a:cxnLst/>
              <a:rect l="l" t="t" r="r" b="b"/>
              <a:pathLst>
                <a:path w="899794" h="796290">
                  <a:moveTo>
                    <a:pt x="899776" y="791863"/>
                  </a:moveTo>
                  <a:lnTo>
                    <a:pt x="723531" y="791863"/>
                  </a:lnTo>
                  <a:lnTo>
                    <a:pt x="723531" y="40211"/>
                  </a:lnTo>
                  <a:lnTo>
                    <a:pt x="58748" y="40211"/>
                  </a:lnTo>
                  <a:lnTo>
                    <a:pt x="58748" y="796194"/>
                  </a:lnTo>
                </a:path>
                <a:path w="899794" h="796290">
                  <a:moveTo>
                    <a:pt x="899777" y="712677"/>
                  </a:moveTo>
                  <a:lnTo>
                    <a:pt x="757544" y="712677"/>
                  </a:lnTo>
                  <a:lnTo>
                    <a:pt x="757544" y="0"/>
                  </a:lnTo>
                  <a:lnTo>
                    <a:pt x="0" y="0"/>
                  </a:lnTo>
                  <a:lnTo>
                    <a:pt x="0" y="705872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16901" y="1357923"/>
              <a:ext cx="72390" cy="36195"/>
            </a:xfrm>
            <a:custGeom>
              <a:avLst/>
              <a:gdLst/>
              <a:ahLst/>
              <a:cxnLst/>
              <a:rect l="l" t="t" r="r" b="b"/>
              <a:pathLst>
                <a:path w="72389" h="36194">
                  <a:moveTo>
                    <a:pt x="0" y="0"/>
                  </a:moveTo>
                  <a:lnTo>
                    <a:pt x="0" y="35881"/>
                  </a:lnTo>
                  <a:lnTo>
                    <a:pt x="72353" y="17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89691" y="1375864"/>
              <a:ext cx="66040" cy="635"/>
            </a:xfrm>
            <a:custGeom>
              <a:avLst/>
              <a:gdLst/>
              <a:ahLst/>
              <a:cxnLst/>
              <a:rect l="l" t="t" r="r" b="b"/>
              <a:pathLst>
                <a:path w="66039" h="634">
                  <a:moveTo>
                    <a:pt x="65551" y="0"/>
                  </a:moveTo>
                  <a:lnTo>
                    <a:pt x="0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03624" y="1318622"/>
            <a:ext cx="83185" cy="284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 marR="5080">
              <a:lnSpc>
                <a:spcPts val="630"/>
              </a:lnSpc>
              <a:spcBef>
                <a:spcPts val="85"/>
              </a:spcBef>
            </a:pPr>
            <a:r>
              <a:rPr sz="550" spc="-25" dirty="0">
                <a:latin typeface="Arial"/>
                <a:cs typeface="Arial"/>
              </a:rPr>
              <a:t>i1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i0</a:t>
            </a:r>
            <a:endParaRPr sz="5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5317" y="1319240"/>
            <a:ext cx="4152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07645" algn="l"/>
              </a:tabLst>
            </a:pPr>
            <a:r>
              <a:rPr sz="550" spc="-50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825" baseline="5050" dirty="0">
                <a:latin typeface="Arial"/>
                <a:cs typeface="Arial"/>
              </a:rPr>
              <a:t>a2</a:t>
            </a:r>
            <a:r>
              <a:rPr sz="825" spc="195" baseline="5050" dirty="0">
                <a:latin typeface="Arial"/>
                <a:cs typeface="Arial"/>
              </a:rPr>
              <a:t> </a:t>
            </a:r>
            <a:r>
              <a:rPr sz="825" spc="-75" baseline="-30303" dirty="0">
                <a:latin typeface="Arial"/>
                <a:cs typeface="Arial"/>
              </a:rPr>
              <a:t>4</a:t>
            </a:r>
            <a:endParaRPr sz="825" baseline="-30303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40554" y="848347"/>
            <a:ext cx="1388745" cy="1039494"/>
            <a:chOff x="440554" y="848347"/>
            <a:chExt cx="1388745" cy="1039494"/>
          </a:xfrm>
        </p:grpSpPr>
        <p:sp>
          <p:nvSpPr>
            <p:cNvPr id="59" name="object 59"/>
            <p:cNvSpPr/>
            <p:nvPr/>
          </p:nvSpPr>
          <p:spPr>
            <a:xfrm>
              <a:off x="1756884" y="1355449"/>
              <a:ext cx="72390" cy="36830"/>
            </a:xfrm>
            <a:custGeom>
              <a:avLst/>
              <a:gdLst/>
              <a:ahLst/>
              <a:cxnLst/>
              <a:rect l="l" t="t" r="r" b="b"/>
              <a:pathLst>
                <a:path w="72389" h="36830">
                  <a:moveTo>
                    <a:pt x="0" y="0"/>
                  </a:moveTo>
                  <a:lnTo>
                    <a:pt x="0" y="36499"/>
                  </a:lnTo>
                  <a:lnTo>
                    <a:pt x="72353" y="1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87441" y="1373389"/>
              <a:ext cx="210820" cy="635"/>
            </a:xfrm>
            <a:custGeom>
              <a:avLst/>
              <a:gdLst/>
              <a:ahLst/>
              <a:cxnLst/>
              <a:rect l="l" t="t" r="r" b="b"/>
              <a:pathLst>
                <a:path w="210819" h="634">
                  <a:moveTo>
                    <a:pt x="0" y="0"/>
                  </a:moveTo>
                  <a:lnTo>
                    <a:pt x="210257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56884" y="1441441"/>
              <a:ext cx="72390" cy="36830"/>
            </a:xfrm>
            <a:custGeom>
              <a:avLst/>
              <a:gdLst/>
              <a:ahLst/>
              <a:cxnLst/>
              <a:rect l="l" t="t" r="r" b="b"/>
              <a:pathLst>
                <a:path w="72389" h="36830">
                  <a:moveTo>
                    <a:pt x="0" y="0"/>
                  </a:moveTo>
                  <a:lnTo>
                    <a:pt x="0" y="36499"/>
                  </a:lnTo>
                  <a:lnTo>
                    <a:pt x="72353" y="17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7441" y="1459381"/>
              <a:ext cx="210820" cy="635"/>
            </a:xfrm>
            <a:custGeom>
              <a:avLst/>
              <a:gdLst/>
              <a:ahLst/>
              <a:cxnLst/>
              <a:rect l="l" t="t" r="r" b="b"/>
              <a:pathLst>
                <a:path w="210819" h="634">
                  <a:moveTo>
                    <a:pt x="0" y="0"/>
                  </a:moveTo>
                  <a:lnTo>
                    <a:pt x="210257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56884" y="1524957"/>
              <a:ext cx="72390" cy="36830"/>
            </a:xfrm>
            <a:custGeom>
              <a:avLst/>
              <a:gdLst/>
              <a:ahLst/>
              <a:cxnLst/>
              <a:rect l="l" t="t" r="r" b="b"/>
              <a:pathLst>
                <a:path w="72389" h="36830">
                  <a:moveTo>
                    <a:pt x="0" y="0"/>
                  </a:moveTo>
                  <a:lnTo>
                    <a:pt x="0" y="36499"/>
                  </a:lnTo>
                  <a:lnTo>
                    <a:pt x="72353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87441" y="1543516"/>
              <a:ext cx="210820" cy="635"/>
            </a:xfrm>
            <a:custGeom>
              <a:avLst/>
              <a:gdLst/>
              <a:ahLst/>
              <a:cxnLst/>
              <a:rect l="l" t="t" r="r" b="b"/>
              <a:pathLst>
                <a:path w="210819" h="634">
                  <a:moveTo>
                    <a:pt x="0" y="0"/>
                  </a:moveTo>
                  <a:lnTo>
                    <a:pt x="210257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39387" y="1441441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89" h="36830">
                  <a:moveTo>
                    <a:pt x="26398" y="0"/>
                  </a:moveTo>
                  <a:lnTo>
                    <a:pt x="7613" y="0"/>
                  </a:lnTo>
                  <a:lnTo>
                    <a:pt x="0" y="8169"/>
                  </a:lnTo>
                  <a:lnTo>
                    <a:pt x="0" y="18249"/>
                  </a:lnTo>
                  <a:lnTo>
                    <a:pt x="0" y="28328"/>
                  </a:lnTo>
                  <a:lnTo>
                    <a:pt x="7613" y="36499"/>
                  </a:lnTo>
                  <a:lnTo>
                    <a:pt x="26398" y="36499"/>
                  </a:lnTo>
                  <a:lnTo>
                    <a:pt x="34013" y="28328"/>
                  </a:lnTo>
                  <a:lnTo>
                    <a:pt x="34013" y="8169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39387" y="1441440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89" h="36830">
                  <a:moveTo>
                    <a:pt x="0" y="18249"/>
                  </a:moveTo>
                  <a:lnTo>
                    <a:pt x="0" y="8170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8170"/>
                  </a:lnTo>
                  <a:lnTo>
                    <a:pt x="34012" y="18249"/>
                  </a:lnTo>
                  <a:lnTo>
                    <a:pt x="34012" y="28329"/>
                  </a:lnTo>
                  <a:lnTo>
                    <a:pt x="26398" y="36499"/>
                  </a:lnTo>
                  <a:lnTo>
                    <a:pt x="7614" y="36499"/>
                  </a:lnTo>
                  <a:lnTo>
                    <a:pt x="0" y="28329"/>
                  </a:lnTo>
                  <a:lnTo>
                    <a:pt x="0" y="18249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98135" y="1524957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89" h="36830">
                  <a:moveTo>
                    <a:pt x="26399" y="0"/>
                  </a:moveTo>
                  <a:lnTo>
                    <a:pt x="7614" y="0"/>
                  </a:lnTo>
                  <a:lnTo>
                    <a:pt x="0" y="8171"/>
                  </a:lnTo>
                  <a:lnTo>
                    <a:pt x="0" y="18249"/>
                  </a:lnTo>
                  <a:lnTo>
                    <a:pt x="0" y="28328"/>
                  </a:lnTo>
                  <a:lnTo>
                    <a:pt x="7614" y="36499"/>
                  </a:lnTo>
                  <a:lnTo>
                    <a:pt x="26399" y="36499"/>
                  </a:lnTo>
                  <a:lnTo>
                    <a:pt x="34013" y="28328"/>
                  </a:lnTo>
                  <a:lnTo>
                    <a:pt x="34013" y="8171"/>
                  </a:lnTo>
                  <a:lnTo>
                    <a:pt x="26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8135" y="1524957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89" h="36830">
                  <a:moveTo>
                    <a:pt x="0" y="18249"/>
                  </a:moveTo>
                  <a:lnTo>
                    <a:pt x="0" y="8170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8170"/>
                  </a:lnTo>
                  <a:lnTo>
                    <a:pt x="34012" y="18249"/>
                  </a:lnTo>
                  <a:lnTo>
                    <a:pt x="34012" y="28329"/>
                  </a:lnTo>
                  <a:lnTo>
                    <a:pt x="26398" y="36499"/>
                  </a:lnTo>
                  <a:lnTo>
                    <a:pt x="7614" y="36499"/>
                  </a:lnTo>
                  <a:lnTo>
                    <a:pt x="0" y="28329"/>
                  </a:lnTo>
                  <a:lnTo>
                    <a:pt x="0" y="18249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3848" y="1570737"/>
              <a:ext cx="34290" cy="36195"/>
            </a:xfrm>
            <a:custGeom>
              <a:avLst/>
              <a:gdLst/>
              <a:ahLst/>
              <a:cxnLst/>
              <a:rect l="l" t="t" r="r" b="b"/>
              <a:pathLst>
                <a:path w="34290" h="36194">
                  <a:moveTo>
                    <a:pt x="26398" y="0"/>
                  </a:moveTo>
                  <a:lnTo>
                    <a:pt x="7613" y="0"/>
                  </a:lnTo>
                  <a:lnTo>
                    <a:pt x="0" y="8032"/>
                  </a:lnTo>
                  <a:lnTo>
                    <a:pt x="0" y="17941"/>
                  </a:lnTo>
                  <a:lnTo>
                    <a:pt x="0" y="27849"/>
                  </a:lnTo>
                  <a:lnTo>
                    <a:pt x="7613" y="35881"/>
                  </a:lnTo>
                  <a:lnTo>
                    <a:pt x="26398" y="35881"/>
                  </a:lnTo>
                  <a:lnTo>
                    <a:pt x="34013" y="27849"/>
                  </a:lnTo>
                  <a:lnTo>
                    <a:pt x="34013" y="8032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3848" y="1570737"/>
              <a:ext cx="34290" cy="36195"/>
            </a:xfrm>
            <a:custGeom>
              <a:avLst/>
              <a:gdLst/>
              <a:ahLst/>
              <a:cxnLst/>
              <a:rect l="l" t="t" r="r" b="b"/>
              <a:pathLst>
                <a:path w="34290" h="36194">
                  <a:moveTo>
                    <a:pt x="0" y="17940"/>
                  </a:moveTo>
                  <a:lnTo>
                    <a:pt x="0" y="8032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8032"/>
                  </a:lnTo>
                  <a:lnTo>
                    <a:pt x="34012" y="17940"/>
                  </a:lnTo>
                  <a:lnTo>
                    <a:pt x="34012" y="27849"/>
                  </a:lnTo>
                  <a:lnTo>
                    <a:pt x="26398" y="35881"/>
                  </a:lnTo>
                  <a:lnTo>
                    <a:pt x="7614" y="35881"/>
                  </a:lnTo>
                  <a:lnTo>
                    <a:pt x="0" y="27849"/>
                  </a:lnTo>
                  <a:lnTo>
                    <a:pt x="0" y="17940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0621" y="1355449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26398" y="0"/>
                  </a:moveTo>
                  <a:lnTo>
                    <a:pt x="7613" y="0"/>
                  </a:lnTo>
                  <a:lnTo>
                    <a:pt x="0" y="7616"/>
                  </a:lnTo>
                  <a:lnTo>
                    <a:pt x="0" y="17012"/>
                  </a:lnTo>
                  <a:lnTo>
                    <a:pt x="0" y="26408"/>
                  </a:lnTo>
                  <a:lnTo>
                    <a:pt x="7613" y="34024"/>
                  </a:lnTo>
                  <a:lnTo>
                    <a:pt x="26398" y="34024"/>
                  </a:lnTo>
                  <a:lnTo>
                    <a:pt x="34011" y="26408"/>
                  </a:lnTo>
                  <a:lnTo>
                    <a:pt x="34011" y="7616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0621" y="1355449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0" y="17012"/>
                  </a:moveTo>
                  <a:lnTo>
                    <a:pt x="0" y="7617"/>
                  </a:lnTo>
                  <a:lnTo>
                    <a:pt x="7613" y="0"/>
                  </a:lnTo>
                  <a:lnTo>
                    <a:pt x="17005" y="0"/>
                  </a:lnTo>
                  <a:lnTo>
                    <a:pt x="26398" y="0"/>
                  </a:lnTo>
                  <a:lnTo>
                    <a:pt x="34011" y="7617"/>
                  </a:lnTo>
                  <a:lnTo>
                    <a:pt x="34011" y="17012"/>
                  </a:lnTo>
                  <a:lnTo>
                    <a:pt x="34011" y="26408"/>
                  </a:lnTo>
                  <a:lnTo>
                    <a:pt x="26398" y="34025"/>
                  </a:lnTo>
                  <a:lnTo>
                    <a:pt x="7613" y="34025"/>
                  </a:lnTo>
                  <a:lnTo>
                    <a:pt x="0" y="26408"/>
                  </a:lnTo>
                  <a:lnTo>
                    <a:pt x="0" y="17012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6351" y="1049839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26398" y="0"/>
                  </a:moveTo>
                  <a:lnTo>
                    <a:pt x="7613" y="0"/>
                  </a:lnTo>
                  <a:lnTo>
                    <a:pt x="0" y="7616"/>
                  </a:lnTo>
                  <a:lnTo>
                    <a:pt x="0" y="17012"/>
                  </a:lnTo>
                  <a:lnTo>
                    <a:pt x="0" y="26408"/>
                  </a:lnTo>
                  <a:lnTo>
                    <a:pt x="7613" y="34025"/>
                  </a:lnTo>
                  <a:lnTo>
                    <a:pt x="26398" y="34025"/>
                  </a:lnTo>
                  <a:lnTo>
                    <a:pt x="34013" y="26408"/>
                  </a:lnTo>
                  <a:lnTo>
                    <a:pt x="34013" y="7616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6351" y="1049839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0" y="17012"/>
                  </a:moveTo>
                  <a:lnTo>
                    <a:pt x="0" y="7617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7617"/>
                  </a:lnTo>
                  <a:lnTo>
                    <a:pt x="34012" y="17012"/>
                  </a:lnTo>
                  <a:lnTo>
                    <a:pt x="34012" y="26408"/>
                  </a:lnTo>
                  <a:lnTo>
                    <a:pt x="26398" y="34025"/>
                  </a:lnTo>
                  <a:lnTo>
                    <a:pt x="7614" y="34025"/>
                  </a:lnTo>
                  <a:lnTo>
                    <a:pt x="0" y="26408"/>
                  </a:lnTo>
                  <a:lnTo>
                    <a:pt x="0" y="17012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3848" y="1848508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90" h="36830">
                  <a:moveTo>
                    <a:pt x="26398" y="0"/>
                  </a:moveTo>
                  <a:lnTo>
                    <a:pt x="7613" y="0"/>
                  </a:lnTo>
                  <a:lnTo>
                    <a:pt x="0" y="8171"/>
                  </a:lnTo>
                  <a:lnTo>
                    <a:pt x="0" y="18251"/>
                  </a:lnTo>
                  <a:lnTo>
                    <a:pt x="0" y="28329"/>
                  </a:lnTo>
                  <a:lnTo>
                    <a:pt x="7613" y="36501"/>
                  </a:lnTo>
                  <a:lnTo>
                    <a:pt x="26398" y="36501"/>
                  </a:lnTo>
                  <a:lnTo>
                    <a:pt x="34013" y="28329"/>
                  </a:lnTo>
                  <a:lnTo>
                    <a:pt x="34013" y="8171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3848" y="1848508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90" h="36830">
                  <a:moveTo>
                    <a:pt x="0" y="18250"/>
                  </a:moveTo>
                  <a:lnTo>
                    <a:pt x="0" y="8171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8171"/>
                  </a:lnTo>
                  <a:lnTo>
                    <a:pt x="34012" y="18250"/>
                  </a:lnTo>
                  <a:lnTo>
                    <a:pt x="34012" y="28329"/>
                  </a:lnTo>
                  <a:lnTo>
                    <a:pt x="26398" y="36500"/>
                  </a:lnTo>
                  <a:lnTo>
                    <a:pt x="7614" y="36500"/>
                  </a:lnTo>
                  <a:lnTo>
                    <a:pt x="0" y="28329"/>
                  </a:lnTo>
                  <a:lnTo>
                    <a:pt x="0" y="18250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2777" y="1848508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90" h="36830">
                  <a:moveTo>
                    <a:pt x="26398" y="0"/>
                  </a:moveTo>
                  <a:lnTo>
                    <a:pt x="7613" y="0"/>
                  </a:lnTo>
                  <a:lnTo>
                    <a:pt x="0" y="8171"/>
                  </a:lnTo>
                  <a:lnTo>
                    <a:pt x="0" y="18251"/>
                  </a:lnTo>
                  <a:lnTo>
                    <a:pt x="0" y="28329"/>
                  </a:lnTo>
                  <a:lnTo>
                    <a:pt x="7613" y="36501"/>
                  </a:lnTo>
                  <a:lnTo>
                    <a:pt x="26398" y="36501"/>
                  </a:lnTo>
                  <a:lnTo>
                    <a:pt x="34011" y="28329"/>
                  </a:lnTo>
                  <a:lnTo>
                    <a:pt x="34011" y="8171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2776" y="1848508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90" h="36830">
                  <a:moveTo>
                    <a:pt x="0" y="18250"/>
                  </a:moveTo>
                  <a:lnTo>
                    <a:pt x="0" y="8171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8171"/>
                  </a:lnTo>
                  <a:lnTo>
                    <a:pt x="34012" y="18250"/>
                  </a:lnTo>
                  <a:lnTo>
                    <a:pt x="34012" y="28329"/>
                  </a:lnTo>
                  <a:lnTo>
                    <a:pt x="26398" y="36500"/>
                  </a:lnTo>
                  <a:lnTo>
                    <a:pt x="7614" y="36500"/>
                  </a:lnTo>
                  <a:lnTo>
                    <a:pt x="0" y="28329"/>
                  </a:lnTo>
                  <a:lnTo>
                    <a:pt x="0" y="18250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2777" y="1479796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90" h="36830">
                  <a:moveTo>
                    <a:pt x="26398" y="0"/>
                  </a:moveTo>
                  <a:lnTo>
                    <a:pt x="7613" y="0"/>
                  </a:lnTo>
                  <a:lnTo>
                    <a:pt x="0" y="8171"/>
                  </a:lnTo>
                  <a:lnTo>
                    <a:pt x="0" y="18249"/>
                  </a:lnTo>
                  <a:lnTo>
                    <a:pt x="0" y="28329"/>
                  </a:lnTo>
                  <a:lnTo>
                    <a:pt x="7613" y="36501"/>
                  </a:lnTo>
                  <a:lnTo>
                    <a:pt x="26398" y="36501"/>
                  </a:lnTo>
                  <a:lnTo>
                    <a:pt x="34011" y="28329"/>
                  </a:lnTo>
                  <a:lnTo>
                    <a:pt x="34011" y="8171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2776" y="1479796"/>
              <a:ext cx="34290" cy="36830"/>
            </a:xfrm>
            <a:custGeom>
              <a:avLst/>
              <a:gdLst/>
              <a:ahLst/>
              <a:cxnLst/>
              <a:rect l="l" t="t" r="r" b="b"/>
              <a:pathLst>
                <a:path w="34290" h="36830">
                  <a:moveTo>
                    <a:pt x="0" y="18250"/>
                  </a:moveTo>
                  <a:lnTo>
                    <a:pt x="0" y="8171"/>
                  </a:lnTo>
                  <a:lnTo>
                    <a:pt x="7614" y="0"/>
                  </a:lnTo>
                  <a:lnTo>
                    <a:pt x="17006" y="0"/>
                  </a:lnTo>
                  <a:lnTo>
                    <a:pt x="26398" y="0"/>
                  </a:lnTo>
                  <a:lnTo>
                    <a:pt x="34012" y="8171"/>
                  </a:lnTo>
                  <a:lnTo>
                    <a:pt x="34012" y="18250"/>
                  </a:lnTo>
                  <a:lnTo>
                    <a:pt x="34012" y="28329"/>
                  </a:lnTo>
                  <a:lnTo>
                    <a:pt x="26398" y="36500"/>
                  </a:lnTo>
                  <a:lnTo>
                    <a:pt x="7614" y="36500"/>
                  </a:lnTo>
                  <a:lnTo>
                    <a:pt x="0" y="28329"/>
                  </a:lnTo>
                  <a:lnTo>
                    <a:pt x="0" y="18250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9927" y="943432"/>
              <a:ext cx="305435" cy="923925"/>
            </a:xfrm>
            <a:custGeom>
              <a:avLst/>
              <a:gdLst/>
              <a:ahLst/>
              <a:cxnLst/>
              <a:rect l="l" t="t" r="r" b="b"/>
              <a:pathLst>
                <a:path w="305434" h="923925">
                  <a:moveTo>
                    <a:pt x="126772" y="739898"/>
                  </a:moveTo>
                  <a:lnTo>
                    <a:pt x="126772" y="0"/>
                  </a:lnTo>
                  <a:lnTo>
                    <a:pt x="155837" y="0"/>
                  </a:lnTo>
                  <a:lnTo>
                    <a:pt x="304873" y="0"/>
                  </a:lnTo>
                </a:path>
                <a:path w="305434" h="923925">
                  <a:moveTo>
                    <a:pt x="126772" y="858058"/>
                  </a:moveTo>
                  <a:lnTo>
                    <a:pt x="126772" y="923635"/>
                  </a:lnTo>
                  <a:lnTo>
                    <a:pt x="0" y="923635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6201" y="1690135"/>
              <a:ext cx="140970" cy="111760"/>
            </a:xfrm>
            <a:custGeom>
              <a:avLst/>
              <a:gdLst/>
              <a:ahLst/>
              <a:cxnLst/>
              <a:rect l="l" t="t" r="r" b="b"/>
              <a:pathLst>
                <a:path w="140969" h="111760">
                  <a:moveTo>
                    <a:pt x="140377" y="111355"/>
                  </a:moveTo>
                  <a:lnTo>
                    <a:pt x="70497" y="0"/>
                  </a:lnTo>
                  <a:lnTo>
                    <a:pt x="0" y="111355"/>
                  </a:lnTo>
                  <a:lnTo>
                    <a:pt x="140377" y="111355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8855" y="853110"/>
              <a:ext cx="556260" cy="1014094"/>
            </a:xfrm>
            <a:custGeom>
              <a:avLst/>
              <a:gdLst/>
              <a:ahLst/>
              <a:cxnLst/>
              <a:rect l="l" t="t" r="r" b="b"/>
              <a:pathLst>
                <a:path w="556260" h="1014094">
                  <a:moveTo>
                    <a:pt x="133575" y="830220"/>
                  </a:moveTo>
                  <a:lnTo>
                    <a:pt x="133575" y="0"/>
                  </a:lnTo>
                  <a:lnTo>
                    <a:pt x="166968" y="0"/>
                  </a:lnTo>
                  <a:lnTo>
                    <a:pt x="555944" y="0"/>
                  </a:lnTo>
                </a:path>
                <a:path w="556260" h="1014094">
                  <a:moveTo>
                    <a:pt x="133575" y="948380"/>
                  </a:moveTo>
                  <a:lnTo>
                    <a:pt x="133575" y="1013957"/>
                  </a:lnTo>
                  <a:lnTo>
                    <a:pt x="0" y="1013957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932" y="1690135"/>
              <a:ext cx="140970" cy="111760"/>
            </a:xfrm>
            <a:custGeom>
              <a:avLst/>
              <a:gdLst/>
              <a:ahLst/>
              <a:cxnLst/>
              <a:rect l="l" t="t" r="r" b="b"/>
              <a:pathLst>
                <a:path w="140970" h="111760">
                  <a:moveTo>
                    <a:pt x="140377" y="111355"/>
                  </a:moveTo>
                  <a:lnTo>
                    <a:pt x="70497" y="0"/>
                  </a:lnTo>
                  <a:lnTo>
                    <a:pt x="0" y="111355"/>
                  </a:lnTo>
                  <a:lnTo>
                    <a:pt x="140377" y="111355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297696" y="798960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d0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97696" y="1019197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d1</a:t>
            </a:r>
            <a:endParaRPr sz="5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97696" y="1223970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d2</a:t>
            </a:r>
            <a:endParaRPr sz="5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97696" y="1446062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d3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01941" y="602144"/>
            <a:ext cx="1200785" cy="1386840"/>
            <a:chOff x="101941" y="602144"/>
            <a:chExt cx="1200785" cy="1386840"/>
          </a:xfrm>
        </p:grpSpPr>
        <p:sp>
          <p:nvSpPr>
            <p:cNvPr id="90" name="object 90"/>
            <p:cNvSpPr/>
            <p:nvPr/>
          </p:nvSpPr>
          <p:spPr>
            <a:xfrm>
              <a:off x="823095" y="1662915"/>
              <a:ext cx="26670" cy="25400"/>
            </a:xfrm>
            <a:custGeom>
              <a:avLst/>
              <a:gdLst/>
              <a:ahLst/>
              <a:cxnLst/>
              <a:rect l="l" t="t" r="r" b="b"/>
              <a:pathLst>
                <a:path w="26669" h="25400">
                  <a:moveTo>
                    <a:pt x="20638" y="0"/>
                  </a:moveTo>
                  <a:lnTo>
                    <a:pt x="5952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5952" y="25364"/>
                  </a:lnTo>
                  <a:lnTo>
                    <a:pt x="20638" y="25364"/>
                  </a:lnTo>
                  <a:lnTo>
                    <a:pt x="26591" y="19686"/>
                  </a:lnTo>
                  <a:lnTo>
                    <a:pt x="26591" y="5678"/>
                  </a:lnTo>
                  <a:lnTo>
                    <a:pt x="20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23095" y="1662915"/>
              <a:ext cx="26670" cy="25400"/>
            </a:xfrm>
            <a:custGeom>
              <a:avLst/>
              <a:gdLst/>
              <a:ahLst/>
              <a:cxnLst/>
              <a:rect l="l" t="t" r="r" b="b"/>
              <a:pathLst>
                <a:path w="26669" h="25400">
                  <a:moveTo>
                    <a:pt x="0" y="12682"/>
                  </a:moveTo>
                  <a:lnTo>
                    <a:pt x="0" y="5678"/>
                  </a:lnTo>
                  <a:lnTo>
                    <a:pt x="5952" y="0"/>
                  </a:lnTo>
                  <a:lnTo>
                    <a:pt x="13295" y="0"/>
                  </a:lnTo>
                  <a:lnTo>
                    <a:pt x="20638" y="0"/>
                  </a:lnTo>
                  <a:lnTo>
                    <a:pt x="26591" y="5678"/>
                  </a:lnTo>
                  <a:lnTo>
                    <a:pt x="26591" y="12682"/>
                  </a:lnTo>
                  <a:lnTo>
                    <a:pt x="26591" y="19686"/>
                  </a:lnTo>
                  <a:lnTo>
                    <a:pt x="20638" y="25364"/>
                  </a:lnTo>
                  <a:lnTo>
                    <a:pt x="5952" y="25364"/>
                  </a:lnTo>
                  <a:lnTo>
                    <a:pt x="0" y="19686"/>
                  </a:lnTo>
                  <a:lnTo>
                    <a:pt x="0" y="12682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8825" y="1662915"/>
              <a:ext cx="26670" cy="25400"/>
            </a:xfrm>
            <a:custGeom>
              <a:avLst/>
              <a:gdLst/>
              <a:ahLst/>
              <a:cxnLst/>
              <a:rect l="l" t="t" r="r" b="b"/>
              <a:pathLst>
                <a:path w="26670" h="25400">
                  <a:moveTo>
                    <a:pt x="20638" y="0"/>
                  </a:moveTo>
                  <a:lnTo>
                    <a:pt x="5952" y="0"/>
                  </a:lnTo>
                  <a:lnTo>
                    <a:pt x="0" y="5678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5952" y="25364"/>
                  </a:lnTo>
                  <a:lnTo>
                    <a:pt x="20638" y="25364"/>
                  </a:lnTo>
                  <a:lnTo>
                    <a:pt x="26591" y="19686"/>
                  </a:lnTo>
                  <a:lnTo>
                    <a:pt x="26591" y="5678"/>
                  </a:lnTo>
                  <a:lnTo>
                    <a:pt x="20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8825" y="1662915"/>
              <a:ext cx="26670" cy="25400"/>
            </a:xfrm>
            <a:custGeom>
              <a:avLst/>
              <a:gdLst/>
              <a:ahLst/>
              <a:cxnLst/>
              <a:rect l="l" t="t" r="r" b="b"/>
              <a:pathLst>
                <a:path w="26670" h="25400">
                  <a:moveTo>
                    <a:pt x="0" y="12682"/>
                  </a:moveTo>
                  <a:lnTo>
                    <a:pt x="0" y="5678"/>
                  </a:lnTo>
                  <a:lnTo>
                    <a:pt x="5952" y="0"/>
                  </a:lnTo>
                  <a:lnTo>
                    <a:pt x="13295" y="0"/>
                  </a:lnTo>
                  <a:lnTo>
                    <a:pt x="20639" y="0"/>
                  </a:lnTo>
                  <a:lnTo>
                    <a:pt x="26591" y="5678"/>
                  </a:lnTo>
                  <a:lnTo>
                    <a:pt x="26591" y="12682"/>
                  </a:lnTo>
                  <a:lnTo>
                    <a:pt x="26591" y="19686"/>
                  </a:lnTo>
                  <a:lnTo>
                    <a:pt x="20639" y="25364"/>
                  </a:lnTo>
                  <a:lnTo>
                    <a:pt x="5952" y="25364"/>
                  </a:lnTo>
                  <a:lnTo>
                    <a:pt x="0" y="19686"/>
                  </a:lnTo>
                  <a:lnTo>
                    <a:pt x="0" y="12682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60156" y="723108"/>
              <a:ext cx="940435" cy="1263650"/>
            </a:xfrm>
            <a:custGeom>
              <a:avLst/>
              <a:gdLst/>
              <a:ahLst/>
              <a:cxnLst/>
              <a:rect l="l" t="t" r="r" b="b"/>
              <a:pathLst>
                <a:path w="940435" h="1263650">
                  <a:moveTo>
                    <a:pt x="55410" y="1216958"/>
                  </a:moveTo>
                  <a:lnTo>
                    <a:pt x="36901" y="1155436"/>
                  </a:lnTo>
                  <a:lnTo>
                    <a:pt x="28884" y="1116472"/>
                  </a:lnTo>
                  <a:lnTo>
                    <a:pt x="21752" y="1072805"/>
                  </a:lnTo>
                  <a:lnTo>
                    <a:pt x="15548" y="1025011"/>
                  </a:lnTo>
                  <a:lnTo>
                    <a:pt x="10316" y="973665"/>
                  </a:lnTo>
                  <a:lnTo>
                    <a:pt x="6101" y="919341"/>
                  </a:lnTo>
                  <a:lnTo>
                    <a:pt x="2947" y="862614"/>
                  </a:lnTo>
                  <a:lnTo>
                    <a:pt x="898" y="804059"/>
                  </a:lnTo>
                  <a:lnTo>
                    <a:pt x="0" y="744251"/>
                  </a:lnTo>
                  <a:lnTo>
                    <a:pt x="294" y="683764"/>
                  </a:lnTo>
                  <a:lnTo>
                    <a:pt x="1827" y="623174"/>
                  </a:lnTo>
                  <a:lnTo>
                    <a:pt x="4643" y="563055"/>
                  </a:lnTo>
                  <a:lnTo>
                    <a:pt x="8784" y="503983"/>
                  </a:lnTo>
                  <a:lnTo>
                    <a:pt x="14297" y="446531"/>
                  </a:lnTo>
                  <a:lnTo>
                    <a:pt x="21225" y="391275"/>
                  </a:lnTo>
                  <a:lnTo>
                    <a:pt x="29612" y="338790"/>
                  </a:lnTo>
                  <a:lnTo>
                    <a:pt x="39503" y="289650"/>
                  </a:lnTo>
                  <a:lnTo>
                    <a:pt x="50942" y="244431"/>
                  </a:lnTo>
                  <a:lnTo>
                    <a:pt x="63972" y="203707"/>
                  </a:lnTo>
                  <a:lnTo>
                    <a:pt x="78640" y="168053"/>
                  </a:lnTo>
                  <a:lnTo>
                    <a:pt x="122304" y="103945"/>
                  </a:lnTo>
                  <a:lnTo>
                    <a:pt x="156324" y="75588"/>
                  </a:lnTo>
                  <a:lnTo>
                    <a:pt x="196110" y="52521"/>
                  </a:lnTo>
                  <a:lnTo>
                    <a:pt x="240728" y="34295"/>
                  </a:lnTo>
                  <a:lnTo>
                    <a:pt x="289240" y="20458"/>
                  </a:lnTo>
                  <a:lnTo>
                    <a:pt x="340712" y="10560"/>
                  </a:lnTo>
                  <a:lnTo>
                    <a:pt x="394208" y="4152"/>
                  </a:lnTo>
                  <a:lnTo>
                    <a:pt x="448791" y="781"/>
                  </a:lnTo>
                  <a:lnTo>
                    <a:pt x="503527" y="0"/>
                  </a:lnTo>
                  <a:lnTo>
                    <a:pt x="557479" y="1355"/>
                  </a:lnTo>
                  <a:lnTo>
                    <a:pt x="609712" y="4399"/>
                  </a:lnTo>
                  <a:lnTo>
                    <a:pt x="659290" y="8679"/>
                  </a:lnTo>
                  <a:lnTo>
                    <a:pt x="705277" y="13746"/>
                  </a:lnTo>
                  <a:lnTo>
                    <a:pt x="746737" y="19149"/>
                  </a:lnTo>
                  <a:lnTo>
                    <a:pt x="812335" y="29162"/>
                  </a:lnTo>
                  <a:lnTo>
                    <a:pt x="862074" y="46148"/>
                  </a:lnTo>
                  <a:lnTo>
                    <a:pt x="894559" y="75136"/>
                  </a:lnTo>
                  <a:lnTo>
                    <a:pt x="913588" y="112598"/>
                  </a:lnTo>
                  <a:lnTo>
                    <a:pt x="922956" y="155005"/>
                  </a:lnTo>
                  <a:lnTo>
                    <a:pt x="926460" y="198829"/>
                  </a:lnTo>
                  <a:lnTo>
                    <a:pt x="927899" y="240543"/>
                  </a:lnTo>
                  <a:lnTo>
                    <a:pt x="931069" y="276619"/>
                  </a:lnTo>
                  <a:lnTo>
                    <a:pt x="937599" y="322369"/>
                  </a:lnTo>
                  <a:lnTo>
                    <a:pt x="939974" y="368090"/>
                  </a:lnTo>
                  <a:lnTo>
                    <a:pt x="934631" y="411227"/>
                  </a:lnTo>
                  <a:lnTo>
                    <a:pt x="918008" y="449226"/>
                  </a:lnTo>
                  <a:lnTo>
                    <a:pt x="886544" y="479535"/>
                  </a:lnTo>
                  <a:lnTo>
                    <a:pt x="858774" y="488632"/>
                  </a:lnTo>
                  <a:lnTo>
                    <a:pt x="821782" y="489577"/>
                  </a:lnTo>
                  <a:lnTo>
                    <a:pt x="778254" y="485538"/>
                  </a:lnTo>
                  <a:lnTo>
                    <a:pt x="730879" y="479681"/>
                  </a:lnTo>
                  <a:lnTo>
                    <a:pt x="682343" y="475173"/>
                  </a:lnTo>
                  <a:lnTo>
                    <a:pt x="635335" y="475181"/>
                  </a:lnTo>
                  <a:lnTo>
                    <a:pt x="592540" y="482873"/>
                  </a:lnTo>
                  <a:lnTo>
                    <a:pt x="556647" y="501415"/>
                  </a:lnTo>
                  <a:lnTo>
                    <a:pt x="530343" y="533975"/>
                  </a:lnTo>
                  <a:lnTo>
                    <a:pt x="514204" y="603934"/>
                  </a:lnTo>
                  <a:lnTo>
                    <a:pt x="512616" y="650081"/>
                  </a:lnTo>
                  <a:lnTo>
                    <a:pt x="514204" y="701781"/>
                  </a:lnTo>
                  <a:lnTo>
                    <a:pt x="518106" y="757615"/>
                  </a:lnTo>
                  <a:lnTo>
                    <a:pt x="523463" y="816164"/>
                  </a:lnTo>
                  <a:lnTo>
                    <a:pt x="529416" y="876008"/>
                  </a:lnTo>
                  <a:lnTo>
                    <a:pt x="535103" y="935730"/>
                  </a:lnTo>
                  <a:lnTo>
                    <a:pt x="539665" y="993909"/>
                  </a:lnTo>
                  <a:lnTo>
                    <a:pt x="542243" y="1049127"/>
                  </a:lnTo>
                  <a:lnTo>
                    <a:pt x="541975" y="1099965"/>
                  </a:lnTo>
                  <a:lnTo>
                    <a:pt x="538002" y="1145004"/>
                  </a:lnTo>
                  <a:lnTo>
                    <a:pt x="529464" y="1182825"/>
                  </a:lnTo>
                  <a:lnTo>
                    <a:pt x="489105" y="1237753"/>
                  </a:lnTo>
                  <a:lnTo>
                    <a:pt x="454278" y="1253904"/>
                  </a:lnTo>
                  <a:lnTo>
                    <a:pt x="412803" y="1261973"/>
                  </a:lnTo>
                  <a:lnTo>
                    <a:pt x="366460" y="1263471"/>
                  </a:lnTo>
                  <a:lnTo>
                    <a:pt x="317032" y="1259911"/>
                  </a:lnTo>
                  <a:lnTo>
                    <a:pt x="266299" y="1252803"/>
                  </a:lnTo>
                  <a:lnTo>
                    <a:pt x="216042" y="1243660"/>
                  </a:lnTo>
                  <a:lnTo>
                    <a:pt x="168043" y="1233992"/>
                  </a:lnTo>
                  <a:lnTo>
                    <a:pt x="124084" y="1225311"/>
                  </a:lnTo>
                  <a:lnTo>
                    <a:pt x="85946" y="1219130"/>
                  </a:lnTo>
                  <a:lnTo>
                    <a:pt x="55410" y="1216958"/>
                  </a:lnTo>
                  <a:close/>
                </a:path>
              </a:pathLst>
            </a:custGeom>
            <a:ln w="4156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4163" y="604367"/>
              <a:ext cx="595630" cy="1115060"/>
            </a:xfrm>
            <a:custGeom>
              <a:avLst/>
              <a:gdLst/>
              <a:ahLst/>
              <a:cxnLst/>
              <a:rect l="l" t="t" r="r" b="b"/>
              <a:pathLst>
                <a:path w="595630" h="1115060">
                  <a:moveTo>
                    <a:pt x="0" y="1059968"/>
                  </a:moveTo>
                  <a:lnTo>
                    <a:pt x="472471" y="0"/>
                  </a:lnTo>
                  <a:lnTo>
                    <a:pt x="595596" y="54924"/>
                  </a:lnTo>
                  <a:lnTo>
                    <a:pt x="123125" y="1114893"/>
                  </a:lnTo>
                  <a:lnTo>
                    <a:pt x="0" y="1059968"/>
                  </a:lnTo>
                  <a:close/>
                </a:path>
              </a:pathLst>
            </a:custGeom>
            <a:ln w="4156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 rot="17700000">
            <a:off x="-134125" y="1129735"/>
            <a:ext cx="1086847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"/>
              </a:lnSpc>
            </a:pPr>
            <a:r>
              <a:rPr sz="600" spc="-145" dirty="0">
                <a:latin typeface="Times New Roman"/>
                <a:cs typeface="Times New Roman"/>
              </a:rPr>
              <a:t>Sub-circuit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900" spc="-120" baseline="4629" dirty="0">
                <a:latin typeface="Times New Roman"/>
                <a:cs typeface="Times New Roman"/>
              </a:rPr>
              <a:t>has</a:t>
            </a:r>
            <a:r>
              <a:rPr sz="900" spc="300" baseline="4629" dirty="0">
                <a:latin typeface="Times New Roman"/>
                <a:cs typeface="Times New Roman"/>
              </a:rPr>
              <a:t> </a:t>
            </a:r>
            <a:r>
              <a:rPr sz="900" spc="-75" baseline="4629" dirty="0">
                <a:latin typeface="Times New Roman"/>
                <a:cs typeface="Times New Roman"/>
              </a:rPr>
              <a:t>2</a:t>
            </a:r>
            <a:r>
              <a:rPr sz="900" spc="300" baseline="4629" dirty="0">
                <a:latin typeface="Times New Roman"/>
                <a:cs typeface="Times New Roman"/>
              </a:rPr>
              <a:t> </a:t>
            </a:r>
            <a:r>
              <a:rPr sz="900" spc="-232" baseline="4629" dirty="0">
                <a:latin typeface="Times New Roman"/>
                <a:cs typeface="Times New Roman"/>
              </a:rPr>
              <a:t>inputs,</a:t>
            </a:r>
            <a:r>
              <a:rPr sz="900" spc="300" baseline="4629" dirty="0">
                <a:latin typeface="Times New Roman"/>
                <a:cs typeface="Times New Roman"/>
              </a:rPr>
              <a:t> </a:t>
            </a:r>
            <a:r>
              <a:rPr sz="900" spc="-75" baseline="9259" dirty="0">
                <a:latin typeface="Times New Roman"/>
                <a:cs typeface="Times New Roman"/>
              </a:rPr>
              <a:t>2</a:t>
            </a:r>
            <a:r>
              <a:rPr sz="900" spc="300" baseline="9259" dirty="0">
                <a:latin typeface="Times New Roman"/>
                <a:cs typeface="Times New Roman"/>
              </a:rPr>
              <a:t> </a:t>
            </a:r>
            <a:r>
              <a:rPr sz="900" spc="-270" baseline="9259" dirty="0">
                <a:latin typeface="Times New Roman"/>
                <a:cs typeface="Times New Roman"/>
              </a:rPr>
              <a:t>outputs</a:t>
            </a:r>
            <a:endParaRPr sz="900" baseline="9259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88745" y="940484"/>
            <a:ext cx="1576705" cy="1188720"/>
            <a:chOff x="288745" y="940484"/>
            <a:chExt cx="1576705" cy="1188720"/>
          </a:xfrm>
        </p:grpSpPr>
        <p:sp>
          <p:nvSpPr>
            <p:cNvPr id="98" name="object 98"/>
            <p:cNvSpPr/>
            <p:nvPr/>
          </p:nvSpPr>
          <p:spPr>
            <a:xfrm>
              <a:off x="1281112" y="944929"/>
              <a:ext cx="574675" cy="88265"/>
            </a:xfrm>
            <a:custGeom>
              <a:avLst/>
              <a:gdLst/>
              <a:ahLst/>
              <a:cxnLst/>
              <a:rect l="l" t="t" r="r" b="b"/>
              <a:pathLst>
                <a:path w="574675" h="88265">
                  <a:moveTo>
                    <a:pt x="0" y="0"/>
                  </a:moveTo>
                  <a:lnTo>
                    <a:pt x="574420" y="88227"/>
                  </a:lnTo>
                </a:path>
              </a:pathLst>
            </a:custGeom>
            <a:ln w="831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33720" y="1015476"/>
              <a:ext cx="31750" cy="29845"/>
            </a:xfrm>
            <a:custGeom>
              <a:avLst/>
              <a:gdLst/>
              <a:ahLst/>
              <a:cxnLst/>
              <a:rect l="l" t="t" r="r" b="b"/>
              <a:pathLst>
                <a:path w="31750" h="29844">
                  <a:moveTo>
                    <a:pt x="4504" y="0"/>
                  </a:moveTo>
                  <a:lnTo>
                    <a:pt x="0" y="29350"/>
                  </a:lnTo>
                  <a:lnTo>
                    <a:pt x="31591" y="19182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0967" y="1221111"/>
              <a:ext cx="1005205" cy="690880"/>
            </a:xfrm>
            <a:custGeom>
              <a:avLst/>
              <a:gdLst/>
              <a:ahLst/>
              <a:cxnLst/>
              <a:rect l="l" t="t" r="r" b="b"/>
              <a:pathLst>
                <a:path w="1005205" h="690880">
                  <a:moveTo>
                    <a:pt x="5865" y="644718"/>
                  </a:moveTo>
                  <a:lnTo>
                    <a:pt x="0" y="626480"/>
                  </a:lnTo>
                  <a:lnTo>
                    <a:pt x="4139" y="602725"/>
                  </a:lnTo>
                  <a:lnTo>
                    <a:pt x="17125" y="574242"/>
                  </a:lnTo>
                  <a:lnTo>
                    <a:pt x="37800" y="541816"/>
                  </a:lnTo>
                  <a:lnTo>
                    <a:pt x="65003" y="506234"/>
                  </a:lnTo>
                  <a:lnTo>
                    <a:pt x="97577" y="468281"/>
                  </a:lnTo>
                  <a:lnTo>
                    <a:pt x="134363" y="428745"/>
                  </a:lnTo>
                  <a:lnTo>
                    <a:pt x="174202" y="388411"/>
                  </a:lnTo>
                  <a:lnTo>
                    <a:pt x="215935" y="348066"/>
                  </a:lnTo>
                  <a:lnTo>
                    <a:pt x="258403" y="308497"/>
                  </a:lnTo>
                  <a:lnTo>
                    <a:pt x="300448" y="270489"/>
                  </a:lnTo>
                  <a:lnTo>
                    <a:pt x="340911" y="234829"/>
                  </a:lnTo>
                  <a:lnTo>
                    <a:pt x="378634" y="202304"/>
                  </a:lnTo>
                  <a:lnTo>
                    <a:pt x="412457" y="173700"/>
                  </a:lnTo>
                  <a:lnTo>
                    <a:pt x="489142" y="113517"/>
                  </a:lnTo>
                  <a:lnTo>
                    <a:pt x="535866" y="83966"/>
                  </a:lnTo>
                  <a:lnTo>
                    <a:pt x="581243" y="60403"/>
                  </a:lnTo>
                  <a:lnTo>
                    <a:pt x="625119" y="42082"/>
                  </a:lnTo>
                  <a:lnTo>
                    <a:pt x="667343" y="28255"/>
                  </a:lnTo>
                  <a:lnTo>
                    <a:pt x="707763" y="18177"/>
                  </a:lnTo>
                  <a:lnTo>
                    <a:pt x="746226" y="11100"/>
                  </a:lnTo>
                  <a:lnTo>
                    <a:pt x="831752" y="1575"/>
                  </a:lnTo>
                  <a:lnTo>
                    <a:pt x="882212" y="0"/>
                  </a:lnTo>
                  <a:lnTo>
                    <a:pt x="929373" y="4576"/>
                  </a:lnTo>
                  <a:lnTo>
                    <a:pt x="968651" y="18330"/>
                  </a:lnTo>
                  <a:lnTo>
                    <a:pt x="995457" y="44284"/>
                  </a:lnTo>
                  <a:lnTo>
                    <a:pt x="1005205" y="85464"/>
                  </a:lnTo>
                  <a:lnTo>
                    <a:pt x="1003774" y="114828"/>
                  </a:lnTo>
                  <a:lnTo>
                    <a:pt x="992779" y="195544"/>
                  </a:lnTo>
                  <a:lnTo>
                    <a:pt x="982897" y="243700"/>
                  </a:lnTo>
                  <a:lnTo>
                    <a:pt x="969880" y="294922"/>
                  </a:lnTo>
                  <a:lnTo>
                    <a:pt x="953569" y="347614"/>
                  </a:lnTo>
                  <a:lnTo>
                    <a:pt x="933805" y="400178"/>
                  </a:lnTo>
                  <a:lnTo>
                    <a:pt x="910429" y="451014"/>
                  </a:lnTo>
                  <a:lnTo>
                    <a:pt x="883283" y="498525"/>
                  </a:lnTo>
                  <a:lnTo>
                    <a:pt x="852208" y="541113"/>
                  </a:lnTo>
                  <a:lnTo>
                    <a:pt x="817044" y="577179"/>
                  </a:lnTo>
                  <a:lnTo>
                    <a:pt x="777633" y="605125"/>
                  </a:lnTo>
                  <a:lnTo>
                    <a:pt x="742170" y="621800"/>
                  </a:lnTo>
                  <a:lnTo>
                    <a:pt x="699018" y="636768"/>
                  </a:lnTo>
                  <a:lnTo>
                    <a:pt x="649460" y="649988"/>
                  </a:lnTo>
                  <a:lnTo>
                    <a:pt x="594779" y="661422"/>
                  </a:lnTo>
                  <a:lnTo>
                    <a:pt x="536256" y="671028"/>
                  </a:lnTo>
                  <a:lnTo>
                    <a:pt x="475176" y="678768"/>
                  </a:lnTo>
                  <a:lnTo>
                    <a:pt x="412820" y="684601"/>
                  </a:lnTo>
                  <a:lnTo>
                    <a:pt x="350471" y="688487"/>
                  </a:lnTo>
                  <a:lnTo>
                    <a:pt x="289412" y="690387"/>
                  </a:lnTo>
                  <a:lnTo>
                    <a:pt x="230926" y="690261"/>
                  </a:lnTo>
                  <a:lnTo>
                    <a:pt x="176295" y="688069"/>
                  </a:lnTo>
                  <a:lnTo>
                    <a:pt x="126802" y="683770"/>
                  </a:lnTo>
                  <a:lnTo>
                    <a:pt x="83730" y="677326"/>
                  </a:lnTo>
                  <a:lnTo>
                    <a:pt x="21979" y="657839"/>
                  </a:lnTo>
                  <a:lnTo>
                    <a:pt x="5865" y="644718"/>
                  </a:lnTo>
                  <a:close/>
                </a:path>
              </a:pathLst>
            </a:custGeom>
            <a:ln w="4157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2301" y="1503422"/>
              <a:ext cx="589915" cy="623570"/>
            </a:xfrm>
            <a:custGeom>
              <a:avLst/>
              <a:gdLst/>
              <a:ahLst/>
              <a:cxnLst/>
              <a:rect l="l" t="t" r="r" b="b"/>
              <a:pathLst>
                <a:path w="589915" h="623569">
                  <a:moveTo>
                    <a:pt x="0" y="470623"/>
                  </a:moveTo>
                  <a:lnTo>
                    <a:pt x="417399" y="0"/>
                  </a:lnTo>
                  <a:lnTo>
                    <a:pt x="589477" y="152736"/>
                  </a:lnTo>
                  <a:lnTo>
                    <a:pt x="172078" y="623359"/>
                  </a:lnTo>
                  <a:lnTo>
                    <a:pt x="0" y="470623"/>
                  </a:lnTo>
                  <a:close/>
                </a:path>
              </a:pathLst>
            </a:custGeom>
            <a:ln w="4157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 rot="18720000">
            <a:off x="817305" y="1756025"/>
            <a:ext cx="543042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"/>
              </a:lnSpc>
            </a:pPr>
            <a:r>
              <a:rPr sz="600" spc="-145" dirty="0">
                <a:latin typeface="Times New Roman"/>
                <a:cs typeface="Times New Roman"/>
              </a:rPr>
              <a:t>Sub-circuit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-80" dirty="0">
                <a:latin typeface="Times New Roman"/>
                <a:cs typeface="Times New Roman"/>
              </a:rPr>
              <a:t>has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900" spc="-75" baseline="4629" dirty="0">
                <a:latin typeface="Times New Roman"/>
                <a:cs typeface="Times New Roman"/>
              </a:rPr>
              <a:t>2</a:t>
            </a:r>
            <a:endParaRPr sz="900" baseline="4629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 rot="18720000">
            <a:off x="889185" y="1822407"/>
            <a:ext cx="532993" cy="7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"/>
              </a:lnSpc>
            </a:pPr>
            <a:r>
              <a:rPr sz="600" spc="-155" dirty="0">
                <a:latin typeface="Times New Roman"/>
                <a:cs typeface="Times New Roman"/>
              </a:rPr>
              <a:t>inputs,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imes New Roman"/>
                <a:cs typeface="Times New Roman"/>
              </a:rPr>
              <a:t>2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-180" dirty="0">
                <a:latin typeface="Times New Roman"/>
                <a:cs typeface="Times New Roman"/>
              </a:rPr>
              <a:t>outputs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256823" y="1500296"/>
            <a:ext cx="1384935" cy="872490"/>
            <a:chOff x="1256823" y="1500296"/>
            <a:chExt cx="1384935" cy="872490"/>
          </a:xfrm>
        </p:grpSpPr>
        <p:sp>
          <p:nvSpPr>
            <p:cNvPr id="105" name="object 105"/>
            <p:cNvSpPr/>
            <p:nvPr/>
          </p:nvSpPr>
          <p:spPr>
            <a:xfrm>
              <a:off x="1261268" y="1504741"/>
              <a:ext cx="1374775" cy="863600"/>
            </a:xfrm>
            <a:custGeom>
              <a:avLst/>
              <a:gdLst/>
              <a:ahLst/>
              <a:cxnLst/>
              <a:rect l="l" t="t" r="r" b="b"/>
              <a:pathLst>
                <a:path w="1374775" h="863600">
                  <a:moveTo>
                    <a:pt x="0" y="0"/>
                  </a:moveTo>
                  <a:lnTo>
                    <a:pt x="98424" y="148488"/>
                  </a:lnTo>
                  <a:lnTo>
                    <a:pt x="196850" y="293007"/>
                  </a:lnTo>
                  <a:lnTo>
                    <a:pt x="294481" y="430379"/>
                  </a:lnTo>
                  <a:lnTo>
                    <a:pt x="391318" y="555046"/>
                  </a:lnTo>
                  <a:lnTo>
                    <a:pt x="438943" y="612219"/>
                  </a:lnTo>
                  <a:lnTo>
                    <a:pt x="485774" y="663833"/>
                  </a:lnTo>
                  <a:lnTo>
                    <a:pt x="532606" y="711476"/>
                  </a:lnTo>
                  <a:lnTo>
                    <a:pt x="578644" y="753561"/>
                  </a:lnTo>
                  <a:lnTo>
                    <a:pt x="624681" y="789294"/>
                  </a:lnTo>
                  <a:lnTo>
                    <a:pt x="669131" y="818674"/>
                  </a:lnTo>
                  <a:lnTo>
                    <a:pt x="713581" y="840908"/>
                  </a:lnTo>
                  <a:lnTo>
                    <a:pt x="757237" y="855995"/>
                  </a:lnTo>
                  <a:lnTo>
                    <a:pt x="800099" y="863141"/>
                  </a:lnTo>
                  <a:lnTo>
                    <a:pt x="842168" y="862347"/>
                  </a:lnTo>
                  <a:lnTo>
                    <a:pt x="883443" y="855200"/>
                  </a:lnTo>
                  <a:lnTo>
                    <a:pt x="923925" y="841702"/>
                  </a:lnTo>
                  <a:lnTo>
                    <a:pt x="964406" y="821850"/>
                  </a:lnTo>
                  <a:lnTo>
                    <a:pt x="1004093" y="796440"/>
                  </a:lnTo>
                  <a:lnTo>
                    <a:pt x="1042987" y="766266"/>
                  </a:lnTo>
                  <a:lnTo>
                    <a:pt x="1081881" y="731327"/>
                  </a:lnTo>
                  <a:lnTo>
                    <a:pt x="1158081" y="650334"/>
                  </a:lnTo>
                  <a:lnTo>
                    <a:pt x="1232693" y="557428"/>
                  </a:lnTo>
                  <a:lnTo>
                    <a:pt x="1306512" y="455789"/>
                  </a:lnTo>
                  <a:lnTo>
                    <a:pt x="1374632" y="359065"/>
                  </a:lnTo>
                </a:path>
              </a:pathLst>
            </a:custGeom>
            <a:ln w="8315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12370" y="1855715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4" h="33019">
                  <a:moveTo>
                    <a:pt x="29230" y="0"/>
                  </a:moveTo>
                  <a:lnTo>
                    <a:pt x="0" y="15723"/>
                  </a:lnTo>
                  <a:lnTo>
                    <a:pt x="24265" y="32826"/>
                  </a:lnTo>
                  <a:lnTo>
                    <a:pt x="29230" y="0"/>
                  </a:lnTo>
                  <a:close/>
                </a:path>
              </a:pathLst>
            </a:custGeom>
            <a:solidFill>
              <a:srgbClr val="7B2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1249831" y="2013854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590531" y="2018803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7948DF6D-3BB4-4998-B701-94C37CFC0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7" y="505291"/>
            <a:ext cx="3315707" cy="1970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581" y="1070490"/>
            <a:ext cx="1598295" cy="1270635"/>
            <a:chOff x="580581" y="1070490"/>
            <a:chExt cx="1598295" cy="1270635"/>
          </a:xfrm>
        </p:grpSpPr>
        <p:sp>
          <p:nvSpPr>
            <p:cNvPr id="10" name="object 10"/>
            <p:cNvSpPr/>
            <p:nvPr/>
          </p:nvSpPr>
          <p:spPr>
            <a:xfrm>
              <a:off x="615929" y="1073347"/>
              <a:ext cx="1490345" cy="1264920"/>
            </a:xfrm>
            <a:custGeom>
              <a:avLst/>
              <a:gdLst/>
              <a:ahLst/>
              <a:cxnLst/>
              <a:rect l="l" t="t" r="r" b="b"/>
              <a:pathLst>
                <a:path w="1490345" h="1264920">
                  <a:moveTo>
                    <a:pt x="0" y="0"/>
                  </a:moveTo>
                  <a:lnTo>
                    <a:pt x="1489733" y="0"/>
                  </a:lnTo>
                  <a:lnTo>
                    <a:pt x="1489733" y="1264508"/>
                  </a:lnTo>
                  <a:lnTo>
                    <a:pt x="0" y="1264508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429" y="2112050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598" y="0"/>
                  </a:moveTo>
                  <a:lnTo>
                    <a:pt x="6229" y="0"/>
                  </a:lnTo>
                  <a:lnTo>
                    <a:pt x="0" y="6231"/>
                  </a:lnTo>
                  <a:lnTo>
                    <a:pt x="0" y="13919"/>
                  </a:lnTo>
                  <a:lnTo>
                    <a:pt x="0" y="21606"/>
                  </a:lnTo>
                  <a:lnTo>
                    <a:pt x="6229" y="27838"/>
                  </a:lnTo>
                  <a:lnTo>
                    <a:pt x="21598" y="27838"/>
                  </a:lnTo>
                  <a:lnTo>
                    <a:pt x="27828" y="21606"/>
                  </a:lnTo>
                  <a:lnTo>
                    <a:pt x="27828" y="6231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429" y="2112051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919"/>
                  </a:moveTo>
                  <a:lnTo>
                    <a:pt x="0" y="6231"/>
                  </a:lnTo>
                  <a:lnTo>
                    <a:pt x="6230" y="0"/>
                  </a:lnTo>
                  <a:lnTo>
                    <a:pt x="13914" y="0"/>
                  </a:lnTo>
                  <a:lnTo>
                    <a:pt x="21598" y="0"/>
                  </a:lnTo>
                  <a:lnTo>
                    <a:pt x="27828" y="6231"/>
                  </a:lnTo>
                  <a:lnTo>
                    <a:pt x="27828" y="13919"/>
                  </a:lnTo>
                  <a:lnTo>
                    <a:pt x="27828" y="21606"/>
                  </a:lnTo>
                  <a:lnTo>
                    <a:pt x="21598" y="27838"/>
                  </a:lnTo>
                  <a:lnTo>
                    <a:pt x="6230" y="27838"/>
                  </a:lnTo>
                  <a:lnTo>
                    <a:pt x="0" y="21606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8692" y="2167110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39">
                  <a:moveTo>
                    <a:pt x="22557" y="0"/>
                  </a:moveTo>
                  <a:lnTo>
                    <a:pt x="6506" y="0"/>
                  </a:lnTo>
                  <a:lnTo>
                    <a:pt x="0" y="6231"/>
                  </a:lnTo>
                  <a:lnTo>
                    <a:pt x="0" y="13919"/>
                  </a:lnTo>
                  <a:lnTo>
                    <a:pt x="0" y="21606"/>
                  </a:lnTo>
                  <a:lnTo>
                    <a:pt x="6506" y="27838"/>
                  </a:lnTo>
                  <a:lnTo>
                    <a:pt x="22557" y="27838"/>
                  </a:lnTo>
                  <a:lnTo>
                    <a:pt x="29063" y="21606"/>
                  </a:lnTo>
                  <a:lnTo>
                    <a:pt x="29063" y="6231"/>
                  </a:lnTo>
                  <a:lnTo>
                    <a:pt x="2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8691" y="2167110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39">
                  <a:moveTo>
                    <a:pt x="0" y="13919"/>
                  </a:moveTo>
                  <a:lnTo>
                    <a:pt x="0" y="6232"/>
                  </a:lnTo>
                  <a:lnTo>
                    <a:pt x="6505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3" y="6232"/>
                  </a:lnTo>
                  <a:lnTo>
                    <a:pt x="29063" y="13919"/>
                  </a:lnTo>
                  <a:lnTo>
                    <a:pt x="29063" y="21607"/>
                  </a:lnTo>
                  <a:lnTo>
                    <a:pt x="22558" y="27839"/>
                  </a:lnTo>
                  <a:lnTo>
                    <a:pt x="6505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4633" y="1563313"/>
              <a:ext cx="1302385" cy="619125"/>
            </a:xfrm>
            <a:custGeom>
              <a:avLst/>
              <a:gdLst/>
              <a:ahLst/>
              <a:cxnLst/>
              <a:rect l="l" t="t" r="r" b="b"/>
              <a:pathLst>
                <a:path w="1302385" h="619125">
                  <a:moveTo>
                    <a:pt x="1012326" y="444186"/>
                  </a:moveTo>
                  <a:lnTo>
                    <a:pt x="1012326" y="482542"/>
                  </a:lnTo>
                  <a:lnTo>
                    <a:pt x="1183005" y="482542"/>
                  </a:lnTo>
                  <a:lnTo>
                    <a:pt x="1183005" y="0"/>
                  </a:lnTo>
                  <a:lnTo>
                    <a:pt x="1283806" y="0"/>
                  </a:lnTo>
                </a:path>
                <a:path w="1302385" h="619125">
                  <a:moveTo>
                    <a:pt x="918947" y="444186"/>
                  </a:moveTo>
                  <a:lnTo>
                    <a:pt x="918947" y="521517"/>
                  </a:lnTo>
                  <a:lnTo>
                    <a:pt x="1225057" y="521517"/>
                  </a:lnTo>
                  <a:lnTo>
                    <a:pt x="1225057" y="95271"/>
                  </a:lnTo>
                  <a:lnTo>
                    <a:pt x="1283806" y="95271"/>
                  </a:lnTo>
                </a:path>
                <a:path w="1302385" h="619125">
                  <a:moveTo>
                    <a:pt x="0" y="444186"/>
                  </a:moveTo>
                  <a:lnTo>
                    <a:pt x="0" y="618643"/>
                  </a:lnTo>
                  <a:lnTo>
                    <a:pt x="1296792" y="618643"/>
                  </a:lnTo>
                </a:path>
                <a:path w="1302385" h="619125">
                  <a:moveTo>
                    <a:pt x="91523" y="444186"/>
                  </a:moveTo>
                  <a:lnTo>
                    <a:pt x="91523" y="563584"/>
                  </a:lnTo>
                  <a:lnTo>
                    <a:pt x="1302357" y="563584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742" y="1168618"/>
              <a:ext cx="1294130" cy="837565"/>
            </a:xfrm>
            <a:custGeom>
              <a:avLst/>
              <a:gdLst/>
              <a:ahLst/>
              <a:cxnLst/>
              <a:rect l="l" t="t" r="r" b="b"/>
              <a:pathLst>
                <a:path w="1294130" h="837564">
                  <a:moveTo>
                    <a:pt x="0" y="0"/>
                  </a:moveTo>
                  <a:lnTo>
                    <a:pt x="385265" y="0"/>
                  </a:lnTo>
                  <a:lnTo>
                    <a:pt x="385265" y="837025"/>
                  </a:lnTo>
                  <a:lnTo>
                    <a:pt x="0" y="837025"/>
                  </a:lnTo>
                  <a:lnTo>
                    <a:pt x="0" y="0"/>
                  </a:lnTo>
                  <a:close/>
                </a:path>
                <a:path w="1294130" h="837564">
                  <a:moveTo>
                    <a:pt x="906579" y="0"/>
                  </a:moveTo>
                  <a:lnTo>
                    <a:pt x="1293700" y="0"/>
                  </a:lnTo>
                  <a:lnTo>
                    <a:pt x="1293700" y="837025"/>
                  </a:lnTo>
                  <a:lnTo>
                    <a:pt x="906579" y="837025"/>
                  </a:lnTo>
                  <a:lnTo>
                    <a:pt x="906579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9707" y="1550332"/>
              <a:ext cx="629285" cy="647065"/>
            </a:xfrm>
            <a:custGeom>
              <a:avLst/>
              <a:gdLst/>
              <a:ahLst/>
              <a:cxnLst/>
              <a:rect l="l" t="t" r="r" b="b"/>
              <a:pathLst>
                <a:path w="629285" h="647064">
                  <a:moveTo>
                    <a:pt x="58750" y="47625"/>
                  </a:moveTo>
                  <a:lnTo>
                    <a:pt x="0" y="33401"/>
                  </a:lnTo>
                  <a:lnTo>
                    <a:pt x="0" y="62484"/>
                  </a:lnTo>
                  <a:lnTo>
                    <a:pt x="58750" y="47625"/>
                  </a:lnTo>
                  <a:close/>
                </a:path>
                <a:path w="629285" h="647064">
                  <a:moveTo>
                    <a:pt x="628916" y="631634"/>
                  </a:moveTo>
                  <a:lnTo>
                    <a:pt x="570179" y="616788"/>
                  </a:lnTo>
                  <a:lnTo>
                    <a:pt x="570179" y="646480"/>
                  </a:lnTo>
                  <a:lnTo>
                    <a:pt x="628916" y="631634"/>
                  </a:lnTo>
                  <a:close/>
                </a:path>
                <a:path w="629285" h="647064">
                  <a:moveTo>
                    <a:pt x="628916" y="578421"/>
                  </a:moveTo>
                  <a:lnTo>
                    <a:pt x="570179" y="563575"/>
                  </a:lnTo>
                  <a:lnTo>
                    <a:pt x="570179" y="592658"/>
                  </a:lnTo>
                  <a:lnTo>
                    <a:pt x="628916" y="578421"/>
                  </a:lnTo>
                  <a:close/>
                </a:path>
                <a:path w="629285" h="647064">
                  <a:moveTo>
                    <a:pt x="628916" y="110109"/>
                  </a:moveTo>
                  <a:lnTo>
                    <a:pt x="570179" y="95262"/>
                  </a:lnTo>
                  <a:lnTo>
                    <a:pt x="570179" y="124955"/>
                  </a:lnTo>
                  <a:lnTo>
                    <a:pt x="628916" y="110109"/>
                  </a:lnTo>
                  <a:close/>
                </a:path>
                <a:path w="629285" h="647064">
                  <a:moveTo>
                    <a:pt x="628916" y="14846"/>
                  </a:moveTo>
                  <a:lnTo>
                    <a:pt x="570179" y="0"/>
                  </a:lnTo>
                  <a:lnTo>
                    <a:pt x="570179" y="29692"/>
                  </a:lnTo>
                  <a:lnTo>
                    <a:pt x="628916" y="14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391" y="1137686"/>
              <a:ext cx="998219" cy="1154430"/>
            </a:xfrm>
            <a:custGeom>
              <a:avLst/>
              <a:gdLst/>
              <a:ahLst/>
              <a:cxnLst/>
              <a:rect l="l" t="t" r="r" b="b"/>
              <a:pathLst>
                <a:path w="998219" h="1154430">
                  <a:moveTo>
                    <a:pt x="378462" y="867957"/>
                  </a:moveTo>
                  <a:lnTo>
                    <a:pt x="379081" y="868576"/>
                  </a:lnTo>
                </a:path>
                <a:path w="998219" h="1154430">
                  <a:moveTo>
                    <a:pt x="998102" y="460271"/>
                  </a:moveTo>
                  <a:lnTo>
                    <a:pt x="741465" y="460271"/>
                  </a:lnTo>
                  <a:lnTo>
                    <a:pt x="741465" y="0"/>
                  </a:lnTo>
                  <a:lnTo>
                    <a:pt x="82865" y="0"/>
                  </a:lnTo>
                  <a:lnTo>
                    <a:pt x="82865" y="370567"/>
                  </a:lnTo>
                  <a:lnTo>
                    <a:pt x="7420" y="370567"/>
                  </a:lnTo>
                </a:path>
                <a:path w="998219" h="1154430">
                  <a:moveTo>
                    <a:pt x="631389" y="653288"/>
                  </a:moveTo>
                  <a:lnTo>
                    <a:pt x="548523" y="653288"/>
                  </a:lnTo>
                  <a:lnTo>
                    <a:pt x="548523" y="1042414"/>
                  </a:lnTo>
                </a:path>
                <a:path w="998219" h="1154430">
                  <a:moveTo>
                    <a:pt x="627679" y="704635"/>
                  </a:moveTo>
                  <a:lnTo>
                    <a:pt x="568931" y="704635"/>
                  </a:lnTo>
                  <a:lnTo>
                    <a:pt x="568931" y="1101186"/>
                  </a:lnTo>
                  <a:lnTo>
                    <a:pt x="0" y="1101186"/>
                  </a:lnTo>
                </a:path>
                <a:path w="998219" h="1154430">
                  <a:moveTo>
                    <a:pt x="627679" y="757838"/>
                  </a:moveTo>
                  <a:lnTo>
                    <a:pt x="591193" y="757838"/>
                  </a:lnTo>
                  <a:lnTo>
                    <a:pt x="591193" y="1154389"/>
                  </a:lnTo>
                  <a:lnTo>
                    <a:pt x="0" y="1154389"/>
                  </a:lnTo>
                </a:path>
                <a:path w="998219" h="1154430">
                  <a:moveTo>
                    <a:pt x="627679" y="605652"/>
                  </a:moveTo>
                  <a:lnTo>
                    <a:pt x="525024" y="605652"/>
                  </a:lnTo>
                  <a:lnTo>
                    <a:pt x="525024" y="987355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4633" y="1256466"/>
              <a:ext cx="214629" cy="655955"/>
            </a:xfrm>
            <a:custGeom>
              <a:avLst/>
              <a:gdLst/>
              <a:ahLst/>
              <a:cxnLst/>
              <a:rect l="l" t="t" r="r" b="b"/>
              <a:pathLst>
                <a:path w="214630" h="655955">
                  <a:moveTo>
                    <a:pt x="214586" y="0"/>
                  </a:moveTo>
                  <a:lnTo>
                    <a:pt x="0" y="0"/>
                  </a:lnTo>
                  <a:lnTo>
                    <a:pt x="0" y="655762"/>
                  </a:lnTo>
                  <a:lnTo>
                    <a:pt x="214586" y="655762"/>
                  </a:lnTo>
                  <a:lnTo>
                    <a:pt x="214586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2778" y="1256466"/>
              <a:ext cx="216535" cy="655955"/>
            </a:xfrm>
            <a:custGeom>
              <a:avLst/>
              <a:gdLst/>
              <a:ahLst/>
              <a:cxnLst/>
              <a:rect l="l" t="t" r="r" b="b"/>
              <a:pathLst>
                <a:path w="216534" h="655955">
                  <a:moveTo>
                    <a:pt x="1854" y="0"/>
                  </a:moveTo>
                  <a:lnTo>
                    <a:pt x="216440" y="0"/>
                  </a:lnTo>
                  <a:lnTo>
                    <a:pt x="216440" y="655762"/>
                  </a:lnTo>
                  <a:lnTo>
                    <a:pt x="1854" y="655762"/>
                  </a:lnTo>
                  <a:lnTo>
                    <a:pt x="1854" y="0"/>
                  </a:lnTo>
                  <a:close/>
                </a:path>
                <a:path w="216534" h="655955">
                  <a:moveTo>
                    <a:pt x="0" y="82898"/>
                  </a:moveTo>
                  <a:lnTo>
                    <a:pt x="216441" y="83516"/>
                  </a:lnTo>
                </a:path>
                <a:path w="216534" h="655955">
                  <a:moveTo>
                    <a:pt x="0" y="163940"/>
                  </a:moveTo>
                  <a:lnTo>
                    <a:pt x="216441" y="164559"/>
                  </a:lnTo>
                </a:path>
                <a:path w="216534" h="655955">
                  <a:moveTo>
                    <a:pt x="0" y="246220"/>
                  </a:moveTo>
                  <a:lnTo>
                    <a:pt x="216441" y="246838"/>
                  </a:lnTo>
                </a:path>
                <a:path w="216534" h="655955">
                  <a:moveTo>
                    <a:pt x="0" y="329118"/>
                  </a:moveTo>
                  <a:lnTo>
                    <a:pt x="216441" y="329737"/>
                  </a:lnTo>
                </a:path>
                <a:path w="216534" h="655955">
                  <a:moveTo>
                    <a:pt x="0" y="409542"/>
                  </a:moveTo>
                  <a:lnTo>
                    <a:pt x="216441" y="410160"/>
                  </a:lnTo>
                </a:path>
                <a:path w="216534" h="655955">
                  <a:moveTo>
                    <a:pt x="0" y="492440"/>
                  </a:moveTo>
                  <a:lnTo>
                    <a:pt x="216441" y="493059"/>
                  </a:lnTo>
                </a:path>
                <a:path w="216534" h="655955">
                  <a:moveTo>
                    <a:pt x="0" y="574720"/>
                  </a:moveTo>
                  <a:lnTo>
                    <a:pt x="216441" y="575338"/>
                  </a:lnTo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9595" y="1164579"/>
            <a:ext cx="2857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8x2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Mem.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1737" y="1919325"/>
            <a:ext cx="1981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D1</a:t>
            </a:r>
            <a:r>
              <a:rPr sz="450" spc="4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D0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6171" y="1736950"/>
            <a:ext cx="211454" cy="1841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dirty="0">
                <a:latin typeface="Arial"/>
                <a:cs typeface="Arial"/>
              </a:rPr>
              <a:t>6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7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011" y="1243891"/>
            <a:ext cx="354965" cy="4337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95"/>
              </a:spcBef>
            </a:pPr>
            <a:r>
              <a:rPr sz="450" dirty="0">
                <a:latin typeface="Arial"/>
                <a:cs typeface="Arial"/>
              </a:rPr>
              <a:t>0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Arial"/>
                <a:cs typeface="Arial"/>
              </a:rPr>
              <a:t>2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3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75" baseline="37037" dirty="0">
                <a:latin typeface="Arial"/>
                <a:cs typeface="Arial"/>
              </a:rPr>
              <a:t>a2</a:t>
            </a:r>
            <a:r>
              <a:rPr sz="675" spc="127" baseline="37037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4</a:t>
            </a:r>
            <a:r>
              <a:rPr sz="450" spc="220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411" y="1605054"/>
            <a:ext cx="914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a1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011" y="1661350"/>
            <a:ext cx="35496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-18518" dirty="0">
                <a:latin typeface="Arial"/>
                <a:cs typeface="Arial"/>
              </a:rPr>
              <a:t>a0</a:t>
            </a:r>
            <a:r>
              <a:rPr sz="675" spc="127" baseline="-18518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5</a:t>
            </a:r>
            <a:r>
              <a:rPr sz="450" spc="220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0882" y="1490728"/>
            <a:ext cx="98425" cy="22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95"/>
              </a:spcBef>
            </a:pPr>
            <a:r>
              <a:rPr sz="450" spc="-25" dirty="0">
                <a:latin typeface="Arial"/>
                <a:cs typeface="Arial"/>
              </a:rPr>
              <a:t>P6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P7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0882" y="2077698"/>
            <a:ext cx="98425" cy="1619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509"/>
              </a:lnSpc>
              <a:spcBef>
                <a:spcPts val="160"/>
              </a:spcBef>
            </a:pPr>
            <a:r>
              <a:rPr sz="450" spc="-25" dirty="0">
                <a:latin typeface="Arial"/>
                <a:cs typeface="Arial"/>
              </a:rPr>
              <a:t>P8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P9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6864" y="1436905"/>
            <a:ext cx="98425" cy="3429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50" spc="-25" dirty="0">
                <a:latin typeface="Arial"/>
                <a:cs typeface="Arial"/>
              </a:rPr>
              <a:t>P0</a:t>
            </a:r>
            <a:endParaRPr sz="450">
              <a:latin typeface="Arial"/>
              <a:cs typeface="Arial"/>
            </a:endParaRPr>
          </a:p>
          <a:p>
            <a:pPr marL="12700" marR="5080" algn="just">
              <a:lnSpc>
                <a:spcPct val="103299"/>
              </a:lnSpc>
              <a:spcBef>
                <a:spcPts val="135"/>
              </a:spcBef>
            </a:pPr>
            <a:r>
              <a:rPr sz="450" spc="-25" dirty="0">
                <a:latin typeface="Arial"/>
                <a:cs typeface="Arial"/>
              </a:rPr>
              <a:t>P1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P2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P3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864" y="2187817"/>
            <a:ext cx="98425" cy="1517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430"/>
              </a:lnSpc>
              <a:spcBef>
                <a:spcPts val="220"/>
              </a:spcBef>
            </a:pPr>
            <a:r>
              <a:rPr sz="450" spc="-25" dirty="0">
                <a:latin typeface="Arial"/>
                <a:cs typeface="Arial"/>
              </a:rPr>
              <a:t>P4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P5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1920" y="2355469"/>
            <a:ext cx="9715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a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6146" y="1253608"/>
            <a:ext cx="1390650" cy="661670"/>
            <a:chOff x="586146" y="1253608"/>
            <a:chExt cx="1390650" cy="661670"/>
          </a:xfrm>
        </p:grpSpPr>
        <p:sp>
          <p:nvSpPr>
            <p:cNvPr id="33" name="object 33"/>
            <p:cNvSpPr/>
            <p:nvPr/>
          </p:nvSpPr>
          <p:spPr>
            <a:xfrm>
              <a:off x="641283" y="1580017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4" h="29209">
                  <a:moveTo>
                    <a:pt x="0" y="0"/>
                  </a:moveTo>
                  <a:lnTo>
                    <a:pt x="0" y="29075"/>
                  </a:lnTo>
                  <a:lnTo>
                    <a:pt x="58748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956" y="1594245"/>
              <a:ext cx="85090" cy="635"/>
            </a:xfrm>
            <a:custGeom>
              <a:avLst/>
              <a:gdLst/>
              <a:ahLst/>
              <a:cxnLst/>
              <a:rect l="l" t="t" r="r" b="b"/>
              <a:pathLst>
                <a:path w="85090" h="634">
                  <a:moveTo>
                    <a:pt x="0" y="0"/>
                  </a:moveTo>
                  <a:lnTo>
                    <a:pt x="8472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1283" y="1649304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4" h="29844">
                  <a:moveTo>
                    <a:pt x="0" y="0"/>
                  </a:moveTo>
                  <a:lnTo>
                    <a:pt x="0" y="29695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956" y="1664152"/>
              <a:ext cx="85090" cy="635"/>
            </a:xfrm>
            <a:custGeom>
              <a:avLst/>
              <a:gdLst/>
              <a:ahLst/>
              <a:cxnLst/>
              <a:rect l="l" t="t" r="r" b="b"/>
              <a:pathLst>
                <a:path w="85090" h="635">
                  <a:moveTo>
                    <a:pt x="0" y="0"/>
                  </a:moveTo>
                  <a:lnTo>
                    <a:pt x="8472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1283" y="1717356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4" h="29844">
                  <a:moveTo>
                    <a:pt x="0" y="0"/>
                  </a:moveTo>
                  <a:lnTo>
                    <a:pt x="0" y="29693"/>
                  </a:lnTo>
                  <a:lnTo>
                    <a:pt x="58748" y="14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9956" y="1732203"/>
              <a:ext cx="85090" cy="635"/>
            </a:xfrm>
            <a:custGeom>
              <a:avLst/>
              <a:gdLst/>
              <a:ahLst/>
              <a:cxnLst/>
              <a:rect l="l" t="t" r="r" b="b"/>
              <a:pathLst>
                <a:path w="85090" h="635">
                  <a:moveTo>
                    <a:pt x="0" y="0"/>
                  </a:moveTo>
                  <a:lnTo>
                    <a:pt x="8472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58739" y="1256466"/>
              <a:ext cx="214629" cy="655955"/>
            </a:xfrm>
            <a:custGeom>
              <a:avLst/>
              <a:gdLst/>
              <a:ahLst/>
              <a:cxnLst/>
              <a:rect l="l" t="t" r="r" b="b"/>
              <a:pathLst>
                <a:path w="214630" h="655955">
                  <a:moveTo>
                    <a:pt x="214586" y="0"/>
                  </a:moveTo>
                  <a:lnTo>
                    <a:pt x="0" y="0"/>
                  </a:lnTo>
                  <a:lnTo>
                    <a:pt x="0" y="655762"/>
                  </a:lnTo>
                  <a:lnTo>
                    <a:pt x="214586" y="655762"/>
                  </a:lnTo>
                  <a:lnTo>
                    <a:pt x="214586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6884" y="1256466"/>
              <a:ext cx="216535" cy="655955"/>
            </a:xfrm>
            <a:custGeom>
              <a:avLst/>
              <a:gdLst/>
              <a:ahLst/>
              <a:cxnLst/>
              <a:rect l="l" t="t" r="r" b="b"/>
              <a:pathLst>
                <a:path w="216535" h="655955">
                  <a:moveTo>
                    <a:pt x="1855" y="0"/>
                  </a:moveTo>
                  <a:lnTo>
                    <a:pt x="216441" y="0"/>
                  </a:lnTo>
                  <a:lnTo>
                    <a:pt x="216441" y="655762"/>
                  </a:lnTo>
                  <a:lnTo>
                    <a:pt x="1855" y="655762"/>
                  </a:lnTo>
                  <a:lnTo>
                    <a:pt x="1855" y="0"/>
                  </a:lnTo>
                  <a:close/>
                </a:path>
                <a:path w="216535" h="655955">
                  <a:moveTo>
                    <a:pt x="0" y="82898"/>
                  </a:moveTo>
                  <a:lnTo>
                    <a:pt x="216440" y="83516"/>
                  </a:lnTo>
                </a:path>
                <a:path w="216535" h="655955">
                  <a:moveTo>
                    <a:pt x="0" y="163940"/>
                  </a:moveTo>
                  <a:lnTo>
                    <a:pt x="216440" y="164559"/>
                  </a:lnTo>
                </a:path>
                <a:path w="216535" h="655955">
                  <a:moveTo>
                    <a:pt x="0" y="246220"/>
                  </a:moveTo>
                  <a:lnTo>
                    <a:pt x="216440" y="246838"/>
                  </a:lnTo>
                </a:path>
                <a:path w="216535" h="655955">
                  <a:moveTo>
                    <a:pt x="0" y="329118"/>
                  </a:moveTo>
                  <a:lnTo>
                    <a:pt x="216440" y="329737"/>
                  </a:lnTo>
                </a:path>
                <a:path w="216535" h="655955">
                  <a:moveTo>
                    <a:pt x="0" y="409542"/>
                  </a:moveTo>
                  <a:lnTo>
                    <a:pt x="216440" y="410160"/>
                  </a:lnTo>
                </a:path>
                <a:path w="216535" h="655955">
                  <a:moveTo>
                    <a:pt x="0" y="492440"/>
                  </a:moveTo>
                  <a:lnTo>
                    <a:pt x="216440" y="493059"/>
                  </a:lnTo>
                </a:path>
                <a:path w="216535" h="655955">
                  <a:moveTo>
                    <a:pt x="0" y="574720"/>
                  </a:moveTo>
                  <a:lnTo>
                    <a:pt x="216440" y="575338"/>
                  </a:lnTo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622359" y="1164579"/>
            <a:ext cx="2857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8x2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Mem.</a:t>
            </a:r>
            <a:endParaRPr sz="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4395" y="1919325"/>
            <a:ext cx="19431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D1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D0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1514" y="1243891"/>
            <a:ext cx="210820" cy="350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450" dirty="0">
                <a:latin typeface="Arial"/>
                <a:cs typeface="Arial"/>
              </a:rPr>
              <a:t>0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1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Arial"/>
                <a:cs typeface="Arial"/>
              </a:rPr>
              <a:t>2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dirty="0">
                <a:latin typeface="Arial"/>
                <a:cs typeface="Arial"/>
              </a:rPr>
              <a:t>3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82736" y="1580926"/>
            <a:ext cx="35496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37037" dirty="0">
                <a:latin typeface="Arial"/>
                <a:cs typeface="Arial"/>
              </a:rPr>
              <a:t>a2</a:t>
            </a:r>
            <a:r>
              <a:rPr sz="675" spc="135" baseline="37037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4</a:t>
            </a:r>
            <a:r>
              <a:rPr sz="450" spc="220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08136" y="1605054"/>
            <a:ext cx="914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a1</a:t>
            </a:r>
            <a:endParaRPr sz="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82736" y="1649100"/>
            <a:ext cx="354965" cy="271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675" baseline="-18518" dirty="0">
                <a:latin typeface="Arial"/>
                <a:cs typeface="Arial"/>
              </a:rPr>
              <a:t>a0</a:t>
            </a:r>
            <a:r>
              <a:rPr sz="675" spc="135" baseline="-18518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5</a:t>
            </a:r>
            <a:r>
              <a:rPr sz="450" spc="220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6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85"/>
              </a:spcBef>
            </a:pPr>
            <a:r>
              <a:rPr sz="450" dirty="0">
                <a:latin typeface="Arial"/>
                <a:cs typeface="Arial"/>
              </a:rPr>
              <a:t>7</a:t>
            </a:r>
            <a:r>
              <a:rPr sz="450" spc="21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83006" y="1645593"/>
            <a:ext cx="426084" cy="264795"/>
            <a:chOff x="1183006" y="1645593"/>
            <a:chExt cx="426084" cy="264795"/>
          </a:xfrm>
        </p:grpSpPr>
        <p:sp>
          <p:nvSpPr>
            <p:cNvPr id="48" name="object 48"/>
            <p:cNvSpPr/>
            <p:nvPr/>
          </p:nvSpPr>
          <p:spPr>
            <a:xfrm>
              <a:off x="1549718" y="1645593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3"/>
                  </a:lnTo>
                  <a:lnTo>
                    <a:pt x="58748" y="14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9311" y="1660440"/>
              <a:ext cx="53340" cy="635"/>
            </a:xfrm>
            <a:custGeom>
              <a:avLst/>
              <a:gdLst/>
              <a:ahLst/>
              <a:cxnLst/>
              <a:rect l="l" t="t" r="r" b="b"/>
              <a:pathLst>
                <a:path w="53340" h="635">
                  <a:moveTo>
                    <a:pt x="53182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49718" y="1715499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5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29311" y="1730347"/>
              <a:ext cx="53340" cy="635"/>
            </a:xfrm>
            <a:custGeom>
              <a:avLst/>
              <a:gdLst/>
              <a:ahLst/>
              <a:cxnLst/>
              <a:rect l="l" t="t" r="r" b="b"/>
              <a:pathLst>
                <a:path w="53340" h="635">
                  <a:moveTo>
                    <a:pt x="53182" y="0"/>
                  </a:moveTo>
                  <a:lnTo>
                    <a:pt x="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82995" y="1728500"/>
              <a:ext cx="64135" cy="182245"/>
            </a:xfrm>
            <a:custGeom>
              <a:avLst/>
              <a:gdLst/>
              <a:ahLst/>
              <a:cxnLst/>
              <a:rect l="l" t="t" r="r" b="b"/>
              <a:pathLst>
                <a:path w="64134" h="182244">
                  <a:moveTo>
                    <a:pt x="58140" y="14846"/>
                  </a:moveTo>
                  <a:lnTo>
                    <a:pt x="0" y="0"/>
                  </a:lnTo>
                  <a:lnTo>
                    <a:pt x="0" y="29070"/>
                  </a:lnTo>
                  <a:lnTo>
                    <a:pt x="58140" y="14846"/>
                  </a:lnTo>
                  <a:close/>
                </a:path>
                <a:path w="64134" h="182244">
                  <a:moveTo>
                    <a:pt x="59994" y="62484"/>
                  </a:moveTo>
                  <a:lnTo>
                    <a:pt x="1854" y="47637"/>
                  </a:lnTo>
                  <a:lnTo>
                    <a:pt x="1854" y="77330"/>
                  </a:lnTo>
                  <a:lnTo>
                    <a:pt x="59994" y="62484"/>
                  </a:lnTo>
                  <a:close/>
                </a:path>
                <a:path w="64134" h="182244">
                  <a:moveTo>
                    <a:pt x="61849" y="167030"/>
                  </a:moveTo>
                  <a:lnTo>
                    <a:pt x="3098" y="152184"/>
                  </a:lnTo>
                  <a:lnTo>
                    <a:pt x="3098" y="181876"/>
                  </a:lnTo>
                  <a:lnTo>
                    <a:pt x="61849" y="167030"/>
                  </a:lnTo>
                  <a:close/>
                </a:path>
                <a:path w="64134" h="182244">
                  <a:moveTo>
                    <a:pt x="63703" y="113830"/>
                  </a:moveTo>
                  <a:lnTo>
                    <a:pt x="4953" y="98983"/>
                  </a:lnTo>
                  <a:lnTo>
                    <a:pt x="4953" y="128676"/>
                  </a:lnTo>
                  <a:lnTo>
                    <a:pt x="63703" y="11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40548" y="1618664"/>
            <a:ext cx="91440" cy="163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530"/>
              </a:lnSpc>
              <a:spcBef>
                <a:spcPts val="140"/>
              </a:spcBef>
            </a:pPr>
            <a:r>
              <a:rPr sz="450" spc="-25" dirty="0">
                <a:latin typeface="Arial"/>
                <a:cs typeface="Arial"/>
              </a:rPr>
              <a:t>o0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o1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41422" y="1689808"/>
            <a:ext cx="107950" cy="2514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just">
              <a:lnSpc>
                <a:spcPct val="75200"/>
              </a:lnSpc>
              <a:spcBef>
                <a:spcPts val="250"/>
              </a:spcBef>
            </a:pPr>
            <a:r>
              <a:rPr sz="450" spc="-25" dirty="0">
                <a:latin typeface="Arial"/>
                <a:cs typeface="Arial"/>
              </a:rPr>
              <a:t>m0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m2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m3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42990" y="1627652"/>
            <a:ext cx="286385" cy="433070"/>
          </a:xfrm>
          <a:custGeom>
            <a:avLst/>
            <a:gdLst/>
            <a:ahLst/>
            <a:cxnLst/>
            <a:rect l="l" t="t" r="r" b="b"/>
            <a:pathLst>
              <a:path w="286384" h="433069">
                <a:moveTo>
                  <a:pt x="0" y="0"/>
                </a:moveTo>
                <a:lnTo>
                  <a:pt x="286321" y="0"/>
                </a:lnTo>
                <a:lnTo>
                  <a:pt x="286321" y="433050"/>
                </a:lnTo>
                <a:lnTo>
                  <a:pt x="0" y="433050"/>
                </a:lnTo>
                <a:lnTo>
                  <a:pt x="0" y="0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86565" y="1911282"/>
            <a:ext cx="200660" cy="16319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8415" marR="5080" indent="-6350">
              <a:lnSpc>
                <a:spcPts val="520"/>
              </a:lnSpc>
              <a:spcBef>
                <a:spcPts val="150"/>
              </a:spcBef>
            </a:pPr>
            <a:r>
              <a:rPr sz="450" spc="-10" dirty="0">
                <a:latin typeface="Arial"/>
                <a:cs typeface="Arial"/>
              </a:rPr>
              <a:t>Switch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matrix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46264" y="1645592"/>
            <a:ext cx="92075" cy="149225"/>
          </a:xfrm>
          <a:custGeom>
            <a:avLst/>
            <a:gdLst/>
            <a:ahLst/>
            <a:cxnLst/>
            <a:rect l="l" t="t" r="r" b="b"/>
            <a:pathLst>
              <a:path w="92075" h="149225">
                <a:moveTo>
                  <a:pt x="0" y="0"/>
                </a:moveTo>
                <a:lnTo>
                  <a:pt x="91523" y="0"/>
                </a:lnTo>
                <a:lnTo>
                  <a:pt x="91523" y="62482"/>
                </a:lnTo>
                <a:lnTo>
                  <a:pt x="0" y="62482"/>
                </a:lnTo>
                <a:lnTo>
                  <a:pt x="0" y="0"/>
                </a:lnTo>
                <a:close/>
              </a:path>
              <a:path w="92075" h="149225">
                <a:moveTo>
                  <a:pt x="0" y="84754"/>
                </a:moveTo>
                <a:lnTo>
                  <a:pt x="91523" y="84754"/>
                </a:lnTo>
                <a:lnTo>
                  <a:pt x="91523" y="149093"/>
                </a:lnTo>
                <a:lnTo>
                  <a:pt x="0" y="149093"/>
                </a:lnTo>
                <a:lnTo>
                  <a:pt x="0" y="84754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1975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5" dirty="0"/>
              <a:t> </a:t>
            </a:r>
            <a:r>
              <a:rPr spc="-10" dirty="0"/>
              <a:t>Internals:</a:t>
            </a:r>
            <a:r>
              <a:rPr spc="-35" dirty="0"/>
              <a:t> </a:t>
            </a:r>
            <a:r>
              <a:rPr dirty="0"/>
              <a:t>Switch</a:t>
            </a:r>
            <a:r>
              <a:rPr spc="-35" dirty="0"/>
              <a:t> </a:t>
            </a:r>
            <a:r>
              <a:rPr spc="-10" dirty="0"/>
              <a:t>Matrices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31758" y="431732"/>
            <a:ext cx="3071495" cy="6324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Previous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slides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had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hardwired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connections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between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LUTs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4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Instead,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want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program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connections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too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14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Use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switch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matrices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(also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known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programmable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interconnect)</a:t>
            </a:r>
            <a:endParaRPr sz="750">
              <a:latin typeface="Tahoma"/>
              <a:cs typeface="Tahoma"/>
            </a:endParaRPr>
          </a:p>
          <a:p>
            <a:pPr marL="304165" marR="5080" indent="-114300">
              <a:lnSpc>
                <a:spcPts val="770"/>
              </a:lnSpc>
              <a:spcBef>
                <a:spcPts val="160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29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Simple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mux-based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version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–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each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output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can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any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four</a:t>
            </a:r>
            <a:r>
              <a:rPr sz="700" dirty="0">
                <a:latin typeface="Tahoma"/>
                <a:cs typeface="Tahoma"/>
              </a:rPr>
              <a:t> inputs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just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by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programming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its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2-bit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configuration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memory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369621" y="1070490"/>
            <a:ext cx="873760" cy="1270635"/>
            <a:chOff x="2369621" y="1070490"/>
            <a:chExt cx="873760" cy="1270635"/>
          </a:xfrm>
        </p:grpSpPr>
        <p:sp>
          <p:nvSpPr>
            <p:cNvPr id="61" name="object 61"/>
            <p:cNvSpPr/>
            <p:nvPr/>
          </p:nvSpPr>
          <p:spPr>
            <a:xfrm>
              <a:off x="2441456" y="1073347"/>
              <a:ext cx="702945" cy="1264920"/>
            </a:xfrm>
            <a:custGeom>
              <a:avLst/>
              <a:gdLst/>
              <a:ahLst/>
              <a:cxnLst/>
              <a:rect l="l" t="t" r="r" b="b"/>
              <a:pathLst>
                <a:path w="702944" h="1264920">
                  <a:moveTo>
                    <a:pt x="0" y="0"/>
                  </a:moveTo>
                  <a:lnTo>
                    <a:pt x="702506" y="0"/>
                  </a:lnTo>
                  <a:lnTo>
                    <a:pt x="702506" y="1264508"/>
                  </a:lnTo>
                  <a:lnTo>
                    <a:pt x="0" y="1264508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40401" y="162950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2559" y="0"/>
                  </a:moveTo>
                  <a:lnTo>
                    <a:pt x="6506" y="0"/>
                  </a:lnTo>
                  <a:lnTo>
                    <a:pt x="0" y="6508"/>
                  </a:lnTo>
                  <a:lnTo>
                    <a:pt x="0" y="14537"/>
                  </a:lnTo>
                  <a:lnTo>
                    <a:pt x="0" y="22567"/>
                  </a:lnTo>
                  <a:lnTo>
                    <a:pt x="6506" y="29076"/>
                  </a:lnTo>
                  <a:lnTo>
                    <a:pt x="22559" y="29076"/>
                  </a:lnTo>
                  <a:lnTo>
                    <a:pt x="29065" y="22567"/>
                  </a:lnTo>
                  <a:lnTo>
                    <a:pt x="29065" y="6508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40400" y="162950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3" y="0"/>
                  </a:lnTo>
                  <a:lnTo>
                    <a:pt x="22559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9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69466" y="1567025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39" h="29209">
                  <a:moveTo>
                    <a:pt x="21598" y="0"/>
                  </a:moveTo>
                  <a:lnTo>
                    <a:pt x="6229" y="0"/>
                  </a:lnTo>
                  <a:lnTo>
                    <a:pt x="0" y="6510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229" y="29076"/>
                  </a:lnTo>
                  <a:lnTo>
                    <a:pt x="21598" y="29076"/>
                  </a:lnTo>
                  <a:lnTo>
                    <a:pt x="27828" y="22567"/>
                  </a:lnTo>
                  <a:lnTo>
                    <a:pt x="27828" y="651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69466" y="1567025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39" h="29209">
                  <a:moveTo>
                    <a:pt x="0" y="14538"/>
                  </a:moveTo>
                  <a:lnTo>
                    <a:pt x="0" y="6509"/>
                  </a:lnTo>
                  <a:lnTo>
                    <a:pt x="6229" y="0"/>
                  </a:lnTo>
                  <a:lnTo>
                    <a:pt x="13913" y="0"/>
                  </a:lnTo>
                  <a:lnTo>
                    <a:pt x="21598" y="0"/>
                  </a:lnTo>
                  <a:lnTo>
                    <a:pt x="27828" y="6509"/>
                  </a:lnTo>
                  <a:lnTo>
                    <a:pt x="27828" y="14538"/>
                  </a:lnTo>
                  <a:lnTo>
                    <a:pt x="27828" y="22567"/>
                  </a:lnTo>
                  <a:lnTo>
                    <a:pt x="21598" y="29076"/>
                  </a:lnTo>
                  <a:lnTo>
                    <a:pt x="6229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01004" y="1504542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22559" y="0"/>
                  </a:moveTo>
                  <a:lnTo>
                    <a:pt x="6507" y="0"/>
                  </a:lnTo>
                  <a:lnTo>
                    <a:pt x="0" y="6231"/>
                  </a:lnTo>
                  <a:lnTo>
                    <a:pt x="0" y="13920"/>
                  </a:lnTo>
                  <a:lnTo>
                    <a:pt x="0" y="21607"/>
                  </a:lnTo>
                  <a:lnTo>
                    <a:pt x="6507" y="27839"/>
                  </a:lnTo>
                  <a:lnTo>
                    <a:pt x="22559" y="27839"/>
                  </a:lnTo>
                  <a:lnTo>
                    <a:pt x="29066" y="21607"/>
                  </a:lnTo>
                  <a:lnTo>
                    <a:pt x="29066" y="6231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01004" y="1504542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0" y="13919"/>
                  </a:moveTo>
                  <a:lnTo>
                    <a:pt x="0" y="6232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232"/>
                  </a:lnTo>
                  <a:lnTo>
                    <a:pt x="29065" y="13919"/>
                  </a:lnTo>
                  <a:lnTo>
                    <a:pt x="29065" y="21607"/>
                  </a:lnTo>
                  <a:lnTo>
                    <a:pt x="22558" y="27839"/>
                  </a:lnTo>
                  <a:lnTo>
                    <a:pt x="6506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37491" y="1442059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40">
                  <a:moveTo>
                    <a:pt x="21117" y="0"/>
                  </a:moveTo>
                  <a:lnTo>
                    <a:pt x="6090" y="0"/>
                  </a:lnTo>
                  <a:lnTo>
                    <a:pt x="0" y="6231"/>
                  </a:lnTo>
                  <a:lnTo>
                    <a:pt x="0" y="13919"/>
                  </a:lnTo>
                  <a:lnTo>
                    <a:pt x="0" y="21606"/>
                  </a:lnTo>
                  <a:lnTo>
                    <a:pt x="6090" y="27838"/>
                  </a:lnTo>
                  <a:lnTo>
                    <a:pt x="21117" y="27838"/>
                  </a:lnTo>
                  <a:lnTo>
                    <a:pt x="27208" y="21606"/>
                  </a:lnTo>
                  <a:lnTo>
                    <a:pt x="27208" y="6231"/>
                  </a:lnTo>
                  <a:lnTo>
                    <a:pt x="21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37490" y="1442059"/>
              <a:ext cx="27305" cy="27940"/>
            </a:xfrm>
            <a:custGeom>
              <a:avLst/>
              <a:gdLst/>
              <a:ahLst/>
              <a:cxnLst/>
              <a:rect l="l" t="t" r="r" b="b"/>
              <a:pathLst>
                <a:path w="27305" h="27940">
                  <a:moveTo>
                    <a:pt x="0" y="13919"/>
                  </a:moveTo>
                  <a:lnTo>
                    <a:pt x="0" y="6232"/>
                  </a:lnTo>
                  <a:lnTo>
                    <a:pt x="6090" y="0"/>
                  </a:lnTo>
                  <a:lnTo>
                    <a:pt x="13604" y="0"/>
                  </a:lnTo>
                  <a:lnTo>
                    <a:pt x="21118" y="0"/>
                  </a:lnTo>
                  <a:lnTo>
                    <a:pt x="27209" y="6232"/>
                  </a:lnTo>
                  <a:lnTo>
                    <a:pt x="27209" y="13919"/>
                  </a:lnTo>
                  <a:lnTo>
                    <a:pt x="27209" y="21607"/>
                  </a:lnTo>
                  <a:lnTo>
                    <a:pt x="21118" y="27839"/>
                  </a:lnTo>
                  <a:lnTo>
                    <a:pt x="6090" y="27839"/>
                  </a:lnTo>
                  <a:lnTo>
                    <a:pt x="0" y="21607"/>
                  </a:lnTo>
                  <a:lnTo>
                    <a:pt x="0" y="1391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29813" y="12917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0" y="0"/>
                  </a:moveTo>
                  <a:lnTo>
                    <a:pt x="618" y="34643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15591" y="1315237"/>
              <a:ext cx="29209" cy="59055"/>
            </a:xfrm>
            <a:custGeom>
              <a:avLst/>
              <a:gdLst/>
              <a:ahLst/>
              <a:cxnLst/>
              <a:rect l="l" t="t" r="r" b="b"/>
              <a:pathLst>
                <a:path w="29210" h="59055">
                  <a:moveTo>
                    <a:pt x="29063" y="0"/>
                  </a:moveTo>
                  <a:lnTo>
                    <a:pt x="0" y="0"/>
                  </a:lnTo>
                  <a:lnTo>
                    <a:pt x="14222" y="58771"/>
                  </a:lnTo>
                  <a:lnTo>
                    <a:pt x="29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36797" y="12917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0" y="0"/>
                  </a:moveTo>
                  <a:lnTo>
                    <a:pt x="618" y="34643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1956" y="1315237"/>
              <a:ext cx="29209" cy="59055"/>
            </a:xfrm>
            <a:custGeom>
              <a:avLst/>
              <a:gdLst/>
              <a:ahLst/>
              <a:cxnLst/>
              <a:rect l="l" t="t" r="r" b="b"/>
              <a:pathLst>
                <a:path w="29210" h="59055">
                  <a:moveTo>
                    <a:pt x="29065" y="0"/>
                  </a:moveTo>
                  <a:lnTo>
                    <a:pt x="0" y="0"/>
                  </a:lnTo>
                  <a:lnTo>
                    <a:pt x="14842" y="58771"/>
                  </a:lnTo>
                  <a:lnTo>
                    <a:pt x="29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73431" y="1456907"/>
              <a:ext cx="313690" cy="635"/>
            </a:xfrm>
            <a:custGeom>
              <a:avLst/>
              <a:gdLst/>
              <a:ahLst/>
              <a:cxnLst/>
              <a:rect l="l" t="t" r="r" b="b"/>
              <a:pathLst>
                <a:path w="313689" h="634">
                  <a:moveTo>
                    <a:pt x="0" y="0"/>
                  </a:moveTo>
                  <a:lnTo>
                    <a:pt x="31353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75831" y="1442059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5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73431" y="1519390"/>
              <a:ext cx="313690" cy="635"/>
            </a:xfrm>
            <a:custGeom>
              <a:avLst/>
              <a:gdLst/>
              <a:ahLst/>
              <a:cxnLst/>
              <a:rect l="l" t="t" r="r" b="b"/>
              <a:pathLst>
                <a:path w="313689" h="634">
                  <a:moveTo>
                    <a:pt x="0" y="0"/>
                  </a:moveTo>
                  <a:lnTo>
                    <a:pt x="31353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75831" y="1504542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09">
                  <a:moveTo>
                    <a:pt x="0" y="0"/>
                  </a:moveTo>
                  <a:lnTo>
                    <a:pt x="0" y="29076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39452" y="1548466"/>
              <a:ext cx="156210" cy="635"/>
            </a:xfrm>
            <a:custGeom>
              <a:avLst/>
              <a:gdLst/>
              <a:ahLst/>
              <a:cxnLst/>
              <a:rect l="l" t="t" r="r" b="b"/>
              <a:pathLst>
                <a:path w="156210" h="634">
                  <a:moveTo>
                    <a:pt x="0" y="0"/>
                  </a:moveTo>
                  <a:lnTo>
                    <a:pt x="155837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84159" y="1533619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5"/>
                  </a:lnTo>
                  <a:lnTo>
                    <a:pt x="58747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39452" y="2150406"/>
              <a:ext cx="156210" cy="635"/>
            </a:xfrm>
            <a:custGeom>
              <a:avLst/>
              <a:gdLst/>
              <a:ahLst/>
              <a:cxnLst/>
              <a:rect l="l" t="t" r="r" b="b"/>
              <a:pathLst>
                <a:path w="156210" h="635">
                  <a:moveTo>
                    <a:pt x="0" y="0"/>
                  </a:moveTo>
                  <a:lnTo>
                    <a:pt x="155837" y="619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84159" y="2136178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10">
                  <a:moveTo>
                    <a:pt x="0" y="0"/>
                  </a:moveTo>
                  <a:lnTo>
                    <a:pt x="0" y="29076"/>
                  </a:lnTo>
                  <a:lnTo>
                    <a:pt x="5874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73431" y="1581872"/>
              <a:ext cx="313690" cy="635"/>
            </a:xfrm>
            <a:custGeom>
              <a:avLst/>
              <a:gdLst/>
              <a:ahLst/>
              <a:cxnLst/>
              <a:rect l="l" t="t" r="r" b="b"/>
              <a:pathLst>
                <a:path w="313689" h="634">
                  <a:moveTo>
                    <a:pt x="0" y="0"/>
                  </a:moveTo>
                  <a:lnTo>
                    <a:pt x="31353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75831" y="1567025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09">
                  <a:moveTo>
                    <a:pt x="0" y="0"/>
                  </a:moveTo>
                  <a:lnTo>
                    <a:pt x="0" y="29076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73431" y="1644356"/>
              <a:ext cx="313690" cy="635"/>
            </a:xfrm>
            <a:custGeom>
              <a:avLst/>
              <a:gdLst/>
              <a:ahLst/>
              <a:cxnLst/>
              <a:rect l="l" t="t" r="r" b="b"/>
              <a:pathLst>
                <a:path w="313689" h="635">
                  <a:moveTo>
                    <a:pt x="0" y="0"/>
                  </a:moveTo>
                  <a:lnTo>
                    <a:pt x="313531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75831" y="1629509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10">
                  <a:moveTo>
                    <a:pt x="0" y="0"/>
                  </a:moveTo>
                  <a:lnTo>
                    <a:pt x="0" y="29076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752181" y="2355469"/>
            <a:ext cx="10033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b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41742" y="1378012"/>
            <a:ext cx="10795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m0</a:t>
            </a:r>
            <a:endParaRPr sz="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739194" y="1408944"/>
            <a:ext cx="7175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i0</a:t>
            </a:r>
            <a:endParaRPr sz="4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86813" y="1365020"/>
            <a:ext cx="1949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s1</a:t>
            </a:r>
            <a:r>
              <a:rPr sz="450" spc="22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s0</a:t>
            </a:r>
            <a:endParaRPr sz="4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444239" y="1439258"/>
            <a:ext cx="2044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m1</a:t>
            </a:r>
            <a:endParaRPr sz="4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44239" y="1502359"/>
            <a:ext cx="1676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m2</a:t>
            </a:r>
            <a:endParaRPr sz="4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444239" y="1566080"/>
            <a:ext cx="1219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m3</a:t>
            </a:r>
            <a:endParaRPr sz="4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36435" y="1143254"/>
            <a:ext cx="301625" cy="146685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6355" marR="32384" indent="48260">
              <a:lnSpc>
                <a:spcPts val="52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2-</a:t>
            </a: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memory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815591" y="1895427"/>
            <a:ext cx="135890" cy="86360"/>
            <a:chOff x="2815591" y="1895427"/>
            <a:chExt cx="135890" cy="86360"/>
          </a:xfrm>
        </p:grpSpPr>
        <p:sp>
          <p:nvSpPr>
            <p:cNvPr id="95" name="object 95"/>
            <p:cNvSpPr/>
            <p:nvPr/>
          </p:nvSpPr>
          <p:spPr>
            <a:xfrm>
              <a:off x="2829813" y="18992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0" y="0"/>
                  </a:moveTo>
                  <a:lnTo>
                    <a:pt x="618" y="34644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815591" y="1922745"/>
              <a:ext cx="29209" cy="59055"/>
            </a:xfrm>
            <a:custGeom>
              <a:avLst/>
              <a:gdLst/>
              <a:ahLst/>
              <a:cxnLst/>
              <a:rect l="l" t="t" r="r" b="b"/>
              <a:pathLst>
                <a:path w="29210" h="59055">
                  <a:moveTo>
                    <a:pt x="29063" y="0"/>
                  </a:moveTo>
                  <a:lnTo>
                    <a:pt x="0" y="0"/>
                  </a:lnTo>
                  <a:lnTo>
                    <a:pt x="14222" y="58771"/>
                  </a:lnTo>
                  <a:lnTo>
                    <a:pt x="29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36797" y="18992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0" y="0"/>
                  </a:moveTo>
                  <a:lnTo>
                    <a:pt x="618" y="34644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21956" y="1922745"/>
              <a:ext cx="29209" cy="59055"/>
            </a:xfrm>
            <a:custGeom>
              <a:avLst/>
              <a:gdLst/>
              <a:ahLst/>
              <a:cxnLst/>
              <a:rect l="l" t="t" r="r" b="b"/>
              <a:pathLst>
                <a:path w="29210" h="59055">
                  <a:moveTo>
                    <a:pt x="29065" y="0"/>
                  </a:moveTo>
                  <a:lnTo>
                    <a:pt x="0" y="0"/>
                  </a:lnTo>
                  <a:lnTo>
                    <a:pt x="14842" y="58771"/>
                  </a:lnTo>
                  <a:lnTo>
                    <a:pt x="29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736435" y="1750762"/>
            <a:ext cx="301625" cy="146685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6355" marR="32384" indent="48260">
              <a:lnSpc>
                <a:spcPts val="52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2-</a:t>
            </a:r>
            <a:r>
              <a:rPr sz="450" spc="-25" dirty="0">
                <a:latin typeface="Arial"/>
                <a:cs typeface="Arial"/>
              </a:rPr>
              <a:t>bit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memory</a:t>
            </a:r>
            <a:endParaRPr sz="4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64982" y="1071783"/>
            <a:ext cx="135064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958850" algn="l"/>
              </a:tabLst>
            </a:pPr>
            <a:r>
              <a:rPr sz="450" dirty="0">
                <a:latin typeface="Arial"/>
                <a:cs typeface="Arial"/>
              </a:rPr>
              <a:t>FPGA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(partial)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baseline="12345" dirty="0">
                <a:latin typeface="Arial"/>
                <a:cs typeface="Arial"/>
              </a:rPr>
              <a:t>Switch</a:t>
            </a:r>
            <a:r>
              <a:rPr sz="675" spc="52" baseline="12345" dirty="0">
                <a:latin typeface="Arial"/>
                <a:cs typeface="Arial"/>
              </a:rPr>
              <a:t> </a:t>
            </a:r>
            <a:r>
              <a:rPr sz="675" spc="-15" baseline="12345" dirty="0">
                <a:latin typeface="Arial"/>
                <a:cs typeface="Arial"/>
              </a:rPr>
              <a:t>matrix</a:t>
            </a:r>
            <a:endParaRPr sz="675" baseline="12345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713794" y="1476994"/>
            <a:ext cx="45339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6172" dirty="0">
                <a:latin typeface="Arial"/>
                <a:cs typeface="Arial"/>
              </a:rPr>
              <a:t>i1</a:t>
            </a:r>
            <a:r>
              <a:rPr sz="675" spc="300" baseline="6172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4x1</a:t>
            </a:r>
            <a:r>
              <a:rPr sz="450" spc="360" dirty="0">
                <a:latin typeface="Arial"/>
                <a:cs typeface="Arial"/>
              </a:rPr>
              <a:t> </a:t>
            </a:r>
            <a:r>
              <a:rPr sz="675" baseline="-24691" dirty="0">
                <a:latin typeface="Arial"/>
                <a:cs typeface="Arial"/>
              </a:rPr>
              <a:t>d</a:t>
            </a:r>
            <a:r>
              <a:rPr sz="675" spc="232" baseline="-24691" dirty="0">
                <a:latin typeface="Arial"/>
                <a:cs typeface="Arial"/>
              </a:rPr>
              <a:t> </a:t>
            </a:r>
            <a:r>
              <a:rPr sz="675" spc="-37" baseline="6172" dirty="0">
                <a:latin typeface="Arial"/>
                <a:cs typeface="Arial"/>
              </a:rPr>
              <a:t>o0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739194" y="1535766"/>
            <a:ext cx="217804" cy="1536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450"/>
              </a:lnSpc>
              <a:spcBef>
                <a:spcPts val="204"/>
              </a:spcBef>
            </a:pPr>
            <a:r>
              <a:rPr sz="675" baseline="6172" dirty="0">
                <a:latin typeface="Arial"/>
                <a:cs typeface="Arial"/>
              </a:rPr>
              <a:t>i2</a:t>
            </a:r>
            <a:r>
              <a:rPr sz="675" spc="209" baseline="6172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mux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i3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551432" y="1454952"/>
            <a:ext cx="183515" cy="803910"/>
            <a:chOff x="2551432" y="1454952"/>
            <a:chExt cx="183515" cy="803910"/>
          </a:xfrm>
        </p:grpSpPr>
        <p:sp>
          <p:nvSpPr>
            <p:cNvPr id="104" name="object 104"/>
            <p:cNvSpPr/>
            <p:nvPr/>
          </p:nvSpPr>
          <p:spPr>
            <a:xfrm>
              <a:off x="2652331" y="1458762"/>
              <a:ext cx="34925" cy="598805"/>
            </a:xfrm>
            <a:custGeom>
              <a:avLst/>
              <a:gdLst/>
              <a:ahLst/>
              <a:cxnLst/>
              <a:rect l="l" t="t" r="r" b="b"/>
              <a:pathLst>
                <a:path w="34925" h="598805">
                  <a:moveTo>
                    <a:pt x="34631" y="598228"/>
                  </a:moveTo>
                  <a:lnTo>
                    <a:pt x="0" y="598228"/>
                  </a:lnTo>
                  <a:lnTo>
                    <a:pt x="0" y="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75831" y="2042143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5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15227" y="1519390"/>
              <a:ext cx="71755" cy="600710"/>
            </a:xfrm>
            <a:custGeom>
              <a:avLst/>
              <a:gdLst/>
              <a:ahLst/>
              <a:cxnLst/>
              <a:rect l="l" t="t" r="r" b="b"/>
              <a:pathLst>
                <a:path w="71755" h="600710">
                  <a:moveTo>
                    <a:pt x="71735" y="600084"/>
                  </a:moveTo>
                  <a:lnTo>
                    <a:pt x="0" y="600084"/>
                  </a:lnTo>
                  <a:lnTo>
                    <a:pt x="0" y="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75831" y="2104627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5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84307" y="1581872"/>
              <a:ext cx="102870" cy="600710"/>
            </a:xfrm>
            <a:custGeom>
              <a:avLst/>
              <a:gdLst/>
              <a:ahLst/>
              <a:cxnLst/>
              <a:rect l="l" t="t" r="r" b="b"/>
              <a:pathLst>
                <a:path w="102869" h="600710">
                  <a:moveTo>
                    <a:pt x="102654" y="600084"/>
                  </a:moveTo>
                  <a:lnTo>
                    <a:pt x="0" y="600084"/>
                  </a:lnTo>
                  <a:lnTo>
                    <a:pt x="0" y="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75831" y="2167110"/>
              <a:ext cx="59055" cy="29845"/>
            </a:xfrm>
            <a:custGeom>
              <a:avLst/>
              <a:gdLst/>
              <a:ahLst/>
              <a:cxnLst/>
              <a:rect l="l" t="t" r="r" b="b"/>
              <a:pathLst>
                <a:path w="59055" h="29844">
                  <a:moveTo>
                    <a:pt x="0" y="0"/>
                  </a:moveTo>
                  <a:lnTo>
                    <a:pt x="0" y="29695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55242" y="1644356"/>
              <a:ext cx="132080" cy="600710"/>
            </a:xfrm>
            <a:custGeom>
              <a:avLst/>
              <a:gdLst/>
              <a:ahLst/>
              <a:cxnLst/>
              <a:rect l="l" t="t" r="r" b="b"/>
              <a:pathLst>
                <a:path w="132080" h="600710">
                  <a:moveTo>
                    <a:pt x="131720" y="600085"/>
                  </a:moveTo>
                  <a:lnTo>
                    <a:pt x="0" y="600085"/>
                  </a:lnTo>
                  <a:lnTo>
                    <a:pt x="0" y="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75831" y="2229593"/>
              <a:ext cx="59055" cy="29209"/>
            </a:xfrm>
            <a:custGeom>
              <a:avLst/>
              <a:gdLst/>
              <a:ahLst/>
              <a:cxnLst/>
              <a:rect l="l" t="t" r="r" b="b"/>
              <a:pathLst>
                <a:path w="59055" h="29210">
                  <a:moveTo>
                    <a:pt x="0" y="0"/>
                  </a:moveTo>
                  <a:lnTo>
                    <a:pt x="0" y="29076"/>
                  </a:lnTo>
                  <a:lnTo>
                    <a:pt x="58748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739194" y="1965105"/>
            <a:ext cx="242570" cy="140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690">
              <a:lnSpc>
                <a:spcPts val="445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s1</a:t>
            </a:r>
            <a:r>
              <a:rPr sz="450" spc="22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s0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ts val="445"/>
              </a:lnSpc>
            </a:pPr>
            <a:r>
              <a:rPr sz="450" spc="-25" dirty="0">
                <a:latin typeface="Arial"/>
                <a:cs typeface="Arial"/>
              </a:rPr>
              <a:t>i0</a:t>
            </a:r>
            <a:endParaRPr sz="4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713794" y="2077698"/>
            <a:ext cx="45593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75" baseline="6172" dirty="0">
                <a:latin typeface="Arial"/>
                <a:cs typeface="Arial"/>
              </a:rPr>
              <a:t>i1</a:t>
            </a:r>
            <a:r>
              <a:rPr sz="675" spc="300" baseline="6172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4x1</a:t>
            </a:r>
            <a:r>
              <a:rPr sz="450" spc="360" dirty="0">
                <a:latin typeface="Arial"/>
                <a:cs typeface="Arial"/>
              </a:rPr>
              <a:t> </a:t>
            </a:r>
            <a:r>
              <a:rPr sz="675" baseline="-24691" dirty="0">
                <a:latin typeface="Arial"/>
                <a:cs typeface="Arial"/>
              </a:rPr>
              <a:t>d</a:t>
            </a:r>
            <a:r>
              <a:rPr sz="675" spc="262" baseline="-24691" dirty="0">
                <a:latin typeface="Arial"/>
                <a:cs typeface="Arial"/>
              </a:rPr>
              <a:t> </a:t>
            </a:r>
            <a:r>
              <a:rPr sz="675" spc="-37" baseline="6172" dirty="0">
                <a:latin typeface="Arial"/>
                <a:cs typeface="Arial"/>
              </a:rPr>
              <a:t>o1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39194" y="2132757"/>
            <a:ext cx="217804" cy="1568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470"/>
              </a:lnSpc>
              <a:spcBef>
                <a:spcPts val="190"/>
              </a:spcBef>
            </a:pPr>
            <a:r>
              <a:rPr sz="450" dirty="0">
                <a:latin typeface="Arial"/>
                <a:cs typeface="Arial"/>
              </a:rPr>
              <a:t>i2</a:t>
            </a:r>
            <a:r>
              <a:rPr sz="450" spc="14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mux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i3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430495" y="1376718"/>
            <a:ext cx="1610360" cy="935355"/>
            <a:chOff x="1430495" y="1376718"/>
            <a:chExt cx="1610360" cy="935355"/>
          </a:xfrm>
        </p:grpSpPr>
        <p:sp>
          <p:nvSpPr>
            <p:cNvPr id="116" name="object 116"/>
            <p:cNvSpPr/>
            <p:nvPr/>
          </p:nvSpPr>
          <p:spPr>
            <a:xfrm>
              <a:off x="2736435" y="1379576"/>
              <a:ext cx="301625" cy="929640"/>
            </a:xfrm>
            <a:custGeom>
              <a:avLst/>
              <a:gdLst/>
              <a:ahLst/>
              <a:cxnLst/>
              <a:rect l="l" t="t" r="r" b="b"/>
              <a:pathLst>
                <a:path w="301625" h="929639">
                  <a:moveTo>
                    <a:pt x="0" y="0"/>
                  </a:moveTo>
                  <a:lnTo>
                    <a:pt x="301162" y="0"/>
                  </a:lnTo>
                  <a:lnTo>
                    <a:pt x="301162" y="328500"/>
                  </a:lnTo>
                  <a:lnTo>
                    <a:pt x="0" y="328500"/>
                  </a:lnTo>
                  <a:lnTo>
                    <a:pt x="0" y="0"/>
                  </a:lnTo>
                  <a:close/>
                </a:path>
                <a:path w="301625" h="929639">
                  <a:moveTo>
                    <a:pt x="0" y="600084"/>
                  </a:moveTo>
                  <a:lnTo>
                    <a:pt x="301162" y="600084"/>
                  </a:lnTo>
                  <a:lnTo>
                    <a:pt x="301162" y="929203"/>
                  </a:lnTo>
                  <a:lnTo>
                    <a:pt x="0" y="929203"/>
                  </a:lnTo>
                  <a:lnTo>
                    <a:pt x="0" y="600084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34305" y="1874161"/>
              <a:ext cx="1069975" cy="76200"/>
            </a:xfrm>
            <a:custGeom>
              <a:avLst/>
              <a:gdLst/>
              <a:ahLst/>
              <a:cxnLst/>
              <a:rect l="l" t="t" r="r" b="b"/>
              <a:pathLst>
                <a:path w="1069975" h="76200">
                  <a:moveTo>
                    <a:pt x="0" y="11727"/>
                  </a:moveTo>
                  <a:lnTo>
                    <a:pt x="192881" y="36343"/>
                  </a:lnTo>
                  <a:lnTo>
                    <a:pt x="378619" y="56989"/>
                  </a:lnTo>
                  <a:lnTo>
                    <a:pt x="466724" y="65723"/>
                  </a:lnTo>
                  <a:lnTo>
                    <a:pt x="549275" y="72076"/>
                  </a:lnTo>
                  <a:lnTo>
                    <a:pt x="627062" y="75252"/>
                  </a:lnTo>
                  <a:lnTo>
                    <a:pt x="697706" y="76046"/>
                  </a:lnTo>
                  <a:lnTo>
                    <a:pt x="762000" y="73664"/>
                  </a:lnTo>
                  <a:lnTo>
                    <a:pt x="819150" y="68106"/>
                  </a:lnTo>
                  <a:lnTo>
                    <a:pt x="870743" y="60165"/>
                  </a:lnTo>
                  <a:lnTo>
                    <a:pt x="918368" y="49842"/>
                  </a:lnTo>
                  <a:lnTo>
                    <a:pt x="1001712" y="24432"/>
                  </a:lnTo>
                  <a:lnTo>
                    <a:pt x="1069399" y="0"/>
                  </a:lnTo>
                </a:path>
              </a:pathLst>
            </a:custGeom>
            <a:ln w="742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80053" y="1866915"/>
              <a:ext cx="33020" cy="27940"/>
            </a:xfrm>
            <a:custGeom>
              <a:avLst/>
              <a:gdLst/>
              <a:ahLst/>
              <a:cxnLst/>
              <a:rect l="l" t="t" r="r" b="b"/>
              <a:pathLst>
                <a:path w="33019" h="27939">
                  <a:moveTo>
                    <a:pt x="0" y="0"/>
                  </a:moveTo>
                  <a:lnTo>
                    <a:pt x="10074" y="27932"/>
                  </a:lnTo>
                  <a:lnTo>
                    <a:pt x="32959" y="3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560846" y="2424633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566454" y="2439481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577" y="748477"/>
            <a:ext cx="1884680" cy="1405890"/>
            <a:chOff x="187577" y="748477"/>
            <a:chExt cx="1884680" cy="1405890"/>
          </a:xfrm>
        </p:grpSpPr>
        <p:sp>
          <p:nvSpPr>
            <p:cNvPr id="11" name="object 11"/>
            <p:cNvSpPr/>
            <p:nvPr/>
          </p:nvSpPr>
          <p:spPr>
            <a:xfrm>
              <a:off x="226335" y="751652"/>
              <a:ext cx="1764664" cy="1399540"/>
            </a:xfrm>
            <a:custGeom>
              <a:avLst/>
              <a:gdLst/>
              <a:ahLst/>
              <a:cxnLst/>
              <a:rect l="l" t="t" r="r" b="b"/>
              <a:pathLst>
                <a:path w="1764664" h="1399539">
                  <a:moveTo>
                    <a:pt x="0" y="0"/>
                  </a:moveTo>
                  <a:lnTo>
                    <a:pt x="1764305" y="0"/>
                  </a:lnTo>
                  <a:lnTo>
                    <a:pt x="1764305" y="1399372"/>
                  </a:lnTo>
                  <a:lnTo>
                    <a:pt x="0" y="1399372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333" y="18949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519" y="0"/>
                  </a:moveTo>
                  <a:lnTo>
                    <a:pt x="6783" y="0"/>
                  </a:lnTo>
                  <a:lnTo>
                    <a:pt x="0" y="6785"/>
                  </a:lnTo>
                  <a:lnTo>
                    <a:pt x="0" y="15157"/>
                  </a:lnTo>
                  <a:lnTo>
                    <a:pt x="0" y="23528"/>
                  </a:lnTo>
                  <a:lnTo>
                    <a:pt x="6783" y="30313"/>
                  </a:lnTo>
                  <a:lnTo>
                    <a:pt x="23519" y="30313"/>
                  </a:lnTo>
                  <a:lnTo>
                    <a:pt x="30302" y="23528"/>
                  </a:lnTo>
                  <a:lnTo>
                    <a:pt x="30302" y="6785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7333" y="189490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5156"/>
                  </a:moveTo>
                  <a:lnTo>
                    <a:pt x="0" y="6785"/>
                  </a:lnTo>
                  <a:lnTo>
                    <a:pt x="6783" y="0"/>
                  </a:lnTo>
                  <a:lnTo>
                    <a:pt x="15150" y="0"/>
                  </a:lnTo>
                  <a:lnTo>
                    <a:pt x="23518" y="0"/>
                  </a:lnTo>
                  <a:lnTo>
                    <a:pt x="30301" y="6785"/>
                  </a:lnTo>
                  <a:lnTo>
                    <a:pt x="30301" y="15156"/>
                  </a:lnTo>
                  <a:lnTo>
                    <a:pt x="30301" y="23527"/>
                  </a:lnTo>
                  <a:lnTo>
                    <a:pt x="23518" y="30313"/>
                  </a:lnTo>
                  <a:lnTo>
                    <a:pt x="6783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6080" y="1955533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959" y="0"/>
                  </a:moveTo>
                  <a:lnTo>
                    <a:pt x="7198" y="0"/>
                  </a:lnTo>
                  <a:lnTo>
                    <a:pt x="0" y="6785"/>
                  </a:lnTo>
                  <a:lnTo>
                    <a:pt x="0" y="15157"/>
                  </a:lnTo>
                  <a:lnTo>
                    <a:pt x="0" y="23528"/>
                  </a:lnTo>
                  <a:lnTo>
                    <a:pt x="7198" y="30313"/>
                  </a:lnTo>
                  <a:lnTo>
                    <a:pt x="24959" y="30313"/>
                  </a:lnTo>
                  <a:lnTo>
                    <a:pt x="32157" y="23528"/>
                  </a:lnTo>
                  <a:lnTo>
                    <a:pt x="32157" y="6785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081" y="195553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0" y="15156"/>
                  </a:moveTo>
                  <a:lnTo>
                    <a:pt x="0" y="6786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6786"/>
                  </a:lnTo>
                  <a:lnTo>
                    <a:pt x="32156" y="15156"/>
                  </a:lnTo>
                  <a:lnTo>
                    <a:pt x="32156" y="23527"/>
                  </a:lnTo>
                  <a:lnTo>
                    <a:pt x="24958" y="30313"/>
                  </a:lnTo>
                  <a:lnTo>
                    <a:pt x="7198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683" y="1290491"/>
              <a:ext cx="1561465" cy="681355"/>
            </a:xfrm>
            <a:custGeom>
              <a:avLst/>
              <a:gdLst/>
              <a:ahLst/>
              <a:cxnLst/>
              <a:rect l="l" t="t" r="r" b="b"/>
              <a:pathLst>
                <a:path w="1561464" h="681355">
                  <a:moveTo>
                    <a:pt x="1241753" y="489347"/>
                  </a:moveTo>
                  <a:lnTo>
                    <a:pt x="1241753" y="531415"/>
                  </a:lnTo>
                  <a:lnTo>
                    <a:pt x="1429748" y="531415"/>
                  </a:lnTo>
                  <a:lnTo>
                    <a:pt x="1429748" y="0"/>
                  </a:lnTo>
                  <a:lnTo>
                    <a:pt x="1540442" y="0"/>
                  </a:lnTo>
                </a:path>
                <a:path w="1561464" h="681355">
                  <a:moveTo>
                    <a:pt x="1138480" y="489347"/>
                  </a:moveTo>
                  <a:lnTo>
                    <a:pt x="1138480" y="574101"/>
                  </a:lnTo>
                  <a:lnTo>
                    <a:pt x="1476128" y="574101"/>
                  </a:lnTo>
                  <a:lnTo>
                    <a:pt x="1476128" y="105169"/>
                  </a:lnTo>
                  <a:lnTo>
                    <a:pt x="1540442" y="105169"/>
                  </a:lnTo>
                </a:path>
                <a:path w="1561464" h="681355">
                  <a:moveTo>
                    <a:pt x="0" y="489347"/>
                  </a:moveTo>
                  <a:lnTo>
                    <a:pt x="0" y="681127"/>
                  </a:lnTo>
                  <a:lnTo>
                    <a:pt x="1554666" y="681127"/>
                  </a:lnTo>
                </a:path>
                <a:path w="1561464" h="681355">
                  <a:moveTo>
                    <a:pt x="102654" y="489347"/>
                  </a:moveTo>
                  <a:lnTo>
                    <a:pt x="102654" y="620500"/>
                  </a:lnTo>
                  <a:lnTo>
                    <a:pt x="1560850" y="620500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806" y="856822"/>
              <a:ext cx="1549400" cy="920750"/>
            </a:xfrm>
            <a:custGeom>
              <a:avLst/>
              <a:gdLst/>
              <a:ahLst/>
              <a:cxnLst/>
              <a:rect l="l" t="t" r="r" b="b"/>
              <a:pathLst>
                <a:path w="1549400" h="920750">
                  <a:moveTo>
                    <a:pt x="0" y="0"/>
                  </a:moveTo>
                  <a:lnTo>
                    <a:pt x="424224" y="0"/>
                  </a:lnTo>
                  <a:lnTo>
                    <a:pt x="424224" y="920542"/>
                  </a:lnTo>
                  <a:lnTo>
                    <a:pt x="0" y="920542"/>
                  </a:lnTo>
                  <a:lnTo>
                    <a:pt x="0" y="0"/>
                  </a:lnTo>
                  <a:close/>
                </a:path>
                <a:path w="1549400" h="920750">
                  <a:moveTo>
                    <a:pt x="1123020" y="0"/>
                  </a:moveTo>
                  <a:lnTo>
                    <a:pt x="1549100" y="0"/>
                  </a:lnTo>
                  <a:lnTo>
                    <a:pt x="1549100" y="920542"/>
                  </a:lnTo>
                  <a:lnTo>
                    <a:pt x="1123020" y="920542"/>
                  </a:lnTo>
                  <a:lnTo>
                    <a:pt x="112302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9036" y="1276883"/>
              <a:ext cx="692785" cy="711200"/>
            </a:xfrm>
            <a:custGeom>
              <a:avLst/>
              <a:gdLst/>
              <a:ahLst/>
              <a:cxnLst/>
              <a:rect l="l" t="t" r="r" b="b"/>
              <a:pathLst>
                <a:path w="692785" h="711200">
                  <a:moveTo>
                    <a:pt x="64312" y="51968"/>
                  </a:moveTo>
                  <a:lnTo>
                    <a:pt x="0" y="35890"/>
                  </a:lnTo>
                  <a:lnTo>
                    <a:pt x="0" y="68668"/>
                  </a:lnTo>
                  <a:lnTo>
                    <a:pt x="64312" y="51968"/>
                  </a:lnTo>
                  <a:close/>
                </a:path>
                <a:path w="692785" h="711200">
                  <a:moveTo>
                    <a:pt x="692607" y="694740"/>
                  </a:moveTo>
                  <a:lnTo>
                    <a:pt x="627672" y="678649"/>
                  </a:lnTo>
                  <a:lnTo>
                    <a:pt x="627672" y="710819"/>
                  </a:lnTo>
                  <a:lnTo>
                    <a:pt x="692607" y="694740"/>
                  </a:lnTo>
                  <a:close/>
                </a:path>
                <a:path w="692785" h="711200">
                  <a:moveTo>
                    <a:pt x="692607" y="635965"/>
                  </a:moveTo>
                  <a:lnTo>
                    <a:pt x="627672" y="619887"/>
                  </a:lnTo>
                  <a:lnTo>
                    <a:pt x="627672" y="652056"/>
                  </a:lnTo>
                  <a:lnTo>
                    <a:pt x="692607" y="635965"/>
                  </a:lnTo>
                  <a:close/>
                </a:path>
                <a:path w="692785" h="711200">
                  <a:moveTo>
                    <a:pt x="692607" y="121259"/>
                  </a:moveTo>
                  <a:lnTo>
                    <a:pt x="627672" y="104559"/>
                  </a:lnTo>
                  <a:lnTo>
                    <a:pt x="627672" y="137337"/>
                  </a:lnTo>
                  <a:lnTo>
                    <a:pt x="692607" y="121259"/>
                  </a:lnTo>
                  <a:close/>
                </a:path>
                <a:path w="692785" h="711200">
                  <a:moveTo>
                    <a:pt x="692607" y="16090"/>
                  </a:moveTo>
                  <a:lnTo>
                    <a:pt x="627672" y="0"/>
                  </a:lnTo>
                  <a:lnTo>
                    <a:pt x="627672" y="32169"/>
                  </a:lnTo>
                  <a:lnTo>
                    <a:pt x="692607" y="16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744" y="822178"/>
              <a:ext cx="1216025" cy="956310"/>
            </a:xfrm>
            <a:custGeom>
              <a:avLst/>
              <a:gdLst/>
              <a:ahLst/>
              <a:cxnLst/>
              <a:rect l="l" t="t" r="r" b="b"/>
              <a:pathLst>
                <a:path w="1216025" h="956310">
                  <a:moveTo>
                    <a:pt x="408146" y="955186"/>
                  </a:moveTo>
                  <a:lnTo>
                    <a:pt x="408764" y="955805"/>
                  </a:lnTo>
                </a:path>
                <a:path w="1216025" h="956310">
                  <a:moveTo>
                    <a:pt x="1215781" y="506669"/>
                  </a:moveTo>
                  <a:lnTo>
                    <a:pt x="933170" y="506669"/>
                  </a:lnTo>
                  <a:lnTo>
                    <a:pt x="933170" y="0"/>
                  </a:lnTo>
                  <a:lnTo>
                    <a:pt x="82866" y="0"/>
                  </a:lnTo>
                  <a:lnTo>
                    <a:pt x="82866" y="408305"/>
                  </a:lnTo>
                  <a:lnTo>
                    <a:pt x="0" y="40830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7068" y="1381442"/>
              <a:ext cx="466725" cy="175895"/>
            </a:xfrm>
            <a:custGeom>
              <a:avLst/>
              <a:gdLst/>
              <a:ahLst/>
              <a:cxnLst/>
              <a:rect l="l" t="t" r="r" b="b"/>
              <a:pathLst>
                <a:path w="466725" h="175894">
                  <a:moveTo>
                    <a:pt x="64935" y="159600"/>
                  </a:moveTo>
                  <a:lnTo>
                    <a:pt x="0" y="143522"/>
                  </a:lnTo>
                  <a:lnTo>
                    <a:pt x="0" y="175691"/>
                  </a:lnTo>
                  <a:lnTo>
                    <a:pt x="64935" y="159600"/>
                  </a:lnTo>
                  <a:close/>
                </a:path>
                <a:path w="466725" h="175894">
                  <a:moveTo>
                    <a:pt x="466280" y="93408"/>
                  </a:moveTo>
                  <a:lnTo>
                    <a:pt x="401967" y="76708"/>
                  </a:lnTo>
                  <a:lnTo>
                    <a:pt x="401967" y="109499"/>
                  </a:lnTo>
                  <a:lnTo>
                    <a:pt x="466280" y="93408"/>
                  </a:lnTo>
                  <a:close/>
                </a:path>
                <a:path w="466725" h="175894">
                  <a:moveTo>
                    <a:pt x="466280" y="16700"/>
                  </a:moveTo>
                  <a:lnTo>
                    <a:pt x="401967" y="0"/>
                  </a:lnTo>
                  <a:lnTo>
                    <a:pt x="401967" y="32778"/>
                  </a:lnTo>
                  <a:lnTo>
                    <a:pt x="466280" y="1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4015" y="1541042"/>
              <a:ext cx="158115" cy="428625"/>
            </a:xfrm>
            <a:custGeom>
              <a:avLst/>
              <a:gdLst/>
              <a:ahLst/>
              <a:cxnLst/>
              <a:rect l="l" t="t" r="r" b="b"/>
              <a:pathLst>
                <a:path w="158115" h="428625">
                  <a:moveTo>
                    <a:pt x="157692" y="0"/>
                  </a:moveTo>
                  <a:lnTo>
                    <a:pt x="0" y="0"/>
                  </a:lnTo>
                  <a:lnTo>
                    <a:pt x="0" y="428102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1405" y="1581872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4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705" y="1597958"/>
              <a:ext cx="815975" cy="436245"/>
            </a:xfrm>
            <a:custGeom>
              <a:avLst/>
              <a:gdLst/>
              <a:ahLst/>
              <a:cxnLst/>
              <a:rect l="l" t="t" r="r" b="b"/>
              <a:pathLst>
                <a:path w="815975" h="436244">
                  <a:moveTo>
                    <a:pt x="815674" y="0"/>
                  </a:moveTo>
                  <a:lnTo>
                    <a:pt x="716729" y="0"/>
                  </a:lnTo>
                  <a:lnTo>
                    <a:pt x="716729" y="436143"/>
                  </a:lnTo>
                  <a:lnTo>
                    <a:pt x="0" y="436143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8933" y="1640024"/>
              <a:ext cx="65405" cy="33020"/>
            </a:xfrm>
            <a:custGeom>
              <a:avLst/>
              <a:gdLst/>
              <a:ahLst/>
              <a:cxnLst/>
              <a:rect l="l" t="t" r="r" b="b"/>
              <a:pathLst>
                <a:path w="65405" h="33019">
                  <a:moveTo>
                    <a:pt x="0" y="0"/>
                  </a:moveTo>
                  <a:lnTo>
                    <a:pt x="0" y="32787"/>
                  </a:lnTo>
                  <a:lnTo>
                    <a:pt x="6493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705" y="1656110"/>
              <a:ext cx="815975" cy="436880"/>
            </a:xfrm>
            <a:custGeom>
              <a:avLst/>
              <a:gdLst/>
              <a:ahLst/>
              <a:cxnLst/>
              <a:rect l="l" t="t" r="r" b="b"/>
              <a:pathLst>
                <a:path w="815975" h="436880">
                  <a:moveTo>
                    <a:pt x="815674" y="0"/>
                  </a:moveTo>
                  <a:lnTo>
                    <a:pt x="775477" y="0"/>
                  </a:lnTo>
                  <a:lnTo>
                    <a:pt x="775477" y="436762"/>
                  </a:lnTo>
                  <a:lnTo>
                    <a:pt x="0" y="436762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222" y="1472372"/>
              <a:ext cx="64769" cy="33020"/>
            </a:xfrm>
            <a:custGeom>
              <a:avLst/>
              <a:gdLst/>
              <a:ahLst/>
              <a:cxnLst/>
              <a:rect l="l" t="t" r="r" b="b"/>
              <a:pathLst>
                <a:path w="64769" h="33019">
                  <a:moveTo>
                    <a:pt x="0" y="0"/>
                  </a:moveTo>
                  <a:lnTo>
                    <a:pt x="0" y="32788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3411" y="1488457"/>
              <a:ext cx="213995" cy="421005"/>
            </a:xfrm>
            <a:custGeom>
              <a:avLst/>
              <a:gdLst/>
              <a:ahLst/>
              <a:cxnLst/>
              <a:rect l="l" t="t" r="r" b="b"/>
              <a:pathLst>
                <a:path w="213994" h="421005">
                  <a:moveTo>
                    <a:pt x="213967" y="0"/>
                  </a:moveTo>
                  <a:lnTo>
                    <a:pt x="0" y="0"/>
                  </a:lnTo>
                  <a:lnTo>
                    <a:pt x="0" y="420677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683" y="953330"/>
              <a:ext cx="238125" cy="721360"/>
            </a:xfrm>
            <a:custGeom>
              <a:avLst/>
              <a:gdLst/>
              <a:ahLst/>
              <a:cxnLst/>
              <a:rect l="l" t="t" r="r" b="b"/>
              <a:pathLst>
                <a:path w="238125" h="721360">
                  <a:moveTo>
                    <a:pt x="238085" y="0"/>
                  </a:moveTo>
                  <a:lnTo>
                    <a:pt x="0" y="0"/>
                  </a:lnTo>
                  <a:lnTo>
                    <a:pt x="0" y="721338"/>
                  </a:lnTo>
                  <a:lnTo>
                    <a:pt x="238085" y="721338"/>
                  </a:lnTo>
                  <a:lnTo>
                    <a:pt x="238085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683" y="953330"/>
              <a:ext cx="238125" cy="721360"/>
            </a:xfrm>
            <a:custGeom>
              <a:avLst/>
              <a:gdLst/>
              <a:ahLst/>
              <a:cxnLst/>
              <a:rect l="l" t="t" r="r" b="b"/>
              <a:pathLst>
                <a:path w="238125" h="721360">
                  <a:moveTo>
                    <a:pt x="0" y="0"/>
                  </a:moveTo>
                  <a:lnTo>
                    <a:pt x="238085" y="0"/>
                  </a:lnTo>
                  <a:lnTo>
                    <a:pt x="238085" y="721338"/>
                  </a:lnTo>
                  <a:lnTo>
                    <a:pt x="0" y="721338"/>
                  </a:lnTo>
                  <a:lnTo>
                    <a:pt x="0" y="0"/>
                  </a:lnTo>
                  <a:close/>
                </a:path>
                <a:path w="238125" h="721360">
                  <a:moveTo>
                    <a:pt x="0" y="90940"/>
                  </a:moveTo>
                  <a:lnTo>
                    <a:pt x="238085" y="91559"/>
                  </a:lnTo>
                </a:path>
                <a:path w="238125" h="721360">
                  <a:moveTo>
                    <a:pt x="0" y="180025"/>
                  </a:moveTo>
                  <a:lnTo>
                    <a:pt x="238085" y="180644"/>
                  </a:lnTo>
                </a:path>
                <a:path w="238125" h="721360">
                  <a:moveTo>
                    <a:pt x="0" y="270966"/>
                  </a:moveTo>
                  <a:lnTo>
                    <a:pt x="238085" y="271584"/>
                  </a:lnTo>
                </a:path>
                <a:path w="238125" h="721360">
                  <a:moveTo>
                    <a:pt x="0" y="361906"/>
                  </a:moveTo>
                  <a:lnTo>
                    <a:pt x="238085" y="362525"/>
                  </a:lnTo>
                </a:path>
                <a:path w="238125" h="721360">
                  <a:moveTo>
                    <a:pt x="0" y="450372"/>
                  </a:moveTo>
                  <a:lnTo>
                    <a:pt x="238085" y="450991"/>
                  </a:lnTo>
                </a:path>
                <a:path w="238125" h="721360">
                  <a:moveTo>
                    <a:pt x="0" y="541313"/>
                  </a:moveTo>
                  <a:lnTo>
                    <a:pt x="238085" y="541932"/>
                  </a:lnTo>
                </a:path>
                <a:path w="238125" h="721360">
                  <a:moveTo>
                    <a:pt x="0" y="632254"/>
                  </a:moveTo>
                  <a:lnTo>
                    <a:pt x="238085" y="632872"/>
                  </a:lnTo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9895" y="853401"/>
            <a:ext cx="3092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8x2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314" y="1684240"/>
            <a:ext cx="21336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D1</a:t>
            </a:r>
            <a:r>
              <a:rPr sz="500" spc="45" dirty="0">
                <a:latin typeface="Arial"/>
                <a:cs typeface="Arial"/>
              </a:rPr>
              <a:t> </a:t>
            </a:r>
            <a:r>
              <a:rPr sz="500" spc="-3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747" y="940506"/>
            <a:ext cx="229235" cy="5619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235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235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01</a:t>
            </a: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2</a:t>
            </a:r>
            <a:r>
              <a:rPr sz="500" spc="235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r>
              <a:rPr sz="500" spc="235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500" i="1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500" i="1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7075" y="1269130"/>
            <a:ext cx="2152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a2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750" spc="-75" baseline="-38888" dirty="0">
                <a:latin typeface="Arial"/>
                <a:cs typeface="Arial"/>
              </a:rPr>
              <a:t>4</a:t>
            </a:r>
            <a:endParaRPr sz="750" baseline="-38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4375" y="1337799"/>
            <a:ext cx="395605" cy="3441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0800" marR="197485">
              <a:lnSpc>
                <a:spcPct val="106400"/>
              </a:lnSpc>
              <a:spcBef>
                <a:spcPts val="65"/>
              </a:spcBef>
            </a:pPr>
            <a:r>
              <a:rPr sz="500" spc="-25" dirty="0">
                <a:latin typeface="Arial"/>
                <a:cs typeface="Arial"/>
              </a:rPr>
              <a:t>a1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a0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750" spc="-75" baseline="16666" dirty="0">
                <a:latin typeface="Arial"/>
                <a:cs typeface="Arial"/>
              </a:rPr>
              <a:t>5</a:t>
            </a:r>
            <a:endParaRPr sz="750" baseline="16666">
              <a:latin typeface="Arial"/>
              <a:cs typeface="Arial"/>
            </a:endParaRPr>
          </a:p>
          <a:p>
            <a:pPr marL="153670">
              <a:lnSpc>
                <a:spcPts val="570"/>
              </a:lnSpc>
            </a:pPr>
            <a:r>
              <a:rPr sz="500" dirty="0">
                <a:latin typeface="Arial"/>
                <a:cs typeface="Arial"/>
              </a:rPr>
              <a:t>6</a:t>
            </a:r>
            <a:r>
              <a:rPr sz="500" spc="235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7</a:t>
            </a:r>
            <a:r>
              <a:rPr sz="500" spc="235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3899" y="1210852"/>
            <a:ext cx="97155" cy="24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300"/>
              </a:lnSpc>
              <a:spcBef>
                <a:spcPts val="95"/>
              </a:spcBef>
            </a:pPr>
            <a:r>
              <a:rPr sz="500" spc="-25" dirty="0">
                <a:latin typeface="Arial"/>
                <a:cs typeface="Arial"/>
              </a:rPr>
              <a:t>d3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d2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63899" y="1858698"/>
            <a:ext cx="97155" cy="1739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560"/>
              </a:lnSpc>
              <a:spcBef>
                <a:spcPts val="155"/>
              </a:spcBef>
            </a:pPr>
            <a:r>
              <a:rPr sz="500" spc="-25" dirty="0">
                <a:latin typeface="Arial"/>
                <a:cs typeface="Arial"/>
              </a:rPr>
              <a:t>d1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4585" y="1150846"/>
            <a:ext cx="75565" cy="3765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16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585" y="1978715"/>
            <a:ext cx="75565" cy="1638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229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7756" y="2180393"/>
            <a:ext cx="1047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a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1906" y="1309050"/>
            <a:ext cx="127635" cy="184150"/>
            <a:chOff x="191906" y="1309050"/>
            <a:chExt cx="127635" cy="184150"/>
          </a:xfrm>
        </p:grpSpPr>
        <p:sp>
          <p:nvSpPr>
            <p:cNvPr id="41" name="object 41"/>
            <p:cNvSpPr/>
            <p:nvPr/>
          </p:nvSpPr>
          <p:spPr>
            <a:xfrm>
              <a:off x="254164" y="1309050"/>
              <a:ext cx="65405" cy="32384"/>
            </a:xfrm>
            <a:custGeom>
              <a:avLst/>
              <a:gdLst/>
              <a:ahLst/>
              <a:cxnLst/>
              <a:rect l="l" t="t" r="r" b="b"/>
              <a:pathLst>
                <a:path w="65404" h="32384">
                  <a:moveTo>
                    <a:pt x="0" y="0"/>
                  </a:moveTo>
                  <a:lnTo>
                    <a:pt x="0" y="32170"/>
                  </a:lnTo>
                  <a:lnTo>
                    <a:pt x="6493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6033" y="1325135"/>
              <a:ext cx="94615" cy="635"/>
            </a:xfrm>
            <a:custGeom>
              <a:avLst/>
              <a:gdLst/>
              <a:ahLst/>
              <a:cxnLst/>
              <a:rect l="l" t="t" r="r" b="b"/>
              <a:pathLst>
                <a:path w="94614" h="634">
                  <a:moveTo>
                    <a:pt x="0" y="0"/>
                  </a:moveTo>
                  <a:lnTo>
                    <a:pt x="9461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164" y="1385762"/>
              <a:ext cx="65405" cy="32384"/>
            </a:xfrm>
            <a:custGeom>
              <a:avLst/>
              <a:gdLst/>
              <a:ahLst/>
              <a:cxnLst/>
              <a:rect l="l" t="t" r="r" b="b"/>
              <a:pathLst>
                <a:path w="65404" h="32384">
                  <a:moveTo>
                    <a:pt x="0" y="0"/>
                  </a:moveTo>
                  <a:lnTo>
                    <a:pt x="0" y="32169"/>
                  </a:lnTo>
                  <a:lnTo>
                    <a:pt x="6493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6033" y="1401847"/>
              <a:ext cx="94615" cy="635"/>
            </a:xfrm>
            <a:custGeom>
              <a:avLst/>
              <a:gdLst/>
              <a:ahLst/>
              <a:cxnLst/>
              <a:rect l="l" t="t" r="r" b="b"/>
              <a:pathLst>
                <a:path w="94614" h="634">
                  <a:moveTo>
                    <a:pt x="0" y="0"/>
                  </a:moveTo>
                  <a:lnTo>
                    <a:pt x="9461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164" y="1460618"/>
              <a:ext cx="65405" cy="32384"/>
            </a:xfrm>
            <a:custGeom>
              <a:avLst/>
              <a:gdLst/>
              <a:ahLst/>
              <a:cxnLst/>
              <a:rect l="l" t="t" r="r" b="b"/>
              <a:pathLst>
                <a:path w="65404" h="32384">
                  <a:moveTo>
                    <a:pt x="0" y="0"/>
                  </a:moveTo>
                  <a:lnTo>
                    <a:pt x="0" y="32169"/>
                  </a:lnTo>
                  <a:lnTo>
                    <a:pt x="6493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6033" y="1476703"/>
              <a:ext cx="94615" cy="635"/>
            </a:xfrm>
            <a:custGeom>
              <a:avLst/>
              <a:gdLst/>
              <a:ahLst/>
              <a:cxnLst/>
              <a:rect l="l" t="t" r="r" b="b"/>
              <a:pathLst>
                <a:path w="94614" h="634">
                  <a:moveTo>
                    <a:pt x="0" y="0"/>
                  </a:moveTo>
                  <a:lnTo>
                    <a:pt x="9461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60336" y="853401"/>
            <a:ext cx="3092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8x2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605993" y="950238"/>
          <a:ext cx="236220" cy="71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805"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635" algn="ctr">
                        <a:lnSpc>
                          <a:spcPts val="530"/>
                        </a:lnSpc>
                        <a:spcBef>
                          <a:spcPts val="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635" algn="ctr">
                        <a:lnSpc>
                          <a:spcPts val="535"/>
                        </a:lnSpc>
                        <a:spcBef>
                          <a:spcPts val="8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635" algn="ctr">
                        <a:lnSpc>
                          <a:spcPts val="550"/>
                        </a:lnSpc>
                        <a:spcBef>
                          <a:spcPts val="65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01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7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635" algn="ctr">
                        <a:lnSpc>
                          <a:spcPts val="545"/>
                        </a:lnSpc>
                        <a:spcBef>
                          <a:spcPts val="7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635" algn="ctr">
                        <a:lnSpc>
                          <a:spcPts val="540"/>
                        </a:lnSpc>
                        <a:spcBef>
                          <a:spcPts val="7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635" algn="ctr">
                        <a:lnSpc>
                          <a:spcPts val="545"/>
                        </a:lnSpc>
                        <a:spcBef>
                          <a:spcPts val="5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1572886" y="1684240"/>
            <a:ext cx="210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D1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47532" y="940506"/>
            <a:ext cx="61594" cy="3822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18858" y="1269130"/>
            <a:ext cx="2152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a2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750" spc="-75" baseline="-38888" dirty="0">
                <a:latin typeface="Arial"/>
                <a:cs typeface="Arial"/>
              </a:rPr>
              <a:t>4</a:t>
            </a:r>
            <a:endParaRPr sz="750" baseline="-38888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18858" y="1337799"/>
            <a:ext cx="215265" cy="3441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6400"/>
              </a:lnSpc>
              <a:spcBef>
                <a:spcPts val="65"/>
              </a:spcBef>
            </a:pPr>
            <a:r>
              <a:rPr sz="500" spc="-25" dirty="0">
                <a:latin typeface="Arial"/>
                <a:cs typeface="Arial"/>
              </a:rPr>
              <a:t>a1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a0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750" spc="-75" baseline="16666" dirty="0">
                <a:latin typeface="Arial"/>
                <a:cs typeface="Arial"/>
              </a:rPr>
              <a:t>5</a:t>
            </a:r>
            <a:endParaRPr sz="750" baseline="16666">
              <a:latin typeface="Arial"/>
              <a:cs typeface="Arial"/>
            </a:endParaRPr>
          </a:p>
          <a:p>
            <a:pPr marL="140970">
              <a:lnSpc>
                <a:spcPts val="570"/>
              </a:lnSpc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39536" y="1361635"/>
            <a:ext cx="315595" cy="476884"/>
          </a:xfrm>
          <a:custGeom>
            <a:avLst/>
            <a:gdLst/>
            <a:ahLst/>
            <a:cxnLst/>
            <a:rect l="l" t="t" r="r" b="b"/>
            <a:pathLst>
              <a:path w="315594" h="476885">
                <a:moveTo>
                  <a:pt x="0" y="0"/>
                </a:moveTo>
                <a:lnTo>
                  <a:pt x="315385" y="0"/>
                </a:lnTo>
                <a:lnTo>
                  <a:pt x="315385" y="476355"/>
                </a:lnTo>
                <a:lnTo>
                  <a:pt x="0" y="476355"/>
                </a:lnTo>
                <a:lnTo>
                  <a:pt x="0" y="0"/>
                </a:lnTo>
                <a:close/>
              </a:path>
            </a:pathLst>
          </a:custGeom>
          <a:ln w="6184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41058" y="1488130"/>
            <a:ext cx="264795" cy="3632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54305" algn="just">
              <a:lnSpc>
                <a:spcPct val="74300"/>
              </a:lnSpc>
              <a:spcBef>
                <a:spcPts val="260"/>
              </a:spcBef>
            </a:pPr>
            <a:r>
              <a:rPr sz="500" spc="-25" dirty="0">
                <a:latin typeface="Arial"/>
                <a:cs typeface="Arial"/>
              </a:rPr>
              <a:t>m1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m2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m3</a:t>
            </a:r>
            <a:endParaRPr sz="500">
              <a:latin typeface="Arial"/>
              <a:cs typeface="Arial"/>
            </a:endParaRPr>
          </a:p>
          <a:p>
            <a:pPr marL="69215" marR="5080" indent="-7620">
              <a:lnSpc>
                <a:spcPts val="580"/>
              </a:lnSpc>
              <a:spcBef>
                <a:spcPts val="15"/>
              </a:spcBef>
            </a:pPr>
            <a:r>
              <a:rPr sz="500" spc="-10" dirty="0">
                <a:latin typeface="Arial"/>
                <a:cs typeface="Arial"/>
              </a:rPr>
              <a:t>Switch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matrix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55177" y="1381432"/>
            <a:ext cx="100965" cy="164465"/>
          </a:xfrm>
          <a:custGeom>
            <a:avLst/>
            <a:gdLst/>
            <a:ahLst/>
            <a:cxnLst/>
            <a:rect l="l" t="t" r="r" b="b"/>
            <a:pathLst>
              <a:path w="100965" h="164465">
                <a:moveTo>
                  <a:pt x="0" y="0"/>
                </a:moveTo>
                <a:lnTo>
                  <a:pt x="100799" y="0"/>
                </a:lnTo>
                <a:lnTo>
                  <a:pt x="100799" y="68669"/>
                </a:lnTo>
                <a:lnTo>
                  <a:pt x="0" y="68669"/>
                </a:lnTo>
                <a:lnTo>
                  <a:pt x="0" y="0"/>
                </a:lnTo>
                <a:close/>
              </a:path>
              <a:path w="100965" h="164465">
                <a:moveTo>
                  <a:pt x="0" y="93415"/>
                </a:moveTo>
                <a:lnTo>
                  <a:pt x="100799" y="93415"/>
                </a:lnTo>
                <a:lnTo>
                  <a:pt x="100799" y="163940"/>
                </a:lnTo>
                <a:lnTo>
                  <a:pt x="0" y="163940"/>
                </a:lnTo>
                <a:lnTo>
                  <a:pt x="0" y="93415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35782" y="750706"/>
            <a:ext cx="4330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FPGA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(partial)</a:t>
            </a:r>
            <a:endParaRPr sz="5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46329" y="828364"/>
            <a:ext cx="331470" cy="1619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500" b="1" spc="-25" dirty="0">
                <a:solidFill>
                  <a:srgbClr val="FF2800"/>
                </a:solidFill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46329" y="1500830"/>
            <a:ext cx="331470" cy="1619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500" b="1" spc="-25" dirty="0">
                <a:solidFill>
                  <a:srgbClr val="FF2800"/>
                </a:solidFill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39536" y="1398135"/>
            <a:ext cx="379730" cy="258445"/>
          </a:xfrm>
          <a:custGeom>
            <a:avLst/>
            <a:gdLst/>
            <a:ahLst/>
            <a:cxnLst/>
            <a:rect l="l" t="t" r="r" b="b"/>
            <a:pathLst>
              <a:path w="379730" h="258444">
                <a:moveTo>
                  <a:pt x="0" y="199822"/>
                </a:moveTo>
                <a:lnTo>
                  <a:pt x="315385" y="1856"/>
                </a:lnTo>
                <a:lnTo>
                  <a:pt x="321569" y="0"/>
                </a:lnTo>
                <a:lnTo>
                  <a:pt x="379699" y="0"/>
                </a:lnTo>
              </a:path>
              <a:path w="379730" h="258444">
                <a:moveTo>
                  <a:pt x="0" y="257974"/>
                </a:moveTo>
                <a:lnTo>
                  <a:pt x="317241" y="78567"/>
                </a:lnTo>
                <a:lnTo>
                  <a:pt x="321569" y="76711"/>
                </a:lnTo>
                <a:lnTo>
                  <a:pt x="379699" y="76711"/>
                </a:lnTo>
              </a:path>
            </a:pathLst>
          </a:custGeom>
          <a:ln w="804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15658" y="1365020"/>
            <a:ext cx="367665" cy="1695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indent="113664">
              <a:lnSpc>
                <a:spcPts val="530"/>
              </a:lnSpc>
              <a:spcBef>
                <a:spcPts val="180"/>
              </a:spcBef>
            </a:pPr>
            <a:r>
              <a:rPr sz="500" b="1" dirty="0">
                <a:solidFill>
                  <a:srgbClr val="FF2800"/>
                </a:solidFill>
                <a:latin typeface="Arial"/>
                <a:cs typeface="Arial"/>
              </a:rPr>
              <a:t>10</a:t>
            </a:r>
            <a:r>
              <a:rPr sz="500" b="1" spc="12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750" spc="-37" baseline="11111" dirty="0">
                <a:latin typeface="Arial"/>
                <a:cs typeface="Arial"/>
              </a:rPr>
              <a:t>o0</a:t>
            </a:r>
            <a:r>
              <a:rPr sz="750" spc="300" baseline="11111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m0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750" b="1" baseline="-22222" dirty="0">
                <a:solidFill>
                  <a:srgbClr val="FF2800"/>
                </a:solidFill>
                <a:latin typeface="Arial"/>
                <a:cs typeface="Arial"/>
              </a:rPr>
              <a:t>11</a:t>
            </a:r>
            <a:r>
              <a:rPr sz="750" b="1" spc="209" baseline="-22222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750" spc="-37" baseline="5555" dirty="0">
                <a:latin typeface="Arial"/>
                <a:cs typeface="Arial"/>
              </a:rPr>
              <a:t>o1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79434" y="1250438"/>
            <a:ext cx="973455" cy="857250"/>
          </a:xfrm>
          <a:custGeom>
            <a:avLst/>
            <a:gdLst/>
            <a:ahLst/>
            <a:cxnLst/>
            <a:rect l="l" t="t" r="r" b="b"/>
            <a:pathLst>
              <a:path w="973454" h="857250">
                <a:moveTo>
                  <a:pt x="0" y="28203"/>
                </a:moveTo>
                <a:lnTo>
                  <a:pt x="57900" y="34971"/>
                </a:lnTo>
                <a:lnTo>
                  <a:pt x="211788" y="46082"/>
                </a:lnTo>
                <a:lnTo>
                  <a:pt x="431937" y="47751"/>
                </a:lnTo>
                <a:lnTo>
                  <a:pt x="688626" y="26189"/>
                </a:lnTo>
                <a:lnTo>
                  <a:pt x="717781" y="21813"/>
                </a:lnTo>
                <a:lnTo>
                  <a:pt x="790103" y="12339"/>
                </a:lnTo>
                <a:lnTo>
                  <a:pt x="882871" y="3242"/>
                </a:lnTo>
                <a:lnTo>
                  <a:pt x="973366" y="0"/>
                </a:lnTo>
              </a:path>
              <a:path w="973454" h="857250">
                <a:moveTo>
                  <a:pt x="32648" y="159669"/>
                </a:moveTo>
                <a:lnTo>
                  <a:pt x="42518" y="154336"/>
                </a:lnTo>
                <a:lnTo>
                  <a:pt x="72353" y="138821"/>
                </a:lnTo>
                <a:lnTo>
                  <a:pt x="111589" y="124761"/>
                </a:lnTo>
                <a:lnTo>
                  <a:pt x="149662" y="123791"/>
                </a:lnTo>
                <a:lnTo>
                  <a:pt x="176007" y="147548"/>
                </a:lnTo>
                <a:lnTo>
                  <a:pt x="179131" y="172011"/>
                </a:lnTo>
                <a:lnTo>
                  <a:pt x="184336" y="240223"/>
                </a:lnTo>
                <a:lnTo>
                  <a:pt x="185377" y="344419"/>
                </a:lnTo>
                <a:lnTo>
                  <a:pt x="176007" y="476835"/>
                </a:lnTo>
                <a:lnTo>
                  <a:pt x="168467" y="535609"/>
                </a:lnTo>
                <a:lnTo>
                  <a:pt x="162630" y="665215"/>
                </a:lnTo>
                <a:lnTo>
                  <a:pt x="183674" y="795578"/>
                </a:lnTo>
                <a:lnTo>
                  <a:pt x="256773" y="856624"/>
                </a:lnTo>
                <a:lnTo>
                  <a:pt x="287565" y="856372"/>
                </a:lnTo>
                <a:lnTo>
                  <a:pt x="363787" y="848544"/>
                </a:lnTo>
                <a:lnTo>
                  <a:pt x="461211" y="822535"/>
                </a:lnTo>
                <a:lnTo>
                  <a:pt x="555606" y="767738"/>
                </a:lnTo>
                <a:lnTo>
                  <a:pt x="582423" y="745200"/>
                </a:lnTo>
                <a:lnTo>
                  <a:pt x="661106" y="699557"/>
                </a:lnTo>
                <a:lnTo>
                  <a:pt x="789006" y="663762"/>
                </a:lnTo>
                <a:lnTo>
                  <a:pt x="963472" y="670770"/>
                </a:lnTo>
              </a:path>
            </a:pathLst>
          </a:custGeom>
          <a:ln w="804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1975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5" dirty="0"/>
              <a:t> </a:t>
            </a:r>
            <a:r>
              <a:rPr spc="-10" dirty="0"/>
              <a:t>Internals:</a:t>
            </a:r>
            <a:r>
              <a:rPr spc="-35" dirty="0"/>
              <a:t> </a:t>
            </a:r>
            <a:r>
              <a:rPr dirty="0"/>
              <a:t>Switch</a:t>
            </a:r>
            <a:r>
              <a:rPr spc="-35" dirty="0"/>
              <a:t> </a:t>
            </a:r>
            <a:r>
              <a:rPr spc="-10" dirty="0"/>
              <a:t>Matrices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31759" y="455489"/>
            <a:ext cx="3228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Mapping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2x4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decoder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onto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FPGA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with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switch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matrix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77780" y="748477"/>
            <a:ext cx="1005840" cy="1405890"/>
            <a:chOff x="2277780" y="748477"/>
            <a:chExt cx="1005840" cy="1405890"/>
          </a:xfrm>
        </p:grpSpPr>
        <p:sp>
          <p:nvSpPr>
            <p:cNvPr id="65" name="object 65"/>
            <p:cNvSpPr/>
            <p:nvPr/>
          </p:nvSpPr>
          <p:spPr>
            <a:xfrm>
              <a:off x="2356117" y="751652"/>
              <a:ext cx="818515" cy="1399540"/>
            </a:xfrm>
            <a:custGeom>
              <a:avLst/>
              <a:gdLst/>
              <a:ahLst/>
              <a:cxnLst/>
              <a:rect l="l" t="t" r="r" b="b"/>
              <a:pathLst>
                <a:path w="818514" h="1399539">
                  <a:moveTo>
                    <a:pt x="0" y="0"/>
                  </a:moveTo>
                  <a:lnTo>
                    <a:pt x="818147" y="0"/>
                  </a:lnTo>
                  <a:lnTo>
                    <a:pt x="818147" y="1399372"/>
                  </a:lnTo>
                  <a:lnTo>
                    <a:pt x="0" y="1399372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65574" y="136349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8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8" y="32169"/>
                  </a:lnTo>
                  <a:lnTo>
                    <a:pt x="32156" y="24968"/>
                  </a:lnTo>
                  <a:lnTo>
                    <a:pt x="32156" y="720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65574" y="136349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7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7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23703" y="1294821"/>
              <a:ext cx="30480" cy="32384"/>
            </a:xfrm>
            <a:custGeom>
              <a:avLst/>
              <a:gdLst/>
              <a:ahLst/>
              <a:cxnLst/>
              <a:rect l="l" t="t" r="r" b="b"/>
              <a:pathLst>
                <a:path w="30480" h="32384">
                  <a:moveTo>
                    <a:pt x="23519" y="0"/>
                  </a:moveTo>
                  <a:lnTo>
                    <a:pt x="6784" y="0"/>
                  </a:lnTo>
                  <a:lnTo>
                    <a:pt x="0" y="7202"/>
                  </a:lnTo>
                  <a:lnTo>
                    <a:pt x="0" y="16085"/>
                  </a:lnTo>
                  <a:lnTo>
                    <a:pt x="0" y="24968"/>
                  </a:lnTo>
                  <a:lnTo>
                    <a:pt x="6784" y="32170"/>
                  </a:lnTo>
                  <a:lnTo>
                    <a:pt x="23519" y="32170"/>
                  </a:lnTo>
                  <a:lnTo>
                    <a:pt x="30302" y="24968"/>
                  </a:lnTo>
                  <a:lnTo>
                    <a:pt x="30302" y="7202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23704" y="1294822"/>
              <a:ext cx="30480" cy="32384"/>
            </a:xfrm>
            <a:custGeom>
              <a:avLst/>
              <a:gdLst/>
              <a:ahLst/>
              <a:cxnLst/>
              <a:rect l="l" t="t" r="r" b="b"/>
              <a:pathLst>
                <a:path w="30480" h="32384">
                  <a:moveTo>
                    <a:pt x="0" y="16084"/>
                  </a:moveTo>
                  <a:lnTo>
                    <a:pt x="0" y="7201"/>
                  </a:lnTo>
                  <a:lnTo>
                    <a:pt x="6783" y="0"/>
                  </a:lnTo>
                  <a:lnTo>
                    <a:pt x="15150" y="0"/>
                  </a:lnTo>
                  <a:lnTo>
                    <a:pt x="23518" y="0"/>
                  </a:lnTo>
                  <a:lnTo>
                    <a:pt x="30301" y="7201"/>
                  </a:lnTo>
                  <a:lnTo>
                    <a:pt x="30301" y="16084"/>
                  </a:lnTo>
                  <a:lnTo>
                    <a:pt x="30301" y="24968"/>
                  </a:lnTo>
                  <a:lnTo>
                    <a:pt x="23518" y="32169"/>
                  </a:lnTo>
                  <a:lnTo>
                    <a:pt x="6783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80597" y="1226152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5" h="30480">
                  <a:moveTo>
                    <a:pt x="24958" y="0"/>
                  </a:moveTo>
                  <a:lnTo>
                    <a:pt x="7198" y="0"/>
                  </a:lnTo>
                  <a:lnTo>
                    <a:pt x="0" y="6785"/>
                  </a:lnTo>
                  <a:lnTo>
                    <a:pt x="0" y="15157"/>
                  </a:lnTo>
                  <a:lnTo>
                    <a:pt x="0" y="23528"/>
                  </a:lnTo>
                  <a:lnTo>
                    <a:pt x="7198" y="30313"/>
                  </a:lnTo>
                  <a:lnTo>
                    <a:pt x="24958" y="30313"/>
                  </a:lnTo>
                  <a:lnTo>
                    <a:pt x="32157" y="23528"/>
                  </a:lnTo>
                  <a:lnTo>
                    <a:pt x="32157" y="6785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80597" y="1226153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5" h="30480">
                  <a:moveTo>
                    <a:pt x="0" y="15156"/>
                  </a:moveTo>
                  <a:lnTo>
                    <a:pt x="0" y="6785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6785"/>
                  </a:lnTo>
                  <a:lnTo>
                    <a:pt x="32156" y="15156"/>
                  </a:lnTo>
                  <a:lnTo>
                    <a:pt x="32156" y="23527"/>
                  </a:lnTo>
                  <a:lnTo>
                    <a:pt x="24958" y="30313"/>
                  </a:lnTo>
                  <a:lnTo>
                    <a:pt x="7198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36872" y="115748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23517" y="0"/>
                  </a:moveTo>
                  <a:lnTo>
                    <a:pt x="6783" y="0"/>
                  </a:lnTo>
                  <a:lnTo>
                    <a:pt x="0" y="6785"/>
                  </a:lnTo>
                  <a:lnTo>
                    <a:pt x="0" y="15156"/>
                  </a:lnTo>
                  <a:lnTo>
                    <a:pt x="0" y="23526"/>
                  </a:lnTo>
                  <a:lnTo>
                    <a:pt x="6783" y="30313"/>
                  </a:lnTo>
                  <a:lnTo>
                    <a:pt x="23517" y="30313"/>
                  </a:lnTo>
                  <a:lnTo>
                    <a:pt x="30302" y="23526"/>
                  </a:lnTo>
                  <a:lnTo>
                    <a:pt x="30302" y="6785"/>
                  </a:lnTo>
                  <a:lnTo>
                    <a:pt x="23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36871" y="115748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15156"/>
                  </a:moveTo>
                  <a:lnTo>
                    <a:pt x="0" y="6785"/>
                  </a:lnTo>
                  <a:lnTo>
                    <a:pt x="6783" y="0"/>
                  </a:lnTo>
                  <a:lnTo>
                    <a:pt x="15150" y="0"/>
                  </a:lnTo>
                  <a:lnTo>
                    <a:pt x="23518" y="0"/>
                  </a:lnTo>
                  <a:lnTo>
                    <a:pt x="30301" y="6785"/>
                  </a:lnTo>
                  <a:lnTo>
                    <a:pt x="30301" y="15156"/>
                  </a:lnTo>
                  <a:lnTo>
                    <a:pt x="30301" y="23527"/>
                  </a:lnTo>
                  <a:lnTo>
                    <a:pt x="23518" y="30313"/>
                  </a:lnTo>
                  <a:lnTo>
                    <a:pt x="6783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48984" y="991686"/>
              <a:ext cx="635" cy="38735"/>
            </a:xfrm>
            <a:custGeom>
              <a:avLst/>
              <a:gdLst/>
              <a:ahLst/>
              <a:cxnLst/>
              <a:rect l="l" t="t" r="r" b="b"/>
              <a:pathLst>
                <a:path w="635" h="38734">
                  <a:moveTo>
                    <a:pt x="0" y="0"/>
                  </a:moveTo>
                  <a:lnTo>
                    <a:pt x="618" y="38355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32905" y="1018287"/>
              <a:ext cx="32384" cy="64769"/>
            </a:xfrm>
            <a:custGeom>
              <a:avLst/>
              <a:gdLst/>
              <a:ahLst/>
              <a:cxnLst/>
              <a:rect l="l" t="t" r="r" b="b"/>
              <a:pathLst>
                <a:path w="32385" h="64769">
                  <a:moveTo>
                    <a:pt x="32157" y="0"/>
                  </a:moveTo>
                  <a:lnTo>
                    <a:pt x="0" y="0"/>
                  </a:lnTo>
                  <a:lnTo>
                    <a:pt x="16079" y="64339"/>
                  </a:lnTo>
                  <a:lnTo>
                    <a:pt x="32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65862" y="991686"/>
              <a:ext cx="635" cy="38735"/>
            </a:xfrm>
            <a:custGeom>
              <a:avLst/>
              <a:gdLst/>
              <a:ahLst/>
              <a:cxnLst/>
              <a:rect l="l" t="t" r="r" b="b"/>
              <a:pathLst>
                <a:path w="635" h="38734">
                  <a:moveTo>
                    <a:pt x="0" y="0"/>
                  </a:moveTo>
                  <a:lnTo>
                    <a:pt x="618" y="38355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49783" y="1018287"/>
              <a:ext cx="33020" cy="64769"/>
            </a:xfrm>
            <a:custGeom>
              <a:avLst/>
              <a:gdLst/>
              <a:ahLst/>
              <a:cxnLst/>
              <a:rect l="l" t="t" r="r" b="b"/>
              <a:pathLst>
                <a:path w="33019" h="64769">
                  <a:moveTo>
                    <a:pt x="32776" y="0"/>
                  </a:moveTo>
                  <a:lnTo>
                    <a:pt x="0" y="0"/>
                  </a:lnTo>
                  <a:lnTo>
                    <a:pt x="16079" y="64339"/>
                  </a:lnTo>
                  <a:lnTo>
                    <a:pt x="32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81908" y="1173568"/>
              <a:ext cx="427990" cy="635"/>
            </a:xfrm>
            <a:custGeom>
              <a:avLst/>
              <a:gdLst/>
              <a:ahLst/>
              <a:cxnLst/>
              <a:rect l="l" t="t" r="r" b="b"/>
              <a:pathLst>
                <a:path w="427989" h="634">
                  <a:moveTo>
                    <a:pt x="0" y="0"/>
                  </a:moveTo>
                  <a:lnTo>
                    <a:pt x="42793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79541" y="1157483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4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81908" y="1242237"/>
              <a:ext cx="409575" cy="635"/>
            </a:xfrm>
            <a:custGeom>
              <a:avLst/>
              <a:gdLst/>
              <a:ahLst/>
              <a:cxnLst/>
              <a:rect l="l" t="t" r="r" b="b"/>
              <a:pathLst>
                <a:path w="409575" h="634">
                  <a:moveTo>
                    <a:pt x="0" y="0"/>
                  </a:moveTo>
                  <a:lnTo>
                    <a:pt x="409383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79541" y="1226152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4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79030" y="1274406"/>
              <a:ext cx="151765" cy="635"/>
            </a:xfrm>
            <a:custGeom>
              <a:avLst/>
              <a:gdLst/>
              <a:ahLst/>
              <a:cxnLst/>
              <a:rect l="l" t="t" r="r" b="b"/>
              <a:pathLst>
                <a:path w="151764" h="634">
                  <a:moveTo>
                    <a:pt x="0" y="0"/>
                  </a:moveTo>
                  <a:lnTo>
                    <a:pt x="15150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18790" y="1258321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70" h="32384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81908" y="1310907"/>
              <a:ext cx="409575" cy="635"/>
            </a:xfrm>
            <a:custGeom>
              <a:avLst/>
              <a:gdLst/>
              <a:ahLst/>
              <a:cxnLst/>
              <a:rect l="l" t="t" r="r" b="b"/>
              <a:pathLst>
                <a:path w="409575" h="634">
                  <a:moveTo>
                    <a:pt x="0" y="0"/>
                  </a:moveTo>
                  <a:lnTo>
                    <a:pt x="409383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79541" y="1294821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4">
                  <a:moveTo>
                    <a:pt x="0" y="0"/>
                  </a:moveTo>
                  <a:lnTo>
                    <a:pt x="0" y="32170"/>
                  </a:lnTo>
                  <a:lnTo>
                    <a:pt x="64314" y="16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81908" y="1379576"/>
              <a:ext cx="409575" cy="635"/>
            </a:xfrm>
            <a:custGeom>
              <a:avLst/>
              <a:gdLst/>
              <a:ahLst/>
              <a:cxnLst/>
              <a:rect l="l" t="t" r="r" b="b"/>
              <a:pathLst>
                <a:path w="409575" h="634">
                  <a:moveTo>
                    <a:pt x="0" y="0"/>
                  </a:moveTo>
                  <a:lnTo>
                    <a:pt x="409383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79541" y="1363491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4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710748" y="2161833"/>
            <a:ext cx="1079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b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58258" y="1087868"/>
            <a:ext cx="114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m0</a:t>
            </a:r>
            <a:endParaRPr sz="5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78699" y="1165816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o0</a:t>
            </a:r>
            <a:endParaRPr sz="5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81171" y="1825291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o1</a:t>
            </a:r>
            <a:endParaRPr sz="5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63026" y="1121892"/>
            <a:ext cx="628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15590" y="1073639"/>
            <a:ext cx="1981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s1</a:t>
            </a:r>
            <a:r>
              <a:rPr sz="500" spc="24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59209" y="1155300"/>
            <a:ext cx="2901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m1</a:t>
            </a:r>
            <a:endParaRPr sz="5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59209" y="1225205"/>
            <a:ext cx="23367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m2</a:t>
            </a:r>
            <a:endParaRPr sz="5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59209" y="1295113"/>
            <a:ext cx="1771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832905" y="1660025"/>
            <a:ext cx="149860" cy="95250"/>
            <a:chOff x="2832905" y="1660025"/>
            <a:chExt cx="149860" cy="95250"/>
          </a:xfrm>
        </p:grpSpPr>
        <p:sp>
          <p:nvSpPr>
            <p:cNvPr id="98" name="object 98"/>
            <p:cNvSpPr/>
            <p:nvPr/>
          </p:nvSpPr>
          <p:spPr>
            <a:xfrm>
              <a:off x="2848984" y="1664152"/>
              <a:ext cx="635" cy="39370"/>
            </a:xfrm>
            <a:custGeom>
              <a:avLst/>
              <a:gdLst/>
              <a:ahLst/>
              <a:cxnLst/>
              <a:rect l="l" t="t" r="r" b="b"/>
              <a:pathLst>
                <a:path w="635" h="39369">
                  <a:moveTo>
                    <a:pt x="0" y="0"/>
                  </a:moveTo>
                  <a:lnTo>
                    <a:pt x="618" y="3897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32905" y="1690753"/>
              <a:ext cx="32384" cy="64769"/>
            </a:xfrm>
            <a:custGeom>
              <a:avLst/>
              <a:gdLst/>
              <a:ahLst/>
              <a:cxnLst/>
              <a:rect l="l" t="t" r="r" b="b"/>
              <a:pathLst>
                <a:path w="32385" h="64769">
                  <a:moveTo>
                    <a:pt x="32157" y="0"/>
                  </a:moveTo>
                  <a:lnTo>
                    <a:pt x="0" y="0"/>
                  </a:lnTo>
                  <a:lnTo>
                    <a:pt x="16079" y="64339"/>
                  </a:lnTo>
                  <a:lnTo>
                    <a:pt x="32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65862" y="1664152"/>
              <a:ext cx="635" cy="39370"/>
            </a:xfrm>
            <a:custGeom>
              <a:avLst/>
              <a:gdLst/>
              <a:ahLst/>
              <a:cxnLst/>
              <a:rect l="l" t="t" r="r" b="b"/>
              <a:pathLst>
                <a:path w="635" h="39369">
                  <a:moveTo>
                    <a:pt x="0" y="0"/>
                  </a:moveTo>
                  <a:lnTo>
                    <a:pt x="618" y="3897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49783" y="1690753"/>
              <a:ext cx="33020" cy="64769"/>
            </a:xfrm>
            <a:custGeom>
              <a:avLst/>
              <a:gdLst/>
              <a:ahLst/>
              <a:cxnLst/>
              <a:rect l="l" t="t" r="r" b="b"/>
              <a:pathLst>
                <a:path w="33019" h="64769">
                  <a:moveTo>
                    <a:pt x="32776" y="0"/>
                  </a:moveTo>
                  <a:lnTo>
                    <a:pt x="0" y="0"/>
                  </a:lnTo>
                  <a:lnTo>
                    <a:pt x="16079" y="64339"/>
                  </a:lnTo>
                  <a:lnTo>
                    <a:pt x="32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557384" y="738952"/>
            <a:ext cx="40830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Switch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matrix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37626" y="1197367"/>
            <a:ext cx="3676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750" baseline="5555" dirty="0">
                <a:latin typeface="Arial"/>
                <a:cs typeface="Arial"/>
              </a:rPr>
              <a:t>i1</a:t>
            </a:r>
            <a:r>
              <a:rPr sz="750" spc="330" baseline="555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4x1</a:t>
            </a:r>
            <a:r>
              <a:rPr sz="500" spc="390" dirty="0">
                <a:latin typeface="Arial"/>
                <a:cs typeface="Arial"/>
              </a:rPr>
              <a:t> </a:t>
            </a:r>
            <a:r>
              <a:rPr sz="750" spc="-75" baseline="-27777" dirty="0">
                <a:latin typeface="Arial"/>
                <a:cs typeface="Arial"/>
              </a:rPr>
              <a:t>d</a:t>
            </a:r>
            <a:endParaRPr sz="750" baseline="-27777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63026" y="1261706"/>
            <a:ext cx="222250" cy="1651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>
              <a:lnSpc>
                <a:spcPts val="490"/>
              </a:lnSpc>
              <a:spcBef>
                <a:spcPts val="215"/>
              </a:spcBef>
            </a:pPr>
            <a:r>
              <a:rPr sz="750" baseline="5555" dirty="0">
                <a:latin typeface="Arial"/>
                <a:cs typeface="Arial"/>
              </a:rPr>
              <a:t>i2</a:t>
            </a:r>
            <a:r>
              <a:rPr sz="750" spc="217" baseline="555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mux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477525" y="1171296"/>
            <a:ext cx="805815" cy="889000"/>
            <a:chOff x="2477525" y="1171296"/>
            <a:chExt cx="805815" cy="889000"/>
          </a:xfrm>
        </p:grpSpPr>
        <p:sp>
          <p:nvSpPr>
            <p:cNvPr id="106" name="object 106"/>
            <p:cNvSpPr/>
            <p:nvPr/>
          </p:nvSpPr>
          <p:spPr>
            <a:xfrm>
              <a:off x="2652950" y="1175423"/>
              <a:ext cx="38735" cy="662940"/>
            </a:xfrm>
            <a:custGeom>
              <a:avLst/>
              <a:gdLst/>
              <a:ahLst/>
              <a:cxnLst/>
              <a:rect l="l" t="t" r="r" b="b"/>
              <a:pathLst>
                <a:path w="38735" h="662939">
                  <a:moveTo>
                    <a:pt x="38341" y="662567"/>
                  </a:moveTo>
                  <a:lnTo>
                    <a:pt x="0" y="662567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79541" y="1821906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5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96675" y="1242237"/>
              <a:ext cx="94615" cy="664845"/>
            </a:xfrm>
            <a:custGeom>
              <a:avLst/>
              <a:gdLst/>
              <a:ahLst/>
              <a:cxnLst/>
              <a:rect l="l" t="t" r="r" b="b"/>
              <a:pathLst>
                <a:path w="94614" h="664844">
                  <a:moveTo>
                    <a:pt x="94615" y="664423"/>
                  </a:moveTo>
                  <a:lnTo>
                    <a:pt x="0" y="664423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79541" y="1890575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5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79030" y="1939449"/>
              <a:ext cx="151765" cy="635"/>
            </a:xfrm>
            <a:custGeom>
              <a:avLst/>
              <a:gdLst/>
              <a:ahLst/>
              <a:cxnLst/>
              <a:rect l="l" t="t" r="r" b="b"/>
              <a:pathLst>
                <a:path w="151764" h="635">
                  <a:moveTo>
                    <a:pt x="0" y="0"/>
                  </a:moveTo>
                  <a:lnTo>
                    <a:pt x="15150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18790" y="1922744"/>
              <a:ext cx="64769" cy="33020"/>
            </a:xfrm>
            <a:custGeom>
              <a:avLst/>
              <a:gdLst/>
              <a:ahLst/>
              <a:cxnLst/>
              <a:rect l="l" t="t" r="r" b="b"/>
              <a:pathLst>
                <a:path w="64770" h="33019">
                  <a:moveTo>
                    <a:pt x="0" y="0"/>
                  </a:moveTo>
                  <a:lnTo>
                    <a:pt x="0" y="32787"/>
                  </a:lnTo>
                  <a:lnTo>
                    <a:pt x="64314" y="16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539782" y="1310907"/>
              <a:ext cx="151765" cy="664845"/>
            </a:xfrm>
            <a:custGeom>
              <a:avLst/>
              <a:gdLst/>
              <a:ahLst/>
              <a:cxnLst/>
              <a:rect l="l" t="t" r="r" b="b"/>
              <a:pathLst>
                <a:path w="151764" h="664844">
                  <a:moveTo>
                    <a:pt x="151509" y="664423"/>
                  </a:moveTo>
                  <a:lnTo>
                    <a:pt x="0" y="664423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79541" y="1959245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5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481652" y="1379576"/>
              <a:ext cx="210185" cy="664845"/>
            </a:xfrm>
            <a:custGeom>
              <a:avLst/>
              <a:gdLst/>
              <a:ahLst/>
              <a:cxnLst/>
              <a:rect l="l" t="t" r="r" b="b"/>
              <a:pathLst>
                <a:path w="210185" h="664844">
                  <a:moveTo>
                    <a:pt x="209638" y="664423"/>
                  </a:moveTo>
                  <a:lnTo>
                    <a:pt x="0" y="664423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679541" y="2027914"/>
              <a:ext cx="64769" cy="32384"/>
            </a:xfrm>
            <a:custGeom>
              <a:avLst/>
              <a:gdLst/>
              <a:ahLst/>
              <a:cxnLst/>
              <a:rect l="l" t="t" r="r" b="b"/>
              <a:pathLst>
                <a:path w="64769" h="32385">
                  <a:moveTo>
                    <a:pt x="0" y="0"/>
                  </a:moveTo>
                  <a:lnTo>
                    <a:pt x="0" y="32169"/>
                  </a:lnTo>
                  <a:lnTo>
                    <a:pt x="64314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763026" y="1786936"/>
            <a:ext cx="628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815590" y="1738062"/>
            <a:ext cx="1981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s1</a:t>
            </a:r>
            <a:r>
              <a:rPr sz="500" spc="24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763026" y="1861791"/>
            <a:ext cx="2152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baseline="5555" dirty="0">
                <a:latin typeface="Arial"/>
                <a:cs typeface="Arial"/>
              </a:rPr>
              <a:t>i1</a:t>
            </a:r>
            <a:r>
              <a:rPr sz="750" spc="307" baseline="555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4x1</a:t>
            </a:r>
            <a:endParaRPr sz="5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737626" y="1922418"/>
            <a:ext cx="367665" cy="1689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 marR="30480">
              <a:lnSpc>
                <a:spcPts val="520"/>
              </a:lnSpc>
              <a:spcBef>
                <a:spcPts val="190"/>
              </a:spcBef>
            </a:pPr>
            <a:r>
              <a:rPr sz="500" dirty="0">
                <a:latin typeface="Arial"/>
                <a:cs typeface="Arial"/>
              </a:rPr>
              <a:t>i2</a:t>
            </a:r>
            <a:r>
              <a:rPr sz="500" spc="15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mux</a:t>
            </a:r>
            <a:r>
              <a:rPr sz="500" spc="320" dirty="0">
                <a:latin typeface="Arial"/>
                <a:cs typeface="Arial"/>
              </a:rPr>
              <a:t> </a:t>
            </a:r>
            <a:r>
              <a:rPr sz="750" spc="-75" baseline="27777" dirty="0">
                <a:latin typeface="Arial"/>
                <a:cs typeface="Arial"/>
              </a:rPr>
              <a:t>d</a:t>
            </a:r>
            <a:r>
              <a:rPr sz="750" spc="300" baseline="27777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307464" y="888625"/>
            <a:ext cx="2039620" cy="1229995"/>
            <a:chOff x="1307464" y="888625"/>
            <a:chExt cx="2039620" cy="1229995"/>
          </a:xfrm>
        </p:grpSpPr>
        <p:sp>
          <p:nvSpPr>
            <p:cNvPr id="121" name="object 121"/>
            <p:cNvSpPr/>
            <p:nvPr/>
          </p:nvSpPr>
          <p:spPr>
            <a:xfrm>
              <a:off x="2746329" y="1088813"/>
              <a:ext cx="331470" cy="1026794"/>
            </a:xfrm>
            <a:custGeom>
              <a:avLst/>
              <a:gdLst/>
              <a:ahLst/>
              <a:cxnLst/>
              <a:rect l="l" t="t" r="r" b="b"/>
              <a:pathLst>
                <a:path w="331469" h="1026794">
                  <a:moveTo>
                    <a:pt x="0" y="0"/>
                  </a:moveTo>
                  <a:lnTo>
                    <a:pt x="330846" y="0"/>
                  </a:lnTo>
                  <a:lnTo>
                    <a:pt x="330846" y="361288"/>
                  </a:lnTo>
                  <a:lnTo>
                    <a:pt x="0" y="361288"/>
                  </a:lnTo>
                  <a:lnTo>
                    <a:pt x="0" y="0"/>
                  </a:lnTo>
                  <a:close/>
                </a:path>
                <a:path w="331469" h="1026794">
                  <a:moveTo>
                    <a:pt x="0" y="664423"/>
                  </a:moveTo>
                  <a:lnTo>
                    <a:pt x="330846" y="664423"/>
                  </a:lnTo>
                  <a:lnTo>
                    <a:pt x="330846" y="1026330"/>
                  </a:lnTo>
                  <a:lnTo>
                    <a:pt x="0" y="1026330"/>
                  </a:lnTo>
                  <a:lnTo>
                    <a:pt x="0" y="664423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11274" y="1770140"/>
              <a:ext cx="1068705" cy="76200"/>
            </a:xfrm>
            <a:custGeom>
              <a:avLst/>
              <a:gdLst/>
              <a:ahLst/>
              <a:cxnLst/>
              <a:rect l="l" t="t" r="r" b="b"/>
              <a:pathLst>
                <a:path w="1068705" h="76200">
                  <a:moveTo>
                    <a:pt x="0" y="11727"/>
                  </a:moveTo>
                  <a:lnTo>
                    <a:pt x="192881" y="36343"/>
                  </a:lnTo>
                  <a:lnTo>
                    <a:pt x="377825" y="56989"/>
                  </a:lnTo>
                  <a:lnTo>
                    <a:pt x="465931" y="65723"/>
                  </a:lnTo>
                  <a:lnTo>
                    <a:pt x="548481" y="72076"/>
                  </a:lnTo>
                  <a:lnTo>
                    <a:pt x="626268" y="75252"/>
                  </a:lnTo>
                  <a:lnTo>
                    <a:pt x="696912" y="76047"/>
                  </a:lnTo>
                  <a:lnTo>
                    <a:pt x="761206" y="73664"/>
                  </a:lnTo>
                  <a:lnTo>
                    <a:pt x="818356" y="68106"/>
                  </a:lnTo>
                  <a:lnTo>
                    <a:pt x="869950" y="60165"/>
                  </a:lnTo>
                  <a:lnTo>
                    <a:pt x="917575" y="49842"/>
                  </a:lnTo>
                  <a:lnTo>
                    <a:pt x="1000918" y="24432"/>
                  </a:lnTo>
                  <a:lnTo>
                    <a:pt x="1068605" y="0"/>
                  </a:lnTo>
                </a:path>
              </a:pathLst>
            </a:custGeom>
            <a:ln w="7423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356225" y="890854"/>
              <a:ext cx="968375" cy="900430"/>
            </a:xfrm>
            <a:custGeom>
              <a:avLst/>
              <a:gdLst/>
              <a:ahLst/>
              <a:cxnLst/>
              <a:rect l="l" t="t" r="r" b="b"/>
              <a:pathLst>
                <a:path w="968375" h="900430">
                  <a:moveTo>
                    <a:pt x="32956" y="875931"/>
                  </a:moveTo>
                  <a:lnTo>
                    <a:pt x="0" y="872045"/>
                  </a:lnTo>
                  <a:lnTo>
                    <a:pt x="10071" y="899972"/>
                  </a:lnTo>
                  <a:lnTo>
                    <a:pt x="32956" y="875931"/>
                  </a:lnTo>
                  <a:close/>
                </a:path>
                <a:path w="968375" h="900430">
                  <a:moveTo>
                    <a:pt x="968311" y="22275"/>
                  </a:moveTo>
                  <a:lnTo>
                    <a:pt x="719709" y="22275"/>
                  </a:lnTo>
                  <a:lnTo>
                    <a:pt x="719709" y="0"/>
                  </a:lnTo>
                  <a:lnTo>
                    <a:pt x="636841" y="44538"/>
                  </a:lnTo>
                  <a:lnTo>
                    <a:pt x="719709" y="89077"/>
                  </a:lnTo>
                  <a:lnTo>
                    <a:pt x="719709" y="66814"/>
                  </a:lnTo>
                  <a:lnTo>
                    <a:pt x="968311" y="66814"/>
                  </a:lnTo>
                  <a:lnTo>
                    <a:pt x="968311" y="22275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993072" y="890847"/>
              <a:ext cx="331470" cy="89535"/>
            </a:xfrm>
            <a:custGeom>
              <a:avLst/>
              <a:gdLst/>
              <a:ahLst/>
              <a:cxnLst/>
              <a:rect l="l" t="t" r="r" b="b"/>
              <a:pathLst>
                <a:path w="331470" h="89534">
                  <a:moveTo>
                    <a:pt x="0" y="44542"/>
                  </a:moveTo>
                  <a:lnTo>
                    <a:pt x="82866" y="0"/>
                  </a:lnTo>
                  <a:lnTo>
                    <a:pt x="82866" y="22271"/>
                  </a:lnTo>
                  <a:lnTo>
                    <a:pt x="331464" y="22271"/>
                  </a:lnTo>
                  <a:lnTo>
                    <a:pt x="331464" y="66813"/>
                  </a:lnTo>
                  <a:lnTo>
                    <a:pt x="82866" y="66813"/>
                  </a:lnTo>
                  <a:lnTo>
                    <a:pt x="82866" y="89084"/>
                  </a:lnTo>
                  <a:lnTo>
                    <a:pt x="0" y="4454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017808" y="1519388"/>
              <a:ext cx="327025" cy="94615"/>
            </a:xfrm>
            <a:custGeom>
              <a:avLst/>
              <a:gdLst/>
              <a:ahLst/>
              <a:cxnLst/>
              <a:rect l="l" t="t" r="r" b="b"/>
              <a:pathLst>
                <a:path w="327025" h="94615">
                  <a:moveTo>
                    <a:pt x="81629" y="0"/>
                  </a:moveTo>
                  <a:lnTo>
                    <a:pt x="0" y="47017"/>
                  </a:lnTo>
                  <a:lnTo>
                    <a:pt x="81629" y="94034"/>
                  </a:lnTo>
                  <a:lnTo>
                    <a:pt x="81629" y="70525"/>
                  </a:lnTo>
                  <a:lnTo>
                    <a:pt x="326516" y="70525"/>
                  </a:lnTo>
                  <a:lnTo>
                    <a:pt x="326516" y="23508"/>
                  </a:lnTo>
                  <a:lnTo>
                    <a:pt x="81629" y="23508"/>
                  </a:lnTo>
                  <a:lnTo>
                    <a:pt x="8162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017808" y="1519389"/>
              <a:ext cx="327025" cy="94615"/>
            </a:xfrm>
            <a:custGeom>
              <a:avLst/>
              <a:gdLst/>
              <a:ahLst/>
              <a:cxnLst/>
              <a:rect l="l" t="t" r="r" b="b"/>
              <a:pathLst>
                <a:path w="327025" h="94615">
                  <a:moveTo>
                    <a:pt x="0" y="47016"/>
                  </a:moveTo>
                  <a:lnTo>
                    <a:pt x="81629" y="0"/>
                  </a:lnTo>
                  <a:lnTo>
                    <a:pt x="81629" y="23508"/>
                  </a:lnTo>
                  <a:lnTo>
                    <a:pt x="326516" y="23508"/>
                  </a:lnTo>
                  <a:lnTo>
                    <a:pt x="326516" y="70525"/>
                  </a:lnTo>
                  <a:lnTo>
                    <a:pt x="81629" y="70525"/>
                  </a:lnTo>
                  <a:lnTo>
                    <a:pt x="81629" y="94033"/>
                  </a:lnTo>
                  <a:lnTo>
                    <a:pt x="0" y="4701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3343431" y="605387"/>
            <a:ext cx="135255" cy="1755775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dirty="0">
                <a:solidFill>
                  <a:srgbClr val="FF2800"/>
                </a:solidFill>
                <a:latin typeface="Times New Roman"/>
                <a:cs typeface="Times New Roman"/>
              </a:rPr>
              <a:t>These</a:t>
            </a:r>
            <a:r>
              <a:rPr sz="750" spc="5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2800"/>
                </a:solidFill>
                <a:latin typeface="Times New Roman"/>
                <a:cs typeface="Times New Roman"/>
              </a:rPr>
              <a:t>bits</a:t>
            </a:r>
            <a:r>
              <a:rPr sz="750" spc="5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2800"/>
                </a:solidFill>
                <a:latin typeface="Times New Roman"/>
                <a:cs typeface="Times New Roman"/>
              </a:rPr>
              <a:t>establish</a:t>
            </a:r>
            <a:r>
              <a:rPr sz="750" spc="5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2800"/>
                </a:solidFill>
                <a:latin typeface="Times New Roman"/>
                <a:cs typeface="Times New Roman"/>
              </a:rPr>
              <a:t>the</a:t>
            </a:r>
            <a:r>
              <a:rPr sz="750" spc="6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FF2800"/>
                </a:solidFill>
                <a:latin typeface="Times New Roman"/>
                <a:cs typeface="Times New Roman"/>
              </a:rPr>
              <a:t>desired</a:t>
            </a:r>
            <a:r>
              <a:rPr sz="750" spc="5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spc="-10" dirty="0">
                <a:solidFill>
                  <a:srgbClr val="FF2800"/>
                </a:solidFill>
                <a:latin typeface="Times New Roman"/>
                <a:cs typeface="Times New Roman"/>
              </a:rPr>
              <a:t>connections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560847" y="2424633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130" name="object 130"/>
            <p:cNvSpPr/>
            <p:nvPr/>
          </p:nvSpPr>
          <p:spPr>
            <a:xfrm>
              <a:off x="1353066" y="1398135"/>
              <a:ext cx="32384" cy="79375"/>
            </a:xfrm>
            <a:custGeom>
              <a:avLst/>
              <a:gdLst/>
              <a:ahLst/>
              <a:cxnLst/>
              <a:rect l="l" t="t" r="r" b="b"/>
              <a:pathLst>
                <a:path w="32384" h="79375">
                  <a:moveTo>
                    <a:pt x="32156" y="0"/>
                  </a:moveTo>
                  <a:lnTo>
                    <a:pt x="0" y="2474"/>
                  </a:lnTo>
                </a:path>
                <a:path w="32384" h="79375">
                  <a:moveTo>
                    <a:pt x="32156" y="76711"/>
                  </a:moveTo>
                  <a:lnTo>
                    <a:pt x="0" y="79186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1975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5" dirty="0"/>
              <a:t> </a:t>
            </a:r>
            <a:r>
              <a:rPr spc="-10" dirty="0"/>
              <a:t>Internals:</a:t>
            </a:r>
            <a:r>
              <a:rPr spc="-35" dirty="0"/>
              <a:t> </a:t>
            </a:r>
            <a:r>
              <a:rPr dirty="0"/>
              <a:t>Switch</a:t>
            </a:r>
            <a:r>
              <a:rPr spc="-35" dirty="0"/>
              <a:t> </a:t>
            </a:r>
            <a:r>
              <a:rPr spc="-10" dirty="0"/>
              <a:t>Matrices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1758" y="445591"/>
            <a:ext cx="2530475" cy="3676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46050" marR="62865" indent="-133985">
              <a:lnSpc>
                <a:spcPts val="860"/>
              </a:lnSpc>
              <a:spcBef>
                <a:spcPts val="19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Mapping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extended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seatbelt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warning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light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onto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an </a:t>
            </a:r>
            <a:r>
              <a:rPr sz="750" dirty="0">
                <a:latin typeface="Tahoma"/>
                <a:cs typeface="Tahoma"/>
              </a:rPr>
              <a:t>FPGA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with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switch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matrix</a:t>
            </a:r>
            <a:endParaRPr sz="750">
              <a:latin typeface="Tahoma"/>
              <a:cs typeface="Tahoma"/>
            </a:endParaRPr>
          </a:p>
          <a:p>
            <a:pPr marL="19050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29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Recall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earlier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example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(let's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ignore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simplicity)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097" y="926028"/>
            <a:ext cx="2898140" cy="1365885"/>
            <a:chOff x="420097" y="926028"/>
            <a:chExt cx="2898140" cy="1365885"/>
          </a:xfrm>
        </p:grpSpPr>
        <p:sp>
          <p:nvSpPr>
            <p:cNvPr id="12" name="object 12"/>
            <p:cNvSpPr/>
            <p:nvPr/>
          </p:nvSpPr>
          <p:spPr>
            <a:xfrm>
              <a:off x="458854" y="929203"/>
              <a:ext cx="2752725" cy="1359535"/>
            </a:xfrm>
            <a:custGeom>
              <a:avLst/>
              <a:gdLst/>
              <a:ahLst/>
              <a:cxnLst/>
              <a:rect l="l" t="t" r="r" b="b"/>
              <a:pathLst>
                <a:path w="2752725" h="1359535">
                  <a:moveTo>
                    <a:pt x="1962194" y="0"/>
                  </a:moveTo>
                  <a:lnTo>
                    <a:pt x="2752514" y="0"/>
                  </a:lnTo>
                  <a:lnTo>
                    <a:pt x="2752514" y="1355449"/>
                  </a:lnTo>
                  <a:lnTo>
                    <a:pt x="1962194" y="1355449"/>
                  </a:lnTo>
                  <a:lnTo>
                    <a:pt x="1962194" y="0"/>
                  </a:lnTo>
                  <a:close/>
                </a:path>
                <a:path w="2752725" h="1359535">
                  <a:moveTo>
                    <a:pt x="0" y="0"/>
                  </a:moveTo>
                  <a:lnTo>
                    <a:pt x="1709266" y="0"/>
                  </a:lnTo>
                  <a:lnTo>
                    <a:pt x="1709266" y="1359160"/>
                  </a:lnTo>
                  <a:lnTo>
                    <a:pt x="0" y="135916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6795" y="1522482"/>
              <a:ext cx="31115" cy="30480"/>
            </a:xfrm>
            <a:custGeom>
              <a:avLst/>
              <a:gdLst/>
              <a:ahLst/>
              <a:cxnLst/>
              <a:rect l="l" t="t" r="r" b="b"/>
              <a:pathLst>
                <a:path w="31114" h="30480">
                  <a:moveTo>
                    <a:pt x="23999" y="0"/>
                  </a:moveTo>
                  <a:lnTo>
                    <a:pt x="6922" y="0"/>
                  </a:lnTo>
                  <a:lnTo>
                    <a:pt x="0" y="6785"/>
                  </a:lnTo>
                  <a:lnTo>
                    <a:pt x="0" y="15157"/>
                  </a:lnTo>
                  <a:lnTo>
                    <a:pt x="0" y="23528"/>
                  </a:lnTo>
                  <a:lnTo>
                    <a:pt x="6922" y="30313"/>
                  </a:lnTo>
                  <a:lnTo>
                    <a:pt x="23999" y="30313"/>
                  </a:lnTo>
                  <a:lnTo>
                    <a:pt x="30920" y="23528"/>
                  </a:lnTo>
                  <a:lnTo>
                    <a:pt x="30920" y="6785"/>
                  </a:lnTo>
                  <a:lnTo>
                    <a:pt x="2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26795" y="1522483"/>
              <a:ext cx="31115" cy="30480"/>
            </a:xfrm>
            <a:custGeom>
              <a:avLst/>
              <a:gdLst/>
              <a:ahLst/>
              <a:cxnLst/>
              <a:rect l="l" t="t" r="r" b="b"/>
              <a:pathLst>
                <a:path w="31114" h="30480">
                  <a:moveTo>
                    <a:pt x="0" y="15156"/>
                  </a:moveTo>
                  <a:lnTo>
                    <a:pt x="0" y="6786"/>
                  </a:lnTo>
                  <a:lnTo>
                    <a:pt x="6922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786"/>
                  </a:lnTo>
                  <a:lnTo>
                    <a:pt x="30920" y="15156"/>
                  </a:lnTo>
                  <a:lnTo>
                    <a:pt x="30920" y="23527"/>
                  </a:lnTo>
                  <a:lnTo>
                    <a:pt x="23998" y="30313"/>
                  </a:lnTo>
                  <a:lnTo>
                    <a:pt x="6922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81835" y="1455050"/>
              <a:ext cx="31115" cy="30480"/>
            </a:xfrm>
            <a:custGeom>
              <a:avLst/>
              <a:gdLst/>
              <a:ahLst/>
              <a:cxnLst/>
              <a:rect l="l" t="t" r="r" b="b"/>
              <a:pathLst>
                <a:path w="31114" h="30480">
                  <a:moveTo>
                    <a:pt x="23997" y="0"/>
                  </a:moveTo>
                  <a:lnTo>
                    <a:pt x="6920" y="0"/>
                  </a:lnTo>
                  <a:lnTo>
                    <a:pt x="0" y="6785"/>
                  </a:lnTo>
                  <a:lnTo>
                    <a:pt x="0" y="15156"/>
                  </a:lnTo>
                  <a:lnTo>
                    <a:pt x="0" y="23528"/>
                  </a:lnTo>
                  <a:lnTo>
                    <a:pt x="6920" y="30313"/>
                  </a:lnTo>
                  <a:lnTo>
                    <a:pt x="23997" y="30313"/>
                  </a:lnTo>
                  <a:lnTo>
                    <a:pt x="30919" y="23528"/>
                  </a:lnTo>
                  <a:lnTo>
                    <a:pt x="30919" y="6785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1834" y="1455050"/>
              <a:ext cx="31115" cy="30480"/>
            </a:xfrm>
            <a:custGeom>
              <a:avLst/>
              <a:gdLst/>
              <a:ahLst/>
              <a:cxnLst/>
              <a:rect l="l" t="t" r="r" b="b"/>
              <a:pathLst>
                <a:path w="31114" h="30480">
                  <a:moveTo>
                    <a:pt x="0" y="15156"/>
                  </a:moveTo>
                  <a:lnTo>
                    <a:pt x="0" y="6786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19" y="6786"/>
                  </a:lnTo>
                  <a:lnTo>
                    <a:pt x="30919" y="15156"/>
                  </a:lnTo>
                  <a:lnTo>
                    <a:pt x="30919" y="23527"/>
                  </a:lnTo>
                  <a:lnTo>
                    <a:pt x="23998" y="30313"/>
                  </a:lnTo>
                  <a:lnTo>
                    <a:pt x="6921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5016" y="1387618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80" h="31115">
                  <a:moveTo>
                    <a:pt x="23519" y="0"/>
                  </a:moveTo>
                  <a:lnTo>
                    <a:pt x="6783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783" y="30932"/>
                  </a:lnTo>
                  <a:lnTo>
                    <a:pt x="23519" y="30932"/>
                  </a:lnTo>
                  <a:lnTo>
                    <a:pt x="30302" y="24008"/>
                  </a:lnTo>
                  <a:lnTo>
                    <a:pt x="30302" y="6924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5016" y="1387618"/>
              <a:ext cx="30480" cy="31115"/>
            </a:xfrm>
            <a:custGeom>
              <a:avLst/>
              <a:gdLst/>
              <a:ahLst/>
              <a:cxnLst/>
              <a:rect l="l" t="t" r="r" b="b"/>
              <a:pathLst>
                <a:path w="30480" h="31115">
                  <a:moveTo>
                    <a:pt x="0" y="15466"/>
                  </a:moveTo>
                  <a:lnTo>
                    <a:pt x="0" y="6924"/>
                  </a:lnTo>
                  <a:lnTo>
                    <a:pt x="6783" y="0"/>
                  </a:lnTo>
                  <a:lnTo>
                    <a:pt x="15150" y="0"/>
                  </a:lnTo>
                  <a:lnTo>
                    <a:pt x="23519" y="0"/>
                  </a:lnTo>
                  <a:lnTo>
                    <a:pt x="30302" y="6924"/>
                  </a:lnTo>
                  <a:lnTo>
                    <a:pt x="30302" y="15466"/>
                  </a:lnTo>
                  <a:lnTo>
                    <a:pt x="30302" y="24008"/>
                  </a:lnTo>
                  <a:lnTo>
                    <a:pt x="23519" y="30932"/>
                  </a:lnTo>
                  <a:lnTo>
                    <a:pt x="6783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3155" y="203595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23519" y="0"/>
                  </a:moveTo>
                  <a:lnTo>
                    <a:pt x="6784" y="0"/>
                  </a:lnTo>
                  <a:lnTo>
                    <a:pt x="0" y="6785"/>
                  </a:lnTo>
                  <a:lnTo>
                    <a:pt x="0" y="15156"/>
                  </a:lnTo>
                  <a:lnTo>
                    <a:pt x="0" y="23528"/>
                  </a:lnTo>
                  <a:lnTo>
                    <a:pt x="6784" y="30313"/>
                  </a:lnTo>
                  <a:lnTo>
                    <a:pt x="23519" y="30313"/>
                  </a:lnTo>
                  <a:lnTo>
                    <a:pt x="30302" y="23528"/>
                  </a:lnTo>
                  <a:lnTo>
                    <a:pt x="30302" y="6785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55" y="203595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15156"/>
                  </a:moveTo>
                  <a:lnTo>
                    <a:pt x="0" y="6785"/>
                  </a:lnTo>
                  <a:lnTo>
                    <a:pt x="6783" y="0"/>
                  </a:lnTo>
                  <a:lnTo>
                    <a:pt x="15150" y="0"/>
                  </a:lnTo>
                  <a:lnTo>
                    <a:pt x="23518" y="0"/>
                  </a:lnTo>
                  <a:lnTo>
                    <a:pt x="30301" y="6785"/>
                  </a:lnTo>
                  <a:lnTo>
                    <a:pt x="30301" y="15156"/>
                  </a:lnTo>
                  <a:lnTo>
                    <a:pt x="30301" y="23527"/>
                  </a:lnTo>
                  <a:lnTo>
                    <a:pt x="23518" y="30313"/>
                  </a:lnTo>
                  <a:lnTo>
                    <a:pt x="6783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720" y="209472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78" y="0"/>
                  </a:moveTo>
                  <a:lnTo>
                    <a:pt x="6367" y="0"/>
                  </a:lnTo>
                  <a:lnTo>
                    <a:pt x="0" y="6370"/>
                  </a:lnTo>
                  <a:lnTo>
                    <a:pt x="0" y="14229"/>
                  </a:lnTo>
                  <a:lnTo>
                    <a:pt x="0" y="22087"/>
                  </a:lnTo>
                  <a:lnTo>
                    <a:pt x="6367" y="28458"/>
                  </a:lnTo>
                  <a:lnTo>
                    <a:pt x="22078" y="28458"/>
                  </a:lnTo>
                  <a:lnTo>
                    <a:pt x="28446" y="22087"/>
                  </a:lnTo>
                  <a:lnTo>
                    <a:pt x="28446" y="6370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5719" y="209472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8"/>
                  </a:moveTo>
                  <a:lnTo>
                    <a:pt x="0" y="6370"/>
                  </a:lnTo>
                  <a:lnTo>
                    <a:pt x="6368" y="0"/>
                  </a:lnTo>
                  <a:lnTo>
                    <a:pt x="14223" y="0"/>
                  </a:lnTo>
                  <a:lnTo>
                    <a:pt x="22079" y="0"/>
                  </a:lnTo>
                  <a:lnTo>
                    <a:pt x="28447" y="6370"/>
                  </a:lnTo>
                  <a:lnTo>
                    <a:pt x="28447" y="14228"/>
                  </a:lnTo>
                  <a:lnTo>
                    <a:pt x="28447" y="22087"/>
                  </a:lnTo>
                  <a:lnTo>
                    <a:pt x="22079" y="28458"/>
                  </a:lnTo>
                  <a:lnTo>
                    <a:pt x="6368" y="28458"/>
                  </a:lnTo>
                  <a:lnTo>
                    <a:pt x="0" y="22087"/>
                  </a:lnTo>
                  <a:lnTo>
                    <a:pt x="0" y="1422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5982" y="1161195"/>
              <a:ext cx="635" cy="37465"/>
            </a:xfrm>
            <a:custGeom>
              <a:avLst/>
              <a:gdLst/>
              <a:ahLst/>
              <a:cxnLst/>
              <a:rect l="l" t="t" r="r" b="b"/>
              <a:pathLst>
                <a:path w="635" h="37465">
                  <a:moveTo>
                    <a:pt x="0" y="0"/>
                  </a:moveTo>
                  <a:lnTo>
                    <a:pt x="618" y="37118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9286" y="1185940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30919" y="0"/>
                  </a:moveTo>
                  <a:lnTo>
                    <a:pt x="0" y="0"/>
                  </a:lnTo>
                  <a:lnTo>
                    <a:pt x="16696" y="63102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9769" y="1161195"/>
              <a:ext cx="635" cy="37465"/>
            </a:xfrm>
            <a:custGeom>
              <a:avLst/>
              <a:gdLst/>
              <a:ahLst/>
              <a:cxnLst/>
              <a:rect l="l" t="t" r="r" b="b"/>
              <a:pathLst>
                <a:path w="635" h="37465">
                  <a:moveTo>
                    <a:pt x="0" y="0"/>
                  </a:moveTo>
                  <a:lnTo>
                    <a:pt x="617" y="37118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3690" y="1185940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30300" y="0"/>
                  </a:moveTo>
                  <a:lnTo>
                    <a:pt x="0" y="0"/>
                  </a:lnTo>
                  <a:lnTo>
                    <a:pt x="14222" y="63102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7458" y="1336890"/>
              <a:ext cx="396240" cy="635"/>
            </a:xfrm>
            <a:custGeom>
              <a:avLst/>
              <a:gdLst/>
              <a:ahLst/>
              <a:cxnLst/>
              <a:rect l="l" t="t" r="r" b="b"/>
              <a:pathLst>
                <a:path w="396239" h="634">
                  <a:moveTo>
                    <a:pt x="0" y="0"/>
                  </a:moveTo>
                  <a:lnTo>
                    <a:pt x="395778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2725" y="1320185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4" h="33019">
                  <a:moveTo>
                    <a:pt x="0" y="0"/>
                  </a:moveTo>
                  <a:lnTo>
                    <a:pt x="0" y="32788"/>
                  </a:lnTo>
                  <a:lnTo>
                    <a:pt x="61221" y="16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7458" y="1403703"/>
              <a:ext cx="396240" cy="635"/>
            </a:xfrm>
            <a:custGeom>
              <a:avLst/>
              <a:gdLst/>
              <a:ahLst/>
              <a:cxnLst/>
              <a:rect l="l" t="t" r="r" b="b"/>
              <a:pathLst>
                <a:path w="396239" h="634">
                  <a:moveTo>
                    <a:pt x="0" y="0"/>
                  </a:moveTo>
                  <a:lnTo>
                    <a:pt x="395778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32725" y="1387618"/>
              <a:ext cx="61594" cy="31115"/>
            </a:xfrm>
            <a:custGeom>
              <a:avLst/>
              <a:gdLst/>
              <a:ahLst/>
              <a:cxnLst/>
              <a:rect l="l" t="t" r="r" b="b"/>
              <a:pathLst>
                <a:path w="61594" h="31115">
                  <a:moveTo>
                    <a:pt x="0" y="0"/>
                  </a:moveTo>
                  <a:lnTo>
                    <a:pt x="0" y="30932"/>
                  </a:lnTo>
                  <a:lnTo>
                    <a:pt x="6122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7989" y="1434635"/>
              <a:ext cx="148590" cy="635"/>
            </a:xfrm>
            <a:custGeom>
              <a:avLst/>
              <a:gdLst/>
              <a:ahLst/>
              <a:cxnLst/>
              <a:rect l="l" t="t" r="r" b="b"/>
              <a:pathLst>
                <a:path w="148589" h="634">
                  <a:moveTo>
                    <a:pt x="0" y="0"/>
                  </a:moveTo>
                  <a:lnTo>
                    <a:pt x="148417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54038" y="1418550"/>
              <a:ext cx="64135" cy="32384"/>
            </a:xfrm>
            <a:custGeom>
              <a:avLst/>
              <a:gdLst/>
              <a:ahLst/>
              <a:cxnLst/>
              <a:rect l="l" t="t" r="r" b="b"/>
              <a:pathLst>
                <a:path w="64135" h="32384">
                  <a:moveTo>
                    <a:pt x="0" y="0"/>
                  </a:moveTo>
                  <a:lnTo>
                    <a:pt x="0" y="32169"/>
                  </a:lnTo>
                  <a:lnTo>
                    <a:pt x="63696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7458" y="1469279"/>
              <a:ext cx="396240" cy="635"/>
            </a:xfrm>
            <a:custGeom>
              <a:avLst/>
              <a:gdLst/>
              <a:ahLst/>
              <a:cxnLst/>
              <a:rect l="l" t="t" r="r" b="b"/>
              <a:pathLst>
                <a:path w="396239" h="634">
                  <a:moveTo>
                    <a:pt x="0" y="0"/>
                  </a:moveTo>
                  <a:lnTo>
                    <a:pt x="395778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32725" y="1455050"/>
              <a:ext cx="61594" cy="30480"/>
            </a:xfrm>
            <a:custGeom>
              <a:avLst/>
              <a:gdLst/>
              <a:ahLst/>
              <a:cxnLst/>
              <a:rect l="l" t="t" r="r" b="b"/>
              <a:pathLst>
                <a:path w="61594" h="30480">
                  <a:moveTo>
                    <a:pt x="0" y="0"/>
                  </a:moveTo>
                  <a:lnTo>
                    <a:pt x="0" y="30313"/>
                  </a:lnTo>
                  <a:lnTo>
                    <a:pt x="61221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7458" y="1536711"/>
              <a:ext cx="396240" cy="635"/>
            </a:xfrm>
            <a:custGeom>
              <a:avLst/>
              <a:gdLst/>
              <a:ahLst/>
              <a:cxnLst/>
              <a:rect l="l" t="t" r="r" b="b"/>
              <a:pathLst>
                <a:path w="396239" h="634">
                  <a:moveTo>
                    <a:pt x="0" y="0"/>
                  </a:moveTo>
                  <a:lnTo>
                    <a:pt x="395778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32725" y="1520008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4" h="33019">
                  <a:moveTo>
                    <a:pt x="0" y="0"/>
                  </a:moveTo>
                  <a:lnTo>
                    <a:pt x="0" y="32787"/>
                  </a:lnTo>
                  <a:lnTo>
                    <a:pt x="61221" y="16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1782" y="1450720"/>
              <a:ext cx="1511935" cy="661035"/>
            </a:xfrm>
            <a:custGeom>
              <a:avLst/>
              <a:gdLst/>
              <a:ahLst/>
              <a:cxnLst/>
              <a:rect l="l" t="t" r="r" b="b"/>
              <a:pathLst>
                <a:path w="1511935" h="661035">
                  <a:moveTo>
                    <a:pt x="1202176" y="473262"/>
                  </a:moveTo>
                  <a:lnTo>
                    <a:pt x="1202176" y="515949"/>
                  </a:lnTo>
                  <a:lnTo>
                    <a:pt x="1383368" y="515949"/>
                  </a:lnTo>
                  <a:lnTo>
                    <a:pt x="1383368" y="0"/>
                  </a:lnTo>
                  <a:lnTo>
                    <a:pt x="1490970" y="0"/>
                  </a:lnTo>
                </a:path>
                <a:path w="1511935" h="661035">
                  <a:moveTo>
                    <a:pt x="1101995" y="473262"/>
                  </a:moveTo>
                  <a:lnTo>
                    <a:pt x="1101995" y="556779"/>
                  </a:lnTo>
                  <a:lnTo>
                    <a:pt x="1427893" y="556779"/>
                  </a:lnTo>
                  <a:lnTo>
                    <a:pt x="1427893" y="102076"/>
                  </a:lnTo>
                  <a:lnTo>
                    <a:pt x="1490970" y="102076"/>
                  </a:lnTo>
                </a:path>
                <a:path w="1511935" h="661035">
                  <a:moveTo>
                    <a:pt x="0" y="473262"/>
                  </a:moveTo>
                  <a:lnTo>
                    <a:pt x="0" y="660711"/>
                  </a:lnTo>
                  <a:lnTo>
                    <a:pt x="1505812" y="660711"/>
                  </a:lnTo>
                </a:path>
                <a:path w="1511935" h="661035">
                  <a:moveTo>
                    <a:pt x="99562" y="473262"/>
                  </a:moveTo>
                  <a:lnTo>
                    <a:pt x="99562" y="601321"/>
                  </a:lnTo>
                  <a:lnTo>
                    <a:pt x="1511377" y="60132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2852" y="1031280"/>
              <a:ext cx="1499870" cy="890269"/>
            </a:xfrm>
            <a:custGeom>
              <a:avLst/>
              <a:gdLst/>
              <a:ahLst/>
              <a:cxnLst/>
              <a:rect l="l" t="t" r="r" b="b"/>
              <a:pathLst>
                <a:path w="1499870" h="890269">
                  <a:moveTo>
                    <a:pt x="0" y="0"/>
                  </a:moveTo>
                  <a:lnTo>
                    <a:pt x="409383" y="0"/>
                  </a:lnTo>
                  <a:lnTo>
                    <a:pt x="409383" y="890228"/>
                  </a:lnTo>
                  <a:lnTo>
                    <a:pt x="0" y="890228"/>
                  </a:lnTo>
                  <a:lnTo>
                    <a:pt x="0" y="0"/>
                  </a:lnTo>
                  <a:close/>
                </a:path>
                <a:path w="1499870" h="890269">
                  <a:moveTo>
                    <a:pt x="1085915" y="0"/>
                  </a:moveTo>
                  <a:lnTo>
                    <a:pt x="1499627" y="0"/>
                  </a:lnTo>
                  <a:lnTo>
                    <a:pt x="1499627" y="890228"/>
                  </a:lnTo>
                  <a:lnTo>
                    <a:pt x="1085915" y="890228"/>
                  </a:lnTo>
                  <a:lnTo>
                    <a:pt x="1085915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5691" y="1436497"/>
              <a:ext cx="670560" cy="689610"/>
            </a:xfrm>
            <a:custGeom>
              <a:avLst/>
              <a:gdLst/>
              <a:ahLst/>
              <a:cxnLst/>
              <a:rect l="l" t="t" r="r" b="b"/>
              <a:pathLst>
                <a:path w="670560" h="689610">
                  <a:moveTo>
                    <a:pt x="63068" y="51346"/>
                  </a:moveTo>
                  <a:lnTo>
                    <a:pt x="0" y="34645"/>
                  </a:lnTo>
                  <a:lnTo>
                    <a:pt x="0" y="67437"/>
                  </a:lnTo>
                  <a:lnTo>
                    <a:pt x="63068" y="51346"/>
                  </a:lnTo>
                  <a:close/>
                </a:path>
                <a:path w="670560" h="689610">
                  <a:moveTo>
                    <a:pt x="670344" y="672465"/>
                  </a:moveTo>
                  <a:lnTo>
                    <a:pt x="609117" y="658241"/>
                  </a:lnTo>
                  <a:lnTo>
                    <a:pt x="609117" y="689165"/>
                  </a:lnTo>
                  <a:lnTo>
                    <a:pt x="670344" y="672465"/>
                  </a:lnTo>
                  <a:close/>
                </a:path>
                <a:path w="670560" h="689610">
                  <a:moveTo>
                    <a:pt x="670344" y="617410"/>
                  </a:moveTo>
                  <a:lnTo>
                    <a:pt x="609117" y="601319"/>
                  </a:lnTo>
                  <a:lnTo>
                    <a:pt x="609117" y="631634"/>
                  </a:lnTo>
                  <a:lnTo>
                    <a:pt x="670344" y="617410"/>
                  </a:lnTo>
                  <a:close/>
                </a:path>
                <a:path w="670560" h="689610">
                  <a:moveTo>
                    <a:pt x="670344" y="118160"/>
                  </a:moveTo>
                  <a:lnTo>
                    <a:pt x="609117" y="102069"/>
                  </a:lnTo>
                  <a:lnTo>
                    <a:pt x="609117" y="132384"/>
                  </a:lnTo>
                  <a:lnTo>
                    <a:pt x="670344" y="118160"/>
                  </a:lnTo>
                  <a:close/>
                </a:path>
                <a:path w="670560" h="689610">
                  <a:moveTo>
                    <a:pt x="670344" y="16700"/>
                  </a:moveTo>
                  <a:lnTo>
                    <a:pt x="609117" y="0"/>
                  </a:lnTo>
                  <a:lnTo>
                    <a:pt x="609117" y="30937"/>
                  </a:lnTo>
                  <a:lnTo>
                    <a:pt x="670344" y="1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882" y="996636"/>
              <a:ext cx="1177925" cy="925830"/>
            </a:xfrm>
            <a:custGeom>
              <a:avLst/>
              <a:gdLst/>
              <a:ahLst/>
              <a:cxnLst/>
              <a:rect l="l" t="t" r="r" b="b"/>
              <a:pathLst>
                <a:path w="1177925" h="925830">
                  <a:moveTo>
                    <a:pt x="395159" y="924872"/>
                  </a:moveTo>
                  <a:lnTo>
                    <a:pt x="395778" y="925491"/>
                  </a:lnTo>
                </a:path>
                <a:path w="1177925" h="925830">
                  <a:moveTo>
                    <a:pt x="1177440" y="491202"/>
                  </a:moveTo>
                  <a:lnTo>
                    <a:pt x="904105" y="491202"/>
                  </a:lnTo>
                  <a:lnTo>
                    <a:pt x="904105" y="0"/>
                  </a:lnTo>
                  <a:lnTo>
                    <a:pt x="81010" y="0"/>
                  </a:lnTo>
                  <a:lnTo>
                    <a:pt x="81010" y="397169"/>
                  </a:lnTo>
                  <a:lnTo>
                    <a:pt x="0" y="39716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84239" y="1540433"/>
              <a:ext cx="454659" cy="169545"/>
            </a:xfrm>
            <a:custGeom>
              <a:avLst/>
              <a:gdLst/>
              <a:ahLst/>
              <a:cxnLst/>
              <a:rect l="l" t="t" r="r" b="b"/>
              <a:pathLst>
                <a:path w="454660" h="169544">
                  <a:moveTo>
                    <a:pt x="63080" y="155270"/>
                  </a:moveTo>
                  <a:lnTo>
                    <a:pt x="0" y="138569"/>
                  </a:lnTo>
                  <a:lnTo>
                    <a:pt x="0" y="169506"/>
                  </a:lnTo>
                  <a:lnTo>
                    <a:pt x="63080" y="155270"/>
                  </a:lnTo>
                  <a:close/>
                </a:path>
                <a:path w="454660" h="169544">
                  <a:moveTo>
                    <a:pt x="454520" y="89700"/>
                  </a:moveTo>
                  <a:lnTo>
                    <a:pt x="391452" y="73609"/>
                  </a:lnTo>
                  <a:lnTo>
                    <a:pt x="391452" y="106400"/>
                  </a:lnTo>
                  <a:lnTo>
                    <a:pt x="454520" y="89700"/>
                  </a:lnTo>
                  <a:close/>
                </a:path>
                <a:path w="454660" h="169544">
                  <a:moveTo>
                    <a:pt x="454520" y="14224"/>
                  </a:moveTo>
                  <a:lnTo>
                    <a:pt x="391452" y="0"/>
                  </a:lnTo>
                  <a:lnTo>
                    <a:pt x="391452" y="30924"/>
                  </a:lnTo>
                  <a:lnTo>
                    <a:pt x="454520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9943" y="1695703"/>
              <a:ext cx="159385" cy="413384"/>
            </a:xfrm>
            <a:custGeom>
              <a:avLst/>
              <a:gdLst/>
              <a:ahLst/>
              <a:cxnLst/>
              <a:rect l="l" t="t" r="r" b="b"/>
              <a:pathLst>
                <a:path w="159384" h="413385">
                  <a:moveTo>
                    <a:pt x="158929" y="0"/>
                  </a:moveTo>
                  <a:lnTo>
                    <a:pt x="0" y="0"/>
                  </a:lnTo>
                  <a:lnTo>
                    <a:pt x="0" y="41325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88571" y="1734058"/>
              <a:ext cx="63500" cy="31115"/>
            </a:xfrm>
            <a:custGeom>
              <a:avLst/>
              <a:gdLst/>
              <a:ahLst/>
              <a:cxnLst/>
              <a:rect l="l" t="t" r="r" b="b"/>
              <a:pathLst>
                <a:path w="63500" h="31114">
                  <a:moveTo>
                    <a:pt x="0" y="0"/>
                  </a:moveTo>
                  <a:lnTo>
                    <a:pt x="0" y="30933"/>
                  </a:lnTo>
                  <a:lnTo>
                    <a:pt x="6307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4224" y="1748288"/>
              <a:ext cx="793115" cy="422275"/>
            </a:xfrm>
            <a:custGeom>
              <a:avLst/>
              <a:gdLst/>
              <a:ahLst/>
              <a:cxnLst/>
              <a:rect l="l" t="t" r="r" b="b"/>
              <a:pathLst>
                <a:path w="793115" h="422275">
                  <a:moveTo>
                    <a:pt x="792793" y="0"/>
                  </a:moveTo>
                  <a:lnTo>
                    <a:pt x="693229" y="0"/>
                  </a:lnTo>
                  <a:lnTo>
                    <a:pt x="693229" y="421915"/>
                  </a:lnTo>
                  <a:lnTo>
                    <a:pt x="0" y="42191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86715" y="1790974"/>
              <a:ext cx="63500" cy="31115"/>
            </a:xfrm>
            <a:custGeom>
              <a:avLst/>
              <a:gdLst/>
              <a:ahLst/>
              <a:cxnLst/>
              <a:rect l="l" t="t" r="r" b="b"/>
              <a:pathLst>
                <a:path w="63500" h="31114">
                  <a:moveTo>
                    <a:pt x="0" y="0"/>
                  </a:moveTo>
                  <a:lnTo>
                    <a:pt x="0" y="30932"/>
                  </a:lnTo>
                  <a:lnTo>
                    <a:pt x="63077" y="1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4224" y="1805203"/>
              <a:ext cx="793115" cy="422275"/>
            </a:xfrm>
            <a:custGeom>
              <a:avLst/>
              <a:gdLst/>
              <a:ahLst/>
              <a:cxnLst/>
              <a:rect l="l" t="t" r="r" b="b"/>
              <a:pathLst>
                <a:path w="793115" h="422275">
                  <a:moveTo>
                    <a:pt x="792793" y="0"/>
                  </a:moveTo>
                  <a:lnTo>
                    <a:pt x="750122" y="0"/>
                  </a:lnTo>
                  <a:lnTo>
                    <a:pt x="750122" y="421914"/>
                  </a:lnTo>
                  <a:lnTo>
                    <a:pt x="0" y="421914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84242" y="1628271"/>
              <a:ext cx="61594" cy="30480"/>
            </a:xfrm>
            <a:custGeom>
              <a:avLst/>
              <a:gdLst/>
              <a:ahLst/>
              <a:cxnLst/>
              <a:rect l="l" t="t" r="r" b="b"/>
              <a:pathLst>
                <a:path w="61594" h="30480">
                  <a:moveTo>
                    <a:pt x="0" y="0"/>
                  </a:moveTo>
                  <a:lnTo>
                    <a:pt x="0" y="30313"/>
                  </a:lnTo>
                  <a:lnTo>
                    <a:pt x="61222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1782" y="1124694"/>
              <a:ext cx="230504" cy="699135"/>
            </a:xfrm>
            <a:custGeom>
              <a:avLst/>
              <a:gdLst/>
              <a:ahLst/>
              <a:cxnLst/>
              <a:rect l="l" t="t" r="r" b="b"/>
              <a:pathLst>
                <a:path w="230505" h="699135">
                  <a:moveTo>
                    <a:pt x="230046" y="0"/>
                  </a:moveTo>
                  <a:lnTo>
                    <a:pt x="0" y="0"/>
                  </a:lnTo>
                  <a:lnTo>
                    <a:pt x="0" y="699067"/>
                  </a:lnTo>
                  <a:lnTo>
                    <a:pt x="230046" y="699067"/>
                  </a:lnTo>
                  <a:lnTo>
                    <a:pt x="230046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9927" y="1124695"/>
              <a:ext cx="232410" cy="699135"/>
            </a:xfrm>
            <a:custGeom>
              <a:avLst/>
              <a:gdLst/>
              <a:ahLst/>
              <a:cxnLst/>
              <a:rect l="l" t="t" r="r" b="b"/>
              <a:pathLst>
                <a:path w="232409" h="699135">
                  <a:moveTo>
                    <a:pt x="1855" y="0"/>
                  </a:moveTo>
                  <a:lnTo>
                    <a:pt x="231901" y="0"/>
                  </a:lnTo>
                  <a:lnTo>
                    <a:pt x="231901" y="699068"/>
                  </a:lnTo>
                  <a:lnTo>
                    <a:pt x="1855" y="699068"/>
                  </a:lnTo>
                  <a:lnTo>
                    <a:pt x="1855" y="0"/>
                  </a:lnTo>
                  <a:close/>
                </a:path>
                <a:path w="232409" h="699135">
                  <a:moveTo>
                    <a:pt x="0" y="87847"/>
                  </a:moveTo>
                  <a:lnTo>
                    <a:pt x="231901" y="88466"/>
                  </a:lnTo>
                </a:path>
                <a:path w="232409" h="699135">
                  <a:moveTo>
                    <a:pt x="0" y="173220"/>
                  </a:moveTo>
                  <a:lnTo>
                    <a:pt x="231901" y="173839"/>
                  </a:lnTo>
                </a:path>
                <a:path w="232409" h="699135">
                  <a:moveTo>
                    <a:pt x="0" y="261067"/>
                  </a:moveTo>
                  <a:lnTo>
                    <a:pt x="231901" y="261686"/>
                  </a:lnTo>
                </a:path>
                <a:path w="232409" h="699135">
                  <a:moveTo>
                    <a:pt x="0" y="348296"/>
                  </a:moveTo>
                  <a:lnTo>
                    <a:pt x="231901" y="348915"/>
                  </a:lnTo>
                </a:path>
                <a:path w="232409" h="699135">
                  <a:moveTo>
                    <a:pt x="0" y="436144"/>
                  </a:moveTo>
                  <a:lnTo>
                    <a:pt x="231901" y="436762"/>
                  </a:lnTo>
                </a:path>
                <a:path w="232409" h="699135">
                  <a:moveTo>
                    <a:pt x="0" y="523991"/>
                  </a:moveTo>
                  <a:lnTo>
                    <a:pt x="231901" y="524610"/>
                  </a:lnTo>
                </a:path>
                <a:path w="232409" h="699135">
                  <a:moveTo>
                    <a:pt x="0" y="611220"/>
                  </a:moveTo>
                  <a:lnTo>
                    <a:pt x="231901" y="611839"/>
                  </a:lnTo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52521" y="1024147"/>
            <a:ext cx="3111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8x</a:t>
            </a:r>
            <a:r>
              <a:rPr sz="500" spc="-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5793" y="1829003"/>
            <a:ext cx="210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D1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0228" y="1110634"/>
            <a:ext cx="225425" cy="3708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dirty="0">
                <a:latin typeface="Arial"/>
                <a:cs typeface="Arial"/>
              </a:rPr>
              <a:t>2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6501" y="1428121"/>
            <a:ext cx="2108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a2</a:t>
            </a:r>
            <a:r>
              <a:rPr sz="500" spc="65" dirty="0">
                <a:latin typeface="Arial"/>
                <a:cs typeface="Arial"/>
              </a:rPr>
              <a:t> </a:t>
            </a:r>
            <a:r>
              <a:rPr sz="750" spc="-75" baseline="-33333" dirty="0">
                <a:latin typeface="Arial"/>
                <a:cs typeface="Arial"/>
              </a:rPr>
              <a:t>4</a:t>
            </a:r>
            <a:endParaRPr sz="750" baseline="-33333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38288" y="1399664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7B2BD6"/>
                </a:solidFill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1947" y="1317261"/>
            <a:ext cx="61594" cy="3619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 marR="5080" indent="1270" algn="just">
              <a:lnSpc>
                <a:spcPct val="99000"/>
              </a:lnSpc>
              <a:spcBef>
                <a:spcPts val="135"/>
              </a:spcBef>
            </a:pPr>
            <a:r>
              <a:rPr sz="500" spc="-50" dirty="0">
                <a:solidFill>
                  <a:srgbClr val="7B2BD6"/>
                </a:solidFill>
                <a:latin typeface="Arial"/>
                <a:cs typeface="Arial"/>
              </a:rPr>
              <a:t>k</a:t>
            </a:r>
            <a:r>
              <a:rPr sz="500" spc="200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500" spc="-50" dirty="0">
                <a:solidFill>
                  <a:srgbClr val="7B2BD6"/>
                </a:solidFill>
                <a:latin typeface="Arial"/>
                <a:cs typeface="Arial"/>
              </a:rPr>
              <a:t>p</a:t>
            </a:r>
            <a:r>
              <a:rPr sz="500" spc="200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500" spc="-50" dirty="0">
                <a:solidFill>
                  <a:srgbClr val="7B2BD6"/>
                </a:solidFill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1947" y="2114817"/>
            <a:ext cx="61594" cy="1619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8890">
              <a:lnSpc>
                <a:spcPct val="77100"/>
              </a:lnSpc>
              <a:spcBef>
                <a:spcPts val="244"/>
              </a:spcBef>
            </a:pPr>
            <a:r>
              <a:rPr sz="500" spc="-50" dirty="0">
                <a:solidFill>
                  <a:srgbClr val="7B2BD6"/>
                </a:solidFill>
                <a:latin typeface="Arial"/>
                <a:cs typeface="Arial"/>
              </a:rPr>
              <a:t>t</a:t>
            </a:r>
            <a:r>
              <a:rPr sz="500" spc="200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56882" y="2292366"/>
            <a:ext cx="10541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a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58984" y="2292366"/>
            <a:ext cx="1092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b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26280" y="1469279"/>
            <a:ext cx="122555" cy="177800"/>
            <a:chOff x="426280" y="1469279"/>
            <a:chExt cx="122555" cy="177800"/>
          </a:xfrm>
        </p:grpSpPr>
        <p:sp>
          <p:nvSpPr>
            <p:cNvPr id="60" name="object 60"/>
            <p:cNvSpPr/>
            <p:nvPr/>
          </p:nvSpPr>
          <p:spPr>
            <a:xfrm>
              <a:off x="485447" y="1469279"/>
              <a:ext cx="63500" cy="30480"/>
            </a:xfrm>
            <a:custGeom>
              <a:avLst/>
              <a:gdLst/>
              <a:ahLst/>
              <a:cxnLst/>
              <a:rect l="l" t="t" r="r" b="b"/>
              <a:pathLst>
                <a:path w="63500" h="30480">
                  <a:moveTo>
                    <a:pt x="0" y="0"/>
                  </a:moveTo>
                  <a:lnTo>
                    <a:pt x="0" y="30312"/>
                  </a:lnTo>
                  <a:lnTo>
                    <a:pt x="6307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0408" y="1483508"/>
              <a:ext cx="90170" cy="635"/>
            </a:xfrm>
            <a:custGeom>
              <a:avLst/>
              <a:gdLst/>
              <a:ahLst/>
              <a:cxnLst/>
              <a:rect l="l" t="t" r="r" b="b"/>
              <a:pathLst>
                <a:path w="90170" h="634">
                  <a:moveTo>
                    <a:pt x="0" y="0"/>
                  </a:moveTo>
                  <a:lnTo>
                    <a:pt x="8966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5447" y="1542279"/>
              <a:ext cx="63500" cy="33020"/>
            </a:xfrm>
            <a:custGeom>
              <a:avLst/>
              <a:gdLst/>
              <a:ahLst/>
              <a:cxnLst/>
              <a:rect l="l" t="t" r="r" b="b"/>
              <a:pathLst>
                <a:path w="63500" h="33019">
                  <a:moveTo>
                    <a:pt x="0" y="0"/>
                  </a:moveTo>
                  <a:lnTo>
                    <a:pt x="0" y="32787"/>
                  </a:lnTo>
                  <a:lnTo>
                    <a:pt x="63077" y="16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0408" y="1558983"/>
              <a:ext cx="90170" cy="635"/>
            </a:xfrm>
            <a:custGeom>
              <a:avLst/>
              <a:gdLst/>
              <a:ahLst/>
              <a:cxnLst/>
              <a:rect l="l" t="t" r="r" b="b"/>
              <a:pathLst>
                <a:path w="90170" h="634">
                  <a:moveTo>
                    <a:pt x="0" y="0"/>
                  </a:moveTo>
                  <a:lnTo>
                    <a:pt x="89669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5447" y="1615897"/>
              <a:ext cx="63500" cy="31115"/>
            </a:xfrm>
            <a:custGeom>
              <a:avLst/>
              <a:gdLst/>
              <a:ahLst/>
              <a:cxnLst/>
              <a:rect l="l" t="t" r="r" b="b"/>
              <a:pathLst>
                <a:path w="63500" h="31114">
                  <a:moveTo>
                    <a:pt x="0" y="0"/>
                  </a:moveTo>
                  <a:lnTo>
                    <a:pt x="0" y="30932"/>
                  </a:lnTo>
                  <a:lnTo>
                    <a:pt x="63077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0408" y="1631983"/>
              <a:ext cx="90170" cy="635"/>
            </a:xfrm>
            <a:custGeom>
              <a:avLst/>
              <a:gdLst/>
              <a:ahLst/>
              <a:cxnLst/>
              <a:rect l="l" t="t" r="r" b="b"/>
              <a:pathLst>
                <a:path w="90170" h="635">
                  <a:moveTo>
                    <a:pt x="0" y="0"/>
                  </a:moveTo>
                  <a:lnTo>
                    <a:pt x="89669" y="619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647713" y="1024147"/>
            <a:ext cx="3105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8x2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Mem.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794606" y="1121602"/>
          <a:ext cx="229870" cy="696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63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6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6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5">
                <a:tc>
                  <a:txBody>
                    <a:bodyPr/>
                    <a:lstStyle/>
                    <a:p>
                      <a:pPr algn="ctr">
                        <a:lnSpc>
                          <a:spcPts val="540"/>
                        </a:lnSpc>
                        <a:spcBef>
                          <a:spcPts val="4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6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  <a:spcBef>
                          <a:spcPts val="45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95"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6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995"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  <a:spcBef>
                          <a:spcPts val="40"/>
                        </a:spcBef>
                      </a:pPr>
                      <a:r>
                        <a:rPr sz="500" i="1" spc="-25" dirty="0">
                          <a:latin typeface="Arial"/>
                          <a:cs typeface="Arial"/>
                        </a:rPr>
                        <a:t>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1760880" y="1829003"/>
            <a:ext cx="20701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D1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36144" y="1110634"/>
            <a:ext cx="61594" cy="3708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13037" y="1428121"/>
            <a:ext cx="2101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a2</a:t>
            </a:r>
            <a:r>
              <a:rPr sz="500" spc="65" dirty="0">
                <a:latin typeface="Arial"/>
                <a:cs typeface="Arial"/>
              </a:rPr>
              <a:t> </a:t>
            </a:r>
            <a:r>
              <a:rPr sz="750" spc="-75" baseline="-33333" dirty="0">
                <a:latin typeface="Arial"/>
                <a:cs typeface="Arial"/>
              </a:rPr>
              <a:t>4</a:t>
            </a:r>
            <a:endParaRPr sz="750" baseline="-33333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13037" y="1493698"/>
            <a:ext cx="210185" cy="3371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3099"/>
              </a:lnSpc>
              <a:spcBef>
                <a:spcPts val="85"/>
              </a:spcBef>
            </a:pPr>
            <a:r>
              <a:rPr sz="500" spc="-25" dirty="0">
                <a:latin typeface="Arial"/>
                <a:cs typeface="Arial"/>
              </a:rPr>
              <a:t>a1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a0</a:t>
            </a:r>
            <a:r>
              <a:rPr sz="500" spc="65" dirty="0">
                <a:latin typeface="Arial"/>
                <a:cs typeface="Arial"/>
              </a:rPr>
              <a:t> </a:t>
            </a:r>
            <a:r>
              <a:rPr sz="750" spc="-75" baseline="16666" dirty="0">
                <a:latin typeface="Arial"/>
                <a:cs typeface="Arial"/>
              </a:rPr>
              <a:t>5</a:t>
            </a:r>
            <a:endParaRPr sz="750" baseline="16666" dirty="0">
              <a:latin typeface="Arial"/>
              <a:cs typeface="Arial"/>
            </a:endParaRPr>
          </a:p>
          <a:p>
            <a:pPr marL="135255">
              <a:lnSpc>
                <a:spcPts val="560"/>
              </a:lnSpc>
            </a:pPr>
            <a:r>
              <a:rPr sz="500" dirty="0">
                <a:latin typeface="Arial"/>
                <a:cs typeface="Arial"/>
              </a:rPr>
              <a:t>6</a:t>
            </a:r>
          </a:p>
          <a:p>
            <a:pPr marL="135255">
              <a:lnSpc>
                <a:spcPct val="100000"/>
              </a:lnSpc>
              <a:spcBef>
                <a:spcPts val="70"/>
              </a:spcBef>
            </a:pPr>
            <a:r>
              <a:rPr sz="500" dirty="0">
                <a:latin typeface="Arial"/>
                <a:cs typeface="Arial"/>
              </a:rPr>
              <a:t>7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459718" y="1579689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o1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21954" y="1251189"/>
            <a:ext cx="114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m0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17039" y="1327900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o0</a:t>
            </a:r>
            <a:endParaRPr sz="5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9180" y="1237579"/>
            <a:ext cx="257175" cy="1498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48895">
              <a:lnSpc>
                <a:spcPct val="61700"/>
              </a:lnSpc>
              <a:spcBef>
                <a:spcPts val="335"/>
              </a:spcBef>
            </a:pPr>
            <a:r>
              <a:rPr sz="500" dirty="0">
                <a:latin typeface="Arial"/>
                <a:cs typeface="Arial"/>
              </a:rPr>
              <a:t>s1</a:t>
            </a:r>
            <a:r>
              <a:rPr sz="500" spc="2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s0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21954" y="1316765"/>
            <a:ext cx="114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m1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21954" y="1384197"/>
            <a:ext cx="114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m2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21954" y="1452867"/>
            <a:ext cx="114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m3</a:t>
            </a:r>
            <a:endParaRPr sz="5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247319" y="1520008"/>
            <a:ext cx="306705" cy="462915"/>
          </a:xfrm>
          <a:custGeom>
            <a:avLst/>
            <a:gdLst/>
            <a:ahLst/>
            <a:cxnLst/>
            <a:rect l="l" t="t" r="r" b="b"/>
            <a:pathLst>
              <a:path w="306705" h="462914">
                <a:moveTo>
                  <a:pt x="0" y="0"/>
                </a:moveTo>
                <a:lnTo>
                  <a:pt x="306109" y="0"/>
                </a:lnTo>
                <a:lnTo>
                  <a:pt x="306109" y="462745"/>
                </a:lnTo>
                <a:lnTo>
                  <a:pt x="0" y="462745"/>
                </a:lnTo>
                <a:lnTo>
                  <a:pt x="0" y="0"/>
                </a:lnTo>
                <a:close/>
              </a:path>
            </a:pathLst>
          </a:custGeom>
          <a:ln w="6184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247607" y="1692282"/>
            <a:ext cx="259079" cy="3054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48590">
              <a:lnSpc>
                <a:spcPct val="73900"/>
              </a:lnSpc>
              <a:spcBef>
                <a:spcPts val="260"/>
              </a:spcBef>
            </a:pPr>
            <a:r>
              <a:rPr sz="500" spc="-25" dirty="0">
                <a:latin typeface="Arial"/>
                <a:cs typeface="Arial"/>
              </a:rPr>
              <a:t>m2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m3</a:t>
            </a:r>
            <a:endParaRPr sz="500">
              <a:latin typeface="Arial"/>
              <a:cs typeface="Arial"/>
            </a:endParaRPr>
          </a:p>
          <a:p>
            <a:pPr marL="62865" marR="5080" indent="-6985">
              <a:lnSpc>
                <a:spcPts val="580"/>
              </a:lnSpc>
              <a:spcBef>
                <a:spcPts val="5"/>
              </a:spcBef>
            </a:pPr>
            <a:r>
              <a:rPr sz="500" spc="-10" dirty="0">
                <a:latin typeface="Arial"/>
                <a:cs typeface="Arial"/>
              </a:rPr>
              <a:t>Switch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matrix</a:t>
            </a:r>
            <a:endParaRPr sz="5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57395" y="1538568"/>
            <a:ext cx="100330" cy="159385"/>
          </a:xfrm>
          <a:custGeom>
            <a:avLst/>
            <a:gdLst/>
            <a:ahLst/>
            <a:cxnLst/>
            <a:rect l="l" t="t" r="r" b="b"/>
            <a:pathLst>
              <a:path w="100330" h="159385">
                <a:moveTo>
                  <a:pt x="0" y="0"/>
                </a:moveTo>
                <a:lnTo>
                  <a:pt x="100181" y="0"/>
                </a:lnTo>
                <a:lnTo>
                  <a:pt x="100181" y="67431"/>
                </a:lnTo>
                <a:lnTo>
                  <a:pt x="0" y="67431"/>
                </a:lnTo>
                <a:lnTo>
                  <a:pt x="0" y="0"/>
                </a:lnTo>
                <a:close/>
              </a:path>
              <a:path w="100330" h="159385">
                <a:moveTo>
                  <a:pt x="0" y="91558"/>
                </a:moveTo>
                <a:lnTo>
                  <a:pt x="100181" y="91558"/>
                </a:lnTo>
                <a:lnTo>
                  <a:pt x="100181" y="158990"/>
                </a:lnTo>
                <a:lnTo>
                  <a:pt x="0" y="158990"/>
                </a:lnTo>
                <a:lnTo>
                  <a:pt x="0" y="91558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718211" y="924546"/>
            <a:ext cx="4330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FPGA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(partial)</a:t>
            </a:r>
            <a:endParaRPr sz="5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95801" y="1002203"/>
            <a:ext cx="320040" cy="15748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500" b="1" spc="-25" dirty="0">
                <a:latin typeface="Arial"/>
                <a:cs typeface="Arial"/>
              </a:rPr>
              <a:t>00</a:t>
            </a:r>
            <a:endParaRPr sz="5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95801" y="1652398"/>
            <a:ext cx="320040" cy="15748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95"/>
              </a:spcBef>
            </a:pPr>
            <a:r>
              <a:rPr sz="500" b="1" spc="-2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879286" y="1807262"/>
            <a:ext cx="144780" cy="92075"/>
            <a:chOff x="2879286" y="1807262"/>
            <a:chExt cx="144780" cy="92075"/>
          </a:xfrm>
        </p:grpSpPr>
        <p:sp>
          <p:nvSpPr>
            <p:cNvPr id="86" name="object 86"/>
            <p:cNvSpPr/>
            <p:nvPr/>
          </p:nvSpPr>
          <p:spPr>
            <a:xfrm>
              <a:off x="2895982" y="1811389"/>
              <a:ext cx="635" cy="37465"/>
            </a:xfrm>
            <a:custGeom>
              <a:avLst/>
              <a:gdLst/>
              <a:ahLst/>
              <a:cxnLst/>
              <a:rect l="l" t="t" r="r" b="b"/>
              <a:pathLst>
                <a:path w="635" h="37464">
                  <a:moveTo>
                    <a:pt x="0" y="0"/>
                  </a:moveTo>
                  <a:lnTo>
                    <a:pt x="618" y="37118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79286" y="1836135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4" h="63500">
                  <a:moveTo>
                    <a:pt x="30919" y="0"/>
                  </a:moveTo>
                  <a:lnTo>
                    <a:pt x="0" y="0"/>
                  </a:lnTo>
                  <a:lnTo>
                    <a:pt x="16696" y="63101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09769" y="1811389"/>
              <a:ext cx="635" cy="37465"/>
            </a:xfrm>
            <a:custGeom>
              <a:avLst/>
              <a:gdLst/>
              <a:ahLst/>
              <a:cxnLst/>
              <a:rect l="l" t="t" r="r" b="b"/>
              <a:pathLst>
                <a:path w="635" h="37464">
                  <a:moveTo>
                    <a:pt x="0" y="0"/>
                  </a:moveTo>
                  <a:lnTo>
                    <a:pt x="617" y="37118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93690" y="1836135"/>
              <a:ext cx="30480" cy="63500"/>
            </a:xfrm>
            <a:custGeom>
              <a:avLst/>
              <a:gdLst/>
              <a:ahLst/>
              <a:cxnLst/>
              <a:rect l="l" t="t" r="r" b="b"/>
              <a:pathLst>
                <a:path w="30480" h="63500">
                  <a:moveTo>
                    <a:pt x="30300" y="0"/>
                  </a:moveTo>
                  <a:lnTo>
                    <a:pt x="0" y="0"/>
                  </a:lnTo>
                  <a:lnTo>
                    <a:pt x="14222" y="63101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2608712" y="912791"/>
            <a:ext cx="40830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Switch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matrix</a:t>
            </a:r>
            <a:endParaRPr sz="5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73780" y="1358214"/>
            <a:ext cx="3714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5555" dirty="0">
                <a:latin typeface="Arial"/>
                <a:cs typeface="Arial"/>
              </a:rPr>
              <a:t>i1</a:t>
            </a:r>
            <a:r>
              <a:rPr sz="750" spc="247" baseline="555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4x</a:t>
            </a:r>
            <a:r>
              <a:rPr sz="500" spc="-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340" dirty="0">
                <a:latin typeface="Arial"/>
                <a:cs typeface="Arial"/>
              </a:rPr>
              <a:t> </a:t>
            </a:r>
            <a:r>
              <a:rPr sz="750" spc="-75" baseline="-22222" dirty="0">
                <a:latin typeface="Arial"/>
                <a:cs typeface="Arial"/>
              </a:rPr>
              <a:t>d</a:t>
            </a:r>
            <a:endParaRPr sz="750" baseline="-22222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99180" y="1420078"/>
            <a:ext cx="229235" cy="1631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78800"/>
              </a:lnSpc>
              <a:spcBef>
                <a:spcPts val="229"/>
              </a:spcBef>
            </a:pPr>
            <a:r>
              <a:rPr sz="750" baseline="5555" dirty="0">
                <a:latin typeface="Arial"/>
                <a:cs typeface="Arial"/>
              </a:rPr>
              <a:t>i2</a:t>
            </a:r>
            <a:r>
              <a:rPr sz="750" spc="157" baseline="555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mux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536891" y="1334618"/>
            <a:ext cx="781050" cy="860425"/>
            <a:chOff x="2536891" y="1334618"/>
            <a:chExt cx="781050" cy="860425"/>
          </a:xfrm>
        </p:grpSpPr>
        <p:sp>
          <p:nvSpPr>
            <p:cNvPr id="94" name="object 94"/>
            <p:cNvSpPr/>
            <p:nvPr/>
          </p:nvSpPr>
          <p:spPr>
            <a:xfrm>
              <a:off x="2706133" y="1338745"/>
              <a:ext cx="37465" cy="640715"/>
            </a:xfrm>
            <a:custGeom>
              <a:avLst/>
              <a:gdLst/>
              <a:ahLst/>
              <a:cxnLst/>
              <a:rect l="l" t="t" r="r" b="b"/>
              <a:pathLst>
                <a:path w="37464" h="640714">
                  <a:moveTo>
                    <a:pt x="37103" y="640296"/>
                  </a:moveTo>
                  <a:lnTo>
                    <a:pt x="0" y="640296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32725" y="1962338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4" h="33019">
                  <a:moveTo>
                    <a:pt x="0" y="0"/>
                  </a:moveTo>
                  <a:lnTo>
                    <a:pt x="0" y="32788"/>
                  </a:lnTo>
                  <a:lnTo>
                    <a:pt x="61221" y="16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51095" y="1403703"/>
              <a:ext cx="92710" cy="642620"/>
            </a:xfrm>
            <a:custGeom>
              <a:avLst/>
              <a:gdLst/>
              <a:ahLst/>
              <a:cxnLst/>
              <a:rect l="l" t="t" r="r" b="b"/>
              <a:pathLst>
                <a:path w="92710" h="642619">
                  <a:moveTo>
                    <a:pt x="92141" y="642152"/>
                  </a:moveTo>
                  <a:lnTo>
                    <a:pt x="0" y="642152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32725" y="2029770"/>
              <a:ext cx="61594" cy="30480"/>
            </a:xfrm>
            <a:custGeom>
              <a:avLst/>
              <a:gdLst/>
              <a:ahLst/>
              <a:cxnLst/>
              <a:rect l="l" t="t" r="r" b="b"/>
              <a:pathLst>
                <a:path w="61594" h="30480">
                  <a:moveTo>
                    <a:pt x="0" y="0"/>
                  </a:moveTo>
                  <a:lnTo>
                    <a:pt x="0" y="30313"/>
                  </a:lnTo>
                  <a:lnTo>
                    <a:pt x="61221" y="16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117989" y="2076788"/>
              <a:ext cx="148590" cy="635"/>
            </a:xfrm>
            <a:custGeom>
              <a:avLst/>
              <a:gdLst/>
              <a:ahLst/>
              <a:cxnLst/>
              <a:rect l="l" t="t" r="r" b="b"/>
              <a:pathLst>
                <a:path w="148589" h="635">
                  <a:moveTo>
                    <a:pt x="0" y="0"/>
                  </a:moveTo>
                  <a:lnTo>
                    <a:pt x="148417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54038" y="2060083"/>
              <a:ext cx="64135" cy="33020"/>
            </a:xfrm>
            <a:custGeom>
              <a:avLst/>
              <a:gdLst/>
              <a:ahLst/>
              <a:cxnLst/>
              <a:rect l="l" t="t" r="r" b="b"/>
              <a:pathLst>
                <a:path w="64135" h="33019">
                  <a:moveTo>
                    <a:pt x="0" y="0"/>
                  </a:moveTo>
                  <a:lnTo>
                    <a:pt x="0" y="32788"/>
                  </a:lnTo>
                  <a:lnTo>
                    <a:pt x="63696" y="16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96057" y="1471135"/>
              <a:ext cx="147320" cy="640715"/>
            </a:xfrm>
            <a:custGeom>
              <a:avLst/>
              <a:gdLst/>
              <a:ahLst/>
              <a:cxnLst/>
              <a:rect l="l" t="t" r="r" b="b"/>
              <a:pathLst>
                <a:path w="147319" h="640714">
                  <a:moveTo>
                    <a:pt x="147180" y="640296"/>
                  </a:moveTo>
                  <a:lnTo>
                    <a:pt x="0" y="640296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732725" y="2097202"/>
              <a:ext cx="61594" cy="30480"/>
            </a:xfrm>
            <a:custGeom>
              <a:avLst/>
              <a:gdLst/>
              <a:ahLst/>
              <a:cxnLst/>
              <a:rect l="l" t="t" r="r" b="b"/>
              <a:pathLst>
                <a:path w="61594" h="30480">
                  <a:moveTo>
                    <a:pt x="0" y="0"/>
                  </a:moveTo>
                  <a:lnTo>
                    <a:pt x="0" y="30314"/>
                  </a:lnTo>
                  <a:lnTo>
                    <a:pt x="61221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41018" y="1536711"/>
              <a:ext cx="202565" cy="641985"/>
            </a:xfrm>
            <a:custGeom>
              <a:avLst/>
              <a:gdLst/>
              <a:ahLst/>
              <a:cxnLst/>
              <a:rect l="l" t="t" r="r" b="b"/>
              <a:pathLst>
                <a:path w="202564" h="641985">
                  <a:moveTo>
                    <a:pt x="202218" y="641533"/>
                  </a:moveTo>
                  <a:lnTo>
                    <a:pt x="0" y="641533"/>
                  </a:lnTo>
                  <a:lnTo>
                    <a:pt x="0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32725" y="2162160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4" h="33019">
                  <a:moveTo>
                    <a:pt x="0" y="0"/>
                  </a:moveTo>
                  <a:lnTo>
                    <a:pt x="0" y="32788"/>
                  </a:lnTo>
                  <a:lnTo>
                    <a:pt x="61221" y="16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799180" y="1926749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848651" y="1879732"/>
            <a:ext cx="2076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s1</a:t>
            </a:r>
            <a:r>
              <a:rPr sz="500" spc="2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73780" y="1999130"/>
            <a:ext cx="4692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5555" dirty="0">
                <a:latin typeface="Arial"/>
                <a:cs typeface="Arial"/>
              </a:rPr>
              <a:t>i1</a:t>
            </a:r>
            <a:r>
              <a:rPr sz="750" spc="247" baseline="555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4x</a:t>
            </a:r>
            <a:r>
              <a:rPr sz="500" spc="-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340" dirty="0">
                <a:latin typeface="Arial"/>
                <a:cs typeface="Arial"/>
              </a:rPr>
              <a:t> </a:t>
            </a:r>
            <a:r>
              <a:rPr sz="750" baseline="-27777" dirty="0">
                <a:latin typeface="Arial"/>
                <a:cs typeface="Arial"/>
              </a:rPr>
              <a:t>d</a:t>
            </a:r>
            <a:r>
              <a:rPr sz="750" spc="97" baseline="-27777" dirty="0">
                <a:latin typeface="Arial"/>
                <a:cs typeface="Arial"/>
              </a:rPr>
              <a:t> </a:t>
            </a:r>
            <a:r>
              <a:rPr sz="750" spc="-52" baseline="22222" dirty="0">
                <a:latin typeface="Arial"/>
                <a:cs typeface="Arial"/>
              </a:rPr>
              <a:t>o1</a:t>
            </a:r>
            <a:endParaRPr sz="750" baseline="22222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799180" y="2057902"/>
            <a:ext cx="229235" cy="167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509"/>
              </a:lnSpc>
              <a:spcBef>
                <a:spcPts val="195"/>
              </a:spcBef>
            </a:pPr>
            <a:r>
              <a:rPr sz="500" dirty="0">
                <a:latin typeface="Arial"/>
                <a:cs typeface="Arial"/>
              </a:rPr>
              <a:t>i2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mux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241336" y="1252054"/>
            <a:ext cx="1877695" cy="998855"/>
            <a:chOff x="1241336" y="1252054"/>
            <a:chExt cx="1877695" cy="998855"/>
          </a:xfrm>
        </p:grpSpPr>
        <p:sp>
          <p:nvSpPr>
            <p:cNvPr id="109" name="object 109"/>
            <p:cNvSpPr/>
            <p:nvPr/>
          </p:nvSpPr>
          <p:spPr>
            <a:xfrm>
              <a:off x="2795801" y="1255229"/>
              <a:ext cx="320040" cy="992505"/>
            </a:xfrm>
            <a:custGeom>
              <a:avLst/>
              <a:gdLst/>
              <a:ahLst/>
              <a:cxnLst/>
              <a:rect l="l" t="t" r="r" b="b"/>
              <a:pathLst>
                <a:path w="320039" h="992505">
                  <a:moveTo>
                    <a:pt x="0" y="0"/>
                  </a:moveTo>
                  <a:lnTo>
                    <a:pt x="319713" y="0"/>
                  </a:lnTo>
                  <a:lnTo>
                    <a:pt x="319713" y="350770"/>
                  </a:lnTo>
                  <a:lnTo>
                    <a:pt x="0" y="350770"/>
                  </a:lnTo>
                  <a:lnTo>
                    <a:pt x="0" y="0"/>
                  </a:lnTo>
                  <a:close/>
                </a:path>
                <a:path w="320039" h="992505">
                  <a:moveTo>
                    <a:pt x="0" y="642152"/>
                  </a:moveTo>
                  <a:lnTo>
                    <a:pt x="319713" y="642152"/>
                  </a:lnTo>
                  <a:lnTo>
                    <a:pt x="319713" y="992304"/>
                  </a:lnTo>
                  <a:lnTo>
                    <a:pt x="0" y="992304"/>
                  </a:lnTo>
                  <a:lnTo>
                    <a:pt x="0" y="642152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45464" y="1554652"/>
              <a:ext cx="368935" cy="193675"/>
            </a:xfrm>
            <a:custGeom>
              <a:avLst/>
              <a:gdLst/>
              <a:ahLst/>
              <a:cxnLst/>
              <a:rect l="l" t="t" r="r" b="b"/>
              <a:pathLst>
                <a:path w="368934" h="193675">
                  <a:moveTo>
                    <a:pt x="307964" y="2474"/>
                  </a:moveTo>
                  <a:lnTo>
                    <a:pt x="311675" y="0"/>
                  </a:lnTo>
                  <a:lnTo>
                    <a:pt x="368568" y="0"/>
                  </a:lnTo>
                </a:path>
                <a:path w="368934" h="193675">
                  <a:moveTo>
                    <a:pt x="0" y="193635"/>
                  </a:moveTo>
                  <a:lnTo>
                    <a:pt x="307964" y="75474"/>
                  </a:lnTo>
                  <a:lnTo>
                    <a:pt x="311675" y="75474"/>
                  </a:lnTo>
                  <a:lnTo>
                    <a:pt x="368568" y="75474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330426" y="1519062"/>
            <a:ext cx="2520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00</a:t>
            </a:r>
            <a:r>
              <a:rPr sz="500" b="1" spc="110" dirty="0">
                <a:latin typeface="Arial"/>
                <a:cs typeface="Arial"/>
              </a:rPr>
              <a:t> </a:t>
            </a:r>
            <a:r>
              <a:rPr sz="750" spc="-37" baseline="11111" dirty="0">
                <a:latin typeface="Arial"/>
                <a:cs typeface="Arial"/>
              </a:rPr>
              <a:t>o0</a:t>
            </a:r>
            <a:endParaRPr sz="750" baseline="11111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22207" y="1611859"/>
            <a:ext cx="2565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-22222" dirty="0">
                <a:latin typeface="Arial"/>
                <a:cs typeface="Arial"/>
              </a:rPr>
              <a:t>m1</a:t>
            </a:r>
            <a:r>
              <a:rPr sz="750" spc="15" baseline="-22222" dirty="0">
                <a:latin typeface="Arial"/>
                <a:cs typeface="Arial"/>
              </a:rPr>
              <a:t> </a:t>
            </a:r>
            <a:r>
              <a:rPr sz="500" b="1" spc="-2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245665" y="346994"/>
            <a:ext cx="2279015" cy="1774825"/>
            <a:chOff x="1245665" y="346994"/>
            <a:chExt cx="2279015" cy="1774825"/>
          </a:xfrm>
        </p:grpSpPr>
        <p:sp>
          <p:nvSpPr>
            <p:cNvPr id="114" name="object 114"/>
            <p:cNvSpPr/>
            <p:nvPr/>
          </p:nvSpPr>
          <p:spPr>
            <a:xfrm>
              <a:off x="1249793" y="1305067"/>
              <a:ext cx="2063750" cy="812800"/>
            </a:xfrm>
            <a:custGeom>
              <a:avLst/>
              <a:gdLst/>
              <a:ahLst/>
              <a:cxnLst/>
              <a:rect l="l" t="t" r="r" b="b"/>
              <a:pathLst>
                <a:path w="2063750" h="812800">
                  <a:moveTo>
                    <a:pt x="0" y="337432"/>
                  </a:moveTo>
                  <a:lnTo>
                    <a:pt x="303635" y="252059"/>
                  </a:lnTo>
                </a:path>
                <a:path w="2063750" h="812800">
                  <a:moveTo>
                    <a:pt x="1110033" y="27524"/>
                  </a:moveTo>
                  <a:lnTo>
                    <a:pt x="1151203" y="17839"/>
                  </a:lnTo>
                  <a:lnTo>
                    <a:pt x="1255991" y="2038"/>
                  </a:lnTo>
                  <a:lnTo>
                    <a:pt x="1396312" y="0"/>
                  </a:lnTo>
                  <a:lnTo>
                    <a:pt x="1544084" y="31601"/>
                  </a:lnTo>
                  <a:lnTo>
                    <a:pt x="1598213" y="56036"/>
                  </a:lnTo>
                  <a:lnTo>
                    <a:pt x="1731053" y="106274"/>
                  </a:lnTo>
                  <a:lnTo>
                    <a:pt x="1898280" y="147720"/>
                  </a:lnTo>
                  <a:lnTo>
                    <a:pt x="2055572" y="145776"/>
                  </a:lnTo>
                </a:path>
                <a:path w="2063750" h="812800">
                  <a:moveTo>
                    <a:pt x="1108178" y="161920"/>
                  </a:moveTo>
                  <a:lnTo>
                    <a:pt x="1136380" y="147072"/>
                  </a:lnTo>
                  <a:lnTo>
                    <a:pt x="1200869" y="127253"/>
                  </a:lnTo>
                  <a:lnTo>
                    <a:pt x="1271470" y="139552"/>
                  </a:lnTo>
                  <a:lnTo>
                    <a:pt x="1318006" y="221058"/>
                  </a:lnTo>
                  <a:lnTo>
                    <a:pt x="1319343" y="240048"/>
                  </a:lnTo>
                  <a:lnTo>
                    <a:pt x="1321062" y="290392"/>
                  </a:lnTo>
                  <a:lnTo>
                    <a:pt x="1319726" y="362148"/>
                  </a:lnTo>
                  <a:lnTo>
                    <a:pt x="1311895" y="445374"/>
                  </a:lnTo>
                  <a:lnTo>
                    <a:pt x="1309126" y="503874"/>
                  </a:lnTo>
                  <a:lnTo>
                    <a:pt x="1327938" y="631964"/>
                  </a:lnTo>
                  <a:lnTo>
                    <a:pt x="1409011" y="758524"/>
                  </a:lnTo>
                  <a:lnTo>
                    <a:pt x="1593025" y="812436"/>
                  </a:lnTo>
                  <a:lnTo>
                    <a:pt x="1606966" y="810110"/>
                  </a:lnTo>
                  <a:lnTo>
                    <a:pt x="1644973" y="803004"/>
                  </a:lnTo>
                  <a:lnTo>
                    <a:pt x="1701313" y="790928"/>
                  </a:lnTo>
                  <a:lnTo>
                    <a:pt x="1770259" y="773690"/>
                  </a:lnTo>
                  <a:lnTo>
                    <a:pt x="1794259" y="769230"/>
                  </a:lnTo>
                  <a:lnTo>
                    <a:pt x="1855311" y="759416"/>
                  </a:lnTo>
                  <a:lnTo>
                    <a:pt x="1936989" y="749602"/>
                  </a:lnTo>
                  <a:lnTo>
                    <a:pt x="2022868" y="745141"/>
                  </a:lnTo>
                  <a:lnTo>
                    <a:pt x="2046423" y="745141"/>
                  </a:lnTo>
                  <a:lnTo>
                    <a:pt x="2058518" y="745141"/>
                  </a:lnTo>
                  <a:lnTo>
                    <a:pt x="2062975" y="745141"/>
                  </a:lnTo>
                  <a:lnTo>
                    <a:pt x="2063611" y="74514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882123" y="349534"/>
              <a:ext cx="568325" cy="520700"/>
            </a:xfrm>
            <a:custGeom>
              <a:avLst/>
              <a:gdLst/>
              <a:ahLst/>
              <a:cxnLst/>
              <a:rect l="l" t="t" r="r" b="b"/>
              <a:pathLst>
                <a:path w="568325" h="520700">
                  <a:moveTo>
                    <a:pt x="0" y="0"/>
                  </a:moveTo>
                  <a:lnTo>
                    <a:pt x="567860" y="0"/>
                  </a:lnTo>
                  <a:lnTo>
                    <a:pt x="567860" y="520278"/>
                  </a:lnTo>
                  <a:lnTo>
                    <a:pt x="0" y="520278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92708" y="453377"/>
              <a:ext cx="267335" cy="191770"/>
            </a:xfrm>
            <a:custGeom>
              <a:avLst/>
              <a:gdLst/>
              <a:ahLst/>
              <a:cxnLst/>
              <a:rect l="l" t="t" r="r" b="b"/>
              <a:pathLst>
                <a:path w="267335" h="191770">
                  <a:moveTo>
                    <a:pt x="267198" y="63370"/>
                  </a:moveTo>
                  <a:lnTo>
                    <a:pt x="140658" y="63370"/>
                  </a:lnTo>
                  <a:lnTo>
                    <a:pt x="140658" y="0"/>
                  </a:lnTo>
                  <a:lnTo>
                    <a:pt x="0" y="0"/>
                  </a:lnTo>
                </a:path>
                <a:path w="267335" h="191770">
                  <a:moveTo>
                    <a:pt x="0" y="94790"/>
                  </a:moveTo>
                  <a:lnTo>
                    <a:pt x="267198" y="95322"/>
                  </a:lnTo>
                </a:path>
                <a:path w="267335" h="191770">
                  <a:moveTo>
                    <a:pt x="222752" y="191177"/>
                  </a:moveTo>
                  <a:lnTo>
                    <a:pt x="244190" y="191177"/>
                  </a:lnTo>
                  <a:lnTo>
                    <a:pt x="244190" y="126208"/>
                  </a:lnTo>
                  <a:lnTo>
                    <a:pt x="267198" y="126208"/>
                  </a:lnTo>
                </a:path>
                <a:path w="267335" h="191770">
                  <a:moveTo>
                    <a:pt x="0" y="191177"/>
                  </a:moveTo>
                  <a:lnTo>
                    <a:pt x="118696" y="191709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831404" y="439534"/>
              <a:ext cx="693420" cy="402590"/>
            </a:xfrm>
            <a:custGeom>
              <a:avLst/>
              <a:gdLst/>
              <a:ahLst/>
              <a:cxnLst/>
              <a:rect l="l" t="t" r="r" b="b"/>
              <a:pathLst>
                <a:path w="693420" h="402590">
                  <a:moveTo>
                    <a:pt x="49149" y="389280"/>
                  </a:moveTo>
                  <a:lnTo>
                    <a:pt x="0" y="376504"/>
                  </a:lnTo>
                  <a:lnTo>
                    <a:pt x="0" y="402056"/>
                  </a:lnTo>
                  <a:lnTo>
                    <a:pt x="49149" y="389280"/>
                  </a:lnTo>
                  <a:close/>
                </a:path>
                <a:path w="693420" h="402590">
                  <a:moveTo>
                    <a:pt x="49149" y="296087"/>
                  </a:moveTo>
                  <a:lnTo>
                    <a:pt x="0" y="283845"/>
                  </a:lnTo>
                  <a:lnTo>
                    <a:pt x="0" y="308864"/>
                  </a:lnTo>
                  <a:lnTo>
                    <a:pt x="49149" y="296087"/>
                  </a:lnTo>
                  <a:close/>
                </a:path>
                <a:path w="693420" h="402590">
                  <a:moveTo>
                    <a:pt x="49149" y="205028"/>
                  </a:moveTo>
                  <a:lnTo>
                    <a:pt x="0" y="192239"/>
                  </a:lnTo>
                  <a:lnTo>
                    <a:pt x="0" y="217271"/>
                  </a:lnTo>
                  <a:lnTo>
                    <a:pt x="49149" y="205028"/>
                  </a:lnTo>
                  <a:close/>
                </a:path>
                <a:path w="693420" h="402590">
                  <a:moveTo>
                    <a:pt x="49149" y="108635"/>
                  </a:moveTo>
                  <a:lnTo>
                    <a:pt x="0" y="95859"/>
                  </a:lnTo>
                  <a:lnTo>
                    <a:pt x="0" y="121412"/>
                  </a:lnTo>
                  <a:lnTo>
                    <a:pt x="49149" y="108635"/>
                  </a:lnTo>
                  <a:close/>
                </a:path>
                <a:path w="693420" h="402590">
                  <a:moveTo>
                    <a:pt x="49149" y="12255"/>
                  </a:moveTo>
                  <a:lnTo>
                    <a:pt x="0" y="0"/>
                  </a:lnTo>
                  <a:lnTo>
                    <a:pt x="0" y="25031"/>
                  </a:lnTo>
                  <a:lnTo>
                    <a:pt x="49149" y="12255"/>
                  </a:lnTo>
                  <a:close/>
                </a:path>
                <a:path w="693420" h="402590">
                  <a:moveTo>
                    <a:pt x="692823" y="138455"/>
                  </a:moveTo>
                  <a:lnTo>
                    <a:pt x="643153" y="126212"/>
                  </a:lnTo>
                  <a:lnTo>
                    <a:pt x="643153" y="151244"/>
                  </a:lnTo>
                  <a:lnTo>
                    <a:pt x="692823" y="138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782624" y="378903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7B2BD6"/>
                </a:solidFill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782624" y="46144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7B2BD6"/>
                </a:solidFill>
                <a:latin typeface="Arial"/>
                <a:cs typeface="Arial"/>
              </a:rPr>
              <a:t>p</a:t>
            </a:r>
            <a:endParaRPr sz="4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782624" y="551883"/>
            <a:ext cx="552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95"/>
              </a:spcBef>
            </a:pPr>
            <a:r>
              <a:rPr sz="450" spc="-50" dirty="0">
                <a:solidFill>
                  <a:srgbClr val="7B2BD6"/>
                </a:solidFill>
                <a:latin typeface="Arial"/>
                <a:cs typeface="Arial"/>
              </a:rPr>
              <a:t>s</a:t>
            </a:r>
            <a:r>
              <a:rPr sz="450" spc="200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450" spc="-50" dirty="0">
                <a:solidFill>
                  <a:srgbClr val="7B2BD6"/>
                </a:solidFill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782624" y="755399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214010" y="477421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7B2BD6"/>
                </a:solidFill>
                <a:latin typeface="Arial"/>
                <a:cs typeface="Arial"/>
              </a:rPr>
              <a:t>x</a:t>
            </a:r>
            <a:endParaRPr sz="4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471796" y="489669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solidFill>
                  <a:srgbClr val="7B2BD6"/>
                </a:solidFill>
                <a:latin typeface="Arial"/>
                <a:cs typeface="Arial"/>
              </a:rPr>
              <a:t>w</a:t>
            </a:r>
            <a:endParaRPr sz="4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021586" y="349082"/>
            <a:ext cx="2679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BeltWarn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420971" y="445966"/>
            <a:ext cx="2085339" cy="1433830"/>
            <a:chOff x="1420971" y="445966"/>
            <a:chExt cx="2085339" cy="1433830"/>
          </a:xfrm>
        </p:grpSpPr>
        <p:sp>
          <p:nvSpPr>
            <p:cNvPr id="126" name="object 126"/>
            <p:cNvSpPr/>
            <p:nvPr/>
          </p:nvSpPr>
          <p:spPr>
            <a:xfrm>
              <a:off x="3059907" y="485328"/>
              <a:ext cx="128905" cy="125730"/>
            </a:xfrm>
            <a:custGeom>
              <a:avLst/>
              <a:gdLst/>
              <a:ahLst/>
              <a:cxnLst/>
              <a:rect l="l" t="t" r="r" b="b"/>
              <a:pathLst>
                <a:path w="128905" h="125729">
                  <a:moveTo>
                    <a:pt x="0" y="125676"/>
                  </a:moveTo>
                  <a:lnTo>
                    <a:pt x="38526" y="125676"/>
                  </a:lnTo>
                  <a:lnTo>
                    <a:pt x="58310" y="125676"/>
                  </a:lnTo>
                  <a:lnTo>
                    <a:pt x="65599" y="125676"/>
                  </a:lnTo>
                  <a:lnTo>
                    <a:pt x="66640" y="125676"/>
                  </a:lnTo>
                  <a:lnTo>
                    <a:pt x="90710" y="120718"/>
                  </a:lnTo>
                  <a:lnTo>
                    <a:pt x="110421" y="107217"/>
                  </a:lnTo>
                  <a:lnTo>
                    <a:pt x="123739" y="87237"/>
                  </a:lnTo>
                  <a:lnTo>
                    <a:pt x="128631" y="62838"/>
                  </a:lnTo>
                  <a:lnTo>
                    <a:pt x="123739" y="38439"/>
                  </a:lnTo>
                  <a:lnTo>
                    <a:pt x="110421" y="18458"/>
                  </a:lnTo>
                  <a:lnTo>
                    <a:pt x="90710" y="4958"/>
                  </a:lnTo>
                  <a:lnTo>
                    <a:pt x="66640" y="0"/>
                  </a:lnTo>
                  <a:lnTo>
                    <a:pt x="28113" y="0"/>
                  </a:lnTo>
                  <a:lnTo>
                    <a:pt x="8330" y="0"/>
                  </a:lnTo>
                  <a:lnTo>
                    <a:pt x="1041" y="0"/>
                  </a:lnTo>
                  <a:lnTo>
                    <a:pt x="0" y="0"/>
                  </a:lnTo>
                  <a:lnTo>
                    <a:pt x="0" y="125676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12974" y="595562"/>
              <a:ext cx="100965" cy="97790"/>
            </a:xfrm>
            <a:custGeom>
              <a:avLst/>
              <a:gdLst/>
              <a:ahLst/>
              <a:cxnLst/>
              <a:rect l="l" t="t" r="r" b="b"/>
              <a:pathLst>
                <a:path w="100964" h="97790">
                  <a:moveTo>
                    <a:pt x="0" y="97452"/>
                  </a:moveTo>
                  <a:lnTo>
                    <a:pt x="75819" y="48992"/>
                  </a:lnTo>
                  <a:lnTo>
                    <a:pt x="0" y="0"/>
                  </a:lnTo>
                  <a:lnTo>
                    <a:pt x="0" y="97452"/>
                  </a:lnTo>
                  <a:close/>
                </a:path>
                <a:path w="100964" h="97790">
                  <a:moveTo>
                    <a:pt x="77387" y="47927"/>
                  </a:moveTo>
                  <a:lnTo>
                    <a:pt x="77387" y="41457"/>
                  </a:lnTo>
                  <a:lnTo>
                    <a:pt x="82655" y="36211"/>
                  </a:lnTo>
                  <a:lnTo>
                    <a:pt x="89152" y="36211"/>
                  </a:lnTo>
                  <a:lnTo>
                    <a:pt x="95650" y="36211"/>
                  </a:lnTo>
                  <a:lnTo>
                    <a:pt x="100917" y="41457"/>
                  </a:lnTo>
                  <a:lnTo>
                    <a:pt x="100917" y="47927"/>
                  </a:lnTo>
                  <a:lnTo>
                    <a:pt x="100917" y="54398"/>
                  </a:lnTo>
                  <a:lnTo>
                    <a:pt x="95650" y="59643"/>
                  </a:lnTo>
                  <a:lnTo>
                    <a:pt x="82655" y="59643"/>
                  </a:lnTo>
                  <a:lnTo>
                    <a:pt x="77387" y="54398"/>
                  </a:lnTo>
                  <a:lnTo>
                    <a:pt x="77387" y="47927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795847" y="546569"/>
              <a:ext cx="706755" cy="283845"/>
            </a:xfrm>
            <a:custGeom>
              <a:avLst/>
              <a:gdLst/>
              <a:ahLst/>
              <a:cxnLst/>
              <a:rect l="l" t="t" r="r" b="b"/>
              <a:pathLst>
                <a:path w="706754" h="283844">
                  <a:moveTo>
                    <a:pt x="394260" y="0"/>
                  </a:moveTo>
                  <a:lnTo>
                    <a:pt x="517663" y="532"/>
                  </a:lnTo>
                </a:path>
                <a:path w="706754" h="283844">
                  <a:moveTo>
                    <a:pt x="519231" y="62838"/>
                  </a:moveTo>
                  <a:lnTo>
                    <a:pt x="423542" y="62838"/>
                  </a:lnTo>
                  <a:lnTo>
                    <a:pt x="423542" y="283837"/>
                  </a:lnTo>
                  <a:lnTo>
                    <a:pt x="1045" y="283837"/>
                  </a:lnTo>
                </a:path>
                <a:path w="706754" h="283844">
                  <a:moveTo>
                    <a:pt x="625901" y="31419"/>
                  </a:moveTo>
                  <a:lnTo>
                    <a:pt x="706426" y="31952"/>
                  </a:lnTo>
                </a:path>
                <a:path w="706754" h="283844">
                  <a:moveTo>
                    <a:pt x="519231" y="31419"/>
                  </a:moveTo>
                  <a:lnTo>
                    <a:pt x="398966" y="31419"/>
                  </a:lnTo>
                  <a:lnTo>
                    <a:pt x="398966" y="189047"/>
                  </a:lnTo>
                  <a:lnTo>
                    <a:pt x="0" y="189047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303" y="512676"/>
              <a:ext cx="129919" cy="131157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2857144" y="449141"/>
              <a:ext cx="372110" cy="254000"/>
            </a:xfrm>
            <a:custGeom>
              <a:avLst/>
              <a:gdLst/>
              <a:ahLst/>
              <a:cxnLst/>
              <a:rect l="l" t="t" r="r" b="b"/>
              <a:pathLst>
                <a:path w="372110" h="254000">
                  <a:moveTo>
                    <a:pt x="4133" y="227868"/>
                  </a:moveTo>
                  <a:lnTo>
                    <a:pt x="0" y="198584"/>
                  </a:lnTo>
                  <a:lnTo>
                    <a:pt x="14178" y="163270"/>
                  </a:lnTo>
                  <a:lnTo>
                    <a:pt x="44372" y="124849"/>
                  </a:lnTo>
                  <a:lnTo>
                    <a:pt x="88283" y="86246"/>
                  </a:lnTo>
                  <a:lnTo>
                    <a:pt x="143614" y="50383"/>
                  </a:lnTo>
                  <a:lnTo>
                    <a:pt x="203270" y="22302"/>
                  </a:lnTo>
                  <a:lnTo>
                    <a:pt x="259224" y="5372"/>
                  </a:lnTo>
                  <a:lnTo>
                    <a:pt x="307781" y="0"/>
                  </a:lnTo>
                  <a:lnTo>
                    <a:pt x="345247" y="6594"/>
                  </a:lnTo>
                  <a:lnTo>
                    <a:pt x="367927" y="25565"/>
                  </a:lnTo>
                  <a:lnTo>
                    <a:pt x="372061" y="54849"/>
                  </a:lnTo>
                  <a:lnTo>
                    <a:pt x="357882" y="90163"/>
                  </a:lnTo>
                  <a:lnTo>
                    <a:pt x="327688" y="128583"/>
                  </a:lnTo>
                  <a:lnTo>
                    <a:pt x="283777" y="167187"/>
                  </a:lnTo>
                  <a:lnTo>
                    <a:pt x="228446" y="203050"/>
                  </a:lnTo>
                  <a:lnTo>
                    <a:pt x="168790" y="231130"/>
                  </a:lnTo>
                  <a:lnTo>
                    <a:pt x="112836" y="248061"/>
                  </a:lnTo>
                  <a:lnTo>
                    <a:pt x="64278" y="253433"/>
                  </a:lnTo>
                  <a:lnTo>
                    <a:pt x="26813" y="246838"/>
                  </a:lnTo>
                  <a:lnTo>
                    <a:pt x="4133" y="227868"/>
                  </a:lnTo>
                  <a:close/>
                </a:path>
              </a:pathLst>
            </a:custGeom>
            <a:ln w="618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8192" y="484366"/>
              <a:ext cx="190243" cy="185114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2765499" y="767118"/>
              <a:ext cx="514984" cy="119380"/>
            </a:xfrm>
            <a:custGeom>
              <a:avLst/>
              <a:gdLst/>
              <a:ahLst/>
              <a:cxnLst/>
              <a:rect l="l" t="t" r="r" b="b"/>
              <a:pathLst>
                <a:path w="514985" h="119380">
                  <a:moveTo>
                    <a:pt x="0" y="19796"/>
                  </a:moveTo>
                  <a:lnTo>
                    <a:pt x="514511" y="89084"/>
                  </a:lnTo>
                </a:path>
                <a:path w="514985" h="119380">
                  <a:moveTo>
                    <a:pt x="29683" y="118779"/>
                  </a:moveTo>
                  <a:lnTo>
                    <a:pt x="479881" y="0"/>
                  </a:lnTo>
                </a:path>
              </a:pathLst>
            </a:custGeom>
            <a:ln w="415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24781" y="1799605"/>
              <a:ext cx="1069975" cy="76200"/>
            </a:xfrm>
            <a:custGeom>
              <a:avLst/>
              <a:gdLst/>
              <a:ahLst/>
              <a:cxnLst/>
              <a:rect l="l" t="t" r="r" b="b"/>
              <a:pathLst>
                <a:path w="1069975" h="76200">
                  <a:moveTo>
                    <a:pt x="0" y="11643"/>
                  </a:moveTo>
                  <a:lnTo>
                    <a:pt x="192881" y="36258"/>
                  </a:lnTo>
                  <a:lnTo>
                    <a:pt x="378618" y="56904"/>
                  </a:lnTo>
                  <a:lnTo>
                    <a:pt x="465931" y="65639"/>
                  </a:lnTo>
                  <a:lnTo>
                    <a:pt x="549274" y="71991"/>
                  </a:lnTo>
                  <a:lnTo>
                    <a:pt x="626268" y="75167"/>
                  </a:lnTo>
                  <a:lnTo>
                    <a:pt x="697706" y="75961"/>
                  </a:lnTo>
                  <a:lnTo>
                    <a:pt x="761999" y="73579"/>
                  </a:lnTo>
                  <a:lnTo>
                    <a:pt x="819150" y="68021"/>
                  </a:lnTo>
                  <a:lnTo>
                    <a:pt x="870743" y="60080"/>
                  </a:lnTo>
                  <a:lnTo>
                    <a:pt x="918368" y="49758"/>
                  </a:lnTo>
                  <a:lnTo>
                    <a:pt x="1001712" y="25142"/>
                  </a:lnTo>
                  <a:lnTo>
                    <a:pt x="1069429" y="0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470495" y="1792573"/>
              <a:ext cx="33020" cy="27940"/>
            </a:xfrm>
            <a:custGeom>
              <a:avLst/>
              <a:gdLst/>
              <a:ahLst/>
              <a:cxnLst/>
              <a:rect l="l" t="t" r="r" b="b"/>
              <a:pathLst>
                <a:path w="33019" h="27939">
                  <a:moveTo>
                    <a:pt x="0" y="0"/>
                  </a:moveTo>
                  <a:lnTo>
                    <a:pt x="10327" y="27838"/>
                  </a:lnTo>
                  <a:lnTo>
                    <a:pt x="32992" y="3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2560846" y="2424633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01101" y="1467715"/>
            <a:ext cx="887094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440"/>
              </a:lnSpc>
              <a:spcBef>
                <a:spcPts val="105"/>
              </a:spcBef>
              <a:tabLst>
                <a:tab pos="288925" algn="l"/>
              </a:tabLst>
            </a:pPr>
            <a:r>
              <a:rPr sz="750" spc="-37" baseline="-22222" dirty="0">
                <a:latin typeface="Arial"/>
                <a:cs typeface="Arial"/>
              </a:rPr>
              <a:t>a1</a:t>
            </a:r>
            <a:r>
              <a:rPr sz="750" baseline="-22222" dirty="0">
                <a:latin typeface="Arial"/>
                <a:cs typeface="Arial"/>
              </a:rPr>
              <a:t>	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63500">
              <a:lnSpc>
                <a:spcPts val="919"/>
              </a:lnSpc>
              <a:tabLst>
                <a:tab pos="508000" algn="l"/>
              </a:tabLst>
            </a:pPr>
            <a:r>
              <a:rPr sz="750" baseline="-16666" dirty="0">
                <a:latin typeface="Arial"/>
                <a:cs typeface="Arial"/>
              </a:rPr>
              <a:t>a0</a:t>
            </a:r>
            <a:r>
              <a:rPr sz="750" spc="97" baseline="-16666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5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900" u="sng" spc="200" dirty="0">
                <a:solidFill>
                  <a:srgbClr val="7B2BD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900" u="sng" dirty="0">
                <a:solidFill>
                  <a:srgbClr val="7B2BD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spc="200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750" baseline="-27777" dirty="0">
                <a:latin typeface="Arial"/>
                <a:cs typeface="Arial"/>
              </a:rPr>
              <a:t>m0</a:t>
            </a:r>
            <a:endParaRPr sz="750" baseline="-27777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Arial"/>
                <a:cs typeface="Arial"/>
              </a:rPr>
              <a:t>6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65"/>
              </a:spcBef>
            </a:pPr>
            <a:r>
              <a:rPr sz="500" dirty="0">
                <a:latin typeface="Arial"/>
                <a:cs typeface="Arial"/>
              </a:rPr>
              <a:t>7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i="1" spc="-25" dirty="0">
                <a:latin typeface="Arial"/>
                <a:cs typeface="Arial"/>
              </a:rPr>
              <a:t>0</a:t>
            </a:r>
            <a:r>
              <a:rPr sz="500" spc="-2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E5A55D81-6DA3-4645-B043-A2DC6C6CD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28" y="849286"/>
            <a:ext cx="3159484" cy="15717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3028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40" dirty="0"/>
              <a:t> </a:t>
            </a:r>
            <a:r>
              <a:rPr spc="-10" dirty="0"/>
              <a:t>Internals:</a:t>
            </a:r>
            <a:r>
              <a:rPr spc="-40" dirty="0"/>
              <a:t> </a:t>
            </a:r>
            <a:r>
              <a:rPr dirty="0"/>
              <a:t>Configurable</a:t>
            </a:r>
            <a:r>
              <a:rPr spc="-40" dirty="0"/>
              <a:t> </a:t>
            </a:r>
            <a:r>
              <a:rPr dirty="0"/>
              <a:t>Logic</a:t>
            </a:r>
            <a:r>
              <a:rPr spc="-40" dirty="0"/>
              <a:t> </a:t>
            </a:r>
            <a:r>
              <a:rPr dirty="0"/>
              <a:t>Blocks</a:t>
            </a:r>
            <a:r>
              <a:rPr spc="-40" dirty="0"/>
              <a:t> </a:t>
            </a:r>
            <a:r>
              <a:rPr spc="-10" dirty="0"/>
              <a:t>(CLBs)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286" y="455489"/>
            <a:ext cx="77089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LUTs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only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62" y="574270"/>
            <a:ext cx="861694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5"/>
              </a:spcBef>
            </a:pPr>
            <a:r>
              <a:rPr sz="750" spc="-10" dirty="0">
                <a:latin typeface="Tahoma"/>
                <a:cs typeface="Tahoma"/>
              </a:rPr>
              <a:t>implement </a:t>
            </a:r>
            <a:r>
              <a:rPr sz="750" dirty="0">
                <a:latin typeface="Tahoma"/>
                <a:cs typeface="Tahoma"/>
              </a:rPr>
              <a:t>combinational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logic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86" y="835584"/>
            <a:ext cx="90551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Need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flip-flops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862" y="955355"/>
            <a:ext cx="958850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ahoma"/>
                <a:cs typeface="Tahoma"/>
              </a:rPr>
              <a:t>implement</a:t>
            </a:r>
            <a:r>
              <a:rPr sz="750" spc="11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sequential logic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86" y="1216669"/>
            <a:ext cx="10414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Add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flip-flop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each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862" y="1312683"/>
            <a:ext cx="908050" cy="2965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50" dirty="0">
                <a:latin typeface="Tahoma"/>
                <a:cs typeface="Tahoma"/>
              </a:rPr>
              <a:t>LUT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</a:t>
            </a:r>
            <a:endParaRPr sz="75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Configurable </a:t>
            </a:r>
            <a:r>
              <a:rPr sz="700" spc="-10" dirty="0">
                <a:latin typeface="Tahoma"/>
                <a:cs typeface="Tahoma"/>
              </a:rPr>
              <a:t>Logic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0387" y="1565857"/>
            <a:ext cx="836294" cy="6057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700" dirty="0">
                <a:latin typeface="Tahoma"/>
                <a:cs typeface="Tahoma"/>
              </a:rPr>
              <a:t>Block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(CLB)</a:t>
            </a:r>
            <a:endParaRPr sz="700">
              <a:latin typeface="Tahoma"/>
              <a:cs typeface="Tahoma"/>
            </a:endParaRPr>
          </a:p>
          <a:p>
            <a:pPr marL="279400" indent="-89535">
              <a:lnSpc>
                <a:spcPct val="100000"/>
              </a:lnSpc>
              <a:spcBef>
                <a:spcPts val="15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280035" algn="l"/>
              </a:tabLst>
            </a:pPr>
            <a:r>
              <a:rPr sz="600" dirty="0">
                <a:latin typeface="Tahoma"/>
                <a:cs typeface="Tahoma"/>
              </a:rPr>
              <a:t>LUT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+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flip-</a:t>
            </a:r>
            <a:r>
              <a:rPr sz="600" spc="-10" dirty="0">
                <a:latin typeface="Tahoma"/>
                <a:cs typeface="Tahoma"/>
              </a:rPr>
              <a:t>flops</a:t>
            </a:r>
            <a:endParaRPr sz="600">
              <a:latin typeface="Tahoma"/>
              <a:cs typeface="Tahoma"/>
            </a:endParaRPr>
          </a:p>
          <a:p>
            <a:pPr marL="126364" marR="15240" indent="-114300">
              <a:lnSpc>
                <a:spcPct val="101299"/>
              </a:lnSpc>
              <a:spcBef>
                <a:spcPts val="165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30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Can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program </a:t>
            </a:r>
            <a:r>
              <a:rPr sz="700" spc="-25" dirty="0">
                <a:latin typeface="Tahoma"/>
                <a:cs typeface="Tahoma"/>
              </a:rPr>
              <a:t>CLB</a:t>
            </a:r>
            <a:r>
              <a:rPr sz="700" dirty="0">
                <a:latin typeface="Tahoma"/>
                <a:cs typeface="Tahoma"/>
              </a:rPr>
              <a:t> outputs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 </a:t>
            </a:r>
            <a:r>
              <a:rPr sz="700" spc="-20" dirty="0">
                <a:latin typeface="Tahoma"/>
                <a:cs typeface="Tahoma"/>
              </a:rPr>
              <a:t>come</a:t>
            </a:r>
            <a:r>
              <a:rPr sz="700" dirty="0">
                <a:latin typeface="Tahoma"/>
                <a:cs typeface="Tahoma"/>
              </a:rPr>
              <a:t> from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flip-</a:t>
            </a:r>
            <a:r>
              <a:rPr sz="700" dirty="0">
                <a:latin typeface="Tahoma"/>
                <a:cs typeface="Tahoma"/>
              </a:rPr>
              <a:t>flops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or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173" y="2143150"/>
            <a:ext cx="7442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ahoma"/>
                <a:cs typeface="Tahoma"/>
              </a:rPr>
              <a:t>from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directly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2409" y="547735"/>
            <a:ext cx="1849120" cy="1730375"/>
            <a:chOff x="1522409" y="547735"/>
            <a:chExt cx="1849120" cy="1730375"/>
          </a:xfrm>
        </p:grpSpPr>
        <p:sp>
          <p:nvSpPr>
            <p:cNvPr id="20" name="object 20"/>
            <p:cNvSpPr/>
            <p:nvPr/>
          </p:nvSpPr>
          <p:spPr>
            <a:xfrm>
              <a:off x="1609085" y="675559"/>
              <a:ext cx="1632585" cy="1283335"/>
            </a:xfrm>
            <a:custGeom>
              <a:avLst/>
              <a:gdLst/>
              <a:ahLst/>
              <a:cxnLst/>
              <a:rect l="l" t="t" r="r" b="b"/>
              <a:pathLst>
                <a:path w="1632585" h="1283335">
                  <a:moveTo>
                    <a:pt x="0" y="0"/>
                  </a:moveTo>
                  <a:lnTo>
                    <a:pt x="508946" y="0"/>
                  </a:lnTo>
                  <a:lnTo>
                    <a:pt x="508946" y="1283067"/>
                  </a:lnTo>
                  <a:lnTo>
                    <a:pt x="0" y="1283067"/>
                  </a:lnTo>
                  <a:lnTo>
                    <a:pt x="0" y="0"/>
                  </a:lnTo>
                  <a:close/>
                </a:path>
                <a:path w="1632585" h="1283335">
                  <a:moveTo>
                    <a:pt x="1123638" y="0"/>
                  </a:moveTo>
                  <a:lnTo>
                    <a:pt x="1631966" y="0"/>
                  </a:lnTo>
                  <a:lnTo>
                    <a:pt x="1631966" y="1283067"/>
                  </a:lnTo>
                  <a:lnTo>
                    <a:pt x="1123638" y="1283067"/>
                  </a:lnTo>
                  <a:lnTo>
                    <a:pt x="1123638" y="0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8482" y="550593"/>
              <a:ext cx="1739900" cy="1724660"/>
            </a:xfrm>
            <a:custGeom>
              <a:avLst/>
              <a:gdLst/>
              <a:ahLst/>
              <a:cxnLst/>
              <a:rect l="l" t="t" r="r" b="b"/>
              <a:pathLst>
                <a:path w="1739900" h="1724660">
                  <a:moveTo>
                    <a:pt x="1739568" y="1724160"/>
                  </a:moveTo>
                  <a:lnTo>
                    <a:pt x="3710" y="1724160"/>
                  </a:lnTo>
                  <a:lnTo>
                    <a:pt x="0" y="0"/>
                  </a:lnTo>
                  <a:lnTo>
                    <a:pt x="1735858" y="0"/>
                  </a:lnTo>
                  <a:lnTo>
                    <a:pt x="1739568" y="172416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5859" y="2076787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0158" y="0"/>
                  </a:moveTo>
                  <a:lnTo>
                    <a:pt x="5814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7"/>
                  </a:lnTo>
                  <a:lnTo>
                    <a:pt x="5814" y="25984"/>
                  </a:lnTo>
                  <a:lnTo>
                    <a:pt x="20158" y="25984"/>
                  </a:lnTo>
                  <a:lnTo>
                    <a:pt x="25972" y="20167"/>
                  </a:lnTo>
                  <a:lnTo>
                    <a:pt x="25972" y="5816"/>
                  </a:lnTo>
                  <a:lnTo>
                    <a:pt x="20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5859" y="2076788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12991"/>
                  </a:moveTo>
                  <a:lnTo>
                    <a:pt x="0" y="5816"/>
                  </a:lnTo>
                  <a:lnTo>
                    <a:pt x="5814" y="0"/>
                  </a:lnTo>
                  <a:lnTo>
                    <a:pt x="12986" y="0"/>
                  </a:lnTo>
                  <a:lnTo>
                    <a:pt x="20158" y="0"/>
                  </a:lnTo>
                  <a:lnTo>
                    <a:pt x="25972" y="5816"/>
                  </a:lnTo>
                  <a:lnTo>
                    <a:pt x="25972" y="12991"/>
                  </a:lnTo>
                  <a:lnTo>
                    <a:pt x="25972" y="20166"/>
                  </a:lnTo>
                  <a:lnTo>
                    <a:pt x="20158" y="25983"/>
                  </a:lnTo>
                  <a:lnTo>
                    <a:pt x="5814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5949" y="212875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0159" y="0"/>
                  </a:moveTo>
                  <a:lnTo>
                    <a:pt x="5815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7"/>
                  </a:lnTo>
                  <a:lnTo>
                    <a:pt x="5815" y="25984"/>
                  </a:lnTo>
                  <a:lnTo>
                    <a:pt x="20159" y="25984"/>
                  </a:lnTo>
                  <a:lnTo>
                    <a:pt x="25974" y="20167"/>
                  </a:lnTo>
                  <a:lnTo>
                    <a:pt x="25974" y="5816"/>
                  </a:lnTo>
                  <a:lnTo>
                    <a:pt x="2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5950" y="212875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12991"/>
                  </a:moveTo>
                  <a:lnTo>
                    <a:pt x="0" y="5816"/>
                  </a:lnTo>
                  <a:lnTo>
                    <a:pt x="5814" y="0"/>
                  </a:lnTo>
                  <a:lnTo>
                    <a:pt x="12987" y="0"/>
                  </a:lnTo>
                  <a:lnTo>
                    <a:pt x="20159" y="0"/>
                  </a:lnTo>
                  <a:lnTo>
                    <a:pt x="25974" y="5816"/>
                  </a:lnTo>
                  <a:lnTo>
                    <a:pt x="25974" y="12991"/>
                  </a:lnTo>
                  <a:lnTo>
                    <a:pt x="25974" y="20166"/>
                  </a:lnTo>
                  <a:lnTo>
                    <a:pt x="20159" y="25983"/>
                  </a:lnTo>
                  <a:lnTo>
                    <a:pt x="5814" y="25983"/>
                  </a:lnTo>
                  <a:lnTo>
                    <a:pt x="0" y="20166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91514" y="1562695"/>
              <a:ext cx="236854" cy="241300"/>
            </a:xfrm>
            <a:custGeom>
              <a:avLst/>
              <a:gdLst/>
              <a:ahLst/>
              <a:cxnLst/>
              <a:rect l="l" t="t" r="r" b="b"/>
              <a:pathLst>
                <a:path w="236855" h="241300">
                  <a:moveTo>
                    <a:pt x="0" y="0"/>
                  </a:moveTo>
                  <a:lnTo>
                    <a:pt x="618" y="241270"/>
                  </a:lnTo>
                </a:path>
                <a:path w="236855" h="241300">
                  <a:moveTo>
                    <a:pt x="236230" y="0"/>
                  </a:moveTo>
                  <a:lnTo>
                    <a:pt x="236848" y="24127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8859" y="768974"/>
              <a:ext cx="365125" cy="792480"/>
            </a:xfrm>
            <a:custGeom>
              <a:avLst/>
              <a:gdLst/>
              <a:ahLst/>
              <a:cxnLst/>
              <a:rect l="l" t="t" r="r" b="b"/>
              <a:pathLst>
                <a:path w="365125" h="792480">
                  <a:moveTo>
                    <a:pt x="0" y="0"/>
                  </a:moveTo>
                  <a:lnTo>
                    <a:pt x="364857" y="0"/>
                  </a:lnTo>
                  <a:lnTo>
                    <a:pt x="364857" y="791864"/>
                  </a:lnTo>
                  <a:lnTo>
                    <a:pt x="0" y="791864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95175" y="1159959"/>
              <a:ext cx="576580" cy="996950"/>
            </a:xfrm>
            <a:custGeom>
              <a:avLst/>
              <a:gdLst/>
              <a:ahLst/>
              <a:cxnLst/>
              <a:rect l="l" t="t" r="r" b="b"/>
              <a:pathLst>
                <a:path w="576579" h="996950">
                  <a:moveTo>
                    <a:pt x="55664" y="13614"/>
                  </a:moveTo>
                  <a:lnTo>
                    <a:pt x="0" y="0"/>
                  </a:lnTo>
                  <a:lnTo>
                    <a:pt x="0" y="27838"/>
                  </a:lnTo>
                  <a:lnTo>
                    <a:pt x="55664" y="13614"/>
                  </a:lnTo>
                  <a:close/>
                </a:path>
                <a:path w="576579" h="996950">
                  <a:moveTo>
                    <a:pt x="576351" y="983030"/>
                  </a:moveTo>
                  <a:lnTo>
                    <a:pt x="520700" y="968794"/>
                  </a:lnTo>
                  <a:lnTo>
                    <a:pt x="520700" y="996645"/>
                  </a:lnTo>
                  <a:lnTo>
                    <a:pt x="576351" y="983030"/>
                  </a:lnTo>
                  <a:close/>
                </a:path>
                <a:path w="576579" h="996950">
                  <a:moveTo>
                    <a:pt x="576351" y="932294"/>
                  </a:moveTo>
                  <a:lnTo>
                    <a:pt x="520700" y="918692"/>
                  </a:lnTo>
                  <a:lnTo>
                    <a:pt x="520700" y="946531"/>
                  </a:lnTo>
                  <a:lnTo>
                    <a:pt x="576351" y="932294"/>
                  </a:lnTo>
                  <a:close/>
                </a:path>
                <a:path w="576579" h="996950">
                  <a:moveTo>
                    <a:pt x="576351" y="880338"/>
                  </a:moveTo>
                  <a:lnTo>
                    <a:pt x="520700" y="866724"/>
                  </a:lnTo>
                  <a:lnTo>
                    <a:pt x="520700" y="894562"/>
                  </a:lnTo>
                  <a:lnTo>
                    <a:pt x="576351" y="880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9311" y="618025"/>
              <a:ext cx="1297305" cy="943610"/>
            </a:xfrm>
            <a:custGeom>
              <a:avLst/>
              <a:gdLst/>
              <a:ahLst/>
              <a:cxnLst/>
              <a:rect l="l" t="t" r="r" b="b"/>
              <a:pathLst>
                <a:path w="1297305" h="943610">
                  <a:moveTo>
                    <a:pt x="404435" y="942813"/>
                  </a:moveTo>
                  <a:lnTo>
                    <a:pt x="405054" y="943431"/>
                  </a:lnTo>
                </a:path>
                <a:path w="1297305" h="943610">
                  <a:moveTo>
                    <a:pt x="1296791" y="555542"/>
                  </a:moveTo>
                  <a:lnTo>
                    <a:pt x="864527" y="555542"/>
                  </a:lnTo>
                  <a:lnTo>
                    <a:pt x="864527" y="0"/>
                  </a:lnTo>
                  <a:lnTo>
                    <a:pt x="48853" y="0"/>
                  </a:lnTo>
                  <a:lnTo>
                    <a:pt x="48853" y="472643"/>
                  </a:lnTo>
                  <a:lnTo>
                    <a:pt x="0" y="47264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6946" y="1220589"/>
              <a:ext cx="514350" cy="151130"/>
            </a:xfrm>
            <a:custGeom>
              <a:avLst/>
              <a:gdLst/>
              <a:ahLst/>
              <a:cxnLst/>
              <a:rect l="l" t="t" r="r" b="b"/>
              <a:pathLst>
                <a:path w="514350" h="151130">
                  <a:moveTo>
                    <a:pt x="55029" y="137337"/>
                  </a:moveTo>
                  <a:lnTo>
                    <a:pt x="0" y="123113"/>
                  </a:lnTo>
                  <a:lnTo>
                    <a:pt x="0" y="150952"/>
                  </a:lnTo>
                  <a:lnTo>
                    <a:pt x="55029" y="137337"/>
                  </a:lnTo>
                  <a:close/>
                </a:path>
                <a:path w="514350" h="151130">
                  <a:moveTo>
                    <a:pt x="55029" y="92176"/>
                  </a:moveTo>
                  <a:lnTo>
                    <a:pt x="0" y="77952"/>
                  </a:lnTo>
                  <a:lnTo>
                    <a:pt x="0" y="105791"/>
                  </a:lnTo>
                  <a:lnTo>
                    <a:pt x="55029" y="92176"/>
                  </a:lnTo>
                  <a:close/>
                </a:path>
                <a:path w="514350" h="151130">
                  <a:moveTo>
                    <a:pt x="513892" y="79806"/>
                  </a:moveTo>
                  <a:lnTo>
                    <a:pt x="458228" y="66192"/>
                  </a:lnTo>
                  <a:lnTo>
                    <a:pt x="458228" y="94030"/>
                  </a:lnTo>
                  <a:lnTo>
                    <a:pt x="513892" y="79806"/>
                  </a:lnTo>
                  <a:close/>
                </a:path>
                <a:path w="514350" h="151130">
                  <a:moveTo>
                    <a:pt x="513892" y="14224"/>
                  </a:moveTo>
                  <a:lnTo>
                    <a:pt x="458228" y="0"/>
                  </a:lnTo>
                  <a:lnTo>
                    <a:pt x="458228" y="27838"/>
                  </a:lnTo>
                  <a:lnTo>
                    <a:pt x="513892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8318" y="1357923"/>
              <a:ext cx="160020" cy="783590"/>
            </a:xfrm>
            <a:custGeom>
              <a:avLst/>
              <a:gdLst/>
              <a:ahLst/>
              <a:cxnLst/>
              <a:rect l="l" t="t" r="r" b="b"/>
              <a:pathLst>
                <a:path w="160019" h="783589">
                  <a:moveTo>
                    <a:pt x="159548" y="0"/>
                  </a:moveTo>
                  <a:lnTo>
                    <a:pt x="0" y="0"/>
                  </a:lnTo>
                  <a:lnTo>
                    <a:pt x="0" y="783203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0039" y="1392567"/>
              <a:ext cx="55880" cy="27940"/>
            </a:xfrm>
            <a:custGeom>
              <a:avLst/>
              <a:gdLst/>
              <a:ahLst/>
              <a:cxnLst/>
              <a:rect l="l" t="t" r="r" b="b"/>
              <a:pathLst>
                <a:path w="55880" h="27940">
                  <a:moveTo>
                    <a:pt x="0" y="0"/>
                  </a:moveTo>
                  <a:lnTo>
                    <a:pt x="0" y="27838"/>
                  </a:lnTo>
                  <a:lnTo>
                    <a:pt x="55655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6219" y="1406177"/>
              <a:ext cx="838200" cy="780415"/>
            </a:xfrm>
            <a:custGeom>
              <a:avLst/>
              <a:gdLst/>
              <a:ahLst/>
              <a:cxnLst/>
              <a:rect l="l" t="t" r="r" b="b"/>
              <a:pathLst>
                <a:path w="838200" h="780414">
                  <a:moveTo>
                    <a:pt x="837937" y="0"/>
                  </a:moveTo>
                  <a:lnTo>
                    <a:pt x="730334" y="0"/>
                  </a:lnTo>
                  <a:lnTo>
                    <a:pt x="730334" y="780109"/>
                  </a:lnTo>
                  <a:lnTo>
                    <a:pt x="0" y="780109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8183" y="1442678"/>
              <a:ext cx="55880" cy="27940"/>
            </a:xfrm>
            <a:custGeom>
              <a:avLst/>
              <a:gdLst/>
              <a:ahLst/>
              <a:cxnLst/>
              <a:rect l="l" t="t" r="r" b="b"/>
              <a:pathLst>
                <a:path w="55880" h="27940">
                  <a:moveTo>
                    <a:pt x="0" y="0"/>
                  </a:moveTo>
                  <a:lnTo>
                    <a:pt x="0" y="27838"/>
                  </a:lnTo>
                  <a:lnTo>
                    <a:pt x="55656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6219" y="1312762"/>
              <a:ext cx="838200" cy="923925"/>
            </a:xfrm>
            <a:custGeom>
              <a:avLst/>
              <a:gdLst/>
              <a:ahLst/>
              <a:cxnLst/>
              <a:rect l="l" t="t" r="r" b="b"/>
              <a:pathLst>
                <a:path w="838200" h="923925">
                  <a:moveTo>
                    <a:pt x="837937" y="144144"/>
                  </a:moveTo>
                  <a:lnTo>
                    <a:pt x="779188" y="144144"/>
                  </a:lnTo>
                  <a:lnTo>
                    <a:pt x="779188" y="923635"/>
                  </a:lnTo>
                  <a:lnTo>
                    <a:pt x="0" y="923635"/>
                  </a:lnTo>
                </a:path>
                <a:path w="838200" h="923925">
                  <a:moveTo>
                    <a:pt x="837937" y="0"/>
                  </a:moveTo>
                  <a:lnTo>
                    <a:pt x="631390" y="0"/>
                  </a:lnTo>
                  <a:lnTo>
                    <a:pt x="631390" y="77639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31711" y="852491"/>
              <a:ext cx="203200" cy="620395"/>
            </a:xfrm>
            <a:custGeom>
              <a:avLst/>
              <a:gdLst/>
              <a:ahLst/>
              <a:cxnLst/>
              <a:rect l="l" t="t" r="r" b="b"/>
              <a:pathLst>
                <a:path w="203200" h="620394">
                  <a:moveTo>
                    <a:pt x="202836" y="0"/>
                  </a:moveTo>
                  <a:lnTo>
                    <a:pt x="0" y="0"/>
                  </a:lnTo>
                  <a:lnTo>
                    <a:pt x="0" y="619881"/>
                  </a:lnTo>
                  <a:lnTo>
                    <a:pt x="202836" y="619881"/>
                  </a:lnTo>
                  <a:lnTo>
                    <a:pt x="202836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9855" y="852491"/>
              <a:ext cx="205104" cy="620395"/>
            </a:xfrm>
            <a:custGeom>
              <a:avLst/>
              <a:gdLst/>
              <a:ahLst/>
              <a:cxnLst/>
              <a:rect l="l" t="t" r="r" b="b"/>
              <a:pathLst>
                <a:path w="205105" h="620394">
                  <a:moveTo>
                    <a:pt x="1855" y="0"/>
                  </a:moveTo>
                  <a:lnTo>
                    <a:pt x="204691" y="0"/>
                  </a:lnTo>
                  <a:lnTo>
                    <a:pt x="204691" y="619881"/>
                  </a:lnTo>
                  <a:lnTo>
                    <a:pt x="1855" y="619881"/>
                  </a:lnTo>
                  <a:lnTo>
                    <a:pt x="1855" y="0"/>
                  </a:lnTo>
                  <a:close/>
                </a:path>
                <a:path w="205105" h="620394">
                  <a:moveTo>
                    <a:pt x="0" y="76093"/>
                  </a:moveTo>
                  <a:lnTo>
                    <a:pt x="204691" y="76711"/>
                  </a:lnTo>
                </a:path>
                <a:path w="205105" h="620394">
                  <a:moveTo>
                    <a:pt x="0" y="154660"/>
                  </a:moveTo>
                  <a:lnTo>
                    <a:pt x="204691" y="155279"/>
                  </a:lnTo>
                </a:path>
                <a:path w="205105" h="620394">
                  <a:moveTo>
                    <a:pt x="0" y="232610"/>
                  </a:moveTo>
                  <a:lnTo>
                    <a:pt x="204691" y="233228"/>
                  </a:lnTo>
                </a:path>
                <a:path w="205105" h="620394">
                  <a:moveTo>
                    <a:pt x="0" y="309321"/>
                  </a:moveTo>
                  <a:lnTo>
                    <a:pt x="204691" y="309940"/>
                  </a:lnTo>
                </a:path>
                <a:path w="205105" h="620394">
                  <a:moveTo>
                    <a:pt x="0" y="387271"/>
                  </a:moveTo>
                  <a:lnTo>
                    <a:pt x="204691" y="387889"/>
                  </a:lnTo>
                </a:path>
                <a:path w="205105" h="620394">
                  <a:moveTo>
                    <a:pt x="0" y="465220"/>
                  </a:moveTo>
                  <a:lnTo>
                    <a:pt x="204691" y="465839"/>
                  </a:lnTo>
                </a:path>
                <a:path w="205105" h="620394">
                  <a:moveTo>
                    <a:pt x="0" y="541932"/>
                  </a:moveTo>
                  <a:lnTo>
                    <a:pt x="204691" y="542550"/>
                  </a:lnTo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93475" y="764316"/>
            <a:ext cx="26733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8x</a:t>
            </a:r>
            <a:r>
              <a:rPr sz="400" spc="-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Mem.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3565" y="1478231"/>
            <a:ext cx="3162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3045" algn="l"/>
              </a:tabLst>
            </a:pPr>
            <a:r>
              <a:rPr sz="400" spc="-25" dirty="0">
                <a:latin typeface="Arial"/>
                <a:cs typeface="Arial"/>
              </a:rPr>
              <a:t>D1</a:t>
            </a:r>
            <a:r>
              <a:rPr sz="400" dirty="0">
                <a:latin typeface="Arial"/>
                <a:cs typeface="Arial"/>
              </a:rPr>
              <a:t>	</a:t>
            </a:r>
            <a:r>
              <a:rPr sz="400" spc="-25" dirty="0">
                <a:latin typeface="Arial"/>
                <a:cs typeface="Arial"/>
              </a:rPr>
              <a:t>D0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75722" y="837069"/>
            <a:ext cx="199390" cy="3333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dirty="0">
                <a:latin typeface="Arial"/>
                <a:cs typeface="Arial"/>
              </a:rPr>
              <a:t>2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3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87290" y="1121893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a2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61890" y="1147630"/>
            <a:ext cx="338455" cy="3314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600" baseline="-27777" dirty="0">
                <a:latin typeface="Arial"/>
                <a:cs typeface="Arial"/>
              </a:rPr>
              <a:t>a1</a:t>
            </a:r>
            <a:r>
              <a:rPr sz="600" spc="172" baseline="-27777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4</a:t>
            </a:r>
            <a:r>
              <a:rPr sz="400" spc="229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00" baseline="-20833" dirty="0">
                <a:latin typeface="Arial"/>
                <a:cs typeface="Arial"/>
              </a:rPr>
              <a:t>a0</a:t>
            </a:r>
            <a:r>
              <a:rPr sz="600" spc="172" baseline="-20833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5</a:t>
            </a:r>
            <a:r>
              <a:rPr sz="400" spc="229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50"/>
              </a:spcBef>
            </a:pPr>
            <a:r>
              <a:rPr sz="400" dirty="0">
                <a:latin typeface="Arial"/>
                <a:cs typeface="Arial"/>
              </a:rPr>
              <a:t>6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Arial"/>
                <a:cs typeface="Arial"/>
              </a:rPr>
              <a:t>7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8074" y="1031324"/>
            <a:ext cx="92075" cy="31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95"/>
              </a:spcBef>
            </a:pPr>
            <a:r>
              <a:rPr sz="400" spc="-25" dirty="0">
                <a:latin typeface="Arial"/>
                <a:cs typeface="Arial"/>
              </a:rPr>
              <a:t>P0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P1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5500"/>
              </a:lnSpc>
              <a:spcBef>
                <a:spcPts val="35"/>
              </a:spcBef>
            </a:pPr>
            <a:r>
              <a:rPr sz="400" spc="-25" dirty="0">
                <a:latin typeface="Arial"/>
                <a:cs typeface="Arial"/>
              </a:rPr>
              <a:t>P2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P3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41784" y="2137087"/>
            <a:ext cx="92075" cy="1435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409"/>
              </a:lnSpc>
              <a:spcBef>
                <a:spcPts val="200"/>
              </a:spcBef>
            </a:pPr>
            <a:r>
              <a:rPr sz="400" spc="-25" dirty="0">
                <a:latin typeface="Arial"/>
                <a:cs typeface="Arial"/>
              </a:rPr>
              <a:t>P4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P5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22409" y="849633"/>
            <a:ext cx="1678305" cy="626110"/>
            <a:chOff x="1522409" y="849633"/>
            <a:chExt cx="1678305" cy="626110"/>
          </a:xfrm>
        </p:grpSpPr>
        <p:sp>
          <p:nvSpPr>
            <p:cNvPr id="46" name="object 46"/>
            <p:cNvSpPr/>
            <p:nvPr/>
          </p:nvSpPr>
          <p:spPr>
            <a:xfrm>
              <a:off x="1630111" y="1158101"/>
              <a:ext cx="55880" cy="27940"/>
            </a:xfrm>
            <a:custGeom>
              <a:avLst/>
              <a:gdLst/>
              <a:ahLst/>
              <a:cxnLst/>
              <a:rect l="l" t="t" r="r" b="b"/>
              <a:pathLst>
                <a:path w="55880" h="27940">
                  <a:moveTo>
                    <a:pt x="0" y="0"/>
                  </a:moveTo>
                  <a:lnTo>
                    <a:pt x="0" y="27839"/>
                  </a:lnTo>
                  <a:lnTo>
                    <a:pt x="55656" y="14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26219" y="1172330"/>
              <a:ext cx="135890" cy="635"/>
            </a:xfrm>
            <a:custGeom>
              <a:avLst/>
              <a:gdLst/>
              <a:ahLst/>
              <a:cxnLst/>
              <a:rect l="l" t="t" r="r" b="b"/>
              <a:pathLst>
                <a:path w="135889" h="634">
                  <a:moveTo>
                    <a:pt x="0" y="0"/>
                  </a:moveTo>
                  <a:lnTo>
                    <a:pt x="13543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30111" y="1224296"/>
              <a:ext cx="55880" cy="27940"/>
            </a:xfrm>
            <a:custGeom>
              <a:avLst/>
              <a:gdLst/>
              <a:ahLst/>
              <a:cxnLst/>
              <a:rect l="l" t="t" r="r" b="b"/>
              <a:pathLst>
                <a:path w="55880" h="27940">
                  <a:moveTo>
                    <a:pt x="0" y="0"/>
                  </a:moveTo>
                  <a:lnTo>
                    <a:pt x="0" y="27838"/>
                  </a:lnTo>
                  <a:lnTo>
                    <a:pt x="55656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26219" y="1237906"/>
              <a:ext cx="135890" cy="635"/>
            </a:xfrm>
            <a:custGeom>
              <a:avLst/>
              <a:gdLst/>
              <a:ahLst/>
              <a:cxnLst/>
              <a:rect l="l" t="t" r="r" b="b"/>
              <a:pathLst>
                <a:path w="135889" h="634">
                  <a:moveTo>
                    <a:pt x="0" y="0"/>
                  </a:moveTo>
                  <a:lnTo>
                    <a:pt x="13543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0111" y="1288636"/>
              <a:ext cx="55880" cy="27940"/>
            </a:xfrm>
            <a:custGeom>
              <a:avLst/>
              <a:gdLst/>
              <a:ahLst/>
              <a:cxnLst/>
              <a:rect l="l" t="t" r="r" b="b"/>
              <a:pathLst>
                <a:path w="55880" h="27940">
                  <a:moveTo>
                    <a:pt x="0" y="0"/>
                  </a:moveTo>
                  <a:lnTo>
                    <a:pt x="0" y="27838"/>
                  </a:lnTo>
                  <a:lnTo>
                    <a:pt x="55656" y="1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26219" y="1302245"/>
              <a:ext cx="135890" cy="635"/>
            </a:xfrm>
            <a:custGeom>
              <a:avLst/>
              <a:gdLst/>
              <a:ahLst/>
              <a:cxnLst/>
              <a:rect l="l" t="t" r="r" b="b"/>
              <a:pathLst>
                <a:path w="135889" h="634">
                  <a:moveTo>
                    <a:pt x="0" y="0"/>
                  </a:moveTo>
                  <a:lnTo>
                    <a:pt x="13543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93071" y="852491"/>
              <a:ext cx="205104" cy="620395"/>
            </a:xfrm>
            <a:custGeom>
              <a:avLst/>
              <a:gdLst/>
              <a:ahLst/>
              <a:cxnLst/>
              <a:rect l="l" t="t" r="r" b="b"/>
              <a:pathLst>
                <a:path w="205105" h="620394">
                  <a:moveTo>
                    <a:pt x="204691" y="0"/>
                  </a:moveTo>
                  <a:lnTo>
                    <a:pt x="0" y="0"/>
                  </a:lnTo>
                  <a:lnTo>
                    <a:pt x="0" y="619881"/>
                  </a:lnTo>
                  <a:lnTo>
                    <a:pt x="204691" y="619881"/>
                  </a:lnTo>
                  <a:lnTo>
                    <a:pt x="204691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93072" y="852491"/>
              <a:ext cx="205104" cy="620395"/>
            </a:xfrm>
            <a:custGeom>
              <a:avLst/>
              <a:gdLst/>
              <a:ahLst/>
              <a:cxnLst/>
              <a:rect l="l" t="t" r="r" b="b"/>
              <a:pathLst>
                <a:path w="205105" h="620394">
                  <a:moveTo>
                    <a:pt x="0" y="0"/>
                  </a:moveTo>
                  <a:lnTo>
                    <a:pt x="204691" y="0"/>
                  </a:lnTo>
                  <a:lnTo>
                    <a:pt x="204691" y="619881"/>
                  </a:lnTo>
                  <a:lnTo>
                    <a:pt x="0" y="619881"/>
                  </a:lnTo>
                  <a:lnTo>
                    <a:pt x="0" y="0"/>
                  </a:lnTo>
                  <a:close/>
                </a:path>
                <a:path w="205105" h="620394">
                  <a:moveTo>
                    <a:pt x="0" y="76093"/>
                  </a:moveTo>
                  <a:lnTo>
                    <a:pt x="204691" y="76711"/>
                  </a:lnTo>
                </a:path>
                <a:path w="205105" h="620394">
                  <a:moveTo>
                    <a:pt x="0" y="154660"/>
                  </a:moveTo>
                  <a:lnTo>
                    <a:pt x="204691" y="155279"/>
                  </a:lnTo>
                </a:path>
                <a:path w="205105" h="620394">
                  <a:moveTo>
                    <a:pt x="0" y="232610"/>
                  </a:moveTo>
                  <a:lnTo>
                    <a:pt x="204691" y="233228"/>
                  </a:lnTo>
                </a:path>
                <a:path w="205105" h="620394">
                  <a:moveTo>
                    <a:pt x="0" y="309321"/>
                  </a:moveTo>
                  <a:lnTo>
                    <a:pt x="204691" y="309940"/>
                  </a:lnTo>
                </a:path>
                <a:path w="205105" h="620394">
                  <a:moveTo>
                    <a:pt x="0" y="387271"/>
                  </a:moveTo>
                  <a:lnTo>
                    <a:pt x="204691" y="387889"/>
                  </a:lnTo>
                </a:path>
                <a:path w="205105" h="620394">
                  <a:moveTo>
                    <a:pt x="0" y="465220"/>
                  </a:moveTo>
                  <a:lnTo>
                    <a:pt x="204691" y="465839"/>
                  </a:lnTo>
                </a:path>
                <a:path w="205105" h="620394">
                  <a:moveTo>
                    <a:pt x="0" y="541932"/>
                  </a:moveTo>
                  <a:lnTo>
                    <a:pt x="204691" y="542550"/>
                  </a:lnTo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62876" y="764316"/>
            <a:ext cx="26797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8x</a:t>
            </a:r>
            <a:r>
              <a:rPr sz="400" spc="-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Mem.</a:t>
            </a:r>
            <a:endParaRPr sz="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66586" y="1478231"/>
            <a:ext cx="32893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6379" algn="l"/>
              </a:tabLst>
            </a:pPr>
            <a:r>
              <a:rPr sz="400" spc="-25" dirty="0">
                <a:latin typeface="Arial"/>
                <a:cs typeface="Arial"/>
              </a:rPr>
              <a:t>D1</a:t>
            </a:r>
            <a:r>
              <a:rPr sz="400" dirty="0">
                <a:latin typeface="Arial"/>
                <a:cs typeface="Arial"/>
              </a:rPr>
              <a:t>	</a:t>
            </a:r>
            <a:r>
              <a:rPr sz="400" spc="-25" dirty="0">
                <a:latin typeface="Arial"/>
                <a:cs typeface="Arial"/>
              </a:rPr>
              <a:t>D0</a:t>
            </a:r>
            <a:endParaRPr sz="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38320" y="837069"/>
            <a:ext cx="199390" cy="3333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dirty="0">
                <a:latin typeface="Arial"/>
                <a:cs typeface="Arial"/>
              </a:rPr>
              <a:t>2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3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49889" y="1121893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a2</a:t>
            </a:r>
            <a:endParaRPr sz="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4489" y="1147630"/>
            <a:ext cx="338455" cy="3314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600" baseline="-27777" dirty="0">
                <a:latin typeface="Arial"/>
                <a:cs typeface="Arial"/>
              </a:rPr>
              <a:t>a1</a:t>
            </a:r>
            <a:r>
              <a:rPr sz="600" spc="172" baseline="-27777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4</a:t>
            </a:r>
            <a:r>
              <a:rPr sz="400" spc="229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00" baseline="-20833" dirty="0">
                <a:latin typeface="Arial"/>
                <a:cs typeface="Arial"/>
              </a:rPr>
              <a:t>a0</a:t>
            </a:r>
            <a:r>
              <a:rPr sz="600" spc="172" baseline="-20833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5</a:t>
            </a:r>
            <a:r>
              <a:rPr sz="400" spc="229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50"/>
              </a:spcBef>
            </a:pPr>
            <a:r>
              <a:rPr sz="400" dirty="0">
                <a:latin typeface="Arial"/>
                <a:cs typeface="Arial"/>
              </a:rPr>
              <a:t>6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Arial"/>
                <a:cs typeface="Arial"/>
              </a:rPr>
              <a:t>7</a:t>
            </a:r>
            <a:r>
              <a:rPr sz="400" spc="220" dirty="0">
                <a:latin typeface="Arial"/>
                <a:cs typeface="Arial"/>
              </a:rPr>
              <a:t> 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91033" y="1260469"/>
            <a:ext cx="1016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m0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79029" y="1256757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o1</a:t>
            </a:r>
            <a:endParaRPr sz="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33085" y="1470808"/>
            <a:ext cx="186055" cy="1536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415" marR="5080" indent="-6350">
              <a:lnSpc>
                <a:spcPct val="102499"/>
              </a:lnSpc>
              <a:spcBef>
                <a:spcPts val="114"/>
              </a:spcBef>
            </a:pPr>
            <a:r>
              <a:rPr sz="400" spc="-10" dirty="0">
                <a:latin typeface="Arial"/>
                <a:cs typeface="Arial"/>
              </a:rPr>
              <a:t>Switch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matrix</a:t>
            </a:r>
            <a:endParaRPr sz="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89691" y="1218728"/>
            <a:ext cx="88900" cy="142875"/>
          </a:xfrm>
          <a:custGeom>
            <a:avLst/>
            <a:gdLst/>
            <a:ahLst/>
            <a:cxnLst/>
            <a:rect l="l" t="t" r="r" b="b"/>
            <a:pathLst>
              <a:path w="88900" h="142875">
                <a:moveTo>
                  <a:pt x="0" y="0"/>
                </a:moveTo>
                <a:lnTo>
                  <a:pt x="88432" y="0"/>
                </a:lnTo>
                <a:lnTo>
                  <a:pt x="88432" y="61245"/>
                </a:lnTo>
                <a:lnTo>
                  <a:pt x="0" y="61245"/>
                </a:lnTo>
                <a:lnTo>
                  <a:pt x="0" y="0"/>
                </a:lnTo>
                <a:close/>
              </a:path>
              <a:path w="88900" h="142875">
                <a:moveTo>
                  <a:pt x="0" y="81661"/>
                </a:moveTo>
                <a:lnTo>
                  <a:pt x="88432" y="81661"/>
                </a:lnTo>
                <a:lnTo>
                  <a:pt x="88432" y="142288"/>
                </a:lnTo>
                <a:lnTo>
                  <a:pt x="0" y="142288"/>
                </a:lnTo>
                <a:lnTo>
                  <a:pt x="0" y="81661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62768" y="553359"/>
            <a:ext cx="17399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0" dirty="0">
                <a:latin typeface="Arial"/>
                <a:cs typeface="Arial"/>
              </a:rPr>
              <a:t>FPGA</a:t>
            </a:r>
            <a:endParaRPr sz="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62844" y="1234813"/>
            <a:ext cx="168910" cy="67945"/>
          </a:xfrm>
          <a:custGeom>
            <a:avLst/>
            <a:gdLst/>
            <a:ahLst/>
            <a:cxnLst/>
            <a:rect l="l" t="t" r="r" b="b"/>
            <a:pathLst>
              <a:path w="168910" h="67944">
                <a:moveTo>
                  <a:pt x="0" y="1237"/>
                </a:moveTo>
                <a:lnTo>
                  <a:pt x="5566" y="0"/>
                </a:lnTo>
                <a:lnTo>
                  <a:pt x="168824" y="0"/>
                </a:lnTo>
              </a:path>
              <a:path w="168910" h="67944">
                <a:moveTo>
                  <a:pt x="0" y="67432"/>
                </a:moveTo>
                <a:lnTo>
                  <a:pt x="3710" y="65576"/>
                </a:lnTo>
                <a:lnTo>
                  <a:pt x="166969" y="65576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462723" y="1204791"/>
            <a:ext cx="22796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00</a:t>
            </a:r>
            <a:r>
              <a:rPr sz="400" spc="150" dirty="0">
                <a:latin typeface="Arial"/>
                <a:cs typeface="Arial"/>
              </a:rPr>
              <a:t> </a:t>
            </a:r>
            <a:r>
              <a:rPr sz="600" spc="-37" baseline="13888" dirty="0">
                <a:latin typeface="Arial"/>
                <a:cs typeface="Arial"/>
              </a:rPr>
              <a:t>o0</a:t>
            </a:r>
            <a:endParaRPr sz="600" baseline="13888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65633" y="1281255"/>
            <a:ext cx="234315" cy="2171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600" baseline="-27777" dirty="0">
                <a:latin typeface="Arial"/>
                <a:cs typeface="Arial"/>
              </a:rPr>
              <a:t>m1</a:t>
            </a:r>
            <a:r>
              <a:rPr sz="600" spc="135" baseline="-27777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38100" marR="112395">
              <a:lnSpc>
                <a:spcPts val="390"/>
              </a:lnSpc>
              <a:spcBef>
                <a:spcPts val="160"/>
              </a:spcBef>
            </a:pPr>
            <a:r>
              <a:rPr sz="400" spc="-25" dirty="0">
                <a:latin typeface="Arial"/>
                <a:cs typeface="Arial"/>
              </a:rPr>
              <a:t>m2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m3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87704" y="1189888"/>
            <a:ext cx="1567180" cy="956944"/>
            <a:chOff x="1787704" y="1189888"/>
            <a:chExt cx="1567180" cy="956944"/>
          </a:xfrm>
        </p:grpSpPr>
        <p:sp>
          <p:nvSpPr>
            <p:cNvPr id="68" name="object 68"/>
            <p:cNvSpPr/>
            <p:nvPr/>
          </p:nvSpPr>
          <p:spPr>
            <a:xfrm>
              <a:off x="1791514" y="1236050"/>
              <a:ext cx="1559560" cy="907415"/>
            </a:xfrm>
            <a:custGeom>
              <a:avLst/>
              <a:gdLst/>
              <a:ahLst/>
              <a:cxnLst/>
              <a:rect l="l" t="t" r="r" b="b"/>
              <a:pathLst>
                <a:path w="1559560" h="907414">
                  <a:moveTo>
                    <a:pt x="871329" y="0"/>
                  </a:moveTo>
                  <a:lnTo>
                    <a:pt x="871948" y="618"/>
                  </a:lnTo>
                </a:path>
                <a:path w="1559560" h="907414">
                  <a:moveTo>
                    <a:pt x="1123020" y="326644"/>
                  </a:moveTo>
                  <a:lnTo>
                    <a:pt x="1123638" y="567915"/>
                  </a:lnTo>
                </a:path>
                <a:path w="1559560" h="907414">
                  <a:moveTo>
                    <a:pt x="1359250" y="326644"/>
                  </a:moveTo>
                  <a:lnTo>
                    <a:pt x="1359868" y="567915"/>
                  </a:lnTo>
                </a:path>
                <a:path w="1559560" h="907414">
                  <a:moveTo>
                    <a:pt x="0" y="677415"/>
                  </a:moveTo>
                  <a:lnTo>
                    <a:pt x="0" y="906932"/>
                  </a:lnTo>
                  <a:lnTo>
                    <a:pt x="1554047" y="906932"/>
                  </a:lnTo>
                </a:path>
                <a:path w="1559560" h="907414">
                  <a:moveTo>
                    <a:pt x="236230" y="675559"/>
                  </a:moveTo>
                  <a:lnTo>
                    <a:pt x="236230" y="854965"/>
                  </a:lnTo>
                  <a:lnTo>
                    <a:pt x="1558994" y="854965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91984" y="1192745"/>
              <a:ext cx="271145" cy="432434"/>
            </a:xfrm>
            <a:custGeom>
              <a:avLst/>
              <a:gdLst/>
              <a:ahLst/>
              <a:cxnLst/>
              <a:rect l="l" t="t" r="r" b="b"/>
              <a:pathLst>
                <a:path w="271144" h="432434">
                  <a:moveTo>
                    <a:pt x="0" y="0"/>
                  </a:moveTo>
                  <a:lnTo>
                    <a:pt x="270860" y="0"/>
                  </a:lnTo>
                  <a:lnTo>
                    <a:pt x="270860" y="432432"/>
                  </a:lnTo>
                  <a:lnTo>
                    <a:pt x="0" y="432432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807879" y="682037"/>
            <a:ext cx="1314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CLB</a:t>
            </a:r>
            <a:endParaRPr sz="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27189" y="682037"/>
            <a:ext cx="1314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CLB</a:t>
            </a:r>
            <a:endParaRPr sz="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911443" y="1913465"/>
            <a:ext cx="422275" cy="128905"/>
          </a:xfrm>
          <a:custGeom>
            <a:avLst/>
            <a:gdLst/>
            <a:ahLst/>
            <a:cxnLst/>
            <a:rect l="l" t="t" r="r" b="b"/>
            <a:pathLst>
              <a:path w="422275" h="128905">
                <a:moveTo>
                  <a:pt x="0" y="0"/>
                </a:moveTo>
                <a:lnTo>
                  <a:pt x="0" y="128677"/>
                </a:lnTo>
                <a:lnTo>
                  <a:pt x="421751" y="128677"/>
                </a:lnTo>
              </a:path>
            </a:pathLst>
          </a:custGeom>
          <a:ln w="7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361926" y="1949639"/>
            <a:ext cx="92075" cy="2387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ct val="80800"/>
              </a:lnSpc>
              <a:spcBef>
                <a:spcPts val="220"/>
              </a:spcBef>
            </a:pPr>
            <a:r>
              <a:rPr sz="400" spc="-25" dirty="0">
                <a:latin typeface="Arial"/>
                <a:cs typeface="Arial"/>
              </a:rPr>
              <a:t>P6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P7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P8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P9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661884" y="766117"/>
            <a:ext cx="1560195" cy="995680"/>
            <a:chOff x="1661884" y="766117"/>
            <a:chExt cx="1560195" cy="995680"/>
          </a:xfrm>
        </p:grpSpPr>
        <p:sp>
          <p:nvSpPr>
            <p:cNvPr id="75" name="object 75"/>
            <p:cNvSpPr/>
            <p:nvPr/>
          </p:nvSpPr>
          <p:spPr>
            <a:xfrm>
              <a:off x="2852076" y="768974"/>
              <a:ext cx="367030" cy="792480"/>
            </a:xfrm>
            <a:custGeom>
              <a:avLst/>
              <a:gdLst/>
              <a:ahLst/>
              <a:cxnLst/>
              <a:rect l="l" t="t" r="r" b="b"/>
              <a:pathLst>
                <a:path w="367030" h="792480">
                  <a:moveTo>
                    <a:pt x="0" y="0"/>
                  </a:moveTo>
                  <a:lnTo>
                    <a:pt x="366713" y="0"/>
                  </a:lnTo>
                  <a:lnTo>
                    <a:pt x="366713" y="791864"/>
                  </a:lnTo>
                  <a:lnTo>
                    <a:pt x="0" y="791864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77910" y="159053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20158" y="0"/>
                  </a:moveTo>
                  <a:lnTo>
                    <a:pt x="5814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5814" y="25982"/>
                  </a:lnTo>
                  <a:lnTo>
                    <a:pt x="20158" y="25982"/>
                  </a:lnTo>
                  <a:lnTo>
                    <a:pt x="25972" y="20166"/>
                  </a:lnTo>
                  <a:lnTo>
                    <a:pt x="25972" y="5816"/>
                  </a:lnTo>
                  <a:lnTo>
                    <a:pt x="20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77909" y="159053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0" y="12991"/>
                  </a:moveTo>
                  <a:lnTo>
                    <a:pt x="0" y="5816"/>
                  </a:lnTo>
                  <a:lnTo>
                    <a:pt x="5814" y="0"/>
                  </a:lnTo>
                  <a:lnTo>
                    <a:pt x="12986" y="0"/>
                  </a:lnTo>
                  <a:lnTo>
                    <a:pt x="20158" y="0"/>
                  </a:lnTo>
                  <a:lnTo>
                    <a:pt x="25973" y="5816"/>
                  </a:lnTo>
                  <a:lnTo>
                    <a:pt x="25973" y="12991"/>
                  </a:lnTo>
                  <a:lnTo>
                    <a:pt x="25973" y="20167"/>
                  </a:lnTo>
                  <a:lnTo>
                    <a:pt x="20158" y="25983"/>
                  </a:lnTo>
                  <a:lnTo>
                    <a:pt x="5814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15376" y="159053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20159" y="0"/>
                  </a:moveTo>
                  <a:lnTo>
                    <a:pt x="5815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5815" y="25982"/>
                  </a:lnTo>
                  <a:lnTo>
                    <a:pt x="20159" y="25982"/>
                  </a:lnTo>
                  <a:lnTo>
                    <a:pt x="25974" y="20166"/>
                  </a:lnTo>
                  <a:lnTo>
                    <a:pt x="25974" y="5816"/>
                  </a:lnTo>
                  <a:lnTo>
                    <a:pt x="2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15376" y="159053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0" y="12991"/>
                  </a:moveTo>
                  <a:lnTo>
                    <a:pt x="0" y="5816"/>
                  </a:lnTo>
                  <a:lnTo>
                    <a:pt x="5814" y="0"/>
                  </a:lnTo>
                  <a:lnTo>
                    <a:pt x="12986" y="0"/>
                  </a:lnTo>
                  <a:lnTo>
                    <a:pt x="20158" y="0"/>
                  </a:lnTo>
                  <a:lnTo>
                    <a:pt x="25973" y="5816"/>
                  </a:lnTo>
                  <a:lnTo>
                    <a:pt x="25973" y="12991"/>
                  </a:lnTo>
                  <a:lnTo>
                    <a:pt x="25973" y="20167"/>
                  </a:lnTo>
                  <a:lnTo>
                    <a:pt x="20158" y="25983"/>
                  </a:lnTo>
                  <a:lnTo>
                    <a:pt x="5814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18543" y="1604762"/>
              <a:ext cx="307340" cy="43815"/>
            </a:xfrm>
            <a:custGeom>
              <a:avLst/>
              <a:gdLst/>
              <a:ahLst/>
              <a:cxnLst/>
              <a:rect l="l" t="t" r="r" b="b"/>
              <a:pathLst>
                <a:path w="307339" h="43814">
                  <a:moveTo>
                    <a:pt x="0" y="43305"/>
                  </a:moveTo>
                  <a:lnTo>
                    <a:pt x="0" y="0"/>
                  </a:lnTo>
                  <a:lnTo>
                    <a:pt x="72971" y="0"/>
                  </a:lnTo>
                </a:path>
                <a:path w="307339" h="43814">
                  <a:moveTo>
                    <a:pt x="234374" y="43305"/>
                  </a:moveTo>
                  <a:lnTo>
                    <a:pt x="234374" y="0"/>
                  </a:lnTo>
                  <a:lnTo>
                    <a:pt x="307346" y="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00930" y="159053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20158" y="0"/>
                  </a:moveTo>
                  <a:lnTo>
                    <a:pt x="5814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5814" y="25982"/>
                  </a:lnTo>
                  <a:lnTo>
                    <a:pt x="20158" y="25982"/>
                  </a:lnTo>
                  <a:lnTo>
                    <a:pt x="25972" y="20166"/>
                  </a:lnTo>
                  <a:lnTo>
                    <a:pt x="25972" y="5816"/>
                  </a:lnTo>
                  <a:lnTo>
                    <a:pt x="20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00930" y="159053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0" y="12991"/>
                  </a:moveTo>
                  <a:lnTo>
                    <a:pt x="0" y="5816"/>
                  </a:lnTo>
                  <a:lnTo>
                    <a:pt x="5814" y="0"/>
                  </a:lnTo>
                  <a:lnTo>
                    <a:pt x="12987" y="0"/>
                  </a:lnTo>
                  <a:lnTo>
                    <a:pt x="20159" y="0"/>
                  </a:lnTo>
                  <a:lnTo>
                    <a:pt x="25973" y="5816"/>
                  </a:lnTo>
                  <a:lnTo>
                    <a:pt x="25973" y="12991"/>
                  </a:lnTo>
                  <a:lnTo>
                    <a:pt x="25973" y="20167"/>
                  </a:lnTo>
                  <a:lnTo>
                    <a:pt x="20159" y="25983"/>
                  </a:lnTo>
                  <a:lnTo>
                    <a:pt x="5814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39015" y="159053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20159" y="0"/>
                  </a:moveTo>
                  <a:lnTo>
                    <a:pt x="5814" y="0"/>
                  </a:lnTo>
                  <a:lnTo>
                    <a:pt x="0" y="5816"/>
                  </a:lnTo>
                  <a:lnTo>
                    <a:pt x="0" y="12992"/>
                  </a:lnTo>
                  <a:lnTo>
                    <a:pt x="0" y="20166"/>
                  </a:lnTo>
                  <a:lnTo>
                    <a:pt x="5814" y="25982"/>
                  </a:lnTo>
                  <a:lnTo>
                    <a:pt x="20159" y="25982"/>
                  </a:lnTo>
                  <a:lnTo>
                    <a:pt x="25974" y="20166"/>
                  </a:lnTo>
                  <a:lnTo>
                    <a:pt x="25974" y="5816"/>
                  </a:lnTo>
                  <a:lnTo>
                    <a:pt x="20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39015" y="159053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4">
                  <a:moveTo>
                    <a:pt x="0" y="12991"/>
                  </a:moveTo>
                  <a:lnTo>
                    <a:pt x="0" y="5816"/>
                  </a:lnTo>
                  <a:lnTo>
                    <a:pt x="5814" y="0"/>
                  </a:lnTo>
                  <a:lnTo>
                    <a:pt x="12986" y="0"/>
                  </a:lnTo>
                  <a:lnTo>
                    <a:pt x="20158" y="0"/>
                  </a:lnTo>
                  <a:lnTo>
                    <a:pt x="25973" y="5816"/>
                  </a:lnTo>
                  <a:lnTo>
                    <a:pt x="25973" y="12991"/>
                  </a:lnTo>
                  <a:lnTo>
                    <a:pt x="25973" y="20167"/>
                  </a:lnTo>
                  <a:lnTo>
                    <a:pt x="20158" y="25983"/>
                  </a:lnTo>
                  <a:lnTo>
                    <a:pt x="5814" y="25983"/>
                  </a:lnTo>
                  <a:lnTo>
                    <a:pt x="0" y="20167"/>
                  </a:lnTo>
                  <a:lnTo>
                    <a:pt x="0" y="1299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41563" y="1604762"/>
              <a:ext cx="307340" cy="43815"/>
            </a:xfrm>
            <a:custGeom>
              <a:avLst/>
              <a:gdLst/>
              <a:ahLst/>
              <a:cxnLst/>
              <a:rect l="l" t="t" r="r" b="b"/>
              <a:pathLst>
                <a:path w="307339" h="43814">
                  <a:moveTo>
                    <a:pt x="0" y="43305"/>
                  </a:moveTo>
                  <a:lnTo>
                    <a:pt x="0" y="0"/>
                  </a:lnTo>
                  <a:lnTo>
                    <a:pt x="72971" y="0"/>
                  </a:lnTo>
                </a:path>
                <a:path w="307339" h="43814">
                  <a:moveTo>
                    <a:pt x="234374" y="43305"/>
                  </a:moveTo>
                  <a:lnTo>
                    <a:pt x="234374" y="0"/>
                  </a:lnTo>
                  <a:lnTo>
                    <a:pt x="307346" y="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66597" y="1715499"/>
              <a:ext cx="271145" cy="38735"/>
            </a:xfrm>
            <a:custGeom>
              <a:avLst/>
              <a:gdLst/>
              <a:ahLst/>
              <a:cxnLst/>
              <a:rect l="l" t="t" r="r" b="b"/>
              <a:pathLst>
                <a:path w="271144" h="38735">
                  <a:moveTo>
                    <a:pt x="0" y="38355"/>
                  </a:moveTo>
                  <a:lnTo>
                    <a:pt x="36485" y="19177"/>
                  </a:lnTo>
                  <a:lnTo>
                    <a:pt x="0" y="0"/>
                  </a:lnTo>
                </a:path>
                <a:path w="271144" h="38735">
                  <a:moveTo>
                    <a:pt x="232519" y="38355"/>
                  </a:moveTo>
                  <a:lnTo>
                    <a:pt x="270860" y="19177"/>
                  </a:lnTo>
                  <a:lnTo>
                    <a:pt x="232519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64741" y="1649305"/>
              <a:ext cx="344170" cy="109855"/>
            </a:xfrm>
            <a:custGeom>
              <a:avLst/>
              <a:gdLst/>
              <a:ahLst/>
              <a:cxnLst/>
              <a:rect l="l" t="t" r="r" b="b"/>
              <a:pathLst>
                <a:path w="344169" h="109855">
                  <a:moveTo>
                    <a:pt x="0" y="0"/>
                  </a:moveTo>
                  <a:lnTo>
                    <a:pt x="109457" y="0"/>
                  </a:lnTo>
                  <a:lnTo>
                    <a:pt x="109457" y="109500"/>
                  </a:lnTo>
                  <a:lnTo>
                    <a:pt x="0" y="109500"/>
                  </a:lnTo>
                  <a:lnTo>
                    <a:pt x="0" y="0"/>
                  </a:lnTo>
                  <a:close/>
                </a:path>
                <a:path w="344169" h="109855">
                  <a:moveTo>
                    <a:pt x="234375" y="0"/>
                  </a:moveTo>
                  <a:lnTo>
                    <a:pt x="343832" y="0"/>
                  </a:lnTo>
                  <a:lnTo>
                    <a:pt x="343832" y="109500"/>
                  </a:lnTo>
                  <a:lnTo>
                    <a:pt x="234375" y="109500"/>
                  </a:lnTo>
                  <a:lnTo>
                    <a:pt x="234375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87762" y="1715499"/>
              <a:ext cx="271145" cy="38735"/>
            </a:xfrm>
            <a:custGeom>
              <a:avLst/>
              <a:gdLst/>
              <a:ahLst/>
              <a:cxnLst/>
              <a:rect l="l" t="t" r="r" b="b"/>
              <a:pathLst>
                <a:path w="271144" h="38735">
                  <a:moveTo>
                    <a:pt x="0" y="38355"/>
                  </a:moveTo>
                  <a:lnTo>
                    <a:pt x="38341" y="19177"/>
                  </a:lnTo>
                  <a:lnTo>
                    <a:pt x="0" y="0"/>
                  </a:lnTo>
                </a:path>
                <a:path w="271144" h="38735">
                  <a:moveTo>
                    <a:pt x="234375" y="38355"/>
                  </a:moveTo>
                  <a:lnTo>
                    <a:pt x="270860" y="19177"/>
                  </a:lnTo>
                  <a:lnTo>
                    <a:pt x="234375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87762" y="1649305"/>
              <a:ext cx="344170" cy="109855"/>
            </a:xfrm>
            <a:custGeom>
              <a:avLst/>
              <a:gdLst/>
              <a:ahLst/>
              <a:cxnLst/>
              <a:rect l="l" t="t" r="r" b="b"/>
              <a:pathLst>
                <a:path w="344169" h="109855">
                  <a:moveTo>
                    <a:pt x="0" y="0"/>
                  </a:moveTo>
                  <a:lnTo>
                    <a:pt x="109457" y="0"/>
                  </a:lnTo>
                  <a:lnTo>
                    <a:pt x="109457" y="109500"/>
                  </a:lnTo>
                  <a:lnTo>
                    <a:pt x="0" y="109500"/>
                  </a:lnTo>
                  <a:lnTo>
                    <a:pt x="0" y="0"/>
                  </a:lnTo>
                  <a:close/>
                </a:path>
                <a:path w="344169" h="109855">
                  <a:moveTo>
                    <a:pt x="234375" y="0"/>
                  </a:moveTo>
                  <a:lnTo>
                    <a:pt x="343832" y="0"/>
                  </a:lnTo>
                  <a:lnTo>
                    <a:pt x="343832" y="109500"/>
                  </a:lnTo>
                  <a:lnTo>
                    <a:pt x="234375" y="109500"/>
                  </a:lnTo>
                  <a:lnTo>
                    <a:pt x="234375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199989" y="1477613"/>
            <a:ext cx="300355" cy="1536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1125" marR="5080" indent="-99060">
              <a:lnSpc>
                <a:spcPct val="102499"/>
              </a:lnSpc>
              <a:spcBef>
                <a:spcPts val="114"/>
              </a:spcBef>
            </a:pPr>
            <a:r>
              <a:rPr sz="400" dirty="0">
                <a:latin typeface="Arial"/>
                <a:cs typeface="Arial"/>
              </a:rPr>
              <a:t>CLB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output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flip-</a:t>
            </a:r>
            <a:r>
              <a:rPr sz="400" spc="-20" dirty="0">
                <a:latin typeface="Arial"/>
                <a:cs typeface="Arial"/>
              </a:rPr>
              <a:t>flop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479867" y="1549527"/>
            <a:ext cx="1891664" cy="460375"/>
            <a:chOff x="1479867" y="1549527"/>
            <a:chExt cx="1891664" cy="460375"/>
          </a:xfrm>
        </p:grpSpPr>
        <p:sp>
          <p:nvSpPr>
            <p:cNvPr id="92" name="object 92"/>
            <p:cNvSpPr/>
            <p:nvPr/>
          </p:nvSpPr>
          <p:spPr>
            <a:xfrm>
              <a:off x="1484312" y="1553972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5" h="119380">
                  <a:moveTo>
                    <a:pt x="0" y="0"/>
                  </a:moveTo>
                  <a:lnTo>
                    <a:pt x="223835" y="119221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683696" y="1650789"/>
              <a:ext cx="1687830" cy="358775"/>
            </a:xfrm>
            <a:custGeom>
              <a:avLst/>
              <a:gdLst/>
              <a:ahLst/>
              <a:cxnLst/>
              <a:rect l="l" t="t" r="r" b="b"/>
              <a:pathLst>
                <a:path w="1687829" h="358775">
                  <a:moveTo>
                    <a:pt x="33185" y="27063"/>
                  </a:moveTo>
                  <a:lnTo>
                    <a:pt x="13957" y="0"/>
                  </a:lnTo>
                  <a:lnTo>
                    <a:pt x="0" y="26212"/>
                  </a:lnTo>
                  <a:lnTo>
                    <a:pt x="33185" y="27063"/>
                  </a:lnTo>
                  <a:close/>
                </a:path>
                <a:path w="1687829" h="358775">
                  <a:moveTo>
                    <a:pt x="286537" y="207010"/>
                  </a:moveTo>
                  <a:lnTo>
                    <a:pt x="245097" y="197104"/>
                  </a:lnTo>
                  <a:lnTo>
                    <a:pt x="245097" y="217525"/>
                  </a:lnTo>
                  <a:lnTo>
                    <a:pt x="286537" y="207010"/>
                  </a:lnTo>
                  <a:close/>
                </a:path>
                <a:path w="1687829" h="358775">
                  <a:moveTo>
                    <a:pt x="1687830" y="344347"/>
                  </a:moveTo>
                  <a:lnTo>
                    <a:pt x="1632178" y="330733"/>
                  </a:lnTo>
                  <a:lnTo>
                    <a:pt x="1632178" y="358571"/>
                  </a:lnTo>
                  <a:lnTo>
                    <a:pt x="1687830" y="344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53173" y="1760661"/>
              <a:ext cx="238760" cy="97790"/>
            </a:xfrm>
            <a:custGeom>
              <a:avLst/>
              <a:gdLst/>
              <a:ahLst/>
              <a:cxnLst/>
              <a:rect l="l" t="t" r="r" b="b"/>
              <a:pathLst>
                <a:path w="238760" h="97789">
                  <a:moveTo>
                    <a:pt x="163258" y="97126"/>
                  </a:moveTo>
                  <a:lnTo>
                    <a:pt x="197889" y="97745"/>
                  </a:lnTo>
                </a:path>
                <a:path w="238760" h="97789">
                  <a:moveTo>
                    <a:pt x="0" y="0"/>
                  </a:moveTo>
                  <a:lnTo>
                    <a:pt x="618" y="43304"/>
                  </a:lnTo>
                </a:path>
                <a:path w="238760" h="97789">
                  <a:moveTo>
                    <a:pt x="238085" y="0"/>
                  </a:moveTo>
                  <a:lnTo>
                    <a:pt x="238703" y="43304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90714" y="1847889"/>
              <a:ext cx="42545" cy="20955"/>
            </a:xfrm>
            <a:custGeom>
              <a:avLst/>
              <a:gdLst/>
              <a:ahLst/>
              <a:cxnLst/>
              <a:rect l="l" t="t" r="r" b="b"/>
              <a:pathLst>
                <a:path w="42544" h="20955">
                  <a:moveTo>
                    <a:pt x="0" y="0"/>
                  </a:moveTo>
                  <a:lnTo>
                    <a:pt x="0" y="20415"/>
                  </a:lnTo>
                  <a:lnTo>
                    <a:pt x="42050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78965" y="1857788"/>
              <a:ext cx="34925" cy="635"/>
            </a:xfrm>
            <a:custGeom>
              <a:avLst/>
              <a:gdLst/>
              <a:ahLst/>
              <a:cxnLst/>
              <a:rect l="l" t="t" r="r" b="b"/>
              <a:pathLst>
                <a:path w="34925" h="635">
                  <a:moveTo>
                    <a:pt x="0" y="0"/>
                  </a:moveTo>
                  <a:lnTo>
                    <a:pt x="3463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51820" y="1847889"/>
              <a:ext cx="42545" cy="20955"/>
            </a:xfrm>
            <a:custGeom>
              <a:avLst/>
              <a:gdLst/>
              <a:ahLst/>
              <a:cxnLst/>
              <a:rect l="l" t="t" r="r" b="b"/>
              <a:pathLst>
                <a:path w="42544" h="20955">
                  <a:moveTo>
                    <a:pt x="0" y="0"/>
                  </a:moveTo>
                  <a:lnTo>
                    <a:pt x="0" y="20415"/>
                  </a:lnTo>
                  <a:lnTo>
                    <a:pt x="42052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76812" y="1760661"/>
              <a:ext cx="238125" cy="97790"/>
            </a:xfrm>
            <a:custGeom>
              <a:avLst/>
              <a:gdLst/>
              <a:ahLst/>
              <a:cxnLst/>
              <a:rect l="l" t="t" r="r" b="b"/>
              <a:pathLst>
                <a:path w="238125" h="97789">
                  <a:moveTo>
                    <a:pt x="163258" y="97126"/>
                  </a:moveTo>
                  <a:lnTo>
                    <a:pt x="197889" y="97745"/>
                  </a:lnTo>
                </a:path>
                <a:path w="238125" h="97789">
                  <a:moveTo>
                    <a:pt x="0" y="0"/>
                  </a:moveTo>
                  <a:lnTo>
                    <a:pt x="618" y="43304"/>
                  </a:lnTo>
                </a:path>
                <a:path w="238125" h="97789">
                  <a:moveTo>
                    <a:pt x="237466" y="0"/>
                  </a:moveTo>
                  <a:lnTo>
                    <a:pt x="238085" y="43304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14353" y="1847889"/>
              <a:ext cx="41910" cy="20955"/>
            </a:xfrm>
            <a:custGeom>
              <a:avLst/>
              <a:gdLst/>
              <a:ahLst/>
              <a:cxnLst/>
              <a:rect l="l" t="t" r="r" b="b"/>
              <a:pathLst>
                <a:path w="41910" h="20955">
                  <a:moveTo>
                    <a:pt x="0" y="0"/>
                  </a:moveTo>
                  <a:lnTo>
                    <a:pt x="0" y="20415"/>
                  </a:lnTo>
                  <a:lnTo>
                    <a:pt x="41433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01985" y="1857788"/>
              <a:ext cx="533400" cy="137795"/>
            </a:xfrm>
            <a:custGeom>
              <a:avLst/>
              <a:gdLst/>
              <a:ahLst/>
              <a:cxnLst/>
              <a:rect l="l" t="t" r="r" b="b"/>
              <a:pathLst>
                <a:path w="533400" h="137794">
                  <a:moveTo>
                    <a:pt x="0" y="0"/>
                  </a:moveTo>
                  <a:lnTo>
                    <a:pt x="34630" y="618"/>
                  </a:lnTo>
                </a:path>
                <a:path w="533400" h="137794">
                  <a:moveTo>
                    <a:pt x="346924" y="57533"/>
                  </a:moveTo>
                  <a:lnTo>
                    <a:pt x="346924" y="137338"/>
                  </a:lnTo>
                  <a:lnTo>
                    <a:pt x="533063" y="13733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26400" y="1803965"/>
              <a:ext cx="1578610" cy="109855"/>
            </a:xfrm>
            <a:custGeom>
              <a:avLst/>
              <a:gdLst/>
              <a:ahLst/>
              <a:cxnLst/>
              <a:rect l="l" t="t" r="r" b="b"/>
              <a:pathLst>
                <a:path w="1578610" h="109855">
                  <a:moveTo>
                    <a:pt x="107602" y="0"/>
                  </a:moveTo>
                  <a:lnTo>
                    <a:pt x="217059" y="0"/>
                  </a:lnTo>
                  <a:lnTo>
                    <a:pt x="217059" y="109500"/>
                  </a:lnTo>
                  <a:lnTo>
                    <a:pt x="107602" y="109500"/>
                  </a:lnTo>
                  <a:lnTo>
                    <a:pt x="107602" y="0"/>
                  </a:lnTo>
                  <a:close/>
                </a:path>
                <a:path w="1578610" h="109855">
                  <a:moveTo>
                    <a:pt x="401343" y="109500"/>
                  </a:moveTo>
                  <a:lnTo>
                    <a:pt x="345687" y="109500"/>
                  </a:lnTo>
                  <a:lnTo>
                    <a:pt x="345687" y="0"/>
                  </a:lnTo>
                  <a:lnTo>
                    <a:pt x="455145" y="0"/>
                  </a:lnTo>
                  <a:lnTo>
                    <a:pt x="455145" y="109500"/>
                  </a:lnTo>
                  <a:lnTo>
                    <a:pt x="401343" y="109500"/>
                  </a:lnTo>
                </a:path>
                <a:path w="1578610" h="109855">
                  <a:moveTo>
                    <a:pt x="238085" y="0"/>
                  </a:moveTo>
                  <a:lnTo>
                    <a:pt x="290031" y="0"/>
                  </a:lnTo>
                  <a:lnTo>
                    <a:pt x="290031" y="109500"/>
                  </a:lnTo>
                  <a:lnTo>
                    <a:pt x="238085" y="109500"/>
                  </a:lnTo>
                  <a:lnTo>
                    <a:pt x="238085" y="0"/>
                  </a:lnTo>
                  <a:close/>
                </a:path>
                <a:path w="1578610" h="109855">
                  <a:moveTo>
                    <a:pt x="0" y="0"/>
                  </a:moveTo>
                  <a:lnTo>
                    <a:pt x="52564" y="0"/>
                  </a:lnTo>
                  <a:lnTo>
                    <a:pt x="52564" y="109500"/>
                  </a:lnTo>
                  <a:lnTo>
                    <a:pt x="0" y="109500"/>
                  </a:lnTo>
                  <a:lnTo>
                    <a:pt x="0" y="0"/>
                  </a:lnTo>
                  <a:close/>
                </a:path>
                <a:path w="1578610" h="109855">
                  <a:moveTo>
                    <a:pt x="1231241" y="0"/>
                  </a:moveTo>
                  <a:lnTo>
                    <a:pt x="1340698" y="0"/>
                  </a:lnTo>
                  <a:lnTo>
                    <a:pt x="1340698" y="109500"/>
                  </a:lnTo>
                  <a:lnTo>
                    <a:pt x="1231241" y="109500"/>
                  </a:lnTo>
                  <a:lnTo>
                    <a:pt x="1231241" y="0"/>
                  </a:lnTo>
                  <a:close/>
                </a:path>
                <a:path w="1578610" h="109855">
                  <a:moveTo>
                    <a:pt x="1524364" y="109500"/>
                  </a:moveTo>
                  <a:lnTo>
                    <a:pt x="1578165" y="109500"/>
                  </a:lnTo>
                  <a:lnTo>
                    <a:pt x="1578165" y="0"/>
                  </a:lnTo>
                  <a:lnTo>
                    <a:pt x="1468708" y="0"/>
                  </a:lnTo>
                  <a:lnTo>
                    <a:pt x="1468708" y="109500"/>
                  </a:lnTo>
                  <a:lnTo>
                    <a:pt x="1524364" y="109500"/>
                  </a:lnTo>
                </a:path>
                <a:path w="1578610" h="109855">
                  <a:moveTo>
                    <a:pt x="1361105" y="0"/>
                  </a:moveTo>
                  <a:lnTo>
                    <a:pt x="1413670" y="0"/>
                  </a:lnTo>
                  <a:lnTo>
                    <a:pt x="1413670" y="109500"/>
                  </a:lnTo>
                  <a:lnTo>
                    <a:pt x="1361105" y="109500"/>
                  </a:lnTo>
                  <a:lnTo>
                    <a:pt x="1361105" y="0"/>
                  </a:lnTo>
                  <a:close/>
                </a:path>
                <a:path w="1578610" h="109855">
                  <a:moveTo>
                    <a:pt x="1123638" y="0"/>
                  </a:moveTo>
                  <a:lnTo>
                    <a:pt x="1175584" y="0"/>
                  </a:lnTo>
                  <a:lnTo>
                    <a:pt x="1175584" y="109500"/>
                  </a:lnTo>
                  <a:lnTo>
                    <a:pt x="1123638" y="109500"/>
                  </a:lnTo>
                  <a:lnTo>
                    <a:pt x="1123638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159792" y="1738062"/>
            <a:ext cx="34163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2885" marR="5080">
              <a:lnSpc>
                <a:spcPct val="102499"/>
              </a:lnSpc>
              <a:spcBef>
                <a:spcPts val="114"/>
              </a:spcBef>
            </a:pPr>
            <a:r>
              <a:rPr sz="400" dirty="0">
                <a:latin typeface="Arial"/>
                <a:cs typeface="Arial"/>
              </a:rPr>
              <a:t>1-</a:t>
            </a:r>
            <a:r>
              <a:rPr sz="400" spc="-25" dirty="0">
                <a:latin typeface="Arial"/>
                <a:cs typeface="Arial"/>
              </a:rPr>
              <a:t>bit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CLB</a:t>
            </a:r>
            <a:endParaRPr sz="400">
              <a:latin typeface="Arial"/>
              <a:cs typeface="Arial"/>
            </a:endParaRPr>
          </a:p>
          <a:p>
            <a:pPr marL="12700" marR="5715" indent="163830" algn="r">
              <a:lnSpc>
                <a:spcPct val="102499"/>
              </a:lnSpc>
            </a:pPr>
            <a:r>
              <a:rPr sz="400" spc="-10" dirty="0">
                <a:latin typeface="Arial"/>
                <a:cs typeface="Arial"/>
              </a:rPr>
              <a:t>output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configuration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memory</a:t>
            </a:r>
            <a:endParaRPr sz="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587969" y="1779511"/>
            <a:ext cx="523875" cy="139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30"/>
              </a:lnSpc>
              <a:spcBef>
                <a:spcPts val="125"/>
              </a:spcBef>
            </a:pPr>
            <a:r>
              <a:rPr sz="600" b="1" baseline="-34722" dirty="0">
                <a:latin typeface="Arial"/>
                <a:cs typeface="Arial"/>
              </a:rPr>
              <a:t>0</a:t>
            </a:r>
            <a:r>
              <a:rPr sz="600" b="1" spc="262" baseline="-34722" dirty="0">
                <a:latin typeface="Arial"/>
                <a:cs typeface="Arial"/>
              </a:rPr>
              <a:t>  </a:t>
            </a:r>
            <a:r>
              <a:rPr sz="350" dirty="0">
                <a:latin typeface="Arial"/>
                <a:cs typeface="Arial"/>
              </a:rPr>
              <a:t>1 0</a:t>
            </a:r>
            <a:r>
              <a:rPr sz="350" spc="185" dirty="0">
                <a:latin typeface="Arial"/>
                <a:cs typeface="Arial"/>
              </a:rPr>
              <a:t>  </a:t>
            </a:r>
            <a:r>
              <a:rPr sz="600" b="1" baseline="-34722" dirty="0">
                <a:latin typeface="Arial"/>
                <a:cs typeface="Arial"/>
              </a:rPr>
              <a:t>0</a:t>
            </a:r>
            <a:r>
              <a:rPr sz="600" b="1" spc="262" baseline="-34722" dirty="0">
                <a:latin typeface="Arial"/>
                <a:cs typeface="Arial"/>
              </a:rPr>
              <a:t>  </a:t>
            </a:r>
            <a:r>
              <a:rPr sz="350" dirty="0">
                <a:latin typeface="Arial"/>
                <a:cs typeface="Arial"/>
              </a:rPr>
              <a:t>1</a:t>
            </a:r>
            <a:r>
              <a:rPr sz="350" spc="10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  <a:p>
            <a:pPr marL="156845">
              <a:lnSpc>
                <a:spcPts val="430"/>
              </a:lnSpc>
              <a:tabLst>
                <a:tab pos="393065" algn="l"/>
              </a:tabLst>
            </a:pPr>
            <a:r>
              <a:rPr sz="400" dirty="0">
                <a:latin typeface="Arial"/>
                <a:cs typeface="Arial"/>
              </a:rPr>
              <a:t>2x</a:t>
            </a:r>
            <a:r>
              <a:rPr sz="400" spc="-6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1</a:t>
            </a:r>
            <a:r>
              <a:rPr sz="400" dirty="0">
                <a:latin typeface="Arial"/>
                <a:cs typeface="Arial"/>
              </a:rPr>
              <a:t>	2x</a:t>
            </a:r>
            <a:r>
              <a:rPr sz="400" spc="-6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10371" y="1779511"/>
            <a:ext cx="523875" cy="145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55"/>
              </a:lnSpc>
              <a:spcBef>
                <a:spcPts val="125"/>
              </a:spcBef>
            </a:pPr>
            <a:r>
              <a:rPr sz="600" b="1" baseline="-34722" dirty="0">
                <a:latin typeface="Arial"/>
                <a:cs typeface="Arial"/>
              </a:rPr>
              <a:t>0</a:t>
            </a:r>
            <a:r>
              <a:rPr sz="600" b="1" spc="262" baseline="-34722" dirty="0">
                <a:latin typeface="Arial"/>
                <a:cs typeface="Arial"/>
              </a:rPr>
              <a:t>  </a:t>
            </a:r>
            <a:r>
              <a:rPr sz="350" dirty="0">
                <a:latin typeface="Arial"/>
                <a:cs typeface="Arial"/>
              </a:rPr>
              <a:t>1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dirty="0">
                <a:latin typeface="Arial"/>
                <a:cs typeface="Arial"/>
              </a:rPr>
              <a:t>0</a:t>
            </a:r>
            <a:r>
              <a:rPr sz="350" spc="185" dirty="0">
                <a:latin typeface="Arial"/>
                <a:cs typeface="Arial"/>
              </a:rPr>
              <a:t>  </a:t>
            </a:r>
            <a:r>
              <a:rPr sz="600" b="1" baseline="-34722" dirty="0">
                <a:latin typeface="Arial"/>
                <a:cs typeface="Arial"/>
              </a:rPr>
              <a:t>0</a:t>
            </a:r>
            <a:r>
              <a:rPr sz="600" b="1" spc="262" baseline="-34722" dirty="0">
                <a:latin typeface="Arial"/>
                <a:cs typeface="Arial"/>
              </a:rPr>
              <a:t>  </a:t>
            </a:r>
            <a:r>
              <a:rPr sz="350" dirty="0">
                <a:latin typeface="Arial"/>
                <a:cs typeface="Arial"/>
              </a:rPr>
              <a:t>1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  <a:p>
            <a:pPr marL="157480">
              <a:lnSpc>
                <a:spcPts val="455"/>
              </a:lnSpc>
              <a:tabLst>
                <a:tab pos="393700" algn="l"/>
              </a:tabLst>
            </a:pPr>
            <a:r>
              <a:rPr sz="400" dirty="0">
                <a:latin typeface="Arial"/>
                <a:cs typeface="Arial"/>
              </a:rPr>
              <a:t>2x</a:t>
            </a:r>
            <a:r>
              <a:rPr sz="400" spc="-65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1</a:t>
            </a:r>
            <a:r>
              <a:rPr sz="400" dirty="0">
                <a:latin typeface="Arial"/>
                <a:cs typeface="Arial"/>
              </a:rPr>
              <a:t>	2x</a:t>
            </a:r>
            <a:r>
              <a:rPr sz="400" spc="-65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509236" y="1884893"/>
            <a:ext cx="137795" cy="50165"/>
            <a:chOff x="1509236" y="1884893"/>
            <a:chExt cx="137795" cy="50165"/>
          </a:xfrm>
        </p:grpSpPr>
        <p:sp>
          <p:nvSpPr>
            <p:cNvPr id="106" name="object 106"/>
            <p:cNvSpPr/>
            <p:nvPr/>
          </p:nvSpPr>
          <p:spPr>
            <a:xfrm>
              <a:off x="1513681" y="1893477"/>
              <a:ext cx="124460" cy="37465"/>
            </a:xfrm>
            <a:custGeom>
              <a:avLst/>
              <a:gdLst/>
              <a:ahLst/>
              <a:cxnLst/>
              <a:rect l="l" t="t" r="r" b="b"/>
              <a:pathLst>
                <a:path w="124460" h="37464">
                  <a:moveTo>
                    <a:pt x="0" y="36879"/>
                  </a:moveTo>
                  <a:lnTo>
                    <a:pt x="123866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14347" y="1884893"/>
              <a:ext cx="33020" cy="28575"/>
            </a:xfrm>
            <a:custGeom>
              <a:avLst/>
              <a:gdLst/>
              <a:ahLst/>
              <a:cxnLst/>
              <a:rect l="l" t="t" r="r" b="b"/>
              <a:pathLst>
                <a:path w="33019" h="28575">
                  <a:moveTo>
                    <a:pt x="0" y="0"/>
                  </a:moveTo>
                  <a:lnTo>
                    <a:pt x="8468" y="28461"/>
                  </a:lnTo>
                  <a:lnTo>
                    <a:pt x="32684" y="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560847" y="2424633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110" name="object 110"/>
            <p:cNvSpPr/>
            <p:nvPr/>
          </p:nvSpPr>
          <p:spPr>
            <a:xfrm>
              <a:off x="1088230" y="1692933"/>
              <a:ext cx="495300" cy="9525"/>
            </a:xfrm>
            <a:custGeom>
              <a:avLst/>
              <a:gdLst/>
              <a:ahLst/>
              <a:cxnLst/>
              <a:rect l="l" t="t" r="r" b="b"/>
              <a:pathLst>
                <a:path w="495300" h="9525">
                  <a:moveTo>
                    <a:pt x="0" y="0"/>
                  </a:moveTo>
                  <a:lnTo>
                    <a:pt x="494932" y="9342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63097" y="1687056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80" h="29844">
                  <a:moveTo>
                    <a:pt x="560" y="0"/>
                  </a:moveTo>
                  <a:lnTo>
                    <a:pt x="0" y="29690"/>
                  </a:lnTo>
                  <a:lnTo>
                    <a:pt x="29958" y="15405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27918" y="2067522"/>
              <a:ext cx="219075" cy="90170"/>
            </a:xfrm>
            <a:custGeom>
              <a:avLst/>
              <a:gdLst/>
              <a:ahLst/>
              <a:cxnLst/>
              <a:rect l="l" t="t" r="r" b="b"/>
              <a:pathLst>
                <a:path w="219075" h="90169">
                  <a:moveTo>
                    <a:pt x="0" y="89935"/>
                  </a:moveTo>
                  <a:lnTo>
                    <a:pt x="218654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22628" y="2061318"/>
              <a:ext cx="33655" cy="27940"/>
            </a:xfrm>
            <a:custGeom>
              <a:avLst/>
              <a:gdLst/>
              <a:ahLst/>
              <a:cxnLst/>
              <a:rect l="l" t="t" r="r" b="b"/>
              <a:pathLst>
                <a:path w="33655" h="27939">
                  <a:moveTo>
                    <a:pt x="0" y="0"/>
                  </a:moveTo>
                  <a:lnTo>
                    <a:pt x="11287" y="27465"/>
                  </a:lnTo>
                  <a:lnTo>
                    <a:pt x="33097" y="2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56314"/>
            <a:ext cx="288226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/>
              <a:t>FPGA</a:t>
            </a:r>
            <a:r>
              <a:rPr sz="900" spc="75" dirty="0"/>
              <a:t> </a:t>
            </a:r>
            <a:r>
              <a:rPr sz="900" dirty="0"/>
              <a:t>Internals:</a:t>
            </a:r>
            <a:r>
              <a:rPr sz="900" spc="80" dirty="0"/>
              <a:t> </a:t>
            </a:r>
            <a:r>
              <a:rPr sz="900" dirty="0"/>
              <a:t>Sequential</a:t>
            </a:r>
            <a:r>
              <a:rPr sz="900" spc="75" dirty="0"/>
              <a:t> </a:t>
            </a:r>
            <a:r>
              <a:rPr sz="900" dirty="0"/>
              <a:t>Circuit</a:t>
            </a:r>
            <a:r>
              <a:rPr sz="900" spc="80" dirty="0"/>
              <a:t> </a:t>
            </a:r>
            <a:r>
              <a:rPr sz="900" dirty="0"/>
              <a:t>Example</a:t>
            </a:r>
            <a:r>
              <a:rPr sz="900" spc="75" dirty="0"/>
              <a:t> </a:t>
            </a:r>
            <a:r>
              <a:rPr sz="900" dirty="0"/>
              <a:t>using</a:t>
            </a:r>
            <a:r>
              <a:rPr sz="900" spc="80" dirty="0"/>
              <a:t> </a:t>
            </a:r>
            <a:r>
              <a:rPr sz="900" spc="-20" dirty="0"/>
              <a:t>CLBs</a:t>
            </a:r>
            <a:endParaRPr sz="900"/>
          </a:p>
        </p:txBody>
      </p:sp>
      <p:grpSp>
        <p:nvGrpSpPr>
          <p:cNvPr id="10" name="object 10"/>
          <p:cNvGrpSpPr/>
          <p:nvPr/>
        </p:nvGrpSpPr>
        <p:grpSpPr>
          <a:xfrm>
            <a:off x="1155696" y="435761"/>
            <a:ext cx="2042795" cy="1901825"/>
            <a:chOff x="1155696" y="435761"/>
            <a:chExt cx="2042795" cy="1901825"/>
          </a:xfrm>
        </p:grpSpPr>
        <p:sp>
          <p:nvSpPr>
            <p:cNvPr id="11" name="object 11"/>
            <p:cNvSpPr/>
            <p:nvPr/>
          </p:nvSpPr>
          <p:spPr>
            <a:xfrm>
              <a:off x="1254740" y="579050"/>
              <a:ext cx="1801495" cy="1402080"/>
            </a:xfrm>
            <a:custGeom>
              <a:avLst/>
              <a:gdLst/>
              <a:ahLst/>
              <a:cxnLst/>
              <a:rect l="l" t="t" r="r" b="b"/>
              <a:pathLst>
                <a:path w="1801495" h="1402080">
                  <a:moveTo>
                    <a:pt x="0" y="0"/>
                  </a:moveTo>
                  <a:lnTo>
                    <a:pt x="555326" y="0"/>
                  </a:lnTo>
                  <a:lnTo>
                    <a:pt x="555326" y="1401847"/>
                  </a:lnTo>
                  <a:lnTo>
                    <a:pt x="0" y="1401847"/>
                  </a:lnTo>
                  <a:lnTo>
                    <a:pt x="0" y="0"/>
                  </a:lnTo>
                  <a:close/>
                </a:path>
                <a:path w="1801495" h="1402080">
                  <a:moveTo>
                    <a:pt x="1246083" y="0"/>
                  </a:moveTo>
                  <a:lnTo>
                    <a:pt x="1801408" y="0"/>
                  </a:lnTo>
                  <a:lnTo>
                    <a:pt x="1801408" y="1401847"/>
                  </a:lnTo>
                  <a:lnTo>
                    <a:pt x="1246083" y="1401847"/>
                  </a:lnTo>
                  <a:lnTo>
                    <a:pt x="1246083" y="0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8405" y="157877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78" y="0"/>
                  </a:moveTo>
                  <a:lnTo>
                    <a:pt x="6369" y="0"/>
                  </a:lnTo>
                  <a:lnTo>
                    <a:pt x="0" y="6371"/>
                  </a:lnTo>
                  <a:lnTo>
                    <a:pt x="0" y="14229"/>
                  </a:lnTo>
                  <a:lnTo>
                    <a:pt x="0" y="22087"/>
                  </a:lnTo>
                  <a:lnTo>
                    <a:pt x="6369" y="28458"/>
                  </a:lnTo>
                  <a:lnTo>
                    <a:pt x="22078" y="28458"/>
                  </a:lnTo>
                  <a:lnTo>
                    <a:pt x="28446" y="22087"/>
                  </a:lnTo>
                  <a:lnTo>
                    <a:pt x="28446" y="6371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8405" y="1578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9"/>
                  </a:moveTo>
                  <a:lnTo>
                    <a:pt x="0" y="6370"/>
                  </a:lnTo>
                  <a:lnTo>
                    <a:pt x="6368" y="0"/>
                  </a:lnTo>
                  <a:lnTo>
                    <a:pt x="14223" y="0"/>
                  </a:lnTo>
                  <a:lnTo>
                    <a:pt x="22079" y="0"/>
                  </a:lnTo>
                  <a:lnTo>
                    <a:pt x="28446" y="6370"/>
                  </a:lnTo>
                  <a:lnTo>
                    <a:pt x="28446" y="14229"/>
                  </a:lnTo>
                  <a:lnTo>
                    <a:pt x="28446" y="22087"/>
                  </a:lnTo>
                  <a:lnTo>
                    <a:pt x="22079" y="28458"/>
                  </a:lnTo>
                  <a:lnTo>
                    <a:pt x="6368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8136" y="157877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78" y="0"/>
                  </a:moveTo>
                  <a:lnTo>
                    <a:pt x="6367" y="0"/>
                  </a:lnTo>
                  <a:lnTo>
                    <a:pt x="0" y="6371"/>
                  </a:lnTo>
                  <a:lnTo>
                    <a:pt x="0" y="14229"/>
                  </a:lnTo>
                  <a:lnTo>
                    <a:pt x="0" y="22087"/>
                  </a:lnTo>
                  <a:lnTo>
                    <a:pt x="6367" y="28458"/>
                  </a:lnTo>
                  <a:lnTo>
                    <a:pt x="22078" y="28458"/>
                  </a:lnTo>
                  <a:lnTo>
                    <a:pt x="28446" y="22087"/>
                  </a:lnTo>
                  <a:lnTo>
                    <a:pt x="28446" y="6371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8135" y="1578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9"/>
                  </a:moveTo>
                  <a:lnTo>
                    <a:pt x="0" y="6370"/>
                  </a:lnTo>
                  <a:lnTo>
                    <a:pt x="6367" y="0"/>
                  </a:lnTo>
                  <a:lnTo>
                    <a:pt x="14223" y="0"/>
                  </a:lnTo>
                  <a:lnTo>
                    <a:pt x="22078" y="0"/>
                  </a:lnTo>
                  <a:lnTo>
                    <a:pt x="28447" y="6370"/>
                  </a:lnTo>
                  <a:lnTo>
                    <a:pt x="28447" y="14229"/>
                  </a:lnTo>
                  <a:lnTo>
                    <a:pt x="28447" y="22087"/>
                  </a:lnTo>
                  <a:lnTo>
                    <a:pt x="22078" y="28458"/>
                  </a:lnTo>
                  <a:lnTo>
                    <a:pt x="6367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7953" y="438618"/>
              <a:ext cx="1916430" cy="1896110"/>
            </a:xfrm>
            <a:custGeom>
              <a:avLst/>
              <a:gdLst/>
              <a:ahLst/>
              <a:cxnLst/>
              <a:rect l="l" t="t" r="r" b="b"/>
              <a:pathLst>
                <a:path w="1916430" h="1896110">
                  <a:moveTo>
                    <a:pt x="0" y="0"/>
                  </a:moveTo>
                  <a:lnTo>
                    <a:pt x="1915813" y="0"/>
                  </a:lnTo>
                  <a:lnTo>
                    <a:pt x="1915813" y="1895525"/>
                  </a:lnTo>
                  <a:lnTo>
                    <a:pt x="0" y="1895525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6657" y="211019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78" y="0"/>
                  </a:moveTo>
                  <a:lnTo>
                    <a:pt x="6369" y="0"/>
                  </a:lnTo>
                  <a:lnTo>
                    <a:pt x="0" y="6370"/>
                  </a:lnTo>
                  <a:lnTo>
                    <a:pt x="0" y="14229"/>
                  </a:lnTo>
                  <a:lnTo>
                    <a:pt x="0" y="22086"/>
                  </a:lnTo>
                  <a:lnTo>
                    <a:pt x="6369" y="28458"/>
                  </a:lnTo>
                  <a:lnTo>
                    <a:pt x="22078" y="28458"/>
                  </a:lnTo>
                  <a:lnTo>
                    <a:pt x="28446" y="22086"/>
                  </a:lnTo>
                  <a:lnTo>
                    <a:pt x="28446" y="6370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6657" y="211019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9"/>
                  </a:moveTo>
                  <a:lnTo>
                    <a:pt x="0" y="6370"/>
                  </a:lnTo>
                  <a:lnTo>
                    <a:pt x="6368" y="0"/>
                  </a:lnTo>
                  <a:lnTo>
                    <a:pt x="14223" y="0"/>
                  </a:lnTo>
                  <a:lnTo>
                    <a:pt x="22079" y="0"/>
                  </a:lnTo>
                  <a:lnTo>
                    <a:pt x="28446" y="6370"/>
                  </a:lnTo>
                  <a:lnTo>
                    <a:pt x="28446" y="14229"/>
                  </a:lnTo>
                  <a:lnTo>
                    <a:pt x="28446" y="22087"/>
                  </a:lnTo>
                  <a:lnTo>
                    <a:pt x="22079" y="28458"/>
                  </a:lnTo>
                  <a:lnTo>
                    <a:pt x="6368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6130" y="2167110"/>
              <a:ext cx="30480" cy="28575"/>
            </a:xfrm>
            <a:custGeom>
              <a:avLst/>
              <a:gdLst/>
              <a:ahLst/>
              <a:cxnLst/>
              <a:rect l="l" t="t" r="r" b="b"/>
              <a:pathLst>
                <a:path w="30480" h="28575">
                  <a:moveTo>
                    <a:pt x="23517" y="0"/>
                  </a:moveTo>
                  <a:lnTo>
                    <a:pt x="6783" y="0"/>
                  </a:lnTo>
                  <a:lnTo>
                    <a:pt x="0" y="6370"/>
                  </a:lnTo>
                  <a:lnTo>
                    <a:pt x="0" y="14229"/>
                  </a:lnTo>
                  <a:lnTo>
                    <a:pt x="0" y="22087"/>
                  </a:lnTo>
                  <a:lnTo>
                    <a:pt x="6783" y="28458"/>
                  </a:lnTo>
                  <a:lnTo>
                    <a:pt x="23517" y="28458"/>
                  </a:lnTo>
                  <a:lnTo>
                    <a:pt x="30302" y="22087"/>
                  </a:lnTo>
                  <a:lnTo>
                    <a:pt x="30302" y="6370"/>
                  </a:lnTo>
                  <a:lnTo>
                    <a:pt x="23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86130" y="2167110"/>
              <a:ext cx="30480" cy="28575"/>
            </a:xfrm>
            <a:custGeom>
              <a:avLst/>
              <a:gdLst/>
              <a:ahLst/>
              <a:cxnLst/>
              <a:rect l="l" t="t" r="r" b="b"/>
              <a:pathLst>
                <a:path w="30480" h="28575">
                  <a:moveTo>
                    <a:pt x="0" y="14229"/>
                  </a:moveTo>
                  <a:lnTo>
                    <a:pt x="0" y="6370"/>
                  </a:lnTo>
                  <a:lnTo>
                    <a:pt x="6783" y="0"/>
                  </a:lnTo>
                  <a:lnTo>
                    <a:pt x="15151" y="0"/>
                  </a:lnTo>
                  <a:lnTo>
                    <a:pt x="23518" y="0"/>
                  </a:lnTo>
                  <a:lnTo>
                    <a:pt x="30302" y="6370"/>
                  </a:lnTo>
                  <a:lnTo>
                    <a:pt x="30302" y="14229"/>
                  </a:lnTo>
                  <a:lnTo>
                    <a:pt x="30302" y="22087"/>
                  </a:lnTo>
                  <a:lnTo>
                    <a:pt x="23518" y="28458"/>
                  </a:lnTo>
                  <a:lnTo>
                    <a:pt x="6783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3866" y="1548466"/>
              <a:ext cx="259079" cy="264160"/>
            </a:xfrm>
            <a:custGeom>
              <a:avLst/>
              <a:gdLst/>
              <a:ahLst/>
              <a:cxnLst/>
              <a:rect l="l" t="t" r="r" b="b"/>
              <a:pathLst>
                <a:path w="259080" h="264160">
                  <a:moveTo>
                    <a:pt x="0" y="0"/>
                  </a:moveTo>
                  <a:lnTo>
                    <a:pt x="618" y="263542"/>
                  </a:lnTo>
                </a:path>
                <a:path w="259080" h="264160">
                  <a:moveTo>
                    <a:pt x="257874" y="0"/>
                  </a:moveTo>
                  <a:lnTo>
                    <a:pt x="258492" y="263542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8844" y="1108613"/>
              <a:ext cx="629920" cy="1089025"/>
            </a:xfrm>
            <a:custGeom>
              <a:avLst/>
              <a:gdLst/>
              <a:ahLst/>
              <a:cxnLst/>
              <a:rect l="l" t="t" r="r" b="b"/>
              <a:pathLst>
                <a:path w="629919" h="1089025">
                  <a:moveTo>
                    <a:pt x="60604" y="14846"/>
                  </a:moveTo>
                  <a:lnTo>
                    <a:pt x="0" y="0"/>
                  </a:lnTo>
                  <a:lnTo>
                    <a:pt x="0" y="30314"/>
                  </a:lnTo>
                  <a:lnTo>
                    <a:pt x="60604" y="14846"/>
                  </a:lnTo>
                  <a:close/>
                </a:path>
                <a:path w="629919" h="1089025">
                  <a:moveTo>
                    <a:pt x="629526" y="1073353"/>
                  </a:moveTo>
                  <a:lnTo>
                    <a:pt x="568934" y="1058506"/>
                  </a:lnTo>
                  <a:lnTo>
                    <a:pt x="568934" y="1088821"/>
                  </a:lnTo>
                  <a:lnTo>
                    <a:pt x="629526" y="1073353"/>
                  </a:lnTo>
                  <a:close/>
                </a:path>
                <a:path w="629919" h="1089025">
                  <a:moveTo>
                    <a:pt x="629526" y="1018908"/>
                  </a:moveTo>
                  <a:lnTo>
                    <a:pt x="568934" y="1003439"/>
                  </a:lnTo>
                  <a:lnTo>
                    <a:pt x="568934" y="1033754"/>
                  </a:lnTo>
                  <a:lnTo>
                    <a:pt x="629526" y="1018908"/>
                  </a:lnTo>
                  <a:close/>
                </a:path>
                <a:path w="629919" h="1089025">
                  <a:moveTo>
                    <a:pt x="629526" y="961999"/>
                  </a:moveTo>
                  <a:lnTo>
                    <a:pt x="568934" y="946531"/>
                  </a:lnTo>
                  <a:lnTo>
                    <a:pt x="568934" y="976845"/>
                  </a:lnTo>
                  <a:lnTo>
                    <a:pt x="629526" y="961999"/>
                  </a:lnTo>
                  <a:close/>
                </a:path>
                <a:path w="629919" h="1089025">
                  <a:moveTo>
                    <a:pt x="629526" y="912507"/>
                  </a:moveTo>
                  <a:lnTo>
                    <a:pt x="568934" y="897039"/>
                  </a:lnTo>
                  <a:lnTo>
                    <a:pt x="568934" y="927354"/>
                  </a:lnTo>
                  <a:lnTo>
                    <a:pt x="629526" y="912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7545" y="516567"/>
              <a:ext cx="1435735" cy="1031240"/>
            </a:xfrm>
            <a:custGeom>
              <a:avLst/>
              <a:gdLst/>
              <a:ahLst/>
              <a:cxnLst/>
              <a:rect l="l" t="t" r="r" b="b"/>
              <a:pathLst>
                <a:path w="1435735" h="1031240">
                  <a:moveTo>
                    <a:pt x="441539" y="1030041"/>
                  </a:moveTo>
                  <a:lnTo>
                    <a:pt x="442158" y="1030660"/>
                  </a:lnTo>
                </a:path>
                <a:path w="1435735" h="1031240">
                  <a:moveTo>
                    <a:pt x="1435313" y="606889"/>
                  </a:moveTo>
                  <a:lnTo>
                    <a:pt x="963472" y="606889"/>
                  </a:lnTo>
                  <a:lnTo>
                    <a:pt x="963472" y="0"/>
                  </a:lnTo>
                  <a:lnTo>
                    <a:pt x="53182" y="0"/>
                  </a:lnTo>
                  <a:lnTo>
                    <a:pt x="53182" y="515949"/>
                  </a:lnTo>
                  <a:lnTo>
                    <a:pt x="0" y="515949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7931" y="1174805"/>
              <a:ext cx="561975" cy="165735"/>
            </a:xfrm>
            <a:custGeom>
              <a:avLst/>
              <a:gdLst/>
              <a:ahLst/>
              <a:cxnLst/>
              <a:rect l="l" t="t" r="r" b="b"/>
              <a:pathLst>
                <a:path w="561975" h="165734">
                  <a:moveTo>
                    <a:pt x="61226" y="149720"/>
                  </a:moveTo>
                  <a:lnTo>
                    <a:pt x="0" y="134874"/>
                  </a:lnTo>
                  <a:lnTo>
                    <a:pt x="0" y="165188"/>
                  </a:lnTo>
                  <a:lnTo>
                    <a:pt x="61226" y="149720"/>
                  </a:lnTo>
                  <a:close/>
                </a:path>
                <a:path w="561975" h="165734">
                  <a:moveTo>
                    <a:pt x="61226" y="100838"/>
                  </a:moveTo>
                  <a:lnTo>
                    <a:pt x="0" y="85382"/>
                  </a:lnTo>
                  <a:lnTo>
                    <a:pt x="0" y="115697"/>
                  </a:lnTo>
                  <a:lnTo>
                    <a:pt x="61226" y="100838"/>
                  </a:lnTo>
                  <a:close/>
                </a:path>
                <a:path w="561975" h="165734">
                  <a:moveTo>
                    <a:pt x="561517" y="87236"/>
                  </a:moveTo>
                  <a:lnTo>
                    <a:pt x="500913" y="72390"/>
                  </a:lnTo>
                  <a:lnTo>
                    <a:pt x="500913" y="102704"/>
                  </a:lnTo>
                  <a:lnTo>
                    <a:pt x="561517" y="87236"/>
                  </a:lnTo>
                  <a:close/>
                </a:path>
                <a:path w="561975" h="165734">
                  <a:moveTo>
                    <a:pt x="561517" y="15468"/>
                  </a:moveTo>
                  <a:lnTo>
                    <a:pt x="500913" y="0"/>
                  </a:lnTo>
                  <a:lnTo>
                    <a:pt x="500913" y="30314"/>
                  </a:lnTo>
                  <a:lnTo>
                    <a:pt x="561517" y="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9116" y="1324516"/>
              <a:ext cx="203835" cy="855980"/>
            </a:xfrm>
            <a:custGeom>
              <a:avLst/>
              <a:gdLst/>
              <a:ahLst/>
              <a:cxnLst/>
              <a:rect l="l" t="t" r="r" b="b"/>
              <a:pathLst>
                <a:path w="203835" h="855980">
                  <a:moveTo>
                    <a:pt x="203454" y="0"/>
                  </a:moveTo>
                  <a:lnTo>
                    <a:pt x="0" y="0"/>
                  </a:lnTo>
                  <a:lnTo>
                    <a:pt x="0" y="855584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269" y="1362872"/>
              <a:ext cx="60960" cy="30480"/>
            </a:xfrm>
            <a:custGeom>
              <a:avLst/>
              <a:gdLst/>
              <a:ahLst/>
              <a:cxnLst/>
              <a:rect l="l" t="t" r="r" b="b"/>
              <a:pathLst>
                <a:path w="60960" h="30480">
                  <a:moveTo>
                    <a:pt x="0" y="0"/>
                  </a:moveTo>
                  <a:lnTo>
                    <a:pt x="0" y="30313"/>
                  </a:lnTo>
                  <a:lnTo>
                    <a:pt x="60604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9506" y="1377720"/>
              <a:ext cx="939165" cy="859790"/>
            </a:xfrm>
            <a:custGeom>
              <a:avLst/>
              <a:gdLst/>
              <a:ahLst/>
              <a:cxnLst/>
              <a:rect l="l" t="t" r="r" b="b"/>
              <a:pathLst>
                <a:path w="939164" h="859789">
                  <a:moveTo>
                    <a:pt x="938736" y="0"/>
                  </a:moveTo>
                  <a:lnTo>
                    <a:pt x="792792" y="0"/>
                  </a:lnTo>
                  <a:lnTo>
                    <a:pt x="792792" y="859296"/>
                  </a:lnTo>
                  <a:lnTo>
                    <a:pt x="0" y="859296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9796" y="1417932"/>
              <a:ext cx="61594" cy="30480"/>
            </a:xfrm>
            <a:custGeom>
              <a:avLst/>
              <a:gdLst/>
              <a:ahLst/>
              <a:cxnLst/>
              <a:rect l="l" t="t" r="r" b="b"/>
              <a:pathLst>
                <a:path w="61594" h="30480">
                  <a:moveTo>
                    <a:pt x="0" y="0"/>
                  </a:moveTo>
                  <a:lnTo>
                    <a:pt x="0" y="30313"/>
                  </a:lnTo>
                  <a:lnTo>
                    <a:pt x="61221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9506" y="1275643"/>
              <a:ext cx="939165" cy="1016635"/>
            </a:xfrm>
            <a:custGeom>
              <a:avLst/>
              <a:gdLst/>
              <a:ahLst/>
              <a:cxnLst/>
              <a:rect l="l" t="t" r="r" b="b"/>
              <a:pathLst>
                <a:path w="939164" h="1016635">
                  <a:moveTo>
                    <a:pt x="938736" y="157135"/>
                  </a:moveTo>
                  <a:lnTo>
                    <a:pt x="849686" y="157135"/>
                  </a:lnTo>
                  <a:lnTo>
                    <a:pt x="849686" y="1016432"/>
                  </a:lnTo>
                  <a:lnTo>
                    <a:pt x="0" y="1016432"/>
                  </a:lnTo>
                </a:path>
                <a:path w="939164" h="1016635">
                  <a:moveTo>
                    <a:pt x="938736" y="0"/>
                  </a:moveTo>
                  <a:lnTo>
                    <a:pt x="692611" y="0"/>
                  </a:lnTo>
                  <a:lnTo>
                    <a:pt x="692611" y="847542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47786" y="677087"/>
            <a:ext cx="28956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8x</a:t>
            </a:r>
            <a:r>
              <a:rPr sz="450" spc="-9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2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Mem.</a:t>
            </a:r>
            <a:endParaRPr sz="45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94371" y="769903"/>
          <a:ext cx="222250" cy="67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">
                <a:tc>
                  <a:txBody>
                    <a:bodyPr/>
                    <a:lstStyle/>
                    <a:p>
                      <a:pPr marR="1905" algn="ctr">
                        <a:lnSpc>
                          <a:spcPts val="470"/>
                        </a:lnSpc>
                        <a:spcBef>
                          <a:spcPts val="90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  <a:spcBef>
                          <a:spcPts val="85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80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65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  <a:spcBef>
                          <a:spcPts val="85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500"/>
                        </a:lnSpc>
                        <a:spcBef>
                          <a:spcPts val="70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algn="ctr">
                        <a:lnSpc>
                          <a:spcPts val="480"/>
                        </a:lnSpc>
                        <a:spcBef>
                          <a:spcPts val="75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455">
                <a:tc>
                  <a:txBody>
                    <a:bodyPr/>
                    <a:lstStyle/>
                    <a:p>
                      <a:pPr algn="ctr">
                        <a:lnSpc>
                          <a:spcPts val="500"/>
                        </a:lnSpc>
                        <a:spcBef>
                          <a:spcPts val="65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1643385" y="1457198"/>
            <a:ext cx="1016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D0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2825" y="1457198"/>
            <a:ext cx="1016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D1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37455" y="1265542"/>
            <a:ext cx="58419" cy="1905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450" spc="5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5585" y="757015"/>
            <a:ext cx="205740" cy="4152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1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30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  <a:p>
            <a:pPr marL="133985">
              <a:lnSpc>
                <a:spcPts val="484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  <a:p>
            <a:pPr marL="38100">
              <a:lnSpc>
                <a:spcPts val="484"/>
              </a:lnSpc>
            </a:pPr>
            <a:r>
              <a:rPr sz="450" dirty="0">
                <a:latin typeface="Arial"/>
                <a:cs typeface="Arial"/>
              </a:rPr>
              <a:t>a2</a:t>
            </a:r>
            <a:r>
              <a:rPr sz="450" spc="120" dirty="0">
                <a:latin typeface="Arial"/>
                <a:cs typeface="Arial"/>
              </a:rPr>
              <a:t> </a:t>
            </a:r>
            <a:r>
              <a:rPr sz="675" spc="-75" baseline="-30864" dirty="0">
                <a:latin typeface="Arial"/>
                <a:cs typeface="Arial"/>
              </a:rPr>
              <a:t>4</a:t>
            </a:r>
            <a:endParaRPr sz="675" baseline="-3086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40985" y="1142309"/>
            <a:ext cx="154940" cy="145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67945" algn="r">
              <a:lnSpc>
                <a:spcPts val="459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a1</a:t>
            </a:r>
            <a:endParaRPr sz="450">
              <a:latin typeface="Arial"/>
              <a:cs typeface="Arial"/>
            </a:endParaRPr>
          </a:p>
          <a:p>
            <a:pPr marR="5080" algn="r">
              <a:lnSpc>
                <a:spcPts val="459"/>
              </a:lnSpc>
            </a:pPr>
            <a:r>
              <a:rPr sz="450" spc="5" dirty="0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0985" y="1208504"/>
            <a:ext cx="914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a0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9083" y="971066"/>
            <a:ext cx="58419" cy="3384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FF2800"/>
                </a:solidFill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40"/>
              </a:spcBef>
            </a:pP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450" spc="20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b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9083" y="224163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2794" y="2184724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FF2800"/>
                </a:solidFill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95959" y="550495"/>
            <a:ext cx="1153795" cy="1332230"/>
            <a:chOff x="495959" y="550495"/>
            <a:chExt cx="1153795" cy="1332230"/>
          </a:xfrm>
        </p:grpSpPr>
        <p:sp>
          <p:nvSpPr>
            <p:cNvPr id="42" name="object 42"/>
            <p:cNvSpPr/>
            <p:nvPr/>
          </p:nvSpPr>
          <p:spPr>
            <a:xfrm>
              <a:off x="1277621" y="1106754"/>
              <a:ext cx="60960" cy="30480"/>
            </a:xfrm>
            <a:custGeom>
              <a:avLst/>
              <a:gdLst/>
              <a:ahLst/>
              <a:cxnLst/>
              <a:rect l="l" t="t" r="r" b="b"/>
              <a:pathLst>
                <a:path w="60959" h="30480">
                  <a:moveTo>
                    <a:pt x="0" y="0"/>
                  </a:moveTo>
                  <a:lnTo>
                    <a:pt x="0" y="30313"/>
                  </a:lnTo>
                  <a:lnTo>
                    <a:pt x="60604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3834" y="1121601"/>
              <a:ext cx="147955" cy="635"/>
            </a:xfrm>
            <a:custGeom>
              <a:avLst/>
              <a:gdLst/>
              <a:ahLst/>
              <a:cxnLst/>
              <a:rect l="l" t="t" r="r" b="b"/>
              <a:pathLst>
                <a:path w="147955" h="634">
                  <a:moveTo>
                    <a:pt x="0" y="0"/>
                  </a:moveTo>
                  <a:lnTo>
                    <a:pt x="147798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5959" y="630398"/>
              <a:ext cx="30480" cy="60960"/>
            </a:xfrm>
            <a:custGeom>
              <a:avLst/>
              <a:gdLst/>
              <a:ahLst/>
              <a:cxnLst/>
              <a:rect l="l" t="t" r="r" b="b"/>
              <a:pathLst>
                <a:path w="30479" h="60959">
                  <a:moveTo>
                    <a:pt x="30302" y="0"/>
                  </a:moveTo>
                  <a:lnTo>
                    <a:pt x="0" y="0"/>
                  </a:lnTo>
                  <a:lnTo>
                    <a:pt x="15460" y="60627"/>
                  </a:lnTo>
                  <a:lnTo>
                    <a:pt x="30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1419" y="554305"/>
              <a:ext cx="635" cy="321310"/>
            </a:xfrm>
            <a:custGeom>
              <a:avLst/>
              <a:gdLst/>
              <a:ahLst/>
              <a:cxnLst/>
              <a:rect l="l" t="t" r="r" b="b"/>
              <a:pathLst>
                <a:path w="634" h="321309">
                  <a:moveTo>
                    <a:pt x="0" y="0"/>
                  </a:moveTo>
                  <a:lnTo>
                    <a:pt x="618" y="110118"/>
                  </a:lnTo>
                </a:path>
                <a:path w="634" h="321309">
                  <a:moveTo>
                    <a:pt x="0" y="259830"/>
                  </a:moveTo>
                  <a:lnTo>
                    <a:pt x="618" y="321076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5959" y="1072728"/>
              <a:ext cx="30480" cy="60960"/>
            </a:xfrm>
            <a:custGeom>
              <a:avLst/>
              <a:gdLst/>
              <a:ahLst/>
              <a:cxnLst/>
              <a:rect l="l" t="t" r="r" b="b"/>
              <a:pathLst>
                <a:path w="30479" h="60959">
                  <a:moveTo>
                    <a:pt x="30302" y="0"/>
                  </a:moveTo>
                  <a:lnTo>
                    <a:pt x="0" y="0"/>
                  </a:lnTo>
                  <a:lnTo>
                    <a:pt x="15460" y="60627"/>
                  </a:lnTo>
                  <a:lnTo>
                    <a:pt x="30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1419" y="996635"/>
              <a:ext cx="635" cy="110489"/>
            </a:xfrm>
            <a:custGeom>
              <a:avLst/>
              <a:gdLst/>
              <a:ahLst/>
              <a:cxnLst/>
              <a:rect l="l" t="t" r="r" b="b"/>
              <a:pathLst>
                <a:path w="634" h="110490">
                  <a:moveTo>
                    <a:pt x="0" y="0"/>
                  </a:moveTo>
                  <a:lnTo>
                    <a:pt x="618" y="110118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77621" y="1178516"/>
              <a:ext cx="60960" cy="30480"/>
            </a:xfrm>
            <a:custGeom>
              <a:avLst/>
              <a:gdLst/>
              <a:ahLst/>
              <a:cxnLst/>
              <a:rect l="l" t="t" r="r" b="b"/>
              <a:pathLst>
                <a:path w="60959" h="30480">
                  <a:moveTo>
                    <a:pt x="0" y="0"/>
                  </a:moveTo>
                  <a:lnTo>
                    <a:pt x="0" y="30313"/>
                  </a:lnTo>
                  <a:lnTo>
                    <a:pt x="60604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63834" y="1193982"/>
              <a:ext cx="147955" cy="635"/>
            </a:xfrm>
            <a:custGeom>
              <a:avLst/>
              <a:gdLst/>
              <a:ahLst/>
              <a:cxnLst/>
              <a:rect l="l" t="t" r="r" b="b"/>
              <a:pathLst>
                <a:path w="147955" h="634">
                  <a:moveTo>
                    <a:pt x="0" y="0"/>
                  </a:moveTo>
                  <a:lnTo>
                    <a:pt x="147798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77621" y="1249042"/>
              <a:ext cx="60960" cy="30480"/>
            </a:xfrm>
            <a:custGeom>
              <a:avLst/>
              <a:gdLst/>
              <a:ahLst/>
              <a:cxnLst/>
              <a:rect l="l" t="t" r="r" b="b"/>
              <a:pathLst>
                <a:path w="60959" h="30480">
                  <a:moveTo>
                    <a:pt x="0" y="0"/>
                  </a:moveTo>
                  <a:lnTo>
                    <a:pt x="0" y="30313"/>
                  </a:lnTo>
                  <a:lnTo>
                    <a:pt x="60604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63834" y="1263889"/>
              <a:ext cx="147955" cy="635"/>
            </a:xfrm>
            <a:custGeom>
              <a:avLst/>
              <a:gdLst/>
              <a:ahLst/>
              <a:cxnLst/>
              <a:rect l="l" t="t" r="r" b="b"/>
              <a:pathLst>
                <a:path w="147955" h="634">
                  <a:moveTo>
                    <a:pt x="0" y="0"/>
                  </a:moveTo>
                  <a:lnTo>
                    <a:pt x="147798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03519" y="1859643"/>
              <a:ext cx="46355" cy="23495"/>
            </a:xfrm>
            <a:custGeom>
              <a:avLst/>
              <a:gdLst/>
              <a:ahLst/>
              <a:cxnLst/>
              <a:rect l="l" t="t" r="r" b="b"/>
              <a:pathLst>
                <a:path w="46355" h="23494">
                  <a:moveTo>
                    <a:pt x="0" y="0"/>
                  </a:moveTo>
                  <a:lnTo>
                    <a:pt x="0" y="22890"/>
                  </a:lnTo>
                  <a:lnTo>
                    <a:pt x="45761" y="1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90532" y="1871398"/>
              <a:ext cx="38100" cy="635"/>
            </a:xfrm>
            <a:custGeom>
              <a:avLst/>
              <a:gdLst/>
              <a:ahLst/>
              <a:cxnLst/>
              <a:rect l="l" t="t" r="r" b="b"/>
              <a:pathLst>
                <a:path w="38100" h="635">
                  <a:moveTo>
                    <a:pt x="0" y="0"/>
                  </a:moveTo>
                  <a:lnTo>
                    <a:pt x="37723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44579" y="677087"/>
            <a:ext cx="28956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8x</a:t>
            </a:r>
            <a:r>
              <a:rPr sz="450" spc="-9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2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Mem.</a:t>
            </a:r>
            <a:endParaRPr sz="450">
              <a:latin typeface="Arial"/>
              <a:cs typeface="Arial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2782505" y="769903"/>
          <a:ext cx="223520" cy="67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">
                <a:tc>
                  <a:txBody>
                    <a:bodyPr/>
                    <a:lstStyle/>
                    <a:p>
                      <a:pPr algn="ctr">
                        <a:lnSpc>
                          <a:spcPts val="470"/>
                        </a:lnSpc>
                        <a:spcBef>
                          <a:spcPts val="90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  <a:spcBef>
                          <a:spcPts val="85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80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marR="3175" algn="ctr">
                        <a:lnSpc>
                          <a:spcPts val="490"/>
                        </a:lnSpc>
                        <a:spcBef>
                          <a:spcPts val="65"/>
                        </a:spcBef>
                      </a:pPr>
                      <a:r>
                        <a:rPr sz="45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  <a:spcBef>
                          <a:spcPts val="85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algn="ctr">
                        <a:lnSpc>
                          <a:spcPts val="500"/>
                        </a:lnSpc>
                        <a:spcBef>
                          <a:spcPts val="70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85">
                <a:tc>
                  <a:txBody>
                    <a:bodyPr/>
                    <a:lstStyle/>
                    <a:p>
                      <a:pPr algn="ctr">
                        <a:lnSpc>
                          <a:spcPts val="480"/>
                        </a:lnSpc>
                        <a:spcBef>
                          <a:spcPts val="75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455">
                <a:tc>
                  <a:txBody>
                    <a:bodyPr/>
                    <a:lstStyle/>
                    <a:p>
                      <a:pPr algn="ctr">
                        <a:lnSpc>
                          <a:spcPts val="500"/>
                        </a:lnSpc>
                        <a:spcBef>
                          <a:spcPts val="65"/>
                        </a:spcBef>
                      </a:pPr>
                      <a:r>
                        <a:rPr sz="450" i="1" spc="-25" dirty="0">
                          <a:solidFill>
                            <a:srgbClr val="7B2BD6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2903072" y="1457198"/>
            <a:ext cx="1016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D0</a:t>
            </a:r>
            <a:endParaRPr sz="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47671" y="1457198"/>
            <a:ext cx="1016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D1</a:t>
            </a:r>
            <a:endParaRPr sz="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6208" y="1265542"/>
            <a:ext cx="58419" cy="1905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450" spc="5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04338" y="757015"/>
            <a:ext cx="205740" cy="4152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15"/>
              </a:spcBef>
            </a:pPr>
            <a:r>
              <a:rPr sz="450" spc="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30"/>
              </a:spcBef>
            </a:pPr>
            <a:r>
              <a:rPr sz="450" spc="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  <a:p>
            <a:pPr marL="133985">
              <a:lnSpc>
                <a:spcPts val="484"/>
              </a:lnSpc>
              <a:spcBef>
                <a:spcPts val="114"/>
              </a:spcBef>
            </a:pPr>
            <a:r>
              <a:rPr sz="450" spc="5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  <a:p>
            <a:pPr marL="38100">
              <a:lnSpc>
                <a:spcPts val="484"/>
              </a:lnSpc>
            </a:pPr>
            <a:r>
              <a:rPr sz="450" dirty="0">
                <a:latin typeface="Arial"/>
                <a:cs typeface="Arial"/>
              </a:rPr>
              <a:t>a2</a:t>
            </a:r>
            <a:r>
              <a:rPr sz="450" spc="120" dirty="0">
                <a:latin typeface="Arial"/>
                <a:cs typeface="Arial"/>
              </a:rPr>
              <a:t> </a:t>
            </a:r>
            <a:r>
              <a:rPr sz="675" spc="-75" baseline="-30864" dirty="0">
                <a:latin typeface="Arial"/>
                <a:cs typeface="Arial"/>
              </a:rPr>
              <a:t>4</a:t>
            </a:r>
            <a:endParaRPr sz="675" baseline="-3086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29738" y="1139834"/>
            <a:ext cx="154940" cy="147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67945" algn="r">
              <a:lnSpc>
                <a:spcPts val="47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a1</a:t>
            </a:r>
            <a:endParaRPr sz="450">
              <a:latin typeface="Arial"/>
              <a:cs typeface="Arial"/>
            </a:endParaRPr>
          </a:p>
          <a:p>
            <a:pPr marR="5080" algn="r">
              <a:lnSpc>
                <a:spcPts val="470"/>
              </a:lnSpc>
            </a:pPr>
            <a:r>
              <a:rPr sz="450" spc="5" dirty="0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29738" y="1208504"/>
            <a:ext cx="9144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a0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28212" y="1273460"/>
            <a:ext cx="247015" cy="3409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43510" algn="just">
              <a:lnSpc>
                <a:spcPct val="77600"/>
              </a:lnSpc>
              <a:spcBef>
                <a:spcPts val="235"/>
              </a:spcBef>
            </a:pPr>
            <a:r>
              <a:rPr sz="450" spc="-25" dirty="0">
                <a:latin typeface="Arial"/>
                <a:cs typeface="Arial"/>
              </a:rPr>
              <a:t>m1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m2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m3</a:t>
            </a:r>
            <a:endParaRPr sz="450">
              <a:latin typeface="Arial"/>
              <a:cs typeface="Arial"/>
            </a:endParaRPr>
          </a:p>
          <a:p>
            <a:pPr marL="65405" marR="5080" indent="-6985">
              <a:lnSpc>
                <a:spcPct val="100000"/>
              </a:lnSpc>
              <a:spcBef>
                <a:spcPts val="10"/>
              </a:spcBef>
            </a:pPr>
            <a:r>
              <a:rPr sz="450" spc="-10" dirty="0">
                <a:latin typeface="Arial"/>
                <a:cs typeface="Arial"/>
              </a:rPr>
              <a:t>Switch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matrix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34909" y="1172949"/>
            <a:ext cx="97155" cy="156210"/>
          </a:xfrm>
          <a:custGeom>
            <a:avLst/>
            <a:gdLst/>
            <a:ahLst/>
            <a:cxnLst/>
            <a:rect l="l" t="t" r="r" b="b"/>
            <a:pathLst>
              <a:path w="97155" h="156209">
                <a:moveTo>
                  <a:pt x="0" y="0"/>
                </a:moveTo>
                <a:lnTo>
                  <a:pt x="97089" y="0"/>
                </a:lnTo>
                <a:lnTo>
                  <a:pt x="97089" y="66195"/>
                </a:lnTo>
                <a:lnTo>
                  <a:pt x="0" y="66195"/>
                </a:lnTo>
                <a:lnTo>
                  <a:pt x="0" y="0"/>
                </a:lnTo>
                <a:close/>
              </a:path>
              <a:path w="97155" h="156209">
                <a:moveTo>
                  <a:pt x="0" y="89084"/>
                </a:moveTo>
                <a:lnTo>
                  <a:pt x="97089" y="89084"/>
                </a:lnTo>
                <a:lnTo>
                  <a:pt x="97089" y="155898"/>
                </a:lnTo>
                <a:lnTo>
                  <a:pt x="0" y="155898"/>
                </a:lnTo>
                <a:lnTo>
                  <a:pt x="0" y="89084"/>
                </a:lnTo>
                <a:close/>
              </a:path>
            </a:pathLst>
          </a:custGeom>
          <a:ln w="556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186961" y="436435"/>
            <a:ext cx="18732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0" dirty="0">
                <a:latin typeface="Arial"/>
                <a:cs typeface="Arial"/>
              </a:rPr>
              <a:t>FPGA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35196" y="1146020"/>
            <a:ext cx="19050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" baseline="-12345" dirty="0">
                <a:solidFill>
                  <a:srgbClr val="FF2800"/>
                </a:solidFill>
                <a:latin typeface="Arial"/>
                <a:cs typeface="Arial"/>
              </a:rPr>
              <a:t>10</a:t>
            </a:r>
            <a:r>
              <a:rPr sz="675" spc="209" baseline="-1234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450" spc="-35" dirty="0">
                <a:latin typeface="Arial"/>
                <a:cs typeface="Arial"/>
              </a:rPr>
              <a:t>o0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02812" y="1220258"/>
            <a:ext cx="34861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m0</a:t>
            </a:r>
            <a:r>
              <a:rPr sz="450" spc="60" dirty="0">
                <a:latin typeface="Arial"/>
                <a:cs typeface="Arial"/>
              </a:rPr>
              <a:t> </a:t>
            </a:r>
            <a:r>
              <a:rPr sz="675" baseline="-24691" dirty="0">
                <a:solidFill>
                  <a:srgbClr val="FF2800"/>
                </a:solidFill>
                <a:latin typeface="Arial"/>
                <a:cs typeface="Arial"/>
              </a:rPr>
              <a:t>11</a:t>
            </a:r>
            <a:r>
              <a:rPr sz="675" spc="247" baseline="-24691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675" spc="-37" baseline="6172" dirty="0">
                <a:latin typeface="Arial"/>
                <a:cs typeface="Arial"/>
              </a:rPr>
              <a:t>o1</a:t>
            </a:r>
            <a:endParaRPr sz="675" baseline="6172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326375" y="1141633"/>
            <a:ext cx="1852930" cy="1044575"/>
            <a:chOff x="1326375" y="1141633"/>
            <a:chExt cx="1852930" cy="1044575"/>
          </a:xfrm>
        </p:grpSpPr>
        <p:sp>
          <p:nvSpPr>
            <p:cNvPr id="68" name="object 68"/>
            <p:cNvSpPr/>
            <p:nvPr/>
          </p:nvSpPr>
          <p:spPr>
            <a:xfrm>
              <a:off x="1374091" y="1594245"/>
              <a:ext cx="335915" cy="217804"/>
            </a:xfrm>
            <a:custGeom>
              <a:avLst/>
              <a:gdLst/>
              <a:ahLst/>
              <a:cxnLst/>
              <a:rect l="l" t="t" r="r" b="b"/>
              <a:pathLst>
                <a:path w="335914" h="217805">
                  <a:moveTo>
                    <a:pt x="0" y="47016"/>
                  </a:moveTo>
                  <a:lnTo>
                    <a:pt x="0" y="0"/>
                  </a:lnTo>
                  <a:lnTo>
                    <a:pt x="79774" y="0"/>
                  </a:lnTo>
                </a:path>
                <a:path w="335914" h="217805">
                  <a:moveTo>
                    <a:pt x="256019" y="47016"/>
                  </a:moveTo>
                  <a:lnTo>
                    <a:pt x="256019" y="0"/>
                  </a:lnTo>
                  <a:lnTo>
                    <a:pt x="335793" y="0"/>
                  </a:lnTo>
                </a:path>
                <a:path w="335914" h="217805">
                  <a:moveTo>
                    <a:pt x="37723" y="170745"/>
                  </a:moveTo>
                  <a:lnTo>
                    <a:pt x="38341" y="217762"/>
                  </a:lnTo>
                </a:path>
                <a:path w="335914" h="217805">
                  <a:moveTo>
                    <a:pt x="297452" y="170745"/>
                  </a:moveTo>
                  <a:lnTo>
                    <a:pt x="298070" y="217762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43790" y="1859643"/>
              <a:ext cx="46355" cy="23495"/>
            </a:xfrm>
            <a:custGeom>
              <a:avLst/>
              <a:gdLst/>
              <a:ahLst/>
              <a:cxnLst/>
              <a:rect l="l" t="t" r="r" b="b"/>
              <a:pathLst>
                <a:path w="46355" h="23494">
                  <a:moveTo>
                    <a:pt x="0" y="0"/>
                  </a:moveTo>
                  <a:lnTo>
                    <a:pt x="0" y="22890"/>
                  </a:lnTo>
                  <a:lnTo>
                    <a:pt x="45761" y="1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30185" y="1871398"/>
              <a:ext cx="38735" cy="635"/>
            </a:xfrm>
            <a:custGeom>
              <a:avLst/>
              <a:gdLst/>
              <a:ahLst/>
              <a:cxnLst/>
              <a:rect l="l" t="t" r="r" b="b"/>
              <a:pathLst>
                <a:path w="38734" h="635">
                  <a:moveTo>
                    <a:pt x="0" y="0"/>
                  </a:moveTo>
                  <a:lnTo>
                    <a:pt x="38340" y="618"/>
                  </a:lnTo>
                </a:path>
              </a:pathLst>
            </a:custGeom>
            <a:ln w="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84489" y="1578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78" y="0"/>
                  </a:moveTo>
                  <a:lnTo>
                    <a:pt x="6367" y="0"/>
                  </a:lnTo>
                  <a:lnTo>
                    <a:pt x="0" y="6371"/>
                  </a:lnTo>
                  <a:lnTo>
                    <a:pt x="0" y="14229"/>
                  </a:lnTo>
                  <a:lnTo>
                    <a:pt x="0" y="22087"/>
                  </a:lnTo>
                  <a:lnTo>
                    <a:pt x="6367" y="28458"/>
                  </a:lnTo>
                  <a:lnTo>
                    <a:pt x="22078" y="28458"/>
                  </a:lnTo>
                  <a:lnTo>
                    <a:pt x="28446" y="22087"/>
                  </a:lnTo>
                  <a:lnTo>
                    <a:pt x="28446" y="6371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84489" y="1578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9"/>
                  </a:moveTo>
                  <a:lnTo>
                    <a:pt x="0" y="6370"/>
                  </a:lnTo>
                  <a:lnTo>
                    <a:pt x="6367" y="0"/>
                  </a:lnTo>
                  <a:lnTo>
                    <a:pt x="14223" y="0"/>
                  </a:lnTo>
                  <a:lnTo>
                    <a:pt x="22078" y="0"/>
                  </a:lnTo>
                  <a:lnTo>
                    <a:pt x="28446" y="6370"/>
                  </a:lnTo>
                  <a:lnTo>
                    <a:pt x="28446" y="14229"/>
                  </a:lnTo>
                  <a:lnTo>
                    <a:pt x="28446" y="22087"/>
                  </a:lnTo>
                  <a:lnTo>
                    <a:pt x="22078" y="28458"/>
                  </a:lnTo>
                  <a:lnTo>
                    <a:pt x="6367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44218" y="1578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78" y="0"/>
                  </a:moveTo>
                  <a:lnTo>
                    <a:pt x="6369" y="0"/>
                  </a:lnTo>
                  <a:lnTo>
                    <a:pt x="0" y="6371"/>
                  </a:lnTo>
                  <a:lnTo>
                    <a:pt x="0" y="14229"/>
                  </a:lnTo>
                  <a:lnTo>
                    <a:pt x="0" y="22087"/>
                  </a:lnTo>
                  <a:lnTo>
                    <a:pt x="6369" y="28458"/>
                  </a:lnTo>
                  <a:lnTo>
                    <a:pt x="22078" y="28458"/>
                  </a:lnTo>
                  <a:lnTo>
                    <a:pt x="28448" y="22087"/>
                  </a:lnTo>
                  <a:lnTo>
                    <a:pt x="28448" y="6371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44218" y="157877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9"/>
                  </a:moveTo>
                  <a:lnTo>
                    <a:pt x="0" y="6370"/>
                  </a:lnTo>
                  <a:lnTo>
                    <a:pt x="6367" y="0"/>
                  </a:lnTo>
                  <a:lnTo>
                    <a:pt x="14223" y="0"/>
                  </a:lnTo>
                  <a:lnTo>
                    <a:pt x="22078" y="0"/>
                  </a:lnTo>
                  <a:lnTo>
                    <a:pt x="28446" y="6370"/>
                  </a:lnTo>
                  <a:lnTo>
                    <a:pt x="28446" y="14229"/>
                  </a:lnTo>
                  <a:lnTo>
                    <a:pt x="28446" y="22087"/>
                  </a:lnTo>
                  <a:lnTo>
                    <a:pt x="22078" y="28458"/>
                  </a:lnTo>
                  <a:lnTo>
                    <a:pt x="6367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99948" y="1548466"/>
              <a:ext cx="259079" cy="264160"/>
            </a:xfrm>
            <a:custGeom>
              <a:avLst/>
              <a:gdLst/>
              <a:ahLst/>
              <a:cxnLst/>
              <a:rect l="l" t="t" r="r" b="b"/>
              <a:pathLst>
                <a:path w="259080" h="264160">
                  <a:moveTo>
                    <a:pt x="0" y="0"/>
                  </a:moveTo>
                  <a:lnTo>
                    <a:pt x="618" y="263542"/>
                  </a:lnTo>
                </a:path>
                <a:path w="259080" h="264160">
                  <a:moveTo>
                    <a:pt x="257874" y="0"/>
                  </a:moveTo>
                  <a:lnTo>
                    <a:pt x="258493" y="263542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49603" y="1859643"/>
              <a:ext cx="45720" cy="23495"/>
            </a:xfrm>
            <a:custGeom>
              <a:avLst/>
              <a:gdLst/>
              <a:ahLst/>
              <a:cxnLst/>
              <a:rect l="l" t="t" r="r" b="b"/>
              <a:pathLst>
                <a:path w="45719" h="23494">
                  <a:moveTo>
                    <a:pt x="0" y="0"/>
                  </a:moveTo>
                  <a:lnTo>
                    <a:pt x="0" y="22890"/>
                  </a:lnTo>
                  <a:lnTo>
                    <a:pt x="45143" y="1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620174" y="1594245"/>
              <a:ext cx="335915" cy="278130"/>
            </a:xfrm>
            <a:custGeom>
              <a:avLst/>
              <a:gdLst/>
              <a:ahLst/>
              <a:cxnLst/>
              <a:rect l="l" t="t" r="r" b="b"/>
              <a:pathLst>
                <a:path w="335914" h="278130">
                  <a:moveTo>
                    <a:pt x="215823" y="277152"/>
                  </a:moveTo>
                  <a:lnTo>
                    <a:pt x="254164" y="277770"/>
                  </a:lnTo>
                </a:path>
                <a:path w="335914" h="278130">
                  <a:moveTo>
                    <a:pt x="0" y="47016"/>
                  </a:moveTo>
                  <a:lnTo>
                    <a:pt x="0" y="0"/>
                  </a:lnTo>
                  <a:lnTo>
                    <a:pt x="79774" y="0"/>
                  </a:lnTo>
                </a:path>
                <a:path w="335914" h="278130">
                  <a:moveTo>
                    <a:pt x="256019" y="47016"/>
                  </a:moveTo>
                  <a:lnTo>
                    <a:pt x="256019" y="0"/>
                  </a:lnTo>
                  <a:lnTo>
                    <a:pt x="335793" y="0"/>
                  </a:lnTo>
                </a:path>
                <a:path w="335914" h="278130">
                  <a:moveTo>
                    <a:pt x="37722" y="170745"/>
                  </a:moveTo>
                  <a:lnTo>
                    <a:pt x="38341" y="217762"/>
                  </a:lnTo>
                </a:path>
                <a:path w="335914" h="278130">
                  <a:moveTo>
                    <a:pt x="297452" y="170745"/>
                  </a:moveTo>
                  <a:lnTo>
                    <a:pt x="298071" y="217762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89874" y="1859643"/>
              <a:ext cx="45720" cy="23495"/>
            </a:xfrm>
            <a:custGeom>
              <a:avLst/>
              <a:gdLst/>
              <a:ahLst/>
              <a:cxnLst/>
              <a:rect l="l" t="t" r="r" b="b"/>
              <a:pathLst>
                <a:path w="45719" h="23494">
                  <a:moveTo>
                    <a:pt x="0" y="0"/>
                  </a:moveTo>
                  <a:lnTo>
                    <a:pt x="0" y="22890"/>
                  </a:lnTo>
                  <a:lnTo>
                    <a:pt x="45142" y="1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53866" y="1871398"/>
              <a:ext cx="1722120" cy="311150"/>
            </a:xfrm>
            <a:custGeom>
              <a:avLst/>
              <a:gdLst/>
              <a:ahLst/>
              <a:cxnLst/>
              <a:rect l="l" t="t" r="r" b="b"/>
              <a:pathLst>
                <a:path w="1722120" h="311150">
                  <a:moveTo>
                    <a:pt x="1122401" y="0"/>
                  </a:moveTo>
                  <a:lnTo>
                    <a:pt x="1160742" y="618"/>
                  </a:lnTo>
                </a:path>
                <a:path w="1722120" h="311150">
                  <a:moveTo>
                    <a:pt x="0" y="60627"/>
                  </a:moveTo>
                  <a:lnTo>
                    <a:pt x="0" y="310559"/>
                  </a:lnTo>
                  <a:lnTo>
                    <a:pt x="1716069" y="310559"/>
                  </a:lnTo>
                </a:path>
                <a:path w="1722120" h="311150">
                  <a:moveTo>
                    <a:pt x="257874" y="58770"/>
                  </a:moveTo>
                  <a:lnTo>
                    <a:pt x="257874" y="253644"/>
                  </a:lnTo>
                  <a:lnTo>
                    <a:pt x="1721635" y="253644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29162" y="1144491"/>
              <a:ext cx="295910" cy="473075"/>
            </a:xfrm>
            <a:custGeom>
              <a:avLst/>
              <a:gdLst/>
              <a:ahLst/>
              <a:cxnLst/>
              <a:rect l="l" t="t" r="r" b="b"/>
              <a:pathLst>
                <a:path w="295910" h="473075">
                  <a:moveTo>
                    <a:pt x="0" y="0"/>
                  </a:moveTo>
                  <a:lnTo>
                    <a:pt x="295596" y="0"/>
                  </a:lnTo>
                  <a:lnTo>
                    <a:pt x="295596" y="472643"/>
                  </a:lnTo>
                  <a:lnTo>
                    <a:pt x="0" y="472643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473324" y="587385"/>
            <a:ext cx="1409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CLB</a:t>
            </a:r>
            <a:endParaRPr sz="4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14458" y="587385"/>
            <a:ext cx="14097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CLB</a:t>
            </a:r>
            <a:endParaRPr sz="4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95620" y="1932025"/>
            <a:ext cx="463550" cy="140970"/>
          </a:xfrm>
          <a:custGeom>
            <a:avLst/>
            <a:gdLst/>
            <a:ahLst/>
            <a:cxnLst/>
            <a:rect l="l" t="t" r="r" b="b"/>
            <a:pathLst>
              <a:path w="463550" h="140969">
                <a:moveTo>
                  <a:pt x="260347" y="1855"/>
                </a:moveTo>
                <a:lnTo>
                  <a:pt x="260347" y="89084"/>
                </a:lnTo>
                <a:lnTo>
                  <a:pt x="463183" y="89084"/>
                </a:lnTo>
              </a:path>
              <a:path w="463550" h="140969">
                <a:moveTo>
                  <a:pt x="0" y="0"/>
                </a:moveTo>
                <a:lnTo>
                  <a:pt x="0" y="140431"/>
                </a:lnTo>
                <a:lnTo>
                  <a:pt x="461328" y="140431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189392" y="1972528"/>
            <a:ext cx="68580" cy="2578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just">
              <a:lnSpc>
                <a:spcPct val="78200"/>
              </a:lnSpc>
              <a:spcBef>
                <a:spcPts val="235"/>
              </a:spcBef>
            </a:pP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z</a:t>
            </a:r>
            <a:r>
              <a:rPr sz="450" spc="20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y</a:t>
            </a:r>
            <a:r>
              <a:rPr sz="450" spc="20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x</a:t>
            </a:r>
            <a:r>
              <a:rPr sz="450" spc="20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w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47958" y="550495"/>
            <a:ext cx="2586355" cy="1633855"/>
            <a:chOff x="447958" y="550495"/>
            <a:chExt cx="2586355" cy="1633855"/>
          </a:xfrm>
        </p:grpSpPr>
        <p:sp>
          <p:nvSpPr>
            <p:cNvPr id="86" name="object 86"/>
            <p:cNvSpPr/>
            <p:nvPr/>
          </p:nvSpPr>
          <p:spPr>
            <a:xfrm>
              <a:off x="1317199" y="1715499"/>
              <a:ext cx="295910" cy="42545"/>
            </a:xfrm>
            <a:custGeom>
              <a:avLst/>
              <a:gdLst/>
              <a:ahLst/>
              <a:cxnLst/>
              <a:rect l="l" t="t" r="r" b="b"/>
              <a:pathLst>
                <a:path w="295909" h="42544">
                  <a:moveTo>
                    <a:pt x="0" y="42067"/>
                  </a:moveTo>
                  <a:lnTo>
                    <a:pt x="39577" y="21033"/>
                  </a:lnTo>
                  <a:lnTo>
                    <a:pt x="0" y="0"/>
                  </a:lnTo>
                </a:path>
                <a:path w="295909" h="42544">
                  <a:moveTo>
                    <a:pt x="254163" y="42067"/>
                  </a:moveTo>
                  <a:lnTo>
                    <a:pt x="295596" y="21033"/>
                  </a:lnTo>
                  <a:lnTo>
                    <a:pt x="254163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73292" y="1643737"/>
              <a:ext cx="497205" cy="288290"/>
            </a:xfrm>
            <a:custGeom>
              <a:avLst/>
              <a:gdLst/>
              <a:ahLst/>
              <a:cxnLst/>
              <a:rect l="l" t="t" r="r" b="b"/>
              <a:pathLst>
                <a:path w="497205" h="288289">
                  <a:moveTo>
                    <a:pt x="42051" y="0"/>
                  </a:moveTo>
                  <a:lnTo>
                    <a:pt x="161403" y="0"/>
                  </a:lnTo>
                  <a:lnTo>
                    <a:pt x="161403" y="119397"/>
                  </a:lnTo>
                  <a:lnTo>
                    <a:pt x="42051" y="119397"/>
                  </a:lnTo>
                  <a:lnTo>
                    <a:pt x="42051" y="0"/>
                  </a:lnTo>
                  <a:close/>
                </a:path>
                <a:path w="497205" h="288289">
                  <a:moveTo>
                    <a:pt x="118114" y="168271"/>
                  </a:moveTo>
                  <a:lnTo>
                    <a:pt x="237467" y="168271"/>
                  </a:lnTo>
                  <a:lnTo>
                    <a:pt x="237467" y="288288"/>
                  </a:lnTo>
                  <a:lnTo>
                    <a:pt x="118114" y="288288"/>
                  </a:lnTo>
                  <a:lnTo>
                    <a:pt x="118114" y="168271"/>
                  </a:lnTo>
                  <a:close/>
                </a:path>
                <a:path w="497205" h="288289">
                  <a:moveTo>
                    <a:pt x="298070" y="0"/>
                  </a:moveTo>
                  <a:lnTo>
                    <a:pt x="417422" y="0"/>
                  </a:lnTo>
                  <a:lnTo>
                    <a:pt x="417422" y="119397"/>
                  </a:lnTo>
                  <a:lnTo>
                    <a:pt x="298070" y="119397"/>
                  </a:lnTo>
                  <a:lnTo>
                    <a:pt x="298070" y="0"/>
                  </a:lnTo>
                  <a:close/>
                </a:path>
                <a:path w="497205" h="288289">
                  <a:moveTo>
                    <a:pt x="438447" y="288288"/>
                  </a:moveTo>
                  <a:lnTo>
                    <a:pt x="377844" y="288288"/>
                  </a:lnTo>
                  <a:lnTo>
                    <a:pt x="377844" y="168271"/>
                  </a:lnTo>
                  <a:lnTo>
                    <a:pt x="497196" y="168271"/>
                  </a:lnTo>
                  <a:lnTo>
                    <a:pt x="497196" y="288288"/>
                  </a:lnTo>
                  <a:lnTo>
                    <a:pt x="438447" y="288288"/>
                  </a:lnTo>
                </a:path>
                <a:path w="497205" h="288289">
                  <a:moveTo>
                    <a:pt x="260348" y="168271"/>
                  </a:moveTo>
                  <a:lnTo>
                    <a:pt x="317240" y="168271"/>
                  </a:lnTo>
                  <a:lnTo>
                    <a:pt x="317240" y="288288"/>
                  </a:lnTo>
                  <a:lnTo>
                    <a:pt x="260348" y="288288"/>
                  </a:lnTo>
                  <a:lnTo>
                    <a:pt x="260348" y="168271"/>
                  </a:lnTo>
                  <a:close/>
                </a:path>
                <a:path w="497205" h="288289">
                  <a:moveTo>
                    <a:pt x="0" y="168271"/>
                  </a:moveTo>
                  <a:lnTo>
                    <a:pt x="56892" y="168271"/>
                  </a:lnTo>
                  <a:lnTo>
                    <a:pt x="56892" y="288288"/>
                  </a:lnTo>
                  <a:lnTo>
                    <a:pt x="0" y="288288"/>
                  </a:lnTo>
                  <a:lnTo>
                    <a:pt x="0" y="168271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561426" y="1715499"/>
              <a:ext cx="295910" cy="42545"/>
            </a:xfrm>
            <a:custGeom>
              <a:avLst/>
              <a:gdLst/>
              <a:ahLst/>
              <a:cxnLst/>
              <a:rect l="l" t="t" r="r" b="b"/>
              <a:pathLst>
                <a:path w="295910" h="42544">
                  <a:moveTo>
                    <a:pt x="0" y="42067"/>
                  </a:moveTo>
                  <a:lnTo>
                    <a:pt x="41432" y="21033"/>
                  </a:lnTo>
                  <a:lnTo>
                    <a:pt x="0" y="0"/>
                  </a:lnTo>
                </a:path>
                <a:path w="295910" h="42544">
                  <a:moveTo>
                    <a:pt x="256019" y="42067"/>
                  </a:moveTo>
                  <a:lnTo>
                    <a:pt x="295596" y="21033"/>
                  </a:lnTo>
                  <a:lnTo>
                    <a:pt x="256019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19375" y="1643737"/>
              <a:ext cx="497205" cy="288290"/>
            </a:xfrm>
            <a:custGeom>
              <a:avLst/>
              <a:gdLst/>
              <a:ahLst/>
              <a:cxnLst/>
              <a:rect l="l" t="t" r="r" b="b"/>
              <a:pathLst>
                <a:path w="497205" h="288289">
                  <a:moveTo>
                    <a:pt x="42051" y="0"/>
                  </a:moveTo>
                  <a:lnTo>
                    <a:pt x="161403" y="0"/>
                  </a:lnTo>
                  <a:lnTo>
                    <a:pt x="161403" y="119397"/>
                  </a:lnTo>
                  <a:lnTo>
                    <a:pt x="42051" y="119397"/>
                  </a:lnTo>
                  <a:lnTo>
                    <a:pt x="42051" y="0"/>
                  </a:lnTo>
                  <a:close/>
                </a:path>
                <a:path w="497205" h="288289">
                  <a:moveTo>
                    <a:pt x="117496" y="168271"/>
                  </a:moveTo>
                  <a:lnTo>
                    <a:pt x="237466" y="168271"/>
                  </a:lnTo>
                  <a:lnTo>
                    <a:pt x="237466" y="288288"/>
                  </a:lnTo>
                  <a:lnTo>
                    <a:pt x="117496" y="288288"/>
                  </a:lnTo>
                  <a:lnTo>
                    <a:pt x="117496" y="168271"/>
                  </a:lnTo>
                  <a:close/>
                </a:path>
                <a:path w="497205" h="288289">
                  <a:moveTo>
                    <a:pt x="298070" y="0"/>
                  </a:moveTo>
                  <a:lnTo>
                    <a:pt x="417422" y="0"/>
                  </a:lnTo>
                  <a:lnTo>
                    <a:pt x="417422" y="119397"/>
                  </a:lnTo>
                  <a:lnTo>
                    <a:pt x="298070" y="119397"/>
                  </a:lnTo>
                  <a:lnTo>
                    <a:pt x="298070" y="0"/>
                  </a:lnTo>
                  <a:close/>
                </a:path>
                <a:path w="497205" h="288289">
                  <a:moveTo>
                    <a:pt x="438447" y="288288"/>
                  </a:moveTo>
                  <a:lnTo>
                    <a:pt x="497195" y="288288"/>
                  </a:lnTo>
                  <a:lnTo>
                    <a:pt x="497195" y="168271"/>
                  </a:lnTo>
                  <a:lnTo>
                    <a:pt x="377844" y="168271"/>
                  </a:lnTo>
                  <a:lnTo>
                    <a:pt x="377844" y="288288"/>
                  </a:lnTo>
                  <a:lnTo>
                    <a:pt x="438447" y="288288"/>
                  </a:lnTo>
                </a:path>
                <a:path w="497205" h="288289">
                  <a:moveTo>
                    <a:pt x="259729" y="168271"/>
                  </a:moveTo>
                  <a:lnTo>
                    <a:pt x="316622" y="168271"/>
                  </a:lnTo>
                  <a:lnTo>
                    <a:pt x="316622" y="288288"/>
                  </a:lnTo>
                  <a:lnTo>
                    <a:pt x="259729" y="288288"/>
                  </a:lnTo>
                  <a:lnTo>
                    <a:pt x="259729" y="168271"/>
                  </a:lnTo>
                  <a:close/>
                </a:path>
                <a:path w="497205" h="288289">
                  <a:moveTo>
                    <a:pt x="0" y="168271"/>
                  </a:moveTo>
                  <a:lnTo>
                    <a:pt x="56892" y="168271"/>
                  </a:lnTo>
                  <a:lnTo>
                    <a:pt x="56892" y="288288"/>
                  </a:lnTo>
                  <a:lnTo>
                    <a:pt x="0" y="288288"/>
                  </a:lnTo>
                  <a:lnTo>
                    <a:pt x="0" y="168271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54726" y="1550322"/>
              <a:ext cx="1603375" cy="629920"/>
            </a:xfrm>
            <a:custGeom>
              <a:avLst/>
              <a:gdLst/>
              <a:ahLst/>
              <a:cxnLst/>
              <a:rect l="l" t="t" r="r" b="b"/>
              <a:pathLst>
                <a:path w="1603375" h="629919">
                  <a:moveTo>
                    <a:pt x="100988" y="0"/>
                  </a:moveTo>
                  <a:lnTo>
                    <a:pt x="77537" y="16360"/>
                  </a:lnTo>
                  <a:lnTo>
                    <a:pt x="31644" y="62598"/>
                  </a:lnTo>
                  <a:lnTo>
                    <a:pt x="0" y="134444"/>
                  </a:lnTo>
                  <a:lnTo>
                    <a:pt x="19295" y="227630"/>
                  </a:lnTo>
                  <a:lnTo>
                    <a:pt x="35147" y="256321"/>
                  </a:lnTo>
                  <a:lnTo>
                    <a:pt x="64891" y="337652"/>
                  </a:lnTo>
                  <a:lnTo>
                    <a:pt x="81811" y="464509"/>
                  </a:lnTo>
                  <a:lnTo>
                    <a:pt x="59192" y="629779"/>
                  </a:lnTo>
                </a:path>
                <a:path w="1603375" h="629919">
                  <a:moveTo>
                    <a:pt x="356684" y="0"/>
                  </a:moveTo>
                  <a:lnTo>
                    <a:pt x="333571" y="16361"/>
                  </a:lnTo>
                  <a:lnTo>
                    <a:pt x="288411" y="62602"/>
                  </a:lnTo>
                  <a:lnTo>
                    <a:pt x="257476" y="134452"/>
                  </a:lnTo>
                  <a:lnTo>
                    <a:pt x="277032" y="227644"/>
                  </a:lnTo>
                  <a:lnTo>
                    <a:pt x="291167" y="250882"/>
                  </a:lnTo>
                  <a:lnTo>
                    <a:pt x="318991" y="318227"/>
                  </a:lnTo>
                  <a:lnTo>
                    <a:pt x="338637" y="426121"/>
                  </a:lnTo>
                  <a:lnTo>
                    <a:pt x="328236" y="571008"/>
                  </a:lnTo>
                </a:path>
                <a:path w="1603375" h="629919">
                  <a:moveTo>
                    <a:pt x="1347077" y="0"/>
                  </a:moveTo>
                  <a:lnTo>
                    <a:pt x="1323625" y="16374"/>
                  </a:lnTo>
                  <a:lnTo>
                    <a:pt x="1277730" y="62650"/>
                  </a:lnTo>
                  <a:lnTo>
                    <a:pt x="1246085" y="134557"/>
                  </a:lnTo>
                  <a:lnTo>
                    <a:pt x="1265381" y="227822"/>
                  </a:lnTo>
                  <a:lnTo>
                    <a:pt x="1276929" y="247934"/>
                  </a:lnTo>
                  <a:lnTo>
                    <a:pt x="1300766" y="306136"/>
                  </a:lnTo>
                  <a:lnTo>
                    <a:pt x="1320686" y="399222"/>
                  </a:lnTo>
                  <a:lnTo>
                    <a:pt x="1320478" y="523991"/>
                  </a:lnTo>
                </a:path>
                <a:path w="1603375" h="629919">
                  <a:moveTo>
                    <a:pt x="1603096" y="0"/>
                  </a:moveTo>
                  <a:lnTo>
                    <a:pt x="1579934" y="16373"/>
                  </a:lnTo>
                  <a:lnTo>
                    <a:pt x="1534679" y="62644"/>
                  </a:lnTo>
                  <a:lnTo>
                    <a:pt x="1503678" y="134544"/>
                  </a:lnTo>
                  <a:lnTo>
                    <a:pt x="1523276" y="227800"/>
                  </a:lnTo>
                  <a:lnTo>
                    <a:pt x="1533343" y="244143"/>
                  </a:lnTo>
                  <a:lnTo>
                    <a:pt x="1555347" y="291632"/>
                  </a:lnTo>
                  <a:lnTo>
                    <a:pt x="1576994" y="367951"/>
                  </a:lnTo>
                  <a:lnTo>
                    <a:pt x="1585992" y="470787"/>
                  </a:lnTo>
                </a:path>
              </a:pathLst>
            </a:custGeom>
            <a:ln w="7422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41934" y="681745"/>
              <a:ext cx="1689735" cy="864869"/>
            </a:xfrm>
            <a:custGeom>
              <a:avLst/>
              <a:gdLst/>
              <a:ahLst/>
              <a:cxnLst/>
              <a:rect l="l" t="t" r="r" b="b"/>
              <a:pathLst>
                <a:path w="1689735" h="864869">
                  <a:moveTo>
                    <a:pt x="1289371" y="0"/>
                  </a:moveTo>
                  <a:lnTo>
                    <a:pt x="1689478" y="0"/>
                  </a:lnTo>
                  <a:lnTo>
                    <a:pt x="1689478" y="864864"/>
                  </a:lnTo>
                  <a:lnTo>
                    <a:pt x="1289371" y="864864"/>
                  </a:lnTo>
                  <a:lnTo>
                    <a:pt x="1289371" y="0"/>
                  </a:lnTo>
                  <a:close/>
                </a:path>
                <a:path w="1689735" h="864869">
                  <a:moveTo>
                    <a:pt x="0" y="0"/>
                  </a:moveTo>
                  <a:lnTo>
                    <a:pt x="398251" y="0"/>
                  </a:lnTo>
                  <a:lnTo>
                    <a:pt x="398251" y="864864"/>
                  </a:lnTo>
                  <a:lnTo>
                    <a:pt x="0" y="864864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887" y="691953"/>
              <a:ext cx="123063" cy="12240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52670" y="948999"/>
              <a:ext cx="40005" cy="42545"/>
            </a:xfrm>
            <a:custGeom>
              <a:avLst/>
              <a:gdLst/>
              <a:ahLst/>
              <a:cxnLst/>
              <a:rect l="l" t="t" r="r" b="b"/>
              <a:pathLst>
                <a:path w="40004" h="42544">
                  <a:moveTo>
                    <a:pt x="0" y="42067"/>
                  </a:moveTo>
                  <a:lnTo>
                    <a:pt x="39577" y="21033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0816" y="877237"/>
              <a:ext cx="119380" cy="120014"/>
            </a:xfrm>
            <a:custGeom>
              <a:avLst/>
              <a:gdLst/>
              <a:ahLst/>
              <a:cxnLst/>
              <a:rect l="l" t="t" r="r" b="b"/>
              <a:pathLst>
                <a:path w="119379" h="120015">
                  <a:moveTo>
                    <a:pt x="0" y="0"/>
                  </a:moveTo>
                  <a:lnTo>
                    <a:pt x="119351" y="0"/>
                  </a:lnTo>
                  <a:lnTo>
                    <a:pt x="119351" y="119398"/>
                  </a:lnTo>
                  <a:lnTo>
                    <a:pt x="0" y="119398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4179" y="948999"/>
              <a:ext cx="40005" cy="42545"/>
            </a:xfrm>
            <a:custGeom>
              <a:avLst/>
              <a:gdLst/>
              <a:ahLst/>
              <a:cxnLst/>
              <a:rect l="l" t="t" r="r" b="b"/>
              <a:pathLst>
                <a:path w="40004" h="42544">
                  <a:moveTo>
                    <a:pt x="0" y="42067"/>
                  </a:moveTo>
                  <a:lnTo>
                    <a:pt x="39577" y="21033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02324" y="877237"/>
              <a:ext cx="119380" cy="120014"/>
            </a:xfrm>
            <a:custGeom>
              <a:avLst/>
              <a:gdLst/>
              <a:ahLst/>
              <a:cxnLst/>
              <a:rect l="l" t="t" r="r" b="b"/>
              <a:pathLst>
                <a:path w="119379" h="120015">
                  <a:moveTo>
                    <a:pt x="0" y="0"/>
                  </a:moveTo>
                  <a:lnTo>
                    <a:pt x="119352" y="0"/>
                  </a:lnTo>
                  <a:lnTo>
                    <a:pt x="119352" y="119398"/>
                  </a:lnTo>
                  <a:lnTo>
                    <a:pt x="0" y="119398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9399" y="948999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0" y="42067"/>
                  </a:moveTo>
                  <a:lnTo>
                    <a:pt x="40196" y="21033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7544" y="877237"/>
              <a:ext cx="120014" cy="120014"/>
            </a:xfrm>
            <a:custGeom>
              <a:avLst/>
              <a:gdLst/>
              <a:ahLst/>
              <a:cxnLst/>
              <a:rect l="l" t="t" r="r" b="b"/>
              <a:pathLst>
                <a:path w="120015" h="120015">
                  <a:moveTo>
                    <a:pt x="0" y="0"/>
                  </a:moveTo>
                  <a:lnTo>
                    <a:pt x="119970" y="0"/>
                  </a:lnTo>
                  <a:lnTo>
                    <a:pt x="119970" y="119398"/>
                  </a:lnTo>
                  <a:lnTo>
                    <a:pt x="0" y="119398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09671" y="948999"/>
              <a:ext cx="40005" cy="42545"/>
            </a:xfrm>
            <a:custGeom>
              <a:avLst/>
              <a:gdLst/>
              <a:ahLst/>
              <a:cxnLst/>
              <a:rect l="l" t="t" r="r" b="b"/>
              <a:pathLst>
                <a:path w="40005" h="42544">
                  <a:moveTo>
                    <a:pt x="0" y="42067"/>
                  </a:moveTo>
                  <a:lnTo>
                    <a:pt x="39577" y="21033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07816" y="877237"/>
              <a:ext cx="119380" cy="120014"/>
            </a:xfrm>
            <a:custGeom>
              <a:avLst/>
              <a:gdLst/>
              <a:ahLst/>
              <a:cxnLst/>
              <a:rect l="l" t="t" r="r" b="b"/>
              <a:pathLst>
                <a:path w="119380" h="120015">
                  <a:moveTo>
                    <a:pt x="0" y="0"/>
                  </a:moveTo>
                  <a:lnTo>
                    <a:pt x="119352" y="0"/>
                  </a:lnTo>
                  <a:lnTo>
                    <a:pt x="119352" y="119398"/>
                  </a:lnTo>
                  <a:lnTo>
                    <a:pt x="0" y="119398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7468" y="630398"/>
              <a:ext cx="31115" cy="60960"/>
            </a:xfrm>
            <a:custGeom>
              <a:avLst/>
              <a:gdLst/>
              <a:ahLst/>
              <a:cxnLst/>
              <a:rect l="l" t="t" r="r" b="b"/>
              <a:pathLst>
                <a:path w="31115" h="60959">
                  <a:moveTo>
                    <a:pt x="30919" y="0"/>
                  </a:moveTo>
                  <a:lnTo>
                    <a:pt x="0" y="0"/>
                  </a:lnTo>
                  <a:lnTo>
                    <a:pt x="15459" y="60627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62928" y="554305"/>
              <a:ext cx="635" cy="321310"/>
            </a:xfrm>
            <a:custGeom>
              <a:avLst/>
              <a:gdLst/>
              <a:ahLst/>
              <a:cxnLst/>
              <a:rect l="l" t="t" r="r" b="b"/>
              <a:pathLst>
                <a:path w="634" h="321309">
                  <a:moveTo>
                    <a:pt x="0" y="0"/>
                  </a:moveTo>
                  <a:lnTo>
                    <a:pt x="618" y="110118"/>
                  </a:lnTo>
                </a:path>
                <a:path w="634" h="321309">
                  <a:moveTo>
                    <a:pt x="0" y="259830"/>
                  </a:moveTo>
                  <a:lnTo>
                    <a:pt x="618" y="321076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468" y="1072728"/>
              <a:ext cx="31115" cy="60960"/>
            </a:xfrm>
            <a:custGeom>
              <a:avLst/>
              <a:gdLst/>
              <a:ahLst/>
              <a:cxnLst/>
              <a:rect l="l" t="t" r="r" b="b"/>
              <a:pathLst>
                <a:path w="31115" h="60959">
                  <a:moveTo>
                    <a:pt x="30919" y="0"/>
                  </a:moveTo>
                  <a:lnTo>
                    <a:pt x="0" y="0"/>
                  </a:lnTo>
                  <a:lnTo>
                    <a:pt x="15459" y="60627"/>
                  </a:lnTo>
                  <a:lnTo>
                    <a:pt x="30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2928" y="996635"/>
              <a:ext cx="635" cy="110489"/>
            </a:xfrm>
            <a:custGeom>
              <a:avLst/>
              <a:gdLst/>
              <a:ahLst/>
              <a:cxnLst/>
              <a:rect l="l" t="t" r="r" b="b"/>
              <a:pathLst>
                <a:path w="634" h="110490">
                  <a:moveTo>
                    <a:pt x="0" y="0"/>
                  </a:moveTo>
                  <a:lnTo>
                    <a:pt x="618" y="110118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4179" y="694737"/>
              <a:ext cx="118110" cy="93980"/>
            </a:xfrm>
            <a:custGeom>
              <a:avLst/>
              <a:gdLst/>
              <a:ahLst/>
              <a:cxnLst/>
              <a:rect l="l" t="t" r="r" b="b"/>
              <a:pathLst>
                <a:path w="118109" h="93979">
                  <a:moveTo>
                    <a:pt x="0" y="0"/>
                  </a:moveTo>
                  <a:lnTo>
                    <a:pt x="58748" y="93415"/>
                  </a:lnTo>
                  <a:lnTo>
                    <a:pt x="117496" y="0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9941" y="7838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29"/>
                  </a:moveTo>
                  <a:lnTo>
                    <a:pt x="0" y="6370"/>
                  </a:lnTo>
                  <a:lnTo>
                    <a:pt x="6368" y="0"/>
                  </a:lnTo>
                  <a:lnTo>
                    <a:pt x="14223" y="0"/>
                  </a:lnTo>
                  <a:lnTo>
                    <a:pt x="22079" y="0"/>
                  </a:lnTo>
                  <a:lnTo>
                    <a:pt x="28447" y="6370"/>
                  </a:lnTo>
                  <a:lnTo>
                    <a:pt x="28447" y="14229"/>
                  </a:lnTo>
                  <a:lnTo>
                    <a:pt x="28447" y="22087"/>
                  </a:lnTo>
                  <a:lnTo>
                    <a:pt x="22079" y="28458"/>
                  </a:lnTo>
                  <a:lnTo>
                    <a:pt x="6368" y="28458"/>
                  </a:lnTo>
                  <a:lnTo>
                    <a:pt x="0" y="22087"/>
                  </a:lnTo>
                  <a:lnTo>
                    <a:pt x="0" y="1422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01451" y="810423"/>
              <a:ext cx="30480" cy="60960"/>
            </a:xfrm>
            <a:custGeom>
              <a:avLst/>
              <a:gdLst/>
              <a:ahLst/>
              <a:cxnLst/>
              <a:rect l="l" t="t" r="r" b="b"/>
              <a:pathLst>
                <a:path w="30480" h="60959">
                  <a:moveTo>
                    <a:pt x="30300" y="0"/>
                  </a:moveTo>
                  <a:lnTo>
                    <a:pt x="0" y="0"/>
                  </a:lnTo>
                  <a:lnTo>
                    <a:pt x="14841" y="60627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6292" y="554305"/>
              <a:ext cx="635" cy="290830"/>
            </a:xfrm>
            <a:custGeom>
              <a:avLst/>
              <a:gdLst/>
              <a:ahLst/>
              <a:cxnLst/>
              <a:rect l="l" t="t" r="r" b="b"/>
              <a:pathLst>
                <a:path w="634" h="290830">
                  <a:moveTo>
                    <a:pt x="0" y="0"/>
                  </a:moveTo>
                  <a:lnTo>
                    <a:pt x="618" y="29076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1451" y="1072728"/>
              <a:ext cx="30480" cy="60960"/>
            </a:xfrm>
            <a:custGeom>
              <a:avLst/>
              <a:gdLst/>
              <a:ahLst/>
              <a:cxnLst/>
              <a:rect l="l" t="t" r="r" b="b"/>
              <a:pathLst>
                <a:path w="30480" h="60959">
                  <a:moveTo>
                    <a:pt x="30300" y="0"/>
                  </a:moveTo>
                  <a:lnTo>
                    <a:pt x="0" y="0"/>
                  </a:lnTo>
                  <a:lnTo>
                    <a:pt x="14841" y="60627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16292" y="996635"/>
              <a:ext cx="635" cy="110489"/>
            </a:xfrm>
            <a:custGeom>
              <a:avLst/>
              <a:gdLst/>
              <a:ahLst/>
              <a:cxnLst/>
              <a:rect l="l" t="t" r="r" b="b"/>
              <a:pathLst>
                <a:path w="634" h="110490">
                  <a:moveTo>
                    <a:pt x="0" y="0"/>
                  </a:moveTo>
                  <a:lnTo>
                    <a:pt x="618" y="110118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52959" y="810423"/>
              <a:ext cx="30480" cy="60960"/>
            </a:xfrm>
            <a:custGeom>
              <a:avLst/>
              <a:gdLst/>
              <a:ahLst/>
              <a:cxnLst/>
              <a:rect l="l" t="t" r="r" b="b"/>
              <a:pathLst>
                <a:path w="30480" h="60959">
                  <a:moveTo>
                    <a:pt x="30300" y="0"/>
                  </a:moveTo>
                  <a:lnTo>
                    <a:pt x="0" y="0"/>
                  </a:lnTo>
                  <a:lnTo>
                    <a:pt x="15459" y="60627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68419" y="554305"/>
              <a:ext cx="635" cy="290830"/>
            </a:xfrm>
            <a:custGeom>
              <a:avLst/>
              <a:gdLst/>
              <a:ahLst/>
              <a:cxnLst/>
              <a:rect l="l" t="t" r="r" b="b"/>
              <a:pathLst>
                <a:path w="634" h="290830">
                  <a:moveTo>
                    <a:pt x="0" y="0"/>
                  </a:moveTo>
                  <a:lnTo>
                    <a:pt x="618" y="290762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52959" y="1072728"/>
              <a:ext cx="30480" cy="60960"/>
            </a:xfrm>
            <a:custGeom>
              <a:avLst/>
              <a:gdLst/>
              <a:ahLst/>
              <a:cxnLst/>
              <a:rect l="l" t="t" r="r" b="b"/>
              <a:pathLst>
                <a:path w="30480" h="60959">
                  <a:moveTo>
                    <a:pt x="30300" y="0"/>
                  </a:moveTo>
                  <a:lnTo>
                    <a:pt x="0" y="0"/>
                  </a:lnTo>
                  <a:lnTo>
                    <a:pt x="15459" y="60627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68419" y="996635"/>
              <a:ext cx="635" cy="110489"/>
            </a:xfrm>
            <a:custGeom>
              <a:avLst/>
              <a:gdLst/>
              <a:ahLst/>
              <a:cxnLst/>
              <a:rect l="l" t="t" r="r" b="b"/>
              <a:pathLst>
                <a:path w="634" h="110490">
                  <a:moveTo>
                    <a:pt x="0" y="0"/>
                  </a:moveTo>
                  <a:lnTo>
                    <a:pt x="618" y="110118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81403" y="469842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endParaRPr sz="4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31676" y="469842"/>
            <a:ext cx="2108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solidFill>
                  <a:srgbClr val="FF2800"/>
                </a:solidFill>
                <a:latin typeface="Arial"/>
                <a:cs typeface="Arial"/>
              </a:rPr>
              <a:t>b</a:t>
            </a:r>
            <a:r>
              <a:rPr sz="450" spc="355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c</a:t>
            </a:r>
            <a:endParaRPr sz="4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38404" y="469842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endParaRPr sz="4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76457" y="1120655"/>
            <a:ext cx="6858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10" dirty="0">
                <a:solidFill>
                  <a:srgbClr val="FF2800"/>
                </a:solidFill>
                <a:latin typeface="Arial"/>
                <a:cs typeface="Arial"/>
              </a:rPr>
              <a:t>w</a:t>
            </a:r>
            <a:endParaRPr sz="4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32913" y="1110262"/>
            <a:ext cx="209550" cy="1892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450" dirty="0">
                <a:solidFill>
                  <a:srgbClr val="FF2800"/>
                </a:solidFill>
                <a:latin typeface="Arial"/>
                <a:cs typeface="Arial"/>
              </a:rPr>
              <a:t>x</a:t>
            </a:r>
            <a:r>
              <a:rPr sz="450" spc="365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450" spc="-50" dirty="0">
                <a:solidFill>
                  <a:srgbClr val="FF2800"/>
                </a:solidFill>
                <a:latin typeface="Arial"/>
                <a:cs typeface="Arial"/>
              </a:rPr>
              <a:t>y</a:t>
            </a:r>
            <a:endParaRPr sz="4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a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156040" y="2332579"/>
            <a:ext cx="9969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c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40259" y="1120655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solidFill>
                  <a:srgbClr val="FF2800"/>
                </a:solidFill>
                <a:latin typeface="Arial"/>
                <a:cs typeface="Arial"/>
              </a:rPr>
              <a:t>z</a:t>
            </a:r>
            <a:endParaRPr sz="450">
              <a:latin typeface="Arial"/>
              <a:cs typeface="Arial"/>
            </a:endParaRPr>
          </a:p>
        </p:txBody>
      </p:sp>
      <p:graphicFrame>
        <p:nvGraphicFramePr>
          <p:cNvPr id="122" name="object 122"/>
          <p:cNvGraphicFramePr>
            <a:graphicFrameLocks noGrp="1"/>
          </p:cNvGraphicFramePr>
          <p:nvPr/>
        </p:nvGraphicFramePr>
        <p:xfrm>
          <a:off x="401344" y="1503305"/>
          <a:ext cx="680084" cy="58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pPr marL="36195" marR="24765" indent="-17145">
                        <a:lnSpc>
                          <a:spcPct val="132600"/>
                        </a:lnSpc>
                        <a:spcBef>
                          <a:spcPts val="13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a2</a:t>
                      </a:r>
                      <a:r>
                        <a:rPr sz="4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24765" indent="-17145">
                        <a:lnSpc>
                          <a:spcPct val="132600"/>
                        </a:lnSpc>
                        <a:spcBef>
                          <a:spcPts val="13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a1</a:t>
                      </a:r>
                      <a:r>
                        <a:rPr sz="4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50" dirty="0">
                          <a:latin typeface="Arial"/>
                          <a:cs typeface="Arial"/>
                        </a:rPr>
                        <a:t>a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20955" indent="-17780">
                        <a:lnSpc>
                          <a:spcPct val="132600"/>
                        </a:lnSpc>
                        <a:spcBef>
                          <a:spcPts val="130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a0</a:t>
                      </a:r>
                      <a:r>
                        <a:rPr sz="4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50" spc="-50" dirty="0">
                          <a:latin typeface="Arial"/>
                          <a:cs typeface="Arial"/>
                        </a:rPr>
                        <a:t>b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D1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450" spc="-20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w=a'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8CCC"/>
                      </a:solidFill>
                      <a:prstDash val="solid"/>
                    </a:lnL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450" spc="-25" dirty="0">
                          <a:latin typeface="Arial"/>
                          <a:cs typeface="Arial"/>
                        </a:rPr>
                        <a:t>D0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450" spc="-20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x=b'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8CCC"/>
                      </a:solidFill>
                      <a:prstDash val="solid"/>
                    </a:lnL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" name="object 123"/>
          <p:cNvSpPr txBox="1"/>
          <p:nvPr/>
        </p:nvSpPr>
        <p:spPr>
          <a:xfrm>
            <a:off x="504285" y="1410799"/>
            <a:ext cx="46100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Left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lookup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table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9534" y="2074110"/>
            <a:ext cx="391795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27200"/>
              </a:lnSpc>
              <a:spcBef>
                <a:spcPts val="95"/>
              </a:spcBef>
            </a:pPr>
            <a:r>
              <a:rPr sz="450" dirty="0">
                <a:solidFill>
                  <a:srgbClr val="7B2BD6"/>
                </a:solidFill>
                <a:latin typeface="Arial"/>
                <a:cs typeface="Arial"/>
              </a:rPr>
              <a:t>below</a:t>
            </a:r>
            <a:r>
              <a:rPr sz="450" spc="15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7B2BD6"/>
                </a:solidFill>
                <a:latin typeface="Arial"/>
                <a:cs typeface="Arial"/>
              </a:rPr>
              <a:t>unused</a:t>
            </a:r>
            <a:r>
              <a:rPr sz="450" spc="200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(</a:t>
            </a:r>
            <a:r>
              <a:rPr sz="450" b="1" spc="-25" dirty="0">
                <a:latin typeface="Arial"/>
                <a:cs typeface="Arial"/>
              </a:rPr>
              <a:t>b</a:t>
            </a:r>
            <a:r>
              <a:rPr sz="450" spc="-25" dirty="0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126689" y="1190271"/>
            <a:ext cx="481965" cy="242570"/>
          </a:xfrm>
          <a:custGeom>
            <a:avLst/>
            <a:gdLst/>
            <a:ahLst/>
            <a:cxnLst/>
            <a:rect l="l" t="t" r="r" b="b"/>
            <a:pathLst>
              <a:path w="481964" h="242569">
                <a:moveTo>
                  <a:pt x="481735" y="0"/>
                </a:moveTo>
                <a:lnTo>
                  <a:pt x="303635" y="0"/>
                </a:lnTo>
                <a:lnTo>
                  <a:pt x="2473" y="189305"/>
                </a:lnTo>
              </a:path>
              <a:path w="481964" h="242569">
                <a:moveTo>
                  <a:pt x="479880" y="71762"/>
                </a:moveTo>
                <a:lnTo>
                  <a:pt x="301780" y="71762"/>
                </a:lnTo>
                <a:lnTo>
                  <a:pt x="0" y="242508"/>
                </a:lnTo>
              </a:path>
            </a:pathLst>
          </a:custGeom>
          <a:ln w="742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248798" y="1796215"/>
            <a:ext cx="5607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ts val="39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350" dirty="0">
                <a:latin typeface="Arial"/>
                <a:cs typeface="Arial"/>
              </a:rPr>
              <a:t>1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r>
              <a:rPr sz="350" dirty="0">
                <a:latin typeface="Arial"/>
                <a:cs typeface="Arial"/>
              </a:rPr>
              <a:t>	1</a:t>
            </a:r>
            <a:r>
              <a:rPr sz="350" spc="10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  <a:p>
            <a:pPr marL="38100">
              <a:lnSpc>
                <a:spcPts val="509"/>
              </a:lnSpc>
            </a:pPr>
            <a:r>
              <a:rPr sz="675" b="1" baseline="18518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675" b="1" spc="315" baseline="18518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2</a:t>
            </a:r>
            <a:r>
              <a:rPr sz="450" spc="-1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x1</a:t>
            </a:r>
            <a:r>
              <a:rPr sz="450" spc="145" dirty="0">
                <a:latin typeface="Arial"/>
                <a:cs typeface="Arial"/>
              </a:rPr>
              <a:t> </a:t>
            </a:r>
            <a:r>
              <a:rPr sz="675" b="1" baseline="18518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675" b="1" spc="300" baseline="18518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2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x1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493643" y="1796215"/>
            <a:ext cx="5613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ts val="39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350" dirty="0">
                <a:latin typeface="Arial"/>
                <a:cs typeface="Arial"/>
              </a:rPr>
              <a:t>1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r>
              <a:rPr sz="350" dirty="0">
                <a:latin typeface="Arial"/>
                <a:cs typeface="Arial"/>
              </a:rPr>
              <a:t>	1</a:t>
            </a:r>
            <a:r>
              <a:rPr sz="350" spc="5" dirty="0">
                <a:latin typeface="Arial"/>
                <a:cs typeface="Arial"/>
              </a:rPr>
              <a:t> </a:t>
            </a:r>
            <a:r>
              <a:rPr sz="350" spc="-50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  <a:p>
            <a:pPr marL="38100">
              <a:lnSpc>
                <a:spcPts val="509"/>
              </a:lnSpc>
            </a:pPr>
            <a:r>
              <a:rPr sz="675" b="1" baseline="18518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675" b="1" spc="315" baseline="18518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2</a:t>
            </a:r>
            <a:r>
              <a:rPr sz="450" spc="-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x1</a:t>
            </a:r>
            <a:r>
              <a:rPr sz="450" spc="140" dirty="0">
                <a:latin typeface="Arial"/>
                <a:cs typeface="Arial"/>
              </a:rPr>
              <a:t> </a:t>
            </a:r>
            <a:r>
              <a:rPr sz="675" b="1" baseline="18518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675" b="1" spc="307" baseline="18518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2</a:t>
            </a:r>
            <a:r>
              <a:rPr sz="450" spc="-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x1</a:t>
            </a:r>
            <a:endParaRPr sz="45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76714" y="722576"/>
            <a:ext cx="1014730" cy="1376045"/>
          </a:xfrm>
          <a:custGeom>
            <a:avLst/>
            <a:gdLst/>
            <a:ahLst/>
            <a:cxnLst/>
            <a:rect l="l" t="t" r="r" b="b"/>
            <a:pathLst>
              <a:path w="1014730" h="1376045">
                <a:moveTo>
                  <a:pt x="0" y="1175423"/>
                </a:moveTo>
                <a:lnTo>
                  <a:pt x="6096" y="1122138"/>
                </a:lnTo>
                <a:lnTo>
                  <a:pt x="23302" y="1074257"/>
                </a:lnTo>
                <a:lnTo>
                  <a:pt x="49990" y="1033690"/>
                </a:lnTo>
                <a:lnTo>
                  <a:pt x="84534" y="1002348"/>
                </a:lnTo>
                <a:lnTo>
                  <a:pt x="125306" y="982142"/>
                </a:lnTo>
                <a:lnTo>
                  <a:pt x="170679" y="974982"/>
                </a:lnTo>
                <a:lnTo>
                  <a:pt x="216053" y="982142"/>
                </a:lnTo>
                <a:lnTo>
                  <a:pt x="256824" y="1002348"/>
                </a:lnTo>
                <a:lnTo>
                  <a:pt x="291368" y="1033690"/>
                </a:lnTo>
                <a:lnTo>
                  <a:pt x="318056" y="1074257"/>
                </a:lnTo>
                <a:lnTo>
                  <a:pt x="335262" y="1122138"/>
                </a:lnTo>
                <a:lnTo>
                  <a:pt x="341359" y="1175423"/>
                </a:lnTo>
                <a:lnTo>
                  <a:pt x="335262" y="1228708"/>
                </a:lnTo>
                <a:lnTo>
                  <a:pt x="318056" y="1276589"/>
                </a:lnTo>
                <a:lnTo>
                  <a:pt x="291368" y="1317156"/>
                </a:lnTo>
                <a:lnTo>
                  <a:pt x="256824" y="1348498"/>
                </a:lnTo>
                <a:lnTo>
                  <a:pt x="216053" y="1368704"/>
                </a:lnTo>
                <a:lnTo>
                  <a:pt x="170679" y="1375864"/>
                </a:lnTo>
                <a:lnTo>
                  <a:pt x="125306" y="1368704"/>
                </a:lnTo>
                <a:lnTo>
                  <a:pt x="84534" y="1348498"/>
                </a:lnTo>
                <a:lnTo>
                  <a:pt x="49990" y="1317156"/>
                </a:lnTo>
                <a:lnTo>
                  <a:pt x="23302" y="1276589"/>
                </a:lnTo>
                <a:lnTo>
                  <a:pt x="6096" y="1228708"/>
                </a:lnTo>
                <a:lnTo>
                  <a:pt x="0" y="1175423"/>
                </a:lnTo>
                <a:close/>
              </a:path>
              <a:path w="1014730" h="1376045">
                <a:moveTo>
                  <a:pt x="672823" y="200440"/>
                </a:moveTo>
                <a:lnTo>
                  <a:pt x="678920" y="147155"/>
                </a:lnTo>
                <a:lnTo>
                  <a:pt x="696125" y="99274"/>
                </a:lnTo>
                <a:lnTo>
                  <a:pt x="722813" y="58707"/>
                </a:lnTo>
                <a:lnTo>
                  <a:pt x="757357" y="27365"/>
                </a:lnTo>
                <a:lnTo>
                  <a:pt x="798128" y="7159"/>
                </a:lnTo>
                <a:lnTo>
                  <a:pt x="843502" y="0"/>
                </a:lnTo>
                <a:lnTo>
                  <a:pt x="888875" y="7159"/>
                </a:lnTo>
                <a:lnTo>
                  <a:pt x="929647" y="27365"/>
                </a:lnTo>
                <a:lnTo>
                  <a:pt x="964190" y="58707"/>
                </a:lnTo>
                <a:lnTo>
                  <a:pt x="990878" y="99274"/>
                </a:lnTo>
                <a:lnTo>
                  <a:pt x="1008084" y="147155"/>
                </a:lnTo>
                <a:lnTo>
                  <a:pt x="1014181" y="200440"/>
                </a:lnTo>
                <a:lnTo>
                  <a:pt x="1008084" y="253725"/>
                </a:lnTo>
                <a:lnTo>
                  <a:pt x="990878" y="301606"/>
                </a:lnTo>
                <a:lnTo>
                  <a:pt x="964190" y="342173"/>
                </a:lnTo>
                <a:lnTo>
                  <a:pt x="929647" y="373515"/>
                </a:lnTo>
                <a:lnTo>
                  <a:pt x="888875" y="393721"/>
                </a:lnTo>
                <a:lnTo>
                  <a:pt x="843502" y="400881"/>
                </a:lnTo>
                <a:lnTo>
                  <a:pt x="798128" y="393721"/>
                </a:lnTo>
                <a:lnTo>
                  <a:pt x="757357" y="373515"/>
                </a:lnTo>
                <a:lnTo>
                  <a:pt x="722813" y="342173"/>
                </a:lnTo>
                <a:lnTo>
                  <a:pt x="696125" y="301606"/>
                </a:lnTo>
                <a:lnTo>
                  <a:pt x="678920" y="253725"/>
                </a:lnTo>
                <a:lnTo>
                  <a:pt x="672823" y="200440"/>
                </a:lnTo>
                <a:close/>
              </a:path>
              <a:path w="1014730" h="1376045">
                <a:moveTo>
                  <a:pt x="281992" y="1024474"/>
                </a:moveTo>
                <a:lnTo>
                  <a:pt x="756926" y="371186"/>
                </a:lnTo>
              </a:path>
            </a:pathLst>
          </a:custGeom>
          <a:ln w="415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2560846" y="2424633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56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774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u="sng" spc="-10" dirty="0">
                <a:uFill>
                  <a:solidFill>
                    <a:srgbClr val="004479"/>
                  </a:solidFill>
                </a:uFill>
              </a:rPr>
              <a:t>Introduction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878" y="508693"/>
            <a:ext cx="3195955" cy="7670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100965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digital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circuit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design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just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idea,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perhaps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drawn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on </a:t>
            </a:r>
            <a:r>
              <a:rPr sz="900" spc="-10" dirty="0">
                <a:latin typeface="Tahoma"/>
                <a:cs typeface="Tahoma"/>
              </a:rPr>
              <a:t>paper</a:t>
            </a:r>
            <a:endParaRPr sz="900">
              <a:latin typeface="Tahoma"/>
              <a:cs typeface="Tahoma"/>
            </a:endParaRPr>
          </a:p>
          <a:p>
            <a:pPr marL="146050" marR="5080" indent="-133985">
              <a:lnSpc>
                <a:spcPct val="101899"/>
              </a:lnSpc>
              <a:spcBef>
                <a:spcPts val="254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We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eventually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need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implement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circuit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physical device</a:t>
            </a:r>
            <a:endParaRPr sz="900">
              <a:latin typeface="Tahoma"/>
              <a:cs typeface="Tahoma"/>
            </a:endParaRPr>
          </a:p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28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How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get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from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(a)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(b)?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7.1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2014" y="1429978"/>
            <a:ext cx="901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Arial"/>
                <a:cs typeface="Arial"/>
              </a:rPr>
              <a:t>si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4307" y="1297833"/>
            <a:ext cx="1058545" cy="829944"/>
            <a:chOff x="904307" y="1297833"/>
            <a:chExt cx="1058545" cy="829944"/>
          </a:xfrm>
        </p:grpSpPr>
        <p:sp>
          <p:nvSpPr>
            <p:cNvPr id="15" name="object 15"/>
            <p:cNvSpPr/>
            <p:nvPr/>
          </p:nvSpPr>
          <p:spPr>
            <a:xfrm>
              <a:off x="1139098" y="1301008"/>
              <a:ext cx="628015" cy="823594"/>
            </a:xfrm>
            <a:custGeom>
              <a:avLst/>
              <a:gdLst/>
              <a:ahLst/>
              <a:cxnLst/>
              <a:rect l="l" t="t" r="r" b="b"/>
              <a:pathLst>
                <a:path w="628014" h="823594">
                  <a:moveTo>
                    <a:pt x="0" y="0"/>
                  </a:moveTo>
                  <a:lnTo>
                    <a:pt x="627679" y="0"/>
                  </a:lnTo>
                  <a:lnTo>
                    <a:pt x="627679" y="823414"/>
                  </a:lnTo>
                  <a:lnTo>
                    <a:pt x="0" y="823414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8434" y="1459999"/>
              <a:ext cx="996315" cy="504190"/>
            </a:xfrm>
            <a:custGeom>
              <a:avLst/>
              <a:gdLst/>
              <a:ahLst/>
              <a:cxnLst/>
              <a:rect l="l" t="t" r="r" b="b"/>
              <a:pathLst>
                <a:path w="996314" h="504189">
                  <a:moveTo>
                    <a:pt x="781661" y="217144"/>
                  </a:moveTo>
                  <a:lnTo>
                    <a:pt x="996247" y="217762"/>
                  </a:lnTo>
                </a:path>
                <a:path w="996314" h="504189">
                  <a:moveTo>
                    <a:pt x="534918" y="170127"/>
                  </a:moveTo>
                  <a:lnTo>
                    <a:pt x="317899" y="170127"/>
                  </a:lnTo>
                  <a:lnTo>
                    <a:pt x="317899" y="0"/>
                  </a:lnTo>
                  <a:lnTo>
                    <a:pt x="0" y="0"/>
                  </a:lnTo>
                </a:path>
                <a:path w="996314" h="504189">
                  <a:moveTo>
                    <a:pt x="0" y="217144"/>
                  </a:moveTo>
                  <a:lnTo>
                    <a:pt x="534918" y="217762"/>
                  </a:lnTo>
                </a:path>
                <a:path w="996314" h="504189">
                  <a:moveTo>
                    <a:pt x="458855" y="502957"/>
                  </a:moveTo>
                  <a:lnTo>
                    <a:pt x="495196" y="502957"/>
                  </a:lnTo>
                  <a:lnTo>
                    <a:pt x="495196" y="264779"/>
                  </a:lnTo>
                  <a:lnTo>
                    <a:pt x="534918" y="264779"/>
                  </a:lnTo>
                </a:path>
                <a:path w="996314" h="504189">
                  <a:moveTo>
                    <a:pt x="0" y="502957"/>
                  </a:moveTo>
                  <a:lnTo>
                    <a:pt x="280755" y="50357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897" y="1440832"/>
              <a:ext cx="911225" cy="541655"/>
            </a:xfrm>
            <a:custGeom>
              <a:avLst/>
              <a:gdLst/>
              <a:ahLst/>
              <a:cxnLst/>
              <a:rect l="l" t="t" r="r" b="b"/>
              <a:pathLst>
                <a:path w="911225" h="541655">
                  <a:moveTo>
                    <a:pt x="84721" y="522439"/>
                  </a:moveTo>
                  <a:lnTo>
                    <a:pt x="0" y="503567"/>
                  </a:lnTo>
                  <a:lnTo>
                    <a:pt x="0" y="541312"/>
                  </a:lnTo>
                  <a:lnTo>
                    <a:pt x="84721" y="522439"/>
                  </a:lnTo>
                  <a:close/>
                </a:path>
                <a:path w="911225" h="541655">
                  <a:moveTo>
                    <a:pt x="84721" y="236004"/>
                  </a:moveTo>
                  <a:lnTo>
                    <a:pt x="0" y="217144"/>
                  </a:lnTo>
                  <a:lnTo>
                    <a:pt x="0" y="254876"/>
                  </a:lnTo>
                  <a:lnTo>
                    <a:pt x="84721" y="236004"/>
                  </a:lnTo>
                  <a:close/>
                </a:path>
                <a:path w="911225" h="541655">
                  <a:moveTo>
                    <a:pt x="84721" y="18859"/>
                  </a:moveTo>
                  <a:lnTo>
                    <a:pt x="0" y="0"/>
                  </a:lnTo>
                  <a:lnTo>
                    <a:pt x="0" y="37731"/>
                  </a:lnTo>
                  <a:lnTo>
                    <a:pt x="84721" y="18859"/>
                  </a:lnTo>
                  <a:close/>
                </a:path>
                <a:path w="911225" h="541655">
                  <a:moveTo>
                    <a:pt x="910907" y="236004"/>
                  </a:moveTo>
                  <a:lnTo>
                    <a:pt x="826185" y="217144"/>
                  </a:lnTo>
                  <a:lnTo>
                    <a:pt x="826185" y="254876"/>
                  </a:lnTo>
                  <a:lnTo>
                    <a:pt x="910907" y="23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0063" y="1358215"/>
            <a:ext cx="654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063" y="155556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p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063" y="1864266"/>
            <a:ext cx="6794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7366" y="1567317"/>
            <a:ext cx="863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w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9763" y="1321715"/>
            <a:ext cx="3359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Belt</a:t>
            </a:r>
            <a:r>
              <a:rPr sz="500" spc="7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W</a:t>
            </a:r>
            <a:r>
              <a:rPr sz="500" spc="-6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ar</a:t>
            </a:r>
            <a:r>
              <a:rPr sz="500" spc="-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6297" y="1983665"/>
            <a:ext cx="10985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IC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9584" y="1471135"/>
            <a:ext cx="1431290" cy="567690"/>
            <a:chOff x="1189584" y="1471135"/>
            <a:chExt cx="1431290" cy="56769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0260" y="1579398"/>
              <a:ext cx="250455" cy="1954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584" y="1887879"/>
              <a:ext cx="176073" cy="1507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06389" y="1519080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712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06389" y="1580635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712" y="0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6389" y="1639716"/>
              <a:ext cx="97790" cy="123189"/>
            </a:xfrm>
            <a:custGeom>
              <a:avLst/>
              <a:gdLst/>
              <a:ahLst/>
              <a:cxnLst/>
              <a:rect l="l" t="t" r="r" b="b"/>
              <a:pathLst>
                <a:path w="97789" h="123189">
                  <a:moveTo>
                    <a:pt x="0" y="0"/>
                  </a:moveTo>
                  <a:lnTo>
                    <a:pt x="97712" y="0"/>
                  </a:lnTo>
                </a:path>
                <a:path w="97789" h="123189">
                  <a:moveTo>
                    <a:pt x="0" y="61245"/>
                  </a:moveTo>
                  <a:lnTo>
                    <a:pt x="97712" y="61245"/>
                  </a:lnTo>
                </a:path>
                <a:path w="97789" h="123189">
                  <a:moveTo>
                    <a:pt x="0" y="123109"/>
                  </a:moveTo>
                  <a:lnTo>
                    <a:pt x="97712" y="123109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6389" y="1824071"/>
              <a:ext cx="97790" cy="59690"/>
            </a:xfrm>
            <a:custGeom>
              <a:avLst/>
              <a:gdLst/>
              <a:ahLst/>
              <a:cxnLst/>
              <a:rect l="l" t="t" r="r" b="b"/>
              <a:pathLst>
                <a:path w="97789" h="59689">
                  <a:moveTo>
                    <a:pt x="0" y="0"/>
                  </a:moveTo>
                  <a:lnTo>
                    <a:pt x="97712" y="0"/>
                  </a:lnTo>
                </a:path>
                <a:path w="97789" h="59689">
                  <a:moveTo>
                    <a:pt x="0" y="59389"/>
                  </a:moveTo>
                  <a:lnTo>
                    <a:pt x="97712" y="59389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6389" y="1944707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712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0574" y="1519080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100188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0574" y="1580635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100188" y="0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74" y="1639716"/>
              <a:ext cx="100330" cy="123189"/>
            </a:xfrm>
            <a:custGeom>
              <a:avLst/>
              <a:gdLst/>
              <a:ahLst/>
              <a:cxnLst/>
              <a:rect l="l" t="t" r="r" b="b"/>
              <a:pathLst>
                <a:path w="100330" h="123189">
                  <a:moveTo>
                    <a:pt x="0" y="0"/>
                  </a:moveTo>
                  <a:lnTo>
                    <a:pt x="100188" y="0"/>
                  </a:lnTo>
                </a:path>
                <a:path w="100330" h="123189">
                  <a:moveTo>
                    <a:pt x="0" y="61245"/>
                  </a:moveTo>
                  <a:lnTo>
                    <a:pt x="100188" y="61245"/>
                  </a:lnTo>
                </a:path>
                <a:path w="100330" h="123189">
                  <a:moveTo>
                    <a:pt x="0" y="123109"/>
                  </a:moveTo>
                  <a:lnTo>
                    <a:pt x="100188" y="123109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0574" y="1824071"/>
              <a:ext cx="100330" cy="59690"/>
            </a:xfrm>
            <a:custGeom>
              <a:avLst/>
              <a:gdLst/>
              <a:ahLst/>
              <a:cxnLst/>
              <a:rect l="l" t="t" r="r" b="b"/>
              <a:pathLst>
                <a:path w="100330" h="59689">
                  <a:moveTo>
                    <a:pt x="0" y="0"/>
                  </a:moveTo>
                  <a:lnTo>
                    <a:pt x="100188" y="0"/>
                  </a:lnTo>
                </a:path>
                <a:path w="100330" h="59689">
                  <a:moveTo>
                    <a:pt x="0" y="59389"/>
                  </a:moveTo>
                  <a:lnTo>
                    <a:pt x="100188" y="59389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0574" y="1944707"/>
              <a:ext cx="100330" cy="0"/>
            </a:xfrm>
            <a:custGeom>
              <a:avLst/>
              <a:gdLst/>
              <a:ahLst/>
              <a:cxnLst/>
              <a:rect l="l" t="t" r="r" b="b"/>
              <a:pathLst>
                <a:path w="100330">
                  <a:moveTo>
                    <a:pt x="0" y="0"/>
                  </a:moveTo>
                  <a:lnTo>
                    <a:pt x="100188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30763" y="1471135"/>
              <a:ext cx="175895" cy="518795"/>
            </a:xfrm>
            <a:custGeom>
              <a:avLst/>
              <a:gdLst/>
              <a:ahLst/>
              <a:cxnLst/>
              <a:rect l="l" t="t" r="r" b="b"/>
              <a:pathLst>
                <a:path w="175894" h="518794">
                  <a:moveTo>
                    <a:pt x="175626" y="0"/>
                  </a:moveTo>
                  <a:lnTo>
                    <a:pt x="0" y="0"/>
                  </a:lnTo>
                  <a:lnTo>
                    <a:pt x="0" y="518423"/>
                  </a:lnTo>
                  <a:lnTo>
                    <a:pt x="175626" y="518423"/>
                  </a:lnTo>
                  <a:lnTo>
                    <a:pt x="175626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20830" y="2188930"/>
            <a:ext cx="712470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 marR="5080" indent="-214629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(a)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Digital</a:t>
            </a:r>
            <a:r>
              <a:rPr sz="750" spc="35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circuit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design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98213" y="2200684"/>
            <a:ext cx="64706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390">
              <a:lnSpc>
                <a:spcPct val="103899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(b)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Physical</a:t>
            </a:r>
            <a:r>
              <a:rPr sz="750" spc="20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implementation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1837" y="2558879"/>
            <a:ext cx="1541145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10" dirty="0">
                <a:latin typeface="Times New Roman"/>
                <a:cs typeface="Times New Roman"/>
              </a:rPr>
              <a:t>Note: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spc="-10" dirty="0">
                <a:latin typeface="Times New Roman"/>
                <a:cs typeface="Times New Roman"/>
              </a:rPr>
              <a:t>Slides</a:t>
            </a:r>
            <a:r>
              <a:rPr sz="350" dirty="0">
                <a:latin typeface="Times New Roman"/>
                <a:cs typeface="Times New Roman"/>
              </a:rPr>
              <a:t> with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Times New Roman"/>
                <a:cs typeface="Times New Roman"/>
              </a:rPr>
              <a:t>animation are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Times New Roman"/>
                <a:cs typeface="Times New Roman"/>
              </a:rPr>
              <a:t>denoted with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Times New Roman"/>
                <a:cs typeface="Times New Roman"/>
              </a:rPr>
              <a:t>a </a:t>
            </a:r>
            <a:r>
              <a:rPr sz="350" spc="-10" dirty="0">
                <a:latin typeface="Times New Roman"/>
                <a:cs typeface="Times New Roman"/>
              </a:rPr>
              <a:t>small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Times New Roman"/>
                <a:cs typeface="Times New Roman"/>
              </a:rPr>
              <a:t>red "</a:t>
            </a:r>
            <a:r>
              <a:rPr sz="350" dirty="0">
                <a:solidFill>
                  <a:srgbClr val="D81F00"/>
                </a:solidFill>
                <a:latin typeface="Times New Roman"/>
                <a:cs typeface="Times New Roman"/>
              </a:rPr>
              <a:t>a</a:t>
            </a:r>
            <a:r>
              <a:rPr sz="350" dirty="0">
                <a:latin typeface="Times New Roman"/>
                <a:cs typeface="Times New Roman"/>
              </a:rPr>
              <a:t>"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Times New Roman"/>
                <a:cs typeface="Times New Roman"/>
              </a:rPr>
              <a:t>near the</a:t>
            </a:r>
            <a:r>
              <a:rPr sz="350" spc="-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Times New Roman"/>
                <a:cs typeface="Times New Roman"/>
              </a:rPr>
              <a:t>animated </a:t>
            </a:r>
            <a:r>
              <a:rPr sz="350" spc="-10" dirty="0">
                <a:latin typeface="Times New Roman"/>
                <a:cs typeface="Times New Roman"/>
              </a:rPr>
              <a:t>items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56313"/>
            <a:ext cx="19177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/>
              <a:t>FPGA</a:t>
            </a:r>
            <a:r>
              <a:rPr sz="900" spc="75" dirty="0"/>
              <a:t> </a:t>
            </a:r>
            <a:r>
              <a:rPr sz="900" dirty="0"/>
              <a:t>Internals:</a:t>
            </a:r>
            <a:r>
              <a:rPr sz="900" spc="75" dirty="0"/>
              <a:t> </a:t>
            </a:r>
            <a:r>
              <a:rPr sz="900" dirty="0"/>
              <a:t>Overall</a:t>
            </a:r>
            <a:r>
              <a:rPr sz="900" spc="80" dirty="0"/>
              <a:t> </a:t>
            </a:r>
            <a:r>
              <a:rPr sz="900" spc="-10" dirty="0"/>
              <a:t>Architecture</a:t>
            </a: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82286" y="455489"/>
            <a:ext cx="2997835" cy="311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Consists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hundreds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or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thousands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CLBs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switch </a:t>
            </a:r>
            <a:r>
              <a:rPr sz="900" dirty="0">
                <a:latin typeface="Tahoma"/>
                <a:cs typeface="Tahoma"/>
              </a:rPr>
              <a:t>matrices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(SMs)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arranged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regular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pattern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chip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6097" y="1086958"/>
            <a:ext cx="1348105" cy="1208405"/>
          </a:xfrm>
          <a:custGeom>
            <a:avLst/>
            <a:gdLst/>
            <a:ahLst/>
            <a:cxnLst/>
            <a:rect l="l" t="t" r="r" b="b"/>
            <a:pathLst>
              <a:path w="1348105" h="1208405">
                <a:moveTo>
                  <a:pt x="0" y="0"/>
                </a:moveTo>
                <a:lnTo>
                  <a:pt x="1347501" y="0"/>
                </a:lnTo>
                <a:lnTo>
                  <a:pt x="1347501" y="1208211"/>
                </a:lnTo>
                <a:lnTo>
                  <a:pt x="0" y="1208211"/>
                </a:lnTo>
                <a:lnTo>
                  <a:pt x="0" y="0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3279" y="1610949"/>
            <a:ext cx="247015" cy="16129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7938" y="1439875"/>
            <a:ext cx="1219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SM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7518" y="1439875"/>
            <a:ext cx="1219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SM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7049" y="1812627"/>
            <a:ext cx="236854" cy="16129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"/>
                <a:cs typeface="Arial"/>
              </a:rPr>
              <a:t>SM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4513" y="1812627"/>
            <a:ext cx="251460" cy="16129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"/>
                <a:cs typeface="Arial"/>
              </a:rPr>
              <a:t>SM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3279" y="2013686"/>
            <a:ext cx="247015" cy="1619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05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1950" y="1610949"/>
            <a:ext cx="257810" cy="16129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1950" y="1210686"/>
            <a:ext cx="257810" cy="16065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10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1950" y="2013686"/>
            <a:ext cx="257810" cy="1619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05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0489" y="1610949"/>
            <a:ext cx="260985" cy="161290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0489" y="1210686"/>
            <a:ext cx="260985" cy="16065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10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489" y="2013686"/>
            <a:ext cx="260985" cy="16192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05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13896" y="1024010"/>
            <a:ext cx="1489710" cy="1330325"/>
            <a:chOff x="1113896" y="1024010"/>
            <a:chExt cx="1489710" cy="1330325"/>
          </a:xfrm>
        </p:grpSpPr>
        <p:sp>
          <p:nvSpPr>
            <p:cNvPr id="26" name="object 26"/>
            <p:cNvSpPr/>
            <p:nvPr/>
          </p:nvSpPr>
          <p:spPr>
            <a:xfrm>
              <a:off x="1119928" y="1030042"/>
              <a:ext cx="1477645" cy="1318260"/>
            </a:xfrm>
            <a:custGeom>
              <a:avLst/>
              <a:gdLst/>
              <a:ahLst/>
              <a:cxnLst/>
              <a:rect l="l" t="t" r="r" b="b"/>
              <a:pathLst>
                <a:path w="1477645" h="1318260">
                  <a:moveTo>
                    <a:pt x="965946" y="943432"/>
                  </a:moveTo>
                  <a:lnTo>
                    <a:pt x="966564" y="1317711"/>
                  </a:lnTo>
                </a:path>
                <a:path w="1477645" h="1318260">
                  <a:moveTo>
                    <a:pt x="965946" y="542550"/>
                  </a:moveTo>
                  <a:lnTo>
                    <a:pt x="966564" y="782584"/>
                  </a:lnTo>
                </a:path>
                <a:path w="1477645" h="1318260">
                  <a:moveTo>
                    <a:pt x="965946" y="0"/>
                  </a:moveTo>
                  <a:lnTo>
                    <a:pt x="966564" y="381084"/>
                  </a:lnTo>
                </a:path>
                <a:path w="1477645" h="1318260">
                  <a:moveTo>
                    <a:pt x="514511" y="945287"/>
                  </a:moveTo>
                  <a:lnTo>
                    <a:pt x="515129" y="1317711"/>
                  </a:lnTo>
                </a:path>
                <a:path w="1477645" h="1318260">
                  <a:moveTo>
                    <a:pt x="514511" y="542550"/>
                  </a:moveTo>
                  <a:lnTo>
                    <a:pt x="515129" y="782584"/>
                  </a:lnTo>
                </a:path>
                <a:path w="1477645" h="1318260">
                  <a:moveTo>
                    <a:pt x="514511" y="0"/>
                  </a:moveTo>
                  <a:lnTo>
                    <a:pt x="515129" y="381084"/>
                  </a:lnTo>
                </a:path>
                <a:path w="1477645" h="1318260">
                  <a:moveTo>
                    <a:pt x="384646" y="863008"/>
                  </a:moveTo>
                  <a:lnTo>
                    <a:pt x="0" y="863626"/>
                  </a:lnTo>
                </a:path>
                <a:path w="1477645" h="1318260">
                  <a:moveTo>
                    <a:pt x="836081" y="863008"/>
                  </a:moveTo>
                  <a:lnTo>
                    <a:pt x="647467" y="863626"/>
                  </a:lnTo>
                </a:path>
                <a:path w="1477645" h="1318260">
                  <a:moveTo>
                    <a:pt x="1477365" y="863008"/>
                  </a:moveTo>
                  <a:lnTo>
                    <a:pt x="1095810" y="863626"/>
                  </a:lnTo>
                </a:path>
                <a:path w="1477645" h="1318260">
                  <a:moveTo>
                    <a:pt x="384646" y="462745"/>
                  </a:moveTo>
                  <a:lnTo>
                    <a:pt x="0" y="463364"/>
                  </a:lnTo>
                </a:path>
                <a:path w="1477645" h="1318260">
                  <a:moveTo>
                    <a:pt x="836081" y="462745"/>
                  </a:moveTo>
                  <a:lnTo>
                    <a:pt x="644994" y="463364"/>
                  </a:lnTo>
                </a:path>
                <a:path w="1477645" h="1318260">
                  <a:moveTo>
                    <a:pt x="1477365" y="462745"/>
                  </a:moveTo>
                  <a:lnTo>
                    <a:pt x="1092718" y="463364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7049" y="1411127"/>
              <a:ext cx="709295" cy="161925"/>
            </a:xfrm>
            <a:custGeom>
              <a:avLst/>
              <a:gdLst/>
              <a:ahLst/>
              <a:cxnLst/>
              <a:rect l="l" t="t" r="r" b="b"/>
              <a:pathLst>
                <a:path w="709294" h="161925">
                  <a:moveTo>
                    <a:pt x="0" y="0"/>
                  </a:moveTo>
                  <a:lnTo>
                    <a:pt x="257873" y="0"/>
                  </a:lnTo>
                  <a:lnTo>
                    <a:pt x="257873" y="161465"/>
                  </a:lnTo>
                  <a:lnTo>
                    <a:pt x="0" y="161465"/>
                  </a:lnTo>
                  <a:lnTo>
                    <a:pt x="0" y="0"/>
                  </a:lnTo>
                  <a:close/>
                </a:path>
                <a:path w="709294" h="161925">
                  <a:moveTo>
                    <a:pt x="448960" y="75805"/>
                  </a:moveTo>
                  <a:lnTo>
                    <a:pt x="448960" y="0"/>
                  </a:lnTo>
                  <a:lnTo>
                    <a:pt x="708690" y="0"/>
                  </a:lnTo>
                  <a:lnTo>
                    <a:pt x="708690" y="161465"/>
                  </a:lnTo>
                  <a:lnTo>
                    <a:pt x="448960" y="161465"/>
                  </a:lnTo>
                  <a:lnTo>
                    <a:pt x="448960" y="75805"/>
                  </a:lnTo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34439" y="1238524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853" y="0"/>
                  </a:moveTo>
                  <a:lnTo>
                    <a:pt x="0" y="0"/>
                  </a:lnTo>
                  <a:lnTo>
                    <a:pt x="9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4440" y="1238525"/>
              <a:ext cx="95885" cy="635"/>
            </a:xfrm>
            <a:custGeom>
              <a:avLst/>
              <a:gdLst/>
              <a:ahLst/>
              <a:cxnLst/>
              <a:rect l="l" t="t" r="r" b="b"/>
              <a:pathLst>
                <a:path w="95885" h="634">
                  <a:moveTo>
                    <a:pt x="95852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4439" y="1291110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853" y="0"/>
                  </a:moveTo>
                  <a:lnTo>
                    <a:pt x="0" y="0"/>
                  </a:lnTo>
                  <a:lnTo>
                    <a:pt x="9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34440" y="1291110"/>
              <a:ext cx="95885" cy="635"/>
            </a:xfrm>
            <a:custGeom>
              <a:avLst/>
              <a:gdLst/>
              <a:ahLst/>
              <a:cxnLst/>
              <a:rect l="l" t="t" r="r" b="b"/>
              <a:pathLst>
                <a:path w="95885" h="634">
                  <a:moveTo>
                    <a:pt x="95852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4439" y="1343076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853" y="0"/>
                  </a:moveTo>
                  <a:lnTo>
                    <a:pt x="0" y="0"/>
                  </a:lnTo>
                  <a:lnTo>
                    <a:pt x="9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4440" y="1343076"/>
              <a:ext cx="95885" cy="635"/>
            </a:xfrm>
            <a:custGeom>
              <a:avLst/>
              <a:gdLst/>
              <a:ahLst/>
              <a:cxnLst/>
              <a:rect l="l" t="t" r="r" b="b"/>
              <a:pathLst>
                <a:path w="95885" h="634">
                  <a:moveTo>
                    <a:pt x="95852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6930" y="1238524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851" y="0"/>
                  </a:moveTo>
                  <a:lnTo>
                    <a:pt x="0" y="0"/>
                  </a:lnTo>
                  <a:lnTo>
                    <a:pt x="95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86930" y="1238525"/>
              <a:ext cx="95885" cy="635"/>
            </a:xfrm>
            <a:custGeom>
              <a:avLst/>
              <a:gdLst/>
              <a:ahLst/>
              <a:cxnLst/>
              <a:rect l="l" t="t" r="r" b="b"/>
              <a:pathLst>
                <a:path w="95885" h="634">
                  <a:moveTo>
                    <a:pt x="95852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6930" y="1343076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95851" y="0"/>
                  </a:moveTo>
                  <a:lnTo>
                    <a:pt x="0" y="0"/>
                  </a:lnTo>
                  <a:lnTo>
                    <a:pt x="95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6930" y="1343076"/>
              <a:ext cx="95885" cy="635"/>
            </a:xfrm>
            <a:custGeom>
              <a:avLst/>
              <a:gdLst/>
              <a:ahLst/>
              <a:cxnLst/>
              <a:rect l="l" t="t" r="r" b="b"/>
              <a:pathLst>
                <a:path w="95885" h="634">
                  <a:moveTo>
                    <a:pt x="95852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43279" y="1210686"/>
            <a:ext cx="221615" cy="160655"/>
          </a:xfrm>
          <a:prstGeom prst="rect">
            <a:avLst/>
          </a:prstGeom>
          <a:ln w="6185">
            <a:solidFill>
              <a:srgbClr val="008C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00" spc="-25" dirty="0">
                <a:latin typeface="Arial"/>
                <a:cs typeface="Arial"/>
              </a:rPr>
              <a:t>CLB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006" y="806879"/>
            <a:ext cx="893444" cy="241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250" marR="5080" indent="-210185">
              <a:lnSpc>
                <a:spcPct val="102099"/>
              </a:lnSpc>
              <a:spcBef>
                <a:spcPts val="80"/>
              </a:spcBef>
            </a:pPr>
            <a:r>
              <a:rPr sz="700" i="1" dirty="0">
                <a:latin typeface="Times New Roman"/>
                <a:cs typeface="Times New Roman"/>
              </a:rPr>
              <a:t>Represents</a:t>
            </a:r>
            <a:r>
              <a:rPr sz="700" i="1" spc="-15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channel</a:t>
            </a:r>
            <a:r>
              <a:rPr sz="700" i="1" spc="-15" dirty="0">
                <a:latin typeface="Times New Roman"/>
                <a:cs typeface="Times New Roman"/>
              </a:rPr>
              <a:t> </a:t>
            </a:r>
            <a:r>
              <a:rPr sz="700" i="1" spc="-20" dirty="0">
                <a:latin typeface="Times New Roman"/>
                <a:cs typeface="Times New Roman"/>
              </a:rPr>
              <a:t>with</a:t>
            </a:r>
            <a:r>
              <a:rPr sz="700" i="1" spc="20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tens</a:t>
            </a:r>
            <a:r>
              <a:rPr sz="700" i="1" spc="-1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of </a:t>
            </a:r>
            <a:r>
              <a:rPr sz="700" i="1" spc="-10" dirty="0">
                <a:latin typeface="Times New Roman"/>
                <a:cs typeface="Times New Roman"/>
              </a:rPr>
              <a:t>wires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95730" y="940485"/>
            <a:ext cx="217170" cy="96520"/>
            <a:chOff x="1395730" y="940485"/>
            <a:chExt cx="217170" cy="96520"/>
          </a:xfrm>
        </p:grpSpPr>
        <p:sp>
          <p:nvSpPr>
            <p:cNvPr id="41" name="object 41"/>
            <p:cNvSpPr/>
            <p:nvPr/>
          </p:nvSpPr>
          <p:spPr>
            <a:xfrm>
              <a:off x="1400175" y="944930"/>
              <a:ext cx="203835" cy="86360"/>
            </a:xfrm>
            <a:custGeom>
              <a:avLst/>
              <a:gdLst/>
              <a:ahLst/>
              <a:cxnLst/>
              <a:rect l="l" t="t" r="r" b="b"/>
              <a:pathLst>
                <a:path w="203834" h="86359">
                  <a:moveTo>
                    <a:pt x="0" y="0"/>
                  </a:moveTo>
                  <a:lnTo>
                    <a:pt x="203607" y="85882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79782" y="1009440"/>
              <a:ext cx="33655" cy="27940"/>
            </a:xfrm>
            <a:custGeom>
              <a:avLst/>
              <a:gdLst/>
              <a:ahLst/>
              <a:cxnLst/>
              <a:rect l="l" t="t" r="r" b="b"/>
              <a:pathLst>
                <a:path w="33655" h="27940">
                  <a:moveTo>
                    <a:pt x="11531" y="0"/>
                  </a:moveTo>
                  <a:lnTo>
                    <a:pt x="0" y="27362"/>
                  </a:lnTo>
                  <a:lnTo>
                    <a:pt x="33117" y="25218"/>
                  </a:lnTo>
                  <a:lnTo>
                    <a:pt x="11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36309" y="801930"/>
            <a:ext cx="899160" cy="45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5"/>
              </a:spcBef>
            </a:pPr>
            <a:r>
              <a:rPr sz="700" i="1" dirty="0">
                <a:latin typeface="Times New Roman"/>
                <a:cs typeface="Times New Roman"/>
              </a:rPr>
              <a:t>Connections for just </a:t>
            </a:r>
            <a:r>
              <a:rPr sz="700" i="1" spc="-25" dirty="0">
                <a:latin typeface="Times New Roman"/>
                <a:cs typeface="Times New Roman"/>
              </a:rPr>
              <a:t>one</a:t>
            </a:r>
            <a:r>
              <a:rPr sz="700" i="1" spc="20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CLB</a:t>
            </a:r>
            <a:r>
              <a:rPr sz="700" i="1" spc="-1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shown,</a:t>
            </a:r>
            <a:r>
              <a:rPr sz="700" i="1" spc="-1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but</a:t>
            </a:r>
            <a:r>
              <a:rPr sz="700" i="1" spc="-5" dirty="0">
                <a:latin typeface="Times New Roman"/>
                <a:cs typeface="Times New Roman"/>
              </a:rPr>
              <a:t> </a:t>
            </a:r>
            <a:r>
              <a:rPr sz="700" i="1" spc="-25" dirty="0">
                <a:latin typeface="Times New Roman"/>
                <a:cs typeface="Times New Roman"/>
              </a:rPr>
              <a:t>all</a:t>
            </a:r>
            <a:r>
              <a:rPr sz="700" i="1" spc="20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CLBs</a:t>
            </a:r>
            <a:r>
              <a:rPr sz="700" i="1" spc="-15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are</a:t>
            </a:r>
            <a:r>
              <a:rPr sz="700" i="1" spc="-15" dirty="0">
                <a:latin typeface="Times New Roman"/>
                <a:cs typeface="Times New Roman"/>
              </a:rPr>
              <a:t> </a:t>
            </a:r>
            <a:r>
              <a:rPr sz="700" i="1" spc="-10" dirty="0">
                <a:latin typeface="Times New Roman"/>
                <a:cs typeface="Times New Roman"/>
              </a:rPr>
              <a:t>obviously</a:t>
            </a:r>
            <a:r>
              <a:rPr sz="700" i="1" spc="200" dirty="0">
                <a:latin typeface="Times New Roman"/>
                <a:cs typeface="Times New Roman"/>
              </a:rPr>
              <a:t> </a:t>
            </a:r>
            <a:r>
              <a:rPr sz="700" i="1" dirty="0">
                <a:latin typeface="Times New Roman"/>
                <a:cs typeface="Times New Roman"/>
              </a:rPr>
              <a:t>connected to </a:t>
            </a:r>
            <a:r>
              <a:rPr sz="700" i="1" spc="-10" dirty="0">
                <a:latin typeface="Times New Roman"/>
                <a:cs typeface="Times New Roman"/>
              </a:rPr>
              <a:t>channels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45" name="object 45"/>
            <p:cNvSpPr/>
            <p:nvPr/>
          </p:nvSpPr>
          <p:spPr>
            <a:xfrm>
              <a:off x="2027084" y="875847"/>
              <a:ext cx="585470" cy="336550"/>
            </a:xfrm>
            <a:custGeom>
              <a:avLst/>
              <a:gdLst/>
              <a:ahLst/>
              <a:cxnLst/>
              <a:rect l="l" t="t" r="r" b="b"/>
              <a:pathLst>
                <a:path w="585469" h="336550">
                  <a:moveTo>
                    <a:pt x="585146" y="0"/>
                  </a:moveTo>
                  <a:lnTo>
                    <a:pt x="0" y="336511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18506" y="1189619"/>
              <a:ext cx="33655" cy="27940"/>
            </a:xfrm>
            <a:custGeom>
              <a:avLst/>
              <a:gdLst/>
              <a:ahLst/>
              <a:cxnLst/>
              <a:rect l="l" t="t" r="r" b="b"/>
              <a:pathLst>
                <a:path w="33655" h="27940">
                  <a:moveTo>
                    <a:pt x="18336" y="0"/>
                  </a:moveTo>
                  <a:lnTo>
                    <a:pt x="0" y="27672"/>
                  </a:lnTo>
                  <a:lnTo>
                    <a:pt x="33130" y="25744"/>
                  </a:lnTo>
                  <a:lnTo>
                    <a:pt x="18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56313"/>
            <a:ext cx="20650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/>
              <a:t>FPGA</a:t>
            </a:r>
            <a:r>
              <a:rPr sz="900" spc="70" dirty="0"/>
              <a:t> </a:t>
            </a:r>
            <a:r>
              <a:rPr sz="900" dirty="0"/>
              <a:t>Internals:</a:t>
            </a:r>
            <a:r>
              <a:rPr sz="900" spc="75" dirty="0"/>
              <a:t> </a:t>
            </a:r>
            <a:r>
              <a:rPr sz="900" dirty="0"/>
              <a:t>Programming</a:t>
            </a:r>
            <a:r>
              <a:rPr sz="900" spc="75" dirty="0"/>
              <a:t> </a:t>
            </a:r>
            <a:r>
              <a:rPr sz="900" dirty="0"/>
              <a:t>an</a:t>
            </a:r>
            <a:r>
              <a:rPr sz="900" spc="75" dirty="0"/>
              <a:t> </a:t>
            </a:r>
            <a:r>
              <a:rPr sz="900" spc="-20" dirty="0"/>
              <a:t>FPGA</a:t>
            </a: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82287" y="455489"/>
            <a:ext cx="100584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All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configuration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861" y="599014"/>
            <a:ext cx="882015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memory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bits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are </a:t>
            </a:r>
            <a:r>
              <a:rPr sz="900" dirty="0">
                <a:latin typeface="Tahoma"/>
                <a:cs typeface="Tahoma"/>
              </a:rPr>
              <a:t>connected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as </a:t>
            </a:r>
            <a:r>
              <a:rPr sz="900" dirty="0">
                <a:latin typeface="Tahoma"/>
                <a:cs typeface="Tahoma"/>
              </a:rPr>
              <a:t>one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big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shift register</a:t>
            </a:r>
            <a:endParaRPr sz="900">
              <a:latin typeface="Tahoma"/>
              <a:cs typeface="Tahoma"/>
            </a:endParaRPr>
          </a:p>
          <a:p>
            <a:pPr marL="170815" marR="54610" indent="-114300">
              <a:lnSpc>
                <a:spcPct val="104800"/>
              </a:lnSpc>
              <a:spcBef>
                <a:spcPts val="190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28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Known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scan </a:t>
            </a:r>
            <a:r>
              <a:rPr sz="750" spc="-10" dirty="0">
                <a:latin typeface="Tahoma"/>
                <a:cs typeface="Tahoma"/>
              </a:rPr>
              <a:t>chain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87" y="1458979"/>
            <a:ext cx="98298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Shift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"bit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file"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861" y="1598743"/>
            <a:ext cx="89344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Tahoma"/>
                <a:cs typeface="Tahoma"/>
              </a:rPr>
              <a:t>of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desired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circuit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61067" y="421231"/>
            <a:ext cx="1700530" cy="1674495"/>
            <a:chOff x="1561067" y="421231"/>
            <a:chExt cx="1700530" cy="1674495"/>
          </a:xfrm>
        </p:grpSpPr>
        <p:sp>
          <p:nvSpPr>
            <p:cNvPr id="15" name="object 15"/>
            <p:cNvSpPr/>
            <p:nvPr/>
          </p:nvSpPr>
          <p:spPr>
            <a:xfrm>
              <a:off x="1649899" y="547500"/>
              <a:ext cx="1485265" cy="1235075"/>
            </a:xfrm>
            <a:custGeom>
              <a:avLst/>
              <a:gdLst/>
              <a:ahLst/>
              <a:cxnLst/>
              <a:rect l="l" t="t" r="r" b="b"/>
              <a:pathLst>
                <a:path w="1485264" h="1235075">
                  <a:moveTo>
                    <a:pt x="0" y="0"/>
                  </a:moveTo>
                  <a:lnTo>
                    <a:pt x="489157" y="0"/>
                  </a:lnTo>
                  <a:lnTo>
                    <a:pt x="489157" y="1234813"/>
                  </a:lnTo>
                  <a:lnTo>
                    <a:pt x="0" y="1234813"/>
                  </a:lnTo>
                  <a:lnTo>
                    <a:pt x="0" y="0"/>
                  </a:lnTo>
                  <a:close/>
                </a:path>
                <a:path w="1485264" h="1235075">
                  <a:moveTo>
                    <a:pt x="996866" y="0"/>
                  </a:moveTo>
                  <a:lnTo>
                    <a:pt x="1484786" y="0"/>
                  </a:lnTo>
                  <a:lnTo>
                    <a:pt x="1484786" y="1234813"/>
                  </a:lnTo>
                  <a:lnTo>
                    <a:pt x="996866" y="1234813"/>
                  </a:lnTo>
                  <a:lnTo>
                    <a:pt x="996866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1151" y="423771"/>
              <a:ext cx="1586865" cy="1669414"/>
            </a:xfrm>
            <a:custGeom>
              <a:avLst/>
              <a:gdLst/>
              <a:ahLst/>
              <a:cxnLst/>
              <a:rect l="l" t="t" r="r" b="b"/>
              <a:pathLst>
                <a:path w="1586864" h="1669414">
                  <a:moveTo>
                    <a:pt x="0" y="0"/>
                  </a:moveTo>
                  <a:lnTo>
                    <a:pt x="1586823" y="0"/>
                  </a:lnTo>
                  <a:lnTo>
                    <a:pt x="1586823" y="1669100"/>
                  </a:lnTo>
                  <a:lnTo>
                    <a:pt x="0" y="1669100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11921" y="142968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19198" y="0"/>
                  </a:moveTo>
                  <a:lnTo>
                    <a:pt x="5538" y="0"/>
                  </a:lnTo>
                  <a:lnTo>
                    <a:pt x="0" y="5539"/>
                  </a:lnTo>
                  <a:lnTo>
                    <a:pt x="0" y="12372"/>
                  </a:lnTo>
                  <a:lnTo>
                    <a:pt x="0" y="19206"/>
                  </a:lnTo>
                  <a:lnTo>
                    <a:pt x="5538" y="24745"/>
                  </a:lnTo>
                  <a:lnTo>
                    <a:pt x="19198" y="24745"/>
                  </a:lnTo>
                  <a:lnTo>
                    <a:pt x="24735" y="19206"/>
                  </a:lnTo>
                  <a:lnTo>
                    <a:pt x="24735" y="5539"/>
                  </a:lnTo>
                  <a:lnTo>
                    <a:pt x="19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1921" y="142968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12372"/>
                  </a:moveTo>
                  <a:lnTo>
                    <a:pt x="0" y="5539"/>
                  </a:lnTo>
                  <a:lnTo>
                    <a:pt x="5537" y="0"/>
                  </a:lnTo>
                  <a:lnTo>
                    <a:pt x="12368" y="0"/>
                  </a:lnTo>
                  <a:lnTo>
                    <a:pt x="19199" y="0"/>
                  </a:lnTo>
                  <a:lnTo>
                    <a:pt x="24736" y="5539"/>
                  </a:lnTo>
                  <a:lnTo>
                    <a:pt x="24736" y="12372"/>
                  </a:lnTo>
                  <a:lnTo>
                    <a:pt x="24736" y="19205"/>
                  </a:lnTo>
                  <a:lnTo>
                    <a:pt x="19199" y="24745"/>
                  </a:lnTo>
                  <a:lnTo>
                    <a:pt x="5537" y="24745"/>
                  </a:lnTo>
                  <a:lnTo>
                    <a:pt x="0" y="19205"/>
                  </a:lnTo>
                  <a:lnTo>
                    <a:pt x="0" y="1237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0731" y="142968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19198" y="0"/>
                  </a:moveTo>
                  <a:lnTo>
                    <a:pt x="5537" y="0"/>
                  </a:lnTo>
                  <a:lnTo>
                    <a:pt x="0" y="5539"/>
                  </a:lnTo>
                  <a:lnTo>
                    <a:pt x="0" y="12372"/>
                  </a:lnTo>
                  <a:lnTo>
                    <a:pt x="0" y="19206"/>
                  </a:lnTo>
                  <a:lnTo>
                    <a:pt x="5537" y="24745"/>
                  </a:lnTo>
                  <a:lnTo>
                    <a:pt x="19198" y="24745"/>
                  </a:lnTo>
                  <a:lnTo>
                    <a:pt x="24735" y="19206"/>
                  </a:lnTo>
                  <a:lnTo>
                    <a:pt x="24735" y="5539"/>
                  </a:lnTo>
                  <a:lnTo>
                    <a:pt x="19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0731" y="142968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12372"/>
                  </a:moveTo>
                  <a:lnTo>
                    <a:pt x="0" y="5539"/>
                  </a:lnTo>
                  <a:lnTo>
                    <a:pt x="5537" y="0"/>
                  </a:lnTo>
                  <a:lnTo>
                    <a:pt x="12368" y="0"/>
                  </a:lnTo>
                  <a:lnTo>
                    <a:pt x="19198" y="0"/>
                  </a:lnTo>
                  <a:lnTo>
                    <a:pt x="24735" y="5539"/>
                  </a:lnTo>
                  <a:lnTo>
                    <a:pt x="24735" y="12372"/>
                  </a:lnTo>
                  <a:lnTo>
                    <a:pt x="24735" y="19205"/>
                  </a:lnTo>
                  <a:lnTo>
                    <a:pt x="19198" y="24745"/>
                  </a:lnTo>
                  <a:lnTo>
                    <a:pt x="5537" y="24745"/>
                  </a:lnTo>
                  <a:lnTo>
                    <a:pt x="0" y="19205"/>
                  </a:lnTo>
                  <a:lnTo>
                    <a:pt x="0" y="1237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2557" y="189738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678" y="0"/>
                  </a:moveTo>
                  <a:lnTo>
                    <a:pt x="5675" y="0"/>
                  </a:lnTo>
                  <a:lnTo>
                    <a:pt x="0" y="5676"/>
                  </a:lnTo>
                  <a:lnTo>
                    <a:pt x="0" y="12682"/>
                  </a:lnTo>
                  <a:lnTo>
                    <a:pt x="0" y="19686"/>
                  </a:lnTo>
                  <a:lnTo>
                    <a:pt x="5675" y="25364"/>
                  </a:lnTo>
                  <a:lnTo>
                    <a:pt x="19678" y="25364"/>
                  </a:lnTo>
                  <a:lnTo>
                    <a:pt x="25354" y="19686"/>
                  </a:lnTo>
                  <a:lnTo>
                    <a:pt x="25354" y="5676"/>
                  </a:lnTo>
                  <a:lnTo>
                    <a:pt x="19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62556" y="189738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12681"/>
                  </a:moveTo>
                  <a:lnTo>
                    <a:pt x="0" y="5677"/>
                  </a:lnTo>
                  <a:lnTo>
                    <a:pt x="5675" y="0"/>
                  </a:lnTo>
                  <a:lnTo>
                    <a:pt x="12676" y="0"/>
                  </a:lnTo>
                  <a:lnTo>
                    <a:pt x="19678" y="0"/>
                  </a:lnTo>
                  <a:lnTo>
                    <a:pt x="25354" y="5677"/>
                  </a:lnTo>
                  <a:lnTo>
                    <a:pt x="25354" y="12681"/>
                  </a:lnTo>
                  <a:lnTo>
                    <a:pt x="25354" y="19685"/>
                  </a:lnTo>
                  <a:lnTo>
                    <a:pt x="19678" y="25364"/>
                  </a:lnTo>
                  <a:lnTo>
                    <a:pt x="5675" y="25364"/>
                  </a:lnTo>
                  <a:lnTo>
                    <a:pt x="0" y="19685"/>
                  </a:lnTo>
                  <a:lnTo>
                    <a:pt x="0" y="12681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4200" y="1945635"/>
              <a:ext cx="25400" cy="27305"/>
            </a:xfrm>
            <a:custGeom>
              <a:avLst/>
              <a:gdLst/>
              <a:ahLst/>
              <a:cxnLst/>
              <a:rect l="l" t="t" r="r" b="b"/>
              <a:pathLst>
                <a:path w="25400" h="27305">
                  <a:moveTo>
                    <a:pt x="19678" y="0"/>
                  </a:moveTo>
                  <a:lnTo>
                    <a:pt x="5675" y="0"/>
                  </a:lnTo>
                  <a:lnTo>
                    <a:pt x="0" y="6093"/>
                  </a:lnTo>
                  <a:lnTo>
                    <a:pt x="0" y="13610"/>
                  </a:lnTo>
                  <a:lnTo>
                    <a:pt x="0" y="21126"/>
                  </a:lnTo>
                  <a:lnTo>
                    <a:pt x="5675" y="27219"/>
                  </a:lnTo>
                  <a:lnTo>
                    <a:pt x="19678" y="27219"/>
                  </a:lnTo>
                  <a:lnTo>
                    <a:pt x="25355" y="21126"/>
                  </a:lnTo>
                  <a:lnTo>
                    <a:pt x="25355" y="6093"/>
                  </a:lnTo>
                  <a:lnTo>
                    <a:pt x="19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4200" y="1945635"/>
              <a:ext cx="25400" cy="27305"/>
            </a:xfrm>
            <a:custGeom>
              <a:avLst/>
              <a:gdLst/>
              <a:ahLst/>
              <a:cxnLst/>
              <a:rect l="l" t="t" r="r" b="b"/>
              <a:pathLst>
                <a:path w="25400" h="27305">
                  <a:moveTo>
                    <a:pt x="0" y="13610"/>
                  </a:moveTo>
                  <a:lnTo>
                    <a:pt x="0" y="6093"/>
                  </a:lnTo>
                  <a:lnTo>
                    <a:pt x="5675" y="0"/>
                  </a:lnTo>
                  <a:lnTo>
                    <a:pt x="12677" y="0"/>
                  </a:lnTo>
                  <a:lnTo>
                    <a:pt x="19678" y="0"/>
                  </a:lnTo>
                  <a:lnTo>
                    <a:pt x="25354" y="6093"/>
                  </a:lnTo>
                  <a:lnTo>
                    <a:pt x="25354" y="13610"/>
                  </a:lnTo>
                  <a:lnTo>
                    <a:pt x="25354" y="21127"/>
                  </a:lnTo>
                  <a:lnTo>
                    <a:pt x="19678" y="27220"/>
                  </a:lnTo>
                  <a:lnTo>
                    <a:pt x="5675" y="27220"/>
                  </a:lnTo>
                  <a:lnTo>
                    <a:pt x="0" y="21127"/>
                  </a:lnTo>
                  <a:lnTo>
                    <a:pt x="0" y="1361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24908" y="1401229"/>
              <a:ext cx="228600" cy="232410"/>
            </a:xfrm>
            <a:custGeom>
              <a:avLst/>
              <a:gdLst/>
              <a:ahLst/>
              <a:cxnLst/>
              <a:rect l="l" t="t" r="r" b="b"/>
              <a:pathLst>
                <a:path w="228600" h="232410">
                  <a:moveTo>
                    <a:pt x="0" y="0"/>
                  </a:moveTo>
                  <a:lnTo>
                    <a:pt x="617" y="231991"/>
                  </a:lnTo>
                </a:path>
                <a:path w="228600" h="232410">
                  <a:moveTo>
                    <a:pt x="227572" y="0"/>
                  </a:moveTo>
                  <a:lnTo>
                    <a:pt x="228190" y="23199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6741" y="1015199"/>
              <a:ext cx="554990" cy="958215"/>
            </a:xfrm>
            <a:custGeom>
              <a:avLst/>
              <a:gdLst/>
              <a:ahLst/>
              <a:cxnLst/>
              <a:rect l="l" t="t" r="r" b="b"/>
              <a:pathLst>
                <a:path w="554989" h="958214">
                  <a:moveTo>
                    <a:pt x="53809" y="12992"/>
                  </a:moveTo>
                  <a:lnTo>
                    <a:pt x="0" y="0"/>
                  </a:lnTo>
                  <a:lnTo>
                    <a:pt x="0" y="26606"/>
                  </a:lnTo>
                  <a:lnTo>
                    <a:pt x="53809" y="12992"/>
                  </a:lnTo>
                  <a:close/>
                </a:path>
                <a:path w="554989" h="958214">
                  <a:moveTo>
                    <a:pt x="554710" y="944054"/>
                  </a:moveTo>
                  <a:lnTo>
                    <a:pt x="501535" y="930440"/>
                  </a:lnTo>
                  <a:lnTo>
                    <a:pt x="501535" y="957656"/>
                  </a:lnTo>
                  <a:lnTo>
                    <a:pt x="554710" y="944054"/>
                  </a:lnTo>
                  <a:close/>
                </a:path>
                <a:path w="554989" h="958214">
                  <a:moveTo>
                    <a:pt x="554710" y="895794"/>
                  </a:moveTo>
                  <a:lnTo>
                    <a:pt x="501535" y="882192"/>
                  </a:lnTo>
                  <a:lnTo>
                    <a:pt x="501535" y="908786"/>
                  </a:lnTo>
                  <a:lnTo>
                    <a:pt x="554710" y="895794"/>
                  </a:lnTo>
                  <a:close/>
                </a:path>
                <a:path w="554989" h="958214">
                  <a:moveTo>
                    <a:pt x="554710" y="846924"/>
                  </a:moveTo>
                  <a:lnTo>
                    <a:pt x="501535" y="833932"/>
                  </a:lnTo>
                  <a:lnTo>
                    <a:pt x="501535" y="860539"/>
                  </a:lnTo>
                  <a:lnTo>
                    <a:pt x="554710" y="846924"/>
                  </a:lnTo>
                  <a:close/>
                </a:path>
                <a:path w="554989" h="958214">
                  <a:moveTo>
                    <a:pt x="554710" y="801763"/>
                  </a:moveTo>
                  <a:lnTo>
                    <a:pt x="501535" y="788771"/>
                  </a:lnTo>
                  <a:lnTo>
                    <a:pt x="501535" y="815378"/>
                  </a:lnTo>
                  <a:lnTo>
                    <a:pt x="554710" y="801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71362" y="491822"/>
              <a:ext cx="1165860" cy="908685"/>
            </a:xfrm>
            <a:custGeom>
              <a:avLst/>
              <a:gdLst/>
              <a:ahLst/>
              <a:cxnLst/>
              <a:rect l="l" t="t" r="r" b="b"/>
              <a:pathLst>
                <a:path w="1165860" h="908685">
                  <a:moveTo>
                    <a:pt x="390831" y="907550"/>
                  </a:moveTo>
                  <a:lnTo>
                    <a:pt x="391449" y="908169"/>
                  </a:lnTo>
                </a:path>
                <a:path w="1165860" h="908685">
                  <a:moveTo>
                    <a:pt x="1165690" y="536364"/>
                  </a:moveTo>
                  <a:lnTo>
                    <a:pt x="748268" y="536364"/>
                  </a:lnTo>
                  <a:lnTo>
                    <a:pt x="748268" y="0"/>
                  </a:lnTo>
                  <a:lnTo>
                    <a:pt x="48235" y="0"/>
                  </a:lnTo>
                  <a:lnTo>
                    <a:pt x="48235" y="454703"/>
                  </a:lnTo>
                  <a:lnTo>
                    <a:pt x="0" y="454703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5822" y="1073353"/>
              <a:ext cx="495300" cy="145415"/>
            </a:xfrm>
            <a:custGeom>
              <a:avLst/>
              <a:gdLst/>
              <a:ahLst/>
              <a:cxnLst/>
              <a:rect l="l" t="t" r="r" b="b"/>
              <a:pathLst>
                <a:path w="495300" h="145415">
                  <a:moveTo>
                    <a:pt x="53797" y="132384"/>
                  </a:moveTo>
                  <a:lnTo>
                    <a:pt x="0" y="118783"/>
                  </a:lnTo>
                  <a:lnTo>
                    <a:pt x="0" y="145376"/>
                  </a:lnTo>
                  <a:lnTo>
                    <a:pt x="53797" y="132384"/>
                  </a:lnTo>
                  <a:close/>
                </a:path>
                <a:path w="495300" h="145415">
                  <a:moveTo>
                    <a:pt x="53797" y="89077"/>
                  </a:moveTo>
                  <a:lnTo>
                    <a:pt x="0" y="75476"/>
                  </a:lnTo>
                  <a:lnTo>
                    <a:pt x="0" y="102069"/>
                  </a:lnTo>
                  <a:lnTo>
                    <a:pt x="53797" y="89077"/>
                  </a:lnTo>
                  <a:close/>
                </a:path>
                <a:path w="495300" h="145415">
                  <a:moveTo>
                    <a:pt x="494728" y="77330"/>
                  </a:moveTo>
                  <a:lnTo>
                    <a:pt x="440918" y="63715"/>
                  </a:lnTo>
                  <a:lnTo>
                    <a:pt x="440918" y="90322"/>
                  </a:lnTo>
                  <a:lnTo>
                    <a:pt x="494728" y="77330"/>
                  </a:lnTo>
                  <a:close/>
                </a:path>
                <a:path w="495300" h="145415">
                  <a:moveTo>
                    <a:pt x="494728" y="13614"/>
                  </a:moveTo>
                  <a:lnTo>
                    <a:pt x="440918" y="0"/>
                  </a:lnTo>
                  <a:lnTo>
                    <a:pt x="440918" y="27216"/>
                  </a:lnTo>
                  <a:lnTo>
                    <a:pt x="494728" y="13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5950" y="1205737"/>
              <a:ext cx="100330" cy="753745"/>
            </a:xfrm>
            <a:custGeom>
              <a:avLst/>
              <a:gdLst/>
              <a:ahLst/>
              <a:cxnLst/>
              <a:rect l="l" t="t" r="r" b="b"/>
              <a:pathLst>
                <a:path w="100330" h="753744">
                  <a:moveTo>
                    <a:pt x="100181" y="0"/>
                  </a:moveTo>
                  <a:lnTo>
                    <a:pt x="0" y="0"/>
                  </a:lnTo>
                  <a:lnTo>
                    <a:pt x="0" y="753508"/>
                  </a:lnTo>
                </a:path>
              </a:pathLst>
            </a:custGeom>
            <a:ln w="6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9540" y="1239143"/>
              <a:ext cx="53340" cy="26670"/>
            </a:xfrm>
            <a:custGeom>
              <a:avLst/>
              <a:gdLst/>
              <a:ahLst/>
              <a:cxnLst/>
              <a:rect l="l" t="t" r="r" b="b"/>
              <a:pathLst>
                <a:path w="53339" h="26669">
                  <a:moveTo>
                    <a:pt x="0" y="0"/>
                  </a:moveTo>
                  <a:lnTo>
                    <a:pt x="0" y="26602"/>
                  </a:lnTo>
                  <a:lnTo>
                    <a:pt x="53182" y="12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560" y="1252135"/>
              <a:ext cx="728980" cy="755650"/>
            </a:xfrm>
            <a:custGeom>
              <a:avLst/>
              <a:gdLst/>
              <a:ahLst/>
              <a:cxnLst/>
              <a:rect l="l" t="t" r="r" b="b"/>
              <a:pathLst>
                <a:path w="728980" h="755650">
                  <a:moveTo>
                    <a:pt x="728479" y="0"/>
                  </a:moveTo>
                  <a:lnTo>
                    <a:pt x="649942" y="0"/>
                  </a:lnTo>
                  <a:lnTo>
                    <a:pt x="649942" y="755364"/>
                  </a:lnTo>
                  <a:lnTo>
                    <a:pt x="0" y="755364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7685" y="1287398"/>
              <a:ext cx="53975" cy="26670"/>
            </a:xfrm>
            <a:custGeom>
              <a:avLst/>
              <a:gdLst/>
              <a:ahLst/>
              <a:cxnLst/>
              <a:rect l="l" t="t" r="r" b="b"/>
              <a:pathLst>
                <a:path w="53975" h="26669">
                  <a:moveTo>
                    <a:pt x="0" y="0"/>
                  </a:moveTo>
                  <a:lnTo>
                    <a:pt x="0" y="26601"/>
                  </a:lnTo>
                  <a:lnTo>
                    <a:pt x="53801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4560" y="1162432"/>
              <a:ext cx="728980" cy="894080"/>
            </a:xfrm>
            <a:custGeom>
              <a:avLst/>
              <a:gdLst/>
              <a:ahLst/>
              <a:cxnLst/>
              <a:rect l="l" t="t" r="r" b="b"/>
              <a:pathLst>
                <a:path w="728980" h="894080">
                  <a:moveTo>
                    <a:pt x="728479" y="138575"/>
                  </a:moveTo>
                  <a:lnTo>
                    <a:pt x="669731" y="138575"/>
                  </a:lnTo>
                  <a:lnTo>
                    <a:pt x="669731" y="893939"/>
                  </a:lnTo>
                  <a:lnTo>
                    <a:pt x="0" y="893939"/>
                  </a:lnTo>
                </a:path>
                <a:path w="728980" h="894080">
                  <a:moveTo>
                    <a:pt x="728479" y="0"/>
                  </a:moveTo>
                  <a:lnTo>
                    <a:pt x="611601" y="0"/>
                  </a:lnTo>
                  <a:lnTo>
                    <a:pt x="611601" y="746702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2013" y="717626"/>
              <a:ext cx="197485" cy="596900"/>
            </a:xfrm>
            <a:custGeom>
              <a:avLst/>
              <a:gdLst/>
              <a:ahLst/>
              <a:cxnLst/>
              <a:rect l="l" t="t" r="r" b="b"/>
              <a:pathLst>
                <a:path w="197485" h="596900">
                  <a:moveTo>
                    <a:pt x="197270" y="0"/>
                  </a:moveTo>
                  <a:lnTo>
                    <a:pt x="0" y="0"/>
                  </a:lnTo>
                  <a:lnTo>
                    <a:pt x="0" y="596372"/>
                  </a:lnTo>
                  <a:lnTo>
                    <a:pt x="197270" y="596372"/>
                  </a:lnTo>
                  <a:lnTo>
                    <a:pt x="197270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62012" y="717627"/>
              <a:ext cx="197485" cy="596900"/>
            </a:xfrm>
            <a:custGeom>
              <a:avLst/>
              <a:gdLst/>
              <a:ahLst/>
              <a:cxnLst/>
              <a:rect l="l" t="t" r="r" b="b"/>
              <a:pathLst>
                <a:path w="197485" h="596900">
                  <a:moveTo>
                    <a:pt x="0" y="0"/>
                  </a:moveTo>
                  <a:lnTo>
                    <a:pt x="197270" y="0"/>
                  </a:lnTo>
                  <a:lnTo>
                    <a:pt x="197270" y="596372"/>
                  </a:lnTo>
                  <a:lnTo>
                    <a:pt x="0" y="596372"/>
                  </a:lnTo>
                  <a:lnTo>
                    <a:pt x="0" y="0"/>
                  </a:lnTo>
                  <a:close/>
                </a:path>
                <a:path w="197485" h="596900">
                  <a:moveTo>
                    <a:pt x="0" y="75474"/>
                  </a:moveTo>
                  <a:lnTo>
                    <a:pt x="197271" y="76093"/>
                  </a:lnTo>
                </a:path>
                <a:path w="197485" h="596900">
                  <a:moveTo>
                    <a:pt x="0" y="148474"/>
                  </a:moveTo>
                  <a:lnTo>
                    <a:pt x="197271" y="149093"/>
                  </a:lnTo>
                </a:path>
                <a:path w="197485" h="596900">
                  <a:moveTo>
                    <a:pt x="0" y="223949"/>
                  </a:moveTo>
                  <a:lnTo>
                    <a:pt x="197271" y="224567"/>
                  </a:lnTo>
                </a:path>
                <a:path w="197485" h="596900">
                  <a:moveTo>
                    <a:pt x="0" y="299423"/>
                  </a:moveTo>
                  <a:lnTo>
                    <a:pt x="197271" y="300042"/>
                  </a:lnTo>
                </a:path>
                <a:path w="197485" h="596900">
                  <a:moveTo>
                    <a:pt x="0" y="372423"/>
                  </a:moveTo>
                  <a:lnTo>
                    <a:pt x="197271" y="373042"/>
                  </a:lnTo>
                </a:path>
                <a:path w="197485" h="596900">
                  <a:moveTo>
                    <a:pt x="0" y="447898"/>
                  </a:moveTo>
                  <a:lnTo>
                    <a:pt x="197271" y="448517"/>
                  </a:lnTo>
                </a:path>
                <a:path w="197485" h="596900">
                  <a:moveTo>
                    <a:pt x="0" y="523372"/>
                  </a:moveTo>
                  <a:lnTo>
                    <a:pt x="197271" y="523991"/>
                  </a:lnTo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29342" y="632545"/>
            <a:ext cx="2641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8x2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Mem.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8196" y="1320477"/>
            <a:ext cx="3073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4154" algn="l"/>
              </a:tabLst>
            </a:pPr>
            <a:r>
              <a:rPr sz="400" spc="-25" dirty="0">
                <a:latin typeface="Arial"/>
                <a:cs typeface="Arial"/>
              </a:rPr>
              <a:t>D1</a:t>
            </a:r>
            <a:r>
              <a:rPr sz="400" dirty="0">
                <a:latin typeface="Arial"/>
                <a:cs typeface="Arial"/>
              </a:rPr>
              <a:t>	</a:t>
            </a:r>
            <a:r>
              <a:rPr sz="400" spc="-25" dirty="0">
                <a:latin typeface="Arial"/>
                <a:cs typeface="Arial"/>
              </a:rPr>
              <a:t>D0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09116" y="1153816"/>
            <a:ext cx="194945" cy="1701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400" dirty="0">
                <a:latin typeface="Arial"/>
                <a:cs typeface="Arial"/>
              </a:rPr>
              <a:t>6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i="1" spc="-25" dirty="0">
                <a:solidFill>
                  <a:srgbClr val="FF2800"/>
                </a:solidFill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dirty="0">
                <a:latin typeface="Arial"/>
                <a:cs typeface="Arial"/>
              </a:rPr>
              <a:t>7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i="1" spc="-25" dirty="0">
                <a:solidFill>
                  <a:srgbClr val="FF2800"/>
                </a:solidFill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98377" y="705915"/>
            <a:ext cx="331470" cy="3968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90"/>
              </a:spcBef>
            </a:pPr>
            <a:r>
              <a:rPr sz="400" dirty="0">
                <a:latin typeface="Arial"/>
                <a:cs typeface="Arial"/>
              </a:rPr>
              <a:t>0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spc="-25" dirty="0">
                <a:solidFill>
                  <a:srgbClr val="FF2800"/>
                </a:solidFill>
                <a:latin typeface="Arial"/>
                <a:cs typeface="Arial"/>
              </a:rPr>
              <a:t>11</a:t>
            </a:r>
            <a:endParaRPr sz="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1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spc="-25" dirty="0">
                <a:solidFill>
                  <a:srgbClr val="FF2800"/>
                </a:solidFill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2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spc="-25" dirty="0">
                <a:solidFill>
                  <a:srgbClr val="FF2800"/>
                </a:solidFill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3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spc="-25" dirty="0">
                <a:solidFill>
                  <a:srgbClr val="FF2800"/>
                </a:solidFill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baseline="27777" dirty="0">
                <a:latin typeface="Arial"/>
                <a:cs typeface="Arial"/>
              </a:rPr>
              <a:t>a2</a:t>
            </a:r>
            <a:r>
              <a:rPr sz="600" spc="127" baseline="27777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4</a:t>
            </a:r>
            <a:r>
              <a:rPr sz="400" spc="215" dirty="0">
                <a:latin typeface="Arial"/>
                <a:cs typeface="Arial"/>
              </a:rPr>
              <a:t>  </a:t>
            </a:r>
            <a:r>
              <a:rPr sz="400" i="1" spc="-25" dirty="0">
                <a:solidFill>
                  <a:srgbClr val="FF2800"/>
                </a:solidFill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3777" y="1042707"/>
            <a:ext cx="280670" cy="133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9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a1</a:t>
            </a:r>
            <a:endParaRPr sz="400">
              <a:latin typeface="Arial"/>
              <a:cs typeface="Arial"/>
            </a:endParaRPr>
          </a:p>
          <a:p>
            <a:pPr marL="97790">
              <a:lnSpc>
                <a:spcPts val="409"/>
              </a:lnSpc>
            </a:pPr>
            <a:r>
              <a:rPr sz="400" dirty="0">
                <a:latin typeface="Arial"/>
                <a:cs typeface="Arial"/>
              </a:rPr>
              <a:t>5</a:t>
            </a:r>
            <a:r>
              <a:rPr sz="400" spc="200" dirty="0">
                <a:latin typeface="Arial"/>
                <a:cs typeface="Arial"/>
              </a:rPr>
              <a:t>  </a:t>
            </a:r>
            <a:r>
              <a:rPr sz="400" i="1" spc="-25" dirty="0">
                <a:solidFill>
                  <a:srgbClr val="FF2800"/>
                </a:solidFill>
                <a:latin typeface="Arial"/>
                <a:cs typeface="Arial"/>
              </a:rPr>
              <a:t>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23777" y="1100859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a0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19522" y="630689"/>
            <a:ext cx="16129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Pin</a:t>
            </a:r>
            <a:r>
              <a:rPr sz="400" u="sng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19522" y="784113"/>
            <a:ext cx="12827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0" dirty="0">
                <a:latin typeface="Arial"/>
                <a:cs typeface="Arial"/>
              </a:rPr>
              <a:t>Pclk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19703" y="893983"/>
            <a:ext cx="55880" cy="3016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400" spc="-50" dirty="0">
                <a:latin typeface="Arial"/>
                <a:cs typeface="Arial"/>
              </a:rPr>
              <a:t>a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b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9703" y="2010884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22796" y="1960773"/>
            <a:ext cx="5270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0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30584" y="702780"/>
            <a:ext cx="293370" cy="399415"/>
            <a:chOff x="1430584" y="702780"/>
            <a:chExt cx="293370" cy="399415"/>
          </a:xfrm>
        </p:grpSpPr>
        <p:sp>
          <p:nvSpPr>
            <p:cNvPr id="48" name="object 48"/>
            <p:cNvSpPr/>
            <p:nvPr/>
          </p:nvSpPr>
          <p:spPr>
            <a:xfrm>
              <a:off x="1669689" y="1011482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0" y="0"/>
                  </a:moveTo>
                  <a:lnTo>
                    <a:pt x="0" y="27219"/>
                  </a:lnTo>
                  <a:lnTo>
                    <a:pt x="53801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69507" y="1025093"/>
              <a:ext cx="130810" cy="635"/>
            </a:xfrm>
            <a:custGeom>
              <a:avLst/>
              <a:gdLst/>
              <a:ahLst/>
              <a:cxnLst/>
              <a:rect l="l" t="t" r="r" b="b"/>
              <a:pathLst>
                <a:path w="130810" h="634">
                  <a:moveTo>
                    <a:pt x="0" y="0"/>
                  </a:moveTo>
                  <a:lnTo>
                    <a:pt x="130482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69689" y="1075202"/>
              <a:ext cx="53975" cy="26670"/>
            </a:xfrm>
            <a:custGeom>
              <a:avLst/>
              <a:gdLst/>
              <a:ahLst/>
              <a:cxnLst/>
              <a:rect l="l" t="t" r="r" b="b"/>
              <a:pathLst>
                <a:path w="53975" h="26669">
                  <a:moveTo>
                    <a:pt x="0" y="0"/>
                  </a:moveTo>
                  <a:lnTo>
                    <a:pt x="0" y="26602"/>
                  </a:lnTo>
                  <a:lnTo>
                    <a:pt x="53801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69507" y="1088813"/>
              <a:ext cx="130810" cy="635"/>
            </a:xfrm>
            <a:custGeom>
              <a:avLst/>
              <a:gdLst/>
              <a:ahLst/>
              <a:cxnLst/>
              <a:rect l="l" t="t" r="r" b="b"/>
              <a:pathLst>
                <a:path w="130810" h="634">
                  <a:moveTo>
                    <a:pt x="0" y="0"/>
                  </a:moveTo>
                  <a:lnTo>
                    <a:pt x="130482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34251" y="702779"/>
              <a:ext cx="53975" cy="90805"/>
            </a:xfrm>
            <a:custGeom>
              <a:avLst/>
              <a:gdLst/>
              <a:ahLst/>
              <a:cxnLst/>
              <a:rect l="l" t="t" r="r" b="b"/>
              <a:pathLst>
                <a:path w="53975" h="90804">
                  <a:moveTo>
                    <a:pt x="53797" y="76720"/>
                  </a:moveTo>
                  <a:lnTo>
                    <a:pt x="0" y="63106"/>
                  </a:lnTo>
                  <a:lnTo>
                    <a:pt x="0" y="90322"/>
                  </a:lnTo>
                  <a:lnTo>
                    <a:pt x="53797" y="76720"/>
                  </a:lnTo>
                  <a:close/>
                </a:path>
                <a:path w="53975" h="90804">
                  <a:moveTo>
                    <a:pt x="53797" y="12992"/>
                  </a:moveTo>
                  <a:lnTo>
                    <a:pt x="0" y="0"/>
                  </a:lnTo>
                  <a:lnTo>
                    <a:pt x="0" y="26606"/>
                  </a:lnTo>
                  <a:lnTo>
                    <a:pt x="53797" y="12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34077" y="781347"/>
              <a:ext cx="130810" cy="635"/>
            </a:xfrm>
            <a:custGeom>
              <a:avLst/>
              <a:gdLst/>
              <a:ahLst/>
              <a:cxnLst/>
              <a:rect l="l" t="t" r="r" b="b"/>
              <a:pathLst>
                <a:path w="130809" h="634">
                  <a:moveTo>
                    <a:pt x="0" y="0"/>
                  </a:moveTo>
                  <a:lnTo>
                    <a:pt x="130482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68450" y="2097494"/>
            <a:ext cx="10413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Pin</a:t>
            </a:r>
            <a:endParaRPr sz="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68450" y="2251537"/>
            <a:ext cx="12827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0" dirty="0">
                <a:latin typeface="Arial"/>
                <a:cs typeface="Arial"/>
              </a:rPr>
              <a:t>Pclk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80131" y="1137066"/>
            <a:ext cx="817880" cy="1123315"/>
            <a:chOff x="1180131" y="1137066"/>
            <a:chExt cx="817880" cy="1123315"/>
          </a:xfrm>
        </p:grpSpPr>
        <p:sp>
          <p:nvSpPr>
            <p:cNvPr id="57" name="object 57"/>
            <p:cNvSpPr/>
            <p:nvPr/>
          </p:nvSpPr>
          <p:spPr>
            <a:xfrm>
              <a:off x="1283804" y="2169584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0" y="0"/>
                  </a:moveTo>
                  <a:lnTo>
                    <a:pt x="0" y="27219"/>
                  </a:lnTo>
                  <a:lnTo>
                    <a:pt x="53802" y="1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83623" y="2185050"/>
              <a:ext cx="130810" cy="635"/>
            </a:xfrm>
            <a:custGeom>
              <a:avLst/>
              <a:gdLst/>
              <a:ahLst/>
              <a:cxnLst/>
              <a:rect l="l" t="t" r="r" b="b"/>
              <a:pathLst>
                <a:path w="130809" h="635">
                  <a:moveTo>
                    <a:pt x="0" y="0"/>
                  </a:moveTo>
                  <a:lnTo>
                    <a:pt x="130483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83804" y="2233304"/>
              <a:ext cx="53975" cy="26670"/>
            </a:xfrm>
            <a:custGeom>
              <a:avLst/>
              <a:gdLst/>
              <a:ahLst/>
              <a:cxnLst/>
              <a:rect l="l" t="t" r="r" b="b"/>
              <a:pathLst>
                <a:path w="53975" h="26669">
                  <a:moveTo>
                    <a:pt x="0" y="0"/>
                  </a:moveTo>
                  <a:lnTo>
                    <a:pt x="0" y="26601"/>
                  </a:lnTo>
                  <a:lnTo>
                    <a:pt x="53802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83623" y="2248152"/>
              <a:ext cx="130810" cy="635"/>
            </a:xfrm>
            <a:custGeom>
              <a:avLst/>
              <a:gdLst/>
              <a:ahLst/>
              <a:cxnLst/>
              <a:rect l="l" t="t" r="r" b="b"/>
              <a:pathLst>
                <a:path w="130809" h="635">
                  <a:moveTo>
                    <a:pt x="0" y="0"/>
                  </a:moveTo>
                  <a:lnTo>
                    <a:pt x="130483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69689" y="1137066"/>
              <a:ext cx="53975" cy="26670"/>
            </a:xfrm>
            <a:custGeom>
              <a:avLst/>
              <a:gdLst/>
              <a:ahLst/>
              <a:cxnLst/>
              <a:rect l="l" t="t" r="r" b="b"/>
              <a:pathLst>
                <a:path w="53975" h="26669">
                  <a:moveTo>
                    <a:pt x="0" y="0"/>
                  </a:moveTo>
                  <a:lnTo>
                    <a:pt x="0" y="26602"/>
                  </a:lnTo>
                  <a:lnTo>
                    <a:pt x="53801" y="1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69507" y="1150678"/>
              <a:ext cx="130810" cy="635"/>
            </a:xfrm>
            <a:custGeom>
              <a:avLst/>
              <a:gdLst/>
              <a:ahLst/>
              <a:cxnLst/>
              <a:rect l="l" t="t" r="r" b="b"/>
              <a:pathLst>
                <a:path w="130810" h="634">
                  <a:moveTo>
                    <a:pt x="0" y="0"/>
                  </a:moveTo>
                  <a:lnTo>
                    <a:pt x="130482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57247" y="1675287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0" y="0"/>
                  </a:moveTo>
                  <a:lnTo>
                    <a:pt x="0" y="19796"/>
                  </a:lnTo>
                  <a:lnTo>
                    <a:pt x="40195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45496" y="1685186"/>
              <a:ext cx="33655" cy="635"/>
            </a:xfrm>
            <a:custGeom>
              <a:avLst/>
              <a:gdLst/>
              <a:ahLst/>
              <a:cxnLst/>
              <a:rect l="l" t="t" r="r" b="b"/>
              <a:pathLst>
                <a:path w="33655" h="635">
                  <a:moveTo>
                    <a:pt x="0" y="0"/>
                  </a:moveTo>
                  <a:lnTo>
                    <a:pt x="33394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771970" y="632545"/>
            <a:ext cx="26352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8x2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Mem.</a:t>
            </a:r>
            <a:endParaRPr sz="4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894746" y="715153"/>
          <a:ext cx="195580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">
                <a:tc>
                  <a:txBody>
                    <a:bodyPr/>
                    <a:lstStyle/>
                    <a:p>
                      <a:pPr marR="59055" algn="r">
                        <a:lnSpc>
                          <a:spcPts val="395"/>
                        </a:lnSpc>
                        <a:spcBef>
                          <a:spcPts val="100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 marR="59055" algn="r">
                        <a:lnSpc>
                          <a:spcPts val="390"/>
                        </a:lnSpc>
                        <a:spcBef>
                          <a:spcPts val="85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 marR="66675" algn="r">
                        <a:lnSpc>
                          <a:spcPts val="400"/>
                        </a:lnSpc>
                        <a:spcBef>
                          <a:spcPts val="95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 marR="59055" algn="r">
                        <a:lnSpc>
                          <a:spcPts val="415"/>
                        </a:lnSpc>
                        <a:spcBef>
                          <a:spcPts val="80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 marR="59055" algn="r">
                        <a:lnSpc>
                          <a:spcPts val="390"/>
                        </a:lnSpc>
                        <a:spcBef>
                          <a:spcPts val="85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 marR="59055" algn="r">
                        <a:lnSpc>
                          <a:spcPts val="405"/>
                        </a:lnSpc>
                        <a:spcBef>
                          <a:spcPts val="90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 marR="59055" algn="r">
                        <a:lnSpc>
                          <a:spcPts val="405"/>
                        </a:lnSpc>
                        <a:spcBef>
                          <a:spcPts val="90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 marR="59055" algn="r">
                        <a:lnSpc>
                          <a:spcPts val="405"/>
                        </a:lnSpc>
                        <a:spcBef>
                          <a:spcPts val="65"/>
                        </a:spcBef>
                      </a:pPr>
                      <a:r>
                        <a:rPr sz="4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8CCC"/>
                      </a:solidFill>
                      <a:prstDash val="solid"/>
                    </a:lnL>
                    <a:lnR w="6350">
                      <a:solidFill>
                        <a:srgbClr val="008CCC"/>
                      </a:solidFill>
                      <a:prstDash val="solid"/>
                    </a:lnR>
                    <a:lnT w="6350">
                      <a:solidFill>
                        <a:srgbClr val="008CCC"/>
                      </a:solidFill>
                      <a:prstDash val="solid"/>
                    </a:lnT>
                    <a:lnB w="6350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2999543" y="1320477"/>
            <a:ext cx="952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D0</a:t>
            </a:r>
            <a:endParaRPr sz="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74444" y="1320477"/>
            <a:ext cx="952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D1</a:t>
            </a:r>
            <a:endParaRPr sz="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43705" y="705915"/>
            <a:ext cx="55880" cy="3206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1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43705" y="1153816"/>
            <a:ext cx="55880" cy="1701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400" spc="15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15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33584" y="983935"/>
            <a:ext cx="19177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a2</a:t>
            </a:r>
            <a:r>
              <a:rPr sz="400" spc="100" dirty="0">
                <a:latin typeface="Arial"/>
                <a:cs typeface="Arial"/>
              </a:rPr>
              <a:t> </a:t>
            </a:r>
            <a:r>
              <a:rPr sz="600" spc="-75" baseline="-27777" dirty="0">
                <a:latin typeface="Arial"/>
                <a:cs typeface="Arial"/>
              </a:rPr>
              <a:t>4</a:t>
            </a:r>
            <a:endParaRPr sz="600" baseline="-27777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58984" y="1040850"/>
            <a:ext cx="140970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9055" algn="r">
              <a:lnSpc>
                <a:spcPts val="415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a1</a:t>
            </a:r>
            <a:endParaRPr sz="400">
              <a:latin typeface="Arial"/>
              <a:cs typeface="Arial"/>
            </a:endParaRPr>
          </a:p>
          <a:p>
            <a:pPr marR="5080" algn="r">
              <a:lnSpc>
                <a:spcPts val="415"/>
              </a:lnSpc>
            </a:pPr>
            <a:r>
              <a:rPr sz="400" spc="1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58984" y="1100859"/>
            <a:ext cx="863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a0</a:t>
            </a:r>
            <a:endParaRPr sz="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17444" y="1157774"/>
            <a:ext cx="226060" cy="3060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29539" algn="just">
              <a:lnSpc>
                <a:spcPct val="77100"/>
              </a:lnSpc>
              <a:spcBef>
                <a:spcPts val="235"/>
              </a:spcBef>
            </a:pPr>
            <a:r>
              <a:rPr sz="400" spc="-25" dirty="0">
                <a:latin typeface="Arial"/>
                <a:cs typeface="Arial"/>
              </a:rPr>
              <a:t>m1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m2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m3</a:t>
            </a:r>
            <a:endParaRPr sz="400">
              <a:latin typeface="Arial"/>
              <a:cs typeface="Arial"/>
            </a:endParaRPr>
          </a:p>
          <a:p>
            <a:pPr marL="59055" marR="5080" indent="-6350">
              <a:lnSpc>
                <a:spcPts val="480"/>
              </a:lnSpc>
              <a:spcBef>
                <a:spcPts val="15"/>
              </a:spcBef>
            </a:pPr>
            <a:r>
              <a:rPr sz="400" spc="-10" dirty="0">
                <a:latin typeface="Arial"/>
                <a:cs typeface="Arial"/>
              </a:rPr>
              <a:t>Switch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matrix</a:t>
            </a:r>
            <a:endParaRPr sz="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13009" y="1072110"/>
            <a:ext cx="83820" cy="135890"/>
          </a:xfrm>
          <a:custGeom>
            <a:avLst/>
            <a:gdLst/>
            <a:ahLst/>
            <a:cxnLst/>
            <a:rect l="l" t="t" r="r" b="b"/>
            <a:pathLst>
              <a:path w="83819" h="135890">
                <a:moveTo>
                  <a:pt x="0" y="0"/>
                </a:moveTo>
                <a:lnTo>
                  <a:pt x="83484" y="0"/>
                </a:lnTo>
                <a:lnTo>
                  <a:pt x="83484" y="58152"/>
                </a:lnTo>
                <a:lnTo>
                  <a:pt x="0" y="58152"/>
                </a:lnTo>
                <a:lnTo>
                  <a:pt x="0" y="0"/>
                </a:lnTo>
                <a:close/>
              </a:path>
              <a:path w="83819" h="135890">
                <a:moveTo>
                  <a:pt x="0" y="78567"/>
                </a:moveTo>
                <a:lnTo>
                  <a:pt x="83484" y="78567"/>
                </a:lnTo>
                <a:lnTo>
                  <a:pt x="83484" y="135483"/>
                </a:lnTo>
                <a:lnTo>
                  <a:pt x="0" y="135483"/>
                </a:lnTo>
                <a:lnTo>
                  <a:pt x="0" y="78567"/>
                </a:lnTo>
                <a:close/>
              </a:path>
            </a:pathLst>
          </a:custGeom>
          <a:ln w="4948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314969" y="419731"/>
            <a:ext cx="17399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0" dirty="0">
                <a:latin typeface="Arial"/>
                <a:cs typeface="Arial"/>
              </a:rPr>
              <a:t>FPGA</a:t>
            </a:r>
            <a:endParaRPr sz="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92044" y="1057553"/>
            <a:ext cx="318135" cy="1447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30480" indent="93345">
              <a:lnSpc>
                <a:spcPts val="420"/>
              </a:lnSpc>
              <a:spcBef>
                <a:spcPts val="190"/>
              </a:spcBef>
            </a:pPr>
            <a:r>
              <a:rPr sz="400" dirty="0">
                <a:solidFill>
                  <a:srgbClr val="FF2800"/>
                </a:solidFill>
                <a:latin typeface="Arial"/>
                <a:cs typeface="Arial"/>
              </a:rPr>
              <a:t>10</a:t>
            </a:r>
            <a:r>
              <a:rPr sz="400" spc="12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600" spc="-37" baseline="13888" dirty="0">
                <a:latin typeface="Arial"/>
                <a:cs typeface="Arial"/>
              </a:rPr>
              <a:t>o0</a:t>
            </a:r>
            <a:r>
              <a:rPr sz="600" spc="300" baseline="13888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m0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600" baseline="-27777" dirty="0">
                <a:solidFill>
                  <a:srgbClr val="FF2800"/>
                </a:solidFill>
                <a:latin typeface="Arial"/>
                <a:cs typeface="Arial"/>
              </a:rPr>
              <a:t>11</a:t>
            </a:r>
            <a:r>
              <a:rPr sz="600" spc="232" baseline="-27777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600" spc="-37" baseline="6944" dirty="0">
                <a:latin typeface="Arial"/>
                <a:cs typeface="Arial"/>
              </a:rPr>
              <a:t>o1</a:t>
            </a:r>
            <a:endParaRPr sz="600" baseline="6944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713194" y="1437948"/>
            <a:ext cx="340995" cy="257175"/>
            <a:chOff x="1713194" y="1437948"/>
            <a:chExt cx="340995" cy="257175"/>
          </a:xfrm>
        </p:grpSpPr>
        <p:sp>
          <p:nvSpPr>
            <p:cNvPr id="79" name="object 79"/>
            <p:cNvSpPr/>
            <p:nvPr/>
          </p:nvSpPr>
          <p:spPr>
            <a:xfrm>
              <a:off x="1755028" y="1441440"/>
              <a:ext cx="295910" cy="192405"/>
            </a:xfrm>
            <a:custGeom>
              <a:avLst/>
              <a:gdLst/>
              <a:ahLst/>
              <a:cxnLst/>
              <a:rect l="l" t="t" r="r" b="b"/>
              <a:pathLst>
                <a:path w="295910" h="192405">
                  <a:moveTo>
                    <a:pt x="0" y="41449"/>
                  </a:moveTo>
                  <a:lnTo>
                    <a:pt x="0" y="0"/>
                  </a:lnTo>
                  <a:lnTo>
                    <a:pt x="69880" y="0"/>
                  </a:lnTo>
                </a:path>
                <a:path w="295910" h="192405">
                  <a:moveTo>
                    <a:pt x="225717" y="41449"/>
                  </a:moveTo>
                  <a:lnTo>
                    <a:pt x="225717" y="0"/>
                  </a:lnTo>
                  <a:lnTo>
                    <a:pt x="295596" y="0"/>
                  </a:lnTo>
                </a:path>
                <a:path w="295910" h="192405">
                  <a:moveTo>
                    <a:pt x="33394" y="150330"/>
                  </a:moveTo>
                  <a:lnTo>
                    <a:pt x="34012" y="191779"/>
                  </a:lnTo>
                </a:path>
                <a:path w="295910" h="192405">
                  <a:moveTo>
                    <a:pt x="262203" y="150330"/>
                  </a:moveTo>
                  <a:lnTo>
                    <a:pt x="262821" y="191779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28438" y="1675287"/>
              <a:ext cx="40640" cy="20320"/>
            </a:xfrm>
            <a:custGeom>
              <a:avLst/>
              <a:gdLst/>
              <a:ahLst/>
              <a:cxnLst/>
              <a:rect l="l" t="t" r="r" b="b"/>
              <a:pathLst>
                <a:path w="40639" h="20319">
                  <a:moveTo>
                    <a:pt x="0" y="0"/>
                  </a:moveTo>
                  <a:lnTo>
                    <a:pt x="0" y="19796"/>
                  </a:lnTo>
                  <a:lnTo>
                    <a:pt x="40195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16686" y="1685186"/>
              <a:ext cx="33655" cy="635"/>
            </a:xfrm>
            <a:custGeom>
              <a:avLst/>
              <a:gdLst/>
              <a:ahLst/>
              <a:cxnLst/>
              <a:rect l="l" t="t" r="r" b="b"/>
              <a:pathLst>
                <a:path w="33655" h="635">
                  <a:moveTo>
                    <a:pt x="0" y="0"/>
                  </a:moveTo>
                  <a:lnTo>
                    <a:pt x="33394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639628" y="1642172"/>
            <a:ext cx="495934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400" spc="180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600" baseline="6944" dirty="0">
                <a:latin typeface="Arial"/>
                <a:cs typeface="Arial"/>
              </a:rPr>
              <a:t>2</a:t>
            </a:r>
            <a:r>
              <a:rPr sz="600" spc="15" baseline="6944" dirty="0">
                <a:latin typeface="Arial"/>
                <a:cs typeface="Arial"/>
              </a:rPr>
              <a:t> </a:t>
            </a:r>
            <a:r>
              <a:rPr sz="600" baseline="6944" dirty="0">
                <a:latin typeface="Arial"/>
                <a:cs typeface="Arial"/>
              </a:rPr>
              <a:t>x1</a:t>
            </a:r>
            <a:r>
              <a:rPr sz="600" spc="135" baseline="6944" dirty="0">
                <a:latin typeface="Arial"/>
                <a:cs typeface="Arial"/>
              </a:rPr>
              <a:t> </a:t>
            </a:r>
            <a:r>
              <a:rPr sz="400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400" spc="175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600" spc="-37" baseline="6944" dirty="0">
                <a:latin typeface="Arial"/>
                <a:cs typeface="Arial"/>
              </a:rPr>
              <a:t>2x1</a:t>
            </a:r>
            <a:endParaRPr sz="600" baseline="6944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708824" y="1397736"/>
            <a:ext cx="354965" cy="297815"/>
            <a:chOff x="2708824" y="1397736"/>
            <a:chExt cx="354965" cy="297815"/>
          </a:xfrm>
        </p:grpSpPr>
        <p:sp>
          <p:nvSpPr>
            <p:cNvPr id="84" name="object 84"/>
            <p:cNvSpPr/>
            <p:nvPr/>
          </p:nvSpPr>
          <p:spPr>
            <a:xfrm>
              <a:off x="2807550" y="142968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19198" y="0"/>
                  </a:moveTo>
                  <a:lnTo>
                    <a:pt x="5538" y="0"/>
                  </a:lnTo>
                  <a:lnTo>
                    <a:pt x="0" y="5539"/>
                  </a:lnTo>
                  <a:lnTo>
                    <a:pt x="0" y="12372"/>
                  </a:lnTo>
                  <a:lnTo>
                    <a:pt x="0" y="19206"/>
                  </a:lnTo>
                  <a:lnTo>
                    <a:pt x="5538" y="24745"/>
                  </a:lnTo>
                  <a:lnTo>
                    <a:pt x="19198" y="24745"/>
                  </a:lnTo>
                  <a:lnTo>
                    <a:pt x="24737" y="19206"/>
                  </a:lnTo>
                  <a:lnTo>
                    <a:pt x="24737" y="5539"/>
                  </a:lnTo>
                  <a:lnTo>
                    <a:pt x="19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07551" y="142968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12372"/>
                  </a:moveTo>
                  <a:lnTo>
                    <a:pt x="0" y="5539"/>
                  </a:lnTo>
                  <a:lnTo>
                    <a:pt x="5537" y="0"/>
                  </a:lnTo>
                  <a:lnTo>
                    <a:pt x="12368" y="0"/>
                  </a:lnTo>
                  <a:lnTo>
                    <a:pt x="19198" y="0"/>
                  </a:lnTo>
                  <a:lnTo>
                    <a:pt x="24736" y="5539"/>
                  </a:lnTo>
                  <a:lnTo>
                    <a:pt x="24736" y="12372"/>
                  </a:lnTo>
                  <a:lnTo>
                    <a:pt x="24736" y="19205"/>
                  </a:lnTo>
                  <a:lnTo>
                    <a:pt x="19198" y="24745"/>
                  </a:lnTo>
                  <a:lnTo>
                    <a:pt x="5537" y="24745"/>
                  </a:lnTo>
                  <a:lnTo>
                    <a:pt x="0" y="19205"/>
                  </a:lnTo>
                  <a:lnTo>
                    <a:pt x="0" y="1237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36360" y="142968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19198" y="0"/>
                  </a:moveTo>
                  <a:lnTo>
                    <a:pt x="5537" y="0"/>
                  </a:lnTo>
                  <a:lnTo>
                    <a:pt x="0" y="5539"/>
                  </a:lnTo>
                  <a:lnTo>
                    <a:pt x="0" y="12372"/>
                  </a:lnTo>
                  <a:lnTo>
                    <a:pt x="0" y="19206"/>
                  </a:lnTo>
                  <a:lnTo>
                    <a:pt x="5537" y="24745"/>
                  </a:lnTo>
                  <a:lnTo>
                    <a:pt x="19198" y="24745"/>
                  </a:lnTo>
                  <a:lnTo>
                    <a:pt x="24735" y="19206"/>
                  </a:lnTo>
                  <a:lnTo>
                    <a:pt x="24735" y="5539"/>
                  </a:lnTo>
                  <a:lnTo>
                    <a:pt x="19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36360" y="142968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12372"/>
                  </a:moveTo>
                  <a:lnTo>
                    <a:pt x="0" y="5539"/>
                  </a:lnTo>
                  <a:lnTo>
                    <a:pt x="5537" y="0"/>
                  </a:lnTo>
                  <a:lnTo>
                    <a:pt x="12368" y="0"/>
                  </a:lnTo>
                  <a:lnTo>
                    <a:pt x="19198" y="0"/>
                  </a:lnTo>
                  <a:lnTo>
                    <a:pt x="24736" y="5539"/>
                  </a:lnTo>
                  <a:lnTo>
                    <a:pt x="24736" y="12372"/>
                  </a:lnTo>
                  <a:lnTo>
                    <a:pt x="24736" y="19205"/>
                  </a:lnTo>
                  <a:lnTo>
                    <a:pt x="19198" y="24745"/>
                  </a:lnTo>
                  <a:lnTo>
                    <a:pt x="5537" y="24745"/>
                  </a:lnTo>
                  <a:lnTo>
                    <a:pt x="0" y="19205"/>
                  </a:lnTo>
                  <a:lnTo>
                    <a:pt x="0" y="12372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20537" y="1401229"/>
              <a:ext cx="229870" cy="232410"/>
            </a:xfrm>
            <a:custGeom>
              <a:avLst/>
              <a:gdLst/>
              <a:ahLst/>
              <a:cxnLst/>
              <a:rect l="l" t="t" r="r" b="b"/>
              <a:pathLst>
                <a:path w="229869" h="232410">
                  <a:moveTo>
                    <a:pt x="0" y="0"/>
                  </a:moveTo>
                  <a:lnTo>
                    <a:pt x="618" y="231991"/>
                  </a:lnTo>
                </a:path>
                <a:path w="229869" h="232410">
                  <a:moveTo>
                    <a:pt x="228809" y="0"/>
                  </a:moveTo>
                  <a:lnTo>
                    <a:pt x="229427" y="231991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52875" y="1675287"/>
              <a:ext cx="40005" cy="20320"/>
            </a:xfrm>
            <a:custGeom>
              <a:avLst/>
              <a:gdLst/>
              <a:ahLst/>
              <a:cxnLst/>
              <a:rect l="l" t="t" r="r" b="b"/>
              <a:pathLst>
                <a:path w="40005" h="20319">
                  <a:moveTo>
                    <a:pt x="0" y="0"/>
                  </a:moveTo>
                  <a:lnTo>
                    <a:pt x="0" y="19796"/>
                  </a:lnTo>
                  <a:lnTo>
                    <a:pt x="39578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50658" y="1441440"/>
              <a:ext cx="295910" cy="244475"/>
            </a:xfrm>
            <a:custGeom>
              <a:avLst/>
              <a:gdLst/>
              <a:ahLst/>
              <a:cxnLst/>
              <a:rect l="l" t="t" r="r" b="b"/>
              <a:pathLst>
                <a:path w="295910" h="244475">
                  <a:moveTo>
                    <a:pt x="190468" y="243745"/>
                  </a:moveTo>
                  <a:lnTo>
                    <a:pt x="225098" y="244364"/>
                  </a:lnTo>
                </a:path>
                <a:path w="295910" h="244475">
                  <a:moveTo>
                    <a:pt x="0" y="41449"/>
                  </a:moveTo>
                  <a:lnTo>
                    <a:pt x="0" y="0"/>
                  </a:lnTo>
                  <a:lnTo>
                    <a:pt x="69879" y="0"/>
                  </a:lnTo>
                </a:path>
                <a:path w="295910" h="244475">
                  <a:moveTo>
                    <a:pt x="225098" y="41449"/>
                  </a:moveTo>
                  <a:lnTo>
                    <a:pt x="225098" y="0"/>
                  </a:lnTo>
                  <a:lnTo>
                    <a:pt x="295596" y="0"/>
                  </a:lnTo>
                </a:path>
                <a:path w="295910" h="244475">
                  <a:moveTo>
                    <a:pt x="33393" y="150330"/>
                  </a:moveTo>
                  <a:lnTo>
                    <a:pt x="34011" y="191779"/>
                  </a:lnTo>
                </a:path>
                <a:path w="295910" h="244475">
                  <a:moveTo>
                    <a:pt x="262202" y="150330"/>
                  </a:moveTo>
                  <a:lnTo>
                    <a:pt x="262821" y="191779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24067" y="1675287"/>
              <a:ext cx="40005" cy="20320"/>
            </a:xfrm>
            <a:custGeom>
              <a:avLst/>
              <a:gdLst/>
              <a:ahLst/>
              <a:cxnLst/>
              <a:rect l="l" t="t" r="r" b="b"/>
              <a:pathLst>
                <a:path w="40005" h="20319">
                  <a:moveTo>
                    <a:pt x="0" y="0"/>
                  </a:moveTo>
                  <a:lnTo>
                    <a:pt x="0" y="19796"/>
                  </a:lnTo>
                  <a:lnTo>
                    <a:pt x="39578" y="9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712317" y="1685186"/>
              <a:ext cx="34925" cy="635"/>
            </a:xfrm>
            <a:custGeom>
              <a:avLst/>
              <a:gdLst/>
              <a:ahLst/>
              <a:cxnLst/>
              <a:rect l="l" t="t" r="r" b="b"/>
              <a:pathLst>
                <a:path w="34925" h="635">
                  <a:moveTo>
                    <a:pt x="0" y="0"/>
                  </a:moveTo>
                  <a:lnTo>
                    <a:pt x="34630" y="618"/>
                  </a:lnTo>
                </a:path>
              </a:pathLst>
            </a:custGeom>
            <a:ln w="6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635876" y="1642172"/>
            <a:ext cx="5080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400" spc="185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600" baseline="6944" dirty="0">
                <a:latin typeface="Arial"/>
                <a:cs typeface="Arial"/>
              </a:rPr>
              <a:t>2</a:t>
            </a:r>
            <a:r>
              <a:rPr sz="600" spc="7" baseline="6944" dirty="0">
                <a:latin typeface="Arial"/>
                <a:cs typeface="Arial"/>
              </a:rPr>
              <a:t> </a:t>
            </a:r>
            <a:r>
              <a:rPr sz="600" baseline="6944" dirty="0">
                <a:latin typeface="Arial"/>
                <a:cs typeface="Arial"/>
              </a:rPr>
              <a:t>x1</a:t>
            </a:r>
            <a:r>
              <a:rPr sz="600" spc="135" baseline="6944" dirty="0">
                <a:latin typeface="Arial"/>
                <a:cs typeface="Arial"/>
              </a:rPr>
              <a:t> </a:t>
            </a:r>
            <a:r>
              <a:rPr sz="400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r>
              <a:rPr sz="400" spc="180" dirty="0">
                <a:solidFill>
                  <a:srgbClr val="FF2800"/>
                </a:solidFill>
                <a:latin typeface="Arial"/>
                <a:cs typeface="Arial"/>
              </a:rPr>
              <a:t>  </a:t>
            </a:r>
            <a:r>
              <a:rPr sz="600" baseline="6944" dirty="0">
                <a:latin typeface="Arial"/>
                <a:cs typeface="Arial"/>
              </a:rPr>
              <a:t>2</a:t>
            </a:r>
            <a:r>
              <a:rPr sz="600" spc="7" baseline="6944" dirty="0">
                <a:latin typeface="Arial"/>
                <a:cs typeface="Arial"/>
              </a:rPr>
              <a:t> </a:t>
            </a:r>
            <a:r>
              <a:rPr sz="600" spc="-37" baseline="6944" dirty="0">
                <a:latin typeface="Arial"/>
                <a:cs typeface="Arial"/>
              </a:rPr>
              <a:t>x1</a:t>
            </a:r>
            <a:endParaRPr sz="600" baseline="6944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824908" y="1738389"/>
            <a:ext cx="1415415" cy="222885"/>
          </a:xfrm>
          <a:custGeom>
            <a:avLst/>
            <a:gdLst/>
            <a:ahLst/>
            <a:cxnLst/>
            <a:rect l="l" t="t" r="r" b="b"/>
            <a:pathLst>
              <a:path w="1415414" h="222885">
                <a:moveTo>
                  <a:pt x="0" y="1856"/>
                </a:moveTo>
                <a:lnTo>
                  <a:pt x="0" y="222712"/>
                </a:lnTo>
                <a:lnTo>
                  <a:pt x="1409959" y="222712"/>
                </a:lnTo>
              </a:path>
              <a:path w="1415414" h="222885">
                <a:moveTo>
                  <a:pt x="227572" y="0"/>
                </a:moveTo>
                <a:lnTo>
                  <a:pt x="227572" y="172601"/>
                </a:lnTo>
                <a:lnTo>
                  <a:pt x="1414906" y="172601"/>
                </a:lnTo>
              </a:path>
            </a:pathLst>
          </a:custGeom>
          <a:ln w="6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840036" y="553978"/>
            <a:ext cx="1314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CLB</a:t>
            </a:r>
            <a:endParaRPr sz="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33192" y="553978"/>
            <a:ext cx="1314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CLB</a:t>
            </a:r>
            <a:endParaRPr sz="4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818682" y="1738389"/>
            <a:ext cx="407670" cy="123825"/>
          </a:xfrm>
          <a:custGeom>
            <a:avLst/>
            <a:gdLst/>
            <a:ahLst/>
            <a:cxnLst/>
            <a:rect l="l" t="t" r="r" b="b"/>
            <a:pathLst>
              <a:path w="407669" h="123825">
                <a:moveTo>
                  <a:pt x="228808" y="1856"/>
                </a:moveTo>
                <a:lnTo>
                  <a:pt x="228808" y="78567"/>
                </a:lnTo>
                <a:lnTo>
                  <a:pt x="407528" y="78567"/>
                </a:lnTo>
              </a:path>
              <a:path w="407669" h="123825">
                <a:moveTo>
                  <a:pt x="0" y="0"/>
                </a:moveTo>
                <a:lnTo>
                  <a:pt x="0" y="123729"/>
                </a:lnTo>
                <a:lnTo>
                  <a:pt x="406291" y="123729"/>
                </a:lnTo>
              </a:path>
            </a:pathLst>
          </a:custGeom>
          <a:ln w="6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251232" y="1773943"/>
            <a:ext cx="64769" cy="232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just">
              <a:lnSpc>
                <a:spcPct val="77500"/>
              </a:lnSpc>
              <a:spcBef>
                <a:spcPts val="235"/>
              </a:spcBef>
            </a:pPr>
            <a:r>
              <a:rPr sz="400" spc="-50" dirty="0">
                <a:latin typeface="Arial"/>
                <a:cs typeface="Arial"/>
              </a:rPr>
              <a:t>z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y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x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spc="-50" dirty="0">
                <a:latin typeface="Arial"/>
                <a:cs typeface="Arial"/>
              </a:rPr>
              <a:t>w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664057" y="634663"/>
            <a:ext cx="1453515" cy="1315085"/>
            <a:chOff x="1664057" y="634663"/>
            <a:chExt cx="1453515" cy="1315085"/>
          </a:xfrm>
        </p:grpSpPr>
        <p:sp>
          <p:nvSpPr>
            <p:cNvPr id="100" name="object 100"/>
            <p:cNvSpPr/>
            <p:nvPr/>
          </p:nvSpPr>
          <p:spPr>
            <a:xfrm>
              <a:off x="1703082" y="1549703"/>
              <a:ext cx="260985" cy="35560"/>
            </a:xfrm>
            <a:custGeom>
              <a:avLst/>
              <a:gdLst/>
              <a:ahLst/>
              <a:cxnLst/>
              <a:rect l="l" t="t" r="r" b="b"/>
              <a:pathLst>
                <a:path w="260985" h="35559">
                  <a:moveTo>
                    <a:pt x="0" y="35262"/>
                  </a:moveTo>
                  <a:lnTo>
                    <a:pt x="37104" y="18559"/>
                  </a:lnTo>
                  <a:lnTo>
                    <a:pt x="0" y="0"/>
                  </a:lnTo>
                </a:path>
                <a:path w="260985" h="35559">
                  <a:moveTo>
                    <a:pt x="225717" y="35262"/>
                  </a:moveTo>
                  <a:lnTo>
                    <a:pt x="260966" y="18559"/>
                  </a:lnTo>
                  <a:lnTo>
                    <a:pt x="225717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66597" y="1484745"/>
              <a:ext cx="437515" cy="254000"/>
            </a:xfrm>
            <a:custGeom>
              <a:avLst/>
              <a:gdLst/>
              <a:ahLst/>
              <a:cxnLst/>
              <a:rect l="l" t="t" r="r" b="b"/>
              <a:pathLst>
                <a:path w="437514" h="254000">
                  <a:moveTo>
                    <a:pt x="36485" y="0"/>
                  </a:moveTo>
                  <a:lnTo>
                    <a:pt x="141613" y="0"/>
                  </a:lnTo>
                  <a:lnTo>
                    <a:pt x="141613" y="105169"/>
                  </a:lnTo>
                  <a:lnTo>
                    <a:pt x="36485" y="105169"/>
                  </a:lnTo>
                  <a:lnTo>
                    <a:pt x="36485" y="0"/>
                  </a:lnTo>
                  <a:close/>
                </a:path>
                <a:path w="437514" h="254000">
                  <a:moveTo>
                    <a:pt x="103272" y="148474"/>
                  </a:moveTo>
                  <a:lnTo>
                    <a:pt x="208401" y="148474"/>
                  </a:lnTo>
                  <a:lnTo>
                    <a:pt x="208401" y="253644"/>
                  </a:lnTo>
                  <a:lnTo>
                    <a:pt x="103272" y="253644"/>
                  </a:lnTo>
                  <a:lnTo>
                    <a:pt x="103272" y="148474"/>
                  </a:lnTo>
                  <a:close/>
                </a:path>
                <a:path w="437514" h="254000">
                  <a:moveTo>
                    <a:pt x="262202" y="0"/>
                  </a:moveTo>
                  <a:lnTo>
                    <a:pt x="367331" y="0"/>
                  </a:lnTo>
                  <a:lnTo>
                    <a:pt x="367331" y="105169"/>
                  </a:lnTo>
                  <a:lnTo>
                    <a:pt x="262202" y="105169"/>
                  </a:lnTo>
                  <a:lnTo>
                    <a:pt x="262202" y="0"/>
                  </a:lnTo>
                  <a:close/>
                </a:path>
                <a:path w="437514" h="254000">
                  <a:moveTo>
                    <a:pt x="385883" y="253644"/>
                  </a:moveTo>
                  <a:lnTo>
                    <a:pt x="332082" y="253644"/>
                  </a:lnTo>
                  <a:lnTo>
                    <a:pt x="332082" y="148474"/>
                  </a:lnTo>
                  <a:lnTo>
                    <a:pt x="437210" y="148474"/>
                  </a:lnTo>
                  <a:lnTo>
                    <a:pt x="437210" y="253644"/>
                  </a:lnTo>
                  <a:lnTo>
                    <a:pt x="385883" y="253644"/>
                  </a:lnTo>
                </a:path>
                <a:path w="437514" h="254000">
                  <a:moveTo>
                    <a:pt x="228809" y="148474"/>
                  </a:moveTo>
                  <a:lnTo>
                    <a:pt x="278899" y="148474"/>
                  </a:lnTo>
                  <a:lnTo>
                    <a:pt x="278899" y="253644"/>
                  </a:lnTo>
                  <a:lnTo>
                    <a:pt x="228809" y="253644"/>
                  </a:lnTo>
                  <a:lnTo>
                    <a:pt x="228809" y="148474"/>
                  </a:lnTo>
                  <a:close/>
                </a:path>
                <a:path w="437514" h="254000">
                  <a:moveTo>
                    <a:pt x="0" y="148474"/>
                  </a:moveTo>
                  <a:lnTo>
                    <a:pt x="50089" y="148474"/>
                  </a:lnTo>
                  <a:lnTo>
                    <a:pt x="50089" y="253644"/>
                  </a:lnTo>
                  <a:lnTo>
                    <a:pt x="0" y="253644"/>
                  </a:lnTo>
                  <a:lnTo>
                    <a:pt x="0" y="148474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700567" y="1549703"/>
              <a:ext cx="260350" cy="35560"/>
            </a:xfrm>
            <a:custGeom>
              <a:avLst/>
              <a:gdLst/>
              <a:ahLst/>
              <a:cxnLst/>
              <a:rect l="l" t="t" r="r" b="b"/>
              <a:pathLst>
                <a:path w="260350" h="35559">
                  <a:moveTo>
                    <a:pt x="0" y="35262"/>
                  </a:moveTo>
                  <a:lnTo>
                    <a:pt x="34630" y="18559"/>
                  </a:lnTo>
                  <a:lnTo>
                    <a:pt x="0" y="0"/>
                  </a:lnTo>
                </a:path>
                <a:path w="260350" h="35559">
                  <a:moveTo>
                    <a:pt x="225098" y="35262"/>
                  </a:moveTo>
                  <a:lnTo>
                    <a:pt x="260348" y="18559"/>
                  </a:lnTo>
                  <a:lnTo>
                    <a:pt x="225098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62226" y="1484745"/>
              <a:ext cx="437515" cy="254000"/>
            </a:xfrm>
            <a:custGeom>
              <a:avLst/>
              <a:gdLst/>
              <a:ahLst/>
              <a:cxnLst/>
              <a:rect l="l" t="t" r="r" b="b"/>
              <a:pathLst>
                <a:path w="437514" h="254000">
                  <a:moveTo>
                    <a:pt x="36485" y="0"/>
                  </a:moveTo>
                  <a:lnTo>
                    <a:pt x="141614" y="0"/>
                  </a:lnTo>
                  <a:lnTo>
                    <a:pt x="141614" y="105169"/>
                  </a:lnTo>
                  <a:lnTo>
                    <a:pt x="36485" y="105169"/>
                  </a:lnTo>
                  <a:lnTo>
                    <a:pt x="36485" y="0"/>
                  </a:lnTo>
                  <a:close/>
                </a:path>
                <a:path w="437514" h="254000">
                  <a:moveTo>
                    <a:pt x="103273" y="148474"/>
                  </a:moveTo>
                  <a:lnTo>
                    <a:pt x="208402" y="148474"/>
                  </a:lnTo>
                  <a:lnTo>
                    <a:pt x="208402" y="253644"/>
                  </a:lnTo>
                  <a:lnTo>
                    <a:pt x="103273" y="253644"/>
                  </a:lnTo>
                  <a:lnTo>
                    <a:pt x="103273" y="148474"/>
                  </a:lnTo>
                  <a:close/>
                </a:path>
                <a:path w="437514" h="254000">
                  <a:moveTo>
                    <a:pt x="262203" y="0"/>
                  </a:moveTo>
                  <a:lnTo>
                    <a:pt x="367331" y="0"/>
                  </a:lnTo>
                  <a:lnTo>
                    <a:pt x="367331" y="105169"/>
                  </a:lnTo>
                  <a:lnTo>
                    <a:pt x="262203" y="105169"/>
                  </a:lnTo>
                  <a:lnTo>
                    <a:pt x="262203" y="0"/>
                  </a:lnTo>
                  <a:close/>
                </a:path>
                <a:path w="437514" h="254000">
                  <a:moveTo>
                    <a:pt x="385264" y="253644"/>
                  </a:moveTo>
                  <a:lnTo>
                    <a:pt x="437211" y="253644"/>
                  </a:lnTo>
                  <a:lnTo>
                    <a:pt x="437211" y="148474"/>
                  </a:lnTo>
                  <a:lnTo>
                    <a:pt x="332082" y="148474"/>
                  </a:lnTo>
                  <a:lnTo>
                    <a:pt x="332082" y="253644"/>
                  </a:lnTo>
                  <a:lnTo>
                    <a:pt x="385264" y="253644"/>
                  </a:lnTo>
                </a:path>
                <a:path w="437514" h="254000">
                  <a:moveTo>
                    <a:pt x="228809" y="148474"/>
                  </a:moveTo>
                  <a:lnTo>
                    <a:pt x="280136" y="148474"/>
                  </a:lnTo>
                  <a:lnTo>
                    <a:pt x="280136" y="253644"/>
                  </a:lnTo>
                  <a:lnTo>
                    <a:pt x="228809" y="253644"/>
                  </a:lnTo>
                  <a:lnTo>
                    <a:pt x="228809" y="148474"/>
                  </a:lnTo>
                  <a:close/>
                </a:path>
                <a:path w="437514" h="254000">
                  <a:moveTo>
                    <a:pt x="0" y="148474"/>
                  </a:moveTo>
                  <a:lnTo>
                    <a:pt x="51327" y="148474"/>
                  </a:lnTo>
                  <a:lnTo>
                    <a:pt x="51327" y="253644"/>
                  </a:lnTo>
                  <a:lnTo>
                    <a:pt x="0" y="253644"/>
                  </a:lnTo>
                  <a:lnTo>
                    <a:pt x="0" y="148474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38089" y="1403085"/>
              <a:ext cx="1311275" cy="542925"/>
            </a:xfrm>
            <a:custGeom>
              <a:avLst/>
              <a:gdLst/>
              <a:ahLst/>
              <a:cxnLst/>
              <a:rect l="l" t="t" r="r" b="b"/>
              <a:pathLst>
                <a:path w="1311275" h="542925">
                  <a:moveTo>
                    <a:pt x="88788" y="0"/>
                  </a:moveTo>
                  <a:lnTo>
                    <a:pt x="68170" y="14398"/>
                  </a:lnTo>
                  <a:lnTo>
                    <a:pt x="27821" y="55089"/>
                  </a:lnTo>
                  <a:lnTo>
                    <a:pt x="0" y="118317"/>
                  </a:lnTo>
                  <a:lnTo>
                    <a:pt x="16964" y="200326"/>
                  </a:lnTo>
                  <a:lnTo>
                    <a:pt x="30901" y="223749"/>
                  </a:lnTo>
                  <a:lnTo>
                    <a:pt x="57052" y="291307"/>
                  </a:lnTo>
                  <a:lnTo>
                    <a:pt x="71928" y="398930"/>
                  </a:lnTo>
                  <a:lnTo>
                    <a:pt x="52040" y="542550"/>
                  </a:lnTo>
                </a:path>
                <a:path w="1311275" h="542925">
                  <a:moveTo>
                    <a:pt x="314057" y="0"/>
                  </a:moveTo>
                  <a:lnTo>
                    <a:pt x="293505" y="14399"/>
                  </a:lnTo>
                  <a:lnTo>
                    <a:pt x="253287" y="55094"/>
                  </a:lnTo>
                  <a:lnTo>
                    <a:pt x="225556" y="118327"/>
                  </a:lnTo>
                  <a:lnTo>
                    <a:pt x="242465" y="200342"/>
                  </a:lnTo>
                  <a:lnTo>
                    <a:pt x="255108" y="221054"/>
                  </a:lnTo>
                  <a:lnTo>
                    <a:pt x="279926" y="280896"/>
                  </a:lnTo>
                  <a:lnTo>
                    <a:pt x="297252" y="376424"/>
                  </a:lnTo>
                  <a:lnTo>
                    <a:pt x="287418" y="504195"/>
                  </a:lnTo>
                </a:path>
                <a:path w="1311275" h="542925">
                  <a:moveTo>
                    <a:pt x="1086158" y="0"/>
                  </a:moveTo>
                  <a:lnTo>
                    <a:pt x="1065465" y="14396"/>
                  </a:lnTo>
                  <a:lnTo>
                    <a:pt x="1024969" y="55083"/>
                  </a:lnTo>
                  <a:lnTo>
                    <a:pt x="997047" y="118305"/>
                  </a:lnTo>
                  <a:lnTo>
                    <a:pt x="1014073" y="200305"/>
                  </a:lnTo>
                  <a:lnTo>
                    <a:pt x="1025022" y="217962"/>
                  </a:lnTo>
                  <a:lnTo>
                    <a:pt x="1047601" y="268951"/>
                  </a:lnTo>
                  <a:lnTo>
                    <a:pt x="1066408" y="350300"/>
                  </a:lnTo>
                  <a:lnTo>
                    <a:pt x="1066042" y="459033"/>
                  </a:lnTo>
                </a:path>
                <a:path w="1311275" h="542925">
                  <a:moveTo>
                    <a:pt x="1311257" y="0"/>
                  </a:moveTo>
                  <a:lnTo>
                    <a:pt x="1290656" y="14393"/>
                  </a:lnTo>
                  <a:lnTo>
                    <a:pt x="1250340" y="55071"/>
                  </a:lnTo>
                  <a:lnTo>
                    <a:pt x="1222542" y="118279"/>
                  </a:lnTo>
                  <a:lnTo>
                    <a:pt x="1239492" y="200260"/>
                  </a:lnTo>
                  <a:lnTo>
                    <a:pt x="1248567" y="214628"/>
                  </a:lnTo>
                  <a:lnTo>
                    <a:pt x="1268281" y="256375"/>
                  </a:lnTo>
                  <a:lnTo>
                    <a:pt x="1287370" y="323468"/>
                  </a:lnTo>
                  <a:lnTo>
                    <a:pt x="1294567" y="413872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26582" y="637203"/>
              <a:ext cx="1388745" cy="762635"/>
            </a:xfrm>
            <a:custGeom>
              <a:avLst/>
              <a:gdLst/>
              <a:ahLst/>
              <a:cxnLst/>
              <a:rect l="l" t="t" r="r" b="b"/>
              <a:pathLst>
                <a:path w="1388745" h="762635">
                  <a:moveTo>
                    <a:pt x="1035825" y="0"/>
                  </a:moveTo>
                  <a:lnTo>
                    <a:pt x="1388315" y="0"/>
                  </a:lnTo>
                  <a:lnTo>
                    <a:pt x="1388315" y="762168"/>
                  </a:lnTo>
                  <a:lnTo>
                    <a:pt x="1035825" y="762168"/>
                  </a:lnTo>
                  <a:lnTo>
                    <a:pt x="1035825" y="0"/>
                  </a:lnTo>
                  <a:close/>
                </a:path>
                <a:path w="1388745" h="762635">
                  <a:moveTo>
                    <a:pt x="0" y="0"/>
                  </a:moveTo>
                  <a:lnTo>
                    <a:pt x="349398" y="0"/>
                  </a:lnTo>
                  <a:lnTo>
                    <a:pt x="349398" y="762168"/>
                  </a:lnTo>
                  <a:lnTo>
                    <a:pt x="0" y="762168"/>
                  </a:lnTo>
                  <a:lnTo>
                    <a:pt x="0" y="0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284710" y="2037485"/>
            <a:ext cx="939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(</a:t>
            </a:r>
            <a:r>
              <a:rPr sz="400" b="1" spc="-25" dirty="0">
                <a:latin typeface="Arial"/>
                <a:cs typeface="Arial"/>
              </a:rPr>
              <a:t>b</a:t>
            </a:r>
            <a:r>
              <a:rPr sz="400" spc="-25" dirty="0">
                <a:latin typeface="Arial"/>
                <a:cs typeface="Arial"/>
              </a:rPr>
              <a:t>)</a:t>
            </a:r>
            <a:endParaRPr sz="4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85946" y="1175715"/>
            <a:ext cx="914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"/>
                <a:cs typeface="Arial"/>
              </a:rPr>
              <a:t>(</a:t>
            </a:r>
            <a:r>
              <a:rPr sz="400" b="1" spc="-25" dirty="0">
                <a:latin typeface="Arial"/>
                <a:cs typeface="Arial"/>
              </a:rPr>
              <a:t>a</a:t>
            </a:r>
            <a:r>
              <a:rPr sz="400" spc="-25" dirty="0">
                <a:latin typeface="Arial"/>
                <a:cs typeface="Arial"/>
              </a:rPr>
              <a:t>)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340013" y="1083465"/>
            <a:ext cx="2089785" cy="1221105"/>
            <a:chOff x="1340013" y="1083465"/>
            <a:chExt cx="2089785" cy="1221105"/>
          </a:xfrm>
        </p:grpSpPr>
        <p:sp>
          <p:nvSpPr>
            <p:cNvPr id="109" name="object 109"/>
            <p:cNvSpPr/>
            <p:nvPr/>
          </p:nvSpPr>
          <p:spPr>
            <a:xfrm>
              <a:off x="2317775" y="1086958"/>
              <a:ext cx="423545" cy="214629"/>
            </a:xfrm>
            <a:custGeom>
              <a:avLst/>
              <a:gdLst/>
              <a:ahLst/>
              <a:cxnLst/>
              <a:rect l="l" t="t" r="r" b="b"/>
              <a:pathLst>
                <a:path w="423544" h="214630">
                  <a:moveTo>
                    <a:pt x="422988" y="0"/>
                  </a:moveTo>
                  <a:lnTo>
                    <a:pt x="265914" y="0"/>
                  </a:lnTo>
                  <a:lnTo>
                    <a:pt x="1855" y="165177"/>
                  </a:lnTo>
                </a:path>
                <a:path w="423544" h="214630">
                  <a:moveTo>
                    <a:pt x="422988" y="63719"/>
                  </a:moveTo>
                  <a:lnTo>
                    <a:pt x="265914" y="63719"/>
                  </a:lnTo>
                  <a:lnTo>
                    <a:pt x="0" y="214050"/>
                  </a:lnTo>
                </a:path>
              </a:pathLst>
            </a:custGeom>
            <a:ln w="6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42553" y="2141127"/>
              <a:ext cx="2084705" cy="161290"/>
            </a:xfrm>
            <a:custGeom>
              <a:avLst/>
              <a:gdLst/>
              <a:ahLst/>
              <a:cxnLst/>
              <a:rect l="l" t="t" r="r" b="b"/>
              <a:pathLst>
                <a:path w="2084704" h="161289">
                  <a:moveTo>
                    <a:pt x="0" y="0"/>
                  </a:moveTo>
                  <a:lnTo>
                    <a:pt x="2084637" y="0"/>
                  </a:lnTo>
                  <a:lnTo>
                    <a:pt x="2084637" y="160847"/>
                  </a:lnTo>
                  <a:lnTo>
                    <a:pt x="0" y="160847"/>
                  </a:lnTo>
                  <a:lnTo>
                    <a:pt x="0" y="0"/>
                  </a:lnTo>
                  <a:close/>
                </a:path>
              </a:pathLst>
            </a:custGeom>
            <a:ln w="494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814682" y="2141418"/>
            <a:ext cx="116014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Conceptual</a:t>
            </a:r>
            <a:r>
              <a:rPr sz="400" spc="7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view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of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configuration</a:t>
            </a:r>
            <a:r>
              <a:rPr sz="400" spc="7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bit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scan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chain</a:t>
            </a:r>
            <a:r>
              <a:rPr sz="400" spc="2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is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that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of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40-bit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shift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register</a:t>
            </a:r>
            <a:endParaRPr sz="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85946" y="2335054"/>
            <a:ext cx="212280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(</a:t>
            </a:r>
            <a:r>
              <a:rPr sz="600" b="1" baseline="6944" dirty="0">
                <a:latin typeface="Arial"/>
                <a:cs typeface="Arial"/>
              </a:rPr>
              <a:t>c</a:t>
            </a:r>
            <a:r>
              <a:rPr sz="400" dirty="0">
                <a:latin typeface="Arial"/>
                <a:cs typeface="Arial"/>
              </a:rPr>
              <a:t>)</a:t>
            </a:r>
            <a:r>
              <a:rPr sz="400" spc="1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Bit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file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contents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for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desired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circuit: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spc="-10" dirty="0">
                <a:solidFill>
                  <a:srgbClr val="FF2800"/>
                </a:solidFill>
                <a:latin typeface="Arial"/>
                <a:cs typeface="Arial"/>
              </a:rPr>
              <a:t>1101011000000000111101010011010000000011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895095" y="706183"/>
            <a:ext cx="1531620" cy="1712595"/>
            <a:chOff x="1895095" y="706183"/>
            <a:chExt cx="1531620" cy="1712595"/>
          </a:xfrm>
        </p:grpSpPr>
        <p:pic>
          <p:nvPicPr>
            <p:cNvPr id="114" name="object 1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095" y="706183"/>
              <a:ext cx="125537" cy="10702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205" y="2343733"/>
              <a:ext cx="74829" cy="74854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980746" y="803000"/>
              <a:ext cx="1039494" cy="1544320"/>
            </a:xfrm>
            <a:custGeom>
              <a:avLst/>
              <a:gdLst/>
              <a:ahLst/>
              <a:cxnLst/>
              <a:rect l="l" t="t" r="r" b="b"/>
              <a:pathLst>
                <a:path w="1039494" h="1544320">
                  <a:moveTo>
                    <a:pt x="0" y="0"/>
                  </a:moveTo>
                  <a:lnTo>
                    <a:pt x="258491" y="1544135"/>
                  </a:lnTo>
                </a:path>
                <a:path w="1039494" h="1544320">
                  <a:moveTo>
                    <a:pt x="604179" y="882805"/>
                  </a:moveTo>
                  <a:lnTo>
                    <a:pt x="615261" y="858753"/>
                  </a:lnTo>
                  <a:lnTo>
                    <a:pt x="646119" y="837865"/>
                  </a:lnTo>
                  <a:lnTo>
                    <a:pt x="693173" y="821393"/>
                  </a:lnTo>
                  <a:lnTo>
                    <a:pt x="752843" y="810591"/>
                  </a:lnTo>
                  <a:lnTo>
                    <a:pt x="821548" y="806711"/>
                  </a:lnTo>
                  <a:lnTo>
                    <a:pt x="890254" y="810591"/>
                  </a:lnTo>
                  <a:lnTo>
                    <a:pt x="949924" y="821393"/>
                  </a:lnTo>
                  <a:lnTo>
                    <a:pt x="996978" y="837865"/>
                  </a:lnTo>
                  <a:lnTo>
                    <a:pt x="1038918" y="882805"/>
                  </a:lnTo>
                  <a:lnTo>
                    <a:pt x="1027836" y="906856"/>
                  </a:lnTo>
                  <a:lnTo>
                    <a:pt x="996978" y="927745"/>
                  </a:lnTo>
                  <a:lnTo>
                    <a:pt x="949924" y="944217"/>
                  </a:lnTo>
                  <a:lnTo>
                    <a:pt x="890254" y="955019"/>
                  </a:lnTo>
                  <a:lnTo>
                    <a:pt x="821548" y="958898"/>
                  </a:lnTo>
                  <a:lnTo>
                    <a:pt x="752843" y="955019"/>
                  </a:lnTo>
                  <a:lnTo>
                    <a:pt x="693173" y="944217"/>
                  </a:lnTo>
                  <a:lnTo>
                    <a:pt x="646119" y="927745"/>
                  </a:lnTo>
                  <a:lnTo>
                    <a:pt x="615261" y="906856"/>
                  </a:lnTo>
                  <a:lnTo>
                    <a:pt x="604179" y="882805"/>
                  </a:lnTo>
                  <a:close/>
                </a:path>
              </a:pathLst>
            </a:custGeom>
            <a:ln w="6803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9580" y="2343733"/>
              <a:ext cx="76684" cy="74854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867536" y="1758805"/>
              <a:ext cx="515620" cy="591820"/>
            </a:xfrm>
            <a:custGeom>
              <a:avLst/>
              <a:gdLst/>
              <a:ahLst/>
              <a:cxnLst/>
              <a:rect l="l" t="t" r="r" b="b"/>
              <a:pathLst>
                <a:path w="515620" h="591819">
                  <a:moveTo>
                    <a:pt x="0" y="0"/>
                  </a:moveTo>
                  <a:lnTo>
                    <a:pt x="515130" y="591423"/>
                  </a:lnTo>
                </a:path>
              </a:pathLst>
            </a:custGeom>
            <a:ln w="6803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2910" y="1047055"/>
              <a:ext cx="127392" cy="10826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00439" y="2343733"/>
              <a:ext cx="74827" cy="7485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476705" y="1148822"/>
              <a:ext cx="354965" cy="1206500"/>
            </a:xfrm>
            <a:custGeom>
              <a:avLst/>
              <a:gdLst/>
              <a:ahLst/>
              <a:cxnLst/>
              <a:rect l="l" t="t" r="r" b="b"/>
              <a:pathLst>
                <a:path w="354964" h="1206500">
                  <a:moveTo>
                    <a:pt x="0" y="0"/>
                  </a:moveTo>
                  <a:lnTo>
                    <a:pt x="354963" y="1206356"/>
                  </a:lnTo>
                </a:path>
              </a:pathLst>
            </a:custGeom>
            <a:ln w="6802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1499009" y="747322"/>
            <a:ext cx="1573530" cy="949960"/>
          </a:xfrm>
          <a:custGeom>
            <a:avLst/>
            <a:gdLst/>
            <a:ahLst/>
            <a:cxnLst/>
            <a:rect l="l" t="t" r="r" b="b"/>
            <a:pathLst>
              <a:path w="1573530" h="949960">
                <a:moveTo>
                  <a:pt x="0" y="0"/>
                </a:moveTo>
                <a:lnTo>
                  <a:pt x="32770" y="482"/>
                </a:lnTo>
                <a:lnTo>
                  <a:pt x="78061" y="785"/>
                </a:lnTo>
                <a:lnTo>
                  <a:pt x="132406" y="1054"/>
                </a:lnTo>
                <a:lnTo>
                  <a:pt x="192341" y="1429"/>
                </a:lnTo>
                <a:lnTo>
                  <a:pt x="254397" y="2053"/>
                </a:lnTo>
                <a:lnTo>
                  <a:pt x="315110" y="3070"/>
                </a:lnTo>
                <a:lnTo>
                  <a:pt x="371013" y="4621"/>
                </a:lnTo>
                <a:lnTo>
                  <a:pt x="418641" y="6850"/>
                </a:lnTo>
                <a:lnTo>
                  <a:pt x="501756" y="20666"/>
                </a:lnTo>
                <a:lnTo>
                  <a:pt x="522705" y="50786"/>
                </a:lnTo>
                <a:lnTo>
                  <a:pt x="516367" y="64338"/>
                </a:lnTo>
                <a:lnTo>
                  <a:pt x="496752" y="74962"/>
                </a:lnTo>
                <a:lnTo>
                  <a:pt x="461019" y="84367"/>
                </a:lnTo>
                <a:lnTo>
                  <a:pt x="424360" y="93657"/>
                </a:lnTo>
                <a:lnTo>
                  <a:pt x="401962" y="103932"/>
                </a:lnTo>
                <a:lnTo>
                  <a:pt x="420050" y="141776"/>
                </a:lnTo>
                <a:lnTo>
                  <a:pt x="455318" y="163099"/>
                </a:lnTo>
                <a:lnTo>
                  <a:pt x="480962" y="171442"/>
                </a:lnTo>
                <a:lnTo>
                  <a:pt x="504056" y="179436"/>
                </a:lnTo>
                <a:lnTo>
                  <a:pt x="516367" y="188068"/>
                </a:lnTo>
                <a:lnTo>
                  <a:pt x="513709" y="197821"/>
                </a:lnTo>
                <a:lnTo>
                  <a:pt x="501138" y="208096"/>
                </a:lnTo>
                <a:lnTo>
                  <a:pt x="484277" y="218255"/>
                </a:lnTo>
                <a:lnTo>
                  <a:pt x="468749" y="227661"/>
                </a:lnTo>
                <a:lnTo>
                  <a:pt x="453241" y="235519"/>
                </a:lnTo>
                <a:lnTo>
                  <a:pt x="435587" y="242276"/>
                </a:lnTo>
                <a:lnTo>
                  <a:pt x="420137" y="249149"/>
                </a:lnTo>
                <a:lnTo>
                  <a:pt x="411237" y="257355"/>
                </a:lnTo>
                <a:lnTo>
                  <a:pt x="410223" y="267708"/>
                </a:lnTo>
                <a:lnTo>
                  <a:pt x="414716" y="279395"/>
                </a:lnTo>
                <a:lnTo>
                  <a:pt x="423499" y="291197"/>
                </a:lnTo>
                <a:lnTo>
                  <a:pt x="435355" y="301898"/>
                </a:lnTo>
                <a:lnTo>
                  <a:pt x="454622" y="311052"/>
                </a:lnTo>
                <a:lnTo>
                  <a:pt x="480499" y="319452"/>
                </a:lnTo>
                <a:lnTo>
                  <a:pt x="504056" y="327736"/>
                </a:lnTo>
                <a:lnTo>
                  <a:pt x="516367" y="336542"/>
                </a:lnTo>
                <a:lnTo>
                  <a:pt x="513023" y="346208"/>
                </a:lnTo>
                <a:lnTo>
                  <a:pt x="499360" y="356338"/>
                </a:lnTo>
                <a:lnTo>
                  <a:pt x="481059" y="366469"/>
                </a:lnTo>
                <a:lnTo>
                  <a:pt x="463802" y="376135"/>
                </a:lnTo>
                <a:lnTo>
                  <a:pt x="445713" y="384941"/>
                </a:lnTo>
                <a:lnTo>
                  <a:pt x="424843" y="393225"/>
                </a:lnTo>
                <a:lnTo>
                  <a:pt x="406754" y="401625"/>
                </a:lnTo>
                <a:lnTo>
                  <a:pt x="397014" y="410779"/>
                </a:lnTo>
                <a:lnTo>
                  <a:pt x="397961" y="421480"/>
                </a:lnTo>
                <a:lnTo>
                  <a:pt x="406445" y="433283"/>
                </a:lnTo>
                <a:lnTo>
                  <a:pt x="419798" y="444969"/>
                </a:lnTo>
                <a:lnTo>
                  <a:pt x="435355" y="455322"/>
                </a:lnTo>
                <a:lnTo>
                  <a:pt x="456700" y="463529"/>
                </a:lnTo>
                <a:lnTo>
                  <a:pt x="483668" y="470401"/>
                </a:lnTo>
                <a:lnTo>
                  <a:pt x="507969" y="477158"/>
                </a:lnTo>
                <a:lnTo>
                  <a:pt x="521313" y="485016"/>
                </a:lnTo>
                <a:lnTo>
                  <a:pt x="522744" y="495379"/>
                </a:lnTo>
                <a:lnTo>
                  <a:pt x="516057" y="507133"/>
                </a:lnTo>
                <a:lnTo>
                  <a:pt x="500095" y="517727"/>
                </a:lnTo>
                <a:lnTo>
                  <a:pt x="473696" y="524610"/>
                </a:lnTo>
                <a:lnTo>
                  <a:pt x="429355" y="525228"/>
                </a:lnTo>
                <a:lnTo>
                  <a:pt x="370345" y="521671"/>
                </a:lnTo>
                <a:lnTo>
                  <a:pt x="310293" y="518346"/>
                </a:lnTo>
                <a:lnTo>
                  <a:pt x="262821" y="519660"/>
                </a:lnTo>
                <a:lnTo>
                  <a:pt x="231900" y="520531"/>
                </a:lnTo>
                <a:lnTo>
                  <a:pt x="209793" y="520589"/>
                </a:lnTo>
                <a:lnTo>
                  <a:pt x="181810" y="564203"/>
                </a:lnTo>
                <a:lnTo>
                  <a:pt x="172168" y="647859"/>
                </a:lnTo>
                <a:lnTo>
                  <a:pt x="169543" y="703739"/>
                </a:lnTo>
                <a:lnTo>
                  <a:pt x="168281" y="762119"/>
                </a:lnTo>
                <a:lnTo>
                  <a:pt x="168306" y="817847"/>
                </a:lnTo>
                <a:lnTo>
                  <a:pt x="169543" y="865773"/>
                </a:lnTo>
                <a:lnTo>
                  <a:pt x="171915" y="900745"/>
                </a:lnTo>
                <a:lnTo>
                  <a:pt x="173954" y="932335"/>
                </a:lnTo>
                <a:lnTo>
                  <a:pt x="176167" y="941421"/>
                </a:lnTo>
                <a:lnTo>
                  <a:pt x="189395" y="940068"/>
                </a:lnTo>
                <a:lnTo>
                  <a:pt x="224480" y="940338"/>
                </a:lnTo>
                <a:lnTo>
                  <a:pt x="259851" y="943131"/>
                </a:lnTo>
                <a:lnTo>
                  <a:pt x="306181" y="945479"/>
                </a:lnTo>
                <a:lnTo>
                  <a:pt x="359661" y="947091"/>
                </a:lnTo>
                <a:lnTo>
                  <a:pt x="416484" y="947676"/>
                </a:lnTo>
                <a:lnTo>
                  <a:pt x="472842" y="946940"/>
                </a:lnTo>
                <a:lnTo>
                  <a:pt x="524926" y="944591"/>
                </a:lnTo>
                <a:lnTo>
                  <a:pt x="568931" y="940338"/>
                </a:lnTo>
                <a:lnTo>
                  <a:pt x="629650" y="929783"/>
                </a:lnTo>
                <a:lnTo>
                  <a:pt x="679470" y="915283"/>
                </a:lnTo>
                <a:lnTo>
                  <a:pt x="723029" y="894752"/>
                </a:lnTo>
                <a:lnTo>
                  <a:pt x="764965" y="866101"/>
                </a:lnTo>
                <a:lnTo>
                  <a:pt x="799714" y="835634"/>
                </a:lnTo>
                <a:lnTo>
                  <a:pt x="833988" y="799050"/>
                </a:lnTo>
                <a:lnTo>
                  <a:pt x="865235" y="758398"/>
                </a:lnTo>
                <a:lnTo>
                  <a:pt x="890901" y="715726"/>
                </a:lnTo>
                <a:lnTo>
                  <a:pt x="908434" y="673085"/>
                </a:lnTo>
                <a:lnTo>
                  <a:pt x="914049" y="626364"/>
                </a:lnTo>
                <a:lnTo>
                  <a:pt x="909423" y="574151"/>
                </a:lnTo>
                <a:lnTo>
                  <a:pt x="900197" y="522531"/>
                </a:lnTo>
                <a:lnTo>
                  <a:pt x="892009" y="477593"/>
                </a:lnTo>
                <a:lnTo>
                  <a:pt x="890500" y="445423"/>
                </a:lnTo>
                <a:lnTo>
                  <a:pt x="899119" y="427869"/>
                </a:lnTo>
                <a:lnTo>
                  <a:pt x="913536" y="427483"/>
                </a:lnTo>
                <a:lnTo>
                  <a:pt x="930503" y="433592"/>
                </a:lnTo>
                <a:lnTo>
                  <a:pt x="946775" y="435525"/>
                </a:lnTo>
                <a:lnTo>
                  <a:pt x="963317" y="431997"/>
                </a:lnTo>
                <a:lnTo>
                  <a:pt x="981251" y="428179"/>
                </a:lnTo>
                <a:lnTo>
                  <a:pt x="997561" y="423085"/>
                </a:lnTo>
                <a:lnTo>
                  <a:pt x="1009234" y="415729"/>
                </a:lnTo>
                <a:lnTo>
                  <a:pt x="1015486" y="404429"/>
                </a:lnTo>
                <a:lnTo>
                  <a:pt x="1017969" y="390287"/>
                </a:lnTo>
                <a:lnTo>
                  <a:pt x="1017321" y="376493"/>
                </a:lnTo>
                <a:lnTo>
                  <a:pt x="1014181" y="366237"/>
                </a:lnTo>
                <a:lnTo>
                  <a:pt x="1008606" y="361211"/>
                </a:lnTo>
                <a:lnTo>
                  <a:pt x="1000189" y="359432"/>
                </a:lnTo>
                <a:lnTo>
                  <a:pt x="988874" y="358581"/>
                </a:lnTo>
                <a:lnTo>
                  <a:pt x="974603" y="356339"/>
                </a:lnTo>
                <a:lnTo>
                  <a:pt x="954834" y="352636"/>
                </a:lnTo>
                <a:lnTo>
                  <a:pt x="930542" y="348528"/>
                </a:lnTo>
                <a:lnTo>
                  <a:pt x="906946" y="343376"/>
                </a:lnTo>
                <a:lnTo>
                  <a:pt x="871958" y="316272"/>
                </a:lnTo>
                <a:lnTo>
                  <a:pt x="867745" y="244760"/>
                </a:lnTo>
                <a:lnTo>
                  <a:pt x="865687" y="180876"/>
                </a:lnTo>
                <a:lnTo>
                  <a:pt x="865832" y="116875"/>
                </a:lnTo>
                <a:lnTo>
                  <a:pt x="870093" y="69288"/>
                </a:lnTo>
                <a:lnTo>
                  <a:pt x="880296" y="31551"/>
                </a:lnTo>
                <a:lnTo>
                  <a:pt x="927604" y="19796"/>
                </a:lnTo>
                <a:lnTo>
                  <a:pt x="1010494" y="11823"/>
                </a:lnTo>
                <a:lnTo>
                  <a:pt x="1063808" y="9357"/>
                </a:lnTo>
                <a:lnTo>
                  <a:pt x="1120317" y="7561"/>
                </a:lnTo>
                <a:lnTo>
                  <a:pt x="1176483" y="6178"/>
                </a:lnTo>
                <a:lnTo>
                  <a:pt x="1228767" y="4949"/>
                </a:lnTo>
                <a:lnTo>
                  <a:pt x="1280793" y="3617"/>
                </a:lnTo>
                <a:lnTo>
                  <a:pt x="1335774" y="2337"/>
                </a:lnTo>
                <a:lnTo>
                  <a:pt x="1390479" y="1469"/>
                </a:lnTo>
                <a:lnTo>
                  <a:pt x="1441681" y="1374"/>
                </a:lnTo>
                <a:lnTo>
                  <a:pt x="1486149" y="2414"/>
                </a:lnTo>
                <a:lnTo>
                  <a:pt x="1551931" y="12266"/>
                </a:lnTo>
                <a:lnTo>
                  <a:pt x="1568889" y="44542"/>
                </a:lnTo>
                <a:lnTo>
                  <a:pt x="1565768" y="54392"/>
                </a:lnTo>
                <a:lnTo>
                  <a:pt x="1556443" y="64416"/>
                </a:lnTo>
                <a:lnTo>
                  <a:pt x="1543756" y="73164"/>
                </a:lnTo>
                <a:lnTo>
                  <a:pt x="1530548" y="79186"/>
                </a:lnTo>
                <a:lnTo>
                  <a:pt x="1516006" y="80056"/>
                </a:lnTo>
                <a:lnTo>
                  <a:pt x="1499087" y="77330"/>
                </a:lnTo>
                <a:lnTo>
                  <a:pt x="1482283" y="75533"/>
                </a:lnTo>
                <a:lnTo>
                  <a:pt x="1443044" y="110660"/>
                </a:lnTo>
                <a:lnTo>
                  <a:pt x="1434696" y="143525"/>
                </a:lnTo>
                <a:lnTo>
                  <a:pt x="1445382" y="149335"/>
                </a:lnTo>
                <a:lnTo>
                  <a:pt x="1464533" y="150562"/>
                </a:lnTo>
                <a:lnTo>
                  <a:pt x="1486699" y="150746"/>
                </a:lnTo>
                <a:lnTo>
                  <a:pt x="1506430" y="153424"/>
                </a:lnTo>
                <a:lnTo>
                  <a:pt x="1525320" y="159194"/>
                </a:lnTo>
                <a:lnTo>
                  <a:pt x="1545312" y="166183"/>
                </a:lnTo>
                <a:lnTo>
                  <a:pt x="1561478" y="174215"/>
                </a:lnTo>
                <a:lnTo>
                  <a:pt x="1568889" y="183118"/>
                </a:lnTo>
                <a:lnTo>
                  <a:pt x="1564492" y="193645"/>
                </a:lnTo>
                <a:lnTo>
                  <a:pt x="1534365" y="217482"/>
                </a:lnTo>
                <a:lnTo>
                  <a:pt x="1491501" y="234746"/>
                </a:lnTo>
                <a:lnTo>
                  <a:pt x="1461673" y="239802"/>
                </a:lnTo>
                <a:lnTo>
                  <a:pt x="1436135" y="244973"/>
                </a:lnTo>
                <a:lnTo>
                  <a:pt x="1424801" y="252406"/>
                </a:lnTo>
                <a:lnTo>
                  <a:pt x="1433642" y="263271"/>
                </a:lnTo>
                <a:lnTo>
                  <a:pt x="1456107" y="276224"/>
                </a:lnTo>
                <a:lnTo>
                  <a:pt x="1483327" y="289641"/>
                </a:lnTo>
                <a:lnTo>
                  <a:pt x="1506430" y="301898"/>
                </a:lnTo>
                <a:lnTo>
                  <a:pt x="1526103" y="312608"/>
                </a:lnTo>
                <a:lnTo>
                  <a:pt x="1546008" y="322622"/>
                </a:lnTo>
                <a:lnTo>
                  <a:pt x="1561738" y="332173"/>
                </a:lnTo>
                <a:lnTo>
                  <a:pt x="1568889" y="341491"/>
                </a:lnTo>
                <a:lnTo>
                  <a:pt x="1564231" y="350732"/>
                </a:lnTo>
                <a:lnTo>
                  <a:pt x="1551110" y="359741"/>
                </a:lnTo>
                <a:lnTo>
                  <a:pt x="1533582" y="368286"/>
                </a:lnTo>
                <a:lnTo>
                  <a:pt x="1515706" y="376135"/>
                </a:lnTo>
                <a:lnTo>
                  <a:pt x="1494178" y="382437"/>
                </a:lnTo>
                <a:lnTo>
                  <a:pt x="1467780" y="387580"/>
                </a:lnTo>
                <a:lnTo>
                  <a:pt x="1445092" y="393186"/>
                </a:lnTo>
                <a:lnTo>
                  <a:pt x="1434696" y="400881"/>
                </a:lnTo>
                <a:lnTo>
                  <a:pt x="1441817" y="412181"/>
                </a:lnTo>
                <a:lnTo>
                  <a:pt x="1461055" y="425859"/>
                </a:lnTo>
                <a:lnTo>
                  <a:pt x="1485047" y="439420"/>
                </a:lnTo>
                <a:lnTo>
                  <a:pt x="1506430" y="450372"/>
                </a:lnTo>
                <a:lnTo>
                  <a:pt x="1526692" y="456684"/>
                </a:lnTo>
                <a:lnTo>
                  <a:pt x="1548404" y="460039"/>
                </a:lnTo>
                <a:lnTo>
                  <a:pt x="1565826" y="463509"/>
                </a:lnTo>
                <a:lnTo>
                  <a:pt x="1573218" y="470169"/>
                </a:lnTo>
                <a:lnTo>
                  <a:pt x="1571208" y="482764"/>
                </a:lnTo>
                <a:lnTo>
                  <a:pt x="1562241" y="499013"/>
                </a:lnTo>
                <a:lnTo>
                  <a:pt x="1543302" y="514451"/>
                </a:lnTo>
                <a:lnTo>
                  <a:pt x="1511377" y="524610"/>
                </a:lnTo>
                <a:lnTo>
                  <a:pt x="1469929" y="526886"/>
                </a:lnTo>
                <a:lnTo>
                  <a:pt x="1414738" y="525451"/>
                </a:lnTo>
                <a:lnTo>
                  <a:pt x="1354916" y="522383"/>
                </a:lnTo>
                <a:lnTo>
                  <a:pt x="1299577" y="519760"/>
                </a:lnTo>
                <a:lnTo>
                  <a:pt x="1257832" y="519660"/>
                </a:lnTo>
                <a:lnTo>
                  <a:pt x="1209829" y="528786"/>
                </a:lnTo>
                <a:lnTo>
                  <a:pt x="1191045" y="544406"/>
                </a:lnTo>
                <a:lnTo>
                  <a:pt x="1182136" y="548060"/>
                </a:lnTo>
                <a:lnTo>
                  <a:pt x="1171874" y="588949"/>
                </a:lnTo>
                <a:lnTo>
                  <a:pt x="1170414" y="627961"/>
                </a:lnTo>
                <a:lnTo>
                  <a:pt x="1169263" y="681425"/>
                </a:lnTo>
                <a:lnTo>
                  <a:pt x="1168627" y="742141"/>
                </a:lnTo>
                <a:lnTo>
                  <a:pt x="1168713" y="802908"/>
                </a:lnTo>
                <a:lnTo>
                  <a:pt x="1169727" y="856527"/>
                </a:lnTo>
                <a:lnTo>
                  <a:pt x="1171874" y="895796"/>
                </a:lnTo>
                <a:lnTo>
                  <a:pt x="1170048" y="927453"/>
                </a:lnTo>
                <a:lnTo>
                  <a:pt x="1205268" y="945287"/>
                </a:lnTo>
                <a:lnTo>
                  <a:pt x="1278207" y="949454"/>
                </a:lnTo>
                <a:lnTo>
                  <a:pt x="1325927" y="949833"/>
                </a:lnTo>
                <a:lnTo>
                  <a:pt x="1379272" y="949378"/>
                </a:lnTo>
                <a:lnTo>
                  <a:pt x="1436835" y="948318"/>
                </a:lnTo>
                <a:lnTo>
                  <a:pt x="1497212" y="946878"/>
                </a:lnTo>
                <a:lnTo>
                  <a:pt x="1558994" y="945287"/>
                </a:lnTo>
              </a:path>
            </a:pathLst>
          </a:custGeom>
          <a:ln w="4948">
            <a:solidFill>
              <a:srgbClr val="B61A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976497" y="2459277"/>
            <a:ext cx="1836420" cy="166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450" i="1" dirty="0">
                <a:latin typeface="Times New Roman"/>
                <a:cs typeface="Times New Roman"/>
              </a:rPr>
              <a:t>This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isn't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wrong.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Although</a:t>
            </a:r>
            <a:r>
              <a:rPr sz="450" i="1" spc="2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the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bits</a:t>
            </a:r>
            <a:r>
              <a:rPr sz="450" i="1" spc="2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appear</a:t>
            </a:r>
            <a:r>
              <a:rPr sz="450" i="1" spc="15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as</a:t>
            </a:r>
            <a:r>
              <a:rPr sz="450" i="1" spc="2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"10"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above,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note</a:t>
            </a:r>
            <a:r>
              <a:rPr sz="450" i="1" spc="2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that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the</a:t>
            </a:r>
            <a:r>
              <a:rPr sz="450" i="1" spc="25" dirty="0">
                <a:latin typeface="Times New Roman"/>
                <a:cs typeface="Times New Roman"/>
              </a:rPr>
              <a:t> </a:t>
            </a:r>
            <a:r>
              <a:rPr sz="450" i="1" spc="-20" dirty="0">
                <a:latin typeface="Times New Roman"/>
                <a:cs typeface="Times New Roman"/>
              </a:rPr>
              <a:t>scan</a:t>
            </a:r>
            <a:r>
              <a:rPr sz="450" i="1" spc="20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chain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passes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through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those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bits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from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right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to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left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–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so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"01"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is</a:t>
            </a:r>
            <a:r>
              <a:rPr sz="450" i="1" spc="15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correct</a:t>
            </a:r>
            <a:r>
              <a:rPr sz="450" i="1" spc="20" dirty="0">
                <a:latin typeface="Times New Roman"/>
                <a:cs typeface="Times New Roman"/>
              </a:rPr>
              <a:t> </a:t>
            </a:r>
            <a:r>
              <a:rPr sz="450" i="1" spc="-20" dirty="0">
                <a:latin typeface="Times New Roman"/>
                <a:cs typeface="Times New Roman"/>
              </a:rPr>
              <a:t>here.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059180" y="2398777"/>
            <a:ext cx="1755775" cy="90805"/>
            <a:chOff x="1059180" y="2398777"/>
            <a:chExt cx="1755775" cy="90805"/>
          </a:xfrm>
        </p:grpSpPr>
        <p:sp>
          <p:nvSpPr>
            <p:cNvPr id="125" name="object 125"/>
            <p:cNvSpPr/>
            <p:nvPr/>
          </p:nvSpPr>
          <p:spPr>
            <a:xfrm>
              <a:off x="1063625" y="2420652"/>
              <a:ext cx="1741805" cy="64135"/>
            </a:xfrm>
            <a:custGeom>
              <a:avLst/>
              <a:gdLst/>
              <a:ahLst/>
              <a:cxnLst/>
              <a:rect l="l" t="t" r="r" b="b"/>
              <a:pathLst>
                <a:path w="1741805" h="64135">
                  <a:moveTo>
                    <a:pt x="0" y="63957"/>
                  </a:moveTo>
                  <a:lnTo>
                    <a:pt x="1741200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768875" y="239877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5576" y="0"/>
                  </a:moveTo>
                  <a:lnTo>
                    <a:pt x="2578" y="908"/>
                  </a:lnTo>
                  <a:lnTo>
                    <a:pt x="0" y="5727"/>
                  </a:lnTo>
                  <a:lnTo>
                    <a:pt x="908" y="8727"/>
                  </a:lnTo>
                  <a:lnTo>
                    <a:pt x="26137" y="22233"/>
                  </a:lnTo>
                  <a:lnTo>
                    <a:pt x="1965" y="37556"/>
                  </a:lnTo>
                  <a:lnTo>
                    <a:pt x="1281" y="40613"/>
                  </a:lnTo>
                  <a:lnTo>
                    <a:pt x="4204" y="45232"/>
                  </a:lnTo>
                  <a:lnTo>
                    <a:pt x="7261" y="45916"/>
                  </a:lnTo>
                  <a:lnTo>
                    <a:pt x="45761" y="21513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957945" y="2335548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1211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Other</a:t>
            </a:r>
            <a:r>
              <a:rPr spc="-35" dirty="0"/>
              <a:t> </a:t>
            </a:r>
            <a:r>
              <a:rPr spc="-10" dirty="0"/>
              <a:t>Technologies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878" y="508693"/>
            <a:ext cx="1883410" cy="1446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274955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Simple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Programmable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Logic </a:t>
            </a:r>
            <a:r>
              <a:rPr sz="900" dirty="0">
                <a:latin typeface="Tahoma"/>
                <a:cs typeface="Tahoma"/>
              </a:rPr>
              <a:t>Devices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(SPLDs)</a:t>
            </a:r>
            <a:endParaRPr sz="900">
              <a:latin typeface="Tahoma"/>
              <a:cs typeface="Tahoma"/>
            </a:endParaRPr>
          </a:p>
          <a:p>
            <a:pPr marL="304165" marR="91440" lvl="1" indent="-11430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Developed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1970s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(thus,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pre-</a:t>
            </a:r>
            <a:r>
              <a:rPr sz="750" spc="-10" dirty="0">
                <a:latin typeface="Tahoma"/>
                <a:cs typeface="Tahoma"/>
              </a:rPr>
              <a:t>dates FPGAs)</a:t>
            </a:r>
            <a:endParaRPr sz="750">
              <a:latin typeface="Tahoma"/>
              <a:cs typeface="Tahoma"/>
            </a:endParaRPr>
          </a:p>
          <a:p>
            <a:pPr marL="304165" marR="15240" lvl="1" indent="-114300">
              <a:lnSpc>
                <a:spcPct val="104800"/>
              </a:lnSpc>
              <a:spcBef>
                <a:spcPts val="18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Prefabricated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IC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with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large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AND-</a:t>
            </a:r>
            <a:r>
              <a:rPr sz="750" spc="-25" dirty="0">
                <a:latin typeface="Tahoma"/>
                <a:cs typeface="Tahoma"/>
              </a:rPr>
              <a:t>OR </a:t>
            </a:r>
            <a:r>
              <a:rPr sz="750" spc="-10" dirty="0">
                <a:latin typeface="Tahoma"/>
                <a:cs typeface="Tahoma"/>
              </a:rPr>
              <a:t>structure</a:t>
            </a:r>
            <a:endParaRPr sz="750">
              <a:latin typeface="Tahoma"/>
              <a:cs typeface="Tahoma"/>
            </a:endParaRPr>
          </a:p>
          <a:p>
            <a:pPr marL="304165" marR="52069" lvl="1" indent="-114300">
              <a:lnSpc>
                <a:spcPct val="104800"/>
              </a:lnSpc>
              <a:spcBef>
                <a:spcPts val="18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Connections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"programmed"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create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custom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circuit</a:t>
            </a:r>
            <a:endParaRPr sz="750">
              <a:latin typeface="Tahoma"/>
              <a:cs typeface="Tahoma"/>
            </a:endParaRPr>
          </a:p>
          <a:p>
            <a:pPr marL="457834" marR="5080" lvl="2" indent="-89535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Circuit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shown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can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implement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any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3-</a:t>
            </a:r>
            <a:r>
              <a:rPr sz="700" dirty="0">
                <a:latin typeface="Tahoma"/>
                <a:cs typeface="Tahoma"/>
              </a:rPr>
              <a:t> input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function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up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3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terms</a:t>
            </a:r>
            <a:endParaRPr sz="700">
              <a:latin typeface="Tahoma"/>
              <a:cs typeface="Tahoma"/>
            </a:endParaRPr>
          </a:p>
          <a:p>
            <a:pPr marL="546735">
              <a:lnSpc>
                <a:spcPct val="100000"/>
              </a:lnSpc>
              <a:spcBef>
                <a:spcPts val="190"/>
              </a:spcBef>
            </a:pPr>
            <a:r>
              <a:rPr sz="40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400" spc="23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latin typeface="Tahoma"/>
                <a:cs typeface="Tahoma"/>
              </a:rPr>
              <a:t>e.g.,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=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abc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+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a'c'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8385" y="494800"/>
            <a:ext cx="1388110" cy="1710055"/>
            <a:chOff x="1988385" y="494800"/>
            <a:chExt cx="1388110" cy="1710055"/>
          </a:xfrm>
        </p:grpSpPr>
        <p:sp>
          <p:nvSpPr>
            <p:cNvPr id="13" name="object 13"/>
            <p:cNvSpPr/>
            <p:nvPr/>
          </p:nvSpPr>
          <p:spPr>
            <a:xfrm>
              <a:off x="1991877" y="525228"/>
              <a:ext cx="1308100" cy="1570990"/>
            </a:xfrm>
            <a:custGeom>
              <a:avLst/>
              <a:gdLst/>
              <a:ahLst/>
              <a:cxnLst/>
              <a:rect l="l" t="t" r="r" b="b"/>
              <a:pathLst>
                <a:path w="1308100" h="1570989">
                  <a:moveTo>
                    <a:pt x="0" y="0"/>
                  </a:moveTo>
                  <a:lnTo>
                    <a:pt x="1307922" y="0"/>
                  </a:lnTo>
                  <a:lnTo>
                    <a:pt x="1307922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9284" y="2126898"/>
              <a:ext cx="635" cy="75565"/>
            </a:xfrm>
            <a:custGeom>
              <a:avLst/>
              <a:gdLst/>
              <a:ahLst/>
              <a:cxnLst/>
              <a:rect l="l" t="t" r="r" b="b"/>
              <a:pathLst>
                <a:path w="635" h="75564">
                  <a:moveTo>
                    <a:pt x="0" y="75474"/>
                  </a:moveTo>
                  <a:lnTo>
                    <a:pt x="618" y="0"/>
                  </a:lnTo>
                </a:path>
              </a:pathLst>
            </a:custGeom>
            <a:ln w="4329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1969" y="2065652"/>
              <a:ext cx="34925" cy="70485"/>
            </a:xfrm>
            <a:custGeom>
              <a:avLst/>
              <a:gdLst/>
              <a:ahLst/>
              <a:cxnLst/>
              <a:rect l="l" t="t" r="r" b="b"/>
              <a:pathLst>
                <a:path w="34925" h="70485">
                  <a:moveTo>
                    <a:pt x="17315" y="0"/>
                  </a:moveTo>
                  <a:lnTo>
                    <a:pt x="0" y="69907"/>
                  </a:lnTo>
                  <a:lnTo>
                    <a:pt x="34630" y="69907"/>
                  </a:lnTo>
                  <a:lnTo>
                    <a:pt x="17315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1969" y="2065652"/>
              <a:ext cx="34925" cy="70485"/>
            </a:xfrm>
            <a:custGeom>
              <a:avLst/>
              <a:gdLst/>
              <a:ahLst/>
              <a:cxnLst/>
              <a:rect l="l" t="t" r="r" b="b"/>
              <a:pathLst>
                <a:path w="34925" h="70485">
                  <a:moveTo>
                    <a:pt x="17315" y="0"/>
                  </a:moveTo>
                  <a:lnTo>
                    <a:pt x="0" y="69906"/>
                  </a:lnTo>
                  <a:lnTo>
                    <a:pt x="34630" y="69906"/>
                  </a:lnTo>
                  <a:lnTo>
                    <a:pt x="17315" y="0"/>
                  </a:lnTo>
                  <a:close/>
                </a:path>
              </a:pathLst>
            </a:custGeom>
            <a:ln w="4156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4124" y="499245"/>
              <a:ext cx="1297940" cy="1543050"/>
            </a:xfrm>
            <a:custGeom>
              <a:avLst/>
              <a:gdLst/>
              <a:ahLst/>
              <a:cxnLst/>
              <a:rect l="l" t="t" r="r" b="b"/>
              <a:pathLst>
                <a:path w="1297939" h="1543050">
                  <a:moveTo>
                    <a:pt x="1179913" y="848779"/>
                  </a:moveTo>
                  <a:lnTo>
                    <a:pt x="1297410" y="849397"/>
                  </a:lnTo>
                </a:path>
                <a:path w="1297939" h="1543050">
                  <a:moveTo>
                    <a:pt x="258492" y="143525"/>
                  </a:moveTo>
                  <a:lnTo>
                    <a:pt x="259111" y="1542898"/>
                  </a:lnTo>
                </a:path>
                <a:path w="1297939" h="1543050">
                  <a:moveTo>
                    <a:pt x="280136" y="0"/>
                  </a:moveTo>
                  <a:lnTo>
                    <a:pt x="280755" y="54440"/>
                  </a:lnTo>
                </a:path>
                <a:path w="1297939" h="1543050">
                  <a:moveTo>
                    <a:pt x="301780" y="113211"/>
                  </a:moveTo>
                  <a:lnTo>
                    <a:pt x="302399" y="1542898"/>
                  </a:lnTo>
                </a:path>
                <a:path w="1297939" h="1543050">
                  <a:moveTo>
                    <a:pt x="130483" y="143525"/>
                  </a:moveTo>
                  <a:lnTo>
                    <a:pt x="131101" y="1542898"/>
                  </a:lnTo>
                </a:path>
                <a:path w="1297939" h="1543050">
                  <a:moveTo>
                    <a:pt x="152127" y="0"/>
                  </a:moveTo>
                  <a:lnTo>
                    <a:pt x="152745" y="54440"/>
                  </a:lnTo>
                </a:path>
                <a:path w="1297939" h="1543050">
                  <a:moveTo>
                    <a:pt x="171298" y="113211"/>
                  </a:moveTo>
                  <a:lnTo>
                    <a:pt x="171916" y="1542898"/>
                  </a:lnTo>
                </a:path>
                <a:path w="1297939" h="1543050">
                  <a:moveTo>
                    <a:pt x="0" y="143525"/>
                  </a:moveTo>
                  <a:lnTo>
                    <a:pt x="618" y="1542898"/>
                  </a:lnTo>
                </a:path>
                <a:path w="1297939" h="1543050">
                  <a:moveTo>
                    <a:pt x="21644" y="0"/>
                  </a:moveTo>
                  <a:lnTo>
                    <a:pt x="22262" y="54440"/>
                  </a:lnTo>
                </a:path>
                <a:path w="1297939" h="1543050">
                  <a:moveTo>
                    <a:pt x="43288" y="113211"/>
                  </a:moveTo>
                  <a:lnTo>
                    <a:pt x="43906" y="1542898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58590" y="72319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9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9" y="32169"/>
                  </a:lnTo>
                  <a:lnTo>
                    <a:pt x="32157" y="24968"/>
                  </a:lnTo>
                  <a:lnTo>
                    <a:pt x="32157" y="7200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8590" y="72319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5302" y="790008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26878" y="0"/>
                  </a:moveTo>
                  <a:lnTo>
                    <a:pt x="7752" y="0"/>
                  </a:lnTo>
                  <a:lnTo>
                    <a:pt x="0" y="7339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752" y="32788"/>
                  </a:lnTo>
                  <a:lnTo>
                    <a:pt x="26878" y="32788"/>
                  </a:lnTo>
                  <a:lnTo>
                    <a:pt x="34630" y="25448"/>
                  </a:lnTo>
                  <a:lnTo>
                    <a:pt x="34630" y="7339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5302" y="790008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0" y="16394"/>
                  </a:moveTo>
                  <a:lnTo>
                    <a:pt x="0" y="7339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8" y="0"/>
                  </a:lnTo>
                  <a:lnTo>
                    <a:pt x="34630" y="7339"/>
                  </a:lnTo>
                  <a:lnTo>
                    <a:pt x="34630" y="16394"/>
                  </a:lnTo>
                  <a:lnTo>
                    <a:pt x="34630" y="25448"/>
                  </a:lnTo>
                  <a:lnTo>
                    <a:pt x="26878" y="32788"/>
                  </a:lnTo>
                  <a:lnTo>
                    <a:pt x="7752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0581" y="857440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24958" y="0"/>
                  </a:moveTo>
                  <a:lnTo>
                    <a:pt x="7198" y="0"/>
                  </a:lnTo>
                  <a:lnTo>
                    <a:pt x="0" y="7340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198" y="32788"/>
                  </a:lnTo>
                  <a:lnTo>
                    <a:pt x="24958" y="32788"/>
                  </a:lnTo>
                  <a:lnTo>
                    <a:pt x="32156" y="25448"/>
                  </a:lnTo>
                  <a:lnTo>
                    <a:pt x="32156" y="734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0581" y="857440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0" y="16394"/>
                  </a:moveTo>
                  <a:lnTo>
                    <a:pt x="0" y="7339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339"/>
                  </a:lnTo>
                  <a:lnTo>
                    <a:pt x="32156" y="16394"/>
                  </a:lnTo>
                  <a:lnTo>
                    <a:pt x="32156" y="25448"/>
                  </a:lnTo>
                  <a:lnTo>
                    <a:pt x="24958" y="32788"/>
                  </a:lnTo>
                  <a:lnTo>
                    <a:pt x="7198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7292" y="924873"/>
              <a:ext cx="34925" cy="32384"/>
            </a:xfrm>
            <a:custGeom>
              <a:avLst/>
              <a:gdLst/>
              <a:ahLst/>
              <a:cxnLst/>
              <a:rect l="l" t="t" r="r" b="b"/>
              <a:pathLst>
                <a:path w="34925" h="32384">
                  <a:moveTo>
                    <a:pt x="26878" y="0"/>
                  </a:moveTo>
                  <a:lnTo>
                    <a:pt x="7753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6"/>
                  </a:lnTo>
                  <a:lnTo>
                    <a:pt x="7753" y="32169"/>
                  </a:lnTo>
                  <a:lnTo>
                    <a:pt x="26878" y="32169"/>
                  </a:lnTo>
                  <a:lnTo>
                    <a:pt x="34631" y="24966"/>
                  </a:lnTo>
                  <a:lnTo>
                    <a:pt x="34631" y="7200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7292" y="924873"/>
              <a:ext cx="34925" cy="32384"/>
            </a:xfrm>
            <a:custGeom>
              <a:avLst/>
              <a:gdLst/>
              <a:ahLst/>
              <a:cxnLst/>
              <a:rect l="l" t="t" r="r" b="b"/>
              <a:pathLst>
                <a:path w="34925" h="32384">
                  <a:moveTo>
                    <a:pt x="0" y="16084"/>
                  </a:moveTo>
                  <a:lnTo>
                    <a:pt x="0" y="7201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7" y="0"/>
                  </a:lnTo>
                  <a:lnTo>
                    <a:pt x="34630" y="7201"/>
                  </a:lnTo>
                  <a:lnTo>
                    <a:pt x="34630" y="16084"/>
                  </a:lnTo>
                  <a:lnTo>
                    <a:pt x="34630" y="24968"/>
                  </a:lnTo>
                  <a:lnTo>
                    <a:pt x="26877" y="32169"/>
                  </a:lnTo>
                  <a:lnTo>
                    <a:pt x="7752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02572" y="994161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24958" y="0"/>
                  </a:moveTo>
                  <a:lnTo>
                    <a:pt x="7198" y="0"/>
                  </a:lnTo>
                  <a:lnTo>
                    <a:pt x="0" y="7340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198" y="32788"/>
                  </a:lnTo>
                  <a:lnTo>
                    <a:pt x="24958" y="32788"/>
                  </a:lnTo>
                  <a:lnTo>
                    <a:pt x="32156" y="25448"/>
                  </a:lnTo>
                  <a:lnTo>
                    <a:pt x="32156" y="734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2571" y="994161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0" y="16394"/>
                  </a:moveTo>
                  <a:lnTo>
                    <a:pt x="0" y="7339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339"/>
                  </a:lnTo>
                  <a:lnTo>
                    <a:pt x="32156" y="16394"/>
                  </a:lnTo>
                  <a:lnTo>
                    <a:pt x="32156" y="25448"/>
                  </a:lnTo>
                  <a:lnTo>
                    <a:pt x="24958" y="32788"/>
                  </a:lnTo>
                  <a:lnTo>
                    <a:pt x="7198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9282" y="106159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9" y="0"/>
                  </a:moveTo>
                  <a:lnTo>
                    <a:pt x="7199" y="0"/>
                  </a:lnTo>
                  <a:lnTo>
                    <a:pt x="0" y="7202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9" y="32169"/>
                  </a:lnTo>
                  <a:lnTo>
                    <a:pt x="24959" y="32169"/>
                  </a:lnTo>
                  <a:lnTo>
                    <a:pt x="32157" y="24968"/>
                  </a:lnTo>
                  <a:lnTo>
                    <a:pt x="32157" y="7202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9283" y="106159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76598" y="738042"/>
              <a:ext cx="974090" cy="551815"/>
            </a:xfrm>
            <a:custGeom>
              <a:avLst/>
              <a:gdLst/>
              <a:ahLst/>
              <a:cxnLst/>
              <a:rect l="l" t="t" r="r" b="b"/>
              <a:pathLst>
                <a:path w="974089" h="551815">
                  <a:moveTo>
                    <a:pt x="845975" y="169508"/>
                  </a:moveTo>
                  <a:lnTo>
                    <a:pt x="891119" y="169508"/>
                  </a:lnTo>
                  <a:lnTo>
                    <a:pt x="891119" y="551211"/>
                  </a:lnTo>
                  <a:lnTo>
                    <a:pt x="973985" y="551211"/>
                  </a:lnTo>
                </a:path>
                <a:path w="974089" h="551815">
                  <a:moveTo>
                    <a:pt x="414330" y="338398"/>
                  </a:moveTo>
                  <a:lnTo>
                    <a:pt x="576970" y="339016"/>
                  </a:lnTo>
                </a:path>
                <a:path w="974089" h="551815">
                  <a:moveTo>
                    <a:pt x="0" y="338398"/>
                  </a:moveTo>
                  <a:lnTo>
                    <a:pt x="364239" y="339016"/>
                  </a:lnTo>
                </a:path>
                <a:path w="974089" h="551815">
                  <a:moveTo>
                    <a:pt x="414330" y="0"/>
                  </a:moveTo>
                  <a:lnTo>
                    <a:pt x="576970" y="618"/>
                  </a:lnTo>
                </a:path>
                <a:path w="974089" h="551815">
                  <a:moveTo>
                    <a:pt x="299307" y="0"/>
                  </a:moveTo>
                  <a:lnTo>
                    <a:pt x="364239" y="618"/>
                  </a:lnTo>
                </a:path>
                <a:path w="974089" h="551815">
                  <a:moveTo>
                    <a:pt x="414330" y="69288"/>
                  </a:moveTo>
                  <a:lnTo>
                    <a:pt x="578825" y="69906"/>
                  </a:lnTo>
                </a:path>
                <a:path w="974089" h="551815">
                  <a:moveTo>
                    <a:pt x="256018" y="69288"/>
                  </a:moveTo>
                  <a:lnTo>
                    <a:pt x="364239" y="69906"/>
                  </a:lnTo>
                </a:path>
                <a:path w="974089" h="551815">
                  <a:moveTo>
                    <a:pt x="414330" y="136720"/>
                  </a:moveTo>
                  <a:lnTo>
                    <a:pt x="576970" y="137338"/>
                  </a:lnTo>
                </a:path>
                <a:path w="974089" h="551815">
                  <a:moveTo>
                    <a:pt x="168824" y="136720"/>
                  </a:moveTo>
                  <a:lnTo>
                    <a:pt x="364239" y="137338"/>
                  </a:lnTo>
                </a:path>
                <a:path w="974089" h="551815">
                  <a:moveTo>
                    <a:pt x="414330" y="204152"/>
                  </a:moveTo>
                  <a:lnTo>
                    <a:pt x="576970" y="204770"/>
                  </a:lnTo>
                </a:path>
                <a:path w="974089" h="551815">
                  <a:moveTo>
                    <a:pt x="128009" y="204152"/>
                  </a:moveTo>
                  <a:lnTo>
                    <a:pt x="364239" y="204770"/>
                  </a:lnTo>
                </a:path>
                <a:path w="974089" h="551815">
                  <a:moveTo>
                    <a:pt x="411856" y="270966"/>
                  </a:moveTo>
                  <a:lnTo>
                    <a:pt x="576970" y="271584"/>
                  </a:lnTo>
                </a:path>
                <a:path w="974089" h="551815">
                  <a:moveTo>
                    <a:pt x="40814" y="270966"/>
                  </a:moveTo>
                  <a:lnTo>
                    <a:pt x="364239" y="271584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58590" y="1163050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24959" y="0"/>
                  </a:moveTo>
                  <a:lnTo>
                    <a:pt x="7198" y="0"/>
                  </a:lnTo>
                  <a:lnTo>
                    <a:pt x="0" y="7339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198" y="32788"/>
                  </a:lnTo>
                  <a:lnTo>
                    <a:pt x="24959" y="32788"/>
                  </a:lnTo>
                  <a:lnTo>
                    <a:pt x="32157" y="25448"/>
                  </a:lnTo>
                  <a:lnTo>
                    <a:pt x="32157" y="7339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58590" y="1163050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0" y="16394"/>
                  </a:moveTo>
                  <a:lnTo>
                    <a:pt x="0" y="7339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339"/>
                  </a:lnTo>
                  <a:lnTo>
                    <a:pt x="32156" y="16394"/>
                  </a:lnTo>
                  <a:lnTo>
                    <a:pt x="32156" y="25448"/>
                  </a:lnTo>
                  <a:lnTo>
                    <a:pt x="24958" y="32788"/>
                  </a:lnTo>
                  <a:lnTo>
                    <a:pt x="7198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15302" y="1230482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26878" y="0"/>
                  </a:moveTo>
                  <a:lnTo>
                    <a:pt x="7752" y="0"/>
                  </a:lnTo>
                  <a:lnTo>
                    <a:pt x="0" y="7340"/>
                  </a:lnTo>
                  <a:lnTo>
                    <a:pt x="0" y="16394"/>
                  </a:lnTo>
                  <a:lnTo>
                    <a:pt x="0" y="25449"/>
                  </a:lnTo>
                  <a:lnTo>
                    <a:pt x="7752" y="32788"/>
                  </a:lnTo>
                  <a:lnTo>
                    <a:pt x="26878" y="32788"/>
                  </a:lnTo>
                  <a:lnTo>
                    <a:pt x="34630" y="25449"/>
                  </a:lnTo>
                  <a:lnTo>
                    <a:pt x="34630" y="7340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15302" y="1230483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0" y="16394"/>
                  </a:moveTo>
                  <a:lnTo>
                    <a:pt x="0" y="7339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8" y="0"/>
                  </a:lnTo>
                  <a:lnTo>
                    <a:pt x="34630" y="7339"/>
                  </a:lnTo>
                  <a:lnTo>
                    <a:pt x="34630" y="16394"/>
                  </a:lnTo>
                  <a:lnTo>
                    <a:pt x="34630" y="25448"/>
                  </a:lnTo>
                  <a:lnTo>
                    <a:pt x="26878" y="32788"/>
                  </a:lnTo>
                  <a:lnTo>
                    <a:pt x="7752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0581" y="129791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8" y="0"/>
                  </a:moveTo>
                  <a:lnTo>
                    <a:pt x="7198" y="0"/>
                  </a:lnTo>
                  <a:lnTo>
                    <a:pt x="0" y="7202"/>
                  </a:lnTo>
                  <a:lnTo>
                    <a:pt x="0" y="16085"/>
                  </a:lnTo>
                  <a:lnTo>
                    <a:pt x="0" y="24968"/>
                  </a:lnTo>
                  <a:lnTo>
                    <a:pt x="7198" y="32170"/>
                  </a:lnTo>
                  <a:lnTo>
                    <a:pt x="24958" y="32170"/>
                  </a:lnTo>
                  <a:lnTo>
                    <a:pt x="32156" y="24968"/>
                  </a:lnTo>
                  <a:lnTo>
                    <a:pt x="32156" y="7202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0581" y="12979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92" y="1365347"/>
              <a:ext cx="34925" cy="32384"/>
            </a:xfrm>
            <a:custGeom>
              <a:avLst/>
              <a:gdLst/>
              <a:ahLst/>
              <a:cxnLst/>
              <a:rect l="l" t="t" r="r" b="b"/>
              <a:pathLst>
                <a:path w="34925" h="32384">
                  <a:moveTo>
                    <a:pt x="26878" y="0"/>
                  </a:moveTo>
                  <a:lnTo>
                    <a:pt x="7753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753" y="32169"/>
                  </a:lnTo>
                  <a:lnTo>
                    <a:pt x="26878" y="32169"/>
                  </a:lnTo>
                  <a:lnTo>
                    <a:pt x="34631" y="24968"/>
                  </a:lnTo>
                  <a:lnTo>
                    <a:pt x="34631" y="7200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7292" y="1365347"/>
              <a:ext cx="34925" cy="32384"/>
            </a:xfrm>
            <a:custGeom>
              <a:avLst/>
              <a:gdLst/>
              <a:ahLst/>
              <a:cxnLst/>
              <a:rect l="l" t="t" r="r" b="b"/>
              <a:pathLst>
                <a:path w="34925" h="32384">
                  <a:moveTo>
                    <a:pt x="0" y="16084"/>
                  </a:moveTo>
                  <a:lnTo>
                    <a:pt x="0" y="7201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7" y="0"/>
                  </a:lnTo>
                  <a:lnTo>
                    <a:pt x="34630" y="7201"/>
                  </a:lnTo>
                  <a:lnTo>
                    <a:pt x="34630" y="16084"/>
                  </a:lnTo>
                  <a:lnTo>
                    <a:pt x="34630" y="24968"/>
                  </a:lnTo>
                  <a:lnTo>
                    <a:pt x="26877" y="32169"/>
                  </a:lnTo>
                  <a:lnTo>
                    <a:pt x="7752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2572" y="143463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8" y="0"/>
                  </a:moveTo>
                  <a:lnTo>
                    <a:pt x="7198" y="0"/>
                  </a:lnTo>
                  <a:lnTo>
                    <a:pt x="0" y="7202"/>
                  </a:lnTo>
                  <a:lnTo>
                    <a:pt x="0" y="16085"/>
                  </a:lnTo>
                  <a:lnTo>
                    <a:pt x="0" y="24968"/>
                  </a:lnTo>
                  <a:lnTo>
                    <a:pt x="7198" y="32170"/>
                  </a:lnTo>
                  <a:lnTo>
                    <a:pt x="24958" y="32170"/>
                  </a:lnTo>
                  <a:lnTo>
                    <a:pt x="32156" y="24968"/>
                  </a:lnTo>
                  <a:lnTo>
                    <a:pt x="32156" y="7202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02571" y="143463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9282" y="150206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9" y="0"/>
                  </a:moveTo>
                  <a:lnTo>
                    <a:pt x="7199" y="0"/>
                  </a:lnTo>
                  <a:lnTo>
                    <a:pt x="0" y="7202"/>
                  </a:lnTo>
                  <a:lnTo>
                    <a:pt x="0" y="16085"/>
                  </a:lnTo>
                  <a:lnTo>
                    <a:pt x="0" y="24968"/>
                  </a:lnTo>
                  <a:lnTo>
                    <a:pt x="7199" y="32170"/>
                  </a:lnTo>
                  <a:lnTo>
                    <a:pt x="24959" y="32170"/>
                  </a:lnTo>
                  <a:lnTo>
                    <a:pt x="32157" y="24968"/>
                  </a:lnTo>
                  <a:lnTo>
                    <a:pt x="32157" y="7202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9283" y="150206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74124" y="1178517"/>
              <a:ext cx="981075" cy="339090"/>
            </a:xfrm>
            <a:custGeom>
              <a:avLst/>
              <a:gdLst/>
              <a:ahLst/>
              <a:cxnLst/>
              <a:rect l="l" t="t" r="r" b="b"/>
              <a:pathLst>
                <a:path w="981075" h="339090">
                  <a:moveTo>
                    <a:pt x="848449" y="169508"/>
                  </a:moveTo>
                  <a:lnTo>
                    <a:pt x="980787" y="170126"/>
                  </a:lnTo>
                </a:path>
                <a:path w="981075" h="339090">
                  <a:moveTo>
                    <a:pt x="416803" y="0"/>
                  </a:moveTo>
                  <a:lnTo>
                    <a:pt x="579443" y="618"/>
                  </a:lnTo>
                </a:path>
                <a:path w="981075" h="339090">
                  <a:moveTo>
                    <a:pt x="301780" y="0"/>
                  </a:moveTo>
                  <a:lnTo>
                    <a:pt x="366713" y="618"/>
                  </a:lnTo>
                </a:path>
                <a:path w="981075" h="339090">
                  <a:moveTo>
                    <a:pt x="416803" y="69288"/>
                  </a:moveTo>
                  <a:lnTo>
                    <a:pt x="581298" y="69906"/>
                  </a:lnTo>
                </a:path>
                <a:path w="981075" h="339090">
                  <a:moveTo>
                    <a:pt x="258492" y="69288"/>
                  </a:moveTo>
                  <a:lnTo>
                    <a:pt x="366713" y="69906"/>
                  </a:lnTo>
                </a:path>
                <a:path w="981075" h="339090">
                  <a:moveTo>
                    <a:pt x="416803" y="136720"/>
                  </a:moveTo>
                  <a:lnTo>
                    <a:pt x="579443" y="137338"/>
                  </a:lnTo>
                </a:path>
                <a:path w="981075" h="339090">
                  <a:moveTo>
                    <a:pt x="171298" y="136720"/>
                  </a:moveTo>
                  <a:lnTo>
                    <a:pt x="366713" y="137338"/>
                  </a:lnTo>
                </a:path>
                <a:path w="981075" h="339090">
                  <a:moveTo>
                    <a:pt x="416803" y="204152"/>
                  </a:moveTo>
                  <a:lnTo>
                    <a:pt x="579443" y="204770"/>
                  </a:lnTo>
                </a:path>
                <a:path w="981075" h="339090">
                  <a:moveTo>
                    <a:pt x="130483" y="204152"/>
                  </a:moveTo>
                  <a:lnTo>
                    <a:pt x="366713" y="204770"/>
                  </a:lnTo>
                </a:path>
                <a:path w="981075" h="339090">
                  <a:moveTo>
                    <a:pt x="414330" y="270966"/>
                  </a:moveTo>
                  <a:lnTo>
                    <a:pt x="579443" y="271584"/>
                  </a:lnTo>
                </a:path>
                <a:path w="981075" h="339090">
                  <a:moveTo>
                    <a:pt x="43288" y="270966"/>
                  </a:moveTo>
                  <a:lnTo>
                    <a:pt x="366713" y="271584"/>
                  </a:lnTo>
                </a:path>
                <a:path w="981075" h="339090">
                  <a:moveTo>
                    <a:pt x="416803" y="338398"/>
                  </a:moveTo>
                  <a:lnTo>
                    <a:pt x="581298" y="339016"/>
                  </a:lnTo>
                </a:path>
                <a:path w="981075" h="339090">
                  <a:moveTo>
                    <a:pt x="0" y="338398"/>
                  </a:moveTo>
                  <a:lnTo>
                    <a:pt x="366713" y="339016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58590" y="160166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59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9" y="32169"/>
                  </a:lnTo>
                  <a:lnTo>
                    <a:pt x="32157" y="24968"/>
                  </a:lnTo>
                  <a:lnTo>
                    <a:pt x="32157" y="7200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58590" y="160166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5302" y="1669101"/>
              <a:ext cx="34925" cy="32384"/>
            </a:xfrm>
            <a:custGeom>
              <a:avLst/>
              <a:gdLst/>
              <a:ahLst/>
              <a:cxnLst/>
              <a:rect l="l" t="t" r="r" b="b"/>
              <a:pathLst>
                <a:path w="34925" h="32385">
                  <a:moveTo>
                    <a:pt x="26878" y="0"/>
                  </a:moveTo>
                  <a:lnTo>
                    <a:pt x="7752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752" y="32169"/>
                  </a:lnTo>
                  <a:lnTo>
                    <a:pt x="26878" y="32169"/>
                  </a:lnTo>
                  <a:lnTo>
                    <a:pt x="34630" y="24968"/>
                  </a:lnTo>
                  <a:lnTo>
                    <a:pt x="34630" y="7200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15302" y="1669101"/>
              <a:ext cx="34925" cy="32384"/>
            </a:xfrm>
            <a:custGeom>
              <a:avLst/>
              <a:gdLst/>
              <a:ahLst/>
              <a:cxnLst/>
              <a:rect l="l" t="t" r="r" b="b"/>
              <a:pathLst>
                <a:path w="34925" h="32385">
                  <a:moveTo>
                    <a:pt x="0" y="16084"/>
                  </a:moveTo>
                  <a:lnTo>
                    <a:pt x="0" y="7200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8" y="0"/>
                  </a:lnTo>
                  <a:lnTo>
                    <a:pt x="34630" y="7200"/>
                  </a:lnTo>
                  <a:lnTo>
                    <a:pt x="34630" y="16084"/>
                  </a:lnTo>
                  <a:lnTo>
                    <a:pt x="34630" y="24967"/>
                  </a:lnTo>
                  <a:lnTo>
                    <a:pt x="26878" y="32169"/>
                  </a:lnTo>
                  <a:lnTo>
                    <a:pt x="7752" y="32169"/>
                  </a:lnTo>
                  <a:lnTo>
                    <a:pt x="0" y="24967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30581" y="1735914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24958" y="0"/>
                  </a:moveTo>
                  <a:lnTo>
                    <a:pt x="7198" y="0"/>
                  </a:lnTo>
                  <a:lnTo>
                    <a:pt x="0" y="7340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198" y="32788"/>
                  </a:lnTo>
                  <a:lnTo>
                    <a:pt x="24958" y="32788"/>
                  </a:lnTo>
                  <a:lnTo>
                    <a:pt x="32156" y="25448"/>
                  </a:lnTo>
                  <a:lnTo>
                    <a:pt x="32156" y="734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30581" y="1735915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0" y="16393"/>
                  </a:moveTo>
                  <a:lnTo>
                    <a:pt x="0" y="7339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339"/>
                  </a:lnTo>
                  <a:lnTo>
                    <a:pt x="32156" y="16393"/>
                  </a:lnTo>
                  <a:lnTo>
                    <a:pt x="32156" y="25447"/>
                  </a:lnTo>
                  <a:lnTo>
                    <a:pt x="24958" y="32788"/>
                  </a:lnTo>
                  <a:lnTo>
                    <a:pt x="7198" y="32788"/>
                  </a:lnTo>
                  <a:lnTo>
                    <a:pt x="0" y="25447"/>
                  </a:lnTo>
                  <a:lnTo>
                    <a:pt x="0" y="16393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87292" y="1803348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26878" y="0"/>
                  </a:moveTo>
                  <a:lnTo>
                    <a:pt x="7753" y="0"/>
                  </a:lnTo>
                  <a:lnTo>
                    <a:pt x="0" y="7339"/>
                  </a:lnTo>
                  <a:lnTo>
                    <a:pt x="0" y="16393"/>
                  </a:lnTo>
                  <a:lnTo>
                    <a:pt x="0" y="25448"/>
                  </a:lnTo>
                  <a:lnTo>
                    <a:pt x="7753" y="32787"/>
                  </a:lnTo>
                  <a:lnTo>
                    <a:pt x="26878" y="32787"/>
                  </a:lnTo>
                  <a:lnTo>
                    <a:pt x="34631" y="25448"/>
                  </a:lnTo>
                  <a:lnTo>
                    <a:pt x="34631" y="7339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87292" y="1803347"/>
              <a:ext cx="34925" cy="33020"/>
            </a:xfrm>
            <a:custGeom>
              <a:avLst/>
              <a:gdLst/>
              <a:ahLst/>
              <a:cxnLst/>
              <a:rect l="l" t="t" r="r" b="b"/>
              <a:pathLst>
                <a:path w="34925" h="33019">
                  <a:moveTo>
                    <a:pt x="0" y="16394"/>
                  </a:moveTo>
                  <a:lnTo>
                    <a:pt x="0" y="7339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7" y="0"/>
                  </a:lnTo>
                  <a:lnTo>
                    <a:pt x="34630" y="7339"/>
                  </a:lnTo>
                  <a:lnTo>
                    <a:pt x="34630" y="16394"/>
                  </a:lnTo>
                  <a:lnTo>
                    <a:pt x="34630" y="25448"/>
                  </a:lnTo>
                  <a:lnTo>
                    <a:pt x="26877" y="32788"/>
                  </a:lnTo>
                  <a:lnTo>
                    <a:pt x="7752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02572" y="1872635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24958" y="0"/>
                  </a:moveTo>
                  <a:lnTo>
                    <a:pt x="7198" y="0"/>
                  </a:lnTo>
                  <a:lnTo>
                    <a:pt x="0" y="7340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198" y="32788"/>
                  </a:lnTo>
                  <a:lnTo>
                    <a:pt x="24958" y="32788"/>
                  </a:lnTo>
                  <a:lnTo>
                    <a:pt x="32156" y="25448"/>
                  </a:lnTo>
                  <a:lnTo>
                    <a:pt x="32156" y="734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02571" y="1872635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0" y="16393"/>
                  </a:moveTo>
                  <a:lnTo>
                    <a:pt x="0" y="7339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339"/>
                  </a:lnTo>
                  <a:lnTo>
                    <a:pt x="32156" y="16393"/>
                  </a:lnTo>
                  <a:lnTo>
                    <a:pt x="32156" y="25447"/>
                  </a:lnTo>
                  <a:lnTo>
                    <a:pt x="24958" y="32788"/>
                  </a:lnTo>
                  <a:lnTo>
                    <a:pt x="7198" y="32788"/>
                  </a:lnTo>
                  <a:lnTo>
                    <a:pt x="0" y="25447"/>
                  </a:lnTo>
                  <a:lnTo>
                    <a:pt x="0" y="16393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59282" y="1940067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24959" y="0"/>
                  </a:moveTo>
                  <a:lnTo>
                    <a:pt x="7199" y="0"/>
                  </a:lnTo>
                  <a:lnTo>
                    <a:pt x="0" y="7340"/>
                  </a:lnTo>
                  <a:lnTo>
                    <a:pt x="0" y="16394"/>
                  </a:lnTo>
                  <a:lnTo>
                    <a:pt x="0" y="25448"/>
                  </a:lnTo>
                  <a:lnTo>
                    <a:pt x="7199" y="32788"/>
                  </a:lnTo>
                  <a:lnTo>
                    <a:pt x="24959" y="32788"/>
                  </a:lnTo>
                  <a:lnTo>
                    <a:pt x="32157" y="25448"/>
                  </a:lnTo>
                  <a:lnTo>
                    <a:pt x="32157" y="7340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59283" y="1940067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5" h="33019">
                  <a:moveTo>
                    <a:pt x="0" y="16394"/>
                  </a:moveTo>
                  <a:lnTo>
                    <a:pt x="0" y="7339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339"/>
                  </a:lnTo>
                  <a:lnTo>
                    <a:pt x="32156" y="16394"/>
                  </a:lnTo>
                  <a:lnTo>
                    <a:pt x="32156" y="25448"/>
                  </a:lnTo>
                  <a:lnTo>
                    <a:pt x="24958" y="32788"/>
                  </a:lnTo>
                  <a:lnTo>
                    <a:pt x="7198" y="32788"/>
                  </a:lnTo>
                  <a:lnTo>
                    <a:pt x="0" y="25448"/>
                  </a:lnTo>
                  <a:lnTo>
                    <a:pt x="0" y="16394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574" y="1406177"/>
              <a:ext cx="128270" cy="380365"/>
            </a:xfrm>
            <a:custGeom>
              <a:avLst/>
              <a:gdLst/>
              <a:ahLst/>
              <a:cxnLst/>
              <a:rect l="l" t="t" r="r" b="b"/>
              <a:pathLst>
                <a:path w="128269" h="380364">
                  <a:moveTo>
                    <a:pt x="0" y="379847"/>
                  </a:moveTo>
                  <a:lnTo>
                    <a:pt x="43288" y="379847"/>
                  </a:lnTo>
                  <a:lnTo>
                    <a:pt x="43288" y="0"/>
                  </a:lnTo>
                  <a:lnTo>
                    <a:pt x="128009" y="0"/>
                  </a:lnTo>
                </a:path>
              </a:pathLst>
            </a:custGeom>
            <a:ln w="86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53568" y="1584347"/>
              <a:ext cx="266700" cy="406400"/>
            </a:xfrm>
            <a:custGeom>
              <a:avLst/>
              <a:gdLst/>
              <a:ahLst/>
              <a:cxnLst/>
              <a:rect l="l" t="t" r="r" b="b"/>
              <a:pathLst>
                <a:path w="266700" h="406400">
                  <a:moveTo>
                    <a:pt x="1855" y="318601"/>
                  </a:moveTo>
                  <a:lnTo>
                    <a:pt x="88397" y="318601"/>
                  </a:lnTo>
                  <a:lnTo>
                    <a:pt x="132837" y="318601"/>
                  </a:lnTo>
                  <a:lnTo>
                    <a:pt x="149210" y="318601"/>
                  </a:lnTo>
                  <a:lnTo>
                    <a:pt x="151549" y="318601"/>
                  </a:lnTo>
                  <a:lnTo>
                    <a:pt x="196057" y="309488"/>
                  </a:lnTo>
                  <a:lnTo>
                    <a:pt x="232633" y="284724"/>
                  </a:lnTo>
                  <a:lnTo>
                    <a:pt x="257413" y="248170"/>
                  </a:lnTo>
                  <a:lnTo>
                    <a:pt x="266532" y="203689"/>
                  </a:lnTo>
                  <a:lnTo>
                    <a:pt x="257413" y="157955"/>
                  </a:lnTo>
                  <a:lnTo>
                    <a:pt x="232633" y="120758"/>
                  </a:lnTo>
                  <a:lnTo>
                    <a:pt x="196057" y="95757"/>
                  </a:lnTo>
                  <a:lnTo>
                    <a:pt x="151549" y="86610"/>
                  </a:lnTo>
                  <a:lnTo>
                    <a:pt x="65007" y="86610"/>
                  </a:lnTo>
                  <a:lnTo>
                    <a:pt x="20566" y="86610"/>
                  </a:lnTo>
                  <a:lnTo>
                    <a:pt x="4193" y="86610"/>
                  </a:lnTo>
                  <a:lnTo>
                    <a:pt x="1855" y="86610"/>
                  </a:lnTo>
                  <a:lnTo>
                    <a:pt x="1855" y="318601"/>
                  </a:lnTo>
                  <a:close/>
                </a:path>
                <a:path w="266700" h="406400">
                  <a:moveTo>
                    <a:pt x="0" y="0"/>
                  </a:moveTo>
                  <a:lnTo>
                    <a:pt x="618" y="405830"/>
                  </a:lnTo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74124" y="1616516"/>
              <a:ext cx="581660" cy="339090"/>
            </a:xfrm>
            <a:custGeom>
              <a:avLst/>
              <a:gdLst/>
              <a:ahLst/>
              <a:cxnLst/>
              <a:rect l="l" t="t" r="r" b="b"/>
              <a:pathLst>
                <a:path w="581660" h="339089">
                  <a:moveTo>
                    <a:pt x="416803" y="0"/>
                  </a:moveTo>
                  <a:lnTo>
                    <a:pt x="579443" y="618"/>
                  </a:lnTo>
                </a:path>
                <a:path w="581660" h="339089">
                  <a:moveTo>
                    <a:pt x="301780" y="0"/>
                  </a:moveTo>
                  <a:lnTo>
                    <a:pt x="366713" y="618"/>
                  </a:lnTo>
                </a:path>
                <a:path w="581660" h="339089">
                  <a:moveTo>
                    <a:pt x="416803" y="69906"/>
                  </a:moveTo>
                  <a:lnTo>
                    <a:pt x="581298" y="70525"/>
                  </a:lnTo>
                </a:path>
                <a:path w="581660" h="339089">
                  <a:moveTo>
                    <a:pt x="258492" y="69906"/>
                  </a:moveTo>
                  <a:lnTo>
                    <a:pt x="366713" y="70525"/>
                  </a:lnTo>
                </a:path>
                <a:path w="581660" h="339089">
                  <a:moveTo>
                    <a:pt x="416803" y="136720"/>
                  </a:moveTo>
                  <a:lnTo>
                    <a:pt x="579443" y="137338"/>
                  </a:lnTo>
                </a:path>
                <a:path w="581660" h="339089">
                  <a:moveTo>
                    <a:pt x="171298" y="136720"/>
                  </a:moveTo>
                  <a:lnTo>
                    <a:pt x="366713" y="137338"/>
                  </a:lnTo>
                </a:path>
                <a:path w="581660" h="339089">
                  <a:moveTo>
                    <a:pt x="416803" y="204152"/>
                  </a:moveTo>
                  <a:lnTo>
                    <a:pt x="579443" y="204770"/>
                  </a:lnTo>
                </a:path>
                <a:path w="581660" h="339089">
                  <a:moveTo>
                    <a:pt x="130483" y="204152"/>
                  </a:moveTo>
                  <a:lnTo>
                    <a:pt x="366713" y="204770"/>
                  </a:lnTo>
                </a:path>
                <a:path w="581660" h="339089">
                  <a:moveTo>
                    <a:pt x="414330" y="271584"/>
                  </a:moveTo>
                  <a:lnTo>
                    <a:pt x="579443" y="272203"/>
                  </a:lnTo>
                </a:path>
                <a:path w="581660" h="339089">
                  <a:moveTo>
                    <a:pt x="43288" y="271584"/>
                  </a:moveTo>
                  <a:lnTo>
                    <a:pt x="366713" y="272203"/>
                  </a:lnTo>
                </a:path>
                <a:path w="581660" h="339089">
                  <a:moveTo>
                    <a:pt x="416803" y="338398"/>
                  </a:moveTo>
                  <a:lnTo>
                    <a:pt x="581298" y="339016"/>
                  </a:lnTo>
                </a:path>
                <a:path w="581660" h="339089">
                  <a:moveTo>
                    <a:pt x="0" y="338398"/>
                  </a:moveTo>
                  <a:lnTo>
                    <a:pt x="366713" y="339016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40837" y="705254"/>
              <a:ext cx="479425" cy="1276350"/>
            </a:xfrm>
            <a:custGeom>
              <a:avLst/>
              <a:gdLst/>
              <a:ahLst/>
              <a:cxnLst/>
              <a:rect l="l" t="t" r="r" b="b"/>
              <a:pathLst>
                <a:path w="479425" h="1276350">
                  <a:moveTo>
                    <a:pt x="214585" y="319220"/>
                  </a:moveTo>
                  <a:lnTo>
                    <a:pt x="301127" y="319220"/>
                  </a:lnTo>
                  <a:lnTo>
                    <a:pt x="345568" y="319220"/>
                  </a:lnTo>
                  <a:lnTo>
                    <a:pt x="361941" y="319220"/>
                  </a:lnTo>
                  <a:lnTo>
                    <a:pt x="364280" y="319220"/>
                  </a:lnTo>
                  <a:lnTo>
                    <a:pt x="408788" y="310107"/>
                  </a:lnTo>
                  <a:lnTo>
                    <a:pt x="445364" y="285343"/>
                  </a:lnTo>
                  <a:lnTo>
                    <a:pt x="470144" y="248789"/>
                  </a:lnTo>
                  <a:lnTo>
                    <a:pt x="479262" y="204308"/>
                  </a:lnTo>
                  <a:lnTo>
                    <a:pt x="470144" y="158574"/>
                  </a:lnTo>
                  <a:lnTo>
                    <a:pt x="445364" y="121377"/>
                  </a:lnTo>
                  <a:lnTo>
                    <a:pt x="408788" y="96375"/>
                  </a:lnTo>
                  <a:lnTo>
                    <a:pt x="364280" y="87228"/>
                  </a:lnTo>
                  <a:lnTo>
                    <a:pt x="277738" y="87228"/>
                  </a:lnTo>
                  <a:lnTo>
                    <a:pt x="233297" y="87228"/>
                  </a:lnTo>
                  <a:lnTo>
                    <a:pt x="216924" y="87228"/>
                  </a:lnTo>
                  <a:lnTo>
                    <a:pt x="214585" y="87228"/>
                  </a:lnTo>
                  <a:lnTo>
                    <a:pt x="214585" y="319220"/>
                  </a:lnTo>
                  <a:close/>
                </a:path>
                <a:path w="479425" h="1276350">
                  <a:moveTo>
                    <a:pt x="212730" y="0"/>
                  </a:moveTo>
                  <a:lnTo>
                    <a:pt x="213349" y="405830"/>
                  </a:lnTo>
                </a:path>
                <a:path w="479425" h="1276350">
                  <a:moveTo>
                    <a:pt x="214585" y="759694"/>
                  </a:moveTo>
                  <a:lnTo>
                    <a:pt x="301127" y="759694"/>
                  </a:lnTo>
                  <a:lnTo>
                    <a:pt x="345568" y="759694"/>
                  </a:lnTo>
                  <a:lnTo>
                    <a:pt x="361941" y="759694"/>
                  </a:lnTo>
                  <a:lnTo>
                    <a:pt x="364280" y="759694"/>
                  </a:lnTo>
                  <a:lnTo>
                    <a:pt x="408788" y="750581"/>
                  </a:lnTo>
                  <a:lnTo>
                    <a:pt x="445364" y="725817"/>
                  </a:lnTo>
                  <a:lnTo>
                    <a:pt x="470144" y="689264"/>
                  </a:lnTo>
                  <a:lnTo>
                    <a:pt x="479262" y="644783"/>
                  </a:lnTo>
                  <a:lnTo>
                    <a:pt x="470144" y="599048"/>
                  </a:lnTo>
                  <a:lnTo>
                    <a:pt x="445364" y="561851"/>
                  </a:lnTo>
                  <a:lnTo>
                    <a:pt x="408788" y="536850"/>
                  </a:lnTo>
                  <a:lnTo>
                    <a:pt x="364280" y="527703"/>
                  </a:lnTo>
                  <a:lnTo>
                    <a:pt x="277738" y="527703"/>
                  </a:lnTo>
                  <a:lnTo>
                    <a:pt x="233297" y="527703"/>
                  </a:lnTo>
                  <a:lnTo>
                    <a:pt x="216924" y="527703"/>
                  </a:lnTo>
                  <a:lnTo>
                    <a:pt x="214585" y="527703"/>
                  </a:lnTo>
                  <a:lnTo>
                    <a:pt x="214585" y="759694"/>
                  </a:lnTo>
                  <a:close/>
                </a:path>
                <a:path w="479425" h="1276350">
                  <a:moveTo>
                    <a:pt x="212730" y="440474"/>
                  </a:moveTo>
                  <a:lnTo>
                    <a:pt x="213349" y="846304"/>
                  </a:lnTo>
                </a:path>
                <a:path w="479425" h="1276350">
                  <a:moveTo>
                    <a:pt x="0" y="9279"/>
                  </a:moveTo>
                  <a:lnTo>
                    <a:pt x="50090" y="9279"/>
                  </a:lnTo>
                  <a:lnTo>
                    <a:pt x="50090" y="56915"/>
                  </a:lnTo>
                  <a:lnTo>
                    <a:pt x="0" y="56915"/>
                  </a:lnTo>
                  <a:lnTo>
                    <a:pt x="0" y="9279"/>
                  </a:lnTo>
                  <a:close/>
                </a:path>
                <a:path w="479425" h="1276350">
                  <a:moveTo>
                    <a:pt x="0" y="76093"/>
                  </a:moveTo>
                  <a:lnTo>
                    <a:pt x="50090" y="76093"/>
                  </a:lnTo>
                  <a:lnTo>
                    <a:pt x="50090" y="126203"/>
                  </a:lnTo>
                  <a:lnTo>
                    <a:pt x="0" y="126203"/>
                  </a:lnTo>
                  <a:lnTo>
                    <a:pt x="0" y="76093"/>
                  </a:lnTo>
                  <a:close/>
                </a:path>
                <a:path w="479425" h="1276350">
                  <a:moveTo>
                    <a:pt x="0" y="143525"/>
                  </a:moveTo>
                  <a:lnTo>
                    <a:pt x="50090" y="143525"/>
                  </a:lnTo>
                  <a:lnTo>
                    <a:pt x="50090" y="193635"/>
                  </a:lnTo>
                  <a:lnTo>
                    <a:pt x="0" y="193635"/>
                  </a:lnTo>
                  <a:lnTo>
                    <a:pt x="0" y="143525"/>
                  </a:lnTo>
                  <a:close/>
                </a:path>
                <a:path w="479425" h="1276350">
                  <a:moveTo>
                    <a:pt x="0" y="212813"/>
                  </a:moveTo>
                  <a:lnTo>
                    <a:pt x="50090" y="212813"/>
                  </a:lnTo>
                  <a:lnTo>
                    <a:pt x="50090" y="260449"/>
                  </a:lnTo>
                  <a:lnTo>
                    <a:pt x="0" y="260449"/>
                  </a:lnTo>
                  <a:lnTo>
                    <a:pt x="0" y="212813"/>
                  </a:lnTo>
                  <a:close/>
                </a:path>
                <a:path w="479425" h="1276350">
                  <a:moveTo>
                    <a:pt x="0" y="280245"/>
                  </a:moveTo>
                  <a:lnTo>
                    <a:pt x="50090" y="280245"/>
                  </a:lnTo>
                  <a:lnTo>
                    <a:pt x="50090" y="327881"/>
                  </a:lnTo>
                  <a:lnTo>
                    <a:pt x="0" y="327881"/>
                  </a:lnTo>
                  <a:lnTo>
                    <a:pt x="0" y="280245"/>
                  </a:lnTo>
                  <a:close/>
                </a:path>
                <a:path w="479425" h="1276350">
                  <a:moveTo>
                    <a:pt x="50090" y="371186"/>
                  </a:moveTo>
                  <a:lnTo>
                    <a:pt x="50090" y="397169"/>
                  </a:lnTo>
                  <a:lnTo>
                    <a:pt x="0" y="397169"/>
                  </a:lnTo>
                  <a:lnTo>
                    <a:pt x="0" y="347677"/>
                  </a:lnTo>
                  <a:lnTo>
                    <a:pt x="50090" y="347677"/>
                  </a:lnTo>
                  <a:lnTo>
                    <a:pt x="50090" y="371186"/>
                  </a:lnTo>
                </a:path>
                <a:path w="479425" h="1276350">
                  <a:moveTo>
                    <a:pt x="0" y="449135"/>
                  </a:moveTo>
                  <a:lnTo>
                    <a:pt x="50090" y="449135"/>
                  </a:lnTo>
                  <a:lnTo>
                    <a:pt x="50090" y="497389"/>
                  </a:lnTo>
                  <a:lnTo>
                    <a:pt x="0" y="497389"/>
                  </a:lnTo>
                  <a:lnTo>
                    <a:pt x="0" y="449135"/>
                  </a:lnTo>
                  <a:close/>
                </a:path>
                <a:path w="479425" h="1276350">
                  <a:moveTo>
                    <a:pt x="0" y="516567"/>
                  </a:moveTo>
                  <a:lnTo>
                    <a:pt x="50090" y="516567"/>
                  </a:lnTo>
                  <a:lnTo>
                    <a:pt x="50090" y="566677"/>
                  </a:lnTo>
                  <a:lnTo>
                    <a:pt x="0" y="566677"/>
                  </a:lnTo>
                  <a:lnTo>
                    <a:pt x="0" y="516567"/>
                  </a:lnTo>
                  <a:close/>
                </a:path>
                <a:path w="479425" h="1276350">
                  <a:moveTo>
                    <a:pt x="0" y="583999"/>
                  </a:moveTo>
                  <a:lnTo>
                    <a:pt x="50090" y="583999"/>
                  </a:lnTo>
                  <a:lnTo>
                    <a:pt x="50090" y="634110"/>
                  </a:lnTo>
                  <a:lnTo>
                    <a:pt x="0" y="634110"/>
                  </a:lnTo>
                  <a:lnTo>
                    <a:pt x="0" y="583999"/>
                  </a:lnTo>
                  <a:close/>
                </a:path>
                <a:path w="479425" h="1276350">
                  <a:moveTo>
                    <a:pt x="0" y="653288"/>
                  </a:moveTo>
                  <a:lnTo>
                    <a:pt x="50090" y="653288"/>
                  </a:lnTo>
                  <a:lnTo>
                    <a:pt x="50090" y="700923"/>
                  </a:lnTo>
                  <a:lnTo>
                    <a:pt x="0" y="700923"/>
                  </a:lnTo>
                  <a:lnTo>
                    <a:pt x="0" y="653288"/>
                  </a:lnTo>
                  <a:close/>
                </a:path>
                <a:path w="479425" h="1276350">
                  <a:moveTo>
                    <a:pt x="0" y="720720"/>
                  </a:moveTo>
                  <a:lnTo>
                    <a:pt x="50090" y="720720"/>
                  </a:lnTo>
                  <a:lnTo>
                    <a:pt x="50090" y="768355"/>
                  </a:lnTo>
                  <a:lnTo>
                    <a:pt x="0" y="768355"/>
                  </a:lnTo>
                  <a:lnTo>
                    <a:pt x="0" y="720720"/>
                  </a:lnTo>
                  <a:close/>
                </a:path>
                <a:path w="479425" h="1276350">
                  <a:moveTo>
                    <a:pt x="0" y="788152"/>
                  </a:moveTo>
                  <a:lnTo>
                    <a:pt x="50090" y="788152"/>
                  </a:lnTo>
                  <a:lnTo>
                    <a:pt x="50090" y="837643"/>
                  </a:lnTo>
                  <a:lnTo>
                    <a:pt x="0" y="837643"/>
                  </a:lnTo>
                  <a:lnTo>
                    <a:pt x="0" y="788152"/>
                  </a:lnTo>
                  <a:close/>
                </a:path>
                <a:path w="479425" h="1276350">
                  <a:moveTo>
                    <a:pt x="0" y="887754"/>
                  </a:moveTo>
                  <a:lnTo>
                    <a:pt x="50090" y="887754"/>
                  </a:lnTo>
                  <a:lnTo>
                    <a:pt x="50090" y="935389"/>
                  </a:lnTo>
                  <a:lnTo>
                    <a:pt x="0" y="935389"/>
                  </a:lnTo>
                  <a:lnTo>
                    <a:pt x="0" y="887754"/>
                  </a:lnTo>
                  <a:close/>
                </a:path>
                <a:path w="479425" h="1276350">
                  <a:moveTo>
                    <a:pt x="0" y="955186"/>
                  </a:moveTo>
                  <a:lnTo>
                    <a:pt x="50090" y="955186"/>
                  </a:lnTo>
                  <a:lnTo>
                    <a:pt x="50090" y="1004677"/>
                  </a:lnTo>
                  <a:lnTo>
                    <a:pt x="0" y="1004677"/>
                  </a:lnTo>
                  <a:lnTo>
                    <a:pt x="0" y="955186"/>
                  </a:lnTo>
                  <a:close/>
                </a:path>
                <a:path w="479425" h="1276350">
                  <a:moveTo>
                    <a:pt x="0" y="1021999"/>
                  </a:moveTo>
                  <a:lnTo>
                    <a:pt x="50090" y="1021999"/>
                  </a:lnTo>
                  <a:lnTo>
                    <a:pt x="50090" y="1072110"/>
                  </a:lnTo>
                  <a:lnTo>
                    <a:pt x="0" y="1072110"/>
                  </a:lnTo>
                  <a:lnTo>
                    <a:pt x="0" y="1021999"/>
                  </a:lnTo>
                  <a:close/>
                </a:path>
                <a:path w="479425" h="1276350">
                  <a:moveTo>
                    <a:pt x="0" y="1091287"/>
                  </a:moveTo>
                  <a:lnTo>
                    <a:pt x="50090" y="1091287"/>
                  </a:lnTo>
                  <a:lnTo>
                    <a:pt x="50090" y="1139542"/>
                  </a:lnTo>
                  <a:lnTo>
                    <a:pt x="0" y="1139542"/>
                  </a:lnTo>
                  <a:lnTo>
                    <a:pt x="0" y="1091287"/>
                  </a:lnTo>
                  <a:close/>
                </a:path>
                <a:path w="479425" h="1276350">
                  <a:moveTo>
                    <a:pt x="0" y="1158720"/>
                  </a:moveTo>
                  <a:lnTo>
                    <a:pt x="50090" y="1158720"/>
                  </a:lnTo>
                  <a:lnTo>
                    <a:pt x="50090" y="1206355"/>
                  </a:lnTo>
                  <a:lnTo>
                    <a:pt x="0" y="1206355"/>
                  </a:lnTo>
                  <a:lnTo>
                    <a:pt x="0" y="1158720"/>
                  </a:lnTo>
                  <a:close/>
                </a:path>
                <a:path w="479425" h="1276350">
                  <a:moveTo>
                    <a:pt x="0" y="1226152"/>
                  </a:moveTo>
                  <a:lnTo>
                    <a:pt x="50090" y="1226152"/>
                  </a:lnTo>
                  <a:lnTo>
                    <a:pt x="50090" y="1276262"/>
                  </a:lnTo>
                  <a:lnTo>
                    <a:pt x="0" y="1276262"/>
                  </a:lnTo>
                  <a:lnTo>
                    <a:pt x="0" y="1226152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6092" y="550284"/>
              <a:ext cx="377845" cy="9774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6261" y="1229555"/>
              <a:ext cx="241179" cy="23879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397550" y="635966"/>
              <a:ext cx="139065" cy="1423670"/>
            </a:xfrm>
            <a:custGeom>
              <a:avLst/>
              <a:gdLst/>
              <a:ahLst/>
              <a:cxnLst/>
              <a:rect l="l" t="t" r="r" b="b"/>
              <a:pathLst>
                <a:path w="139064" h="1423670">
                  <a:moveTo>
                    <a:pt x="0" y="711749"/>
                  </a:moveTo>
                  <a:lnTo>
                    <a:pt x="406" y="634196"/>
                  </a:lnTo>
                  <a:lnTo>
                    <a:pt x="1597" y="559062"/>
                  </a:lnTo>
                  <a:lnTo>
                    <a:pt x="3530" y="486781"/>
                  </a:lnTo>
                  <a:lnTo>
                    <a:pt x="6164" y="417788"/>
                  </a:lnTo>
                  <a:lnTo>
                    <a:pt x="9456" y="352516"/>
                  </a:lnTo>
                  <a:lnTo>
                    <a:pt x="13363" y="291399"/>
                  </a:lnTo>
                  <a:lnTo>
                    <a:pt x="17844" y="234873"/>
                  </a:lnTo>
                  <a:lnTo>
                    <a:pt x="22855" y="183370"/>
                  </a:lnTo>
                  <a:lnTo>
                    <a:pt x="28356" y="137326"/>
                  </a:lnTo>
                  <a:lnTo>
                    <a:pt x="34303" y="97174"/>
                  </a:lnTo>
                  <a:lnTo>
                    <a:pt x="47369" y="36285"/>
                  </a:lnTo>
                  <a:lnTo>
                    <a:pt x="69261" y="0"/>
                  </a:lnTo>
                  <a:lnTo>
                    <a:pt x="91153" y="36285"/>
                  </a:lnTo>
                  <a:lnTo>
                    <a:pt x="104218" y="97174"/>
                  </a:lnTo>
                  <a:lnTo>
                    <a:pt x="110165" y="137326"/>
                  </a:lnTo>
                  <a:lnTo>
                    <a:pt x="115666" y="183370"/>
                  </a:lnTo>
                  <a:lnTo>
                    <a:pt x="120678" y="234873"/>
                  </a:lnTo>
                  <a:lnTo>
                    <a:pt x="125158" y="291399"/>
                  </a:lnTo>
                  <a:lnTo>
                    <a:pt x="129066" y="352516"/>
                  </a:lnTo>
                  <a:lnTo>
                    <a:pt x="132357" y="417788"/>
                  </a:lnTo>
                  <a:lnTo>
                    <a:pt x="134991" y="486781"/>
                  </a:lnTo>
                  <a:lnTo>
                    <a:pt x="136924" y="559062"/>
                  </a:lnTo>
                  <a:lnTo>
                    <a:pt x="138115" y="634196"/>
                  </a:lnTo>
                  <a:lnTo>
                    <a:pt x="138522" y="711749"/>
                  </a:lnTo>
                  <a:lnTo>
                    <a:pt x="138115" y="789302"/>
                  </a:lnTo>
                  <a:lnTo>
                    <a:pt x="136924" y="864437"/>
                  </a:lnTo>
                  <a:lnTo>
                    <a:pt x="134991" y="936717"/>
                  </a:lnTo>
                  <a:lnTo>
                    <a:pt x="132357" y="1005711"/>
                  </a:lnTo>
                  <a:lnTo>
                    <a:pt x="129066" y="1070983"/>
                  </a:lnTo>
                  <a:lnTo>
                    <a:pt x="125158" y="1132100"/>
                  </a:lnTo>
                  <a:lnTo>
                    <a:pt x="120678" y="1188626"/>
                  </a:lnTo>
                  <a:lnTo>
                    <a:pt x="115666" y="1240129"/>
                  </a:lnTo>
                  <a:lnTo>
                    <a:pt x="110165" y="1286173"/>
                  </a:lnTo>
                  <a:lnTo>
                    <a:pt x="104218" y="1326325"/>
                  </a:lnTo>
                  <a:lnTo>
                    <a:pt x="91153" y="1387214"/>
                  </a:lnTo>
                  <a:lnTo>
                    <a:pt x="69261" y="1423499"/>
                  </a:lnTo>
                  <a:lnTo>
                    <a:pt x="61714" y="1419323"/>
                  </a:lnTo>
                  <a:lnTo>
                    <a:pt x="54402" y="1407083"/>
                  </a:lnTo>
                  <a:lnTo>
                    <a:pt x="40655" y="1360150"/>
                  </a:lnTo>
                  <a:lnTo>
                    <a:pt x="28356" y="1286173"/>
                  </a:lnTo>
                  <a:lnTo>
                    <a:pt x="22855" y="1240129"/>
                  </a:lnTo>
                  <a:lnTo>
                    <a:pt x="17843" y="1188626"/>
                  </a:lnTo>
                  <a:lnTo>
                    <a:pt x="13363" y="1132100"/>
                  </a:lnTo>
                  <a:lnTo>
                    <a:pt x="9456" y="1070983"/>
                  </a:lnTo>
                  <a:lnTo>
                    <a:pt x="6164" y="1005711"/>
                  </a:lnTo>
                  <a:lnTo>
                    <a:pt x="3530" y="936717"/>
                  </a:lnTo>
                  <a:lnTo>
                    <a:pt x="1597" y="864437"/>
                  </a:lnTo>
                  <a:lnTo>
                    <a:pt x="406" y="789302"/>
                  </a:lnTo>
                  <a:lnTo>
                    <a:pt x="0" y="711749"/>
                  </a:lnTo>
                  <a:close/>
                </a:path>
              </a:pathLst>
            </a:custGeom>
            <a:ln w="4329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367492" y="1297588"/>
            <a:ext cx="1181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O1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52149" y="402410"/>
            <a:ext cx="34480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Times New Roman"/>
                <a:cs typeface="Times New Roman"/>
              </a:rPr>
              <a:t>I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370" dirty="0">
                <a:latin typeface="Arial"/>
                <a:cs typeface="Arial"/>
              </a:rPr>
              <a:t> </a:t>
            </a:r>
            <a:r>
              <a:rPr sz="550" dirty="0">
                <a:latin typeface="Times New Roman"/>
                <a:cs typeface="Times New Roman"/>
              </a:rPr>
              <a:t>I</a:t>
            </a:r>
            <a:r>
              <a:rPr sz="550" dirty="0">
                <a:latin typeface="Arial"/>
                <a:cs typeface="Arial"/>
              </a:rPr>
              <a:t>2</a:t>
            </a:r>
            <a:r>
              <a:rPr sz="550" spc="360" dirty="0">
                <a:latin typeface="Arial"/>
                <a:cs typeface="Arial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</a:t>
            </a:r>
            <a:r>
              <a:rPr sz="550" spc="-2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28211" y="1993562"/>
            <a:ext cx="115316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Arial"/>
                <a:cs typeface="Arial"/>
              </a:rPr>
              <a:t>PLD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</a:t>
            </a:r>
            <a:r>
              <a:rPr sz="550" spc="-25" dirty="0">
                <a:latin typeface="Arial"/>
                <a:cs typeface="Arial"/>
              </a:rPr>
              <a:t>C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550" spc="-10" dirty="0">
                <a:solidFill>
                  <a:srgbClr val="FF2800"/>
                </a:solidFill>
                <a:latin typeface="Arial"/>
                <a:cs typeface="Arial"/>
              </a:rPr>
              <a:t>programmable</a:t>
            </a:r>
            <a:r>
              <a:rPr sz="550" spc="2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2800"/>
                </a:solidFill>
                <a:latin typeface="Arial"/>
                <a:cs typeface="Arial"/>
              </a:rPr>
              <a:t>nodes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2038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Programmable</a:t>
            </a:r>
            <a:r>
              <a:rPr spc="-25" dirty="0"/>
              <a:t> </a:t>
            </a:r>
            <a:r>
              <a:rPr dirty="0"/>
              <a:t>Nodes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20" dirty="0"/>
              <a:t>SPLD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7194" y="401049"/>
            <a:ext cx="171958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Fuse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based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"blown"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fuse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removes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7194" y="501022"/>
            <a:ext cx="1816100" cy="2813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00"/>
              </a:spcBef>
            </a:pPr>
            <a:r>
              <a:rPr sz="750" spc="-10" dirty="0">
                <a:latin typeface="Tahoma"/>
                <a:cs typeface="Tahoma"/>
              </a:rPr>
              <a:t>connection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0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Memory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based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creates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connection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0356" y="1010180"/>
            <a:ext cx="706755" cy="1270000"/>
            <a:chOff x="1770356" y="1010180"/>
            <a:chExt cx="706755" cy="1270000"/>
          </a:xfrm>
        </p:grpSpPr>
        <p:sp>
          <p:nvSpPr>
            <p:cNvPr id="13" name="object 13"/>
            <p:cNvSpPr/>
            <p:nvPr/>
          </p:nvSpPr>
          <p:spPr>
            <a:xfrm>
              <a:off x="2048769" y="1012720"/>
              <a:ext cx="48895" cy="78105"/>
            </a:xfrm>
            <a:custGeom>
              <a:avLst/>
              <a:gdLst/>
              <a:ahLst/>
              <a:cxnLst/>
              <a:rect l="l" t="t" r="r" b="b"/>
              <a:pathLst>
                <a:path w="48894" h="78105">
                  <a:moveTo>
                    <a:pt x="0" y="0"/>
                  </a:moveTo>
                  <a:lnTo>
                    <a:pt x="48853" y="77949"/>
                  </a:lnTo>
                </a:path>
              </a:pathLst>
            </a:custGeom>
            <a:ln w="4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4230" y="1054169"/>
              <a:ext cx="59690" cy="83185"/>
            </a:xfrm>
            <a:custGeom>
              <a:avLst/>
              <a:gdLst/>
              <a:ahLst/>
              <a:cxnLst/>
              <a:rect l="l" t="t" r="r" b="b"/>
              <a:pathLst>
                <a:path w="59689" h="83184">
                  <a:moveTo>
                    <a:pt x="33393" y="0"/>
                  </a:moveTo>
                  <a:lnTo>
                    <a:pt x="0" y="21033"/>
                  </a:lnTo>
                  <a:lnTo>
                    <a:pt x="59367" y="82897"/>
                  </a:lnTo>
                  <a:lnTo>
                    <a:pt x="33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36" y="1343694"/>
              <a:ext cx="696595" cy="931544"/>
            </a:xfrm>
            <a:custGeom>
              <a:avLst/>
              <a:gdLst/>
              <a:ahLst/>
              <a:cxnLst/>
              <a:rect l="l" t="t" r="r" b="b"/>
              <a:pathLst>
                <a:path w="696594" h="931544">
                  <a:moveTo>
                    <a:pt x="348160" y="822796"/>
                  </a:moveTo>
                  <a:lnTo>
                    <a:pt x="348779" y="765881"/>
                  </a:lnTo>
                </a:path>
                <a:path w="696594" h="931544">
                  <a:moveTo>
                    <a:pt x="0" y="931059"/>
                  </a:moveTo>
                  <a:lnTo>
                    <a:pt x="281373" y="931059"/>
                  </a:lnTo>
                  <a:lnTo>
                    <a:pt x="281373" y="858677"/>
                  </a:lnTo>
                  <a:lnTo>
                    <a:pt x="414948" y="858677"/>
                  </a:lnTo>
                  <a:lnTo>
                    <a:pt x="414948" y="931059"/>
                  </a:lnTo>
                  <a:lnTo>
                    <a:pt x="696321" y="931059"/>
                  </a:lnTo>
                </a:path>
                <a:path w="696594" h="931544">
                  <a:moveTo>
                    <a:pt x="0" y="0"/>
                  </a:moveTo>
                  <a:lnTo>
                    <a:pt x="281373" y="0"/>
                  </a:lnTo>
                  <a:lnTo>
                    <a:pt x="414948" y="0"/>
                  </a:lnTo>
                  <a:lnTo>
                    <a:pt x="696321" y="0"/>
                  </a:lnTo>
                </a:path>
                <a:path w="696594" h="931544">
                  <a:moveTo>
                    <a:pt x="275807" y="822796"/>
                  </a:moveTo>
                  <a:lnTo>
                    <a:pt x="420513" y="823415"/>
                  </a:lnTo>
                </a:path>
              </a:pathLst>
            </a:custGeom>
            <a:ln w="989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1244" y="2026677"/>
              <a:ext cx="144780" cy="83185"/>
            </a:xfrm>
            <a:custGeom>
              <a:avLst/>
              <a:gdLst/>
              <a:ahLst/>
              <a:cxnLst/>
              <a:rect l="l" t="t" r="r" b="b"/>
              <a:pathLst>
                <a:path w="144780" h="83185">
                  <a:moveTo>
                    <a:pt x="0" y="0"/>
                  </a:moveTo>
                  <a:lnTo>
                    <a:pt x="144705" y="0"/>
                  </a:lnTo>
                  <a:lnTo>
                    <a:pt x="144705" y="82898"/>
                  </a:lnTo>
                  <a:lnTo>
                    <a:pt x="0" y="82898"/>
                  </a:lnTo>
                  <a:lnTo>
                    <a:pt x="0" y="0"/>
                  </a:lnTo>
                  <a:close/>
                </a:path>
              </a:pathLst>
            </a:custGeom>
            <a:ln w="742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19992" y="1912519"/>
            <a:ext cx="212725" cy="2222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1280" marR="5080" indent="-69215">
              <a:lnSpc>
                <a:spcPts val="750"/>
              </a:lnSpc>
              <a:spcBef>
                <a:spcPts val="160"/>
              </a:spcBef>
            </a:pPr>
            <a:r>
              <a:rPr sz="650" spc="-25" dirty="0">
                <a:latin typeface="Arial"/>
                <a:cs typeface="Arial"/>
              </a:rPr>
              <a:t>mem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47252" y="1138206"/>
            <a:ext cx="1334770" cy="1197610"/>
            <a:chOff x="1947252" y="1138206"/>
            <a:chExt cx="1334770" cy="1197610"/>
          </a:xfrm>
        </p:grpSpPr>
        <p:sp>
          <p:nvSpPr>
            <p:cNvPr id="19" name="object 19"/>
            <p:cNvSpPr/>
            <p:nvPr/>
          </p:nvSpPr>
          <p:spPr>
            <a:xfrm>
              <a:off x="1951062" y="1142016"/>
              <a:ext cx="346075" cy="1189990"/>
            </a:xfrm>
            <a:custGeom>
              <a:avLst/>
              <a:gdLst/>
              <a:ahLst/>
              <a:cxnLst/>
              <a:rect l="l" t="t" r="r" b="b"/>
              <a:pathLst>
                <a:path w="346075" h="1189989">
                  <a:moveTo>
                    <a:pt x="0" y="781347"/>
                  </a:moveTo>
                  <a:lnTo>
                    <a:pt x="345687" y="781347"/>
                  </a:lnTo>
                  <a:lnTo>
                    <a:pt x="345687" y="1189652"/>
                  </a:lnTo>
                  <a:lnTo>
                    <a:pt x="0" y="1189652"/>
                  </a:lnTo>
                  <a:lnTo>
                    <a:pt x="0" y="781347"/>
                  </a:lnTo>
                  <a:close/>
                </a:path>
                <a:path w="346075" h="1189989">
                  <a:moveTo>
                    <a:pt x="0" y="0"/>
                  </a:moveTo>
                  <a:lnTo>
                    <a:pt x="345687" y="0"/>
                  </a:lnTo>
                  <a:lnTo>
                    <a:pt x="345687" y="407686"/>
                  </a:lnTo>
                  <a:lnTo>
                    <a:pt x="0" y="407686"/>
                  </a:lnTo>
                  <a:lnTo>
                    <a:pt x="0" y="0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79978" y="2109575"/>
              <a:ext cx="697230" cy="165735"/>
            </a:xfrm>
            <a:custGeom>
              <a:avLst/>
              <a:gdLst/>
              <a:ahLst/>
              <a:cxnLst/>
              <a:rect l="l" t="t" r="r" b="b"/>
              <a:pathLst>
                <a:path w="697229" h="165735">
                  <a:moveTo>
                    <a:pt x="348160" y="56915"/>
                  </a:moveTo>
                  <a:lnTo>
                    <a:pt x="348779" y="0"/>
                  </a:lnTo>
                </a:path>
                <a:path w="697229" h="165735">
                  <a:moveTo>
                    <a:pt x="0" y="165178"/>
                  </a:moveTo>
                  <a:lnTo>
                    <a:pt x="281373" y="165178"/>
                  </a:lnTo>
                  <a:lnTo>
                    <a:pt x="281373" y="92796"/>
                  </a:lnTo>
                  <a:lnTo>
                    <a:pt x="415566" y="92796"/>
                  </a:lnTo>
                  <a:lnTo>
                    <a:pt x="415566" y="165178"/>
                  </a:lnTo>
                  <a:lnTo>
                    <a:pt x="696940" y="165178"/>
                  </a:lnTo>
                </a:path>
                <a:path w="697229" h="165735">
                  <a:moveTo>
                    <a:pt x="278899" y="56915"/>
                  </a:moveTo>
                  <a:lnTo>
                    <a:pt x="420513" y="57534"/>
                  </a:lnTo>
                </a:path>
              </a:pathLst>
            </a:custGeom>
            <a:ln w="989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8878" y="2026677"/>
              <a:ext cx="142240" cy="83185"/>
            </a:xfrm>
            <a:custGeom>
              <a:avLst/>
              <a:gdLst/>
              <a:ahLst/>
              <a:cxnLst/>
              <a:rect l="l" t="t" r="r" b="b"/>
              <a:pathLst>
                <a:path w="142239" h="83185">
                  <a:moveTo>
                    <a:pt x="0" y="0"/>
                  </a:moveTo>
                  <a:lnTo>
                    <a:pt x="141613" y="0"/>
                  </a:lnTo>
                  <a:lnTo>
                    <a:pt x="141613" y="82898"/>
                  </a:lnTo>
                  <a:lnTo>
                    <a:pt x="0" y="82898"/>
                  </a:lnTo>
                  <a:lnTo>
                    <a:pt x="0" y="0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26390" y="1912519"/>
            <a:ext cx="212725" cy="2222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1280" marR="5080" indent="-69215">
              <a:lnSpc>
                <a:spcPts val="750"/>
              </a:lnSpc>
              <a:spcBef>
                <a:spcPts val="160"/>
              </a:spcBef>
            </a:pPr>
            <a:r>
              <a:rPr sz="650" spc="-25" dirty="0">
                <a:latin typeface="Arial"/>
                <a:cs typeface="Arial"/>
              </a:rPr>
              <a:t>mem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14040" y="1138206"/>
            <a:ext cx="1270635" cy="1197610"/>
            <a:chOff x="2014040" y="1138206"/>
            <a:chExt cx="1270635" cy="1197610"/>
          </a:xfrm>
        </p:grpSpPr>
        <p:sp>
          <p:nvSpPr>
            <p:cNvPr id="24" name="object 24"/>
            <p:cNvSpPr/>
            <p:nvPr/>
          </p:nvSpPr>
          <p:spPr>
            <a:xfrm>
              <a:off x="2755605" y="1923364"/>
              <a:ext cx="346075" cy="408305"/>
            </a:xfrm>
            <a:custGeom>
              <a:avLst/>
              <a:gdLst/>
              <a:ahLst/>
              <a:cxnLst/>
              <a:rect l="l" t="t" r="r" b="b"/>
              <a:pathLst>
                <a:path w="346075" h="408305">
                  <a:moveTo>
                    <a:pt x="0" y="0"/>
                  </a:moveTo>
                  <a:lnTo>
                    <a:pt x="345687" y="0"/>
                  </a:lnTo>
                  <a:lnTo>
                    <a:pt x="345687" y="408305"/>
                  </a:lnTo>
                  <a:lnTo>
                    <a:pt x="0" y="408305"/>
                  </a:lnTo>
                  <a:lnTo>
                    <a:pt x="0" y="0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30432" y="2179482"/>
              <a:ext cx="198755" cy="123825"/>
            </a:xfrm>
            <a:custGeom>
              <a:avLst/>
              <a:gdLst/>
              <a:ahLst/>
              <a:cxnLst/>
              <a:rect l="l" t="t" r="r" b="b"/>
              <a:pathLst>
                <a:path w="198755" h="123825">
                  <a:moveTo>
                    <a:pt x="7420" y="123728"/>
                  </a:moveTo>
                  <a:lnTo>
                    <a:pt x="198507" y="0"/>
                  </a:lnTo>
                </a:path>
                <a:path w="198755" h="123825">
                  <a:moveTo>
                    <a:pt x="187994" y="123728"/>
                  </a:moveTo>
                  <a:lnTo>
                    <a:pt x="0" y="0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7850" y="1289254"/>
              <a:ext cx="212090" cy="111125"/>
            </a:xfrm>
            <a:custGeom>
              <a:avLst/>
              <a:gdLst/>
              <a:ahLst/>
              <a:cxnLst/>
              <a:rect l="l" t="t" r="r" b="b"/>
              <a:pathLst>
                <a:path w="212089" h="111125">
                  <a:moveTo>
                    <a:pt x="0" y="0"/>
                  </a:moveTo>
                  <a:lnTo>
                    <a:pt x="211494" y="0"/>
                  </a:lnTo>
                  <a:lnTo>
                    <a:pt x="211494" y="110737"/>
                  </a:lnTo>
                  <a:lnTo>
                    <a:pt x="0" y="110737"/>
                  </a:lnTo>
                  <a:lnTo>
                    <a:pt x="0" y="0"/>
                  </a:lnTo>
                  <a:close/>
                </a:path>
              </a:pathLst>
            </a:custGeom>
            <a:ln w="742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3070" y="1343694"/>
              <a:ext cx="696595" cy="635"/>
            </a:xfrm>
            <a:custGeom>
              <a:avLst/>
              <a:gdLst/>
              <a:ahLst/>
              <a:cxnLst/>
              <a:rect l="l" t="t" r="r" b="b"/>
              <a:pathLst>
                <a:path w="696595" h="634">
                  <a:moveTo>
                    <a:pt x="414948" y="0"/>
                  </a:moveTo>
                  <a:lnTo>
                    <a:pt x="696322" y="618"/>
                  </a:lnTo>
                </a:path>
                <a:path w="696595" h="634">
                  <a:moveTo>
                    <a:pt x="0" y="0"/>
                  </a:moveTo>
                  <a:lnTo>
                    <a:pt x="280755" y="618"/>
                  </a:lnTo>
                </a:path>
              </a:pathLst>
            </a:custGeom>
            <a:ln w="989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8078" y="1142016"/>
              <a:ext cx="346075" cy="408305"/>
            </a:xfrm>
            <a:custGeom>
              <a:avLst/>
              <a:gdLst/>
              <a:ahLst/>
              <a:cxnLst/>
              <a:rect l="l" t="t" r="r" b="b"/>
              <a:pathLst>
                <a:path w="346075" h="408305">
                  <a:moveTo>
                    <a:pt x="0" y="0"/>
                  </a:moveTo>
                  <a:lnTo>
                    <a:pt x="345687" y="0"/>
                  </a:lnTo>
                  <a:lnTo>
                    <a:pt x="345687" y="407686"/>
                  </a:lnTo>
                  <a:lnTo>
                    <a:pt x="0" y="407686"/>
                  </a:lnTo>
                  <a:lnTo>
                    <a:pt x="0" y="0"/>
                  </a:lnTo>
                  <a:close/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52042" y="1279028"/>
            <a:ext cx="1174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(a)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8950" y="2210706"/>
            <a:ext cx="1244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3069" y="740845"/>
            <a:ext cx="2235200" cy="1292860"/>
            <a:chOff x="143069" y="740845"/>
            <a:chExt cx="2235200" cy="129286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207" y="887754"/>
              <a:ext cx="115024" cy="9032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3245" y="925491"/>
              <a:ext cx="1741805" cy="663575"/>
            </a:xfrm>
            <a:custGeom>
              <a:avLst/>
              <a:gdLst/>
              <a:ahLst/>
              <a:cxnLst/>
              <a:rect l="l" t="t" r="r" b="b"/>
              <a:pathLst>
                <a:path w="1741805" h="663575">
                  <a:moveTo>
                    <a:pt x="0" y="0"/>
                  </a:moveTo>
                  <a:lnTo>
                    <a:pt x="1320908" y="272203"/>
                  </a:lnTo>
                </a:path>
                <a:path w="1741805" h="663575">
                  <a:moveTo>
                    <a:pt x="1266490" y="418203"/>
                  </a:moveTo>
                  <a:lnTo>
                    <a:pt x="1271314" y="368830"/>
                  </a:lnTo>
                  <a:lnTo>
                    <a:pt x="1285151" y="322845"/>
                  </a:lnTo>
                  <a:lnTo>
                    <a:pt x="1307045" y="281231"/>
                  </a:lnTo>
                  <a:lnTo>
                    <a:pt x="1336042" y="244974"/>
                  </a:lnTo>
                  <a:lnTo>
                    <a:pt x="1371186" y="215059"/>
                  </a:lnTo>
                  <a:lnTo>
                    <a:pt x="1411523" y="192472"/>
                  </a:lnTo>
                  <a:lnTo>
                    <a:pt x="1456099" y="178197"/>
                  </a:lnTo>
                  <a:lnTo>
                    <a:pt x="1503957" y="173220"/>
                  </a:lnTo>
                  <a:lnTo>
                    <a:pt x="1551814" y="178197"/>
                  </a:lnTo>
                  <a:lnTo>
                    <a:pt x="1596389" y="192472"/>
                  </a:lnTo>
                  <a:lnTo>
                    <a:pt x="1636726" y="215059"/>
                  </a:lnTo>
                  <a:lnTo>
                    <a:pt x="1671871" y="244974"/>
                  </a:lnTo>
                  <a:lnTo>
                    <a:pt x="1700868" y="281231"/>
                  </a:lnTo>
                  <a:lnTo>
                    <a:pt x="1722762" y="322845"/>
                  </a:lnTo>
                  <a:lnTo>
                    <a:pt x="1736599" y="368830"/>
                  </a:lnTo>
                  <a:lnTo>
                    <a:pt x="1741423" y="418203"/>
                  </a:lnTo>
                  <a:lnTo>
                    <a:pt x="1736599" y="467575"/>
                  </a:lnTo>
                  <a:lnTo>
                    <a:pt x="1722762" y="513561"/>
                  </a:lnTo>
                  <a:lnTo>
                    <a:pt x="1700868" y="555175"/>
                  </a:lnTo>
                  <a:lnTo>
                    <a:pt x="1671871" y="591432"/>
                  </a:lnTo>
                  <a:lnTo>
                    <a:pt x="1636726" y="621347"/>
                  </a:lnTo>
                  <a:lnTo>
                    <a:pt x="1596389" y="643934"/>
                  </a:lnTo>
                  <a:lnTo>
                    <a:pt x="1551814" y="658209"/>
                  </a:lnTo>
                  <a:lnTo>
                    <a:pt x="1503957" y="663186"/>
                  </a:lnTo>
                  <a:lnTo>
                    <a:pt x="1456099" y="658209"/>
                  </a:lnTo>
                  <a:lnTo>
                    <a:pt x="1411523" y="643934"/>
                  </a:lnTo>
                  <a:lnTo>
                    <a:pt x="1371186" y="621347"/>
                  </a:lnTo>
                  <a:lnTo>
                    <a:pt x="1336042" y="591432"/>
                  </a:lnTo>
                  <a:lnTo>
                    <a:pt x="1307045" y="555175"/>
                  </a:lnTo>
                  <a:lnTo>
                    <a:pt x="1285151" y="513561"/>
                  </a:lnTo>
                  <a:lnTo>
                    <a:pt x="1271314" y="467575"/>
                  </a:lnTo>
                  <a:lnTo>
                    <a:pt x="1266490" y="418203"/>
                  </a:lnTo>
                  <a:close/>
                </a:path>
              </a:pathLst>
            </a:custGeom>
            <a:ln w="618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561" y="764910"/>
              <a:ext cx="1218565" cy="1186180"/>
            </a:xfrm>
            <a:custGeom>
              <a:avLst/>
              <a:gdLst/>
              <a:ahLst/>
              <a:cxnLst/>
              <a:rect l="l" t="t" r="r" b="b"/>
              <a:pathLst>
                <a:path w="1218565" h="1186180">
                  <a:moveTo>
                    <a:pt x="0" y="0"/>
                  </a:moveTo>
                  <a:lnTo>
                    <a:pt x="1218152" y="0"/>
                  </a:lnTo>
                  <a:lnTo>
                    <a:pt x="1218152" y="1186077"/>
                  </a:lnTo>
                  <a:lnTo>
                    <a:pt x="0" y="1186077"/>
                  </a:lnTo>
                  <a:lnTo>
                    <a:pt x="0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201" y="1974344"/>
              <a:ext cx="635" cy="57150"/>
            </a:xfrm>
            <a:custGeom>
              <a:avLst/>
              <a:gdLst/>
              <a:ahLst/>
              <a:cxnLst/>
              <a:rect l="l" t="t" r="r" b="b"/>
              <a:pathLst>
                <a:path w="634" h="57150">
                  <a:moveTo>
                    <a:pt x="0" y="56991"/>
                  </a:moveTo>
                  <a:lnTo>
                    <a:pt x="575" y="0"/>
                  </a:lnTo>
                </a:path>
              </a:pathLst>
            </a:custGeom>
            <a:ln w="4329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5075" y="1928097"/>
              <a:ext cx="32384" cy="53340"/>
            </a:xfrm>
            <a:custGeom>
              <a:avLst/>
              <a:gdLst/>
              <a:ahLst/>
              <a:cxnLst/>
              <a:rect l="l" t="t" r="r" b="b"/>
              <a:pathLst>
                <a:path w="32384" h="53339">
                  <a:moveTo>
                    <a:pt x="16126" y="0"/>
                  </a:moveTo>
                  <a:lnTo>
                    <a:pt x="0" y="52787"/>
                  </a:lnTo>
                  <a:lnTo>
                    <a:pt x="32252" y="52787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5074" y="1928097"/>
              <a:ext cx="32384" cy="53340"/>
            </a:xfrm>
            <a:custGeom>
              <a:avLst/>
              <a:gdLst/>
              <a:ahLst/>
              <a:cxnLst/>
              <a:rect l="l" t="t" r="r" b="b"/>
              <a:pathLst>
                <a:path w="32384" h="53339">
                  <a:moveTo>
                    <a:pt x="16127" y="0"/>
                  </a:moveTo>
                  <a:lnTo>
                    <a:pt x="0" y="52787"/>
                  </a:lnTo>
                  <a:lnTo>
                    <a:pt x="32253" y="52787"/>
                  </a:lnTo>
                  <a:lnTo>
                    <a:pt x="16127" y="0"/>
                  </a:lnTo>
                  <a:close/>
                </a:path>
              </a:pathLst>
            </a:custGeom>
            <a:ln w="4156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3164" y="745290"/>
              <a:ext cx="1208405" cy="1165225"/>
            </a:xfrm>
            <a:custGeom>
              <a:avLst/>
              <a:gdLst/>
              <a:ahLst/>
              <a:cxnLst/>
              <a:rect l="l" t="t" r="r" b="b"/>
              <a:pathLst>
                <a:path w="1208405" h="1165225">
                  <a:moveTo>
                    <a:pt x="1098929" y="640920"/>
                  </a:moveTo>
                  <a:lnTo>
                    <a:pt x="1208361" y="641387"/>
                  </a:lnTo>
                </a:path>
                <a:path w="1208405" h="1165225">
                  <a:moveTo>
                    <a:pt x="240750" y="108377"/>
                  </a:moveTo>
                  <a:lnTo>
                    <a:pt x="241327" y="1165055"/>
                  </a:lnTo>
                </a:path>
                <a:path w="1208405" h="1165225">
                  <a:moveTo>
                    <a:pt x="260909" y="0"/>
                  </a:moveTo>
                  <a:lnTo>
                    <a:pt x="261485" y="41108"/>
                  </a:lnTo>
                </a:path>
                <a:path w="1208405" h="1165225">
                  <a:moveTo>
                    <a:pt x="281068" y="85487"/>
                  </a:moveTo>
                  <a:lnTo>
                    <a:pt x="281643" y="1165055"/>
                  </a:lnTo>
                </a:path>
                <a:path w="1208405" h="1165225">
                  <a:moveTo>
                    <a:pt x="121527" y="108377"/>
                  </a:moveTo>
                  <a:lnTo>
                    <a:pt x="122103" y="1165055"/>
                  </a:lnTo>
                </a:path>
                <a:path w="1208405" h="1165225">
                  <a:moveTo>
                    <a:pt x="141685" y="0"/>
                  </a:moveTo>
                  <a:lnTo>
                    <a:pt x="142262" y="41108"/>
                  </a:lnTo>
                </a:path>
                <a:path w="1208405" h="1165225">
                  <a:moveTo>
                    <a:pt x="159540" y="85487"/>
                  </a:moveTo>
                  <a:lnTo>
                    <a:pt x="160116" y="1165055"/>
                  </a:lnTo>
                </a:path>
                <a:path w="1208405" h="1165225">
                  <a:moveTo>
                    <a:pt x="0" y="108377"/>
                  </a:moveTo>
                  <a:lnTo>
                    <a:pt x="576" y="1165055"/>
                  </a:lnTo>
                </a:path>
                <a:path w="1208405" h="1165225">
                  <a:moveTo>
                    <a:pt x="20158" y="0"/>
                  </a:moveTo>
                  <a:lnTo>
                    <a:pt x="20734" y="41108"/>
                  </a:lnTo>
                </a:path>
                <a:path w="1208405" h="1165225">
                  <a:moveTo>
                    <a:pt x="40317" y="85487"/>
                  </a:moveTo>
                  <a:lnTo>
                    <a:pt x="40893" y="1165055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105" y="914396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4" y="0"/>
                  </a:lnTo>
                  <a:lnTo>
                    <a:pt x="0" y="5438"/>
                  </a:lnTo>
                  <a:lnTo>
                    <a:pt x="0" y="12145"/>
                  </a:lnTo>
                  <a:lnTo>
                    <a:pt x="0" y="18853"/>
                  </a:lnTo>
                  <a:lnTo>
                    <a:pt x="6704" y="24291"/>
                  </a:lnTo>
                  <a:lnTo>
                    <a:pt x="23246" y="24291"/>
                  </a:lnTo>
                  <a:lnTo>
                    <a:pt x="29949" y="18853"/>
                  </a:lnTo>
                  <a:lnTo>
                    <a:pt x="29949" y="5438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105" y="914395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145"/>
                  </a:moveTo>
                  <a:lnTo>
                    <a:pt x="0" y="5437"/>
                  </a:lnTo>
                  <a:lnTo>
                    <a:pt x="6704" y="0"/>
                  </a:lnTo>
                  <a:lnTo>
                    <a:pt x="14975" y="0"/>
                  </a:lnTo>
                  <a:lnTo>
                    <a:pt x="23245" y="0"/>
                  </a:lnTo>
                  <a:lnTo>
                    <a:pt x="29949" y="5437"/>
                  </a:lnTo>
                  <a:lnTo>
                    <a:pt x="29949" y="12145"/>
                  </a:lnTo>
                  <a:lnTo>
                    <a:pt x="29949" y="18853"/>
                  </a:lnTo>
                  <a:lnTo>
                    <a:pt x="23245" y="24291"/>
                  </a:lnTo>
                  <a:lnTo>
                    <a:pt x="6704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7788" y="964847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5">
                  <a:moveTo>
                    <a:pt x="25032" y="0"/>
                  </a:moveTo>
                  <a:lnTo>
                    <a:pt x="7221" y="0"/>
                  </a:lnTo>
                  <a:lnTo>
                    <a:pt x="0" y="5543"/>
                  </a:lnTo>
                  <a:lnTo>
                    <a:pt x="0" y="12379"/>
                  </a:lnTo>
                  <a:lnTo>
                    <a:pt x="0" y="19216"/>
                  </a:lnTo>
                  <a:lnTo>
                    <a:pt x="7221" y="24759"/>
                  </a:lnTo>
                  <a:lnTo>
                    <a:pt x="25032" y="24759"/>
                  </a:lnTo>
                  <a:lnTo>
                    <a:pt x="32254" y="19216"/>
                  </a:lnTo>
                  <a:lnTo>
                    <a:pt x="32254" y="5543"/>
                  </a:lnTo>
                  <a:lnTo>
                    <a:pt x="25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7787" y="964847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5">
                  <a:moveTo>
                    <a:pt x="0" y="12379"/>
                  </a:moveTo>
                  <a:lnTo>
                    <a:pt x="0" y="5542"/>
                  </a:lnTo>
                  <a:lnTo>
                    <a:pt x="7220" y="0"/>
                  </a:lnTo>
                  <a:lnTo>
                    <a:pt x="16126" y="0"/>
                  </a:lnTo>
                  <a:lnTo>
                    <a:pt x="25033" y="0"/>
                  </a:lnTo>
                  <a:lnTo>
                    <a:pt x="32253" y="5542"/>
                  </a:lnTo>
                  <a:lnTo>
                    <a:pt x="32253" y="12379"/>
                  </a:lnTo>
                  <a:lnTo>
                    <a:pt x="32253" y="19216"/>
                  </a:lnTo>
                  <a:lnTo>
                    <a:pt x="25033" y="24759"/>
                  </a:lnTo>
                  <a:lnTo>
                    <a:pt x="7220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8881" y="1015766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4" y="0"/>
                  </a:lnTo>
                  <a:lnTo>
                    <a:pt x="0" y="5542"/>
                  </a:lnTo>
                  <a:lnTo>
                    <a:pt x="0" y="12378"/>
                  </a:lnTo>
                  <a:lnTo>
                    <a:pt x="0" y="19216"/>
                  </a:lnTo>
                  <a:lnTo>
                    <a:pt x="6704" y="24758"/>
                  </a:lnTo>
                  <a:lnTo>
                    <a:pt x="23246" y="24758"/>
                  </a:lnTo>
                  <a:lnTo>
                    <a:pt x="29950" y="19216"/>
                  </a:lnTo>
                  <a:lnTo>
                    <a:pt x="29950" y="5542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881" y="1015765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379"/>
                  </a:moveTo>
                  <a:lnTo>
                    <a:pt x="0" y="5542"/>
                  </a:lnTo>
                  <a:lnTo>
                    <a:pt x="6704" y="0"/>
                  </a:lnTo>
                  <a:lnTo>
                    <a:pt x="14974" y="0"/>
                  </a:lnTo>
                  <a:lnTo>
                    <a:pt x="23245" y="0"/>
                  </a:lnTo>
                  <a:lnTo>
                    <a:pt x="29949" y="5542"/>
                  </a:lnTo>
                  <a:lnTo>
                    <a:pt x="29949" y="12379"/>
                  </a:lnTo>
                  <a:lnTo>
                    <a:pt x="29949" y="19216"/>
                  </a:lnTo>
                  <a:lnTo>
                    <a:pt x="23245" y="24759"/>
                  </a:lnTo>
                  <a:lnTo>
                    <a:pt x="6704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8564" y="1066684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5">
                  <a:moveTo>
                    <a:pt x="25034" y="0"/>
                  </a:moveTo>
                  <a:lnTo>
                    <a:pt x="7221" y="0"/>
                  </a:lnTo>
                  <a:lnTo>
                    <a:pt x="0" y="5438"/>
                  </a:lnTo>
                  <a:lnTo>
                    <a:pt x="0" y="12146"/>
                  </a:lnTo>
                  <a:lnTo>
                    <a:pt x="0" y="18854"/>
                  </a:lnTo>
                  <a:lnTo>
                    <a:pt x="7221" y="24291"/>
                  </a:lnTo>
                  <a:lnTo>
                    <a:pt x="25034" y="24291"/>
                  </a:lnTo>
                  <a:lnTo>
                    <a:pt x="32254" y="18854"/>
                  </a:lnTo>
                  <a:lnTo>
                    <a:pt x="32254" y="5438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8564" y="1066684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5">
                  <a:moveTo>
                    <a:pt x="0" y="12145"/>
                  </a:moveTo>
                  <a:lnTo>
                    <a:pt x="0" y="5437"/>
                  </a:lnTo>
                  <a:lnTo>
                    <a:pt x="7220" y="0"/>
                  </a:lnTo>
                  <a:lnTo>
                    <a:pt x="16126" y="0"/>
                  </a:lnTo>
                  <a:lnTo>
                    <a:pt x="25033" y="0"/>
                  </a:lnTo>
                  <a:lnTo>
                    <a:pt x="32253" y="5437"/>
                  </a:lnTo>
                  <a:lnTo>
                    <a:pt x="32253" y="12145"/>
                  </a:lnTo>
                  <a:lnTo>
                    <a:pt x="32253" y="18853"/>
                  </a:lnTo>
                  <a:lnTo>
                    <a:pt x="25033" y="24291"/>
                  </a:lnTo>
                  <a:lnTo>
                    <a:pt x="7220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9657" y="1119004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5" y="0"/>
                  </a:lnTo>
                  <a:lnTo>
                    <a:pt x="0" y="5542"/>
                  </a:lnTo>
                  <a:lnTo>
                    <a:pt x="0" y="12379"/>
                  </a:lnTo>
                  <a:lnTo>
                    <a:pt x="0" y="19216"/>
                  </a:lnTo>
                  <a:lnTo>
                    <a:pt x="6705" y="24758"/>
                  </a:lnTo>
                  <a:lnTo>
                    <a:pt x="23246" y="24758"/>
                  </a:lnTo>
                  <a:lnTo>
                    <a:pt x="29950" y="19216"/>
                  </a:lnTo>
                  <a:lnTo>
                    <a:pt x="29950" y="5542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9658" y="1119004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379"/>
                  </a:moveTo>
                  <a:lnTo>
                    <a:pt x="0" y="5542"/>
                  </a:lnTo>
                  <a:lnTo>
                    <a:pt x="6704" y="0"/>
                  </a:lnTo>
                  <a:lnTo>
                    <a:pt x="14975" y="0"/>
                  </a:lnTo>
                  <a:lnTo>
                    <a:pt x="23245" y="0"/>
                  </a:lnTo>
                  <a:lnTo>
                    <a:pt x="29949" y="5542"/>
                  </a:lnTo>
                  <a:lnTo>
                    <a:pt x="29949" y="12379"/>
                  </a:lnTo>
                  <a:lnTo>
                    <a:pt x="29949" y="19216"/>
                  </a:lnTo>
                  <a:lnTo>
                    <a:pt x="23245" y="24759"/>
                  </a:lnTo>
                  <a:lnTo>
                    <a:pt x="6704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9341" y="1169924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4" y="0"/>
                  </a:moveTo>
                  <a:lnTo>
                    <a:pt x="6704" y="0"/>
                  </a:lnTo>
                  <a:lnTo>
                    <a:pt x="0" y="5436"/>
                  </a:lnTo>
                  <a:lnTo>
                    <a:pt x="0" y="12145"/>
                  </a:lnTo>
                  <a:lnTo>
                    <a:pt x="0" y="18853"/>
                  </a:lnTo>
                  <a:lnTo>
                    <a:pt x="6704" y="24291"/>
                  </a:lnTo>
                  <a:lnTo>
                    <a:pt x="23244" y="24291"/>
                  </a:lnTo>
                  <a:lnTo>
                    <a:pt x="29949" y="18853"/>
                  </a:lnTo>
                  <a:lnTo>
                    <a:pt x="29949" y="5436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341" y="1169923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145"/>
                  </a:moveTo>
                  <a:lnTo>
                    <a:pt x="0" y="5437"/>
                  </a:lnTo>
                  <a:lnTo>
                    <a:pt x="6704" y="0"/>
                  </a:lnTo>
                  <a:lnTo>
                    <a:pt x="14974" y="0"/>
                  </a:lnTo>
                  <a:lnTo>
                    <a:pt x="23245" y="0"/>
                  </a:lnTo>
                  <a:lnTo>
                    <a:pt x="29949" y="5437"/>
                  </a:lnTo>
                  <a:lnTo>
                    <a:pt x="29949" y="12145"/>
                  </a:lnTo>
                  <a:lnTo>
                    <a:pt x="29949" y="18853"/>
                  </a:lnTo>
                  <a:lnTo>
                    <a:pt x="23245" y="24291"/>
                  </a:lnTo>
                  <a:lnTo>
                    <a:pt x="6704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5467" y="925607"/>
              <a:ext cx="907415" cy="416559"/>
            </a:xfrm>
            <a:custGeom>
              <a:avLst/>
              <a:gdLst/>
              <a:ahLst/>
              <a:cxnLst/>
              <a:rect l="l" t="t" r="r" b="b"/>
              <a:pathLst>
                <a:path w="907415" h="416559">
                  <a:moveTo>
                    <a:pt x="787912" y="127997"/>
                  </a:moveTo>
                  <a:lnTo>
                    <a:pt x="829956" y="127997"/>
                  </a:lnTo>
                  <a:lnTo>
                    <a:pt x="829956" y="416224"/>
                  </a:lnTo>
                  <a:lnTo>
                    <a:pt x="907135" y="416224"/>
                  </a:lnTo>
                </a:path>
                <a:path w="907415" h="416559">
                  <a:moveTo>
                    <a:pt x="385892" y="255527"/>
                  </a:moveTo>
                  <a:lnTo>
                    <a:pt x="537369" y="255995"/>
                  </a:lnTo>
                </a:path>
                <a:path w="907415" h="416559">
                  <a:moveTo>
                    <a:pt x="0" y="255527"/>
                  </a:moveTo>
                  <a:lnTo>
                    <a:pt x="339240" y="255995"/>
                  </a:lnTo>
                </a:path>
                <a:path w="907415" h="416559">
                  <a:moveTo>
                    <a:pt x="385892" y="0"/>
                  </a:moveTo>
                  <a:lnTo>
                    <a:pt x="537369" y="467"/>
                  </a:lnTo>
                </a:path>
                <a:path w="907415" h="416559">
                  <a:moveTo>
                    <a:pt x="278764" y="0"/>
                  </a:moveTo>
                  <a:lnTo>
                    <a:pt x="339240" y="467"/>
                  </a:lnTo>
                </a:path>
                <a:path w="907415" h="416559">
                  <a:moveTo>
                    <a:pt x="385892" y="52319"/>
                  </a:moveTo>
                  <a:lnTo>
                    <a:pt x="539097" y="52787"/>
                  </a:lnTo>
                </a:path>
                <a:path w="907415" h="416559">
                  <a:moveTo>
                    <a:pt x="238446" y="52319"/>
                  </a:moveTo>
                  <a:lnTo>
                    <a:pt x="339240" y="52787"/>
                  </a:lnTo>
                </a:path>
                <a:path w="907415" h="416559">
                  <a:moveTo>
                    <a:pt x="385892" y="103238"/>
                  </a:moveTo>
                  <a:lnTo>
                    <a:pt x="537369" y="103705"/>
                  </a:lnTo>
                </a:path>
                <a:path w="907415" h="416559">
                  <a:moveTo>
                    <a:pt x="157236" y="103238"/>
                  </a:moveTo>
                  <a:lnTo>
                    <a:pt x="339240" y="103705"/>
                  </a:lnTo>
                </a:path>
                <a:path w="907415" h="416559">
                  <a:moveTo>
                    <a:pt x="385892" y="154157"/>
                  </a:moveTo>
                  <a:lnTo>
                    <a:pt x="537369" y="154624"/>
                  </a:lnTo>
                </a:path>
                <a:path w="907415" h="416559">
                  <a:moveTo>
                    <a:pt x="119223" y="154157"/>
                  </a:moveTo>
                  <a:lnTo>
                    <a:pt x="339240" y="154624"/>
                  </a:lnTo>
                </a:path>
                <a:path w="907415" h="416559">
                  <a:moveTo>
                    <a:pt x="383588" y="204608"/>
                  </a:moveTo>
                  <a:lnTo>
                    <a:pt x="537369" y="205076"/>
                  </a:lnTo>
                </a:path>
                <a:path w="907415" h="416559">
                  <a:moveTo>
                    <a:pt x="38013" y="204608"/>
                  </a:moveTo>
                  <a:lnTo>
                    <a:pt x="339240" y="205076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8105" y="1246535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4" y="0"/>
                  </a:lnTo>
                  <a:lnTo>
                    <a:pt x="0" y="5542"/>
                  </a:lnTo>
                  <a:lnTo>
                    <a:pt x="0" y="12378"/>
                  </a:lnTo>
                  <a:lnTo>
                    <a:pt x="0" y="19216"/>
                  </a:lnTo>
                  <a:lnTo>
                    <a:pt x="6704" y="24758"/>
                  </a:lnTo>
                  <a:lnTo>
                    <a:pt x="23246" y="24758"/>
                  </a:lnTo>
                  <a:lnTo>
                    <a:pt x="29949" y="19216"/>
                  </a:lnTo>
                  <a:lnTo>
                    <a:pt x="29949" y="5542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105" y="1246535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379"/>
                  </a:moveTo>
                  <a:lnTo>
                    <a:pt x="0" y="5542"/>
                  </a:lnTo>
                  <a:lnTo>
                    <a:pt x="6704" y="0"/>
                  </a:lnTo>
                  <a:lnTo>
                    <a:pt x="14975" y="0"/>
                  </a:lnTo>
                  <a:lnTo>
                    <a:pt x="23245" y="0"/>
                  </a:lnTo>
                  <a:lnTo>
                    <a:pt x="29949" y="5542"/>
                  </a:lnTo>
                  <a:lnTo>
                    <a:pt x="29949" y="12379"/>
                  </a:lnTo>
                  <a:lnTo>
                    <a:pt x="29949" y="19216"/>
                  </a:lnTo>
                  <a:lnTo>
                    <a:pt x="23245" y="24759"/>
                  </a:lnTo>
                  <a:lnTo>
                    <a:pt x="6704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7788" y="1297453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5">
                  <a:moveTo>
                    <a:pt x="25032" y="0"/>
                  </a:moveTo>
                  <a:lnTo>
                    <a:pt x="7221" y="0"/>
                  </a:lnTo>
                  <a:lnTo>
                    <a:pt x="0" y="5542"/>
                  </a:lnTo>
                  <a:lnTo>
                    <a:pt x="0" y="12379"/>
                  </a:lnTo>
                  <a:lnTo>
                    <a:pt x="0" y="19216"/>
                  </a:lnTo>
                  <a:lnTo>
                    <a:pt x="7221" y="24758"/>
                  </a:lnTo>
                  <a:lnTo>
                    <a:pt x="25032" y="24758"/>
                  </a:lnTo>
                  <a:lnTo>
                    <a:pt x="32254" y="19216"/>
                  </a:lnTo>
                  <a:lnTo>
                    <a:pt x="32254" y="5542"/>
                  </a:lnTo>
                  <a:lnTo>
                    <a:pt x="25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7787" y="1297453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5">
                  <a:moveTo>
                    <a:pt x="0" y="12379"/>
                  </a:moveTo>
                  <a:lnTo>
                    <a:pt x="0" y="5542"/>
                  </a:lnTo>
                  <a:lnTo>
                    <a:pt x="7220" y="0"/>
                  </a:lnTo>
                  <a:lnTo>
                    <a:pt x="16126" y="0"/>
                  </a:lnTo>
                  <a:lnTo>
                    <a:pt x="25033" y="0"/>
                  </a:lnTo>
                  <a:lnTo>
                    <a:pt x="32253" y="5542"/>
                  </a:lnTo>
                  <a:lnTo>
                    <a:pt x="32253" y="12379"/>
                  </a:lnTo>
                  <a:lnTo>
                    <a:pt x="32253" y="19216"/>
                  </a:lnTo>
                  <a:lnTo>
                    <a:pt x="25033" y="24759"/>
                  </a:lnTo>
                  <a:lnTo>
                    <a:pt x="7220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881" y="1348371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4" y="0"/>
                  </a:lnTo>
                  <a:lnTo>
                    <a:pt x="0" y="5438"/>
                  </a:lnTo>
                  <a:lnTo>
                    <a:pt x="0" y="12146"/>
                  </a:lnTo>
                  <a:lnTo>
                    <a:pt x="0" y="18854"/>
                  </a:lnTo>
                  <a:lnTo>
                    <a:pt x="6704" y="24292"/>
                  </a:lnTo>
                  <a:lnTo>
                    <a:pt x="23246" y="24292"/>
                  </a:lnTo>
                  <a:lnTo>
                    <a:pt x="29950" y="18854"/>
                  </a:lnTo>
                  <a:lnTo>
                    <a:pt x="29950" y="5438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8881" y="1348372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145"/>
                  </a:moveTo>
                  <a:lnTo>
                    <a:pt x="0" y="5437"/>
                  </a:lnTo>
                  <a:lnTo>
                    <a:pt x="6704" y="0"/>
                  </a:lnTo>
                  <a:lnTo>
                    <a:pt x="14974" y="0"/>
                  </a:lnTo>
                  <a:lnTo>
                    <a:pt x="23245" y="0"/>
                  </a:lnTo>
                  <a:lnTo>
                    <a:pt x="29949" y="5437"/>
                  </a:lnTo>
                  <a:lnTo>
                    <a:pt x="29949" y="12145"/>
                  </a:lnTo>
                  <a:lnTo>
                    <a:pt x="29949" y="18853"/>
                  </a:lnTo>
                  <a:lnTo>
                    <a:pt x="23245" y="24291"/>
                  </a:lnTo>
                  <a:lnTo>
                    <a:pt x="6704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8564" y="1399291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5">
                  <a:moveTo>
                    <a:pt x="25034" y="0"/>
                  </a:moveTo>
                  <a:lnTo>
                    <a:pt x="7221" y="0"/>
                  </a:lnTo>
                  <a:lnTo>
                    <a:pt x="0" y="5438"/>
                  </a:lnTo>
                  <a:lnTo>
                    <a:pt x="0" y="12145"/>
                  </a:lnTo>
                  <a:lnTo>
                    <a:pt x="0" y="18853"/>
                  </a:lnTo>
                  <a:lnTo>
                    <a:pt x="7221" y="24291"/>
                  </a:lnTo>
                  <a:lnTo>
                    <a:pt x="25034" y="24291"/>
                  </a:lnTo>
                  <a:lnTo>
                    <a:pt x="32254" y="18853"/>
                  </a:lnTo>
                  <a:lnTo>
                    <a:pt x="32254" y="5438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8564" y="1399290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5">
                  <a:moveTo>
                    <a:pt x="0" y="12145"/>
                  </a:moveTo>
                  <a:lnTo>
                    <a:pt x="0" y="5437"/>
                  </a:lnTo>
                  <a:lnTo>
                    <a:pt x="7220" y="0"/>
                  </a:lnTo>
                  <a:lnTo>
                    <a:pt x="16126" y="0"/>
                  </a:lnTo>
                  <a:lnTo>
                    <a:pt x="25033" y="0"/>
                  </a:lnTo>
                  <a:lnTo>
                    <a:pt x="32253" y="5437"/>
                  </a:lnTo>
                  <a:lnTo>
                    <a:pt x="32253" y="12145"/>
                  </a:lnTo>
                  <a:lnTo>
                    <a:pt x="32253" y="18853"/>
                  </a:lnTo>
                  <a:lnTo>
                    <a:pt x="25033" y="24291"/>
                  </a:lnTo>
                  <a:lnTo>
                    <a:pt x="7220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657" y="1451611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5" y="0"/>
                  </a:lnTo>
                  <a:lnTo>
                    <a:pt x="0" y="5436"/>
                  </a:lnTo>
                  <a:lnTo>
                    <a:pt x="0" y="12145"/>
                  </a:lnTo>
                  <a:lnTo>
                    <a:pt x="0" y="18853"/>
                  </a:lnTo>
                  <a:lnTo>
                    <a:pt x="6705" y="24291"/>
                  </a:lnTo>
                  <a:lnTo>
                    <a:pt x="23246" y="24291"/>
                  </a:lnTo>
                  <a:lnTo>
                    <a:pt x="29950" y="18853"/>
                  </a:lnTo>
                  <a:lnTo>
                    <a:pt x="29950" y="5436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9658" y="1451610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145"/>
                  </a:moveTo>
                  <a:lnTo>
                    <a:pt x="0" y="5438"/>
                  </a:lnTo>
                  <a:lnTo>
                    <a:pt x="6704" y="0"/>
                  </a:lnTo>
                  <a:lnTo>
                    <a:pt x="14975" y="0"/>
                  </a:lnTo>
                  <a:lnTo>
                    <a:pt x="23245" y="0"/>
                  </a:lnTo>
                  <a:lnTo>
                    <a:pt x="29949" y="5438"/>
                  </a:lnTo>
                  <a:lnTo>
                    <a:pt x="29949" y="12145"/>
                  </a:lnTo>
                  <a:lnTo>
                    <a:pt x="29949" y="18853"/>
                  </a:lnTo>
                  <a:lnTo>
                    <a:pt x="23245" y="24291"/>
                  </a:lnTo>
                  <a:lnTo>
                    <a:pt x="6704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9341" y="1502529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4" y="0"/>
                  </a:moveTo>
                  <a:lnTo>
                    <a:pt x="6704" y="0"/>
                  </a:lnTo>
                  <a:lnTo>
                    <a:pt x="0" y="5438"/>
                  </a:lnTo>
                  <a:lnTo>
                    <a:pt x="0" y="12146"/>
                  </a:lnTo>
                  <a:lnTo>
                    <a:pt x="0" y="18853"/>
                  </a:lnTo>
                  <a:lnTo>
                    <a:pt x="6704" y="24291"/>
                  </a:lnTo>
                  <a:lnTo>
                    <a:pt x="23244" y="24291"/>
                  </a:lnTo>
                  <a:lnTo>
                    <a:pt x="29949" y="18853"/>
                  </a:lnTo>
                  <a:lnTo>
                    <a:pt x="29949" y="5438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9341" y="1502529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145"/>
                  </a:moveTo>
                  <a:lnTo>
                    <a:pt x="0" y="5437"/>
                  </a:lnTo>
                  <a:lnTo>
                    <a:pt x="6704" y="0"/>
                  </a:lnTo>
                  <a:lnTo>
                    <a:pt x="14974" y="0"/>
                  </a:lnTo>
                  <a:lnTo>
                    <a:pt x="23245" y="0"/>
                  </a:lnTo>
                  <a:lnTo>
                    <a:pt x="29949" y="5437"/>
                  </a:lnTo>
                  <a:lnTo>
                    <a:pt x="29949" y="12145"/>
                  </a:lnTo>
                  <a:lnTo>
                    <a:pt x="29949" y="18853"/>
                  </a:lnTo>
                  <a:lnTo>
                    <a:pt x="23245" y="24290"/>
                  </a:lnTo>
                  <a:lnTo>
                    <a:pt x="6704" y="24290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3164" y="1258213"/>
              <a:ext cx="913765" cy="256540"/>
            </a:xfrm>
            <a:custGeom>
              <a:avLst/>
              <a:gdLst/>
              <a:ahLst/>
              <a:cxnLst/>
              <a:rect l="l" t="t" r="r" b="b"/>
              <a:pathLst>
                <a:path w="913765" h="256540">
                  <a:moveTo>
                    <a:pt x="790215" y="127997"/>
                  </a:moveTo>
                  <a:lnTo>
                    <a:pt x="913471" y="128464"/>
                  </a:lnTo>
                </a:path>
                <a:path w="913765" h="256540">
                  <a:moveTo>
                    <a:pt x="388195" y="0"/>
                  </a:moveTo>
                  <a:lnTo>
                    <a:pt x="539673" y="467"/>
                  </a:lnTo>
                </a:path>
                <a:path w="913765" h="256540">
                  <a:moveTo>
                    <a:pt x="281068" y="0"/>
                  </a:moveTo>
                  <a:lnTo>
                    <a:pt x="341543" y="467"/>
                  </a:lnTo>
                </a:path>
                <a:path w="913765" h="256540">
                  <a:moveTo>
                    <a:pt x="388195" y="52319"/>
                  </a:moveTo>
                  <a:lnTo>
                    <a:pt x="541401" y="52787"/>
                  </a:lnTo>
                </a:path>
                <a:path w="913765" h="256540">
                  <a:moveTo>
                    <a:pt x="240750" y="52319"/>
                  </a:moveTo>
                  <a:lnTo>
                    <a:pt x="341543" y="52787"/>
                  </a:lnTo>
                </a:path>
                <a:path w="913765" h="256540">
                  <a:moveTo>
                    <a:pt x="388195" y="103238"/>
                  </a:moveTo>
                  <a:lnTo>
                    <a:pt x="539673" y="103705"/>
                  </a:lnTo>
                </a:path>
                <a:path w="913765" h="256540">
                  <a:moveTo>
                    <a:pt x="159540" y="103238"/>
                  </a:moveTo>
                  <a:lnTo>
                    <a:pt x="341543" y="103705"/>
                  </a:lnTo>
                </a:path>
                <a:path w="913765" h="256540">
                  <a:moveTo>
                    <a:pt x="388195" y="154157"/>
                  </a:moveTo>
                  <a:lnTo>
                    <a:pt x="539673" y="154624"/>
                  </a:lnTo>
                </a:path>
                <a:path w="913765" h="256540">
                  <a:moveTo>
                    <a:pt x="121527" y="154157"/>
                  </a:moveTo>
                  <a:lnTo>
                    <a:pt x="341543" y="154624"/>
                  </a:lnTo>
                </a:path>
                <a:path w="913765" h="256540">
                  <a:moveTo>
                    <a:pt x="385892" y="204608"/>
                  </a:moveTo>
                  <a:lnTo>
                    <a:pt x="539673" y="205076"/>
                  </a:lnTo>
                </a:path>
                <a:path w="913765" h="256540">
                  <a:moveTo>
                    <a:pt x="40317" y="204608"/>
                  </a:moveTo>
                  <a:lnTo>
                    <a:pt x="341543" y="205076"/>
                  </a:lnTo>
                </a:path>
                <a:path w="913765" h="256540">
                  <a:moveTo>
                    <a:pt x="388195" y="255527"/>
                  </a:moveTo>
                  <a:lnTo>
                    <a:pt x="541401" y="255994"/>
                  </a:lnTo>
                </a:path>
                <a:path w="913765" h="256540">
                  <a:moveTo>
                    <a:pt x="0" y="255527"/>
                  </a:moveTo>
                  <a:lnTo>
                    <a:pt x="341543" y="255994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8105" y="1577740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23246" y="0"/>
                  </a:moveTo>
                  <a:lnTo>
                    <a:pt x="6704" y="0"/>
                  </a:lnTo>
                  <a:lnTo>
                    <a:pt x="0" y="5438"/>
                  </a:lnTo>
                  <a:lnTo>
                    <a:pt x="0" y="12145"/>
                  </a:lnTo>
                  <a:lnTo>
                    <a:pt x="0" y="18853"/>
                  </a:lnTo>
                  <a:lnTo>
                    <a:pt x="6704" y="24291"/>
                  </a:lnTo>
                  <a:lnTo>
                    <a:pt x="23246" y="24291"/>
                  </a:lnTo>
                  <a:lnTo>
                    <a:pt x="29949" y="18853"/>
                  </a:lnTo>
                  <a:lnTo>
                    <a:pt x="29949" y="5438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105" y="1577739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5">
                  <a:moveTo>
                    <a:pt x="0" y="12145"/>
                  </a:moveTo>
                  <a:lnTo>
                    <a:pt x="0" y="5437"/>
                  </a:lnTo>
                  <a:lnTo>
                    <a:pt x="6704" y="0"/>
                  </a:lnTo>
                  <a:lnTo>
                    <a:pt x="14975" y="0"/>
                  </a:lnTo>
                  <a:lnTo>
                    <a:pt x="23245" y="0"/>
                  </a:lnTo>
                  <a:lnTo>
                    <a:pt x="29949" y="5437"/>
                  </a:lnTo>
                  <a:lnTo>
                    <a:pt x="29949" y="12145"/>
                  </a:lnTo>
                  <a:lnTo>
                    <a:pt x="29949" y="18853"/>
                  </a:lnTo>
                  <a:lnTo>
                    <a:pt x="23245" y="24291"/>
                  </a:lnTo>
                  <a:lnTo>
                    <a:pt x="6704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7788" y="1628658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4">
                  <a:moveTo>
                    <a:pt x="25032" y="0"/>
                  </a:moveTo>
                  <a:lnTo>
                    <a:pt x="7221" y="0"/>
                  </a:lnTo>
                  <a:lnTo>
                    <a:pt x="0" y="5438"/>
                  </a:lnTo>
                  <a:lnTo>
                    <a:pt x="0" y="12146"/>
                  </a:lnTo>
                  <a:lnTo>
                    <a:pt x="0" y="18853"/>
                  </a:lnTo>
                  <a:lnTo>
                    <a:pt x="7221" y="24291"/>
                  </a:lnTo>
                  <a:lnTo>
                    <a:pt x="25032" y="24291"/>
                  </a:lnTo>
                  <a:lnTo>
                    <a:pt x="32254" y="18853"/>
                  </a:lnTo>
                  <a:lnTo>
                    <a:pt x="32254" y="5438"/>
                  </a:lnTo>
                  <a:lnTo>
                    <a:pt x="25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7787" y="1628658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4">
                  <a:moveTo>
                    <a:pt x="0" y="12145"/>
                  </a:moveTo>
                  <a:lnTo>
                    <a:pt x="0" y="5437"/>
                  </a:lnTo>
                  <a:lnTo>
                    <a:pt x="7220" y="0"/>
                  </a:lnTo>
                  <a:lnTo>
                    <a:pt x="16126" y="0"/>
                  </a:lnTo>
                  <a:lnTo>
                    <a:pt x="25033" y="0"/>
                  </a:lnTo>
                  <a:lnTo>
                    <a:pt x="32253" y="5437"/>
                  </a:lnTo>
                  <a:lnTo>
                    <a:pt x="32253" y="12145"/>
                  </a:lnTo>
                  <a:lnTo>
                    <a:pt x="32253" y="18853"/>
                  </a:lnTo>
                  <a:lnTo>
                    <a:pt x="25033" y="24291"/>
                  </a:lnTo>
                  <a:lnTo>
                    <a:pt x="7220" y="24291"/>
                  </a:lnTo>
                  <a:lnTo>
                    <a:pt x="0" y="18853"/>
                  </a:lnTo>
                  <a:lnTo>
                    <a:pt x="0" y="12145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8881" y="1679110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23246" y="0"/>
                  </a:moveTo>
                  <a:lnTo>
                    <a:pt x="6704" y="0"/>
                  </a:lnTo>
                  <a:lnTo>
                    <a:pt x="0" y="5542"/>
                  </a:lnTo>
                  <a:lnTo>
                    <a:pt x="0" y="12378"/>
                  </a:lnTo>
                  <a:lnTo>
                    <a:pt x="0" y="19216"/>
                  </a:lnTo>
                  <a:lnTo>
                    <a:pt x="6704" y="24758"/>
                  </a:lnTo>
                  <a:lnTo>
                    <a:pt x="23246" y="24758"/>
                  </a:lnTo>
                  <a:lnTo>
                    <a:pt x="29950" y="19216"/>
                  </a:lnTo>
                  <a:lnTo>
                    <a:pt x="29950" y="5542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8881" y="1679109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0" y="12379"/>
                  </a:moveTo>
                  <a:lnTo>
                    <a:pt x="0" y="5542"/>
                  </a:lnTo>
                  <a:lnTo>
                    <a:pt x="6704" y="0"/>
                  </a:lnTo>
                  <a:lnTo>
                    <a:pt x="14974" y="0"/>
                  </a:lnTo>
                  <a:lnTo>
                    <a:pt x="23245" y="0"/>
                  </a:lnTo>
                  <a:lnTo>
                    <a:pt x="29949" y="5542"/>
                  </a:lnTo>
                  <a:lnTo>
                    <a:pt x="29949" y="12379"/>
                  </a:lnTo>
                  <a:lnTo>
                    <a:pt x="29949" y="19216"/>
                  </a:lnTo>
                  <a:lnTo>
                    <a:pt x="23245" y="24759"/>
                  </a:lnTo>
                  <a:lnTo>
                    <a:pt x="6704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8564" y="1730028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25034" y="0"/>
                  </a:moveTo>
                  <a:lnTo>
                    <a:pt x="7221" y="0"/>
                  </a:lnTo>
                  <a:lnTo>
                    <a:pt x="0" y="5542"/>
                  </a:lnTo>
                  <a:lnTo>
                    <a:pt x="0" y="12379"/>
                  </a:lnTo>
                  <a:lnTo>
                    <a:pt x="0" y="19216"/>
                  </a:lnTo>
                  <a:lnTo>
                    <a:pt x="7221" y="24758"/>
                  </a:lnTo>
                  <a:lnTo>
                    <a:pt x="25034" y="24758"/>
                  </a:lnTo>
                  <a:lnTo>
                    <a:pt x="32254" y="19216"/>
                  </a:lnTo>
                  <a:lnTo>
                    <a:pt x="32254" y="5542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8564" y="1730028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0" y="12379"/>
                  </a:moveTo>
                  <a:lnTo>
                    <a:pt x="0" y="5542"/>
                  </a:lnTo>
                  <a:lnTo>
                    <a:pt x="7220" y="0"/>
                  </a:lnTo>
                  <a:lnTo>
                    <a:pt x="16126" y="0"/>
                  </a:lnTo>
                  <a:lnTo>
                    <a:pt x="25033" y="0"/>
                  </a:lnTo>
                  <a:lnTo>
                    <a:pt x="32253" y="5542"/>
                  </a:lnTo>
                  <a:lnTo>
                    <a:pt x="32253" y="12379"/>
                  </a:lnTo>
                  <a:lnTo>
                    <a:pt x="32253" y="19216"/>
                  </a:lnTo>
                  <a:lnTo>
                    <a:pt x="25033" y="24759"/>
                  </a:lnTo>
                  <a:lnTo>
                    <a:pt x="7220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9657" y="1782348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23246" y="0"/>
                  </a:moveTo>
                  <a:lnTo>
                    <a:pt x="6705" y="0"/>
                  </a:lnTo>
                  <a:lnTo>
                    <a:pt x="0" y="5542"/>
                  </a:lnTo>
                  <a:lnTo>
                    <a:pt x="0" y="12379"/>
                  </a:lnTo>
                  <a:lnTo>
                    <a:pt x="0" y="19216"/>
                  </a:lnTo>
                  <a:lnTo>
                    <a:pt x="6705" y="24758"/>
                  </a:lnTo>
                  <a:lnTo>
                    <a:pt x="23246" y="24758"/>
                  </a:lnTo>
                  <a:lnTo>
                    <a:pt x="29950" y="19216"/>
                  </a:lnTo>
                  <a:lnTo>
                    <a:pt x="29950" y="5542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9658" y="1782348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0" y="12379"/>
                  </a:moveTo>
                  <a:lnTo>
                    <a:pt x="0" y="5542"/>
                  </a:lnTo>
                  <a:lnTo>
                    <a:pt x="6704" y="0"/>
                  </a:lnTo>
                  <a:lnTo>
                    <a:pt x="14975" y="0"/>
                  </a:lnTo>
                  <a:lnTo>
                    <a:pt x="23245" y="0"/>
                  </a:lnTo>
                  <a:lnTo>
                    <a:pt x="29949" y="5542"/>
                  </a:lnTo>
                  <a:lnTo>
                    <a:pt x="29949" y="12379"/>
                  </a:lnTo>
                  <a:lnTo>
                    <a:pt x="29949" y="19216"/>
                  </a:lnTo>
                  <a:lnTo>
                    <a:pt x="23245" y="24759"/>
                  </a:lnTo>
                  <a:lnTo>
                    <a:pt x="6704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9341" y="1833266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23244" y="0"/>
                  </a:moveTo>
                  <a:lnTo>
                    <a:pt x="6704" y="0"/>
                  </a:lnTo>
                  <a:lnTo>
                    <a:pt x="0" y="5543"/>
                  </a:lnTo>
                  <a:lnTo>
                    <a:pt x="0" y="12379"/>
                  </a:lnTo>
                  <a:lnTo>
                    <a:pt x="0" y="19217"/>
                  </a:lnTo>
                  <a:lnTo>
                    <a:pt x="6704" y="24759"/>
                  </a:lnTo>
                  <a:lnTo>
                    <a:pt x="23244" y="24759"/>
                  </a:lnTo>
                  <a:lnTo>
                    <a:pt x="29949" y="19217"/>
                  </a:lnTo>
                  <a:lnTo>
                    <a:pt x="29949" y="5543"/>
                  </a:lnTo>
                  <a:lnTo>
                    <a:pt x="23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341" y="1833267"/>
              <a:ext cx="30480" cy="24765"/>
            </a:xfrm>
            <a:custGeom>
              <a:avLst/>
              <a:gdLst/>
              <a:ahLst/>
              <a:cxnLst/>
              <a:rect l="l" t="t" r="r" b="b"/>
              <a:pathLst>
                <a:path w="30479" h="24764">
                  <a:moveTo>
                    <a:pt x="0" y="12379"/>
                  </a:moveTo>
                  <a:lnTo>
                    <a:pt x="0" y="5542"/>
                  </a:lnTo>
                  <a:lnTo>
                    <a:pt x="6704" y="0"/>
                  </a:lnTo>
                  <a:lnTo>
                    <a:pt x="14974" y="0"/>
                  </a:lnTo>
                  <a:lnTo>
                    <a:pt x="23245" y="0"/>
                  </a:lnTo>
                  <a:lnTo>
                    <a:pt x="29949" y="5542"/>
                  </a:lnTo>
                  <a:lnTo>
                    <a:pt x="29949" y="12379"/>
                  </a:lnTo>
                  <a:lnTo>
                    <a:pt x="29949" y="19216"/>
                  </a:lnTo>
                  <a:lnTo>
                    <a:pt x="23245" y="24759"/>
                  </a:lnTo>
                  <a:lnTo>
                    <a:pt x="6704" y="24759"/>
                  </a:lnTo>
                  <a:lnTo>
                    <a:pt x="0" y="19216"/>
                  </a:lnTo>
                  <a:lnTo>
                    <a:pt x="0" y="12379"/>
                  </a:lnTo>
                  <a:close/>
                </a:path>
              </a:pathLst>
            </a:custGeom>
            <a:ln w="4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13379" y="1430122"/>
              <a:ext cx="119380" cy="287020"/>
            </a:xfrm>
            <a:custGeom>
              <a:avLst/>
              <a:gdLst/>
              <a:ahLst/>
              <a:cxnLst/>
              <a:rect l="l" t="t" r="r" b="b"/>
              <a:pathLst>
                <a:path w="119380" h="287019">
                  <a:moveTo>
                    <a:pt x="0" y="286825"/>
                  </a:moveTo>
                  <a:lnTo>
                    <a:pt x="40316" y="286825"/>
                  </a:lnTo>
                  <a:lnTo>
                    <a:pt x="40316" y="0"/>
                  </a:lnTo>
                  <a:lnTo>
                    <a:pt x="119223" y="0"/>
                  </a:lnTo>
                </a:path>
              </a:pathLst>
            </a:custGeom>
            <a:ln w="8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162" y="1626657"/>
              <a:ext cx="253314" cy="18198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62837" y="1564659"/>
              <a:ext cx="635" cy="306705"/>
            </a:xfrm>
            <a:custGeom>
              <a:avLst/>
              <a:gdLst/>
              <a:ahLst/>
              <a:cxnLst/>
              <a:rect l="l" t="t" r="r" b="b"/>
              <a:pathLst>
                <a:path w="634" h="306705">
                  <a:moveTo>
                    <a:pt x="0" y="0"/>
                  </a:moveTo>
                  <a:lnTo>
                    <a:pt x="575" y="306446"/>
                  </a:lnTo>
                </a:path>
              </a:pathLst>
            </a:custGeom>
            <a:ln w="680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3164" y="1588950"/>
              <a:ext cx="541655" cy="256540"/>
            </a:xfrm>
            <a:custGeom>
              <a:avLst/>
              <a:gdLst/>
              <a:ahLst/>
              <a:cxnLst/>
              <a:rect l="l" t="t" r="r" b="b"/>
              <a:pathLst>
                <a:path w="541655" h="256539">
                  <a:moveTo>
                    <a:pt x="388195" y="0"/>
                  </a:moveTo>
                  <a:lnTo>
                    <a:pt x="539673" y="467"/>
                  </a:lnTo>
                </a:path>
                <a:path w="541655" h="256539">
                  <a:moveTo>
                    <a:pt x="281068" y="0"/>
                  </a:moveTo>
                  <a:lnTo>
                    <a:pt x="341543" y="467"/>
                  </a:lnTo>
                </a:path>
                <a:path w="541655" h="256539">
                  <a:moveTo>
                    <a:pt x="388195" y="52787"/>
                  </a:moveTo>
                  <a:lnTo>
                    <a:pt x="541401" y="53254"/>
                  </a:lnTo>
                </a:path>
                <a:path w="541655" h="256539">
                  <a:moveTo>
                    <a:pt x="240750" y="52787"/>
                  </a:moveTo>
                  <a:lnTo>
                    <a:pt x="341543" y="53254"/>
                  </a:lnTo>
                </a:path>
                <a:path w="541655" h="256539">
                  <a:moveTo>
                    <a:pt x="388195" y="103238"/>
                  </a:moveTo>
                  <a:lnTo>
                    <a:pt x="539673" y="103706"/>
                  </a:lnTo>
                </a:path>
                <a:path w="541655" h="256539">
                  <a:moveTo>
                    <a:pt x="159540" y="103238"/>
                  </a:moveTo>
                  <a:lnTo>
                    <a:pt x="341543" y="103706"/>
                  </a:lnTo>
                </a:path>
                <a:path w="541655" h="256539">
                  <a:moveTo>
                    <a:pt x="388195" y="154157"/>
                  </a:moveTo>
                  <a:lnTo>
                    <a:pt x="539673" y="154624"/>
                  </a:lnTo>
                </a:path>
                <a:path w="541655" h="256539">
                  <a:moveTo>
                    <a:pt x="121527" y="154157"/>
                  </a:moveTo>
                  <a:lnTo>
                    <a:pt x="341543" y="154624"/>
                  </a:lnTo>
                </a:path>
                <a:path w="541655" h="256539">
                  <a:moveTo>
                    <a:pt x="385892" y="205076"/>
                  </a:moveTo>
                  <a:lnTo>
                    <a:pt x="539673" y="205543"/>
                  </a:lnTo>
                </a:path>
                <a:path w="541655" h="256539">
                  <a:moveTo>
                    <a:pt x="40317" y="205076"/>
                  </a:moveTo>
                  <a:lnTo>
                    <a:pt x="341543" y="205543"/>
                  </a:lnTo>
                </a:path>
                <a:path w="541655" h="256539">
                  <a:moveTo>
                    <a:pt x="388195" y="255527"/>
                  </a:moveTo>
                  <a:lnTo>
                    <a:pt x="541401" y="255994"/>
                  </a:lnTo>
                </a:path>
                <a:path w="541655" h="256539">
                  <a:moveTo>
                    <a:pt x="0" y="255527"/>
                  </a:moveTo>
                  <a:lnTo>
                    <a:pt x="341543" y="255994"/>
                  </a:lnTo>
                </a:path>
              </a:pathLst>
            </a:custGeom>
            <a:ln w="8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162" y="963313"/>
              <a:ext cx="253314" cy="18198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62837" y="900848"/>
              <a:ext cx="635" cy="306705"/>
            </a:xfrm>
            <a:custGeom>
              <a:avLst/>
              <a:gdLst/>
              <a:ahLst/>
              <a:cxnLst/>
              <a:rect l="l" t="t" r="r" b="b"/>
              <a:pathLst>
                <a:path w="634" h="306705">
                  <a:moveTo>
                    <a:pt x="0" y="0"/>
                  </a:moveTo>
                  <a:lnTo>
                    <a:pt x="575" y="306446"/>
                  </a:lnTo>
                </a:path>
              </a:pathLst>
            </a:custGeom>
            <a:ln w="680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162" y="1295920"/>
              <a:ext cx="253314" cy="18198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4708" y="907856"/>
              <a:ext cx="198755" cy="956944"/>
            </a:xfrm>
            <a:custGeom>
              <a:avLst/>
              <a:gdLst/>
              <a:ahLst/>
              <a:cxnLst/>
              <a:rect l="l" t="t" r="r" b="b"/>
              <a:pathLst>
                <a:path w="198754" h="956944">
                  <a:moveTo>
                    <a:pt x="198129" y="325598"/>
                  </a:moveTo>
                  <a:lnTo>
                    <a:pt x="198705" y="632044"/>
                  </a:lnTo>
                </a:path>
                <a:path w="198754" h="956944">
                  <a:moveTo>
                    <a:pt x="0" y="0"/>
                  </a:moveTo>
                  <a:lnTo>
                    <a:pt x="46652" y="0"/>
                  </a:lnTo>
                  <a:lnTo>
                    <a:pt x="46652" y="35970"/>
                  </a:lnTo>
                  <a:lnTo>
                    <a:pt x="0" y="35970"/>
                  </a:lnTo>
                  <a:lnTo>
                    <a:pt x="0" y="0"/>
                  </a:lnTo>
                  <a:close/>
                </a:path>
                <a:path w="198754" h="956944">
                  <a:moveTo>
                    <a:pt x="0" y="50451"/>
                  </a:moveTo>
                  <a:lnTo>
                    <a:pt x="46652" y="50451"/>
                  </a:lnTo>
                  <a:lnTo>
                    <a:pt x="46652" y="88290"/>
                  </a:lnTo>
                  <a:lnTo>
                    <a:pt x="0" y="88290"/>
                  </a:lnTo>
                  <a:lnTo>
                    <a:pt x="0" y="50451"/>
                  </a:lnTo>
                  <a:close/>
                </a:path>
                <a:path w="198754" h="956944">
                  <a:moveTo>
                    <a:pt x="0" y="101369"/>
                  </a:moveTo>
                  <a:lnTo>
                    <a:pt x="46652" y="101369"/>
                  </a:lnTo>
                  <a:lnTo>
                    <a:pt x="46652" y="139208"/>
                  </a:lnTo>
                  <a:lnTo>
                    <a:pt x="0" y="139208"/>
                  </a:lnTo>
                  <a:lnTo>
                    <a:pt x="0" y="101369"/>
                  </a:lnTo>
                  <a:close/>
                </a:path>
                <a:path w="198754" h="956944">
                  <a:moveTo>
                    <a:pt x="0" y="153689"/>
                  </a:moveTo>
                  <a:lnTo>
                    <a:pt x="46652" y="153689"/>
                  </a:lnTo>
                  <a:lnTo>
                    <a:pt x="46652" y="189660"/>
                  </a:lnTo>
                  <a:lnTo>
                    <a:pt x="0" y="189660"/>
                  </a:lnTo>
                  <a:lnTo>
                    <a:pt x="0" y="153689"/>
                  </a:lnTo>
                  <a:close/>
                </a:path>
                <a:path w="198754" h="956944">
                  <a:moveTo>
                    <a:pt x="0" y="204608"/>
                  </a:moveTo>
                  <a:lnTo>
                    <a:pt x="46652" y="204608"/>
                  </a:lnTo>
                  <a:lnTo>
                    <a:pt x="46652" y="240579"/>
                  </a:lnTo>
                  <a:lnTo>
                    <a:pt x="0" y="240579"/>
                  </a:lnTo>
                  <a:lnTo>
                    <a:pt x="0" y="204608"/>
                  </a:lnTo>
                  <a:close/>
                </a:path>
                <a:path w="198754" h="956944">
                  <a:moveTo>
                    <a:pt x="46652" y="273278"/>
                  </a:moveTo>
                  <a:lnTo>
                    <a:pt x="46652" y="292898"/>
                  </a:lnTo>
                  <a:lnTo>
                    <a:pt x="0" y="292898"/>
                  </a:lnTo>
                  <a:lnTo>
                    <a:pt x="0" y="255527"/>
                  </a:lnTo>
                  <a:lnTo>
                    <a:pt x="46652" y="255527"/>
                  </a:lnTo>
                  <a:lnTo>
                    <a:pt x="46652" y="273278"/>
                  </a:lnTo>
                </a:path>
                <a:path w="198754" h="956944">
                  <a:moveTo>
                    <a:pt x="0" y="332138"/>
                  </a:moveTo>
                  <a:lnTo>
                    <a:pt x="46652" y="332138"/>
                  </a:lnTo>
                  <a:lnTo>
                    <a:pt x="46652" y="368575"/>
                  </a:lnTo>
                  <a:lnTo>
                    <a:pt x="0" y="368575"/>
                  </a:lnTo>
                  <a:lnTo>
                    <a:pt x="0" y="332138"/>
                  </a:lnTo>
                  <a:close/>
                </a:path>
                <a:path w="198754" h="956944">
                  <a:moveTo>
                    <a:pt x="0" y="383057"/>
                  </a:moveTo>
                  <a:lnTo>
                    <a:pt x="46652" y="383057"/>
                  </a:lnTo>
                  <a:lnTo>
                    <a:pt x="46652" y="420896"/>
                  </a:lnTo>
                  <a:lnTo>
                    <a:pt x="0" y="420896"/>
                  </a:lnTo>
                  <a:lnTo>
                    <a:pt x="0" y="383057"/>
                  </a:lnTo>
                  <a:close/>
                </a:path>
                <a:path w="198754" h="956944">
                  <a:moveTo>
                    <a:pt x="0" y="433975"/>
                  </a:moveTo>
                  <a:lnTo>
                    <a:pt x="46652" y="433975"/>
                  </a:lnTo>
                  <a:lnTo>
                    <a:pt x="46652" y="471814"/>
                  </a:lnTo>
                  <a:lnTo>
                    <a:pt x="0" y="471814"/>
                  </a:lnTo>
                  <a:lnTo>
                    <a:pt x="0" y="433975"/>
                  </a:lnTo>
                  <a:close/>
                </a:path>
                <a:path w="198754" h="956944">
                  <a:moveTo>
                    <a:pt x="0" y="486296"/>
                  </a:moveTo>
                  <a:lnTo>
                    <a:pt x="46652" y="486296"/>
                  </a:lnTo>
                  <a:lnTo>
                    <a:pt x="46652" y="522266"/>
                  </a:lnTo>
                  <a:lnTo>
                    <a:pt x="0" y="522266"/>
                  </a:lnTo>
                  <a:lnTo>
                    <a:pt x="0" y="486296"/>
                  </a:lnTo>
                  <a:close/>
                </a:path>
                <a:path w="198754" h="956944">
                  <a:moveTo>
                    <a:pt x="0" y="537214"/>
                  </a:moveTo>
                  <a:lnTo>
                    <a:pt x="46652" y="537214"/>
                  </a:lnTo>
                  <a:lnTo>
                    <a:pt x="46652" y="573184"/>
                  </a:lnTo>
                  <a:lnTo>
                    <a:pt x="0" y="573184"/>
                  </a:lnTo>
                  <a:lnTo>
                    <a:pt x="0" y="537214"/>
                  </a:lnTo>
                  <a:close/>
                </a:path>
                <a:path w="198754" h="956944">
                  <a:moveTo>
                    <a:pt x="0" y="588133"/>
                  </a:moveTo>
                  <a:lnTo>
                    <a:pt x="46652" y="588133"/>
                  </a:lnTo>
                  <a:lnTo>
                    <a:pt x="46652" y="625504"/>
                  </a:lnTo>
                  <a:lnTo>
                    <a:pt x="0" y="625504"/>
                  </a:lnTo>
                  <a:lnTo>
                    <a:pt x="0" y="588133"/>
                  </a:lnTo>
                  <a:close/>
                </a:path>
                <a:path w="198754" h="956944">
                  <a:moveTo>
                    <a:pt x="0" y="663343"/>
                  </a:moveTo>
                  <a:lnTo>
                    <a:pt x="46652" y="663343"/>
                  </a:lnTo>
                  <a:lnTo>
                    <a:pt x="46652" y="699313"/>
                  </a:lnTo>
                  <a:lnTo>
                    <a:pt x="0" y="699313"/>
                  </a:lnTo>
                  <a:lnTo>
                    <a:pt x="0" y="663343"/>
                  </a:lnTo>
                  <a:close/>
                </a:path>
                <a:path w="198754" h="956944">
                  <a:moveTo>
                    <a:pt x="0" y="714262"/>
                  </a:moveTo>
                  <a:lnTo>
                    <a:pt x="46652" y="714262"/>
                  </a:lnTo>
                  <a:lnTo>
                    <a:pt x="46652" y="751633"/>
                  </a:lnTo>
                  <a:lnTo>
                    <a:pt x="0" y="751633"/>
                  </a:lnTo>
                  <a:lnTo>
                    <a:pt x="0" y="714262"/>
                  </a:lnTo>
                  <a:close/>
                </a:path>
                <a:path w="198754" h="956944">
                  <a:moveTo>
                    <a:pt x="0" y="764713"/>
                  </a:moveTo>
                  <a:lnTo>
                    <a:pt x="46652" y="764713"/>
                  </a:lnTo>
                  <a:lnTo>
                    <a:pt x="46652" y="802552"/>
                  </a:lnTo>
                  <a:lnTo>
                    <a:pt x="0" y="802552"/>
                  </a:lnTo>
                  <a:lnTo>
                    <a:pt x="0" y="764713"/>
                  </a:lnTo>
                  <a:close/>
                </a:path>
                <a:path w="198754" h="956944">
                  <a:moveTo>
                    <a:pt x="0" y="817034"/>
                  </a:moveTo>
                  <a:lnTo>
                    <a:pt x="46652" y="817034"/>
                  </a:lnTo>
                  <a:lnTo>
                    <a:pt x="46652" y="853470"/>
                  </a:lnTo>
                  <a:lnTo>
                    <a:pt x="0" y="853470"/>
                  </a:lnTo>
                  <a:lnTo>
                    <a:pt x="0" y="817034"/>
                  </a:lnTo>
                  <a:close/>
                </a:path>
                <a:path w="198754" h="956944">
                  <a:moveTo>
                    <a:pt x="0" y="867952"/>
                  </a:moveTo>
                  <a:lnTo>
                    <a:pt x="46652" y="867952"/>
                  </a:lnTo>
                  <a:lnTo>
                    <a:pt x="46652" y="903922"/>
                  </a:lnTo>
                  <a:lnTo>
                    <a:pt x="0" y="903922"/>
                  </a:lnTo>
                  <a:lnTo>
                    <a:pt x="0" y="867952"/>
                  </a:lnTo>
                  <a:close/>
                </a:path>
                <a:path w="198754" h="956944">
                  <a:moveTo>
                    <a:pt x="0" y="918871"/>
                  </a:moveTo>
                  <a:lnTo>
                    <a:pt x="46652" y="918871"/>
                  </a:lnTo>
                  <a:lnTo>
                    <a:pt x="46652" y="956709"/>
                  </a:lnTo>
                  <a:lnTo>
                    <a:pt x="0" y="956709"/>
                  </a:lnTo>
                  <a:lnTo>
                    <a:pt x="0" y="918871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508" y="782996"/>
              <a:ext cx="352379" cy="7547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402" y="1295920"/>
              <a:ext cx="225092" cy="1819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24390" y="848528"/>
              <a:ext cx="129539" cy="1075055"/>
            </a:xfrm>
            <a:custGeom>
              <a:avLst/>
              <a:gdLst/>
              <a:ahLst/>
              <a:cxnLst/>
              <a:rect l="l" t="t" r="r" b="b"/>
              <a:pathLst>
                <a:path w="129540" h="1075055">
                  <a:moveTo>
                    <a:pt x="0" y="537448"/>
                  </a:moveTo>
                  <a:lnTo>
                    <a:pt x="699" y="458028"/>
                  </a:lnTo>
                  <a:lnTo>
                    <a:pt x="2731" y="382226"/>
                  </a:lnTo>
                  <a:lnTo>
                    <a:pt x="5995" y="310873"/>
                  </a:lnTo>
                  <a:lnTo>
                    <a:pt x="10392" y="244802"/>
                  </a:lnTo>
                  <a:lnTo>
                    <a:pt x="15822" y="184842"/>
                  </a:lnTo>
                  <a:lnTo>
                    <a:pt x="22186" y="131827"/>
                  </a:lnTo>
                  <a:lnTo>
                    <a:pt x="29382" y="86586"/>
                  </a:lnTo>
                  <a:lnTo>
                    <a:pt x="45877" y="22755"/>
                  </a:lnTo>
                  <a:lnTo>
                    <a:pt x="64507" y="0"/>
                  </a:lnTo>
                  <a:lnTo>
                    <a:pt x="91702" y="49951"/>
                  </a:lnTo>
                  <a:lnTo>
                    <a:pt x="106829" y="131827"/>
                  </a:lnTo>
                  <a:lnTo>
                    <a:pt x="113192" y="184842"/>
                  </a:lnTo>
                  <a:lnTo>
                    <a:pt x="118622" y="244802"/>
                  </a:lnTo>
                  <a:lnTo>
                    <a:pt x="123019" y="310873"/>
                  </a:lnTo>
                  <a:lnTo>
                    <a:pt x="126283" y="382226"/>
                  </a:lnTo>
                  <a:lnTo>
                    <a:pt x="128315" y="458028"/>
                  </a:lnTo>
                  <a:lnTo>
                    <a:pt x="129015" y="537448"/>
                  </a:lnTo>
                  <a:lnTo>
                    <a:pt x="128315" y="616868"/>
                  </a:lnTo>
                  <a:lnTo>
                    <a:pt x="126283" y="692670"/>
                  </a:lnTo>
                  <a:lnTo>
                    <a:pt x="123019" y="764023"/>
                  </a:lnTo>
                  <a:lnTo>
                    <a:pt x="118622" y="830095"/>
                  </a:lnTo>
                  <a:lnTo>
                    <a:pt x="113192" y="890054"/>
                  </a:lnTo>
                  <a:lnTo>
                    <a:pt x="106829" y="943070"/>
                  </a:lnTo>
                  <a:lnTo>
                    <a:pt x="99632" y="988311"/>
                  </a:lnTo>
                  <a:lnTo>
                    <a:pt x="83138" y="1052142"/>
                  </a:lnTo>
                  <a:lnTo>
                    <a:pt x="64507" y="1074897"/>
                  </a:lnTo>
                  <a:lnTo>
                    <a:pt x="54975" y="1069069"/>
                  </a:lnTo>
                  <a:lnTo>
                    <a:pt x="45877" y="1052142"/>
                  </a:lnTo>
                  <a:lnTo>
                    <a:pt x="29382" y="988311"/>
                  </a:lnTo>
                  <a:lnTo>
                    <a:pt x="22186" y="943070"/>
                  </a:lnTo>
                  <a:lnTo>
                    <a:pt x="15822" y="890054"/>
                  </a:lnTo>
                  <a:lnTo>
                    <a:pt x="10392" y="830095"/>
                  </a:lnTo>
                  <a:lnTo>
                    <a:pt x="5995" y="764023"/>
                  </a:lnTo>
                  <a:lnTo>
                    <a:pt x="2731" y="692670"/>
                  </a:lnTo>
                  <a:lnTo>
                    <a:pt x="699" y="616868"/>
                  </a:lnTo>
                  <a:lnTo>
                    <a:pt x="0" y="537448"/>
                  </a:lnTo>
                  <a:close/>
                </a:path>
              </a:pathLst>
            </a:custGeom>
            <a:ln w="4329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426312" y="1345015"/>
            <a:ext cx="11811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O1</a:t>
            </a:r>
            <a:endParaRPr sz="5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10687" y="1870551"/>
            <a:ext cx="241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PLD</a:t>
            </a:r>
            <a:r>
              <a:rPr sz="550" spc="-70" dirty="0">
                <a:latin typeface="Arial"/>
                <a:cs typeface="Arial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</a:t>
            </a:r>
            <a:r>
              <a:rPr sz="550" spc="-25" dirty="0">
                <a:latin typeface="Arial"/>
                <a:cs typeface="Arial"/>
              </a:rPr>
              <a:t>C</a:t>
            </a:r>
            <a:endParaRPr sz="5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01825" y="669058"/>
            <a:ext cx="32575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Times New Roman"/>
                <a:cs typeface="Times New Roman"/>
              </a:rPr>
              <a:t>I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305" dirty="0">
                <a:latin typeface="Arial"/>
                <a:cs typeface="Arial"/>
              </a:rPr>
              <a:t> </a:t>
            </a:r>
            <a:r>
              <a:rPr sz="550" dirty="0">
                <a:latin typeface="Times New Roman"/>
                <a:cs typeface="Times New Roman"/>
              </a:rPr>
              <a:t>I</a:t>
            </a:r>
            <a:r>
              <a:rPr sz="550" dirty="0">
                <a:latin typeface="Arial"/>
                <a:cs typeface="Arial"/>
              </a:rPr>
              <a:t>2</a:t>
            </a:r>
            <a:r>
              <a:rPr sz="550" spc="290" dirty="0">
                <a:latin typeface="Arial"/>
                <a:cs typeface="Arial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I</a:t>
            </a:r>
            <a:r>
              <a:rPr sz="550" spc="-2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2667" y="2024241"/>
            <a:ext cx="68008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solidFill>
                  <a:srgbClr val="FF2800"/>
                </a:solidFill>
                <a:latin typeface="Arial"/>
                <a:cs typeface="Arial"/>
              </a:rPr>
              <a:t>programmable</a:t>
            </a:r>
            <a:r>
              <a:rPr sz="550" spc="2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2800"/>
                </a:solidFill>
                <a:latin typeface="Arial"/>
                <a:cs typeface="Arial"/>
              </a:rPr>
              <a:t>nodes</a:t>
            </a:r>
            <a:endParaRPr sz="5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57170" y="906604"/>
            <a:ext cx="1045844" cy="2527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35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programmable</a:t>
            </a:r>
            <a:r>
              <a:rPr sz="650" spc="-45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  <a:p>
            <a:pPr marL="508000">
              <a:lnSpc>
                <a:spcPts val="1035"/>
              </a:lnSpc>
            </a:pPr>
            <a:r>
              <a:rPr sz="900" dirty="0">
                <a:latin typeface="Times New Roman"/>
                <a:cs typeface="Times New Roman"/>
              </a:rPr>
              <a:t>Fuse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based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41274" y="1353389"/>
            <a:ext cx="1357630" cy="5537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15"/>
              </a:spcBef>
            </a:pPr>
            <a:r>
              <a:rPr sz="650" spc="-20" dirty="0">
                <a:latin typeface="Arial"/>
                <a:cs typeface="Arial"/>
              </a:rPr>
              <a:t>Fuse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  <a:tabLst>
                <a:tab pos="852169" algn="l"/>
              </a:tabLst>
            </a:pPr>
            <a:r>
              <a:rPr sz="650" dirty="0">
                <a:latin typeface="Arial"/>
                <a:cs typeface="Arial"/>
              </a:rPr>
              <a:t>"unblown"</a:t>
            </a:r>
            <a:r>
              <a:rPr sz="650" spc="125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fuse</a:t>
            </a:r>
            <a:r>
              <a:rPr sz="650" dirty="0">
                <a:latin typeface="Arial"/>
                <a:cs typeface="Arial"/>
              </a:rPr>
              <a:t>	"blown"</a:t>
            </a:r>
            <a:r>
              <a:rPr sz="650" spc="145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fuse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Memory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based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299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PLD</a:t>
            </a:r>
            <a:r>
              <a:rPr spc="-40" dirty="0"/>
              <a:t> </a:t>
            </a:r>
            <a:r>
              <a:rPr dirty="0"/>
              <a:t>Drawings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PLD</a:t>
            </a:r>
            <a:r>
              <a:rPr spc="-40" dirty="0"/>
              <a:t> </a:t>
            </a:r>
            <a:r>
              <a:rPr spc="-10" dirty="0"/>
              <a:t>Implementation</a:t>
            </a:r>
            <a:r>
              <a:rPr spc="-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71755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dirty="0"/>
              <a:t>Common</a:t>
            </a:r>
            <a:r>
              <a:rPr spc="75" dirty="0"/>
              <a:t> </a:t>
            </a:r>
            <a:r>
              <a:rPr dirty="0"/>
              <a:t>way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drawing</a:t>
            </a:r>
            <a:r>
              <a:rPr spc="75" dirty="0"/>
              <a:t> </a:t>
            </a:r>
            <a:r>
              <a:rPr spc="-25" dirty="0"/>
              <a:t>PLD </a:t>
            </a:r>
            <a:r>
              <a:rPr spc="-10" dirty="0"/>
              <a:t>connections:</a:t>
            </a:r>
          </a:p>
          <a:p>
            <a:pPr marL="304165" marR="163195" lvl="1" indent="-11430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Uses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wire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represent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all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AND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Uses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"x"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represent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connection</a:t>
            </a:r>
            <a:endParaRPr sz="750">
              <a:latin typeface="Tahoma"/>
              <a:cs typeface="Tahoma"/>
            </a:endParaRPr>
          </a:p>
          <a:p>
            <a:pPr marL="457834" marR="5080" lvl="2" indent="-89535">
              <a:lnSpc>
                <a:spcPct val="100000"/>
              </a:lnSpc>
              <a:spcBef>
                <a:spcPts val="18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Crossing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wires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are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not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connected </a:t>
            </a:r>
            <a:r>
              <a:rPr sz="700" dirty="0">
                <a:latin typeface="Tahoma"/>
                <a:cs typeface="Tahoma"/>
              </a:rPr>
              <a:t>unless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"x"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 </a:t>
            </a:r>
            <a:r>
              <a:rPr sz="700" spc="-10" dirty="0">
                <a:latin typeface="Tahoma"/>
                <a:cs typeface="Tahoma"/>
              </a:rPr>
              <a:t>present</a:t>
            </a:r>
            <a:endParaRPr sz="700">
              <a:latin typeface="Tahoma"/>
              <a:cs typeface="Tahoma"/>
            </a:endParaRPr>
          </a:p>
          <a:p>
            <a:pPr marL="173990" indent="-134620">
              <a:lnSpc>
                <a:spcPct val="100000"/>
              </a:lnSpc>
              <a:spcBef>
                <a:spcPts val="300"/>
              </a:spcBef>
              <a:buChar char="•"/>
              <a:tabLst>
                <a:tab pos="174625" algn="l"/>
              </a:tabLst>
            </a:pPr>
            <a:r>
              <a:rPr dirty="0">
                <a:latin typeface="Arial"/>
                <a:cs typeface="Arial"/>
              </a:rPr>
              <a:t>Example:</a:t>
            </a:r>
            <a:r>
              <a:rPr spc="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Seat</a:t>
            </a:r>
            <a:r>
              <a:rPr spc="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belt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282" y="1608642"/>
            <a:ext cx="90296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Arial"/>
                <a:cs typeface="Arial"/>
              </a:rPr>
              <a:t>light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using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SPLD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77641" y="1706757"/>
            <a:ext cx="773430" cy="679450"/>
            <a:chOff x="1177641" y="1706757"/>
            <a:chExt cx="773430" cy="679450"/>
          </a:xfrm>
        </p:grpSpPr>
        <p:sp>
          <p:nvSpPr>
            <p:cNvPr id="14" name="object 14"/>
            <p:cNvSpPr/>
            <p:nvPr/>
          </p:nvSpPr>
          <p:spPr>
            <a:xfrm>
              <a:off x="1349974" y="1709932"/>
              <a:ext cx="458470" cy="673100"/>
            </a:xfrm>
            <a:custGeom>
              <a:avLst/>
              <a:gdLst/>
              <a:ahLst/>
              <a:cxnLst/>
              <a:rect l="l" t="t" r="r" b="b"/>
              <a:pathLst>
                <a:path w="458469" h="673100">
                  <a:moveTo>
                    <a:pt x="0" y="0"/>
                  </a:moveTo>
                  <a:lnTo>
                    <a:pt x="458237" y="0"/>
                  </a:lnTo>
                  <a:lnTo>
                    <a:pt x="458237" y="673084"/>
                  </a:lnTo>
                  <a:lnTo>
                    <a:pt x="0" y="673084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1768" y="1839847"/>
              <a:ext cx="727075" cy="412115"/>
            </a:xfrm>
            <a:custGeom>
              <a:avLst/>
              <a:gdLst/>
              <a:ahLst/>
              <a:cxnLst/>
              <a:rect l="l" t="t" r="r" b="b"/>
              <a:pathLst>
                <a:path w="727075" h="412114">
                  <a:moveTo>
                    <a:pt x="570167" y="177550"/>
                  </a:moveTo>
                  <a:lnTo>
                    <a:pt x="726624" y="178169"/>
                  </a:lnTo>
                </a:path>
                <a:path w="727075" h="412114">
                  <a:moveTo>
                    <a:pt x="390212" y="139194"/>
                  </a:moveTo>
                  <a:lnTo>
                    <a:pt x="231901" y="139194"/>
                  </a:lnTo>
                  <a:lnTo>
                    <a:pt x="231901" y="0"/>
                  </a:lnTo>
                  <a:lnTo>
                    <a:pt x="0" y="0"/>
                  </a:lnTo>
                </a:path>
                <a:path w="727075" h="412114">
                  <a:moveTo>
                    <a:pt x="0" y="177550"/>
                  </a:moveTo>
                  <a:lnTo>
                    <a:pt x="390212" y="178169"/>
                  </a:lnTo>
                </a:path>
                <a:path w="727075" h="412114">
                  <a:moveTo>
                    <a:pt x="334556" y="411398"/>
                  </a:moveTo>
                  <a:lnTo>
                    <a:pt x="361766" y="411398"/>
                  </a:lnTo>
                  <a:lnTo>
                    <a:pt x="361766" y="216524"/>
                  </a:lnTo>
                  <a:lnTo>
                    <a:pt x="390212" y="216524"/>
                  </a:lnTo>
                </a:path>
                <a:path w="727075" h="412114">
                  <a:moveTo>
                    <a:pt x="0" y="411398"/>
                  </a:moveTo>
                  <a:lnTo>
                    <a:pt x="204691" y="41201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6275" y="1823770"/>
              <a:ext cx="664845" cy="443230"/>
            </a:xfrm>
            <a:custGeom>
              <a:avLst/>
              <a:gdLst/>
              <a:ahLst/>
              <a:cxnLst/>
              <a:rect l="l" t="t" r="r" b="b"/>
              <a:pathLst>
                <a:path w="664844" h="443230">
                  <a:moveTo>
                    <a:pt x="61836" y="427482"/>
                  </a:moveTo>
                  <a:lnTo>
                    <a:pt x="0" y="412013"/>
                  </a:lnTo>
                  <a:lnTo>
                    <a:pt x="0" y="442950"/>
                  </a:lnTo>
                  <a:lnTo>
                    <a:pt x="61836" y="427482"/>
                  </a:lnTo>
                  <a:close/>
                </a:path>
                <a:path w="664844" h="443230">
                  <a:moveTo>
                    <a:pt x="61836" y="195491"/>
                  </a:moveTo>
                  <a:lnTo>
                    <a:pt x="0" y="180022"/>
                  </a:lnTo>
                  <a:lnTo>
                    <a:pt x="0" y="210959"/>
                  </a:lnTo>
                  <a:lnTo>
                    <a:pt x="61836" y="195491"/>
                  </a:lnTo>
                  <a:close/>
                </a:path>
                <a:path w="664844" h="443230">
                  <a:moveTo>
                    <a:pt x="61836" y="16078"/>
                  </a:moveTo>
                  <a:lnTo>
                    <a:pt x="0" y="0"/>
                  </a:lnTo>
                  <a:lnTo>
                    <a:pt x="0" y="31546"/>
                  </a:lnTo>
                  <a:lnTo>
                    <a:pt x="61836" y="16078"/>
                  </a:lnTo>
                  <a:close/>
                </a:path>
                <a:path w="664844" h="443230">
                  <a:moveTo>
                    <a:pt x="664781" y="195491"/>
                  </a:moveTo>
                  <a:lnTo>
                    <a:pt x="602945" y="180022"/>
                  </a:lnTo>
                  <a:lnTo>
                    <a:pt x="602945" y="210959"/>
                  </a:lnTo>
                  <a:lnTo>
                    <a:pt x="664781" y="19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72161" y="1753528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2161" y="1916232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2161" y="2169875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7050" y="1926130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9206" y="1725070"/>
            <a:ext cx="2616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BeltWarn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86711" y="596910"/>
            <a:ext cx="1728470" cy="1717039"/>
            <a:chOff x="1386711" y="596910"/>
            <a:chExt cx="1728470" cy="1717039"/>
          </a:xfrm>
        </p:grpSpPr>
        <p:sp>
          <p:nvSpPr>
            <p:cNvPr id="23" name="object 23"/>
            <p:cNvSpPr/>
            <p:nvPr/>
          </p:nvSpPr>
          <p:spPr>
            <a:xfrm>
              <a:off x="1571981" y="1940067"/>
              <a:ext cx="178435" cy="156845"/>
            </a:xfrm>
            <a:custGeom>
              <a:avLst/>
              <a:gdLst/>
              <a:ahLst/>
              <a:cxnLst/>
              <a:rect l="l" t="t" r="r" b="b"/>
              <a:pathLst>
                <a:path w="178435" h="156844">
                  <a:moveTo>
                    <a:pt x="0" y="156517"/>
                  </a:moveTo>
                  <a:lnTo>
                    <a:pt x="58197" y="156517"/>
                  </a:lnTo>
                  <a:lnTo>
                    <a:pt x="88082" y="156517"/>
                  </a:lnTo>
                  <a:lnTo>
                    <a:pt x="99092" y="156517"/>
                  </a:lnTo>
                  <a:lnTo>
                    <a:pt x="100665" y="156517"/>
                  </a:lnTo>
                  <a:lnTo>
                    <a:pt x="130731" y="150418"/>
                  </a:lnTo>
                  <a:lnTo>
                    <a:pt x="155353" y="133812"/>
                  </a:lnTo>
                  <a:lnTo>
                    <a:pt x="171990" y="109236"/>
                  </a:lnTo>
                  <a:lnTo>
                    <a:pt x="178100" y="79224"/>
                  </a:lnTo>
                  <a:lnTo>
                    <a:pt x="171990" y="48096"/>
                  </a:lnTo>
                  <a:lnTo>
                    <a:pt x="155353" y="22946"/>
                  </a:lnTo>
                  <a:lnTo>
                    <a:pt x="130731" y="6129"/>
                  </a:lnTo>
                  <a:lnTo>
                    <a:pt x="100665" y="0"/>
                  </a:lnTo>
                  <a:lnTo>
                    <a:pt x="42468" y="0"/>
                  </a:lnTo>
                  <a:lnTo>
                    <a:pt x="12583" y="0"/>
                  </a:lnTo>
                  <a:lnTo>
                    <a:pt x="1572" y="0"/>
                  </a:lnTo>
                  <a:lnTo>
                    <a:pt x="0" y="0"/>
                  </a:lnTo>
                  <a:lnTo>
                    <a:pt x="0" y="15651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8934" y="2191237"/>
              <a:ext cx="125730" cy="120014"/>
            </a:xfrm>
            <a:custGeom>
              <a:avLst/>
              <a:gdLst/>
              <a:ahLst/>
              <a:cxnLst/>
              <a:rect l="l" t="t" r="r" b="b"/>
              <a:pathLst>
                <a:path w="125730" h="120014">
                  <a:moveTo>
                    <a:pt x="0" y="120016"/>
                  </a:moveTo>
                  <a:lnTo>
                    <a:pt x="94615" y="60008"/>
                  </a:lnTo>
                  <a:lnTo>
                    <a:pt x="0" y="0"/>
                  </a:lnTo>
                  <a:lnTo>
                    <a:pt x="0" y="120016"/>
                  </a:lnTo>
                  <a:close/>
                </a:path>
                <a:path w="125730" h="120014">
                  <a:moveTo>
                    <a:pt x="96470" y="60008"/>
                  </a:moveTo>
                  <a:lnTo>
                    <a:pt x="96470" y="51466"/>
                  </a:lnTo>
                  <a:lnTo>
                    <a:pt x="102977" y="44542"/>
                  </a:lnTo>
                  <a:lnTo>
                    <a:pt x="111003" y="44542"/>
                  </a:lnTo>
                  <a:lnTo>
                    <a:pt x="119029" y="44542"/>
                  </a:lnTo>
                  <a:lnTo>
                    <a:pt x="125536" y="51466"/>
                  </a:lnTo>
                  <a:lnTo>
                    <a:pt x="125536" y="60008"/>
                  </a:lnTo>
                  <a:lnTo>
                    <a:pt x="125536" y="68550"/>
                  </a:lnTo>
                  <a:lnTo>
                    <a:pt x="119029" y="75474"/>
                  </a:lnTo>
                  <a:lnTo>
                    <a:pt x="102977" y="75474"/>
                  </a:lnTo>
                  <a:lnTo>
                    <a:pt x="96470" y="68550"/>
                  </a:lnTo>
                  <a:lnTo>
                    <a:pt x="96470" y="6000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4743" y="600085"/>
              <a:ext cx="1037590" cy="857250"/>
            </a:xfrm>
            <a:custGeom>
              <a:avLst/>
              <a:gdLst/>
              <a:ahLst/>
              <a:cxnLst/>
              <a:rect l="l" t="t" r="r" b="b"/>
              <a:pathLst>
                <a:path w="1037589" h="857250">
                  <a:moveTo>
                    <a:pt x="0" y="0"/>
                  </a:moveTo>
                  <a:lnTo>
                    <a:pt x="1037062" y="0"/>
                  </a:lnTo>
                  <a:lnTo>
                    <a:pt x="1037062" y="856822"/>
                  </a:lnTo>
                  <a:lnTo>
                    <a:pt x="0" y="856822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2470" y="673481"/>
              <a:ext cx="87641" cy="17490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182590" y="1042087"/>
            <a:ext cx="11176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O1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07518" y="851873"/>
            <a:ext cx="1071880" cy="476250"/>
          </a:xfrm>
          <a:custGeom>
            <a:avLst/>
            <a:gdLst/>
            <a:ahLst/>
            <a:cxnLst/>
            <a:rect l="l" t="t" r="r" b="b"/>
            <a:pathLst>
              <a:path w="1071880" h="476250">
                <a:moveTo>
                  <a:pt x="967182" y="238177"/>
                </a:moveTo>
                <a:lnTo>
                  <a:pt x="1071693" y="238796"/>
                </a:lnTo>
              </a:path>
              <a:path w="1071880" h="476250">
                <a:moveTo>
                  <a:pt x="0" y="0"/>
                </a:moveTo>
                <a:lnTo>
                  <a:pt x="424224" y="618"/>
                </a:lnTo>
              </a:path>
              <a:path w="1071880" h="476250">
                <a:moveTo>
                  <a:pt x="0" y="238177"/>
                </a:moveTo>
                <a:lnTo>
                  <a:pt x="424224" y="238796"/>
                </a:lnTo>
              </a:path>
              <a:path w="1071880" h="476250">
                <a:moveTo>
                  <a:pt x="0" y="475118"/>
                </a:moveTo>
                <a:lnTo>
                  <a:pt x="424224" y="475737"/>
                </a:lnTo>
              </a:path>
              <a:path w="1071880" h="476250">
                <a:moveTo>
                  <a:pt x="661073" y="0"/>
                </a:moveTo>
                <a:lnTo>
                  <a:pt x="726624" y="0"/>
                </a:lnTo>
                <a:lnTo>
                  <a:pt x="726624" y="186211"/>
                </a:lnTo>
                <a:lnTo>
                  <a:pt x="784754" y="186211"/>
                </a:lnTo>
              </a:path>
              <a:path w="1071880" h="476250">
                <a:moveTo>
                  <a:pt x="661073" y="238177"/>
                </a:moveTo>
                <a:lnTo>
                  <a:pt x="789082" y="238796"/>
                </a:lnTo>
              </a:path>
              <a:path w="1071880" h="476250">
                <a:moveTo>
                  <a:pt x="661073" y="473262"/>
                </a:moveTo>
                <a:lnTo>
                  <a:pt x="724768" y="473262"/>
                </a:lnTo>
                <a:lnTo>
                  <a:pt x="724768" y="288906"/>
                </a:lnTo>
                <a:lnTo>
                  <a:pt x="784754" y="288906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59783" y="1357595"/>
            <a:ext cx="23050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PLD</a:t>
            </a:r>
            <a:r>
              <a:rPr sz="500" spc="-35" dirty="0">
                <a:latin typeface="Arial"/>
                <a:cs typeface="Arial"/>
              </a:rPr>
              <a:t> </a:t>
            </a:r>
            <a:r>
              <a:rPr sz="500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38438" y="559254"/>
            <a:ext cx="268605" cy="870585"/>
          </a:xfrm>
          <a:custGeom>
            <a:avLst/>
            <a:gdLst/>
            <a:ahLst/>
            <a:cxnLst/>
            <a:rect l="l" t="t" r="r" b="b"/>
            <a:pathLst>
              <a:path w="268605" h="870585">
                <a:moveTo>
                  <a:pt x="228809" y="147236"/>
                </a:moveTo>
                <a:lnTo>
                  <a:pt x="229427" y="870432"/>
                </a:lnTo>
              </a:path>
              <a:path w="268605" h="870585">
                <a:moveTo>
                  <a:pt x="247979" y="0"/>
                </a:moveTo>
                <a:lnTo>
                  <a:pt x="248598" y="68050"/>
                </a:lnTo>
              </a:path>
              <a:path w="268605" h="870585">
                <a:moveTo>
                  <a:pt x="267768" y="120016"/>
                </a:moveTo>
                <a:lnTo>
                  <a:pt x="268387" y="870432"/>
                </a:lnTo>
              </a:path>
              <a:path w="268605" h="870585">
                <a:moveTo>
                  <a:pt x="114405" y="147236"/>
                </a:moveTo>
                <a:lnTo>
                  <a:pt x="115023" y="870432"/>
                </a:lnTo>
              </a:path>
              <a:path w="268605" h="870585">
                <a:moveTo>
                  <a:pt x="133575" y="0"/>
                </a:moveTo>
                <a:lnTo>
                  <a:pt x="134193" y="68050"/>
                </a:lnTo>
              </a:path>
              <a:path w="268605" h="870585">
                <a:moveTo>
                  <a:pt x="153363" y="120016"/>
                </a:moveTo>
                <a:lnTo>
                  <a:pt x="153983" y="870432"/>
                </a:lnTo>
              </a:path>
              <a:path w="268605" h="870585">
                <a:moveTo>
                  <a:pt x="0" y="147236"/>
                </a:moveTo>
                <a:lnTo>
                  <a:pt x="618" y="870432"/>
                </a:lnTo>
              </a:path>
              <a:path w="268605" h="870585">
                <a:moveTo>
                  <a:pt x="19788" y="0"/>
                </a:moveTo>
                <a:lnTo>
                  <a:pt x="20407" y="68050"/>
                </a:lnTo>
              </a:path>
              <a:path w="268605" h="870585">
                <a:moveTo>
                  <a:pt x="37104" y="120016"/>
                </a:moveTo>
                <a:lnTo>
                  <a:pt x="37722" y="870432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15844" y="472935"/>
            <a:ext cx="3124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imes New Roman"/>
                <a:cs typeface="Times New Roman"/>
              </a:rPr>
              <a:t>I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320" dirty="0">
                <a:latin typeface="Arial"/>
                <a:cs typeface="Arial"/>
              </a:rPr>
              <a:t> </a:t>
            </a:r>
            <a:r>
              <a:rPr sz="500" dirty="0">
                <a:latin typeface="Times New Roman"/>
                <a:cs typeface="Times New Roman"/>
              </a:rPr>
              <a:t>I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500" spc="305" dirty="0">
                <a:latin typeface="Arial"/>
                <a:cs typeface="Arial"/>
              </a:rPr>
              <a:t> </a:t>
            </a:r>
            <a:r>
              <a:rPr sz="500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1591" y="785968"/>
            <a:ext cx="22479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×</a:t>
            </a:r>
            <a:r>
              <a:rPr sz="600" spc="254" dirty="0">
                <a:latin typeface="Arial"/>
                <a:cs typeface="Arial"/>
              </a:rPr>
              <a:t>  </a:t>
            </a:r>
            <a:r>
              <a:rPr sz="600" spc="-50" dirty="0">
                <a:latin typeface="Arial"/>
                <a:cs typeface="Arial"/>
              </a:rPr>
              <a:t>×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02570" y="624212"/>
            <a:ext cx="975360" cy="808990"/>
            <a:chOff x="2102570" y="624212"/>
            <a:chExt cx="975360" cy="80899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6796" y="1219348"/>
              <a:ext cx="244888" cy="2134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6796" y="746085"/>
              <a:ext cx="244888" cy="2134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6796" y="982407"/>
              <a:ext cx="244888" cy="2159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2588" y="982407"/>
              <a:ext cx="215205" cy="2140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2570" y="624212"/>
              <a:ext cx="337649" cy="8722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521517" y="618316"/>
            <a:ext cx="329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i="1" spc="-10" dirty="0">
                <a:latin typeface="Arial"/>
                <a:cs typeface="Arial"/>
              </a:rPr>
              <a:t>wired</a:t>
            </a:r>
            <a:r>
              <a:rPr sz="500" i="1" spc="10" dirty="0">
                <a:latin typeface="Arial"/>
                <a:cs typeface="Arial"/>
              </a:rPr>
              <a:t> </a:t>
            </a:r>
            <a:r>
              <a:rPr sz="500" i="1" spc="-25" dirty="0">
                <a:latin typeface="Arial"/>
                <a:cs typeface="Arial"/>
              </a:rPr>
              <a:t>AND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43087" y="738333"/>
            <a:ext cx="5270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0" dirty="0">
                <a:latin typeface="MS PGothic"/>
                <a:cs typeface="MS PGothic"/>
              </a:rPr>
              <a:t>*</a:t>
            </a:r>
            <a:endParaRPr sz="400">
              <a:latin typeface="MS PGothic"/>
              <a:cs typeface="MS P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88049" y="751944"/>
            <a:ext cx="17653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imes New Roman"/>
                <a:cs typeface="Times New Roman"/>
              </a:rPr>
              <a:t>I</a:t>
            </a:r>
            <a:r>
              <a:rPr sz="500" dirty="0">
                <a:latin typeface="Arial"/>
                <a:cs typeface="Arial"/>
              </a:rPr>
              <a:t>3</a:t>
            </a:r>
            <a:r>
              <a:rPr sz="500" spc="55" dirty="0">
                <a:latin typeface="Arial"/>
                <a:cs typeface="Arial"/>
              </a:rPr>
              <a:t> </a:t>
            </a:r>
            <a:r>
              <a:rPr sz="500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Arial"/>
                <a:cs typeface="Arial"/>
              </a:rPr>
              <a:t>2'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62882" y="1996364"/>
            <a:ext cx="535305" cy="466090"/>
            <a:chOff x="1862882" y="1996364"/>
            <a:chExt cx="535305" cy="46609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5059" y="1996364"/>
              <a:ext cx="159549" cy="12001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865104" y="2068745"/>
              <a:ext cx="178435" cy="376555"/>
            </a:xfrm>
            <a:custGeom>
              <a:avLst/>
              <a:gdLst/>
              <a:ahLst/>
              <a:cxnLst/>
              <a:rect l="l" t="t" r="r" b="b"/>
              <a:pathLst>
                <a:path w="178435" h="376555">
                  <a:moveTo>
                    <a:pt x="178100" y="0"/>
                  </a:moveTo>
                  <a:lnTo>
                    <a:pt x="0" y="376135"/>
                  </a:lnTo>
                </a:path>
              </a:pathLst>
            </a:custGeom>
            <a:ln w="4156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48151" y="2222169"/>
              <a:ext cx="346710" cy="119380"/>
            </a:xfrm>
            <a:custGeom>
              <a:avLst/>
              <a:gdLst/>
              <a:ahLst/>
              <a:cxnLst/>
              <a:rect l="l" t="t" r="r" b="b"/>
              <a:pathLst>
                <a:path w="346710" h="119380">
                  <a:moveTo>
                    <a:pt x="0" y="59389"/>
                  </a:moveTo>
                  <a:lnTo>
                    <a:pt x="13607" y="36272"/>
                  </a:lnTo>
                  <a:lnTo>
                    <a:pt x="50715" y="17394"/>
                  </a:lnTo>
                  <a:lnTo>
                    <a:pt x="105754" y="4667"/>
                  </a:lnTo>
                  <a:lnTo>
                    <a:pt x="173152" y="0"/>
                  </a:lnTo>
                  <a:lnTo>
                    <a:pt x="240551" y="4667"/>
                  </a:lnTo>
                  <a:lnTo>
                    <a:pt x="295590" y="17394"/>
                  </a:lnTo>
                  <a:lnTo>
                    <a:pt x="332698" y="36272"/>
                  </a:lnTo>
                  <a:lnTo>
                    <a:pt x="346305" y="59389"/>
                  </a:lnTo>
                  <a:lnTo>
                    <a:pt x="332698" y="82506"/>
                  </a:lnTo>
                  <a:lnTo>
                    <a:pt x="295590" y="101384"/>
                  </a:lnTo>
                  <a:lnTo>
                    <a:pt x="240551" y="114112"/>
                  </a:lnTo>
                  <a:lnTo>
                    <a:pt x="173152" y="118779"/>
                  </a:lnTo>
                  <a:lnTo>
                    <a:pt x="105754" y="114112"/>
                  </a:lnTo>
                  <a:lnTo>
                    <a:pt x="50715" y="101384"/>
                  </a:lnTo>
                  <a:lnTo>
                    <a:pt x="13607" y="82506"/>
                  </a:lnTo>
                  <a:lnTo>
                    <a:pt x="0" y="59389"/>
                  </a:lnTo>
                  <a:close/>
                </a:path>
              </a:pathLst>
            </a:custGeom>
            <a:ln w="6186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70051" y="2296406"/>
              <a:ext cx="183515" cy="163830"/>
            </a:xfrm>
            <a:custGeom>
              <a:avLst/>
              <a:gdLst/>
              <a:ahLst/>
              <a:cxnLst/>
              <a:rect l="l" t="t" r="r" b="b"/>
              <a:pathLst>
                <a:path w="183514" h="163830">
                  <a:moveTo>
                    <a:pt x="183047" y="0"/>
                  </a:moveTo>
                  <a:lnTo>
                    <a:pt x="0" y="163322"/>
                  </a:lnTo>
                </a:path>
              </a:pathLst>
            </a:custGeom>
            <a:ln w="415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555323" y="2009646"/>
            <a:ext cx="1117600" cy="55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642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solidFill>
                  <a:srgbClr val="FF2800"/>
                </a:solidFill>
                <a:latin typeface="Arial"/>
                <a:cs typeface="Arial"/>
              </a:rPr>
              <a:t>××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550" dirty="0">
                <a:solidFill>
                  <a:srgbClr val="FF2800"/>
                </a:solidFill>
                <a:latin typeface="Arial"/>
                <a:cs typeface="Arial"/>
              </a:rPr>
              <a:t>×× ××</a:t>
            </a:r>
            <a:r>
              <a:rPr sz="5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FF2800"/>
                </a:solidFill>
                <a:latin typeface="Arial"/>
                <a:cs typeface="Arial"/>
              </a:rPr>
              <a:t>××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Two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ways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to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generate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a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0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spc="-20" dirty="0">
                <a:latin typeface="Times New Roman"/>
                <a:cs typeface="Times New Roman"/>
              </a:rPr>
              <a:t>term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44291" y="1796833"/>
            <a:ext cx="23622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FF2800"/>
                </a:solidFill>
                <a:latin typeface="Arial"/>
                <a:cs typeface="Arial"/>
              </a:rPr>
              <a:t>×</a:t>
            </a:r>
            <a:r>
              <a:rPr sz="550" spc="32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2800"/>
                </a:solidFill>
                <a:latin typeface="Arial"/>
                <a:cs typeface="Arial"/>
              </a:rPr>
              <a:t>×</a:t>
            </a:r>
            <a:r>
              <a:rPr sz="550" spc="6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50" spc="-50" dirty="0">
                <a:solidFill>
                  <a:srgbClr val="FF2800"/>
                </a:solidFill>
                <a:latin typeface="Arial"/>
                <a:cs typeface="Arial"/>
              </a:rPr>
              <a:t>×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4637" y="1627652"/>
            <a:ext cx="926465" cy="765175"/>
          </a:xfrm>
          <a:custGeom>
            <a:avLst/>
            <a:gdLst/>
            <a:ahLst/>
            <a:cxnLst/>
            <a:rect l="l" t="t" r="r" b="b"/>
            <a:pathLst>
              <a:path w="926464" h="765175">
                <a:moveTo>
                  <a:pt x="0" y="0"/>
                </a:moveTo>
                <a:lnTo>
                  <a:pt x="926367" y="0"/>
                </a:lnTo>
                <a:lnTo>
                  <a:pt x="926367" y="764643"/>
                </a:lnTo>
                <a:lnTo>
                  <a:pt x="0" y="764643"/>
                </a:lnTo>
                <a:lnTo>
                  <a:pt x="0" y="0"/>
                </a:lnTo>
                <a:close/>
              </a:path>
            </a:pathLst>
          </a:custGeom>
          <a:ln w="4948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64474" y="2013977"/>
            <a:ext cx="64769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20" dirty="0">
                <a:latin typeface="Arial"/>
                <a:cs typeface="Arial"/>
              </a:rPr>
              <a:t>w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13702" y="1852220"/>
            <a:ext cx="957580" cy="425450"/>
          </a:xfrm>
          <a:custGeom>
            <a:avLst/>
            <a:gdLst/>
            <a:ahLst/>
            <a:cxnLst/>
            <a:rect l="l" t="t" r="r" b="b"/>
            <a:pathLst>
              <a:path w="957580" h="425450">
                <a:moveTo>
                  <a:pt x="863909" y="213432"/>
                </a:moveTo>
                <a:lnTo>
                  <a:pt x="957288" y="214050"/>
                </a:lnTo>
              </a:path>
              <a:path w="957580" h="425450">
                <a:moveTo>
                  <a:pt x="0" y="0"/>
                </a:moveTo>
                <a:lnTo>
                  <a:pt x="379699" y="618"/>
                </a:lnTo>
              </a:path>
              <a:path w="957580" h="425450">
                <a:moveTo>
                  <a:pt x="0" y="213432"/>
                </a:moveTo>
                <a:lnTo>
                  <a:pt x="379699" y="214050"/>
                </a:lnTo>
              </a:path>
              <a:path w="957580" h="425450">
                <a:moveTo>
                  <a:pt x="0" y="424389"/>
                </a:moveTo>
                <a:lnTo>
                  <a:pt x="379699" y="425008"/>
                </a:lnTo>
              </a:path>
              <a:path w="957580" h="425450">
                <a:moveTo>
                  <a:pt x="590575" y="0"/>
                </a:moveTo>
                <a:lnTo>
                  <a:pt x="649323" y="0"/>
                </a:lnTo>
                <a:lnTo>
                  <a:pt x="649323" y="166415"/>
                </a:lnTo>
                <a:lnTo>
                  <a:pt x="701269" y="166415"/>
                </a:lnTo>
              </a:path>
              <a:path w="957580" h="425450">
                <a:moveTo>
                  <a:pt x="590575" y="213432"/>
                </a:moveTo>
                <a:lnTo>
                  <a:pt x="704979" y="214050"/>
                </a:lnTo>
              </a:path>
              <a:path w="957580" h="425450">
                <a:moveTo>
                  <a:pt x="590575" y="422533"/>
                </a:moveTo>
                <a:lnTo>
                  <a:pt x="647468" y="422533"/>
                </a:lnTo>
                <a:lnTo>
                  <a:pt x="647468" y="257974"/>
                </a:lnTo>
                <a:lnTo>
                  <a:pt x="701269" y="257974"/>
                </a:lnTo>
              </a:path>
            </a:pathLst>
          </a:custGeom>
          <a:ln w="6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784338" y="2302265"/>
            <a:ext cx="20637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PLD</a:t>
            </a:r>
            <a:r>
              <a:rPr sz="400" spc="70" dirty="0">
                <a:latin typeface="Arial"/>
                <a:cs typeface="Arial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I</a:t>
            </a:r>
            <a:r>
              <a:rPr sz="400" spc="-25" dirty="0">
                <a:latin typeface="Arial"/>
                <a:cs typeface="Arial"/>
              </a:rPr>
              <a:t>C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41531" y="1591152"/>
            <a:ext cx="240029" cy="777240"/>
          </a:xfrm>
          <a:custGeom>
            <a:avLst/>
            <a:gdLst/>
            <a:ahLst/>
            <a:cxnLst/>
            <a:rect l="l" t="t" r="r" b="b"/>
            <a:pathLst>
              <a:path w="240030" h="777239">
                <a:moveTo>
                  <a:pt x="204690" y="131152"/>
                </a:moveTo>
                <a:lnTo>
                  <a:pt x="205309" y="777016"/>
                </a:lnTo>
              </a:path>
              <a:path w="240030" h="777239">
                <a:moveTo>
                  <a:pt x="222007" y="0"/>
                </a:moveTo>
                <a:lnTo>
                  <a:pt x="222624" y="60627"/>
                </a:lnTo>
              </a:path>
              <a:path w="240030" h="777239">
                <a:moveTo>
                  <a:pt x="239321" y="107025"/>
                </a:moveTo>
                <a:lnTo>
                  <a:pt x="239940" y="777017"/>
                </a:lnTo>
              </a:path>
              <a:path w="240030" h="777239">
                <a:moveTo>
                  <a:pt x="102036" y="131152"/>
                </a:moveTo>
                <a:lnTo>
                  <a:pt x="102654" y="777016"/>
                </a:lnTo>
              </a:path>
              <a:path w="240030" h="777239">
                <a:moveTo>
                  <a:pt x="119351" y="0"/>
                </a:moveTo>
                <a:lnTo>
                  <a:pt x="119970" y="60627"/>
                </a:lnTo>
              </a:path>
              <a:path w="240030" h="777239">
                <a:moveTo>
                  <a:pt x="136666" y="107025"/>
                </a:moveTo>
                <a:lnTo>
                  <a:pt x="137285" y="777017"/>
                </a:lnTo>
              </a:path>
              <a:path w="240030" h="777239">
                <a:moveTo>
                  <a:pt x="0" y="131152"/>
                </a:moveTo>
                <a:lnTo>
                  <a:pt x="618" y="777016"/>
                </a:lnTo>
              </a:path>
              <a:path w="240030" h="777239">
                <a:moveTo>
                  <a:pt x="17314" y="0"/>
                </a:moveTo>
                <a:lnTo>
                  <a:pt x="17933" y="60627"/>
                </a:lnTo>
              </a:path>
              <a:path w="240030" h="777239">
                <a:moveTo>
                  <a:pt x="32775" y="107025"/>
                </a:moveTo>
                <a:lnTo>
                  <a:pt x="33393" y="777017"/>
                </a:lnTo>
              </a:path>
            </a:pathLst>
          </a:custGeom>
          <a:ln w="6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131304" y="1510401"/>
            <a:ext cx="25844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Arial"/>
                <a:cs typeface="Arial"/>
              </a:rPr>
              <a:t>k</a:t>
            </a:r>
            <a:r>
              <a:rPr sz="400" spc="185" dirty="0">
                <a:latin typeface="Arial"/>
                <a:cs typeface="Arial"/>
              </a:rPr>
              <a:t>  </a:t>
            </a:r>
            <a:r>
              <a:rPr sz="400" dirty="0">
                <a:latin typeface="Arial"/>
                <a:cs typeface="Arial"/>
              </a:rPr>
              <a:t>p</a:t>
            </a:r>
            <a:r>
              <a:rPr sz="400" spc="180" dirty="0">
                <a:latin typeface="Arial"/>
                <a:cs typeface="Arial"/>
              </a:rPr>
              <a:t>  </a:t>
            </a:r>
            <a:r>
              <a:rPr sz="400" spc="-50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946984" y="1649305"/>
            <a:ext cx="1033144" cy="721360"/>
            <a:chOff x="1946984" y="1649305"/>
            <a:chExt cx="1033144" cy="721360"/>
          </a:xfrm>
        </p:grpSpPr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9073" y="2180720"/>
              <a:ext cx="217679" cy="1899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9073" y="1758186"/>
              <a:ext cx="217679" cy="1899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89073" y="1969145"/>
              <a:ext cx="217679" cy="19239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8380" y="1969145"/>
              <a:ext cx="191706" cy="1905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9991" y="1649305"/>
              <a:ext cx="300545" cy="7732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46766" y="1667864"/>
              <a:ext cx="252729" cy="217804"/>
            </a:xfrm>
            <a:custGeom>
              <a:avLst/>
              <a:gdLst/>
              <a:ahLst/>
              <a:cxnLst/>
              <a:rect l="l" t="t" r="r" b="b"/>
              <a:pathLst>
                <a:path w="252730" h="217805">
                  <a:moveTo>
                    <a:pt x="0" y="108881"/>
                  </a:moveTo>
                  <a:lnTo>
                    <a:pt x="9913" y="66499"/>
                  </a:lnTo>
                  <a:lnTo>
                    <a:pt x="36949" y="31890"/>
                  </a:lnTo>
                  <a:lnTo>
                    <a:pt x="77049" y="8556"/>
                  </a:lnTo>
                  <a:lnTo>
                    <a:pt x="126154" y="0"/>
                  </a:lnTo>
                  <a:lnTo>
                    <a:pt x="175259" y="8556"/>
                  </a:lnTo>
                  <a:lnTo>
                    <a:pt x="215358" y="31890"/>
                  </a:lnTo>
                  <a:lnTo>
                    <a:pt x="242394" y="66499"/>
                  </a:lnTo>
                  <a:lnTo>
                    <a:pt x="252308" y="108881"/>
                  </a:lnTo>
                  <a:lnTo>
                    <a:pt x="242394" y="151262"/>
                  </a:lnTo>
                  <a:lnTo>
                    <a:pt x="215358" y="185872"/>
                  </a:lnTo>
                  <a:lnTo>
                    <a:pt x="175259" y="209206"/>
                  </a:lnTo>
                  <a:lnTo>
                    <a:pt x="126154" y="217762"/>
                  </a:lnTo>
                  <a:lnTo>
                    <a:pt x="77049" y="209206"/>
                  </a:lnTo>
                  <a:lnTo>
                    <a:pt x="36949" y="185872"/>
                  </a:lnTo>
                  <a:lnTo>
                    <a:pt x="9913" y="151262"/>
                  </a:lnTo>
                  <a:lnTo>
                    <a:pt x="0" y="108881"/>
                  </a:lnTo>
                  <a:close/>
                </a:path>
              </a:pathLst>
            </a:custGeom>
            <a:ln w="6185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49207" y="1826237"/>
              <a:ext cx="702945" cy="173355"/>
            </a:xfrm>
            <a:custGeom>
              <a:avLst/>
              <a:gdLst/>
              <a:ahLst/>
              <a:cxnLst/>
              <a:rect l="l" t="t" r="r" b="b"/>
              <a:pathLst>
                <a:path w="702944" h="173355">
                  <a:moveTo>
                    <a:pt x="702506" y="0"/>
                  </a:moveTo>
                  <a:lnTo>
                    <a:pt x="0" y="173220"/>
                  </a:lnTo>
                </a:path>
              </a:pathLst>
            </a:custGeom>
            <a:ln w="415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710748" y="1760333"/>
            <a:ext cx="1206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0" dirty="0">
                <a:solidFill>
                  <a:srgbClr val="FF2800"/>
                </a:solidFill>
                <a:latin typeface="Arial"/>
                <a:cs typeface="Arial"/>
              </a:rPr>
              <a:t>kps'</a:t>
            </a:r>
            <a:endParaRPr sz="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03946" y="219276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FF2800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03946" y="198304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solidFill>
                  <a:srgbClr val="FF2800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8712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20" dirty="0"/>
              <a:t>PLDs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878" y="482253"/>
            <a:ext cx="3277235" cy="1765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09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Originally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(1970s)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known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as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Programmable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Logic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Array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–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i="1" spc="-25" dirty="0">
                <a:latin typeface="Tahoma"/>
                <a:cs typeface="Tahoma"/>
              </a:rPr>
              <a:t>PLA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Had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programmable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OR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arrays</a:t>
            </a:r>
            <a:endParaRPr sz="6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7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AMD created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"Programmable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Array Logic"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–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"</a:t>
            </a:r>
            <a:r>
              <a:rPr sz="700" i="1" dirty="0">
                <a:latin typeface="Tahoma"/>
                <a:cs typeface="Tahoma"/>
              </a:rPr>
              <a:t>PAL"</a:t>
            </a:r>
            <a:r>
              <a:rPr sz="700" i="1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(trademark)</a:t>
            </a:r>
            <a:endParaRPr sz="4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Only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array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was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programmable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(fuse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based)</a:t>
            </a:r>
            <a:endParaRPr sz="6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7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Lattice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Semiconductor</a:t>
            </a:r>
            <a:r>
              <a:rPr sz="700" dirty="0">
                <a:latin typeface="Tahoma"/>
                <a:cs typeface="Tahoma"/>
              </a:rPr>
              <a:t> Corp. created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"Generic Array Logic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– "GAL"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(trademark)</a:t>
            </a:r>
            <a:endParaRPr sz="4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Memory</a:t>
            </a:r>
            <a:r>
              <a:rPr sz="600" spc="6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based</a:t>
            </a:r>
            <a:endParaRPr sz="600">
              <a:latin typeface="Tahoma"/>
              <a:cs typeface="Tahoma"/>
            </a:endParaRPr>
          </a:p>
          <a:p>
            <a:pPr marL="146050" marR="24765" indent="-133985">
              <a:lnSpc>
                <a:spcPts val="810"/>
              </a:lnSpc>
              <a:spcBef>
                <a:spcPts val="22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As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IC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capacities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increased,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companies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put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multiple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PLD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structures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one</a:t>
            </a:r>
            <a:r>
              <a:rPr sz="700" spc="-10" dirty="0">
                <a:latin typeface="Tahoma"/>
                <a:cs typeface="Tahoma"/>
              </a:rPr>
              <a:t> chip, </a:t>
            </a:r>
            <a:r>
              <a:rPr sz="700" dirty="0">
                <a:latin typeface="Tahoma"/>
                <a:cs typeface="Tahoma"/>
              </a:rPr>
              <a:t>interconnecting </a:t>
            </a:r>
            <a:r>
              <a:rPr sz="700" spc="-20" dirty="0">
                <a:latin typeface="Tahoma"/>
                <a:cs typeface="Tahoma"/>
              </a:rPr>
              <a:t>them</a:t>
            </a:r>
            <a:endParaRPr sz="700">
              <a:latin typeface="Tahoma"/>
              <a:cs typeface="Tahoma"/>
            </a:endParaRPr>
          </a:p>
          <a:p>
            <a:pPr marL="304165" marR="59690" lvl="1" indent="-114300">
              <a:lnSpc>
                <a:spcPct val="103699"/>
              </a:lnSpc>
              <a:spcBef>
                <a:spcPts val="13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Become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known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Complex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PLDs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(CPLD),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older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PLDs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became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known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Simple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PLDs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(SPLD)</a:t>
            </a:r>
            <a:endParaRPr sz="6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70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GENERALLY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SPEAKING,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difference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SPLDs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vs.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CPLDs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vs.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FPGAs: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SPLD: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tens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hundreds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gates,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usually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non-volatile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(saves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bits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without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power)</a:t>
            </a:r>
            <a:endParaRPr sz="6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CPLD: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thousands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gates,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usually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non-</a:t>
            </a:r>
            <a:r>
              <a:rPr sz="600" spc="-10" dirty="0">
                <a:latin typeface="Tahoma"/>
                <a:cs typeface="Tahoma"/>
              </a:rPr>
              <a:t>volatile</a:t>
            </a:r>
            <a:endParaRPr sz="600">
              <a:latin typeface="Tahoma"/>
              <a:cs typeface="Tahoma"/>
            </a:endParaRPr>
          </a:p>
          <a:p>
            <a:pPr marL="304165" marR="19050" lvl="1" indent="-114300">
              <a:lnSpc>
                <a:spcPct val="103699"/>
              </a:lnSpc>
              <a:spcBef>
                <a:spcPts val="150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FPGA: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tens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thousands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gates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more,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usually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volatile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(but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reason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why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couldn't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non-</a:t>
            </a:r>
            <a:r>
              <a:rPr sz="600" spc="-10" dirty="0">
                <a:latin typeface="Tahoma"/>
                <a:cs typeface="Tahoma"/>
              </a:rPr>
              <a:t>volatile)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1551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u="sng" dirty="0">
                <a:uFill>
                  <a:solidFill>
                    <a:srgbClr val="004479"/>
                  </a:solidFill>
                </a:uFill>
              </a:rPr>
              <a:t>Technology</a:t>
            </a:r>
            <a:r>
              <a:rPr u="sng" spc="-65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4479"/>
                  </a:solidFill>
                </a:uFill>
              </a:rPr>
              <a:t>Comparisons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5958" y="838880"/>
            <a:ext cx="3322320" cy="1355725"/>
            <a:chOff x="85958" y="838880"/>
            <a:chExt cx="3322320" cy="13557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8" y="838880"/>
              <a:ext cx="1230622" cy="13554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9796" y="869195"/>
              <a:ext cx="635" cy="632460"/>
            </a:xfrm>
            <a:custGeom>
              <a:avLst/>
              <a:gdLst/>
              <a:ahLst/>
              <a:cxnLst/>
              <a:rect l="l" t="t" r="r" b="b"/>
              <a:pathLst>
                <a:path w="635" h="632460">
                  <a:moveTo>
                    <a:pt x="0" y="632254"/>
                  </a:moveTo>
                  <a:lnTo>
                    <a:pt x="618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7426" y="124656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8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6"/>
                  </a:lnTo>
                  <a:lnTo>
                    <a:pt x="7198" y="32169"/>
                  </a:lnTo>
                  <a:lnTo>
                    <a:pt x="24958" y="32169"/>
                  </a:lnTo>
                  <a:lnTo>
                    <a:pt x="32156" y="24966"/>
                  </a:lnTo>
                  <a:lnTo>
                    <a:pt x="32156" y="720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7426" y="124656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7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7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58814" y="134060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24958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8" y="32169"/>
                  </a:lnTo>
                  <a:lnTo>
                    <a:pt x="32156" y="24968"/>
                  </a:lnTo>
                  <a:lnTo>
                    <a:pt x="32156" y="720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8813" y="134060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1"/>
                  </a:lnTo>
                  <a:lnTo>
                    <a:pt x="32156" y="16084"/>
                  </a:lnTo>
                  <a:lnTo>
                    <a:pt x="32156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5225" y="1119746"/>
              <a:ext cx="32384" cy="34925"/>
            </a:xfrm>
            <a:custGeom>
              <a:avLst/>
              <a:gdLst/>
              <a:ahLst/>
              <a:cxnLst/>
              <a:rect l="l" t="t" r="r" b="b"/>
              <a:pathLst>
                <a:path w="32385" h="34925">
                  <a:moveTo>
                    <a:pt x="24959" y="0"/>
                  </a:moveTo>
                  <a:lnTo>
                    <a:pt x="7198" y="0"/>
                  </a:lnTo>
                  <a:lnTo>
                    <a:pt x="0" y="7754"/>
                  </a:lnTo>
                  <a:lnTo>
                    <a:pt x="0" y="17321"/>
                  </a:lnTo>
                  <a:lnTo>
                    <a:pt x="0" y="26888"/>
                  </a:lnTo>
                  <a:lnTo>
                    <a:pt x="7198" y="34643"/>
                  </a:lnTo>
                  <a:lnTo>
                    <a:pt x="24959" y="34643"/>
                  </a:lnTo>
                  <a:lnTo>
                    <a:pt x="32157" y="26888"/>
                  </a:lnTo>
                  <a:lnTo>
                    <a:pt x="32157" y="7754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5226" y="1119745"/>
              <a:ext cx="32384" cy="34925"/>
            </a:xfrm>
            <a:custGeom>
              <a:avLst/>
              <a:gdLst/>
              <a:ahLst/>
              <a:cxnLst/>
              <a:rect l="l" t="t" r="r" b="b"/>
              <a:pathLst>
                <a:path w="32385" h="34925">
                  <a:moveTo>
                    <a:pt x="0" y="17322"/>
                  </a:moveTo>
                  <a:lnTo>
                    <a:pt x="0" y="7755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755"/>
                  </a:lnTo>
                  <a:lnTo>
                    <a:pt x="32156" y="17322"/>
                  </a:lnTo>
                  <a:lnTo>
                    <a:pt x="32156" y="26888"/>
                  </a:lnTo>
                  <a:lnTo>
                    <a:pt x="24958" y="34644"/>
                  </a:lnTo>
                  <a:lnTo>
                    <a:pt x="7198" y="34644"/>
                  </a:lnTo>
                  <a:lnTo>
                    <a:pt x="0" y="26888"/>
                  </a:lnTo>
                  <a:lnTo>
                    <a:pt x="0" y="17322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78997" y="101457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9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9" y="32169"/>
                  </a:lnTo>
                  <a:lnTo>
                    <a:pt x="32157" y="24968"/>
                  </a:lnTo>
                  <a:lnTo>
                    <a:pt x="32157" y="7200"/>
                  </a:lnTo>
                  <a:lnTo>
                    <a:pt x="249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78997" y="101457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1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7" y="7201"/>
                  </a:lnTo>
                  <a:lnTo>
                    <a:pt x="32157" y="16084"/>
                  </a:lnTo>
                  <a:lnTo>
                    <a:pt x="32157" y="24968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8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0839" y="91188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58" y="0"/>
                  </a:moveTo>
                  <a:lnTo>
                    <a:pt x="7198" y="0"/>
                  </a:lnTo>
                  <a:lnTo>
                    <a:pt x="0" y="7200"/>
                  </a:lnTo>
                  <a:lnTo>
                    <a:pt x="0" y="16084"/>
                  </a:lnTo>
                  <a:lnTo>
                    <a:pt x="0" y="24968"/>
                  </a:lnTo>
                  <a:lnTo>
                    <a:pt x="7198" y="32169"/>
                  </a:lnTo>
                  <a:lnTo>
                    <a:pt x="24958" y="32169"/>
                  </a:lnTo>
                  <a:lnTo>
                    <a:pt x="32157" y="24968"/>
                  </a:lnTo>
                  <a:lnTo>
                    <a:pt x="32157" y="7200"/>
                  </a:lnTo>
                  <a:lnTo>
                    <a:pt x="24958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0839" y="91188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6084"/>
                  </a:moveTo>
                  <a:lnTo>
                    <a:pt x="0" y="7200"/>
                  </a:lnTo>
                  <a:lnTo>
                    <a:pt x="7198" y="0"/>
                  </a:lnTo>
                  <a:lnTo>
                    <a:pt x="16078" y="0"/>
                  </a:lnTo>
                  <a:lnTo>
                    <a:pt x="24958" y="0"/>
                  </a:lnTo>
                  <a:lnTo>
                    <a:pt x="32156" y="7200"/>
                  </a:lnTo>
                  <a:lnTo>
                    <a:pt x="32156" y="16084"/>
                  </a:lnTo>
                  <a:lnTo>
                    <a:pt x="32156" y="24967"/>
                  </a:lnTo>
                  <a:lnTo>
                    <a:pt x="24958" y="32169"/>
                  </a:lnTo>
                  <a:lnTo>
                    <a:pt x="7198" y="32169"/>
                  </a:lnTo>
                  <a:lnTo>
                    <a:pt x="0" y="24967"/>
                  </a:lnTo>
                  <a:lnTo>
                    <a:pt x="0" y="16084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0472" y="1484745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5" h="34290">
                  <a:moveTo>
                    <a:pt x="68642" y="0"/>
                  </a:moveTo>
                  <a:lnTo>
                    <a:pt x="0" y="16703"/>
                  </a:lnTo>
                  <a:lnTo>
                    <a:pt x="68642" y="34025"/>
                  </a:lnTo>
                  <a:lnTo>
                    <a:pt x="68642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4273" y="1501449"/>
              <a:ext cx="1878330" cy="635"/>
            </a:xfrm>
            <a:custGeom>
              <a:avLst/>
              <a:gdLst/>
              <a:ahLst/>
              <a:cxnLst/>
              <a:rect l="l" t="t" r="r" b="b"/>
              <a:pathLst>
                <a:path w="1878329" h="634">
                  <a:moveTo>
                    <a:pt x="0" y="0"/>
                  </a:moveTo>
                  <a:lnTo>
                    <a:pt x="1878090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9377" y="1484745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90">
                  <a:moveTo>
                    <a:pt x="0" y="0"/>
                  </a:moveTo>
                  <a:lnTo>
                    <a:pt x="0" y="34025"/>
                  </a:lnTo>
                  <a:lnTo>
                    <a:pt x="68643" y="16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26796" y="1622084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4">
                  <a:moveTo>
                    <a:pt x="0" y="0"/>
                  </a:moveTo>
                  <a:lnTo>
                    <a:pt x="113785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7596" y="1604763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89">
                  <a:moveTo>
                    <a:pt x="0" y="0"/>
                  </a:moveTo>
                  <a:lnTo>
                    <a:pt x="0" y="34024"/>
                  </a:lnTo>
                  <a:lnTo>
                    <a:pt x="68642" y="1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6796" y="1714262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0"/>
                  </a:moveTo>
                  <a:lnTo>
                    <a:pt x="113785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7596" y="1696940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89">
                  <a:moveTo>
                    <a:pt x="0" y="0"/>
                  </a:moveTo>
                  <a:lnTo>
                    <a:pt x="0" y="34024"/>
                  </a:lnTo>
                  <a:lnTo>
                    <a:pt x="68642" y="1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83582" y="1622084"/>
              <a:ext cx="112395" cy="635"/>
            </a:xfrm>
            <a:custGeom>
              <a:avLst/>
              <a:gdLst/>
              <a:ahLst/>
              <a:cxnLst/>
              <a:rect l="l" t="t" r="r" b="b"/>
              <a:pathLst>
                <a:path w="112394" h="634">
                  <a:moveTo>
                    <a:pt x="111930" y="0"/>
                  </a:moveTo>
                  <a:lnTo>
                    <a:pt x="0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27926" y="1604763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89">
                  <a:moveTo>
                    <a:pt x="68642" y="0"/>
                  </a:moveTo>
                  <a:lnTo>
                    <a:pt x="0" y="17321"/>
                  </a:lnTo>
                  <a:lnTo>
                    <a:pt x="68642" y="34024"/>
                  </a:lnTo>
                  <a:lnTo>
                    <a:pt x="68642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66341" y="1027567"/>
              <a:ext cx="111760" cy="635"/>
            </a:xfrm>
            <a:custGeom>
              <a:avLst/>
              <a:gdLst/>
              <a:ahLst/>
              <a:cxnLst/>
              <a:rect l="l" t="t" r="r" b="b"/>
              <a:pathLst>
                <a:path w="111760" h="634">
                  <a:moveTo>
                    <a:pt x="111312" y="0"/>
                  </a:moveTo>
                  <a:lnTo>
                    <a:pt x="0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10685" y="1010864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90">
                  <a:moveTo>
                    <a:pt x="68642" y="0"/>
                  </a:moveTo>
                  <a:lnTo>
                    <a:pt x="0" y="16704"/>
                  </a:lnTo>
                  <a:lnTo>
                    <a:pt x="68642" y="34025"/>
                  </a:lnTo>
                  <a:lnTo>
                    <a:pt x="68642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3582" y="1714262"/>
              <a:ext cx="112395" cy="635"/>
            </a:xfrm>
            <a:custGeom>
              <a:avLst/>
              <a:gdLst/>
              <a:ahLst/>
              <a:cxnLst/>
              <a:rect l="l" t="t" r="r" b="b"/>
              <a:pathLst>
                <a:path w="112394" h="635">
                  <a:moveTo>
                    <a:pt x="111930" y="0"/>
                  </a:moveTo>
                  <a:lnTo>
                    <a:pt x="0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27926" y="1696940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89">
                  <a:moveTo>
                    <a:pt x="68642" y="0"/>
                  </a:moveTo>
                  <a:lnTo>
                    <a:pt x="0" y="17321"/>
                  </a:lnTo>
                  <a:lnTo>
                    <a:pt x="68642" y="34024"/>
                  </a:lnTo>
                  <a:lnTo>
                    <a:pt x="68642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26796" y="1803965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0"/>
                  </a:moveTo>
                  <a:lnTo>
                    <a:pt x="113785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27596" y="1786643"/>
              <a:ext cx="69215" cy="34925"/>
            </a:xfrm>
            <a:custGeom>
              <a:avLst/>
              <a:gdLst/>
              <a:ahLst/>
              <a:cxnLst/>
              <a:rect l="l" t="t" r="r" b="b"/>
              <a:pathLst>
                <a:path w="69214" h="34925">
                  <a:moveTo>
                    <a:pt x="0" y="0"/>
                  </a:moveTo>
                  <a:lnTo>
                    <a:pt x="0" y="34644"/>
                  </a:lnTo>
                  <a:lnTo>
                    <a:pt x="68642" y="1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26796" y="1896143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0"/>
                  </a:moveTo>
                  <a:lnTo>
                    <a:pt x="113785" y="618"/>
                  </a:lnTo>
                </a:path>
              </a:pathLst>
            </a:custGeom>
            <a:ln w="866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27596" y="1879440"/>
              <a:ext cx="69215" cy="34290"/>
            </a:xfrm>
            <a:custGeom>
              <a:avLst/>
              <a:gdLst/>
              <a:ahLst/>
              <a:cxnLst/>
              <a:rect l="l" t="t" r="r" b="b"/>
              <a:pathLst>
                <a:path w="69214" h="34289">
                  <a:moveTo>
                    <a:pt x="0" y="0"/>
                  </a:moveTo>
                  <a:lnTo>
                    <a:pt x="0" y="34025"/>
                  </a:lnTo>
                  <a:lnTo>
                    <a:pt x="68642" y="16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03006" y="858597"/>
            <a:ext cx="178244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 marR="5080" indent="471170">
              <a:lnSpc>
                <a:spcPct val="119600"/>
              </a:lnSpc>
              <a:spcBef>
                <a:spcPts val="100"/>
              </a:spcBef>
            </a:pPr>
            <a:r>
              <a:rPr sz="550" spc="-10" dirty="0">
                <a:latin typeface="Arial"/>
                <a:cs typeface="Arial"/>
              </a:rPr>
              <a:t>Full-custom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Standard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cell</a:t>
            </a:r>
            <a:r>
              <a:rPr sz="550" spc="-2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(semicustom)</a:t>
            </a:r>
            <a:endParaRPr sz="55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  <a:spcBef>
                <a:spcPts val="215"/>
              </a:spcBef>
            </a:pPr>
            <a:r>
              <a:rPr sz="550" dirty="0">
                <a:latin typeface="Arial"/>
                <a:cs typeface="Arial"/>
              </a:rPr>
              <a:t>Gate</a:t>
            </a:r>
            <a:r>
              <a:rPr sz="550" spc="-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array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(semicustom)</a:t>
            </a:r>
            <a:endParaRPr sz="5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330"/>
              </a:spcBef>
            </a:pPr>
            <a:r>
              <a:rPr sz="550" spc="-20" dirty="0">
                <a:latin typeface="Arial"/>
                <a:cs typeface="Arial"/>
              </a:rPr>
              <a:t>FPGA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-25" dirty="0">
                <a:latin typeface="Arial"/>
                <a:cs typeface="Arial"/>
              </a:rPr>
              <a:t>PLD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94530" y="1933553"/>
            <a:ext cx="445134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i="1" dirty="0">
                <a:latin typeface="Arial"/>
                <a:cs typeface="Arial"/>
              </a:rPr>
              <a:t>Easier</a:t>
            </a:r>
            <a:r>
              <a:rPr sz="550" i="1" spc="-25" dirty="0">
                <a:latin typeface="Arial"/>
                <a:cs typeface="Arial"/>
              </a:rPr>
              <a:t> </a:t>
            </a:r>
            <a:r>
              <a:rPr sz="550" i="1" spc="-10" dirty="0">
                <a:latin typeface="Arial"/>
                <a:cs typeface="Arial"/>
              </a:rPr>
              <a:t>design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09511" y="1561998"/>
            <a:ext cx="645160" cy="480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0320">
              <a:lnSpc>
                <a:spcPct val="107400"/>
              </a:lnSpc>
              <a:spcBef>
                <a:spcPts val="110"/>
              </a:spcBef>
            </a:pPr>
            <a:r>
              <a:rPr sz="550" dirty="0">
                <a:latin typeface="Arial"/>
                <a:cs typeface="Arial"/>
              </a:rPr>
              <a:t>Faster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performance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Higher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density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Lower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power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spc="-10" dirty="0">
                <a:latin typeface="Arial"/>
                <a:cs typeface="Arial"/>
              </a:rPr>
              <a:t>Larger</a:t>
            </a:r>
            <a:r>
              <a:rPr sz="550" spc="-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chip </a:t>
            </a:r>
            <a:r>
              <a:rPr sz="550" spc="-10" dirty="0">
                <a:latin typeface="Arial"/>
                <a:cs typeface="Arial"/>
              </a:rPr>
              <a:t>capacity</a:t>
            </a:r>
            <a:endParaRPr sz="55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65"/>
              </a:spcBef>
            </a:pPr>
            <a:r>
              <a:rPr sz="550" i="1" dirty="0">
                <a:latin typeface="Arial"/>
                <a:cs typeface="Arial"/>
              </a:rPr>
              <a:t>More</a:t>
            </a:r>
            <a:r>
              <a:rPr sz="550" i="1" spc="-20" dirty="0">
                <a:latin typeface="Arial"/>
                <a:cs typeface="Arial"/>
              </a:rPr>
              <a:t> </a:t>
            </a:r>
            <a:r>
              <a:rPr sz="550" i="1" spc="-10" dirty="0">
                <a:latin typeface="Arial"/>
                <a:cs typeface="Arial"/>
              </a:rPr>
              <a:t>optimized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22795" y="1550243"/>
            <a:ext cx="603250" cy="21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550" dirty="0">
                <a:latin typeface="Arial"/>
                <a:cs typeface="Arial"/>
              </a:rPr>
              <a:t>Quicker</a:t>
            </a:r>
            <a:r>
              <a:rPr sz="550" spc="-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availability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Lower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design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cost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82918" y="955804"/>
            <a:ext cx="58419" cy="482600"/>
          </a:xfrm>
          <a:custGeom>
            <a:avLst/>
            <a:gdLst/>
            <a:ahLst/>
            <a:cxnLst/>
            <a:rect l="l" t="t" r="r" b="b"/>
            <a:pathLst>
              <a:path w="58419" h="482600">
                <a:moveTo>
                  <a:pt x="12331" y="469322"/>
                </a:moveTo>
                <a:lnTo>
                  <a:pt x="12331" y="474838"/>
                </a:lnTo>
                <a:lnTo>
                  <a:pt x="44493" y="482161"/>
                </a:lnTo>
                <a:lnTo>
                  <a:pt x="44493" y="476354"/>
                </a:lnTo>
                <a:lnTo>
                  <a:pt x="23778" y="471623"/>
                </a:lnTo>
                <a:lnTo>
                  <a:pt x="22103" y="470579"/>
                </a:lnTo>
                <a:lnTo>
                  <a:pt x="17893" y="470579"/>
                </a:lnTo>
                <a:lnTo>
                  <a:pt x="12331" y="469322"/>
                </a:lnTo>
                <a:close/>
              </a:path>
              <a:path w="58419" h="482600">
                <a:moveTo>
                  <a:pt x="11606" y="457900"/>
                </a:moveTo>
                <a:lnTo>
                  <a:pt x="11606" y="462041"/>
                </a:lnTo>
                <a:lnTo>
                  <a:pt x="12382" y="464250"/>
                </a:lnTo>
                <a:lnTo>
                  <a:pt x="15485" y="468487"/>
                </a:lnTo>
                <a:lnTo>
                  <a:pt x="16805" y="469890"/>
                </a:lnTo>
                <a:lnTo>
                  <a:pt x="17893" y="470579"/>
                </a:lnTo>
                <a:lnTo>
                  <a:pt x="22103" y="470579"/>
                </a:lnTo>
                <a:lnTo>
                  <a:pt x="21767" y="470369"/>
                </a:lnTo>
                <a:lnTo>
                  <a:pt x="18281" y="466434"/>
                </a:lnTo>
                <a:lnTo>
                  <a:pt x="17504" y="464250"/>
                </a:lnTo>
                <a:lnTo>
                  <a:pt x="17561" y="459191"/>
                </a:lnTo>
                <a:lnTo>
                  <a:pt x="11606" y="457900"/>
                </a:lnTo>
                <a:close/>
              </a:path>
              <a:path w="58419" h="482600">
                <a:moveTo>
                  <a:pt x="20331" y="423984"/>
                </a:moveTo>
                <a:lnTo>
                  <a:pt x="18548" y="424328"/>
                </a:lnTo>
                <a:lnTo>
                  <a:pt x="17016" y="425123"/>
                </a:lnTo>
                <a:lnTo>
                  <a:pt x="15425" y="425919"/>
                </a:lnTo>
                <a:lnTo>
                  <a:pt x="14124" y="427349"/>
                </a:lnTo>
                <a:lnTo>
                  <a:pt x="12131" y="431436"/>
                </a:lnTo>
                <a:lnTo>
                  <a:pt x="11606" y="433737"/>
                </a:lnTo>
                <a:lnTo>
                  <a:pt x="11606" y="441049"/>
                </a:lnTo>
                <a:lnTo>
                  <a:pt x="13163" y="445350"/>
                </a:lnTo>
                <a:lnTo>
                  <a:pt x="19390" y="452836"/>
                </a:lnTo>
                <a:lnTo>
                  <a:pt x="23445" y="455298"/>
                </a:lnTo>
                <a:lnTo>
                  <a:pt x="33520" y="457686"/>
                </a:lnTo>
                <a:lnTo>
                  <a:pt x="37465" y="457126"/>
                </a:lnTo>
                <a:lnTo>
                  <a:pt x="43087" y="452480"/>
                </a:lnTo>
                <a:lnTo>
                  <a:pt x="43648" y="451158"/>
                </a:lnTo>
                <a:lnTo>
                  <a:pt x="32523" y="451158"/>
                </a:lnTo>
                <a:lnTo>
                  <a:pt x="29016" y="450513"/>
                </a:lnTo>
                <a:lnTo>
                  <a:pt x="29016" y="449384"/>
                </a:lnTo>
                <a:lnTo>
                  <a:pt x="25148" y="449384"/>
                </a:lnTo>
                <a:lnTo>
                  <a:pt x="22346" y="448631"/>
                </a:lnTo>
                <a:lnTo>
                  <a:pt x="20034" y="447147"/>
                </a:lnTo>
                <a:lnTo>
                  <a:pt x="16386" y="442716"/>
                </a:lnTo>
                <a:lnTo>
                  <a:pt x="15474" y="440275"/>
                </a:lnTo>
                <a:lnTo>
                  <a:pt x="15559" y="433737"/>
                </a:lnTo>
                <a:lnTo>
                  <a:pt x="16795" y="431533"/>
                </a:lnTo>
                <a:lnTo>
                  <a:pt x="20866" y="430005"/>
                </a:lnTo>
                <a:lnTo>
                  <a:pt x="22769" y="429887"/>
                </a:lnTo>
                <a:lnTo>
                  <a:pt x="29016" y="429887"/>
                </a:lnTo>
                <a:lnTo>
                  <a:pt x="29016" y="425188"/>
                </a:lnTo>
                <a:lnTo>
                  <a:pt x="25974" y="424435"/>
                </a:lnTo>
                <a:lnTo>
                  <a:pt x="23888" y="424090"/>
                </a:lnTo>
                <a:lnTo>
                  <a:pt x="22367" y="424090"/>
                </a:lnTo>
                <a:lnTo>
                  <a:pt x="20331" y="423984"/>
                </a:lnTo>
                <a:close/>
              </a:path>
              <a:path w="58419" h="482600">
                <a:moveTo>
                  <a:pt x="34034" y="426639"/>
                </a:moveTo>
                <a:lnTo>
                  <a:pt x="34034" y="432349"/>
                </a:lnTo>
                <a:lnTo>
                  <a:pt x="35464" y="433102"/>
                </a:lnTo>
                <a:lnTo>
                  <a:pt x="36724" y="434123"/>
                </a:lnTo>
                <a:lnTo>
                  <a:pt x="39687" y="437630"/>
                </a:lnTo>
                <a:lnTo>
                  <a:pt x="40623" y="440254"/>
                </a:lnTo>
                <a:lnTo>
                  <a:pt x="40623" y="446534"/>
                </a:lnTo>
                <a:lnTo>
                  <a:pt x="39565" y="448712"/>
                </a:lnTo>
                <a:lnTo>
                  <a:pt x="35333" y="450927"/>
                </a:lnTo>
                <a:lnTo>
                  <a:pt x="32523" y="451158"/>
                </a:lnTo>
                <a:lnTo>
                  <a:pt x="43648" y="451158"/>
                </a:lnTo>
                <a:lnTo>
                  <a:pt x="44401" y="449384"/>
                </a:lnTo>
                <a:lnTo>
                  <a:pt x="44288" y="441049"/>
                </a:lnTo>
                <a:lnTo>
                  <a:pt x="43635" y="437264"/>
                </a:lnTo>
                <a:lnTo>
                  <a:pt x="35223" y="427070"/>
                </a:lnTo>
                <a:lnTo>
                  <a:pt x="34034" y="426639"/>
                </a:lnTo>
                <a:close/>
              </a:path>
              <a:path w="58419" h="482600">
                <a:moveTo>
                  <a:pt x="29016" y="429887"/>
                </a:moveTo>
                <a:lnTo>
                  <a:pt x="22769" y="429887"/>
                </a:lnTo>
                <a:lnTo>
                  <a:pt x="25148" y="430188"/>
                </a:lnTo>
                <a:lnTo>
                  <a:pt x="25148" y="449384"/>
                </a:lnTo>
                <a:lnTo>
                  <a:pt x="29016" y="449384"/>
                </a:lnTo>
                <a:lnTo>
                  <a:pt x="29016" y="429887"/>
                </a:lnTo>
                <a:close/>
              </a:path>
              <a:path w="58419" h="482600">
                <a:moveTo>
                  <a:pt x="11606" y="408411"/>
                </a:moveTo>
                <a:lnTo>
                  <a:pt x="11606" y="414057"/>
                </a:lnTo>
                <a:lnTo>
                  <a:pt x="58033" y="424285"/>
                </a:lnTo>
                <a:lnTo>
                  <a:pt x="58033" y="418477"/>
                </a:lnTo>
                <a:lnTo>
                  <a:pt x="40623" y="414734"/>
                </a:lnTo>
                <a:lnTo>
                  <a:pt x="41832" y="413810"/>
                </a:lnTo>
                <a:lnTo>
                  <a:pt x="42578" y="413015"/>
                </a:lnTo>
                <a:lnTo>
                  <a:pt x="33742" y="413015"/>
                </a:lnTo>
                <a:lnTo>
                  <a:pt x="31586" y="412939"/>
                </a:lnTo>
                <a:lnTo>
                  <a:pt x="25883" y="411670"/>
                </a:lnTo>
                <a:lnTo>
                  <a:pt x="23274" y="410692"/>
                </a:lnTo>
                <a:lnTo>
                  <a:pt x="21125" y="409380"/>
                </a:lnTo>
                <a:lnTo>
                  <a:pt x="15899" y="409380"/>
                </a:lnTo>
                <a:lnTo>
                  <a:pt x="11606" y="408411"/>
                </a:lnTo>
                <a:close/>
              </a:path>
              <a:path w="58419" h="482600">
                <a:moveTo>
                  <a:pt x="23757" y="424069"/>
                </a:moveTo>
                <a:lnTo>
                  <a:pt x="22367" y="424090"/>
                </a:lnTo>
                <a:lnTo>
                  <a:pt x="23888" y="424090"/>
                </a:lnTo>
                <a:lnTo>
                  <a:pt x="23757" y="424069"/>
                </a:lnTo>
                <a:close/>
              </a:path>
              <a:path w="58419" h="482600">
                <a:moveTo>
                  <a:pt x="39252" y="392475"/>
                </a:moveTo>
                <a:lnTo>
                  <a:pt x="22810" y="392475"/>
                </a:lnTo>
                <a:lnTo>
                  <a:pt x="25067" y="392572"/>
                </a:lnTo>
                <a:lnTo>
                  <a:pt x="31978" y="394120"/>
                </a:lnTo>
                <a:lnTo>
                  <a:pt x="35208" y="395744"/>
                </a:lnTo>
                <a:lnTo>
                  <a:pt x="39540" y="400303"/>
                </a:lnTo>
                <a:lnTo>
                  <a:pt x="40520" y="402561"/>
                </a:lnTo>
                <a:lnTo>
                  <a:pt x="40623" y="409508"/>
                </a:lnTo>
                <a:lnTo>
                  <a:pt x="38921" y="411874"/>
                </a:lnTo>
                <a:lnTo>
                  <a:pt x="35515" y="412606"/>
                </a:lnTo>
                <a:lnTo>
                  <a:pt x="33742" y="413015"/>
                </a:lnTo>
                <a:lnTo>
                  <a:pt x="42578" y="413015"/>
                </a:lnTo>
                <a:lnTo>
                  <a:pt x="44060" y="410466"/>
                </a:lnTo>
                <a:lnTo>
                  <a:pt x="44491" y="408411"/>
                </a:lnTo>
                <a:lnTo>
                  <a:pt x="44493" y="402487"/>
                </a:lnTo>
                <a:lnTo>
                  <a:pt x="43576" y="399367"/>
                </a:lnTo>
                <a:lnTo>
                  <a:pt x="39252" y="392475"/>
                </a:lnTo>
                <a:close/>
              </a:path>
              <a:path w="58419" h="482600">
                <a:moveTo>
                  <a:pt x="22216" y="385936"/>
                </a:moveTo>
                <a:lnTo>
                  <a:pt x="18356" y="386388"/>
                </a:lnTo>
                <a:lnTo>
                  <a:pt x="12956" y="390560"/>
                </a:lnTo>
                <a:lnTo>
                  <a:pt x="11611" y="393550"/>
                </a:lnTo>
                <a:lnTo>
                  <a:pt x="11628" y="400303"/>
                </a:lnTo>
                <a:lnTo>
                  <a:pt x="15899" y="409380"/>
                </a:lnTo>
                <a:lnTo>
                  <a:pt x="21125" y="409380"/>
                </a:lnTo>
                <a:lnTo>
                  <a:pt x="17390" y="407099"/>
                </a:lnTo>
                <a:lnTo>
                  <a:pt x="15474" y="403917"/>
                </a:lnTo>
                <a:lnTo>
                  <a:pt x="15590" y="395744"/>
                </a:lnTo>
                <a:lnTo>
                  <a:pt x="17289" y="393550"/>
                </a:lnTo>
                <a:lnTo>
                  <a:pt x="20916" y="392862"/>
                </a:lnTo>
                <a:lnTo>
                  <a:pt x="22810" y="392475"/>
                </a:lnTo>
                <a:lnTo>
                  <a:pt x="39252" y="392475"/>
                </a:lnTo>
                <a:lnTo>
                  <a:pt x="38840" y="391819"/>
                </a:lnTo>
                <a:lnTo>
                  <a:pt x="34004" y="388711"/>
                </a:lnTo>
                <a:lnTo>
                  <a:pt x="22216" y="385936"/>
                </a:lnTo>
                <a:close/>
              </a:path>
              <a:path w="58419" h="482600">
                <a:moveTo>
                  <a:pt x="12331" y="369548"/>
                </a:moveTo>
                <a:lnTo>
                  <a:pt x="12331" y="375065"/>
                </a:lnTo>
                <a:lnTo>
                  <a:pt x="44493" y="382387"/>
                </a:lnTo>
                <a:lnTo>
                  <a:pt x="44493" y="376581"/>
                </a:lnTo>
                <a:lnTo>
                  <a:pt x="23778" y="371849"/>
                </a:lnTo>
                <a:lnTo>
                  <a:pt x="22105" y="370806"/>
                </a:lnTo>
                <a:lnTo>
                  <a:pt x="17893" y="370806"/>
                </a:lnTo>
                <a:lnTo>
                  <a:pt x="12331" y="369548"/>
                </a:lnTo>
                <a:close/>
              </a:path>
              <a:path w="58419" h="482600">
                <a:moveTo>
                  <a:pt x="11606" y="358127"/>
                </a:moveTo>
                <a:lnTo>
                  <a:pt x="11606" y="362267"/>
                </a:lnTo>
                <a:lnTo>
                  <a:pt x="12382" y="364478"/>
                </a:lnTo>
                <a:lnTo>
                  <a:pt x="15485" y="368715"/>
                </a:lnTo>
                <a:lnTo>
                  <a:pt x="16805" y="370118"/>
                </a:lnTo>
                <a:lnTo>
                  <a:pt x="17893" y="370806"/>
                </a:lnTo>
                <a:lnTo>
                  <a:pt x="22105" y="370806"/>
                </a:lnTo>
                <a:lnTo>
                  <a:pt x="21767" y="370596"/>
                </a:lnTo>
                <a:lnTo>
                  <a:pt x="18281" y="366660"/>
                </a:lnTo>
                <a:lnTo>
                  <a:pt x="17504" y="364478"/>
                </a:lnTo>
                <a:lnTo>
                  <a:pt x="17561" y="359417"/>
                </a:lnTo>
                <a:lnTo>
                  <a:pt x="11606" y="358127"/>
                </a:lnTo>
                <a:close/>
              </a:path>
              <a:path w="58419" h="482600">
                <a:moveTo>
                  <a:pt x="22134" y="323414"/>
                </a:moveTo>
                <a:lnTo>
                  <a:pt x="18230" y="324022"/>
                </a:lnTo>
                <a:lnTo>
                  <a:pt x="12931" y="328904"/>
                </a:lnTo>
                <a:lnTo>
                  <a:pt x="11606" y="332351"/>
                </a:lnTo>
                <a:lnTo>
                  <a:pt x="11606" y="341770"/>
                </a:lnTo>
                <a:lnTo>
                  <a:pt x="13143" y="346093"/>
                </a:lnTo>
                <a:lnTo>
                  <a:pt x="19288" y="353449"/>
                </a:lnTo>
                <a:lnTo>
                  <a:pt x="23425" y="355912"/>
                </a:lnTo>
                <a:lnTo>
                  <a:pt x="33460" y="358299"/>
                </a:lnTo>
                <a:lnTo>
                  <a:pt x="37313" y="357816"/>
                </a:lnTo>
                <a:lnTo>
                  <a:pt x="43056" y="353600"/>
                </a:lnTo>
                <a:lnTo>
                  <a:pt x="43754" y="351933"/>
                </a:lnTo>
                <a:lnTo>
                  <a:pt x="31978" y="351933"/>
                </a:lnTo>
                <a:lnTo>
                  <a:pt x="24926" y="350342"/>
                </a:lnTo>
                <a:lnTo>
                  <a:pt x="21847" y="348842"/>
                </a:lnTo>
                <a:lnTo>
                  <a:pt x="16750" y="344475"/>
                </a:lnTo>
                <a:lnTo>
                  <a:pt x="15546" y="341770"/>
                </a:lnTo>
                <a:lnTo>
                  <a:pt x="15474" y="334060"/>
                </a:lnTo>
                <a:lnTo>
                  <a:pt x="16977" y="331576"/>
                </a:lnTo>
                <a:lnTo>
                  <a:pt x="21873" y="330006"/>
                </a:lnTo>
                <a:lnTo>
                  <a:pt x="38104" y="330006"/>
                </a:lnTo>
                <a:lnTo>
                  <a:pt x="36381" y="328156"/>
                </a:lnTo>
                <a:lnTo>
                  <a:pt x="32271" y="325823"/>
                </a:lnTo>
                <a:lnTo>
                  <a:pt x="22134" y="323414"/>
                </a:lnTo>
                <a:close/>
              </a:path>
              <a:path w="58419" h="482600">
                <a:moveTo>
                  <a:pt x="38104" y="330006"/>
                </a:moveTo>
                <a:lnTo>
                  <a:pt x="21873" y="330006"/>
                </a:lnTo>
                <a:lnTo>
                  <a:pt x="24331" y="330050"/>
                </a:lnTo>
                <a:lnTo>
                  <a:pt x="30720" y="331490"/>
                </a:lnTo>
                <a:lnTo>
                  <a:pt x="33773" y="332893"/>
                </a:lnTo>
                <a:lnTo>
                  <a:pt x="39253" y="337001"/>
                </a:lnTo>
                <a:lnTo>
                  <a:pt x="40513" y="339717"/>
                </a:lnTo>
                <a:lnTo>
                  <a:pt x="40623" y="347309"/>
                </a:lnTo>
                <a:lnTo>
                  <a:pt x="39470" y="349605"/>
                </a:lnTo>
                <a:lnTo>
                  <a:pt x="34856" y="351777"/>
                </a:lnTo>
                <a:lnTo>
                  <a:pt x="31978" y="351933"/>
                </a:lnTo>
                <a:lnTo>
                  <a:pt x="43754" y="351933"/>
                </a:lnTo>
                <a:lnTo>
                  <a:pt x="44420" y="350342"/>
                </a:lnTo>
                <a:lnTo>
                  <a:pt x="44493" y="339717"/>
                </a:lnTo>
                <a:lnTo>
                  <a:pt x="42871" y="335124"/>
                </a:lnTo>
                <a:lnTo>
                  <a:pt x="38104" y="330006"/>
                </a:lnTo>
                <a:close/>
              </a:path>
              <a:path w="58419" h="482600">
                <a:moveTo>
                  <a:pt x="48996" y="317381"/>
                </a:moveTo>
                <a:lnTo>
                  <a:pt x="48996" y="323285"/>
                </a:lnTo>
                <a:lnTo>
                  <a:pt x="52321" y="323736"/>
                </a:lnTo>
                <a:lnTo>
                  <a:pt x="54659" y="322871"/>
                </a:lnTo>
                <a:lnTo>
                  <a:pt x="57359" y="318505"/>
                </a:lnTo>
                <a:lnTo>
                  <a:pt x="57606" y="317424"/>
                </a:lnTo>
                <a:lnTo>
                  <a:pt x="50448" y="317424"/>
                </a:lnTo>
                <a:lnTo>
                  <a:pt x="48996" y="317381"/>
                </a:lnTo>
                <a:close/>
              </a:path>
              <a:path w="58419" h="482600">
                <a:moveTo>
                  <a:pt x="12482" y="285862"/>
                </a:moveTo>
                <a:lnTo>
                  <a:pt x="12482" y="291217"/>
                </a:lnTo>
                <a:lnTo>
                  <a:pt x="16532" y="292153"/>
                </a:lnTo>
                <a:lnTo>
                  <a:pt x="15203" y="292971"/>
                </a:lnTo>
                <a:lnTo>
                  <a:pt x="14169" y="293874"/>
                </a:lnTo>
                <a:lnTo>
                  <a:pt x="13450" y="294841"/>
                </a:lnTo>
                <a:lnTo>
                  <a:pt x="12231" y="296541"/>
                </a:lnTo>
                <a:lnTo>
                  <a:pt x="11640" y="298647"/>
                </a:lnTo>
                <a:lnTo>
                  <a:pt x="11653" y="305594"/>
                </a:lnTo>
                <a:lnTo>
                  <a:pt x="13107" y="309235"/>
                </a:lnTo>
                <a:lnTo>
                  <a:pt x="19112" y="316267"/>
                </a:lnTo>
                <a:lnTo>
                  <a:pt x="23284" y="318640"/>
                </a:lnTo>
                <a:lnTo>
                  <a:pt x="34286" y="321177"/>
                </a:lnTo>
                <a:lnTo>
                  <a:pt x="38346" y="320710"/>
                </a:lnTo>
                <a:lnTo>
                  <a:pt x="43263" y="316214"/>
                </a:lnTo>
                <a:lnTo>
                  <a:pt x="43831" y="314832"/>
                </a:lnTo>
                <a:lnTo>
                  <a:pt x="32764" y="314832"/>
                </a:lnTo>
                <a:lnTo>
                  <a:pt x="25712" y="313306"/>
                </a:lnTo>
                <a:lnTo>
                  <a:pt x="23092" y="312338"/>
                </a:lnTo>
                <a:lnTo>
                  <a:pt x="21097" y="311090"/>
                </a:lnTo>
                <a:lnTo>
                  <a:pt x="17349" y="308788"/>
                </a:lnTo>
                <a:lnTo>
                  <a:pt x="15474" y="305594"/>
                </a:lnTo>
                <a:lnTo>
                  <a:pt x="15539" y="298647"/>
                </a:lnTo>
                <a:lnTo>
                  <a:pt x="16483" y="296745"/>
                </a:lnTo>
                <a:lnTo>
                  <a:pt x="20513" y="294078"/>
                </a:lnTo>
                <a:lnTo>
                  <a:pt x="23616" y="293874"/>
                </a:lnTo>
                <a:lnTo>
                  <a:pt x="46844" y="293874"/>
                </a:lnTo>
                <a:lnTo>
                  <a:pt x="45883" y="293465"/>
                </a:lnTo>
                <a:lnTo>
                  <a:pt x="12482" y="285862"/>
                </a:lnTo>
                <a:close/>
              </a:path>
              <a:path w="58419" h="482600">
                <a:moveTo>
                  <a:pt x="52785" y="297701"/>
                </a:moveTo>
                <a:lnTo>
                  <a:pt x="39596" y="297701"/>
                </a:lnTo>
                <a:lnTo>
                  <a:pt x="44170" y="298647"/>
                </a:lnTo>
                <a:lnTo>
                  <a:pt x="47405" y="299723"/>
                </a:lnTo>
                <a:lnTo>
                  <a:pt x="52543" y="302971"/>
                </a:lnTo>
                <a:lnTo>
                  <a:pt x="54165" y="306219"/>
                </a:lnTo>
                <a:lnTo>
                  <a:pt x="54165" y="313489"/>
                </a:lnTo>
                <a:lnTo>
                  <a:pt x="53560" y="315413"/>
                </a:lnTo>
                <a:lnTo>
                  <a:pt x="51565" y="317112"/>
                </a:lnTo>
                <a:lnTo>
                  <a:pt x="50448" y="317424"/>
                </a:lnTo>
                <a:lnTo>
                  <a:pt x="57606" y="317424"/>
                </a:lnTo>
                <a:lnTo>
                  <a:pt x="58033" y="315552"/>
                </a:lnTo>
                <a:lnTo>
                  <a:pt x="58033" y="305144"/>
                </a:lnTo>
                <a:lnTo>
                  <a:pt x="55848" y="300089"/>
                </a:lnTo>
                <a:lnTo>
                  <a:pt x="52785" y="297701"/>
                </a:lnTo>
                <a:close/>
              </a:path>
              <a:path w="58419" h="482600">
                <a:moveTo>
                  <a:pt x="46844" y="293874"/>
                </a:moveTo>
                <a:lnTo>
                  <a:pt x="23616" y="293874"/>
                </a:lnTo>
                <a:lnTo>
                  <a:pt x="30589" y="295400"/>
                </a:lnTo>
                <a:lnTo>
                  <a:pt x="33017" y="296401"/>
                </a:lnTo>
                <a:lnTo>
                  <a:pt x="38780" y="300293"/>
                </a:lnTo>
                <a:lnTo>
                  <a:pt x="40623" y="303627"/>
                </a:lnTo>
                <a:lnTo>
                  <a:pt x="40623" y="310466"/>
                </a:lnTo>
                <a:lnTo>
                  <a:pt x="39631" y="312375"/>
                </a:lnTo>
                <a:lnTo>
                  <a:pt x="35661" y="314676"/>
                </a:lnTo>
                <a:lnTo>
                  <a:pt x="32764" y="314832"/>
                </a:lnTo>
                <a:lnTo>
                  <a:pt x="43831" y="314832"/>
                </a:lnTo>
                <a:lnTo>
                  <a:pt x="44382" y="313489"/>
                </a:lnTo>
                <a:lnTo>
                  <a:pt x="44258" y="305476"/>
                </a:lnTo>
                <a:lnTo>
                  <a:pt x="44089" y="304535"/>
                </a:lnTo>
                <a:lnTo>
                  <a:pt x="42477" y="300900"/>
                </a:lnTo>
                <a:lnTo>
                  <a:pt x="41248" y="299229"/>
                </a:lnTo>
                <a:lnTo>
                  <a:pt x="39596" y="297701"/>
                </a:lnTo>
                <a:lnTo>
                  <a:pt x="52785" y="297701"/>
                </a:lnTo>
                <a:lnTo>
                  <a:pt x="49117" y="294841"/>
                </a:lnTo>
                <a:lnTo>
                  <a:pt x="46844" y="293874"/>
                </a:lnTo>
                <a:close/>
              </a:path>
              <a:path w="58419" h="482600">
                <a:moveTo>
                  <a:pt x="12331" y="270248"/>
                </a:moveTo>
                <a:lnTo>
                  <a:pt x="12331" y="275763"/>
                </a:lnTo>
                <a:lnTo>
                  <a:pt x="44493" y="283087"/>
                </a:lnTo>
                <a:lnTo>
                  <a:pt x="44493" y="277280"/>
                </a:lnTo>
                <a:lnTo>
                  <a:pt x="23778" y="272549"/>
                </a:lnTo>
                <a:lnTo>
                  <a:pt x="22103" y="271505"/>
                </a:lnTo>
                <a:lnTo>
                  <a:pt x="17893" y="271505"/>
                </a:lnTo>
                <a:lnTo>
                  <a:pt x="12331" y="270248"/>
                </a:lnTo>
                <a:close/>
              </a:path>
              <a:path w="58419" h="482600">
                <a:moveTo>
                  <a:pt x="11606" y="258827"/>
                </a:moveTo>
                <a:lnTo>
                  <a:pt x="11606" y="262967"/>
                </a:lnTo>
                <a:lnTo>
                  <a:pt x="12382" y="265177"/>
                </a:lnTo>
                <a:lnTo>
                  <a:pt x="15485" y="269413"/>
                </a:lnTo>
                <a:lnTo>
                  <a:pt x="16805" y="270817"/>
                </a:lnTo>
                <a:lnTo>
                  <a:pt x="17893" y="271505"/>
                </a:lnTo>
                <a:lnTo>
                  <a:pt x="22103" y="271505"/>
                </a:lnTo>
                <a:lnTo>
                  <a:pt x="21767" y="271296"/>
                </a:lnTo>
                <a:lnTo>
                  <a:pt x="18281" y="267360"/>
                </a:lnTo>
                <a:lnTo>
                  <a:pt x="17504" y="265177"/>
                </a:lnTo>
                <a:lnTo>
                  <a:pt x="17561" y="260117"/>
                </a:lnTo>
                <a:lnTo>
                  <a:pt x="11606" y="258827"/>
                </a:lnTo>
                <a:close/>
              </a:path>
              <a:path w="58419" h="482600">
                <a:moveTo>
                  <a:pt x="44493" y="231717"/>
                </a:moveTo>
                <a:lnTo>
                  <a:pt x="18830" y="231717"/>
                </a:lnTo>
                <a:lnTo>
                  <a:pt x="21531" y="232341"/>
                </a:lnTo>
                <a:lnTo>
                  <a:pt x="22216" y="232620"/>
                </a:lnTo>
                <a:lnTo>
                  <a:pt x="23566" y="233653"/>
                </a:lnTo>
                <a:lnTo>
                  <a:pt x="24069" y="234652"/>
                </a:lnTo>
                <a:lnTo>
                  <a:pt x="25661" y="248869"/>
                </a:lnTo>
                <a:lnTo>
                  <a:pt x="26654" y="251724"/>
                </a:lnTo>
                <a:lnTo>
                  <a:pt x="29898" y="256477"/>
                </a:lnTo>
                <a:lnTo>
                  <a:pt x="32180" y="258010"/>
                </a:lnTo>
                <a:lnTo>
                  <a:pt x="37802" y="259322"/>
                </a:lnTo>
                <a:lnTo>
                  <a:pt x="40034" y="258822"/>
                </a:lnTo>
                <a:lnTo>
                  <a:pt x="43601" y="255574"/>
                </a:lnTo>
                <a:lnTo>
                  <a:pt x="44493" y="253160"/>
                </a:lnTo>
                <a:lnTo>
                  <a:pt x="44493" y="252966"/>
                </a:lnTo>
                <a:lnTo>
                  <a:pt x="37118" y="252966"/>
                </a:lnTo>
                <a:lnTo>
                  <a:pt x="33470" y="252127"/>
                </a:lnTo>
                <a:lnTo>
                  <a:pt x="31959" y="250890"/>
                </a:lnTo>
                <a:lnTo>
                  <a:pt x="30458" y="247729"/>
                </a:lnTo>
                <a:lnTo>
                  <a:pt x="30034" y="246030"/>
                </a:lnTo>
                <a:lnTo>
                  <a:pt x="29229" y="239148"/>
                </a:lnTo>
                <a:lnTo>
                  <a:pt x="28968" y="237760"/>
                </a:lnTo>
                <a:lnTo>
                  <a:pt x="28463" y="235642"/>
                </a:lnTo>
                <a:lnTo>
                  <a:pt x="28064" y="234566"/>
                </a:lnTo>
                <a:lnTo>
                  <a:pt x="27687" y="233857"/>
                </a:lnTo>
                <a:lnTo>
                  <a:pt x="44493" y="233857"/>
                </a:lnTo>
                <a:lnTo>
                  <a:pt x="44493" y="231717"/>
                </a:lnTo>
                <a:close/>
              </a:path>
              <a:path w="58419" h="482600">
                <a:moveTo>
                  <a:pt x="17400" y="225587"/>
                </a:moveTo>
                <a:lnTo>
                  <a:pt x="15182" y="226340"/>
                </a:lnTo>
                <a:lnTo>
                  <a:pt x="12321" y="230727"/>
                </a:lnTo>
                <a:lnTo>
                  <a:pt x="11653" y="233653"/>
                </a:lnTo>
                <a:lnTo>
                  <a:pt x="11606" y="241428"/>
                </a:lnTo>
                <a:lnTo>
                  <a:pt x="12285" y="244728"/>
                </a:lnTo>
                <a:lnTo>
                  <a:pt x="14905" y="250708"/>
                </a:lnTo>
                <a:lnTo>
                  <a:pt x="17561" y="252719"/>
                </a:lnTo>
                <a:lnTo>
                  <a:pt x="21550" y="253730"/>
                </a:lnTo>
                <a:lnTo>
                  <a:pt x="21550" y="248310"/>
                </a:lnTo>
                <a:lnTo>
                  <a:pt x="19841" y="247708"/>
                </a:lnTo>
                <a:lnTo>
                  <a:pt x="18619" y="246986"/>
                </a:lnTo>
                <a:lnTo>
                  <a:pt x="16240" y="244471"/>
                </a:lnTo>
                <a:lnTo>
                  <a:pt x="15474" y="242148"/>
                </a:lnTo>
                <a:lnTo>
                  <a:pt x="15513" y="236308"/>
                </a:lnTo>
                <a:lnTo>
                  <a:pt x="15883" y="234566"/>
                </a:lnTo>
                <a:lnTo>
                  <a:pt x="17515" y="232115"/>
                </a:lnTo>
                <a:lnTo>
                  <a:pt x="18830" y="231717"/>
                </a:lnTo>
                <a:lnTo>
                  <a:pt x="44493" y="231717"/>
                </a:lnTo>
                <a:lnTo>
                  <a:pt x="44468" y="230630"/>
                </a:lnTo>
                <a:lnTo>
                  <a:pt x="39344" y="230630"/>
                </a:lnTo>
                <a:lnTo>
                  <a:pt x="17400" y="225587"/>
                </a:lnTo>
                <a:close/>
              </a:path>
              <a:path w="58419" h="482600">
                <a:moveTo>
                  <a:pt x="44493" y="233857"/>
                </a:moveTo>
                <a:lnTo>
                  <a:pt x="27687" y="233857"/>
                </a:lnTo>
                <a:lnTo>
                  <a:pt x="32070" y="234825"/>
                </a:lnTo>
                <a:lnTo>
                  <a:pt x="35415" y="235598"/>
                </a:lnTo>
                <a:lnTo>
                  <a:pt x="37823" y="237760"/>
                </a:lnTo>
                <a:lnTo>
                  <a:pt x="40180" y="243438"/>
                </a:lnTo>
                <a:lnTo>
                  <a:pt x="40623" y="245525"/>
                </a:lnTo>
                <a:lnTo>
                  <a:pt x="40623" y="249246"/>
                </a:lnTo>
                <a:lnTo>
                  <a:pt x="40170" y="250595"/>
                </a:lnTo>
                <a:lnTo>
                  <a:pt x="38356" y="252638"/>
                </a:lnTo>
                <a:lnTo>
                  <a:pt x="37118" y="252966"/>
                </a:lnTo>
                <a:lnTo>
                  <a:pt x="44493" y="252966"/>
                </a:lnTo>
                <a:lnTo>
                  <a:pt x="39505" y="236308"/>
                </a:lnTo>
                <a:lnTo>
                  <a:pt x="41793" y="236308"/>
                </a:lnTo>
                <a:lnTo>
                  <a:pt x="43827" y="235384"/>
                </a:lnTo>
                <a:lnTo>
                  <a:pt x="44493" y="234082"/>
                </a:lnTo>
                <a:lnTo>
                  <a:pt x="44493" y="233857"/>
                </a:lnTo>
                <a:close/>
              </a:path>
              <a:path w="58419" h="482600">
                <a:moveTo>
                  <a:pt x="41793" y="236308"/>
                </a:moveTo>
                <a:lnTo>
                  <a:pt x="39505" y="236308"/>
                </a:lnTo>
                <a:lnTo>
                  <a:pt x="40794" y="236416"/>
                </a:lnTo>
                <a:lnTo>
                  <a:pt x="41793" y="236308"/>
                </a:lnTo>
                <a:close/>
              </a:path>
              <a:path w="58419" h="482600">
                <a:moveTo>
                  <a:pt x="40623" y="227050"/>
                </a:moveTo>
                <a:lnTo>
                  <a:pt x="40623" y="229813"/>
                </a:lnTo>
                <a:lnTo>
                  <a:pt x="40458" y="230292"/>
                </a:lnTo>
                <a:lnTo>
                  <a:pt x="39792" y="230615"/>
                </a:lnTo>
                <a:lnTo>
                  <a:pt x="39344" y="230630"/>
                </a:lnTo>
                <a:lnTo>
                  <a:pt x="44468" y="230630"/>
                </a:lnTo>
                <a:lnTo>
                  <a:pt x="44367" y="229646"/>
                </a:lnTo>
                <a:lnTo>
                  <a:pt x="44240" y="228931"/>
                </a:lnTo>
                <a:lnTo>
                  <a:pt x="44039" y="227985"/>
                </a:lnTo>
                <a:lnTo>
                  <a:pt x="40623" y="227050"/>
                </a:lnTo>
                <a:close/>
              </a:path>
              <a:path w="58419" h="482600">
                <a:moveTo>
                  <a:pt x="12331" y="208757"/>
                </a:moveTo>
                <a:lnTo>
                  <a:pt x="12331" y="214500"/>
                </a:lnTo>
                <a:lnTo>
                  <a:pt x="44493" y="221823"/>
                </a:lnTo>
                <a:lnTo>
                  <a:pt x="44493" y="216016"/>
                </a:lnTo>
                <a:lnTo>
                  <a:pt x="24009" y="211198"/>
                </a:lnTo>
                <a:lnTo>
                  <a:pt x="21496" y="209789"/>
                </a:lnTo>
                <a:lnTo>
                  <a:pt x="16896" y="209789"/>
                </a:lnTo>
                <a:lnTo>
                  <a:pt x="12331" y="208757"/>
                </a:lnTo>
                <a:close/>
              </a:path>
              <a:path w="58419" h="482600">
                <a:moveTo>
                  <a:pt x="17964" y="169754"/>
                </a:moveTo>
                <a:lnTo>
                  <a:pt x="13168" y="171237"/>
                </a:lnTo>
                <a:lnTo>
                  <a:pt x="11606" y="174044"/>
                </a:lnTo>
                <a:lnTo>
                  <a:pt x="11709" y="181368"/>
                </a:lnTo>
                <a:lnTo>
                  <a:pt x="12024" y="182911"/>
                </a:lnTo>
                <a:lnTo>
                  <a:pt x="13696" y="186760"/>
                </a:lnTo>
                <a:lnTo>
                  <a:pt x="14982" y="188573"/>
                </a:lnTo>
                <a:lnTo>
                  <a:pt x="16714" y="190272"/>
                </a:lnTo>
                <a:lnTo>
                  <a:pt x="15304" y="190723"/>
                </a:lnTo>
                <a:lnTo>
                  <a:pt x="14236" y="191336"/>
                </a:lnTo>
                <a:lnTo>
                  <a:pt x="12241" y="193508"/>
                </a:lnTo>
                <a:lnTo>
                  <a:pt x="11606" y="195584"/>
                </a:lnTo>
                <a:lnTo>
                  <a:pt x="11606" y="200767"/>
                </a:lnTo>
                <a:lnTo>
                  <a:pt x="12221" y="203079"/>
                </a:lnTo>
                <a:lnTo>
                  <a:pt x="14155" y="206542"/>
                </a:lnTo>
                <a:lnTo>
                  <a:pt x="15304" y="208047"/>
                </a:lnTo>
                <a:lnTo>
                  <a:pt x="16896" y="209789"/>
                </a:lnTo>
                <a:lnTo>
                  <a:pt x="21496" y="209789"/>
                </a:lnTo>
                <a:lnTo>
                  <a:pt x="21238" y="209645"/>
                </a:lnTo>
                <a:lnTo>
                  <a:pt x="18176" y="205322"/>
                </a:lnTo>
                <a:lnTo>
                  <a:pt x="17410" y="203143"/>
                </a:lnTo>
                <a:lnTo>
                  <a:pt x="17410" y="198541"/>
                </a:lnTo>
                <a:lnTo>
                  <a:pt x="18135" y="197068"/>
                </a:lnTo>
                <a:lnTo>
                  <a:pt x="19585" y="196531"/>
                </a:lnTo>
                <a:lnTo>
                  <a:pt x="20553" y="196208"/>
                </a:lnTo>
                <a:lnTo>
                  <a:pt x="44493" y="196208"/>
                </a:lnTo>
                <a:lnTo>
                  <a:pt x="44493" y="195659"/>
                </a:lnTo>
                <a:lnTo>
                  <a:pt x="23153" y="190648"/>
                </a:lnTo>
                <a:lnTo>
                  <a:pt x="20861" y="189288"/>
                </a:lnTo>
                <a:lnTo>
                  <a:pt x="18100" y="185352"/>
                </a:lnTo>
                <a:lnTo>
                  <a:pt x="17410" y="183227"/>
                </a:lnTo>
                <a:lnTo>
                  <a:pt x="17410" y="179292"/>
                </a:lnTo>
                <a:lnTo>
                  <a:pt x="17797" y="177980"/>
                </a:lnTo>
                <a:lnTo>
                  <a:pt x="19349" y="176044"/>
                </a:lnTo>
                <a:lnTo>
                  <a:pt x="20774" y="175797"/>
                </a:lnTo>
                <a:lnTo>
                  <a:pt x="44493" y="175797"/>
                </a:lnTo>
                <a:lnTo>
                  <a:pt x="44493" y="175334"/>
                </a:lnTo>
                <a:lnTo>
                  <a:pt x="20231" y="169817"/>
                </a:lnTo>
                <a:lnTo>
                  <a:pt x="17964" y="169754"/>
                </a:lnTo>
                <a:close/>
              </a:path>
              <a:path w="58419" h="482600">
                <a:moveTo>
                  <a:pt x="44493" y="196208"/>
                </a:moveTo>
                <a:lnTo>
                  <a:pt x="20553" y="196208"/>
                </a:lnTo>
                <a:lnTo>
                  <a:pt x="22095" y="196293"/>
                </a:lnTo>
                <a:lnTo>
                  <a:pt x="44493" y="201564"/>
                </a:lnTo>
                <a:lnTo>
                  <a:pt x="44493" y="196208"/>
                </a:lnTo>
                <a:close/>
              </a:path>
              <a:path w="58419" h="482600">
                <a:moveTo>
                  <a:pt x="44493" y="175797"/>
                </a:moveTo>
                <a:lnTo>
                  <a:pt x="20774" y="175797"/>
                </a:lnTo>
                <a:lnTo>
                  <a:pt x="44493" y="181368"/>
                </a:lnTo>
                <a:lnTo>
                  <a:pt x="44493" y="175797"/>
                </a:lnTo>
                <a:close/>
              </a:path>
              <a:path w="58419" h="482600">
                <a:moveTo>
                  <a:pt x="12331" y="153010"/>
                </a:moveTo>
                <a:lnTo>
                  <a:pt x="12331" y="158752"/>
                </a:lnTo>
                <a:lnTo>
                  <a:pt x="44493" y="166076"/>
                </a:lnTo>
                <a:lnTo>
                  <a:pt x="44493" y="160268"/>
                </a:lnTo>
                <a:lnTo>
                  <a:pt x="24009" y="155451"/>
                </a:lnTo>
                <a:lnTo>
                  <a:pt x="21496" y="154041"/>
                </a:lnTo>
                <a:lnTo>
                  <a:pt x="16896" y="154041"/>
                </a:lnTo>
                <a:lnTo>
                  <a:pt x="12331" y="153010"/>
                </a:lnTo>
                <a:close/>
              </a:path>
              <a:path w="58419" h="482600">
                <a:moveTo>
                  <a:pt x="17964" y="114006"/>
                </a:moveTo>
                <a:lnTo>
                  <a:pt x="13168" y="115491"/>
                </a:lnTo>
                <a:lnTo>
                  <a:pt x="11606" y="118296"/>
                </a:lnTo>
                <a:lnTo>
                  <a:pt x="11709" y="125620"/>
                </a:lnTo>
                <a:lnTo>
                  <a:pt x="12024" y="127163"/>
                </a:lnTo>
                <a:lnTo>
                  <a:pt x="13696" y="131013"/>
                </a:lnTo>
                <a:lnTo>
                  <a:pt x="14982" y="132825"/>
                </a:lnTo>
                <a:lnTo>
                  <a:pt x="16714" y="134524"/>
                </a:lnTo>
                <a:lnTo>
                  <a:pt x="15304" y="134976"/>
                </a:lnTo>
                <a:lnTo>
                  <a:pt x="14236" y="135588"/>
                </a:lnTo>
                <a:lnTo>
                  <a:pt x="12241" y="137761"/>
                </a:lnTo>
                <a:lnTo>
                  <a:pt x="11606" y="139837"/>
                </a:lnTo>
                <a:lnTo>
                  <a:pt x="11606" y="145019"/>
                </a:lnTo>
                <a:lnTo>
                  <a:pt x="12221" y="147332"/>
                </a:lnTo>
                <a:lnTo>
                  <a:pt x="14155" y="150794"/>
                </a:lnTo>
                <a:lnTo>
                  <a:pt x="15304" y="152300"/>
                </a:lnTo>
                <a:lnTo>
                  <a:pt x="16896" y="154041"/>
                </a:lnTo>
                <a:lnTo>
                  <a:pt x="21496" y="154041"/>
                </a:lnTo>
                <a:lnTo>
                  <a:pt x="21238" y="153897"/>
                </a:lnTo>
                <a:lnTo>
                  <a:pt x="18176" y="149574"/>
                </a:lnTo>
                <a:lnTo>
                  <a:pt x="17410" y="147397"/>
                </a:lnTo>
                <a:lnTo>
                  <a:pt x="17410" y="142793"/>
                </a:lnTo>
                <a:lnTo>
                  <a:pt x="18135" y="141320"/>
                </a:lnTo>
                <a:lnTo>
                  <a:pt x="19585" y="140783"/>
                </a:lnTo>
                <a:lnTo>
                  <a:pt x="20553" y="140460"/>
                </a:lnTo>
                <a:lnTo>
                  <a:pt x="44493" y="140460"/>
                </a:lnTo>
                <a:lnTo>
                  <a:pt x="44493" y="139911"/>
                </a:lnTo>
                <a:lnTo>
                  <a:pt x="23153" y="134900"/>
                </a:lnTo>
                <a:lnTo>
                  <a:pt x="20861" y="133540"/>
                </a:lnTo>
                <a:lnTo>
                  <a:pt x="18100" y="129604"/>
                </a:lnTo>
                <a:lnTo>
                  <a:pt x="17410" y="127481"/>
                </a:lnTo>
                <a:lnTo>
                  <a:pt x="17410" y="123545"/>
                </a:lnTo>
                <a:lnTo>
                  <a:pt x="17797" y="122232"/>
                </a:lnTo>
                <a:lnTo>
                  <a:pt x="19349" y="120296"/>
                </a:lnTo>
                <a:lnTo>
                  <a:pt x="20774" y="120050"/>
                </a:lnTo>
                <a:lnTo>
                  <a:pt x="44493" y="120050"/>
                </a:lnTo>
                <a:lnTo>
                  <a:pt x="44493" y="119588"/>
                </a:lnTo>
                <a:lnTo>
                  <a:pt x="20231" y="114071"/>
                </a:lnTo>
                <a:lnTo>
                  <a:pt x="17964" y="114006"/>
                </a:lnTo>
                <a:close/>
              </a:path>
              <a:path w="58419" h="482600">
                <a:moveTo>
                  <a:pt x="44493" y="140460"/>
                </a:moveTo>
                <a:lnTo>
                  <a:pt x="20553" y="140460"/>
                </a:lnTo>
                <a:lnTo>
                  <a:pt x="22095" y="140546"/>
                </a:lnTo>
                <a:lnTo>
                  <a:pt x="44493" y="145816"/>
                </a:lnTo>
                <a:lnTo>
                  <a:pt x="44493" y="140460"/>
                </a:lnTo>
                <a:close/>
              </a:path>
              <a:path w="58419" h="482600">
                <a:moveTo>
                  <a:pt x="44493" y="120050"/>
                </a:moveTo>
                <a:lnTo>
                  <a:pt x="20774" y="120050"/>
                </a:lnTo>
                <a:lnTo>
                  <a:pt x="44493" y="125620"/>
                </a:lnTo>
                <a:lnTo>
                  <a:pt x="44493" y="120050"/>
                </a:lnTo>
                <a:close/>
              </a:path>
              <a:path w="58419" h="482600">
                <a:moveTo>
                  <a:pt x="44493" y="83056"/>
                </a:moveTo>
                <a:lnTo>
                  <a:pt x="18830" y="83056"/>
                </a:lnTo>
                <a:lnTo>
                  <a:pt x="21531" y="83681"/>
                </a:lnTo>
                <a:lnTo>
                  <a:pt x="22216" y="83960"/>
                </a:lnTo>
                <a:lnTo>
                  <a:pt x="23566" y="84993"/>
                </a:lnTo>
                <a:lnTo>
                  <a:pt x="24069" y="85992"/>
                </a:lnTo>
                <a:lnTo>
                  <a:pt x="25661" y="100209"/>
                </a:lnTo>
                <a:lnTo>
                  <a:pt x="26654" y="103064"/>
                </a:lnTo>
                <a:lnTo>
                  <a:pt x="29898" y="107817"/>
                </a:lnTo>
                <a:lnTo>
                  <a:pt x="32180" y="109349"/>
                </a:lnTo>
                <a:lnTo>
                  <a:pt x="37802" y="110661"/>
                </a:lnTo>
                <a:lnTo>
                  <a:pt x="40034" y="110162"/>
                </a:lnTo>
                <a:lnTo>
                  <a:pt x="43601" y="106914"/>
                </a:lnTo>
                <a:lnTo>
                  <a:pt x="44493" y="104500"/>
                </a:lnTo>
                <a:lnTo>
                  <a:pt x="44493" y="104306"/>
                </a:lnTo>
                <a:lnTo>
                  <a:pt x="37118" y="104306"/>
                </a:lnTo>
                <a:lnTo>
                  <a:pt x="33470" y="103468"/>
                </a:lnTo>
                <a:lnTo>
                  <a:pt x="31959" y="102231"/>
                </a:lnTo>
                <a:lnTo>
                  <a:pt x="30458" y="99070"/>
                </a:lnTo>
                <a:lnTo>
                  <a:pt x="30034" y="97370"/>
                </a:lnTo>
                <a:lnTo>
                  <a:pt x="29229" y="90487"/>
                </a:lnTo>
                <a:lnTo>
                  <a:pt x="28968" y="89100"/>
                </a:lnTo>
                <a:lnTo>
                  <a:pt x="28463" y="86982"/>
                </a:lnTo>
                <a:lnTo>
                  <a:pt x="28064" y="85906"/>
                </a:lnTo>
                <a:lnTo>
                  <a:pt x="27687" y="85196"/>
                </a:lnTo>
                <a:lnTo>
                  <a:pt x="44493" y="85196"/>
                </a:lnTo>
                <a:lnTo>
                  <a:pt x="44493" y="83056"/>
                </a:lnTo>
                <a:close/>
              </a:path>
              <a:path w="58419" h="482600">
                <a:moveTo>
                  <a:pt x="17400" y="76927"/>
                </a:moveTo>
                <a:lnTo>
                  <a:pt x="15182" y="77680"/>
                </a:lnTo>
                <a:lnTo>
                  <a:pt x="12321" y="82067"/>
                </a:lnTo>
                <a:lnTo>
                  <a:pt x="11652" y="84993"/>
                </a:lnTo>
                <a:lnTo>
                  <a:pt x="11606" y="92768"/>
                </a:lnTo>
                <a:lnTo>
                  <a:pt x="12285" y="96069"/>
                </a:lnTo>
                <a:lnTo>
                  <a:pt x="14905" y="102048"/>
                </a:lnTo>
                <a:lnTo>
                  <a:pt x="17561" y="104058"/>
                </a:lnTo>
                <a:lnTo>
                  <a:pt x="21550" y="105069"/>
                </a:lnTo>
                <a:lnTo>
                  <a:pt x="21550" y="99650"/>
                </a:lnTo>
                <a:lnTo>
                  <a:pt x="19841" y="99048"/>
                </a:lnTo>
                <a:lnTo>
                  <a:pt x="18619" y="98327"/>
                </a:lnTo>
                <a:lnTo>
                  <a:pt x="16242" y="95811"/>
                </a:lnTo>
                <a:lnTo>
                  <a:pt x="15474" y="93488"/>
                </a:lnTo>
                <a:lnTo>
                  <a:pt x="15513" y="87648"/>
                </a:lnTo>
                <a:lnTo>
                  <a:pt x="15883" y="85906"/>
                </a:lnTo>
                <a:lnTo>
                  <a:pt x="17515" y="83455"/>
                </a:lnTo>
                <a:lnTo>
                  <a:pt x="18830" y="83056"/>
                </a:lnTo>
                <a:lnTo>
                  <a:pt x="44493" y="83056"/>
                </a:lnTo>
                <a:lnTo>
                  <a:pt x="44468" y="81970"/>
                </a:lnTo>
                <a:lnTo>
                  <a:pt x="39344" y="81970"/>
                </a:lnTo>
                <a:lnTo>
                  <a:pt x="17400" y="76927"/>
                </a:lnTo>
                <a:close/>
              </a:path>
              <a:path w="58419" h="482600">
                <a:moveTo>
                  <a:pt x="44493" y="85196"/>
                </a:moveTo>
                <a:lnTo>
                  <a:pt x="27687" y="85196"/>
                </a:lnTo>
                <a:lnTo>
                  <a:pt x="32070" y="86165"/>
                </a:lnTo>
                <a:lnTo>
                  <a:pt x="35415" y="86938"/>
                </a:lnTo>
                <a:lnTo>
                  <a:pt x="37823" y="89100"/>
                </a:lnTo>
                <a:lnTo>
                  <a:pt x="40180" y="94778"/>
                </a:lnTo>
                <a:lnTo>
                  <a:pt x="40623" y="96865"/>
                </a:lnTo>
                <a:lnTo>
                  <a:pt x="40623" y="100585"/>
                </a:lnTo>
                <a:lnTo>
                  <a:pt x="40170" y="101935"/>
                </a:lnTo>
                <a:lnTo>
                  <a:pt x="38356" y="103978"/>
                </a:lnTo>
                <a:lnTo>
                  <a:pt x="37118" y="104306"/>
                </a:lnTo>
                <a:lnTo>
                  <a:pt x="44493" y="104306"/>
                </a:lnTo>
                <a:lnTo>
                  <a:pt x="39505" y="87648"/>
                </a:lnTo>
                <a:lnTo>
                  <a:pt x="41793" y="87648"/>
                </a:lnTo>
                <a:lnTo>
                  <a:pt x="43827" y="86724"/>
                </a:lnTo>
                <a:lnTo>
                  <a:pt x="44493" y="85422"/>
                </a:lnTo>
                <a:lnTo>
                  <a:pt x="44493" y="85196"/>
                </a:lnTo>
                <a:close/>
              </a:path>
              <a:path w="58419" h="482600">
                <a:moveTo>
                  <a:pt x="41793" y="87648"/>
                </a:moveTo>
                <a:lnTo>
                  <a:pt x="39505" y="87648"/>
                </a:lnTo>
                <a:lnTo>
                  <a:pt x="40794" y="87756"/>
                </a:lnTo>
                <a:lnTo>
                  <a:pt x="41793" y="87648"/>
                </a:lnTo>
                <a:close/>
              </a:path>
              <a:path w="58419" h="482600">
                <a:moveTo>
                  <a:pt x="40623" y="78389"/>
                </a:moveTo>
                <a:lnTo>
                  <a:pt x="40623" y="81154"/>
                </a:lnTo>
                <a:lnTo>
                  <a:pt x="40458" y="81631"/>
                </a:lnTo>
                <a:lnTo>
                  <a:pt x="39792" y="81954"/>
                </a:lnTo>
                <a:lnTo>
                  <a:pt x="39344" y="81970"/>
                </a:lnTo>
                <a:lnTo>
                  <a:pt x="44468" y="81970"/>
                </a:lnTo>
                <a:lnTo>
                  <a:pt x="44367" y="80986"/>
                </a:lnTo>
                <a:lnTo>
                  <a:pt x="44240" y="80271"/>
                </a:lnTo>
                <a:lnTo>
                  <a:pt x="44039" y="79325"/>
                </a:lnTo>
                <a:lnTo>
                  <a:pt x="40623" y="78389"/>
                </a:lnTo>
                <a:close/>
              </a:path>
              <a:path w="58419" h="482600">
                <a:moveTo>
                  <a:pt x="0" y="57871"/>
                </a:moveTo>
                <a:lnTo>
                  <a:pt x="0" y="63517"/>
                </a:lnTo>
                <a:lnTo>
                  <a:pt x="43494" y="73615"/>
                </a:lnTo>
                <a:lnTo>
                  <a:pt x="43494" y="68259"/>
                </a:lnTo>
                <a:lnTo>
                  <a:pt x="39444" y="67323"/>
                </a:lnTo>
                <a:lnTo>
                  <a:pt x="40956" y="66464"/>
                </a:lnTo>
                <a:lnTo>
                  <a:pt x="42054" y="65571"/>
                </a:lnTo>
                <a:lnTo>
                  <a:pt x="42193" y="65388"/>
                </a:lnTo>
                <a:lnTo>
                  <a:pt x="33783" y="65388"/>
                </a:lnTo>
                <a:lnTo>
                  <a:pt x="31445" y="65238"/>
                </a:lnTo>
                <a:lnTo>
                  <a:pt x="24593" y="63602"/>
                </a:lnTo>
                <a:lnTo>
                  <a:pt x="21742" y="61926"/>
                </a:lnTo>
                <a:lnTo>
                  <a:pt x="21448" y="61517"/>
                </a:lnTo>
                <a:lnTo>
                  <a:pt x="17289" y="61517"/>
                </a:lnTo>
                <a:lnTo>
                  <a:pt x="0" y="57871"/>
                </a:lnTo>
                <a:close/>
              </a:path>
              <a:path w="58419" h="482600">
                <a:moveTo>
                  <a:pt x="38046" y="44612"/>
                </a:moveTo>
                <a:lnTo>
                  <a:pt x="25359" y="44612"/>
                </a:lnTo>
                <a:lnTo>
                  <a:pt x="32190" y="46268"/>
                </a:lnTo>
                <a:lnTo>
                  <a:pt x="35107" y="47751"/>
                </a:lnTo>
                <a:lnTo>
                  <a:pt x="39521" y="51925"/>
                </a:lnTo>
                <a:lnTo>
                  <a:pt x="40494" y="54231"/>
                </a:lnTo>
                <a:lnTo>
                  <a:pt x="40570" y="61926"/>
                </a:lnTo>
                <a:lnTo>
                  <a:pt x="38942" y="64291"/>
                </a:lnTo>
                <a:lnTo>
                  <a:pt x="33783" y="65388"/>
                </a:lnTo>
                <a:lnTo>
                  <a:pt x="42193" y="65388"/>
                </a:lnTo>
                <a:lnTo>
                  <a:pt x="43908" y="63118"/>
                </a:lnTo>
                <a:lnTo>
                  <a:pt x="44493" y="61043"/>
                </a:lnTo>
                <a:lnTo>
                  <a:pt x="44493" y="53731"/>
                </a:lnTo>
                <a:lnTo>
                  <a:pt x="42866" y="49677"/>
                </a:lnTo>
                <a:lnTo>
                  <a:pt x="38046" y="44612"/>
                </a:lnTo>
                <a:close/>
              </a:path>
              <a:path w="58419" h="482600">
                <a:moveTo>
                  <a:pt x="22175" y="38159"/>
                </a:moveTo>
                <a:lnTo>
                  <a:pt x="18256" y="38573"/>
                </a:lnTo>
                <a:lnTo>
                  <a:pt x="12936" y="42682"/>
                </a:lnTo>
                <a:lnTo>
                  <a:pt x="11606" y="45859"/>
                </a:lnTo>
                <a:lnTo>
                  <a:pt x="11606" y="52226"/>
                </a:lnTo>
                <a:lnTo>
                  <a:pt x="12090" y="54231"/>
                </a:lnTo>
                <a:lnTo>
                  <a:pt x="14024" y="58123"/>
                </a:lnTo>
                <a:lnTo>
                  <a:pt x="15435" y="59904"/>
                </a:lnTo>
                <a:lnTo>
                  <a:pt x="17289" y="61517"/>
                </a:lnTo>
                <a:lnTo>
                  <a:pt x="21448" y="61517"/>
                </a:lnTo>
                <a:lnTo>
                  <a:pt x="18276" y="57107"/>
                </a:lnTo>
                <a:lnTo>
                  <a:pt x="17410" y="54580"/>
                </a:lnTo>
                <a:lnTo>
                  <a:pt x="17410" y="48902"/>
                </a:lnTo>
                <a:lnTo>
                  <a:pt x="18468" y="46860"/>
                </a:lnTo>
                <a:lnTo>
                  <a:pt x="22699" y="44752"/>
                </a:lnTo>
                <a:lnTo>
                  <a:pt x="25359" y="44612"/>
                </a:lnTo>
                <a:lnTo>
                  <a:pt x="38046" y="44612"/>
                </a:lnTo>
                <a:lnTo>
                  <a:pt x="36357" y="42838"/>
                </a:lnTo>
                <a:lnTo>
                  <a:pt x="32271" y="40547"/>
                </a:lnTo>
                <a:lnTo>
                  <a:pt x="22175" y="38159"/>
                </a:lnTo>
                <a:close/>
              </a:path>
              <a:path w="58419" h="482600">
                <a:moveTo>
                  <a:pt x="0" y="19964"/>
                </a:moveTo>
                <a:lnTo>
                  <a:pt x="0" y="25771"/>
                </a:lnTo>
                <a:lnTo>
                  <a:pt x="44493" y="35836"/>
                </a:lnTo>
                <a:lnTo>
                  <a:pt x="44493" y="30030"/>
                </a:lnTo>
                <a:lnTo>
                  <a:pt x="0" y="19964"/>
                </a:lnTo>
                <a:close/>
              </a:path>
              <a:path w="58419" h="482600">
                <a:moveTo>
                  <a:pt x="15474" y="0"/>
                </a:moveTo>
                <a:lnTo>
                  <a:pt x="11606" y="0"/>
                </a:lnTo>
                <a:lnTo>
                  <a:pt x="11606" y="3113"/>
                </a:lnTo>
                <a:lnTo>
                  <a:pt x="13163" y="7415"/>
                </a:lnTo>
                <a:lnTo>
                  <a:pt x="19390" y="14899"/>
                </a:lnTo>
                <a:lnTo>
                  <a:pt x="23445" y="17362"/>
                </a:lnTo>
                <a:lnTo>
                  <a:pt x="33520" y="19749"/>
                </a:lnTo>
                <a:lnTo>
                  <a:pt x="37465" y="19190"/>
                </a:lnTo>
                <a:lnTo>
                  <a:pt x="43087" y="14545"/>
                </a:lnTo>
                <a:lnTo>
                  <a:pt x="43648" y="13221"/>
                </a:lnTo>
                <a:lnTo>
                  <a:pt x="32523" y="13221"/>
                </a:lnTo>
                <a:lnTo>
                  <a:pt x="29016" y="12576"/>
                </a:lnTo>
                <a:lnTo>
                  <a:pt x="29016" y="11447"/>
                </a:lnTo>
                <a:lnTo>
                  <a:pt x="25148" y="11447"/>
                </a:lnTo>
                <a:lnTo>
                  <a:pt x="22346" y="10694"/>
                </a:lnTo>
                <a:lnTo>
                  <a:pt x="20034" y="9211"/>
                </a:lnTo>
                <a:lnTo>
                  <a:pt x="16388" y="4780"/>
                </a:lnTo>
                <a:lnTo>
                  <a:pt x="15474" y="2339"/>
                </a:lnTo>
                <a:lnTo>
                  <a:pt x="15474" y="0"/>
                </a:lnTo>
                <a:close/>
              </a:path>
              <a:path w="58419" h="482600">
                <a:moveTo>
                  <a:pt x="43750" y="0"/>
                </a:moveTo>
                <a:lnTo>
                  <a:pt x="39796" y="0"/>
                </a:lnTo>
                <a:lnTo>
                  <a:pt x="40623" y="2317"/>
                </a:lnTo>
                <a:lnTo>
                  <a:pt x="40623" y="8597"/>
                </a:lnTo>
                <a:lnTo>
                  <a:pt x="39565" y="10775"/>
                </a:lnTo>
                <a:lnTo>
                  <a:pt x="35333" y="12990"/>
                </a:lnTo>
                <a:lnTo>
                  <a:pt x="32523" y="13221"/>
                </a:lnTo>
                <a:lnTo>
                  <a:pt x="43648" y="13221"/>
                </a:lnTo>
                <a:lnTo>
                  <a:pt x="44402" y="11447"/>
                </a:lnTo>
                <a:lnTo>
                  <a:pt x="44288" y="3113"/>
                </a:lnTo>
                <a:lnTo>
                  <a:pt x="43750" y="0"/>
                </a:lnTo>
                <a:close/>
              </a:path>
              <a:path w="58419" h="482600">
                <a:moveTo>
                  <a:pt x="29016" y="0"/>
                </a:moveTo>
                <a:lnTo>
                  <a:pt x="25148" y="0"/>
                </a:lnTo>
                <a:lnTo>
                  <a:pt x="25148" y="11447"/>
                </a:lnTo>
                <a:lnTo>
                  <a:pt x="29016" y="11447"/>
                </a:lnTo>
                <a:lnTo>
                  <a:pt x="29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7.5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28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1551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Technology</a:t>
            </a:r>
            <a:r>
              <a:rPr spc="-65" dirty="0"/>
              <a:t> </a:t>
            </a:r>
            <a:r>
              <a:rPr spc="-10" dirty="0"/>
              <a:t>Comparisons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06546" y="791864"/>
            <a:ext cx="1642745" cy="1063625"/>
            <a:chOff x="206546" y="791864"/>
            <a:chExt cx="1642745" cy="1063625"/>
          </a:xfrm>
        </p:grpSpPr>
        <p:sp>
          <p:nvSpPr>
            <p:cNvPr id="11" name="object 11"/>
            <p:cNvSpPr/>
            <p:nvPr/>
          </p:nvSpPr>
          <p:spPr>
            <a:xfrm>
              <a:off x="615929" y="93477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22559" y="0"/>
                  </a:moveTo>
                  <a:lnTo>
                    <a:pt x="6506" y="0"/>
                  </a:lnTo>
                  <a:lnTo>
                    <a:pt x="0" y="6510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506" y="29077"/>
                  </a:lnTo>
                  <a:lnTo>
                    <a:pt x="22559" y="29077"/>
                  </a:lnTo>
                  <a:lnTo>
                    <a:pt x="29065" y="22567"/>
                  </a:lnTo>
                  <a:lnTo>
                    <a:pt x="29065" y="6510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929" y="93477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349" y="153856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22559" y="0"/>
                  </a:moveTo>
                  <a:lnTo>
                    <a:pt x="6506" y="0"/>
                  </a:lnTo>
                  <a:lnTo>
                    <a:pt x="0" y="6508"/>
                  </a:lnTo>
                  <a:lnTo>
                    <a:pt x="0" y="14537"/>
                  </a:lnTo>
                  <a:lnTo>
                    <a:pt x="0" y="22567"/>
                  </a:lnTo>
                  <a:lnTo>
                    <a:pt x="6506" y="29076"/>
                  </a:lnTo>
                  <a:lnTo>
                    <a:pt x="22559" y="29076"/>
                  </a:lnTo>
                  <a:lnTo>
                    <a:pt x="29065" y="22567"/>
                  </a:lnTo>
                  <a:lnTo>
                    <a:pt x="29065" y="6508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349" y="153856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3488" y="153856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22559" y="0"/>
                  </a:moveTo>
                  <a:lnTo>
                    <a:pt x="6506" y="0"/>
                  </a:lnTo>
                  <a:lnTo>
                    <a:pt x="0" y="6508"/>
                  </a:lnTo>
                  <a:lnTo>
                    <a:pt x="0" y="14537"/>
                  </a:lnTo>
                  <a:lnTo>
                    <a:pt x="0" y="22567"/>
                  </a:lnTo>
                  <a:lnTo>
                    <a:pt x="6506" y="29076"/>
                  </a:lnTo>
                  <a:lnTo>
                    <a:pt x="22559" y="29076"/>
                  </a:lnTo>
                  <a:lnTo>
                    <a:pt x="29066" y="22567"/>
                  </a:lnTo>
                  <a:lnTo>
                    <a:pt x="29066" y="6508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3488" y="153856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1769" y="93477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22559" y="0"/>
                  </a:moveTo>
                  <a:lnTo>
                    <a:pt x="6507" y="0"/>
                  </a:lnTo>
                  <a:lnTo>
                    <a:pt x="0" y="6510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507" y="29077"/>
                  </a:lnTo>
                  <a:lnTo>
                    <a:pt x="22559" y="29077"/>
                  </a:lnTo>
                  <a:lnTo>
                    <a:pt x="29066" y="22567"/>
                  </a:lnTo>
                  <a:lnTo>
                    <a:pt x="29066" y="6510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1769" y="93477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9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9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8296" y="948381"/>
              <a:ext cx="1390015" cy="893444"/>
            </a:xfrm>
            <a:custGeom>
              <a:avLst/>
              <a:gdLst/>
              <a:ahLst/>
              <a:cxnLst/>
              <a:rect l="l" t="t" r="r" b="b"/>
              <a:pathLst>
                <a:path w="1390015" h="893444">
                  <a:moveTo>
                    <a:pt x="50090" y="0"/>
                  </a:moveTo>
                  <a:lnTo>
                    <a:pt x="0" y="618"/>
                  </a:lnTo>
                </a:path>
                <a:path w="1390015" h="893444">
                  <a:moveTo>
                    <a:pt x="50090" y="595753"/>
                  </a:moveTo>
                  <a:lnTo>
                    <a:pt x="0" y="596372"/>
                  </a:lnTo>
                </a:path>
                <a:path w="1390015" h="893444">
                  <a:moveTo>
                    <a:pt x="208401" y="893321"/>
                  </a:moveTo>
                  <a:lnTo>
                    <a:pt x="209019" y="843211"/>
                  </a:lnTo>
                </a:path>
                <a:path w="1390015" h="893444">
                  <a:moveTo>
                    <a:pt x="444013" y="893321"/>
                  </a:moveTo>
                  <a:lnTo>
                    <a:pt x="444632" y="843211"/>
                  </a:lnTo>
                </a:path>
                <a:path w="1390015" h="893444">
                  <a:moveTo>
                    <a:pt x="873185" y="893321"/>
                  </a:moveTo>
                  <a:lnTo>
                    <a:pt x="873804" y="843211"/>
                  </a:lnTo>
                </a:path>
                <a:path w="1390015" h="893444">
                  <a:moveTo>
                    <a:pt x="1087770" y="893321"/>
                  </a:moveTo>
                  <a:lnTo>
                    <a:pt x="1088389" y="843211"/>
                  </a:lnTo>
                </a:path>
                <a:path w="1390015" h="893444">
                  <a:moveTo>
                    <a:pt x="1388933" y="893321"/>
                  </a:moveTo>
                  <a:lnTo>
                    <a:pt x="1389552" y="843211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5055" y="1317711"/>
              <a:ext cx="106680" cy="66675"/>
            </a:xfrm>
            <a:custGeom>
              <a:avLst/>
              <a:gdLst/>
              <a:ahLst/>
              <a:cxnLst/>
              <a:rect l="l" t="t" r="r" b="b"/>
              <a:pathLst>
                <a:path w="106680" h="66675">
                  <a:moveTo>
                    <a:pt x="106365" y="0"/>
                  </a:moveTo>
                  <a:lnTo>
                    <a:pt x="0" y="66195"/>
                  </a:lnTo>
                </a:path>
              </a:pathLst>
            </a:custGeom>
            <a:ln w="804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8675" y="1365966"/>
              <a:ext cx="60325" cy="46990"/>
            </a:xfrm>
            <a:custGeom>
              <a:avLst/>
              <a:gdLst/>
              <a:ahLst/>
              <a:cxnLst/>
              <a:rect l="l" t="t" r="r" b="b"/>
              <a:pathLst>
                <a:path w="60325" h="46990">
                  <a:moveTo>
                    <a:pt x="44526" y="0"/>
                  </a:moveTo>
                  <a:lnTo>
                    <a:pt x="0" y="46398"/>
                  </a:lnTo>
                  <a:lnTo>
                    <a:pt x="59985" y="27219"/>
                  </a:lnTo>
                  <a:lnTo>
                    <a:pt x="44526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8737" y="901983"/>
              <a:ext cx="108585" cy="66040"/>
            </a:xfrm>
            <a:custGeom>
              <a:avLst/>
              <a:gdLst/>
              <a:ahLst/>
              <a:cxnLst/>
              <a:rect l="l" t="t" r="r" b="b"/>
              <a:pathLst>
                <a:path w="108584" h="66040">
                  <a:moveTo>
                    <a:pt x="0" y="65576"/>
                  </a:moveTo>
                  <a:lnTo>
                    <a:pt x="108221" y="0"/>
                  </a:lnTo>
                </a:path>
              </a:pathLst>
            </a:custGeom>
            <a:ln w="804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1498" y="872906"/>
              <a:ext cx="62230" cy="46990"/>
            </a:xfrm>
            <a:custGeom>
              <a:avLst/>
              <a:gdLst/>
              <a:ahLst/>
              <a:cxnLst/>
              <a:rect l="l" t="t" r="r" b="b"/>
              <a:pathLst>
                <a:path w="62230" h="46990">
                  <a:moveTo>
                    <a:pt x="61840" y="0"/>
                  </a:moveTo>
                  <a:lnTo>
                    <a:pt x="0" y="19796"/>
                  </a:lnTo>
                  <a:lnTo>
                    <a:pt x="17315" y="46399"/>
                  </a:lnTo>
                  <a:lnTo>
                    <a:pt x="61840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546" y="791864"/>
              <a:ext cx="23495" cy="46990"/>
            </a:xfrm>
            <a:custGeom>
              <a:avLst/>
              <a:gdLst/>
              <a:ahLst/>
              <a:cxnLst/>
              <a:rect l="l" t="t" r="r" b="b"/>
              <a:pathLst>
                <a:path w="23495" h="46990">
                  <a:moveTo>
                    <a:pt x="11750" y="0"/>
                  </a:moveTo>
                  <a:lnTo>
                    <a:pt x="0" y="46399"/>
                  </a:lnTo>
                  <a:lnTo>
                    <a:pt x="22881" y="46399"/>
                  </a:lnTo>
                  <a:lnTo>
                    <a:pt x="11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296" y="826508"/>
              <a:ext cx="1596390" cy="1017905"/>
            </a:xfrm>
            <a:custGeom>
              <a:avLst/>
              <a:gdLst/>
              <a:ahLst/>
              <a:cxnLst/>
              <a:rect l="l" t="t" r="r" b="b"/>
              <a:pathLst>
                <a:path w="1596389" h="1017905">
                  <a:moveTo>
                    <a:pt x="1596099" y="1017669"/>
                  </a:moveTo>
                  <a:lnTo>
                    <a:pt x="0" y="1017669"/>
                  </a:lnTo>
                  <a:lnTo>
                    <a:pt x="0" y="0"/>
                  </a:lnTo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2645" y="1832423"/>
              <a:ext cx="46990" cy="23495"/>
            </a:xfrm>
            <a:custGeom>
              <a:avLst/>
              <a:gdLst/>
              <a:ahLst/>
              <a:cxnLst/>
              <a:rect l="l" t="t" r="r" b="b"/>
              <a:pathLst>
                <a:path w="46989" h="23494">
                  <a:moveTo>
                    <a:pt x="0" y="0"/>
                  </a:moveTo>
                  <a:lnTo>
                    <a:pt x="0" y="22890"/>
                  </a:lnTo>
                  <a:lnTo>
                    <a:pt x="46381" y="1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2670" y="1850037"/>
            <a:ext cx="41655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PLD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spc="-20" dirty="0">
                <a:latin typeface="Arial"/>
                <a:cs typeface="Arial"/>
              </a:rPr>
              <a:t>FPGA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1994" y="1850037"/>
            <a:ext cx="756920" cy="1714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3175">
              <a:lnSpc>
                <a:spcPts val="540"/>
              </a:lnSpc>
              <a:spcBef>
                <a:spcPts val="175"/>
              </a:spcBef>
            </a:pPr>
            <a:r>
              <a:rPr sz="500" dirty="0">
                <a:latin typeface="Arial"/>
                <a:cs typeface="Arial"/>
              </a:rPr>
              <a:t>Gate</a:t>
            </a:r>
            <a:r>
              <a:rPr sz="500" spc="7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Standard</a:t>
            </a:r>
            <a:r>
              <a:rPr sz="500" spc="12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Full-</a:t>
            </a:r>
            <a:r>
              <a:rPr sz="500" spc="-30" dirty="0">
                <a:latin typeface="Arial"/>
                <a:cs typeface="Arial"/>
              </a:rPr>
              <a:t>custom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array</a:t>
            </a:r>
            <a:r>
              <a:rPr sz="500" spc="220" dirty="0">
                <a:latin typeface="Arial"/>
                <a:cs typeface="Arial"/>
              </a:rPr>
              <a:t>  </a:t>
            </a:r>
            <a:r>
              <a:rPr sz="500" spc="-20" dirty="0">
                <a:latin typeface="Arial"/>
                <a:cs typeface="Arial"/>
              </a:rPr>
              <a:t>cell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116" y="150421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(3)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778" y="1504214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(4)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464" y="901655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(2)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27924" y="901655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(1)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843" y="1215308"/>
            <a:ext cx="3435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Easier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90" dirty="0">
                <a:latin typeface="Arial"/>
                <a:cs typeface="Arial"/>
              </a:rPr>
              <a:t>degsni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2085" y="959808"/>
            <a:ext cx="4413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More optimized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553" y="875054"/>
            <a:ext cx="22860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0" dirty="0">
                <a:latin typeface="Arial"/>
                <a:cs typeface="Arial"/>
              </a:rPr>
              <a:t>Custom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582" y="945579"/>
            <a:ext cx="2990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processor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332" y="1449774"/>
            <a:ext cx="429895" cy="1727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8740" marR="5080" indent="-66675">
              <a:lnSpc>
                <a:spcPts val="550"/>
              </a:lnSpc>
              <a:spcBef>
                <a:spcPts val="165"/>
              </a:spcBef>
            </a:pPr>
            <a:r>
              <a:rPr sz="500" spc="-20" dirty="0">
                <a:latin typeface="Arial"/>
                <a:cs typeface="Arial"/>
              </a:rPr>
              <a:t>Programmable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processor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3873" y="2034269"/>
            <a:ext cx="58737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IC </a:t>
            </a:r>
            <a:r>
              <a:rPr sz="700" spc="-10" dirty="0">
                <a:latin typeface="Times New Roman"/>
                <a:cs typeface="Times New Roman"/>
              </a:rPr>
              <a:t>technologies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199" y="966699"/>
            <a:ext cx="124460" cy="69596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-5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varieties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8535" y="733879"/>
            <a:ext cx="1531620" cy="164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indent="-105410">
              <a:lnSpc>
                <a:spcPct val="100000"/>
              </a:lnSpc>
              <a:spcBef>
                <a:spcPts val="100"/>
              </a:spcBef>
              <a:buSzPct val="85714"/>
              <a:buAutoNum type="arabicParenBoth"/>
              <a:tabLst>
                <a:tab pos="125730" algn="l"/>
              </a:tabLst>
            </a:pPr>
            <a:r>
              <a:rPr sz="700" dirty="0">
                <a:latin typeface="Times New Roman"/>
                <a:cs typeface="Times New Roman"/>
              </a:rPr>
              <a:t>: Custom processor in full-custom </a:t>
            </a:r>
            <a:r>
              <a:rPr sz="700" spc="-25" dirty="0">
                <a:latin typeface="Times New Roman"/>
                <a:cs typeface="Times New Roman"/>
              </a:rPr>
              <a:t>IC</a:t>
            </a:r>
            <a:endParaRPr sz="700">
              <a:latin typeface="Times New Roman"/>
              <a:cs typeface="Times New Roman"/>
            </a:endParaRPr>
          </a:p>
          <a:p>
            <a:pPr marL="376555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Times New Roman"/>
                <a:cs typeface="Times New Roman"/>
              </a:rPr>
              <a:t>Highly</a:t>
            </a:r>
            <a:r>
              <a:rPr sz="600" spc="3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optimized</a:t>
            </a:r>
            <a:endParaRPr sz="600">
              <a:latin typeface="Times New Roman"/>
              <a:cs typeface="Times New Roman"/>
            </a:endParaRPr>
          </a:p>
          <a:p>
            <a:pPr marL="125095" indent="-105410">
              <a:lnSpc>
                <a:spcPct val="100000"/>
              </a:lnSpc>
              <a:spcBef>
                <a:spcPts val="580"/>
              </a:spcBef>
              <a:buSzPct val="85714"/>
              <a:buAutoNum type="arabicParenBoth" startAt="2"/>
              <a:tabLst>
                <a:tab pos="125730" algn="l"/>
              </a:tabLst>
            </a:pPr>
            <a:r>
              <a:rPr sz="700" dirty="0">
                <a:latin typeface="Times New Roman"/>
                <a:cs typeface="Times New Roman"/>
              </a:rPr>
              <a:t>: Custom processor in </a:t>
            </a:r>
            <a:r>
              <a:rPr sz="700" spc="-20" dirty="0">
                <a:latin typeface="Times New Roman"/>
                <a:cs typeface="Times New Roman"/>
              </a:rPr>
              <a:t>FPGA</a:t>
            </a:r>
            <a:endParaRPr sz="700">
              <a:latin typeface="Times New Roman"/>
              <a:cs typeface="Times New Roman"/>
            </a:endParaRPr>
          </a:p>
          <a:p>
            <a:pPr marL="376555" marR="192405">
              <a:lnSpc>
                <a:spcPct val="1028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Parallelized</a:t>
            </a:r>
            <a:r>
              <a:rPr sz="600" spc="3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circuit,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slower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IC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technology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but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programmable</a:t>
            </a:r>
            <a:endParaRPr sz="600">
              <a:latin typeface="Times New Roman"/>
              <a:cs typeface="Times New Roman"/>
            </a:endParaRPr>
          </a:p>
          <a:p>
            <a:pPr marL="12700" marR="57150">
              <a:lnSpc>
                <a:spcPct val="102099"/>
              </a:lnSpc>
              <a:spcBef>
                <a:spcPts val="525"/>
              </a:spcBef>
              <a:buSzPct val="85714"/>
              <a:buAutoNum type="arabicParenBoth" startAt="3"/>
              <a:tabLst>
                <a:tab pos="117475" algn="l"/>
              </a:tabLst>
            </a:pPr>
            <a:r>
              <a:rPr sz="700" dirty="0">
                <a:latin typeface="Times New Roman"/>
                <a:cs typeface="Times New Roman"/>
              </a:rPr>
              <a:t>: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Programmable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in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standard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cell </a:t>
            </a:r>
            <a:r>
              <a:rPr sz="700" spc="-25" dirty="0">
                <a:latin typeface="Times New Roman"/>
                <a:cs typeface="Times New Roman"/>
              </a:rPr>
              <a:t>IC</a:t>
            </a:r>
            <a:endParaRPr sz="7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80"/>
              </a:spcBef>
            </a:pPr>
            <a:r>
              <a:rPr sz="600" dirty="0">
                <a:latin typeface="Times New Roman"/>
                <a:cs typeface="Times New Roman"/>
              </a:rPr>
              <a:t>Program</a:t>
            </a:r>
            <a:r>
              <a:rPr sz="600" spc="3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runs</a:t>
            </a:r>
            <a:r>
              <a:rPr sz="600" spc="35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(mostly)</a:t>
            </a:r>
            <a:endParaRPr sz="6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latin typeface="Times New Roman"/>
                <a:cs typeface="Times New Roman"/>
              </a:rPr>
              <a:t>sequentially</a:t>
            </a:r>
            <a:r>
              <a:rPr sz="600" spc="6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on</a:t>
            </a:r>
            <a:r>
              <a:rPr sz="600" spc="6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moderate-costing</a:t>
            </a:r>
            <a:r>
              <a:rPr sz="600" spc="6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IC</a:t>
            </a:r>
            <a:endParaRPr sz="600">
              <a:latin typeface="Times New Roman"/>
              <a:cs typeface="Times New Roman"/>
            </a:endParaRPr>
          </a:p>
          <a:p>
            <a:pPr marL="135255" marR="8255" indent="-135255">
              <a:lnSpc>
                <a:spcPct val="107000"/>
              </a:lnSpc>
              <a:spcBef>
                <a:spcPts val="330"/>
              </a:spcBef>
              <a:buSzPct val="85714"/>
              <a:buAutoNum type="arabicParenBoth" startAt="4"/>
              <a:tabLst>
                <a:tab pos="135255" algn="l"/>
              </a:tabLst>
            </a:pPr>
            <a:r>
              <a:rPr sz="700" dirty="0">
                <a:latin typeface="Times New Roman"/>
                <a:cs typeface="Times New Roman"/>
              </a:rPr>
              <a:t>: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Programmable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in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20" dirty="0">
                <a:latin typeface="Times New Roman"/>
                <a:cs typeface="Times New Roman"/>
              </a:rPr>
              <a:t>FPGA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Not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only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can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processor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be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programmed,</a:t>
            </a:r>
            <a:r>
              <a:rPr sz="600" spc="5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but</a:t>
            </a:r>
            <a:r>
              <a:rPr sz="600" spc="5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FPGA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can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be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programmed</a:t>
            </a:r>
            <a:r>
              <a:rPr sz="600" spc="6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to</a:t>
            </a:r>
            <a:r>
              <a:rPr sz="600" spc="6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implement</a:t>
            </a:r>
            <a:r>
              <a:rPr sz="600" spc="65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multiple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processors/coprocessors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1884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u="sng" dirty="0">
                <a:uFill>
                  <a:solidFill>
                    <a:srgbClr val="004479"/>
                  </a:solidFill>
                </a:uFill>
              </a:rPr>
              <a:t>Manufactured</a:t>
            </a:r>
            <a:r>
              <a:rPr u="sng" spc="-50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4479"/>
                  </a:solidFill>
                </a:uFill>
              </a:rPr>
              <a:t>IC</a:t>
            </a:r>
            <a:r>
              <a:rPr u="sng" spc="-45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4479"/>
                  </a:solidFill>
                </a:uFill>
              </a:rPr>
              <a:t>Technologies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482" y="485556"/>
            <a:ext cx="2028825" cy="12763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1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manufacture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our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own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IC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Months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 time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 millions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 </a:t>
            </a:r>
            <a:r>
              <a:rPr sz="700" spc="-10" dirty="0">
                <a:latin typeface="Tahoma"/>
                <a:cs typeface="Tahoma"/>
              </a:rPr>
              <a:t>dollars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(1) </a:t>
            </a:r>
            <a:r>
              <a:rPr sz="700" spc="-10" dirty="0">
                <a:latin typeface="Tahoma"/>
                <a:cs typeface="Tahoma"/>
              </a:rPr>
              <a:t>Full-</a:t>
            </a:r>
            <a:r>
              <a:rPr sz="700" dirty="0">
                <a:latin typeface="Tahoma"/>
                <a:cs typeface="Tahoma"/>
              </a:rPr>
              <a:t>custom or (2) </a:t>
            </a:r>
            <a:r>
              <a:rPr sz="700" spc="-10" dirty="0">
                <a:latin typeface="Tahoma"/>
                <a:cs typeface="Tahoma"/>
              </a:rPr>
              <a:t>semicustom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2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(1)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Full-custom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IC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8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We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make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full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custom</a:t>
            </a:r>
            <a:r>
              <a:rPr sz="700" i="1" spc="-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layout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Using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CAD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tools</a:t>
            </a:r>
            <a:endParaRPr sz="600">
              <a:latin typeface="Tahoma"/>
              <a:cs typeface="Tahoma"/>
            </a:endParaRPr>
          </a:p>
          <a:p>
            <a:pPr marL="457834" marR="143510" lvl="2" indent="-89535">
              <a:lnSpc>
                <a:spcPct val="103699"/>
              </a:lnSpc>
              <a:spcBef>
                <a:spcPts val="15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Layout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describes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location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size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of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every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transistor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wire</a:t>
            </a:r>
            <a:endParaRPr sz="6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6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A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fab</a:t>
            </a:r>
            <a:r>
              <a:rPr sz="700" i="1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(fabrication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plant) builds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IC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 </a:t>
            </a:r>
            <a:r>
              <a:rPr sz="700" spc="-10" dirty="0">
                <a:latin typeface="Tahoma"/>
                <a:cs typeface="Tahoma"/>
              </a:rPr>
              <a:t>layout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spc="-10" dirty="0">
                <a:latin typeface="Tahoma"/>
                <a:cs typeface="Tahoma"/>
              </a:rPr>
              <a:t>Hard!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682" y="1755706"/>
            <a:ext cx="1710055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marR="6350" indent="-89535">
              <a:lnSpc>
                <a:spcPct val="103699"/>
              </a:lnSpc>
              <a:spcBef>
                <a:spcPts val="9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102235" algn="l"/>
              </a:tabLst>
            </a:pPr>
            <a:r>
              <a:rPr sz="600" dirty="0">
                <a:latin typeface="Tahoma"/>
                <a:cs typeface="Tahoma"/>
              </a:rPr>
              <a:t>Fab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setup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costs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("non-recurring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engineering",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or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NRE,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costs)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high</a:t>
            </a:r>
            <a:endParaRPr sz="600">
              <a:latin typeface="Tahoma"/>
              <a:cs typeface="Tahoma"/>
            </a:endParaRPr>
          </a:p>
          <a:p>
            <a:pPr marL="101600" indent="-89535">
              <a:lnSpc>
                <a:spcPct val="100000"/>
              </a:lnSpc>
              <a:spcBef>
                <a:spcPts val="17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102235" algn="l"/>
              </a:tabLst>
            </a:pPr>
            <a:r>
              <a:rPr sz="600" dirty="0">
                <a:latin typeface="Tahoma"/>
                <a:cs typeface="Tahoma"/>
              </a:rPr>
              <a:t>Error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prone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(several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"respins")</a:t>
            </a:r>
            <a:endParaRPr sz="600">
              <a:latin typeface="Tahoma"/>
              <a:cs typeface="Tahoma"/>
            </a:endParaRPr>
          </a:p>
          <a:p>
            <a:pPr marL="101600" indent="-89535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102235" algn="l"/>
              </a:tabLst>
            </a:pPr>
            <a:r>
              <a:rPr sz="600" dirty="0">
                <a:latin typeface="Tahoma"/>
                <a:cs typeface="Tahoma"/>
              </a:rPr>
              <a:t>Fairly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uncommon</a:t>
            </a:r>
            <a:endParaRPr sz="600">
              <a:latin typeface="Tahoma"/>
              <a:cs typeface="Tahoma"/>
            </a:endParaRPr>
          </a:p>
          <a:p>
            <a:pPr marL="279400" marR="5080" indent="-89535">
              <a:lnSpc>
                <a:spcPct val="99300"/>
              </a:lnSpc>
              <a:spcBef>
                <a:spcPts val="135"/>
              </a:spcBef>
            </a:pPr>
            <a:r>
              <a:rPr sz="35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350" spc="25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latin typeface="Tahoma"/>
                <a:cs typeface="Tahoma"/>
              </a:rPr>
              <a:t>Reserved</a:t>
            </a:r>
            <a:r>
              <a:rPr sz="550" spc="-1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for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10" dirty="0">
                <a:latin typeface="Tahoma"/>
                <a:cs typeface="Tahoma"/>
              </a:rPr>
              <a:t>special </a:t>
            </a:r>
            <a:r>
              <a:rPr sz="550" dirty="0">
                <a:latin typeface="Tahoma"/>
                <a:cs typeface="Tahoma"/>
              </a:rPr>
              <a:t>ICs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that</a:t>
            </a:r>
            <a:r>
              <a:rPr sz="550" spc="-1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demand</a:t>
            </a:r>
            <a:r>
              <a:rPr sz="550" spc="-1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the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20" dirty="0">
                <a:latin typeface="Tahoma"/>
                <a:cs typeface="Tahoma"/>
              </a:rPr>
              <a:t>very</a:t>
            </a:r>
            <a:r>
              <a:rPr sz="550" spc="20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best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performance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or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the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very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10" dirty="0">
                <a:latin typeface="Tahoma"/>
                <a:cs typeface="Tahoma"/>
              </a:rPr>
              <a:t>smallest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10" dirty="0">
                <a:latin typeface="Tahoma"/>
                <a:cs typeface="Tahoma"/>
              </a:rPr>
              <a:t>size/</a:t>
            </a:r>
            <a:r>
              <a:rPr sz="550" spc="200" dirty="0">
                <a:latin typeface="Tahoma"/>
                <a:cs typeface="Tahoma"/>
              </a:rPr>
              <a:t> </a:t>
            </a:r>
            <a:r>
              <a:rPr sz="550" spc="-10" dirty="0">
                <a:latin typeface="Tahoma"/>
                <a:cs typeface="Tahoma"/>
              </a:rPr>
              <a:t>power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773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7.2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06664" y="910562"/>
            <a:ext cx="773430" cy="679450"/>
            <a:chOff x="2206664" y="910562"/>
            <a:chExt cx="773430" cy="679450"/>
          </a:xfrm>
        </p:grpSpPr>
        <p:sp>
          <p:nvSpPr>
            <p:cNvPr id="14" name="object 14"/>
            <p:cNvSpPr/>
            <p:nvPr/>
          </p:nvSpPr>
          <p:spPr>
            <a:xfrm>
              <a:off x="2378997" y="913737"/>
              <a:ext cx="458470" cy="673100"/>
            </a:xfrm>
            <a:custGeom>
              <a:avLst/>
              <a:gdLst/>
              <a:ahLst/>
              <a:cxnLst/>
              <a:rect l="l" t="t" r="r" b="b"/>
              <a:pathLst>
                <a:path w="458469" h="673100">
                  <a:moveTo>
                    <a:pt x="0" y="0"/>
                  </a:moveTo>
                  <a:lnTo>
                    <a:pt x="458236" y="0"/>
                  </a:lnTo>
                  <a:lnTo>
                    <a:pt x="458236" y="673084"/>
                  </a:lnTo>
                  <a:lnTo>
                    <a:pt x="0" y="673084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0791" y="1043652"/>
              <a:ext cx="727075" cy="412115"/>
            </a:xfrm>
            <a:custGeom>
              <a:avLst/>
              <a:gdLst/>
              <a:ahLst/>
              <a:cxnLst/>
              <a:rect l="l" t="t" r="r" b="b"/>
              <a:pathLst>
                <a:path w="727075" h="412115">
                  <a:moveTo>
                    <a:pt x="570168" y="177550"/>
                  </a:moveTo>
                  <a:lnTo>
                    <a:pt x="726623" y="178169"/>
                  </a:lnTo>
                </a:path>
                <a:path w="727075" h="412115">
                  <a:moveTo>
                    <a:pt x="390212" y="139194"/>
                  </a:moveTo>
                  <a:lnTo>
                    <a:pt x="231901" y="139194"/>
                  </a:lnTo>
                  <a:lnTo>
                    <a:pt x="231901" y="0"/>
                  </a:lnTo>
                  <a:lnTo>
                    <a:pt x="0" y="0"/>
                  </a:lnTo>
                </a:path>
                <a:path w="727075" h="412115">
                  <a:moveTo>
                    <a:pt x="0" y="177550"/>
                  </a:moveTo>
                  <a:lnTo>
                    <a:pt x="390212" y="178169"/>
                  </a:lnTo>
                </a:path>
                <a:path w="727075" h="412115">
                  <a:moveTo>
                    <a:pt x="334556" y="411398"/>
                  </a:moveTo>
                  <a:lnTo>
                    <a:pt x="361765" y="411398"/>
                  </a:lnTo>
                  <a:lnTo>
                    <a:pt x="361765" y="216525"/>
                  </a:lnTo>
                  <a:lnTo>
                    <a:pt x="390212" y="216525"/>
                  </a:lnTo>
                </a:path>
                <a:path w="727075" h="412115">
                  <a:moveTo>
                    <a:pt x="0" y="411398"/>
                  </a:moveTo>
                  <a:lnTo>
                    <a:pt x="204691" y="41201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5301" y="1027574"/>
              <a:ext cx="664845" cy="443230"/>
            </a:xfrm>
            <a:custGeom>
              <a:avLst/>
              <a:gdLst/>
              <a:ahLst/>
              <a:cxnLst/>
              <a:rect l="l" t="t" r="r" b="b"/>
              <a:pathLst>
                <a:path w="664844" h="443230">
                  <a:moveTo>
                    <a:pt x="61836" y="427482"/>
                  </a:moveTo>
                  <a:lnTo>
                    <a:pt x="0" y="412013"/>
                  </a:lnTo>
                  <a:lnTo>
                    <a:pt x="0" y="442950"/>
                  </a:lnTo>
                  <a:lnTo>
                    <a:pt x="61836" y="427482"/>
                  </a:lnTo>
                  <a:close/>
                </a:path>
                <a:path w="664844" h="443230">
                  <a:moveTo>
                    <a:pt x="61836" y="195491"/>
                  </a:moveTo>
                  <a:lnTo>
                    <a:pt x="0" y="180022"/>
                  </a:lnTo>
                  <a:lnTo>
                    <a:pt x="0" y="210959"/>
                  </a:lnTo>
                  <a:lnTo>
                    <a:pt x="61836" y="195491"/>
                  </a:lnTo>
                  <a:close/>
                </a:path>
                <a:path w="664844" h="443230">
                  <a:moveTo>
                    <a:pt x="61836" y="16078"/>
                  </a:moveTo>
                  <a:lnTo>
                    <a:pt x="0" y="0"/>
                  </a:lnTo>
                  <a:lnTo>
                    <a:pt x="0" y="31546"/>
                  </a:lnTo>
                  <a:lnTo>
                    <a:pt x="61836" y="16078"/>
                  </a:lnTo>
                  <a:close/>
                </a:path>
                <a:path w="664844" h="443230">
                  <a:moveTo>
                    <a:pt x="664781" y="195491"/>
                  </a:moveTo>
                  <a:lnTo>
                    <a:pt x="602932" y="180022"/>
                  </a:lnTo>
                  <a:lnTo>
                    <a:pt x="602932" y="210959"/>
                  </a:lnTo>
                  <a:lnTo>
                    <a:pt x="664781" y="19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01184" y="957333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1184" y="1120037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1184" y="1373681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6073" y="1129935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8228" y="928876"/>
            <a:ext cx="2616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BeltWarn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15734" y="1140697"/>
            <a:ext cx="367030" cy="377190"/>
            <a:chOff x="2415734" y="1140697"/>
            <a:chExt cx="367030" cy="377190"/>
          </a:xfrm>
        </p:grpSpPr>
        <p:sp>
          <p:nvSpPr>
            <p:cNvPr id="23" name="object 23"/>
            <p:cNvSpPr/>
            <p:nvPr/>
          </p:nvSpPr>
          <p:spPr>
            <a:xfrm>
              <a:off x="2601004" y="1143872"/>
              <a:ext cx="178435" cy="156845"/>
            </a:xfrm>
            <a:custGeom>
              <a:avLst/>
              <a:gdLst/>
              <a:ahLst/>
              <a:cxnLst/>
              <a:rect l="l" t="t" r="r" b="b"/>
              <a:pathLst>
                <a:path w="178435" h="156844">
                  <a:moveTo>
                    <a:pt x="0" y="156516"/>
                  </a:moveTo>
                  <a:lnTo>
                    <a:pt x="58197" y="156516"/>
                  </a:lnTo>
                  <a:lnTo>
                    <a:pt x="88082" y="156516"/>
                  </a:lnTo>
                  <a:lnTo>
                    <a:pt x="99092" y="156516"/>
                  </a:lnTo>
                  <a:lnTo>
                    <a:pt x="100665" y="156516"/>
                  </a:lnTo>
                  <a:lnTo>
                    <a:pt x="130731" y="150417"/>
                  </a:lnTo>
                  <a:lnTo>
                    <a:pt x="155353" y="133812"/>
                  </a:lnTo>
                  <a:lnTo>
                    <a:pt x="171989" y="109235"/>
                  </a:lnTo>
                  <a:lnTo>
                    <a:pt x="178099" y="79224"/>
                  </a:lnTo>
                  <a:lnTo>
                    <a:pt x="171989" y="48096"/>
                  </a:lnTo>
                  <a:lnTo>
                    <a:pt x="155353" y="22946"/>
                  </a:lnTo>
                  <a:lnTo>
                    <a:pt x="130731" y="6129"/>
                  </a:lnTo>
                  <a:lnTo>
                    <a:pt x="100665" y="0"/>
                  </a:lnTo>
                  <a:lnTo>
                    <a:pt x="42468" y="0"/>
                  </a:lnTo>
                  <a:lnTo>
                    <a:pt x="12583" y="0"/>
                  </a:lnTo>
                  <a:lnTo>
                    <a:pt x="1572" y="0"/>
                  </a:lnTo>
                  <a:lnTo>
                    <a:pt x="0" y="0"/>
                  </a:lnTo>
                  <a:lnTo>
                    <a:pt x="0" y="156516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7956" y="1395042"/>
              <a:ext cx="125730" cy="120014"/>
            </a:xfrm>
            <a:custGeom>
              <a:avLst/>
              <a:gdLst/>
              <a:ahLst/>
              <a:cxnLst/>
              <a:rect l="l" t="t" r="r" b="b"/>
              <a:pathLst>
                <a:path w="125730" h="120015">
                  <a:moveTo>
                    <a:pt x="0" y="120016"/>
                  </a:moveTo>
                  <a:lnTo>
                    <a:pt x="94615" y="60008"/>
                  </a:lnTo>
                  <a:lnTo>
                    <a:pt x="0" y="0"/>
                  </a:lnTo>
                  <a:lnTo>
                    <a:pt x="0" y="120016"/>
                  </a:lnTo>
                  <a:close/>
                </a:path>
                <a:path w="125730" h="120015">
                  <a:moveTo>
                    <a:pt x="96470" y="60008"/>
                  </a:moveTo>
                  <a:lnTo>
                    <a:pt x="96470" y="51466"/>
                  </a:lnTo>
                  <a:lnTo>
                    <a:pt x="102977" y="44542"/>
                  </a:lnTo>
                  <a:lnTo>
                    <a:pt x="111004" y="44542"/>
                  </a:lnTo>
                  <a:lnTo>
                    <a:pt x="119029" y="44542"/>
                  </a:lnTo>
                  <a:lnTo>
                    <a:pt x="125536" y="51466"/>
                  </a:lnTo>
                  <a:lnTo>
                    <a:pt x="125536" y="60008"/>
                  </a:lnTo>
                  <a:lnTo>
                    <a:pt x="125536" y="68550"/>
                  </a:lnTo>
                  <a:lnTo>
                    <a:pt x="119029" y="75474"/>
                  </a:lnTo>
                  <a:lnTo>
                    <a:pt x="102977" y="75474"/>
                  </a:lnTo>
                  <a:lnTo>
                    <a:pt x="96470" y="68550"/>
                  </a:lnTo>
                  <a:lnTo>
                    <a:pt x="96470" y="6000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64805" y="2042435"/>
            <a:ext cx="90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48455" y="1232957"/>
            <a:ext cx="962660" cy="817880"/>
            <a:chOff x="2448455" y="1232957"/>
            <a:chExt cx="962660" cy="817880"/>
          </a:xfrm>
        </p:grpSpPr>
        <p:sp>
          <p:nvSpPr>
            <p:cNvPr id="27" name="object 27"/>
            <p:cNvSpPr/>
            <p:nvPr/>
          </p:nvSpPr>
          <p:spPr>
            <a:xfrm>
              <a:off x="2669029" y="1666317"/>
              <a:ext cx="75565" cy="149225"/>
            </a:xfrm>
            <a:custGeom>
              <a:avLst/>
              <a:gdLst/>
              <a:ahLst/>
              <a:cxnLst/>
              <a:rect l="l" t="t" r="r" b="b"/>
              <a:pathLst>
                <a:path w="75564" h="149225">
                  <a:moveTo>
                    <a:pt x="0" y="0"/>
                  </a:moveTo>
                  <a:lnTo>
                    <a:pt x="75449" y="0"/>
                  </a:lnTo>
                </a:path>
                <a:path w="75564" h="149225">
                  <a:moveTo>
                    <a:pt x="0" y="48254"/>
                  </a:moveTo>
                  <a:lnTo>
                    <a:pt x="75449" y="48254"/>
                  </a:lnTo>
                </a:path>
                <a:path w="75564" h="149225">
                  <a:moveTo>
                    <a:pt x="0" y="98983"/>
                  </a:moveTo>
                  <a:lnTo>
                    <a:pt x="75449" y="98983"/>
                  </a:lnTo>
                </a:path>
                <a:path w="75564" h="149225">
                  <a:moveTo>
                    <a:pt x="0" y="149093"/>
                  </a:moveTo>
                  <a:lnTo>
                    <a:pt x="75449" y="149093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9029" y="1865521"/>
              <a:ext cx="75565" cy="0"/>
            </a:xfrm>
            <a:custGeom>
              <a:avLst/>
              <a:gdLst/>
              <a:ahLst/>
              <a:cxnLst/>
              <a:rect l="l" t="t" r="r" b="b"/>
              <a:pathLst>
                <a:path w="75564">
                  <a:moveTo>
                    <a:pt x="0" y="0"/>
                  </a:moveTo>
                  <a:lnTo>
                    <a:pt x="75449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9029" y="1913775"/>
              <a:ext cx="75565" cy="0"/>
            </a:xfrm>
            <a:custGeom>
              <a:avLst/>
              <a:gdLst/>
              <a:ahLst/>
              <a:cxnLst/>
              <a:rect l="l" t="t" r="r" b="b"/>
              <a:pathLst>
                <a:path w="75564">
                  <a:moveTo>
                    <a:pt x="0" y="0"/>
                  </a:moveTo>
                  <a:lnTo>
                    <a:pt x="75449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9029" y="1964504"/>
              <a:ext cx="75565" cy="0"/>
            </a:xfrm>
            <a:custGeom>
              <a:avLst/>
              <a:gdLst/>
              <a:ahLst/>
              <a:cxnLst/>
              <a:rect l="l" t="t" r="r" b="b"/>
              <a:pathLst>
                <a:path w="75564">
                  <a:moveTo>
                    <a:pt x="0" y="0"/>
                  </a:moveTo>
                  <a:lnTo>
                    <a:pt x="75449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64330" y="1666317"/>
              <a:ext cx="280670" cy="348615"/>
            </a:xfrm>
            <a:custGeom>
              <a:avLst/>
              <a:gdLst/>
              <a:ahLst/>
              <a:cxnLst/>
              <a:rect l="l" t="t" r="r" b="b"/>
              <a:pathLst>
                <a:path w="280669" h="348614">
                  <a:moveTo>
                    <a:pt x="204698" y="348296"/>
                  </a:moveTo>
                  <a:lnTo>
                    <a:pt x="280148" y="348296"/>
                  </a:lnTo>
                </a:path>
                <a:path w="280669" h="348614">
                  <a:moveTo>
                    <a:pt x="0" y="0"/>
                  </a:moveTo>
                  <a:lnTo>
                    <a:pt x="77307" y="0"/>
                  </a:lnTo>
                </a:path>
                <a:path w="280669" h="348614">
                  <a:moveTo>
                    <a:pt x="0" y="48254"/>
                  </a:moveTo>
                  <a:lnTo>
                    <a:pt x="77307" y="48254"/>
                  </a:lnTo>
                </a:path>
                <a:path w="280669" h="348614">
                  <a:moveTo>
                    <a:pt x="0" y="98983"/>
                  </a:moveTo>
                  <a:lnTo>
                    <a:pt x="77307" y="98983"/>
                  </a:lnTo>
                </a:path>
                <a:path w="280669" h="348614">
                  <a:moveTo>
                    <a:pt x="0" y="149093"/>
                  </a:moveTo>
                  <a:lnTo>
                    <a:pt x="77307" y="149093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4330" y="1865521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7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4330" y="1913775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7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64330" y="1964504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7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4330" y="2014614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7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41638" y="1627652"/>
              <a:ext cx="127635" cy="423545"/>
            </a:xfrm>
            <a:custGeom>
              <a:avLst/>
              <a:gdLst/>
              <a:ahLst/>
              <a:cxnLst/>
              <a:rect l="l" t="t" r="r" b="b"/>
              <a:pathLst>
                <a:path w="127635" h="423544">
                  <a:moveTo>
                    <a:pt x="127391" y="0"/>
                  </a:moveTo>
                  <a:lnTo>
                    <a:pt x="0" y="0"/>
                  </a:lnTo>
                  <a:lnTo>
                    <a:pt x="0" y="423152"/>
                  </a:lnTo>
                  <a:lnTo>
                    <a:pt x="127391" y="423152"/>
                  </a:lnTo>
                  <a:lnTo>
                    <a:pt x="127391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36360" y="1248423"/>
              <a:ext cx="165735" cy="635"/>
            </a:xfrm>
            <a:custGeom>
              <a:avLst/>
              <a:gdLst/>
              <a:ahLst/>
              <a:cxnLst/>
              <a:rect l="l" t="t" r="r" b="b"/>
              <a:pathLst>
                <a:path w="165735" h="634">
                  <a:moveTo>
                    <a:pt x="0" y="0"/>
                  </a:moveTo>
                  <a:lnTo>
                    <a:pt x="165732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90961" y="1232957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29" h="31115">
                  <a:moveTo>
                    <a:pt x="0" y="0"/>
                  </a:moveTo>
                  <a:lnTo>
                    <a:pt x="0" y="30932"/>
                  </a:lnTo>
                  <a:lnTo>
                    <a:pt x="61840" y="15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97507" y="1331321"/>
              <a:ext cx="635" cy="393065"/>
            </a:xfrm>
            <a:custGeom>
              <a:avLst/>
              <a:gdLst/>
              <a:ahLst/>
              <a:cxnLst/>
              <a:rect l="l" t="t" r="r" b="b"/>
              <a:pathLst>
                <a:path w="635" h="393064">
                  <a:moveTo>
                    <a:pt x="0" y="0"/>
                  </a:moveTo>
                  <a:lnTo>
                    <a:pt x="618" y="392839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80192" y="1712407"/>
              <a:ext cx="31115" cy="62230"/>
            </a:xfrm>
            <a:custGeom>
              <a:avLst/>
              <a:gdLst/>
              <a:ahLst/>
              <a:cxnLst/>
              <a:rect l="l" t="t" r="r" b="b"/>
              <a:pathLst>
                <a:path w="31114" h="62230">
                  <a:moveTo>
                    <a:pt x="30920" y="0"/>
                  </a:moveTo>
                  <a:lnTo>
                    <a:pt x="0" y="0"/>
                  </a:lnTo>
                  <a:lnTo>
                    <a:pt x="15459" y="61864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84009" y="1167055"/>
            <a:ext cx="228600" cy="1733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1750" marR="5080" indent="-19685">
              <a:lnSpc>
                <a:spcPts val="560"/>
              </a:lnSpc>
              <a:spcBef>
                <a:spcPts val="155"/>
              </a:spcBef>
            </a:pPr>
            <a:r>
              <a:rPr sz="500" spc="-35" dirty="0">
                <a:latin typeface="Arial"/>
                <a:cs typeface="Arial"/>
              </a:rPr>
              <a:t>Custom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layout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37190" y="1785698"/>
            <a:ext cx="1250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Fab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8079" y="1820669"/>
            <a:ext cx="562610" cy="31115"/>
            <a:chOff x="2758079" y="1820669"/>
            <a:chExt cx="562610" cy="31115"/>
          </a:xfrm>
        </p:grpSpPr>
        <p:sp>
          <p:nvSpPr>
            <p:cNvPr id="44" name="object 44"/>
            <p:cNvSpPr/>
            <p:nvPr/>
          </p:nvSpPr>
          <p:spPr>
            <a:xfrm>
              <a:off x="2808169" y="1836135"/>
              <a:ext cx="508634" cy="635"/>
            </a:xfrm>
            <a:custGeom>
              <a:avLst/>
              <a:gdLst/>
              <a:ahLst/>
              <a:cxnLst/>
              <a:rect l="l" t="t" r="r" b="b"/>
              <a:pathLst>
                <a:path w="508635" h="635">
                  <a:moveTo>
                    <a:pt x="508327" y="0"/>
                  </a:moveTo>
                  <a:lnTo>
                    <a:pt x="0" y="619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58079" y="1820669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61840" y="0"/>
                  </a:moveTo>
                  <a:lnTo>
                    <a:pt x="0" y="15466"/>
                  </a:lnTo>
                  <a:lnTo>
                    <a:pt x="61840" y="30932"/>
                  </a:lnTo>
                  <a:lnTo>
                    <a:pt x="61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62438" y="1844469"/>
            <a:ext cx="2317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months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68301" y="1979210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143446"/>
            <a:ext cx="3037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Manufactured</a:t>
            </a:r>
            <a:r>
              <a:rPr spc="-45" dirty="0"/>
              <a:t> </a:t>
            </a:r>
            <a:r>
              <a:rPr dirty="0"/>
              <a:t>IC</a:t>
            </a:r>
            <a:r>
              <a:rPr spc="-40" dirty="0"/>
              <a:t> </a:t>
            </a:r>
            <a:r>
              <a:rPr dirty="0"/>
              <a:t>Technologies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Gate</a:t>
            </a:r>
            <a:r>
              <a:rPr spc="-40" dirty="0"/>
              <a:t> </a:t>
            </a:r>
            <a:r>
              <a:rPr dirty="0"/>
              <a:t>Array</a:t>
            </a:r>
            <a:r>
              <a:rPr spc="-40" dirty="0"/>
              <a:t> </a:t>
            </a:r>
            <a:r>
              <a:rPr spc="-20" dirty="0"/>
              <a:t>ASIC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878" y="482560"/>
            <a:ext cx="1668780" cy="7061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(2)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Semicustom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IC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"Application-specific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IC"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(ASIC)</a:t>
            </a:r>
            <a:endParaRPr sz="750">
              <a:latin typeface="Tahoma"/>
              <a:cs typeface="Tahoma"/>
            </a:endParaRPr>
          </a:p>
          <a:p>
            <a:pPr marL="304165" marR="47625" lvl="1" indent="-114300">
              <a:lnSpc>
                <a:spcPts val="869"/>
              </a:lnSpc>
              <a:spcBef>
                <a:spcPts val="17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(a)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array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(b)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standard </a:t>
            </a:r>
            <a:r>
              <a:rPr sz="750" spc="-20" dirty="0">
                <a:latin typeface="Tahoma"/>
                <a:cs typeface="Tahoma"/>
              </a:rPr>
              <a:t>cell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(2a)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Gate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array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978" y="1266903"/>
            <a:ext cx="1492885" cy="10039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35"/>
              </a:spcBef>
            </a:pPr>
            <a:r>
              <a:rPr sz="750" dirty="0">
                <a:latin typeface="Tahoma"/>
                <a:cs typeface="Tahoma"/>
              </a:rPr>
              <a:t>on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chip</a:t>
            </a:r>
            <a:endParaRPr sz="750">
              <a:latin typeface="Tahoma"/>
              <a:cs typeface="Tahoma"/>
            </a:endParaRPr>
          </a:p>
          <a:p>
            <a:pPr marL="123825" indent="-111760">
              <a:lnSpc>
                <a:spcPct val="100000"/>
              </a:lnSpc>
              <a:spcBef>
                <a:spcPts val="14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124460" algn="l"/>
              </a:tabLst>
            </a:pPr>
            <a:r>
              <a:rPr sz="750" dirty="0">
                <a:latin typeface="Tahoma"/>
                <a:cs typeface="Tahoma"/>
              </a:rPr>
              <a:t>We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wire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them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together</a:t>
            </a:r>
            <a:endParaRPr sz="750">
              <a:latin typeface="Tahoma"/>
              <a:cs typeface="Tahoma"/>
            </a:endParaRPr>
          </a:p>
          <a:p>
            <a:pPr marL="279400" lvl="1" indent="-89535">
              <a:lnSpc>
                <a:spcPct val="100000"/>
              </a:lnSpc>
              <a:spcBef>
                <a:spcPts val="7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280035" algn="l"/>
              </a:tabLst>
            </a:pPr>
            <a:r>
              <a:rPr sz="700" dirty="0">
                <a:latin typeface="Tahoma"/>
                <a:cs typeface="Tahoma"/>
              </a:rPr>
              <a:t>Using CAD </a:t>
            </a:r>
            <a:r>
              <a:rPr sz="700" spc="-10" dirty="0">
                <a:latin typeface="Tahoma"/>
                <a:cs typeface="Tahoma"/>
              </a:rPr>
              <a:t>tools</a:t>
            </a:r>
            <a:endParaRPr sz="700">
              <a:latin typeface="Tahoma"/>
              <a:cs typeface="Tahoma"/>
            </a:endParaRPr>
          </a:p>
          <a:p>
            <a:pPr marL="123825" indent="-111760">
              <a:lnSpc>
                <a:spcPct val="100000"/>
              </a:lnSpc>
              <a:spcBef>
                <a:spcPts val="13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124460" algn="l"/>
              </a:tabLst>
            </a:pPr>
            <a:r>
              <a:rPr sz="750" dirty="0">
                <a:latin typeface="Tahoma"/>
                <a:cs typeface="Tahoma"/>
              </a:rPr>
              <a:t>Vs.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full-</a:t>
            </a:r>
            <a:r>
              <a:rPr sz="750" spc="-10" dirty="0">
                <a:latin typeface="Tahoma"/>
                <a:cs typeface="Tahoma"/>
              </a:rPr>
              <a:t>custom</a:t>
            </a:r>
            <a:endParaRPr sz="750">
              <a:latin typeface="Tahoma"/>
              <a:cs typeface="Tahoma"/>
            </a:endParaRPr>
          </a:p>
          <a:p>
            <a:pPr marL="279400" lvl="1" indent="-89535">
              <a:lnSpc>
                <a:spcPct val="100000"/>
              </a:lnSpc>
              <a:spcBef>
                <a:spcPts val="11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280035" algn="l"/>
              </a:tabLst>
            </a:pPr>
            <a:r>
              <a:rPr sz="700" dirty="0">
                <a:latin typeface="Tahoma"/>
                <a:cs typeface="Tahoma"/>
              </a:rPr>
              <a:t>Cheaper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 quicker to </a:t>
            </a:r>
            <a:r>
              <a:rPr sz="700" spc="-10" dirty="0">
                <a:latin typeface="Tahoma"/>
                <a:cs typeface="Tahoma"/>
              </a:rPr>
              <a:t>design</a:t>
            </a:r>
            <a:endParaRPr sz="700">
              <a:latin typeface="Tahoma"/>
              <a:cs typeface="Tahoma"/>
            </a:endParaRPr>
          </a:p>
          <a:p>
            <a:pPr marL="279400" marR="59690" lvl="1" indent="-89535">
              <a:lnSpc>
                <a:spcPts val="770"/>
              </a:lnSpc>
              <a:spcBef>
                <a:spcPts val="14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280035" algn="l"/>
              </a:tabLst>
            </a:pPr>
            <a:r>
              <a:rPr sz="700" dirty="0">
                <a:latin typeface="Tahoma"/>
                <a:cs typeface="Tahoma"/>
              </a:rPr>
              <a:t>But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worse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performance,</a:t>
            </a:r>
            <a:r>
              <a:rPr sz="700" spc="-10" dirty="0">
                <a:latin typeface="Tahoma"/>
                <a:cs typeface="Tahoma"/>
              </a:rPr>
              <a:t> size, power</a:t>
            </a:r>
            <a:endParaRPr sz="700">
              <a:latin typeface="Tahoma"/>
              <a:cs typeface="Tahoma"/>
            </a:endParaRPr>
          </a:p>
          <a:p>
            <a:pPr marL="123825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124460" algn="l"/>
              </a:tabLst>
            </a:pPr>
            <a:r>
              <a:rPr sz="750" dirty="0">
                <a:latin typeface="Tahoma"/>
                <a:cs typeface="Tahoma"/>
              </a:rPr>
              <a:t>Very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popular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64069" y="747240"/>
            <a:ext cx="720090" cy="1111250"/>
            <a:chOff x="1864069" y="747240"/>
            <a:chExt cx="720090" cy="1111250"/>
          </a:xfrm>
        </p:grpSpPr>
        <p:sp>
          <p:nvSpPr>
            <p:cNvPr id="14" name="object 14"/>
            <p:cNvSpPr/>
            <p:nvPr/>
          </p:nvSpPr>
          <p:spPr>
            <a:xfrm>
              <a:off x="2467429" y="1684568"/>
              <a:ext cx="83820" cy="125730"/>
            </a:xfrm>
            <a:custGeom>
              <a:avLst/>
              <a:gdLst/>
              <a:ahLst/>
              <a:cxnLst/>
              <a:rect l="l" t="t" r="r" b="b"/>
              <a:pathLst>
                <a:path w="83819" h="125730">
                  <a:moveTo>
                    <a:pt x="83484" y="0"/>
                  </a:moveTo>
                  <a:lnTo>
                    <a:pt x="0" y="125584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365" y="1796542"/>
              <a:ext cx="46990" cy="62230"/>
            </a:xfrm>
            <a:custGeom>
              <a:avLst/>
              <a:gdLst/>
              <a:ahLst/>
              <a:cxnLst/>
              <a:rect l="l" t="t" r="r" b="b"/>
              <a:pathLst>
                <a:path w="46989" h="62230">
                  <a:moveTo>
                    <a:pt x="19787" y="0"/>
                  </a:moveTo>
                  <a:lnTo>
                    <a:pt x="0" y="61864"/>
                  </a:lnTo>
                  <a:lnTo>
                    <a:pt x="46380" y="17321"/>
                  </a:lnTo>
                  <a:lnTo>
                    <a:pt x="19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9916" y="750415"/>
              <a:ext cx="458470" cy="613410"/>
            </a:xfrm>
            <a:custGeom>
              <a:avLst/>
              <a:gdLst/>
              <a:ahLst/>
              <a:cxnLst/>
              <a:rect l="l" t="t" r="r" b="b"/>
              <a:pathLst>
                <a:path w="458469" h="613410">
                  <a:moveTo>
                    <a:pt x="0" y="0"/>
                  </a:moveTo>
                  <a:lnTo>
                    <a:pt x="458237" y="0"/>
                  </a:lnTo>
                  <a:lnTo>
                    <a:pt x="458237" y="613076"/>
                  </a:lnTo>
                  <a:lnTo>
                    <a:pt x="0" y="613076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8196" y="846924"/>
              <a:ext cx="671195" cy="412750"/>
            </a:xfrm>
            <a:custGeom>
              <a:avLst/>
              <a:gdLst/>
              <a:ahLst/>
              <a:cxnLst/>
              <a:rect l="l" t="t" r="r" b="b"/>
              <a:pathLst>
                <a:path w="671194" h="412750">
                  <a:moveTo>
                    <a:pt x="533681" y="180025"/>
                  </a:moveTo>
                  <a:lnTo>
                    <a:pt x="670967" y="180644"/>
                  </a:lnTo>
                </a:path>
                <a:path w="671194" h="412750">
                  <a:moveTo>
                    <a:pt x="353726" y="139195"/>
                  </a:moveTo>
                  <a:lnTo>
                    <a:pt x="195415" y="139195"/>
                  </a:lnTo>
                  <a:lnTo>
                    <a:pt x="195415" y="0"/>
                  </a:lnTo>
                  <a:lnTo>
                    <a:pt x="0" y="0"/>
                  </a:lnTo>
                </a:path>
                <a:path w="671194" h="412750">
                  <a:moveTo>
                    <a:pt x="0" y="180025"/>
                  </a:moveTo>
                  <a:lnTo>
                    <a:pt x="353726" y="180644"/>
                  </a:lnTo>
                </a:path>
                <a:path w="671194" h="412750">
                  <a:moveTo>
                    <a:pt x="298070" y="412017"/>
                  </a:moveTo>
                  <a:lnTo>
                    <a:pt x="324661" y="412017"/>
                  </a:lnTo>
                  <a:lnTo>
                    <a:pt x="324661" y="219000"/>
                  </a:lnTo>
                  <a:lnTo>
                    <a:pt x="353726" y="219000"/>
                  </a:lnTo>
                </a:path>
                <a:path w="671194" h="412750">
                  <a:moveTo>
                    <a:pt x="0" y="412017"/>
                  </a:moveTo>
                  <a:lnTo>
                    <a:pt x="168205" y="41263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6211" y="831469"/>
              <a:ext cx="647700" cy="443230"/>
            </a:xfrm>
            <a:custGeom>
              <a:avLst/>
              <a:gdLst/>
              <a:ahLst/>
              <a:cxnLst/>
              <a:rect l="l" t="t" r="r" b="b"/>
              <a:pathLst>
                <a:path w="647700" h="443230">
                  <a:moveTo>
                    <a:pt x="61849" y="427482"/>
                  </a:moveTo>
                  <a:lnTo>
                    <a:pt x="0" y="412013"/>
                  </a:lnTo>
                  <a:lnTo>
                    <a:pt x="0" y="442937"/>
                  </a:lnTo>
                  <a:lnTo>
                    <a:pt x="61849" y="427482"/>
                  </a:lnTo>
                  <a:close/>
                </a:path>
                <a:path w="647700" h="443230">
                  <a:moveTo>
                    <a:pt x="61849" y="195491"/>
                  </a:moveTo>
                  <a:lnTo>
                    <a:pt x="0" y="180022"/>
                  </a:lnTo>
                  <a:lnTo>
                    <a:pt x="0" y="210947"/>
                  </a:lnTo>
                  <a:lnTo>
                    <a:pt x="61849" y="195491"/>
                  </a:lnTo>
                  <a:close/>
                </a:path>
                <a:path w="647700" h="443230">
                  <a:moveTo>
                    <a:pt x="61849" y="15455"/>
                  </a:moveTo>
                  <a:lnTo>
                    <a:pt x="0" y="0"/>
                  </a:lnTo>
                  <a:lnTo>
                    <a:pt x="0" y="30924"/>
                  </a:lnTo>
                  <a:lnTo>
                    <a:pt x="61849" y="15455"/>
                  </a:lnTo>
                  <a:close/>
                </a:path>
                <a:path w="647700" h="443230">
                  <a:moveTo>
                    <a:pt x="647471" y="195491"/>
                  </a:moveTo>
                  <a:lnTo>
                    <a:pt x="585635" y="180022"/>
                  </a:lnTo>
                  <a:lnTo>
                    <a:pt x="585635" y="210947"/>
                  </a:lnTo>
                  <a:lnTo>
                    <a:pt x="647471" y="19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59206" y="761842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9206" y="925163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578" y="1175838"/>
            <a:ext cx="16808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Series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already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layed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75" baseline="27777" dirty="0">
                <a:latin typeface="Arial"/>
                <a:cs typeface="Arial"/>
              </a:rPr>
              <a:t>s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9058" y="933206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9148" y="756273"/>
            <a:ext cx="2616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BeltWarn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36035" y="745384"/>
            <a:ext cx="1409700" cy="1031875"/>
            <a:chOff x="2036035" y="745384"/>
            <a:chExt cx="1409700" cy="1031875"/>
          </a:xfrm>
        </p:grpSpPr>
        <p:sp>
          <p:nvSpPr>
            <p:cNvPr id="25" name="object 25"/>
            <p:cNvSpPr/>
            <p:nvPr/>
          </p:nvSpPr>
          <p:spPr>
            <a:xfrm>
              <a:off x="2221923" y="947762"/>
              <a:ext cx="178435" cy="156845"/>
            </a:xfrm>
            <a:custGeom>
              <a:avLst/>
              <a:gdLst/>
              <a:ahLst/>
              <a:cxnLst/>
              <a:rect l="l" t="t" r="r" b="b"/>
              <a:pathLst>
                <a:path w="178435" h="156844">
                  <a:moveTo>
                    <a:pt x="0" y="156517"/>
                  </a:moveTo>
                  <a:lnTo>
                    <a:pt x="58197" y="156517"/>
                  </a:lnTo>
                  <a:lnTo>
                    <a:pt x="88082" y="156517"/>
                  </a:lnTo>
                  <a:lnTo>
                    <a:pt x="99092" y="156517"/>
                  </a:lnTo>
                  <a:lnTo>
                    <a:pt x="100665" y="156517"/>
                  </a:lnTo>
                  <a:lnTo>
                    <a:pt x="130731" y="150418"/>
                  </a:lnTo>
                  <a:lnTo>
                    <a:pt x="155353" y="133812"/>
                  </a:lnTo>
                  <a:lnTo>
                    <a:pt x="171990" y="109236"/>
                  </a:lnTo>
                  <a:lnTo>
                    <a:pt x="178100" y="79225"/>
                  </a:lnTo>
                  <a:lnTo>
                    <a:pt x="171990" y="48096"/>
                  </a:lnTo>
                  <a:lnTo>
                    <a:pt x="155353" y="22946"/>
                  </a:lnTo>
                  <a:lnTo>
                    <a:pt x="130731" y="6129"/>
                  </a:lnTo>
                  <a:lnTo>
                    <a:pt x="100665" y="0"/>
                  </a:lnTo>
                  <a:lnTo>
                    <a:pt x="42468" y="0"/>
                  </a:lnTo>
                  <a:lnTo>
                    <a:pt x="12583" y="0"/>
                  </a:lnTo>
                  <a:lnTo>
                    <a:pt x="1572" y="0"/>
                  </a:lnTo>
                  <a:lnTo>
                    <a:pt x="0" y="0"/>
                  </a:lnTo>
                  <a:lnTo>
                    <a:pt x="0" y="15651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8214" y="815992"/>
              <a:ext cx="813435" cy="244475"/>
            </a:xfrm>
            <a:custGeom>
              <a:avLst/>
              <a:gdLst/>
              <a:ahLst/>
              <a:cxnLst/>
              <a:rect l="l" t="t" r="r" b="b"/>
              <a:pathLst>
                <a:path w="813435" h="244475">
                  <a:moveTo>
                    <a:pt x="276426" y="35262"/>
                  </a:moveTo>
                  <a:lnTo>
                    <a:pt x="301162" y="35880"/>
                  </a:lnTo>
                </a:path>
                <a:path w="813435" h="244475">
                  <a:moveTo>
                    <a:pt x="88431" y="69906"/>
                  </a:moveTo>
                  <a:lnTo>
                    <a:pt x="115641" y="70525"/>
                  </a:lnTo>
                </a:path>
                <a:path w="813435" h="244475">
                  <a:moveTo>
                    <a:pt x="88431" y="0"/>
                  </a:moveTo>
                  <a:lnTo>
                    <a:pt x="115641" y="618"/>
                  </a:lnTo>
                </a:path>
                <a:path w="813435" h="244475">
                  <a:moveTo>
                    <a:pt x="48235" y="69906"/>
                  </a:moveTo>
                  <a:lnTo>
                    <a:pt x="75445" y="70525"/>
                  </a:lnTo>
                </a:path>
                <a:path w="813435" h="244475">
                  <a:moveTo>
                    <a:pt x="48235" y="35262"/>
                  </a:moveTo>
                  <a:lnTo>
                    <a:pt x="75445" y="35880"/>
                  </a:lnTo>
                </a:path>
                <a:path w="813435" h="244475">
                  <a:moveTo>
                    <a:pt x="48235" y="0"/>
                  </a:moveTo>
                  <a:lnTo>
                    <a:pt x="75445" y="618"/>
                  </a:lnTo>
                </a:path>
                <a:path w="813435" h="244475">
                  <a:moveTo>
                    <a:pt x="0" y="69906"/>
                  </a:moveTo>
                  <a:lnTo>
                    <a:pt x="75445" y="70525"/>
                  </a:lnTo>
                </a:path>
                <a:path w="813435" h="244475">
                  <a:moveTo>
                    <a:pt x="0" y="35262"/>
                  </a:moveTo>
                  <a:lnTo>
                    <a:pt x="75445" y="35880"/>
                  </a:lnTo>
                </a:path>
                <a:path w="813435" h="244475">
                  <a:moveTo>
                    <a:pt x="0" y="0"/>
                  </a:moveTo>
                  <a:lnTo>
                    <a:pt x="75445" y="618"/>
                  </a:lnTo>
                </a:path>
                <a:path w="813435" h="244475">
                  <a:moveTo>
                    <a:pt x="0" y="139194"/>
                  </a:moveTo>
                  <a:lnTo>
                    <a:pt x="75445" y="139813"/>
                  </a:lnTo>
                </a:path>
                <a:path w="813435" h="244475">
                  <a:moveTo>
                    <a:pt x="0" y="104550"/>
                  </a:moveTo>
                  <a:lnTo>
                    <a:pt x="75445" y="105169"/>
                  </a:lnTo>
                </a:path>
                <a:path w="813435" h="244475">
                  <a:moveTo>
                    <a:pt x="0" y="174457"/>
                  </a:moveTo>
                  <a:lnTo>
                    <a:pt x="75445" y="175075"/>
                  </a:lnTo>
                </a:path>
                <a:path w="813435" h="244475">
                  <a:moveTo>
                    <a:pt x="0" y="243745"/>
                  </a:moveTo>
                  <a:lnTo>
                    <a:pt x="75445" y="244363"/>
                  </a:lnTo>
                </a:path>
                <a:path w="813435" h="244475">
                  <a:moveTo>
                    <a:pt x="0" y="209101"/>
                  </a:moveTo>
                  <a:lnTo>
                    <a:pt x="75445" y="209719"/>
                  </a:lnTo>
                </a:path>
                <a:path w="813435" h="244475">
                  <a:moveTo>
                    <a:pt x="788464" y="69906"/>
                  </a:moveTo>
                  <a:lnTo>
                    <a:pt x="813200" y="70525"/>
                  </a:lnTo>
                </a:path>
                <a:path w="813435" h="244475">
                  <a:moveTo>
                    <a:pt x="788464" y="35262"/>
                  </a:moveTo>
                  <a:lnTo>
                    <a:pt x="813200" y="35880"/>
                  </a:lnTo>
                </a:path>
                <a:path w="813435" h="244475">
                  <a:moveTo>
                    <a:pt x="788464" y="0"/>
                  </a:moveTo>
                  <a:lnTo>
                    <a:pt x="813200" y="618"/>
                  </a:lnTo>
                </a:path>
                <a:path w="813435" h="244475">
                  <a:moveTo>
                    <a:pt x="738373" y="69906"/>
                  </a:moveTo>
                  <a:lnTo>
                    <a:pt x="813200" y="70525"/>
                  </a:lnTo>
                </a:path>
                <a:path w="813435" h="244475">
                  <a:moveTo>
                    <a:pt x="738373" y="35262"/>
                  </a:moveTo>
                  <a:lnTo>
                    <a:pt x="813200" y="35880"/>
                  </a:lnTo>
                </a:path>
                <a:path w="813435" h="244475">
                  <a:moveTo>
                    <a:pt x="738373" y="0"/>
                  </a:moveTo>
                  <a:lnTo>
                    <a:pt x="813200" y="618"/>
                  </a:lnTo>
                </a:path>
                <a:path w="813435" h="244475">
                  <a:moveTo>
                    <a:pt x="738373" y="139194"/>
                  </a:moveTo>
                  <a:lnTo>
                    <a:pt x="813200" y="139813"/>
                  </a:lnTo>
                </a:path>
                <a:path w="813435" h="244475">
                  <a:moveTo>
                    <a:pt x="738373" y="104550"/>
                  </a:moveTo>
                  <a:lnTo>
                    <a:pt x="813200" y="105169"/>
                  </a:lnTo>
                </a:path>
                <a:path w="813435" h="244475">
                  <a:moveTo>
                    <a:pt x="738373" y="174457"/>
                  </a:moveTo>
                  <a:lnTo>
                    <a:pt x="813200" y="175075"/>
                  </a:lnTo>
                </a:path>
                <a:path w="813435" h="244475">
                  <a:moveTo>
                    <a:pt x="738373" y="243745"/>
                  </a:moveTo>
                  <a:lnTo>
                    <a:pt x="813200" y="244363"/>
                  </a:lnTo>
                </a:path>
                <a:path w="813435" h="244475">
                  <a:moveTo>
                    <a:pt x="738373" y="209101"/>
                  </a:moveTo>
                  <a:lnTo>
                    <a:pt x="813200" y="20971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3855" y="781347"/>
              <a:ext cx="161290" cy="139700"/>
            </a:xfrm>
            <a:custGeom>
              <a:avLst/>
              <a:gdLst/>
              <a:ahLst/>
              <a:cxnLst/>
              <a:rect l="l" t="t" r="r" b="b"/>
              <a:pathLst>
                <a:path w="161289" h="139700">
                  <a:moveTo>
                    <a:pt x="0" y="139194"/>
                  </a:moveTo>
                  <a:lnTo>
                    <a:pt x="52636" y="139194"/>
                  </a:lnTo>
                  <a:lnTo>
                    <a:pt x="79666" y="139194"/>
                  </a:lnTo>
                  <a:lnTo>
                    <a:pt x="89624" y="139194"/>
                  </a:lnTo>
                  <a:lnTo>
                    <a:pt x="91046" y="139194"/>
                  </a:lnTo>
                  <a:lnTo>
                    <a:pt x="118288" y="133757"/>
                  </a:lnTo>
                  <a:lnTo>
                    <a:pt x="140444" y="118895"/>
                  </a:lnTo>
                  <a:lnTo>
                    <a:pt x="155336" y="96783"/>
                  </a:lnTo>
                  <a:lnTo>
                    <a:pt x="160784" y="69597"/>
                  </a:lnTo>
                  <a:lnTo>
                    <a:pt x="155336" y="42410"/>
                  </a:lnTo>
                  <a:lnTo>
                    <a:pt x="140444" y="20299"/>
                  </a:lnTo>
                  <a:lnTo>
                    <a:pt x="118288" y="5437"/>
                  </a:lnTo>
                  <a:lnTo>
                    <a:pt x="91046" y="0"/>
                  </a:lnTo>
                  <a:lnTo>
                    <a:pt x="38410" y="0"/>
                  </a:lnTo>
                  <a:lnTo>
                    <a:pt x="11380" y="0"/>
                  </a:lnTo>
                  <a:lnTo>
                    <a:pt x="1422" y="0"/>
                  </a:lnTo>
                  <a:lnTo>
                    <a:pt x="0" y="0"/>
                  </a:lnTo>
                  <a:lnTo>
                    <a:pt x="0" y="13919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31232" y="815992"/>
              <a:ext cx="424180" cy="71120"/>
            </a:xfrm>
            <a:custGeom>
              <a:avLst/>
              <a:gdLst/>
              <a:ahLst/>
              <a:cxnLst/>
              <a:rect l="l" t="t" r="r" b="b"/>
              <a:pathLst>
                <a:path w="424179" h="71119">
                  <a:moveTo>
                    <a:pt x="187994" y="35262"/>
                  </a:moveTo>
                  <a:lnTo>
                    <a:pt x="210875" y="35880"/>
                  </a:lnTo>
                </a:path>
                <a:path w="424179" h="71119">
                  <a:moveTo>
                    <a:pt x="0" y="69906"/>
                  </a:moveTo>
                  <a:lnTo>
                    <a:pt x="25354" y="70525"/>
                  </a:lnTo>
                </a:path>
                <a:path w="424179" h="71119">
                  <a:moveTo>
                    <a:pt x="0" y="0"/>
                  </a:moveTo>
                  <a:lnTo>
                    <a:pt x="25354" y="618"/>
                  </a:lnTo>
                </a:path>
                <a:path w="424179" h="71119">
                  <a:moveTo>
                    <a:pt x="400107" y="35262"/>
                  </a:moveTo>
                  <a:lnTo>
                    <a:pt x="423606" y="35880"/>
                  </a:lnTo>
                </a:path>
                <a:path w="424179" h="71119">
                  <a:moveTo>
                    <a:pt x="212730" y="69906"/>
                  </a:moveTo>
                  <a:lnTo>
                    <a:pt x="239940" y="70525"/>
                  </a:lnTo>
                </a:path>
                <a:path w="424179" h="71119">
                  <a:moveTo>
                    <a:pt x="212730" y="0"/>
                  </a:moveTo>
                  <a:lnTo>
                    <a:pt x="239940" y="61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71172" y="781347"/>
              <a:ext cx="160655" cy="139700"/>
            </a:xfrm>
            <a:custGeom>
              <a:avLst/>
              <a:gdLst/>
              <a:ahLst/>
              <a:cxnLst/>
              <a:rect l="l" t="t" r="r" b="b"/>
              <a:pathLst>
                <a:path w="160654" h="139700">
                  <a:moveTo>
                    <a:pt x="0" y="139194"/>
                  </a:moveTo>
                  <a:lnTo>
                    <a:pt x="51318" y="139194"/>
                  </a:lnTo>
                  <a:lnTo>
                    <a:pt x="77671" y="139194"/>
                  </a:lnTo>
                  <a:lnTo>
                    <a:pt x="87380" y="139194"/>
                  </a:lnTo>
                  <a:lnTo>
                    <a:pt x="88767" y="139194"/>
                  </a:lnTo>
                  <a:lnTo>
                    <a:pt x="116205" y="133757"/>
                  </a:lnTo>
                  <a:lnTo>
                    <a:pt x="138939" y="118895"/>
                  </a:lnTo>
                  <a:lnTo>
                    <a:pt x="154437" y="96783"/>
                  </a:lnTo>
                  <a:lnTo>
                    <a:pt x="160166" y="69597"/>
                  </a:lnTo>
                  <a:lnTo>
                    <a:pt x="154437" y="42410"/>
                  </a:lnTo>
                  <a:lnTo>
                    <a:pt x="138939" y="20299"/>
                  </a:lnTo>
                  <a:lnTo>
                    <a:pt x="116205" y="5437"/>
                  </a:lnTo>
                  <a:lnTo>
                    <a:pt x="88767" y="0"/>
                  </a:lnTo>
                  <a:lnTo>
                    <a:pt x="37448" y="0"/>
                  </a:lnTo>
                  <a:lnTo>
                    <a:pt x="11095" y="0"/>
                  </a:lnTo>
                  <a:lnTo>
                    <a:pt x="1386" y="0"/>
                  </a:lnTo>
                  <a:lnTo>
                    <a:pt x="0" y="0"/>
                  </a:lnTo>
                  <a:lnTo>
                    <a:pt x="0" y="13919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38257" y="1198932"/>
              <a:ext cx="126364" cy="120014"/>
            </a:xfrm>
            <a:custGeom>
              <a:avLst/>
              <a:gdLst/>
              <a:ahLst/>
              <a:cxnLst/>
              <a:rect l="l" t="t" r="r" b="b"/>
              <a:pathLst>
                <a:path w="126364" h="120015">
                  <a:moveTo>
                    <a:pt x="0" y="120016"/>
                  </a:moveTo>
                  <a:lnTo>
                    <a:pt x="95234" y="60008"/>
                  </a:lnTo>
                  <a:lnTo>
                    <a:pt x="0" y="0"/>
                  </a:lnTo>
                  <a:lnTo>
                    <a:pt x="0" y="120016"/>
                  </a:lnTo>
                  <a:close/>
                </a:path>
                <a:path w="126364" h="120015">
                  <a:moveTo>
                    <a:pt x="97089" y="60936"/>
                  </a:moveTo>
                  <a:lnTo>
                    <a:pt x="97089" y="52907"/>
                  </a:lnTo>
                  <a:lnTo>
                    <a:pt x="103595" y="46398"/>
                  </a:lnTo>
                  <a:lnTo>
                    <a:pt x="111621" y="46398"/>
                  </a:lnTo>
                  <a:lnTo>
                    <a:pt x="119648" y="46398"/>
                  </a:lnTo>
                  <a:lnTo>
                    <a:pt x="126154" y="52907"/>
                  </a:lnTo>
                  <a:lnTo>
                    <a:pt x="126154" y="60936"/>
                  </a:lnTo>
                  <a:lnTo>
                    <a:pt x="126154" y="68965"/>
                  </a:lnTo>
                  <a:lnTo>
                    <a:pt x="119648" y="75474"/>
                  </a:lnTo>
                  <a:lnTo>
                    <a:pt x="103595" y="75474"/>
                  </a:lnTo>
                  <a:lnTo>
                    <a:pt x="97089" y="68965"/>
                  </a:lnTo>
                  <a:lnTo>
                    <a:pt x="97089" y="60936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6229" y="1126552"/>
              <a:ext cx="189853" cy="1255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0815" y="1126552"/>
              <a:ext cx="191708" cy="1255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5401" y="1126552"/>
              <a:ext cx="189853" cy="1255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45710" y="95333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140" y="69597"/>
                  </a:moveTo>
                  <a:lnTo>
                    <a:pt x="132346" y="80472"/>
                  </a:lnTo>
                  <a:lnTo>
                    <a:pt x="109428" y="104396"/>
                  </a:lnTo>
                  <a:lnTo>
                    <a:pt x="66581" y="128320"/>
                  </a:lnTo>
                  <a:lnTo>
                    <a:pt x="0" y="139195"/>
                  </a:lnTo>
                  <a:lnTo>
                    <a:pt x="3321" y="137322"/>
                  </a:lnTo>
                  <a:lnTo>
                    <a:pt x="10628" y="128561"/>
                  </a:lnTo>
                  <a:lnTo>
                    <a:pt x="17936" y="108202"/>
                  </a:lnTo>
                  <a:lnTo>
                    <a:pt x="21257" y="71530"/>
                  </a:lnTo>
                  <a:lnTo>
                    <a:pt x="21257" y="69597"/>
                  </a:lnTo>
                  <a:lnTo>
                    <a:pt x="17936" y="32623"/>
                  </a:lnTo>
                  <a:lnTo>
                    <a:pt x="10628" y="11599"/>
                  </a:lnTo>
                  <a:lnTo>
                    <a:pt x="3321" y="2174"/>
                  </a:lnTo>
                  <a:lnTo>
                    <a:pt x="0" y="0"/>
                  </a:lnTo>
                  <a:lnTo>
                    <a:pt x="66581" y="10874"/>
                  </a:lnTo>
                  <a:lnTo>
                    <a:pt x="109428" y="34798"/>
                  </a:lnTo>
                  <a:lnTo>
                    <a:pt x="132346" y="58722"/>
                  </a:lnTo>
                  <a:lnTo>
                    <a:pt x="139140" y="6959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28395" y="988593"/>
              <a:ext cx="615315" cy="70485"/>
            </a:xfrm>
            <a:custGeom>
              <a:avLst/>
              <a:gdLst/>
              <a:ahLst/>
              <a:cxnLst/>
              <a:rect l="l" t="t" r="r" b="b"/>
              <a:pathLst>
                <a:path w="615314" h="70484">
                  <a:moveTo>
                    <a:pt x="0" y="0"/>
                  </a:moveTo>
                  <a:lnTo>
                    <a:pt x="34630" y="618"/>
                  </a:lnTo>
                </a:path>
                <a:path w="615314" h="70484">
                  <a:moveTo>
                    <a:pt x="0" y="69288"/>
                  </a:moveTo>
                  <a:lnTo>
                    <a:pt x="34630" y="69906"/>
                  </a:lnTo>
                </a:path>
                <a:path w="615314" h="70484">
                  <a:moveTo>
                    <a:pt x="156456" y="36500"/>
                  </a:moveTo>
                  <a:lnTo>
                    <a:pt x="183665" y="37118"/>
                  </a:lnTo>
                </a:path>
                <a:path w="615314" h="70484">
                  <a:moveTo>
                    <a:pt x="214586" y="0"/>
                  </a:moveTo>
                  <a:lnTo>
                    <a:pt x="245506" y="618"/>
                  </a:lnTo>
                </a:path>
                <a:path w="615314" h="70484">
                  <a:moveTo>
                    <a:pt x="214586" y="69288"/>
                  </a:moveTo>
                  <a:lnTo>
                    <a:pt x="245506" y="69906"/>
                  </a:lnTo>
                </a:path>
                <a:path w="615314" h="70484">
                  <a:moveTo>
                    <a:pt x="367331" y="36500"/>
                  </a:moveTo>
                  <a:lnTo>
                    <a:pt x="400106" y="37118"/>
                  </a:lnTo>
                </a:path>
                <a:path w="615314" h="70484">
                  <a:moveTo>
                    <a:pt x="429171" y="0"/>
                  </a:moveTo>
                  <a:lnTo>
                    <a:pt x="458237" y="618"/>
                  </a:lnTo>
                </a:path>
                <a:path w="615314" h="70484">
                  <a:moveTo>
                    <a:pt x="429171" y="69288"/>
                  </a:moveTo>
                  <a:lnTo>
                    <a:pt x="458237" y="69906"/>
                  </a:lnTo>
                </a:path>
                <a:path w="615314" h="70484">
                  <a:moveTo>
                    <a:pt x="580062" y="36500"/>
                  </a:moveTo>
                  <a:lnTo>
                    <a:pt x="614692" y="3711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03659" y="748559"/>
              <a:ext cx="662940" cy="526415"/>
            </a:xfrm>
            <a:custGeom>
              <a:avLst/>
              <a:gdLst/>
              <a:ahLst/>
              <a:cxnLst/>
              <a:rect l="l" t="t" r="r" b="b"/>
              <a:pathLst>
                <a:path w="662939" h="526415">
                  <a:moveTo>
                    <a:pt x="0" y="0"/>
                  </a:moveTo>
                  <a:lnTo>
                    <a:pt x="662928" y="0"/>
                  </a:lnTo>
                  <a:lnTo>
                    <a:pt x="662928" y="525847"/>
                  </a:lnTo>
                  <a:lnTo>
                    <a:pt x="0" y="525847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5349" y="778255"/>
              <a:ext cx="164496" cy="1453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1638" y="950238"/>
              <a:ext cx="147181" cy="1453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6224" y="950238"/>
              <a:ext cx="147181" cy="1453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28214" y="1398135"/>
              <a:ext cx="813435" cy="375285"/>
            </a:xfrm>
            <a:custGeom>
              <a:avLst/>
              <a:gdLst/>
              <a:ahLst/>
              <a:cxnLst/>
              <a:rect l="l" t="t" r="r" b="b"/>
              <a:pathLst>
                <a:path w="813435" h="375285">
                  <a:moveTo>
                    <a:pt x="276426" y="34644"/>
                  </a:moveTo>
                  <a:lnTo>
                    <a:pt x="299307" y="34644"/>
                  </a:lnTo>
                  <a:lnTo>
                    <a:pt x="299307" y="0"/>
                  </a:lnTo>
                  <a:lnTo>
                    <a:pt x="328372" y="0"/>
                  </a:lnTo>
                </a:path>
                <a:path w="813435" h="375285">
                  <a:moveTo>
                    <a:pt x="256637" y="374898"/>
                  </a:moveTo>
                  <a:lnTo>
                    <a:pt x="299307" y="374898"/>
                  </a:lnTo>
                  <a:lnTo>
                    <a:pt x="299307" y="69906"/>
                  </a:lnTo>
                  <a:lnTo>
                    <a:pt x="328372" y="69906"/>
                  </a:lnTo>
                </a:path>
                <a:path w="813435" h="375285">
                  <a:moveTo>
                    <a:pt x="0" y="51966"/>
                  </a:moveTo>
                  <a:lnTo>
                    <a:pt x="88431" y="51966"/>
                  </a:lnTo>
                  <a:lnTo>
                    <a:pt x="88431" y="69906"/>
                  </a:lnTo>
                  <a:lnTo>
                    <a:pt x="115641" y="69906"/>
                  </a:lnTo>
                </a:path>
                <a:path w="813435" h="375285">
                  <a:moveTo>
                    <a:pt x="0" y="261068"/>
                  </a:moveTo>
                  <a:lnTo>
                    <a:pt x="88431" y="261068"/>
                  </a:lnTo>
                  <a:lnTo>
                    <a:pt x="88431" y="374898"/>
                  </a:lnTo>
                  <a:lnTo>
                    <a:pt x="129246" y="374898"/>
                  </a:lnTo>
                </a:path>
                <a:path w="813435" h="375285">
                  <a:moveTo>
                    <a:pt x="0" y="17322"/>
                  </a:moveTo>
                  <a:lnTo>
                    <a:pt x="88431" y="17322"/>
                  </a:lnTo>
                  <a:lnTo>
                    <a:pt x="88431" y="0"/>
                  </a:lnTo>
                  <a:lnTo>
                    <a:pt x="115641" y="0"/>
                  </a:lnTo>
                </a:path>
                <a:path w="813435" h="375285">
                  <a:moveTo>
                    <a:pt x="491012" y="34644"/>
                  </a:moveTo>
                  <a:lnTo>
                    <a:pt x="506472" y="34644"/>
                  </a:lnTo>
                  <a:lnTo>
                    <a:pt x="506472" y="121873"/>
                  </a:lnTo>
                  <a:lnTo>
                    <a:pt x="813200" y="121873"/>
                  </a:lnTo>
                </a:path>
              </a:pathLst>
            </a:custGeom>
            <a:ln w="8041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33043" y="1467715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55421" y="1903858"/>
            <a:ext cx="2063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weeks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58227" y="1875728"/>
            <a:ext cx="160655" cy="31115"/>
            <a:chOff x="2158227" y="1875728"/>
            <a:chExt cx="160655" cy="31115"/>
          </a:xfrm>
        </p:grpSpPr>
        <p:sp>
          <p:nvSpPr>
            <p:cNvPr id="44" name="object 44"/>
            <p:cNvSpPr/>
            <p:nvPr/>
          </p:nvSpPr>
          <p:spPr>
            <a:xfrm>
              <a:off x="2212646" y="1891195"/>
              <a:ext cx="102235" cy="635"/>
            </a:xfrm>
            <a:custGeom>
              <a:avLst/>
              <a:gdLst/>
              <a:ahLst/>
              <a:cxnLst/>
              <a:rect l="l" t="t" r="r" b="b"/>
              <a:pathLst>
                <a:path w="102235" h="635">
                  <a:moveTo>
                    <a:pt x="102036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58227" y="1875728"/>
              <a:ext cx="62230" cy="31115"/>
            </a:xfrm>
            <a:custGeom>
              <a:avLst/>
              <a:gdLst/>
              <a:ahLst/>
              <a:cxnLst/>
              <a:rect l="l" t="t" r="r" b="b"/>
              <a:pathLst>
                <a:path w="62230" h="31114">
                  <a:moveTo>
                    <a:pt x="61841" y="0"/>
                  </a:moveTo>
                  <a:lnTo>
                    <a:pt x="0" y="15466"/>
                  </a:lnTo>
                  <a:lnTo>
                    <a:pt x="61841" y="30932"/>
                  </a:lnTo>
                  <a:lnTo>
                    <a:pt x="61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81213" y="1974384"/>
            <a:ext cx="34163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(</a:t>
            </a:r>
            <a:r>
              <a:rPr sz="500" dirty="0">
                <a:solidFill>
                  <a:srgbClr val="FF2800"/>
                </a:solidFill>
                <a:latin typeface="Arial"/>
                <a:cs typeface="Arial"/>
              </a:rPr>
              <a:t>just</a:t>
            </a:r>
            <a:r>
              <a:rPr sz="500" spc="-1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FF2800"/>
                </a:solidFill>
                <a:latin typeface="Arial"/>
                <a:cs typeface="Arial"/>
              </a:rPr>
              <a:t>wiring</a:t>
            </a:r>
            <a:r>
              <a:rPr sz="500" spc="-10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57969" y="1290163"/>
            <a:ext cx="946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(a)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74412" y="1846943"/>
            <a:ext cx="3714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500" spc="-25" dirty="0">
                <a:latin typeface="Arial"/>
                <a:cs typeface="Arial"/>
              </a:rPr>
              <a:t>IC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5" dirty="0">
                <a:latin typeface="Arial"/>
                <a:cs typeface="Arial"/>
              </a:rPr>
              <a:t>Fab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58681" y="1430923"/>
            <a:ext cx="312420" cy="424180"/>
            <a:chOff x="1958681" y="1430923"/>
            <a:chExt cx="312420" cy="424180"/>
          </a:xfrm>
        </p:grpSpPr>
        <p:sp>
          <p:nvSpPr>
            <p:cNvPr id="50" name="object 50"/>
            <p:cNvSpPr/>
            <p:nvPr/>
          </p:nvSpPr>
          <p:spPr>
            <a:xfrm>
              <a:off x="2179871" y="1470207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0" y="0"/>
                  </a:moveTo>
                  <a:lnTo>
                    <a:pt x="74833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9871" y="1520317"/>
              <a:ext cx="74930" cy="98425"/>
            </a:xfrm>
            <a:custGeom>
              <a:avLst/>
              <a:gdLst/>
              <a:ahLst/>
              <a:cxnLst/>
              <a:rect l="l" t="t" r="r" b="b"/>
              <a:pathLst>
                <a:path w="74930" h="98425">
                  <a:moveTo>
                    <a:pt x="0" y="0"/>
                  </a:moveTo>
                  <a:lnTo>
                    <a:pt x="74833" y="0"/>
                  </a:lnTo>
                </a:path>
                <a:path w="74930" h="98425">
                  <a:moveTo>
                    <a:pt x="0" y="48254"/>
                  </a:moveTo>
                  <a:lnTo>
                    <a:pt x="74833" y="48254"/>
                  </a:lnTo>
                </a:path>
                <a:path w="74930" h="98425">
                  <a:moveTo>
                    <a:pt x="0" y="98364"/>
                  </a:moveTo>
                  <a:lnTo>
                    <a:pt x="74833" y="98364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79871" y="1669411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0" y="0"/>
                  </a:moveTo>
                  <a:lnTo>
                    <a:pt x="74833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79871" y="1717665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0" y="0"/>
                  </a:moveTo>
                  <a:lnTo>
                    <a:pt x="74833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79871" y="1767775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0" y="0"/>
                  </a:moveTo>
                  <a:lnTo>
                    <a:pt x="74833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79871" y="1817885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0" y="0"/>
                  </a:moveTo>
                  <a:lnTo>
                    <a:pt x="74833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4556" y="1470207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5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74556" y="1520317"/>
              <a:ext cx="77470" cy="98425"/>
            </a:xfrm>
            <a:custGeom>
              <a:avLst/>
              <a:gdLst/>
              <a:ahLst/>
              <a:cxnLst/>
              <a:rect l="l" t="t" r="r" b="b"/>
              <a:pathLst>
                <a:path w="77469" h="98425">
                  <a:moveTo>
                    <a:pt x="0" y="0"/>
                  </a:moveTo>
                  <a:lnTo>
                    <a:pt x="77305" y="0"/>
                  </a:lnTo>
                </a:path>
                <a:path w="77469" h="98425">
                  <a:moveTo>
                    <a:pt x="0" y="48254"/>
                  </a:moveTo>
                  <a:lnTo>
                    <a:pt x="77305" y="48254"/>
                  </a:lnTo>
                </a:path>
                <a:path w="77469" h="98425">
                  <a:moveTo>
                    <a:pt x="0" y="98364"/>
                  </a:moveTo>
                  <a:lnTo>
                    <a:pt x="77305" y="98364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74556" y="1669411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5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74556" y="1717665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5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74556" y="1767775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5" y="0"/>
                  </a:lnTo>
                </a:path>
              </a:pathLst>
            </a:custGeom>
            <a:ln w="31551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74556" y="1817885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7305" y="0"/>
                  </a:lnTo>
                </a:path>
              </a:pathLst>
            </a:custGeom>
            <a:ln w="3155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51862" y="1430923"/>
              <a:ext cx="128270" cy="424180"/>
            </a:xfrm>
            <a:custGeom>
              <a:avLst/>
              <a:gdLst/>
              <a:ahLst/>
              <a:cxnLst/>
              <a:rect l="l" t="t" r="r" b="b"/>
              <a:pathLst>
                <a:path w="128269" h="424180">
                  <a:moveTo>
                    <a:pt x="128009" y="0"/>
                  </a:moveTo>
                  <a:lnTo>
                    <a:pt x="0" y="0"/>
                  </a:lnTo>
                  <a:lnTo>
                    <a:pt x="0" y="423771"/>
                  </a:lnTo>
                  <a:lnTo>
                    <a:pt x="128009" y="423771"/>
                  </a:lnTo>
                  <a:lnTo>
                    <a:pt x="12800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855497" y="1772088"/>
            <a:ext cx="996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(d)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494222" y="1285745"/>
            <a:ext cx="951865" cy="574040"/>
            <a:chOff x="2494222" y="1285745"/>
            <a:chExt cx="951865" cy="574040"/>
          </a:xfrm>
        </p:grpSpPr>
        <p:sp>
          <p:nvSpPr>
            <p:cNvPr id="65" name="object 65"/>
            <p:cNvSpPr/>
            <p:nvPr/>
          </p:nvSpPr>
          <p:spPr>
            <a:xfrm>
              <a:off x="2498349" y="1289873"/>
              <a:ext cx="99060" cy="24130"/>
            </a:xfrm>
            <a:custGeom>
              <a:avLst/>
              <a:gdLst/>
              <a:ahLst/>
              <a:cxnLst/>
              <a:rect l="l" t="t" r="r" b="b"/>
              <a:pathLst>
                <a:path w="99060" h="24130">
                  <a:moveTo>
                    <a:pt x="0" y="0"/>
                  </a:moveTo>
                  <a:lnTo>
                    <a:pt x="98944" y="2350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87399" y="1297914"/>
              <a:ext cx="64135" cy="28575"/>
            </a:xfrm>
            <a:custGeom>
              <a:avLst/>
              <a:gdLst/>
              <a:ahLst/>
              <a:cxnLst/>
              <a:rect l="l" t="t" r="r" b="b"/>
              <a:pathLst>
                <a:path w="64135" h="28575">
                  <a:moveTo>
                    <a:pt x="8039" y="0"/>
                  </a:moveTo>
                  <a:lnTo>
                    <a:pt x="0" y="28458"/>
                  </a:lnTo>
                  <a:lnTo>
                    <a:pt x="63695" y="28458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28214" y="1398135"/>
              <a:ext cx="813435" cy="262255"/>
            </a:xfrm>
            <a:custGeom>
              <a:avLst/>
              <a:gdLst/>
              <a:ahLst/>
              <a:cxnLst/>
              <a:rect l="l" t="t" r="r" b="b"/>
              <a:pathLst>
                <a:path w="813435" h="262255">
                  <a:moveTo>
                    <a:pt x="0" y="87228"/>
                  </a:moveTo>
                  <a:lnTo>
                    <a:pt x="75445" y="87847"/>
                  </a:lnTo>
                </a:path>
                <a:path w="813435" h="262255">
                  <a:moveTo>
                    <a:pt x="0" y="156517"/>
                  </a:moveTo>
                  <a:lnTo>
                    <a:pt x="75445" y="157135"/>
                  </a:lnTo>
                </a:path>
                <a:path w="813435" h="262255">
                  <a:moveTo>
                    <a:pt x="0" y="121873"/>
                  </a:moveTo>
                  <a:lnTo>
                    <a:pt x="75445" y="122491"/>
                  </a:lnTo>
                </a:path>
                <a:path w="813435" h="262255">
                  <a:moveTo>
                    <a:pt x="0" y="191161"/>
                  </a:moveTo>
                  <a:lnTo>
                    <a:pt x="75445" y="191779"/>
                  </a:lnTo>
                </a:path>
                <a:path w="813435" h="262255">
                  <a:moveTo>
                    <a:pt x="0" y="226424"/>
                  </a:moveTo>
                  <a:lnTo>
                    <a:pt x="75445" y="227042"/>
                  </a:lnTo>
                </a:path>
                <a:path w="813435" h="262255">
                  <a:moveTo>
                    <a:pt x="788464" y="87228"/>
                  </a:moveTo>
                  <a:lnTo>
                    <a:pt x="813200" y="87847"/>
                  </a:lnTo>
                </a:path>
                <a:path w="813435" h="262255">
                  <a:moveTo>
                    <a:pt x="788464" y="51966"/>
                  </a:moveTo>
                  <a:lnTo>
                    <a:pt x="813200" y="52584"/>
                  </a:lnTo>
                </a:path>
                <a:path w="813435" h="262255">
                  <a:moveTo>
                    <a:pt x="788464" y="17322"/>
                  </a:moveTo>
                  <a:lnTo>
                    <a:pt x="813200" y="17940"/>
                  </a:lnTo>
                </a:path>
                <a:path w="813435" h="262255">
                  <a:moveTo>
                    <a:pt x="738373" y="87228"/>
                  </a:moveTo>
                  <a:lnTo>
                    <a:pt x="813200" y="87847"/>
                  </a:lnTo>
                </a:path>
                <a:path w="813435" h="262255">
                  <a:moveTo>
                    <a:pt x="738373" y="51966"/>
                  </a:moveTo>
                  <a:lnTo>
                    <a:pt x="813200" y="52584"/>
                  </a:lnTo>
                </a:path>
                <a:path w="813435" h="262255">
                  <a:moveTo>
                    <a:pt x="738373" y="17322"/>
                  </a:moveTo>
                  <a:lnTo>
                    <a:pt x="813200" y="17940"/>
                  </a:lnTo>
                </a:path>
                <a:path w="813435" h="262255">
                  <a:moveTo>
                    <a:pt x="738373" y="156517"/>
                  </a:moveTo>
                  <a:lnTo>
                    <a:pt x="813200" y="157135"/>
                  </a:lnTo>
                </a:path>
                <a:path w="813435" h="262255">
                  <a:moveTo>
                    <a:pt x="738373" y="191161"/>
                  </a:moveTo>
                  <a:lnTo>
                    <a:pt x="813200" y="191779"/>
                  </a:lnTo>
                </a:path>
                <a:path w="813435" h="262255">
                  <a:moveTo>
                    <a:pt x="738373" y="261068"/>
                  </a:moveTo>
                  <a:lnTo>
                    <a:pt x="813200" y="261686"/>
                  </a:lnTo>
                </a:path>
                <a:path w="813435" h="262255">
                  <a:moveTo>
                    <a:pt x="738373" y="226424"/>
                  </a:moveTo>
                  <a:lnTo>
                    <a:pt x="813200" y="227042"/>
                  </a:lnTo>
                </a:path>
                <a:path w="813435" h="262255">
                  <a:moveTo>
                    <a:pt x="703124" y="34644"/>
                  </a:moveTo>
                  <a:lnTo>
                    <a:pt x="726624" y="35262"/>
                  </a:lnTo>
                </a:path>
                <a:path w="813435" h="262255">
                  <a:moveTo>
                    <a:pt x="515748" y="69906"/>
                  </a:moveTo>
                  <a:lnTo>
                    <a:pt x="542958" y="70525"/>
                  </a:lnTo>
                </a:path>
                <a:path w="813435" h="262255">
                  <a:moveTo>
                    <a:pt x="515748" y="0"/>
                  </a:moveTo>
                  <a:lnTo>
                    <a:pt x="542958" y="61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71172" y="1363491"/>
              <a:ext cx="160655" cy="141605"/>
            </a:xfrm>
            <a:custGeom>
              <a:avLst/>
              <a:gdLst/>
              <a:ahLst/>
              <a:cxnLst/>
              <a:rect l="l" t="t" r="r" b="b"/>
              <a:pathLst>
                <a:path w="160654" h="141605">
                  <a:moveTo>
                    <a:pt x="88766" y="0"/>
                  </a:moveTo>
                  <a:lnTo>
                    <a:pt x="0" y="0"/>
                  </a:lnTo>
                  <a:lnTo>
                    <a:pt x="0" y="141050"/>
                  </a:lnTo>
                  <a:lnTo>
                    <a:pt x="88766" y="141050"/>
                  </a:lnTo>
                  <a:lnTo>
                    <a:pt x="116204" y="135313"/>
                  </a:lnTo>
                  <a:lnTo>
                    <a:pt x="138939" y="119795"/>
                  </a:lnTo>
                  <a:lnTo>
                    <a:pt x="154437" y="97032"/>
                  </a:lnTo>
                  <a:lnTo>
                    <a:pt x="160166" y="69559"/>
                  </a:lnTo>
                  <a:lnTo>
                    <a:pt x="154437" y="42387"/>
                  </a:lnTo>
                  <a:lnTo>
                    <a:pt x="138939" y="20288"/>
                  </a:lnTo>
                  <a:lnTo>
                    <a:pt x="116204" y="5434"/>
                  </a:lnTo>
                  <a:lnTo>
                    <a:pt x="88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71172" y="1363491"/>
              <a:ext cx="160655" cy="141605"/>
            </a:xfrm>
            <a:custGeom>
              <a:avLst/>
              <a:gdLst/>
              <a:ahLst/>
              <a:cxnLst/>
              <a:rect l="l" t="t" r="r" b="b"/>
              <a:pathLst>
                <a:path w="160654" h="141605">
                  <a:moveTo>
                    <a:pt x="0" y="141050"/>
                  </a:moveTo>
                  <a:lnTo>
                    <a:pt x="51318" y="141050"/>
                  </a:lnTo>
                  <a:lnTo>
                    <a:pt x="77671" y="141050"/>
                  </a:lnTo>
                  <a:lnTo>
                    <a:pt x="87380" y="141050"/>
                  </a:lnTo>
                  <a:lnTo>
                    <a:pt x="88767" y="141050"/>
                  </a:lnTo>
                  <a:lnTo>
                    <a:pt x="116205" y="135314"/>
                  </a:lnTo>
                  <a:lnTo>
                    <a:pt x="138939" y="119796"/>
                  </a:lnTo>
                  <a:lnTo>
                    <a:pt x="154437" y="97032"/>
                  </a:lnTo>
                  <a:lnTo>
                    <a:pt x="160166" y="69559"/>
                  </a:lnTo>
                  <a:lnTo>
                    <a:pt x="154437" y="42387"/>
                  </a:lnTo>
                  <a:lnTo>
                    <a:pt x="138939" y="20288"/>
                  </a:lnTo>
                  <a:lnTo>
                    <a:pt x="116205" y="5434"/>
                  </a:lnTo>
                  <a:lnTo>
                    <a:pt x="88767" y="0"/>
                  </a:lnTo>
                  <a:lnTo>
                    <a:pt x="37448" y="0"/>
                  </a:lnTo>
                  <a:lnTo>
                    <a:pt x="11095" y="0"/>
                  </a:lnTo>
                  <a:lnTo>
                    <a:pt x="1386" y="0"/>
                  </a:lnTo>
                  <a:lnTo>
                    <a:pt x="0" y="0"/>
                  </a:lnTo>
                  <a:lnTo>
                    <a:pt x="0" y="14105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53931" y="1757567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10">
                  <a:moveTo>
                    <a:pt x="0" y="14538"/>
                  </a:moveTo>
                  <a:lnTo>
                    <a:pt x="0" y="6509"/>
                  </a:lnTo>
                  <a:lnTo>
                    <a:pt x="6922" y="0"/>
                  </a:lnTo>
                  <a:lnTo>
                    <a:pt x="15460" y="0"/>
                  </a:lnTo>
                  <a:lnTo>
                    <a:pt x="23999" y="0"/>
                  </a:lnTo>
                  <a:lnTo>
                    <a:pt x="30920" y="6509"/>
                  </a:lnTo>
                  <a:lnTo>
                    <a:pt x="30920" y="14538"/>
                  </a:lnTo>
                  <a:lnTo>
                    <a:pt x="30920" y="22567"/>
                  </a:lnTo>
                  <a:lnTo>
                    <a:pt x="23999" y="29076"/>
                  </a:lnTo>
                  <a:lnTo>
                    <a:pt x="6922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0815" y="1710551"/>
              <a:ext cx="191708" cy="12558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5401" y="1710551"/>
              <a:ext cx="189853" cy="12558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745711" y="153733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3321" y="2144"/>
                  </a:lnTo>
                  <a:lnTo>
                    <a:pt x="10628" y="11357"/>
                  </a:lnTo>
                  <a:lnTo>
                    <a:pt x="17935" y="31808"/>
                  </a:lnTo>
                  <a:lnTo>
                    <a:pt x="21257" y="67664"/>
                  </a:lnTo>
                  <a:lnTo>
                    <a:pt x="21257" y="69597"/>
                  </a:lnTo>
                  <a:lnTo>
                    <a:pt x="17935" y="106570"/>
                  </a:lnTo>
                  <a:lnTo>
                    <a:pt x="10628" y="127594"/>
                  </a:lnTo>
                  <a:lnTo>
                    <a:pt x="3321" y="137019"/>
                  </a:lnTo>
                  <a:lnTo>
                    <a:pt x="0" y="139194"/>
                  </a:lnTo>
                  <a:lnTo>
                    <a:pt x="66580" y="128319"/>
                  </a:lnTo>
                  <a:lnTo>
                    <a:pt x="109427" y="104395"/>
                  </a:lnTo>
                  <a:lnTo>
                    <a:pt x="132346" y="80471"/>
                  </a:lnTo>
                  <a:lnTo>
                    <a:pt x="139139" y="69597"/>
                  </a:lnTo>
                  <a:lnTo>
                    <a:pt x="132346" y="58722"/>
                  </a:lnTo>
                  <a:lnTo>
                    <a:pt x="109427" y="34798"/>
                  </a:lnTo>
                  <a:lnTo>
                    <a:pt x="66580" y="10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45711" y="153733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139140" y="69597"/>
                  </a:moveTo>
                  <a:lnTo>
                    <a:pt x="132346" y="80472"/>
                  </a:lnTo>
                  <a:lnTo>
                    <a:pt x="109428" y="104396"/>
                  </a:lnTo>
                  <a:lnTo>
                    <a:pt x="66581" y="128320"/>
                  </a:lnTo>
                  <a:lnTo>
                    <a:pt x="0" y="139194"/>
                  </a:lnTo>
                  <a:lnTo>
                    <a:pt x="3321" y="137019"/>
                  </a:lnTo>
                  <a:lnTo>
                    <a:pt x="10628" y="127595"/>
                  </a:lnTo>
                  <a:lnTo>
                    <a:pt x="17936" y="106571"/>
                  </a:lnTo>
                  <a:lnTo>
                    <a:pt x="21257" y="69597"/>
                  </a:lnTo>
                  <a:lnTo>
                    <a:pt x="21257" y="67664"/>
                  </a:lnTo>
                  <a:lnTo>
                    <a:pt x="17936" y="31808"/>
                  </a:lnTo>
                  <a:lnTo>
                    <a:pt x="10628" y="11357"/>
                  </a:lnTo>
                  <a:lnTo>
                    <a:pt x="3321" y="2144"/>
                  </a:lnTo>
                  <a:lnTo>
                    <a:pt x="0" y="0"/>
                  </a:lnTo>
                  <a:lnTo>
                    <a:pt x="66581" y="10874"/>
                  </a:lnTo>
                  <a:lnTo>
                    <a:pt x="109428" y="34798"/>
                  </a:lnTo>
                  <a:lnTo>
                    <a:pt x="132346" y="58722"/>
                  </a:lnTo>
                  <a:lnTo>
                    <a:pt x="139140" y="6959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28395" y="1571974"/>
              <a:ext cx="615315" cy="71120"/>
            </a:xfrm>
            <a:custGeom>
              <a:avLst/>
              <a:gdLst/>
              <a:ahLst/>
              <a:cxnLst/>
              <a:rect l="l" t="t" r="r" b="b"/>
              <a:pathLst>
                <a:path w="615314" h="71119">
                  <a:moveTo>
                    <a:pt x="0" y="0"/>
                  </a:moveTo>
                  <a:lnTo>
                    <a:pt x="34630" y="618"/>
                  </a:lnTo>
                </a:path>
                <a:path w="615314" h="71119">
                  <a:moveTo>
                    <a:pt x="0" y="69906"/>
                  </a:moveTo>
                  <a:lnTo>
                    <a:pt x="34630" y="70525"/>
                  </a:lnTo>
                </a:path>
                <a:path w="615314" h="71119">
                  <a:moveTo>
                    <a:pt x="156456" y="35262"/>
                  </a:moveTo>
                  <a:lnTo>
                    <a:pt x="183665" y="35880"/>
                  </a:lnTo>
                </a:path>
                <a:path w="615314" h="71119">
                  <a:moveTo>
                    <a:pt x="214586" y="0"/>
                  </a:moveTo>
                  <a:lnTo>
                    <a:pt x="245506" y="618"/>
                  </a:lnTo>
                </a:path>
                <a:path w="615314" h="71119">
                  <a:moveTo>
                    <a:pt x="214586" y="69906"/>
                  </a:moveTo>
                  <a:lnTo>
                    <a:pt x="245506" y="70525"/>
                  </a:lnTo>
                </a:path>
                <a:path w="615314" h="71119">
                  <a:moveTo>
                    <a:pt x="367331" y="35262"/>
                  </a:moveTo>
                  <a:lnTo>
                    <a:pt x="400106" y="35880"/>
                  </a:lnTo>
                </a:path>
                <a:path w="615314" h="71119">
                  <a:moveTo>
                    <a:pt x="429171" y="0"/>
                  </a:moveTo>
                  <a:lnTo>
                    <a:pt x="458237" y="618"/>
                  </a:lnTo>
                </a:path>
                <a:path w="615314" h="71119">
                  <a:moveTo>
                    <a:pt x="429171" y="69906"/>
                  </a:moveTo>
                  <a:lnTo>
                    <a:pt x="458237" y="70525"/>
                  </a:lnTo>
                </a:path>
                <a:path w="615314" h="71119">
                  <a:moveTo>
                    <a:pt x="580062" y="35262"/>
                  </a:moveTo>
                  <a:lnTo>
                    <a:pt x="614692" y="35880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03659" y="1332559"/>
              <a:ext cx="662940" cy="524510"/>
            </a:xfrm>
            <a:custGeom>
              <a:avLst/>
              <a:gdLst/>
              <a:ahLst/>
              <a:cxnLst/>
              <a:rect l="l" t="t" r="r" b="b"/>
              <a:pathLst>
                <a:path w="662939" h="524510">
                  <a:moveTo>
                    <a:pt x="0" y="0"/>
                  </a:moveTo>
                  <a:lnTo>
                    <a:pt x="662928" y="0"/>
                  </a:lnTo>
                  <a:lnTo>
                    <a:pt x="662928" y="523991"/>
                  </a:lnTo>
                  <a:lnTo>
                    <a:pt x="0" y="523991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51638" y="1534238"/>
              <a:ext cx="147181" cy="14537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6224" y="1534238"/>
              <a:ext cx="147181" cy="14537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0763" y="1360398"/>
              <a:ext cx="166970" cy="14723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757460" y="1713644"/>
              <a:ext cx="94615" cy="120014"/>
            </a:xfrm>
            <a:custGeom>
              <a:avLst/>
              <a:gdLst/>
              <a:ahLst/>
              <a:cxnLst/>
              <a:rect l="l" t="t" r="r" b="b"/>
              <a:pathLst>
                <a:path w="94614" h="120014">
                  <a:moveTo>
                    <a:pt x="0" y="119398"/>
                  </a:moveTo>
                  <a:lnTo>
                    <a:pt x="94615" y="59389"/>
                  </a:lnTo>
                  <a:lnTo>
                    <a:pt x="0" y="0"/>
                  </a:lnTo>
                  <a:lnTo>
                    <a:pt x="0" y="119398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55349" y="1360398"/>
              <a:ext cx="164496" cy="14723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2574081" y="1348316"/>
            <a:ext cx="61594" cy="1593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540">
              <a:lnSpc>
                <a:spcPct val="73900"/>
              </a:lnSpc>
              <a:spcBef>
                <a:spcPts val="260"/>
              </a:spcBef>
            </a:pPr>
            <a:r>
              <a:rPr sz="500" spc="-50" dirty="0">
                <a:latin typeface="Arial"/>
                <a:cs typeface="Arial"/>
              </a:rPr>
              <a:t>k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p</a:t>
            </a:r>
            <a:endParaRPr sz="5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79029" y="1608146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80883" y="1772088"/>
            <a:ext cx="920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(c)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77173" y="1194892"/>
            <a:ext cx="996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(b)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68301" y="1979210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3037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Manufactured</a:t>
            </a:r>
            <a:r>
              <a:rPr spc="-45" dirty="0"/>
              <a:t> </a:t>
            </a:r>
            <a:r>
              <a:rPr dirty="0"/>
              <a:t>IC</a:t>
            </a:r>
            <a:r>
              <a:rPr spc="-40" dirty="0"/>
              <a:t> </a:t>
            </a:r>
            <a:r>
              <a:rPr dirty="0"/>
              <a:t>Technologies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Gate</a:t>
            </a:r>
            <a:r>
              <a:rPr spc="-40" dirty="0"/>
              <a:t> </a:t>
            </a:r>
            <a:r>
              <a:rPr dirty="0"/>
              <a:t>Array</a:t>
            </a:r>
            <a:r>
              <a:rPr spc="-40" dirty="0"/>
              <a:t> </a:t>
            </a:r>
            <a:r>
              <a:rPr spc="-20" dirty="0"/>
              <a:t>ASIC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878" y="478997"/>
            <a:ext cx="1681480" cy="46100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(2a)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Gate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array</a:t>
            </a:r>
            <a:endParaRPr sz="900">
              <a:latin typeface="Tahoma"/>
              <a:cs typeface="Tahoma"/>
            </a:endParaRPr>
          </a:p>
          <a:p>
            <a:pPr marL="304165" marR="5080" indent="-114300">
              <a:lnSpc>
                <a:spcPct val="104800"/>
              </a:lnSpc>
              <a:spcBef>
                <a:spcPts val="185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1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Example: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Mapping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half-</a:t>
            </a:r>
            <a:r>
              <a:rPr sz="750" spc="-10" dirty="0">
                <a:latin typeface="Tahoma"/>
                <a:cs typeface="Tahoma"/>
              </a:rPr>
              <a:t>adder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array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8444" y="946143"/>
            <a:ext cx="1210310" cy="744855"/>
            <a:chOff x="2128444" y="946143"/>
            <a:chExt cx="1210310" cy="744855"/>
          </a:xfrm>
        </p:grpSpPr>
        <p:sp>
          <p:nvSpPr>
            <p:cNvPr id="12" name="object 12"/>
            <p:cNvSpPr/>
            <p:nvPr/>
          </p:nvSpPr>
          <p:spPr>
            <a:xfrm>
              <a:off x="2132254" y="1159339"/>
              <a:ext cx="1202690" cy="426720"/>
            </a:xfrm>
            <a:custGeom>
              <a:avLst/>
              <a:gdLst/>
              <a:ahLst/>
              <a:cxnLst/>
              <a:rect l="l" t="t" r="r" b="b"/>
              <a:pathLst>
                <a:path w="1202689" h="426719">
                  <a:moveTo>
                    <a:pt x="0" y="139813"/>
                  </a:moveTo>
                  <a:lnTo>
                    <a:pt x="129246" y="140432"/>
                  </a:lnTo>
                </a:path>
                <a:path w="1202689" h="426719">
                  <a:moveTo>
                    <a:pt x="0" y="209101"/>
                  </a:moveTo>
                  <a:lnTo>
                    <a:pt x="129246" y="209720"/>
                  </a:lnTo>
                </a:path>
                <a:path w="1202689" h="426719">
                  <a:moveTo>
                    <a:pt x="0" y="279008"/>
                  </a:moveTo>
                  <a:lnTo>
                    <a:pt x="133574" y="279627"/>
                  </a:lnTo>
                </a:path>
                <a:path w="1202689" h="426719">
                  <a:moveTo>
                    <a:pt x="0" y="348296"/>
                  </a:moveTo>
                  <a:lnTo>
                    <a:pt x="129246" y="348915"/>
                  </a:lnTo>
                </a:path>
                <a:path w="1202689" h="426719">
                  <a:moveTo>
                    <a:pt x="0" y="425627"/>
                  </a:moveTo>
                  <a:lnTo>
                    <a:pt x="131720" y="426246"/>
                  </a:lnTo>
                </a:path>
                <a:path w="1202689" h="426719">
                  <a:moveTo>
                    <a:pt x="1071074" y="0"/>
                  </a:moveTo>
                  <a:lnTo>
                    <a:pt x="1198465" y="618"/>
                  </a:lnTo>
                </a:path>
                <a:path w="1202689" h="426719">
                  <a:moveTo>
                    <a:pt x="1071074" y="209101"/>
                  </a:moveTo>
                  <a:lnTo>
                    <a:pt x="1200320" y="209720"/>
                  </a:lnTo>
                </a:path>
                <a:path w="1202689" h="426719">
                  <a:moveTo>
                    <a:pt x="1071074" y="279008"/>
                  </a:moveTo>
                  <a:lnTo>
                    <a:pt x="1202176" y="279627"/>
                  </a:lnTo>
                </a:path>
                <a:path w="1202689" h="426719">
                  <a:moveTo>
                    <a:pt x="1071074" y="348296"/>
                  </a:moveTo>
                  <a:lnTo>
                    <a:pt x="1200320" y="348915"/>
                  </a:lnTo>
                </a:path>
                <a:path w="1202689" h="426719">
                  <a:moveTo>
                    <a:pt x="1071074" y="425627"/>
                  </a:moveTo>
                  <a:lnTo>
                    <a:pt x="1202176" y="426246"/>
                  </a:lnTo>
                </a:path>
                <a:path w="1202689" h="426719">
                  <a:moveTo>
                    <a:pt x="1071074" y="69906"/>
                  </a:moveTo>
                  <a:lnTo>
                    <a:pt x="1198465" y="70525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3974" y="949000"/>
              <a:ext cx="937894" cy="739140"/>
            </a:xfrm>
            <a:custGeom>
              <a:avLst/>
              <a:gdLst/>
              <a:ahLst/>
              <a:cxnLst/>
              <a:rect l="l" t="t" r="r" b="b"/>
              <a:pathLst>
                <a:path w="937894" h="739139">
                  <a:moveTo>
                    <a:pt x="0" y="558635"/>
                  </a:moveTo>
                  <a:lnTo>
                    <a:pt x="0" y="0"/>
                  </a:lnTo>
                  <a:lnTo>
                    <a:pt x="937499" y="0"/>
                  </a:lnTo>
                  <a:lnTo>
                    <a:pt x="937499" y="738660"/>
                  </a:lnTo>
                  <a:lnTo>
                    <a:pt x="0" y="738660"/>
                  </a:lnTo>
                  <a:lnTo>
                    <a:pt x="0" y="558635"/>
                  </a:lnTo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2254" y="1229246"/>
              <a:ext cx="1005840" cy="279400"/>
            </a:xfrm>
            <a:custGeom>
              <a:avLst/>
              <a:gdLst/>
              <a:ahLst/>
              <a:cxnLst/>
              <a:rect l="l" t="t" r="r" b="b"/>
              <a:pathLst>
                <a:path w="1005839" h="279400">
                  <a:moveTo>
                    <a:pt x="280136" y="69906"/>
                  </a:moveTo>
                  <a:lnTo>
                    <a:pt x="320951" y="70525"/>
                  </a:lnTo>
                </a:path>
                <a:path w="1005839" h="279400">
                  <a:moveTo>
                    <a:pt x="280136" y="139194"/>
                  </a:moveTo>
                  <a:lnTo>
                    <a:pt x="320951" y="139813"/>
                  </a:lnTo>
                </a:path>
                <a:path w="1005839" h="279400">
                  <a:moveTo>
                    <a:pt x="709308" y="278389"/>
                  </a:moveTo>
                  <a:lnTo>
                    <a:pt x="736518" y="279008"/>
                  </a:lnTo>
                </a:path>
                <a:path w="1005839" h="279400">
                  <a:moveTo>
                    <a:pt x="707452" y="104550"/>
                  </a:moveTo>
                  <a:lnTo>
                    <a:pt x="734663" y="105169"/>
                  </a:lnTo>
                </a:path>
                <a:path w="1005839" h="279400">
                  <a:moveTo>
                    <a:pt x="550997" y="69906"/>
                  </a:moveTo>
                  <a:lnTo>
                    <a:pt x="585627" y="70525"/>
                  </a:lnTo>
                </a:path>
                <a:path w="1005839" h="279400">
                  <a:moveTo>
                    <a:pt x="550997" y="139194"/>
                  </a:moveTo>
                  <a:lnTo>
                    <a:pt x="585627" y="139813"/>
                  </a:lnTo>
                </a:path>
                <a:path w="1005839" h="279400">
                  <a:moveTo>
                    <a:pt x="0" y="0"/>
                  </a:moveTo>
                  <a:lnTo>
                    <a:pt x="129246" y="618"/>
                  </a:lnTo>
                </a:path>
                <a:path w="1005839" h="279400">
                  <a:moveTo>
                    <a:pt x="442776" y="104550"/>
                  </a:moveTo>
                  <a:lnTo>
                    <a:pt x="471841" y="105169"/>
                  </a:lnTo>
                </a:path>
                <a:path w="1005839" h="279400">
                  <a:moveTo>
                    <a:pt x="978313" y="278389"/>
                  </a:moveTo>
                  <a:lnTo>
                    <a:pt x="1005523" y="279008"/>
                  </a:lnTo>
                </a:path>
                <a:path w="1005839" h="279400">
                  <a:moveTo>
                    <a:pt x="848449" y="278389"/>
                  </a:moveTo>
                  <a:lnTo>
                    <a:pt x="819383" y="27900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0159" y="1590206"/>
            <a:ext cx="2914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Gate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spc="-30" dirty="0">
                <a:latin typeface="Arial"/>
                <a:cs typeface="Arial"/>
              </a:rPr>
              <a:t>array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1625" y="1243766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1625" y="1036519"/>
            <a:ext cx="8890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co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3174" y="1035901"/>
            <a:ext cx="673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5"/>
              </a:spcBef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3012" y="655310"/>
            <a:ext cx="372110" cy="19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 marR="5080" indent="-17780">
              <a:lnSpc>
                <a:spcPct val="111200"/>
              </a:lnSpc>
              <a:spcBef>
                <a:spcPts val="95"/>
              </a:spcBef>
            </a:pPr>
            <a:r>
              <a:rPr sz="500" dirty="0">
                <a:solidFill>
                  <a:srgbClr val="FF2800"/>
                </a:solidFill>
                <a:latin typeface="Arial"/>
                <a:cs typeface="Arial"/>
              </a:rPr>
              <a:t>s = a'b + </a:t>
            </a:r>
            <a:r>
              <a:rPr sz="500" spc="-25" dirty="0">
                <a:solidFill>
                  <a:srgbClr val="FF2800"/>
                </a:solidFill>
                <a:latin typeface="Arial"/>
                <a:cs typeface="Arial"/>
              </a:rPr>
              <a:t>ab'</a:t>
            </a:r>
            <a:r>
              <a:rPr sz="500" spc="20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7B2BD6"/>
                </a:solidFill>
                <a:latin typeface="Arial"/>
                <a:cs typeface="Arial"/>
              </a:rPr>
              <a:t>co =</a:t>
            </a:r>
            <a:r>
              <a:rPr sz="500" spc="5" dirty="0">
                <a:solidFill>
                  <a:srgbClr val="7B2BD6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7B2BD6"/>
                </a:solidFill>
                <a:latin typeface="Arial"/>
                <a:cs typeface="Arial"/>
              </a:rPr>
              <a:t>ab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31178" y="1052549"/>
            <a:ext cx="703580" cy="518159"/>
            <a:chOff x="2431178" y="1052549"/>
            <a:chExt cx="703580" cy="518159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4856" y="1444843"/>
              <a:ext cx="132253" cy="12558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34036" y="1263889"/>
              <a:ext cx="141605" cy="139700"/>
            </a:xfrm>
            <a:custGeom>
              <a:avLst/>
              <a:gdLst/>
              <a:ahLst/>
              <a:cxnLst/>
              <a:rect l="l" t="t" r="r" b="b"/>
              <a:pathLst>
                <a:path w="141605" h="139700">
                  <a:moveTo>
                    <a:pt x="0" y="0"/>
                  </a:moveTo>
                  <a:lnTo>
                    <a:pt x="3319" y="1872"/>
                  </a:lnTo>
                  <a:lnTo>
                    <a:pt x="10622" y="10633"/>
                  </a:lnTo>
                  <a:lnTo>
                    <a:pt x="17926" y="30992"/>
                  </a:lnTo>
                  <a:lnTo>
                    <a:pt x="21245" y="67664"/>
                  </a:lnTo>
                  <a:lnTo>
                    <a:pt x="21245" y="69597"/>
                  </a:lnTo>
                  <a:lnTo>
                    <a:pt x="17926" y="106571"/>
                  </a:lnTo>
                  <a:lnTo>
                    <a:pt x="10622" y="127596"/>
                  </a:lnTo>
                  <a:lnTo>
                    <a:pt x="3319" y="137020"/>
                  </a:lnTo>
                  <a:lnTo>
                    <a:pt x="0" y="139195"/>
                  </a:lnTo>
                  <a:lnTo>
                    <a:pt x="67660" y="128321"/>
                  </a:lnTo>
                  <a:lnTo>
                    <a:pt x="111058" y="104396"/>
                  </a:lnTo>
                  <a:lnTo>
                    <a:pt x="134174" y="80472"/>
                  </a:lnTo>
                  <a:lnTo>
                    <a:pt x="140995" y="69597"/>
                  </a:lnTo>
                  <a:lnTo>
                    <a:pt x="134174" y="58722"/>
                  </a:lnTo>
                  <a:lnTo>
                    <a:pt x="111058" y="34798"/>
                  </a:lnTo>
                  <a:lnTo>
                    <a:pt x="67660" y="10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4035" y="1263890"/>
              <a:ext cx="375285" cy="304165"/>
            </a:xfrm>
            <a:custGeom>
              <a:avLst/>
              <a:gdLst/>
              <a:ahLst/>
              <a:cxnLst/>
              <a:rect l="l" t="t" r="r" b="b"/>
              <a:pathLst>
                <a:path w="375285" h="304165">
                  <a:moveTo>
                    <a:pt x="140995" y="69597"/>
                  </a:moveTo>
                  <a:lnTo>
                    <a:pt x="134175" y="80471"/>
                  </a:lnTo>
                  <a:lnTo>
                    <a:pt x="111058" y="104396"/>
                  </a:lnTo>
                  <a:lnTo>
                    <a:pt x="67660" y="128320"/>
                  </a:lnTo>
                  <a:lnTo>
                    <a:pt x="0" y="139195"/>
                  </a:lnTo>
                  <a:lnTo>
                    <a:pt x="3319" y="137020"/>
                  </a:lnTo>
                  <a:lnTo>
                    <a:pt x="10622" y="127595"/>
                  </a:lnTo>
                  <a:lnTo>
                    <a:pt x="17926" y="106570"/>
                  </a:lnTo>
                  <a:lnTo>
                    <a:pt x="21245" y="69597"/>
                  </a:lnTo>
                  <a:lnTo>
                    <a:pt x="21245" y="67664"/>
                  </a:lnTo>
                  <a:lnTo>
                    <a:pt x="17926" y="30992"/>
                  </a:lnTo>
                  <a:lnTo>
                    <a:pt x="10622" y="10632"/>
                  </a:lnTo>
                  <a:lnTo>
                    <a:pt x="3319" y="1872"/>
                  </a:lnTo>
                  <a:lnTo>
                    <a:pt x="0" y="0"/>
                  </a:lnTo>
                  <a:lnTo>
                    <a:pt x="67660" y="10874"/>
                  </a:lnTo>
                  <a:lnTo>
                    <a:pt x="111058" y="34798"/>
                  </a:lnTo>
                  <a:lnTo>
                    <a:pt x="134175" y="58722"/>
                  </a:lnTo>
                  <a:lnTo>
                    <a:pt x="140995" y="69597"/>
                  </a:lnTo>
                  <a:close/>
                </a:path>
                <a:path w="375285" h="304165">
                  <a:moveTo>
                    <a:pt x="280136" y="303753"/>
                  </a:moveTo>
                  <a:lnTo>
                    <a:pt x="374752" y="243745"/>
                  </a:lnTo>
                  <a:lnTo>
                    <a:pt x="280136" y="183737"/>
                  </a:lnTo>
                  <a:lnTo>
                    <a:pt x="280136" y="303753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0642" y="149402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9" y="0"/>
                  </a:lnTo>
                  <a:lnTo>
                    <a:pt x="29064" y="6509"/>
                  </a:lnTo>
                  <a:lnTo>
                    <a:pt x="29064" y="14538"/>
                  </a:lnTo>
                  <a:lnTo>
                    <a:pt x="29064" y="22567"/>
                  </a:lnTo>
                  <a:lnTo>
                    <a:pt x="22559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8711" y="1263889"/>
              <a:ext cx="141605" cy="139700"/>
            </a:xfrm>
            <a:custGeom>
              <a:avLst/>
              <a:gdLst/>
              <a:ahLst/>
              <a:cxnLst/>
              <a:rect l="l" t="t" r="r" b="b"/>
              <a:pathLst>
                <a:path w="141605" h="139700">
                  <a:moveTo>
                    <a:pt x="0" y="0"/>
                  </a:moveTo>
                  <a:lnTo>
                    <a:pt x="3319" y="1872"/>
                  </a:lnTo>
                  <a:lnTo>
                    <a:pt x="10622" y="10633"/>
                  </a:lnTo>
                  <a:lnTo>
                    <a:pt x="17926" y="30992"/>
                  </a:lnTo>
                  <a:lnTo>
                    <a:pt x="21245" y="67664"/>
                  </a:lnTo>
                  <a:lnTo>
                    <a:pt x="21245" y="69597"/>
                  </a:lnTo>
                  <a:lnTo>
                    <a:pt x="17926" y="106571"/>
                  </a:lnTo>
                  <a:lnTo>
                    <a:pt x="10622" y="127596"/>
                  </a:lnTo>
                  <a:lnTo>
                    <a:pt x="3319" y="137020"/>
                  </a:lnTo>
                  <a:lnTo>
                    <a:pt x="0" y="139195"/>
                  </a:lnTo>
                  <a:lnTo>
                    <a:pt x="67661" y="128321"/>
                  </a:lnTo>
                  <a:lnTo>
                    <a:pt x="111059" y="104396"/>
                  </a:lnTo>
                  <a:lnTo>
                    <a:pt x="134176" y="80472"/>
                  </a:lnTo>
                  <a:lnTo>
                    <a:pt x="140996" y="69597"/>
                  </a:lnTo>
                  <a:lnTo>
                    <a:pt x="134176" y="58722"/>
                  </a:lnTo>
                  <a:lnTo>
                    <a:pt x="111059" y="34798"/>
                  </a:lnTo>
                  <a:lnTo>
                    <a:pt x="67661" y="10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4035" y="1055406"/>
              <a:ext cx="405765" cy="347980"/>
            </a:xfrm>
            <a:custGeom>
              <a:avLst/>
              <a:gdLst/>
              <a:ahLst/>
              <a:cxnLst/>
              <a:rect l="l" t="t" r="r" b="b"/>
              <a:pathLst>
                <a:path w="405764" h="347980">
                  <a:moveTo>
                    <a:pt x="405671" y="278080"/>
                  </a:moveTo>
                  <a:lnTo>
                    <a:pt x="398851" y="288955"/>
                  </a:lnTo>
                  <a:lnTo>
                    <a:pt x="375734" y="312879"/>
                  </a:lnTo>
                  <a:lnTo>
                    <a:pt x="332337" y="336803"/>
                  </a:lnTo>
                  <a:lnTo>
                    <a:pt x="264675" y="347678"/>
                  </a:lnTo>
                  <a:lnTo>
                    <a:pt x="267995" y="345503"/>
                  </a:lnTo>
                  <a:lnTo>
                    <a:pt x="275298" y="336078"/>
                  </a:lnTo>
                  <a:lnTo>
                    <a:pt x="282602" y="315054"/>
                  </a:lnTo>
                  <a:lnTo>
                    <a:pt x="285922" y="278080"/>
                  </a:lnTo>
                  <a:lnTo>
                    <a:pt x="285922" y="276147"/>
                  </a:lnTo>
                  <a:lnTo>
                    <a:pt x="282602" y="239475"/>
                  </a:lnTo>
                  <a:lnTo>
                    <a:pt x="275298" y="219116"/>
                  </a:lnTo>
                  <a:lnTo>
                    <a:pt x="267995" y="210356"/>
                  </a:lnTo>
                  <a:lnTo>
                    <a:pt x="264675" y="208483"/>
                  </a:lnTo>
                  <a:lnTo>
                    <a:pt x="332337" y="219357"/>
                  </a:lnTo>
                  <a:lnTo>
                    <a:pt x="375734" y="243281"/>
                  </a:lnTo>
                  <a:lnTo>
                    <a:pt x="398851" y="267205"/>
                  </a:lnTo>
                  <a:lnTo>
                    <a:pt x="405671" y="278080"/>
                  </a:lnTo>
                  <a:close/>
                </a:path>
                <a:path w="405764" h="347980">
                  <a:moveTo>
                    <a:pt x="0" y="139195"/>
                  </a:moveTo>
                  <a:lnTo>
                    <a:pt x="52434" y="139195"/>
                  </a:lnTo>
                  <a:lnTo>
                    <a:pt x="79359" y="139195"/>
                  </a:lnTo>
                  <a:lnTo>
                    <a:pt x="89279" y="139195"/>
                  </a:lnTo>
                  <a:lnTo>
                    <a:pt x="90696" y="139195"/>
                  </a:lnTo>
                  <a:lnTo>
                    <a:pt x="117833" y="133757"/>
                  </a:lnTo>
                  <a:lnTo>
                    <a:pt x="139904" y="118895"/>
                  </a:lnTo>
                  <a:lnTo>
                    <a:pt x="154738" y="96784"/>
                  </a:lnTo>
                  <a:lnTo>
                    <a:pt x="160166" y="69597"/>
                  </a:lnTo>
                  <a:lnTo>
                    <a:pt x="154738" y="42410"/>
                  </a:lnTo>
                  <a:lnTo>
                    <a:pt x="139904" y="20299"/>
                  </a:lnTo>
                  <a:lnTo>
                    <a:pt x="117833" y="5437"/>
                  </a:lnTo>
                  <a:lnTo>
                    <a:pt x="90696" y="0"/>
                  </a:lnTo>
                  <a:lnTo>
                    <a:pt x="38262" y="0"/>
                  </a:lnTo>
                  <a:lnTo>
                    <a:pt x="11337" y="0"/>
                  </a:lnTo>
                  <a:lnTo>
                    <a:pt x="1417" y="0"/>
                  </a:lnTo>
                  <a:lnTo>
                    <a:pt x="0" y="0"/>
                  </a:lnTo>
                  <a:lnTo>
                    <a:pt x="0" y="139195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9638" y="1052623"/>
              <a:ext cx="166351" cy="14476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80703" y="1447627"/>
              <a:ext cx="95250" cy="120014"/>
            </a:xfrm>
            <a:custGeom>
              <a:avLst/>
              <a:gdLst/>
              <a:ahLst/>
              <a:cxnLst/>
              <a:rect l="l" t="t" r="r" b="b"/>
              <a:pathLst>
                <a:path w="95250" h="120015">
                  <a:moveTo>
                    <a:pt x="0" y="120016"/>
                  </a:moveTo>
                  <a:lnTo>
                    <a:pt x="95234" y="60008"/>
                  </a:lnTo>
                  <a:lnTo>
                    <a:pt x="0" y="0"/>
                  </a:lnTo>
                  <a:lnTo>
                    <a:pt x="0" y="120016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9648" y="149402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3" y="0"/>
                  </a:lnTo>
                  <a:lnTo>
                    <a:pt x="22559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9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4315" y="1261106"/>
              <a:ext cx="147181" cy="14476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8644" y="1052623"/>
              <a:ext cx="165733" cy="14476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724971" y="1074876"/>
            <a:ext cx="1092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a'b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9543" y="1074876"/>
            <a:ext cx="1092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ab'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32254" y="1095618"/>
            <a:ext cx="1198245" cy="205104"/>
          </a:xfrm>
          <a:custGeom>
            <a:avLst/>
            <a:gdLst/>
            <a:ahLst/>
            <a:cxnLst/>
            <a:rect l="l" t="t" r="r" b="b"/>
            <a:pathLst>
              <a:path w="1198245" h="205105">
                <a:moveTo>
                  <a:pt x="0" y="69906"/>
                </a:moveTo>
                <a:lnTo>
                  <a:pt x="129246" y="70525"/>
                </a:lnTo>
              </a:path>
              <a:path w="1198245" h="205105">
                <a:moveTo>
                  <a:pt x="0" y="0"/>
                </a:moveTo>
                <a:lnTo>
                  <a:pt x="129246" y="618"/>
                </a:lnTo>
              </a:path>
              <a:path w="1198245" h="205105">
                <a:moveTo>
                  <a:pt x="1068600" y="0"/>
                </a:moveTo>
                <a:lnTo>
                  <a:pt x="1197847" y="618"/>
                </a:lnTo>
              </a:path>
              <a:path w="1198245" h="205105">
                <a:moveTo>
                  <a:pt x="1068600" y="204152"/>
                </a:moveTo>
                <a:lnTo>
                  <a:pt x="1197847" y="204771"/>
                </a:lnTo>
              </a:path>
            </a:pathLst>
          </a:custGeom>
          <a:ln w="7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114936" y="1711955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47935" y="628709"/>
            <a:ext cx="7994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Times New Roman"/>
                <a:cs typeface="Times New Roman"/>
              </a:rPr>
              <a:t>Half-</a:t>
            </a:r>
            <a:r>
              <a:rPr sz="700" dirty="0">
                <a:latin typeface="Times New Roman"/>
                <a:cs typeface="Times New Roman"/>
              </a:rPr>
              <a:t>adder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equations: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54599" y="791996"/>
            <a:ext cx="1163955" cy="800735"/>
            <a:chOff x="2254599" y="791996"/>
            <a:chExt cx="1163955" cy="800735"/>
          </a:xfrm>
        </p:grpSpPr>
        <p:sp>
          <p:nvSpPr>
            <p:cNvPr id="38" name="object 38"/>
            <p:cNvSpPr/>
            <p:nvPr/>
          </p:nvSpPr>
          <p:spPr>
            <a:xfrm>
              <a:off x="2258409" y="997254"/>
              <a:ext cx="944244" cy="167005"/>
            </a:xfrm>
            <a:custGeom>
              <a:avLst/>
              <a:gdLst/>
              <a:ahLst/>
              <a:cxnLst/>
              <a:rect l="l" t="t" r="r" b="b"/>
              <a:pathLst>
                <a:path w="944244" h="167005">
                  <a:moveTo>
                    <a:pt x="3710" y="165796"/>
                  </a:moveTo>
                  <a:lnTo>
                    <a:pt x="179336" y="166415"/>
                  </a:lnTo>
                </a:path>
                <a:path w="944244" h="167005">
                  <a:moveTo>
                    <a:pt x="0" y="92796"/>
                  </a:moveTo>
                  <a:lnTo>
                    <a:pt x="179336" y="97127"/>
                  </a:lnTo>
                </a:path>
                <a:path w="944244" h="167005">
                  <a:moveTo>
                    <a:pt x="943683" y="97746"/>
                  </a:moveTo>
                  <a:lnTo>
                    <a:pt x="907816" y="96508"/>
                  </a:lnTo>
                  <a:lnTo>
                    <a:pt x="907816" y="0"/>
                  </a:lnTo>
                  <a:lnTo>
                    <a:pt x="366713" y="0"/>
                  </a:lnTo>
                  <a:lnTo>
                    <a:pt x="366713" y="129296"/>
                  </a:lnTo>
                  <a:lnTo>
                    <a:pt x="339503" y="129296"/>
                  </a:lnTo>
                </a:path>
              </a:pathLst>
            </a:custGeom>
            <a:ln w="7422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73001" y="846466"/>
              <a:ext cx="117475" cy="126364"/>
            </a:xfrm>
            <a:custGeom>
              <a:avLst/>
              <a:gdLst/>
              <a:ahLst/>
              <a:cxnLst/>
              <a:rect l="l" t="t" r="r" b="b"/>
              <a:pathLst>
                <a:path w="117475" h="126365">
                  <a:moveTo>
                    <a:pt x="117091" y="0"/>
                  </a:moveTo>
                  <a:lnTo>
                    <a:pt x="0" y="126148"/>
                  </a:lnTo>
                </a:path>
              </a:pathLst>
            </a:custGeom>
            <a:ln w="8314">
              <a:solidFill>
                <a:srgbClr val="7B2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66268" y="948005"/>
              <a:ext cx="31115" cy="32384"/>
            </a:xfrm>
            <a:custGeom>
              <a:avLst/>
              <a:gdLst/>
              <a:ahLst/>
              <a:cxnLst/>
              <a:rect l="l" t="t" r="r" b="b"/>
              <a:pathLst>
                <a:path w="31114" h="32384">
                  <a:moveTo>
                    <a:pt x="9323" y="0"/>
                  </a:moveTo>
                  <a:lnTo>
                    <a:pt x="0" y="31863"/>
                  </a:lnTo>
                  <a:lnTo>
                    <a:pt x="31074" y="20205"/>
                  </a:lnTo>
                  <a:lnTo>
                    <a:pt x="9323" y="0"/>
                  </a:lnTo>
                  <a:close/>
                </a:path>
              </a:pathLst>
            </a:custGeom>
            <a:solidFill>
              <a:srgbClr val="7B2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7051" y="1093763"/>
              <a:ext cx="389255" cy="495300"/>
            </a:xfrm>
            <a:custGeom>
              <a:avLst/>
              <a:gdLst/>
              <a:ahLst/>
              <a:cxnLst/>
              <a:rect l="l" t="t" r="r" b="b"/>
              <a:pathLst>
                <a:path w="389255" h="495300">
                  <a:moveTo>
                    <a:pt x="0" y="139195"/>
                  </a:moveTo>
                  <a:lnTo>
                    <a:pt x="294360" y="139195"/>
                  </a:lnTo>
                  <a:lnTo>
                    <a:pt x="320951" y="139195"/>
                  </a:lnTo>
                  <a:lnTo>
                    <a:pt x="320951" y="0"/>
                  </a:lnTo>
                  <a:lnTo>
                    <a:pt x="379081" y="0"/>
                  </a:lnTo>
                </a:path>
                <a:path w="389255" h="495300">
                  <a:moveTo>
                    <a:pt x="388975" y="417584"/>
                  </a:moveTo>
                  <a:lnTo>
                    <a:pt x="367331" y="417584"/>
                  </a:lnTo>
                  <a:lnTo>
                    <a:pt x="367331" y="494915"/>
                  </a:lnTo>
                  <a:lnTo>
                    <a:pt x="0" y="494915"/>
                  </a:lnTo>
                  <a:lnTo>
                    <a:pt x="0" y="67431"/>
                  </a:lnTo>
                </a:path>
                <a:path w="389255" h="495300">
                  <a:moveTo>
                    <a:pt x="253545" y="417584"/>
                  </a:moveTo>
                  <a:lnTo>
                    <a:pt x="344450" y="417584"/>
                  </a:lnTo>
                  <a:lnTo>
                    <a:pt x="344450" y="69288"/>
                  </a:lnTo>
                  <a:lnTo>
                    <a:pt x="379081" y="69288"/>
                  </a:lnTo>
                </a:path>
              </a:pathLst>
            </a:custGeom>
            <a:ln w="7422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062" y="1122839"/>
              <a:ext cx="340741" cy="25302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91366" y="1030042"/>
              <a:ext cx="584200" cy="481330"/>
            </a:xfrm>
            <a:custGeom>
              <a:avLst/>
              <a:gdLst/>
              <a:ahLst/>
              <a:cxnLst/>
              <a:rect l="l" t="t" r="r" b="b"/>
              <a:pathLst>
                <a:path w="584200" h="481330">
                  <a:moveTo>
                    <a:pt x="455762" y="481305"/>
                  </a:moveTo>
                  <a:lnTo>
                    <a:pt x="527497" y="481305"/>
                  </a:lnTo>
                  <a:lnTo>
                    <a:pt x="527497" y="133008"/>
                  </a:lnTo>
                  <a:lnTo>
                    <a:pt x="583772" y="133008"/>
                  </a:lnTo>
                </a:path>
                <a:path w="584200" h="481330">
                  <a:moveTo>
                    <a:pt x="583772" y="63720"/>
                  </a:moveTo>
                  <a:lnTo>
                    <a:pt x="500287" y="63720"/>
                  </a:lnTo>
                  <a:lnTo>
                    <a:pt x="500287" y="0"/>
                  </a:lnTo>
                  <a:lnTo>
                    <a:pt x="0" y="0"/>
                  </a:lnTo>
                  <a:lnTo>
                    <a:pt x="0" y="481305"/>
                  </a:lnTo>
                  <a:lnTo>
                    <a:pt x="59984" y="481305"/>
                  </a:lnTo>
                </a:path>
              </a:pathLst>
            </a:custGeom>
            <a:ln w="7422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80047" y="796441"/>
              <a:ext cx="234315" cy="491490"/>
            </a:xfrm>
            <a:custGeom>
              <a:avLst/>
              <a:gdLst/>
              <a:ahLst/>
              <a:cxnLst/>
              <a:rect l="l" t="t" r="r" b="b"/>
              <a:pathLst>
                <a:path w="234314" h="491490">
                  <a:moveTo>
                    <a:pt x="233871" y="0"/>
                  </a:moveTo>
                  <a:lnTo>
                    <a:pt x="0" y="491319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75156" y="1263504"/>
              <a:ext cx="27305" cy="33655"/>
            </a:xfrm>
            <a:custGeom>
              <a:avLst/>
              <a:gdLst/>
              <a:ahLst/>
              <a:cxnLst/>
              <a:rect l="l" t="t" r="r" b="b"/>
              <a:pathLst>
                <a:path w="27305" h="33655">
                  <a:moveTo>
                    <a:pt x="0" y="0"/>
                  </a:moveTo>
                  <a:lnTo>
                    <a:pt x="637" y="33192"/>
                  </a:lnTo>
                  <a:lnTo>
                    <a:pt x="26799" y="12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75905" y="1078296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09">
                  <a:moveTo>
                    <a:pt x="23999" y="0"/>
                  </a:moveTo>
                  <a:lnTo>
                    <a:pt x="6921" y="0"/>
                  </a:lnTo>
                  <a:lnTo>
                    <a:pt x="0" y="6508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921" y="29076"/>
                  </a:lnTo>
                  <a:lnTo>
                    <a:pt x="23999" y="29076"/>
                  </a:lnTo>
                  <a:lnTo>
                    <a:pt x="30920" y="22567"/>
                  </a:lnTo>
                  <a:lnTo>
                    <a:pt x="30920" y="6508"/>
                  </a:lnTo>
                  <a:lnTo>
                    <a:pt x="2399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75906" y="1078297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09">
                  <a:moveTo>
                    <a:pt x="0" y="14538"/>
                  </a:moveTo>
                  <a:lnTo>
                    <a:pt x="0" y="6508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19" y="6508"/>
                  </a:lnTo>
                  <a:lnTo>
                    <a:pt x="30919" y="14538"/>
                  </a:lnTo>
                  <a:lnTo>
                    <a:pt x="30919" y="22567"/>
                  </a:lnTo>
                  <a:lnTo>
                    <a:pt x="23998" y="29076"/>
                  </a:lnTo>
                  <a:lnTo>
                    <a:pt x="6921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11591" y="114758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2559" y="0"/>
                  </a:moveTo>
                  <a:lnTo>
                    <a:pt x="6506" y="0"/>
                  </a:lnTo>
                  <a:lnTo>
                    <a:pt x="0" y="6508"/>
                  </a:lnTo>
                  <a:lnTo>
                    <a:pt x="0" y="14537"/>
                  </a:lnTo>
                  <a:lnTo>
                    <a:pt x="0" y="22566"/>
                  </a:lnTo>
                  <a:lnTo>
                    <a:pt x="6506" y="29076"/>
                  </a:lnTo>
                  <a:lnTo>
                    <a:pt x="22559" y="29076"/>
                  </a:lnTo>
                  <a:lnTo>
                    <a:pt x="29065" y="22566"/>
                  </a:lnTo>
                  <a:lnTo>
                    <a:pt x="29065" y="6508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FF2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11591" y="114758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3" y="0"/>
                  </a:lnTo>
                  <a:lnTo>
                    <a:pt x="22558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57822" y="1074876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ab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2859" y="1487839"/>
            <a:ext cx="831215" cy="120650"/>
          </a:xfrm>
          <a:custGeom>
            <a:avLst/>
            <a:gdLst/>
            <a:ahLst/>
            <a:cxnLst/>
            <a:rect l="l" t="t" r="r" b="b"/>
            <a:pathLst>
              <a:path w="831214" h="120650">
                <a:moveTo>
                  <a:pt x="0" y="120017"/>
                </a:moveTo>
                <a:lnTo>
                  <a:pt x="77299" y="120635"/>
                </a:lnTo>
              </a:path>
              <a:path w="831214" h="120650">
                <a:moveTo>
                  <a:pt x="0" y="0"/>
                </a:moveTo>
                <a:lnTo>
                  <a:pt x="77299" y="618"/>
                </a:lnTo>
              </a:path>
              <a:path w="831214" h="120650">
                <a:moveTo>
                  <a:pt x="0" y="60008"/>
                </a:moveTo>
                <a:lnTo>
                  <a:pt x="77299" y="60627"/>
                </a:lnTo>
              </a:path>
              <a:path w="831214" h="120650">
                <a:moveTo>
                  <a:pt x="753833" y="3093"/>
                </a:moveTo>
                <a:lnTo>
                  <a:pt x="831134" y="3711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083" y="179327"/>
            <a:ext cx="319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Manufactured</a:t>
            </a:r>
            <a:r>
              <a:rPr spc="-50" dirty="0"/>
              <a:t> </a:t>
            </a:r>
            <a:r>
              <a:rPr dirty="0"/>
              <a:t>IC</a:t>
            </a:r>
            <a:r>
              <a:rPr spc="-45" dirty="0"/>
              <a:t> </a:t>
            </a:r>
            <a:r>
              <a:rPr dirty="0"/>
              <a:t>Technologies</a:t>
            </a:r>
            <a:r>
              <a:rPr spc="-4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Standard</a:t>
            </a:r>
            <a:r>
              <a:rPr spc="-45" dirty="0"/>
              <a:t> </a:t>
            </a:r>
            <a:r>
              <a:rPr dirty="0"/>
              <a:t>Cell</a:t>
            </a:r>
            <a:r>
              <a:rPr spc="-45" dirty="0"/>
              <a:t> </a:t>
            </a:r>
            <a:r>
              <a:rPr spc="-20" dirty="0"/>
              <a:t>ASIC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878" y="482562"/>
            <a:ext cx="1694814" cy="189166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4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(2)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Semicustom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IC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"Application-specific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IC"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(ASIC)</a:t>
            </a:r>
            <a:endParaRPr sz="750">
              <a:latin typeface="Tahoma"/>
              <a:cs typeface="Tahoma"/>
            </a:endParaRPr>
          </a:p>
          <a:p>
            <a:pPr marL="304165" marR="73660" lvl="1" indent="-114300">
              <a:lnSpc>
                <a:spcPts val="869"/>
              </a:lnSpc>
              <a:spcBef>
                <a:spcPts val="17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(a)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array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(b)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standard </a:t>
            </a:r>
            <a:r>
              <a:rPr sz="750" spc="-20" dirty="0">
                <a:latin typeface="Tahoma"/>
                <a:cs typeface="Tahoma"/>
              </a:rPr>
              <a:t>cell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(2b)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Standard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cell</a:t>
            </a:r>
            <a:endParaRPr sz="900">
              <a:latin typeface="Tahoma"/>
              <a:cs typeface="Tahoma"/>
            </a:endParaRPr>
          </a:p>
          <a:p>
            <a:pPr marL="304165" marR="160655" lvl="1" indent="-114300">
              <a:lnSpc>
                <a:spcPts val="83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Pre-layed-out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"cells"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exist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in </a:t>
            </a:r>
            <a:r>
              <a:rPr sz="750" dirty="0">
                <a:latin typeface="Tahoma"/>
                <a:cs typeface="Tahoma"/>
              </a:rPr>
              <a:t>library,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not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chip</a:t>
            </a:r>
            <a:endParaRPr sz="750">
              <a:latin typeface="Tahoma"/>
              <a:cs typeface="Tahoma"/>
            </a:endParaRPr>
          </a:p>
          <a:p>
            <a:pPr marL="304165" marR="5080" lvl="1" indent="-114300">
              <a:lnSpc>
                <a:spcPts val="830"/>
              </a:lnSpc>
              <a:spcBef>
                <a:spcPts val="20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Designer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instantiates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cells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into </a:t>
            </a:r>
            <a:r>
              <a:rPr sz="750" dirty="0">
                <a:latin typeface="Tahoma"/>
                <a:cs typeface="Tahoma"/>
              </a:rPr>
              <a:t>pre-defined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rows,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connects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2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Vs.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gate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array</a:t>
            </a:r>
            <a:endParaRPr sz="7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7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Better</a:t>
            </a:r>
            <a:r>
              <a:rPr sz="700" spc="-2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performance/power/size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9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A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bit harder to </a:t>
            </a:r>
            <a:r>
              <a:rPr sz="700" spc="-10" dirty="0">
                <a:latin typeface="Tahoma"/>
                <a:cs typeface="Tahoma"/>
              </a:rPr>
              <a:t>design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3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Vs.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full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custom</a:t>
            </a:r>
            <a:endParaRPr sz="750">
              <a:latin typeface="Tahoma"/>
              <a:cs typeface="Tahoma"/>
            </a:endParaRPr>
          </a:p>
          <a:p>
            <a:pPr marL="457834" marR="45720" lvl="2" indent="-89535">
              <a:lnSpc>
                <a:spcPts val="770"/>
              </a:lnSpc>
              <a:spcBef>
                <a:spcPts val="16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Not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good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circuit,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but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still </a:t>
            </a:r>
            <a:r>
              <a:rPr sz="700" dirty="0">
                <a:latin typeface="Tahoma"/>
                <a:cs typeface="Tahoma"/>
              </a:rPr>
              <a:t>far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easier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0" dirty="0">
                <a:latin typeface="Tahoma"/>
                <a:cs typeface="Tahoma"/>
              </a:rPr>
              <a:t> design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1640" y="1550322"/>
            <a:ext cx="77470" cy="365125"/>
          </a:xfrm>
          <a:custGeom>
            <a:avLst/>
            <a:gdLst/>
            <a:ahLst/>
            <a:cxnLst/>
            <a:rect l="l" t="t" r="r" b="b"/>
            <a:pathLst>
              <a:path w="77470" h="365125">
                <a:moveTo>
                  <a:pt x="0" y="121873"/>
                </a:moveTo>
                <a:lnTo>
                  <a:pt x="77300" y="122491"/>
                </a:lnTo>
              </a:path>
              <a:path w="77470" h="365125">
                <a:moveTo>
                  <a:pt x="0" y="364381"/>
                </a:moveTo>
                <a:lnTo>
                  <a:pt x="77300" y="364999"/>
                </a:lnTo>
              </a:path>
              <a:path w="77470" h="365125">
                <a:moveTo>
                  <a:pt x="0" y="181880"/>
                </a:moveTo>
                <a:lnTo>
                  <a:pt x="77300" y="182499"/>
                </a:lnTo>
              </a:path>
              <a:path w="77470" h="365125">
                <a:moveTo>
                  <a:pt x="0" y="244364"/>
                </a:moveTo>
                <a:lnTo>
                  <a:pt x="77300" y="244982"/>
                </a:lnTo>
              </a:path>
              <a:path w="77470" h="365125">
                <a:moveTo>
                  <a:pt x="0" y="304372"/>
                </a:moveTo>
                <a:lnTo>
                  <a:pt x="77300" y="304991"/>
                </a:lnTo>
              </a:path>
              <a:path w="77470" h="365125">
                <a:moveTo>
                  <a:pt x="0" y="0"/>
                </a:moveTo>
                <a:lnTo>
                  <a:pt x="77300" y="618"/>
                </a:lnTo>
              </a:path>
              <a:path w="77470" h="365125">
                <a:moveTo>
                  <a:pt x="0" y="60008"/>
                </a:moveTo>
                <a:lnTo>
                  <a:pt x="77300" y="60626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39846" y="1434308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20162" y="764879"/>
            <a:ext cx="807085" cy="1208405"/>
            <a:chOff x="1820162" y="764879"/>
            <a:chExt cx="807085" cy="1208405"/>
          </a:xfrm>
        </p:grpSpPr>
        <p:sp>
          <p:nvSpPr>
            <p:cNvPr id="16" name="object 16"/>
            <p:cNvSpPr/>
            <p:nvPr/>
          </p:nvSpPr>
          <p:spPr>
            <a:xfrm>
              <a:off x="2438364" y="1792211"/>
              <a:ext cx="85725" cy="132715"/>
            </a:xfrm>
            <a:custGeom>
              <a:avLst/>
              <a:gdLst/>
              <a:ahLst/>
              <a:cxnLst/>
              <a:rect l="l" t="t" r="r" b="b"/>
              <a:pathLst>
                <a:path w="85725" h="132714">
                  <a:moveTo>
                    <a:pt x="85339" y="0"/>
                  </a:moveTo>
                  <a:lnTo>
                    <a:pt x="0" y="132389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8681" y="1910373"/>
              <a:ext cx="47625" cy="62865"/>
            </a:xfrm>
            <a:custGeom>
              <a:avLst/>
              <a:gdLst/>
              <a:ahLst/>
              <a:cxnLst/>
              <a:rect l="l" t="t" r="r" b="b"/>
              <a:pathLst>
                <a:path w="47625" h="62864">
                  <a:moveTo>
                    <a:pt x="19789" y="0"/>
                  </a:moveTo>
                  <a:lnTo>
                    <a:pt x="0" y="62482"/>
                  </a:lnTo>
                  <a:lnTo>
                    <a:pt x="47617" y="16084"/>
                  </a:lnTo>
                  <a:lnTo>
                    <a:pt x="19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0521" y="1370296"/>
              <a:ext cx="100965" cy="26034"/>
            </a:xfrm>
            <a:custGeom>
              <a:avLst/>
              <a:gdLst/>
              <a:ahLst/>
              <a:cxnLst/>
              <a:rect l="l" t="t" r="r" b="b"/>
              <a:pathLst>
                <a:path w="100964" h="26034">
                  <a:moveTo>
                    <a:pt x="0" y="0"/>
                  </a:moveTo>
                  <a:lnTo>
                    <a:pt x="100799" y="25983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1426" y="1378338"/>
              <a:ext cx="66040" cy="29845"/>
            </a:xfrm>
            <a:custGeom>
              <a:avLst/>
              <a:gdLst/>
              <a:ahLst/>
              <a:cxnLst/>
              <a:rect l="l" t="t" r="r" b="b"/>
              <a:pathLst>
                <a:path w="66039" h="29844">
                  <a:moveTo>
                    <a:pt x="8039" y="0"/>
                  </a:moveTo>
                  <a:lnTo>
                    <a:pt x="0" y="29695"/>
                  </a:lnTo>
                  <a:lnTo>
                    <a:pt x="65551" y="29695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9101" y="767737"/>
              <a:ext cx="469900" cy="634365"/>
            </a:xfrm>
            <a:custGeom>
              <a:avLst/>
              <a:gdLst/>
              <a:ahLst/>
              <a:cxnLst/>
              <a:rect l="l" t="t" r="r" b="b"/>
              <a:pathLst>
                <a:path w="469900" h="634365">
                  <a:moveTo>
                    <a:pt x="0" y="0"/>
                  </a:moveTo>
                  <a:lnTo>
                    <a:pt x="469368" y="0"/>
                  </a:lnTo>
                  <a:lnTo>
                    <a:pt x="469368" y="634109"/>
                  </a:lnTo>
                  <a:lnTo>
                    <a:pt x="0" y="634109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4289" y="867957"/>
              <a:ext cx="687705" cy="427355"/>
            </a:xfrm>
            <a:custGeom>
              <a:avLst/>
              <a:gdLst/>
              <a:ahLst/>
              <a:cxnLst/>
              <a:rect l="l" t="t" r="r" b="b"/>
              <a:pathLst>
                <a:path w="687705" h="427355">
                  <a:moveTo>
                    <a:pt x="547287" y="185593"/>
                  </a:moveTo>
                  <a:lnTo>
                    <a:pt x="687664" y="186211"/>
                  </a:lnTo>
                </a:path>
                <a:path w="687705" h="427355">
                  <a:moveTo>
                    <a:pt x="363002" y="143525"/>
                  </a:moveTo>
                  <a:lnTo>
                    <a:pt x="200362" y="143525"/>
                  </a:lnTo>
                  <a:lnTo>
                    <a:pt x="200362" y="0"/>
                  </a:lnTo>
                  <a:lnTo>
                    <a:pt x="0" y="0"/>
                  </a:lnTo>
                </a:path>
                <a:path w="687705" h="427355">
                  <a:moveTo>
                    <a:pt x="0" y="185593"/>
                  </a:moveTo>
                  <a:lnTo>
                    <a:pt x="363002" y="186211"/>
                  </a:lnTo>
                </a:path>
                <a:path w="687705" h="427355">
                  <a:moveTo>
                    <a:pt x="305491" y="426245"/>
                  </a:moveTo>
                  <a:lnTo>
                    <a:pt x="333319" y="426245"/>
                  </a:lnTo>
                  <a:lnTo>
                    <a:pt x="333319" y="225804"/>
                  </a:lnTo>
                  <a:lnTo>
                    <a:pt x="363002" y="225804"/>
                  </a:lnTo>
                </a:path>
                <a:path w="687705" h="427355">
                  <a:moveTo>
                    <a:pt x="0" y="426245"/>
                  </a:moveTo>
                  <a:lnTo>
                    <a:pt x="172534" y="426864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94161" y="851882"/>
              <a:ext cx="663575" cy="458470"/>
            </a:xfrm>
            <a:custGeom>
              <a:avLst/>
              <a:gdLst/>
              <a:ahLst/>
              <a:cxnLst/>
              <a:rect l="l" t="t" r="r" b="b"/>
              <a:pathLst>
                <a:path w="663575" h="458469">
                  <a:moveTo>
                    <a:pt x="63080" y="442328"/>
                  </a:moveTo>
                  <a:lnTo>
                    <a:pt x="0" y="426237"/>
                  </a:lnTo>
                  <a:lnTo>
                    <a:pt x="0" y="458406"/>
                  </a:lnTo>
                  <a:lnTo>
                    <a:pt x="63080" y="442328"/>
                  </a:lnTo>
                  <a:close/>
                </a:path>
                <a:path w="663575" h="458469">
                  <a:moveTo>
                    <a:pt x="63080" y="201676"/>
                  </a:moveTo>
                  <a:lnTo>
                    <a:pt x="0" y="186207"/>
                  </a:lnTo>
                  <a:lnTo>
                    <a:pt x="0" y="217754"/>
                  </a:lnTo>
                  <a:lnTo>
                    <a:pt x="63080" y="201676"/>
                  </a:lnTo>
                  <a:close/>
                </a:path>
                <a:path w="663575" h="458469">
                  <a:moveTo>
                    <a:pt x="63080" y="16078"/>
                  </a:moveTo>
                  <a:lnTo>
                    <a:pt x="0" y="0"/>
                  </a:lnTo>
                  <a:lnTo>
                    <a:pt x="0" y="31546"/>
                  </a:lnTo>
                  <a:lnTo>
                    <a:pt x="63080" y="16078"/>
                  </a:lnTo>
                  <a:close/>
                </a:path>
                <a:path w="663575" h="458469">
                  <a:moveTo>
                    <a:pt x="663549" y="201676"/>
                  </a:moveTo>
                  <a:lnTo>
                    <a:pt x="599859" y="186207"/>
                  </a:lnTo>
                  <a:lnTo>
                    <a:pt x="599859" y="217754"/>
                  </a:lnTo>
                  <a:lnTo>
                    <a:pt x="663549" y="201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15300" y="777927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k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5300" y="946198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p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9993" y="955478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w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1530" y="770504"/>
            <a:ext cx="2876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BeltWarn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95822" y="763023"/>
            <a:ext cx="1367155" cy="1212850"/>
            <a:chOff x="1995822" y="763023"/>
            <a:chExt cx="1367155" cy="1212850"/>
          </a:xfrm>
        </p:grpSpPr>
        <p:sp>
          <p:nvSpPr>
            <p:cNvPr id="28" name="object 28"/>
            <p:cNvSpPr/>
            <p:nvPr/>
          </p:nvSpPr>
          <p:spPr>
            <a:xfrm>
              <a:off x="2187292" y="971889"/>
              <a:ext cx="182245" cy="162560"/>
            </a:xfrm>
            <a:custGeom>
              <a:avLst/>
              <a:gdLst/>
              <a:ahLst/>
              <a:cxnLst/>
              <a:rect l="l" t="t" r="r" b="b"/>
              <a:pathLst>
                <a:path w="182244" h="162559">
                  <a:moveTo>
                    <a:pt x="0" y="162084"/>
                  </a:moveTo>
                  <a:lnTo>
                    <a:pt x="59409" y="162084"/>
                  </a:lnTo>
                  <a:lnTo>
                    <a:pt x="89917" y="162084"/>
                  </a:lnTo>
                  <a:lnTo>
                    <a:pt x="101157" y="162084"/>
                  </a:lnTo>
                  <a:lnTo>
                    <a:pt x="102762" y="162084"/>
                  </a:lnTo>
                  <a:lnTo>
                    <a:pt x="133455" y="155768"/>
                  </a:lnTo>
                  <a:lnTo>
                    <a:pt x="158590" y="138572"/>
                  </a:lnTo>
                  <a:lnTo>
                    <a:pt x="175572" y="113121"/>
                  </a:lnTo>
                  <a:lnTo>
                    <a:pt x="181810" y="82042"/>
                  </a:lnTo>
                  <a:lnTo>
                    <a:pt x="175572" y="49807"/>
                  </a:lnTo>
                  <a:lnTo>
                    <a:pt x="158590" y="23762"/>
                  </a:lnTo>
                  <a:lnTo>
                    <a:pt x="133455" y="6347"/>
                  </a:lnTo>
                  <a:lnTo>
                    <a:pt x="102762" y="0"/>
                  </a:lnTo>
                  <a:lnTo>
                    <a:pt x="43353" y="0"/>
                  </a:lnTo>
                  <a:lnTo>
                    <a:pt x="12845" y="0"/>
                  </a:lnTo>
                  <a:lnTo>
                    <a:pt x="1605" y="0"/>
                  </a:lnTo>
                  <a:lnTo>
                    <a:pt x="0" y="0"/>
                  </a:lnTo>
                  <a:lnTo>
                    <a:pt x="0" y="162084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4383" y="893940"/>
              <a:ext cx="217804" cy="72390"/>
            </a:xfrm>
            <a:custGeom>
              <a:avLst/>
              <a:gdLst/>
              <a:ahLst/>
              <a:cxnLst/>
              <a:rect l="l" t="t" r="r" b="b"/>
              <a:pathLst>
                <a:path w="217805" h="72390">
                  <a:moveTo>
                    <a:pt x="191705" y="35881"/>
                  </a:moveTo>
                  <a:lnTo>
                    <a:pt x="217677" y="36499"/>
                  </a:lnTo>
                </a:path>
                <a:path w="217805" h="72390">
                  <a:moveTo>
                    <a:pt x="0" y="71762"/>
                  </a:moveTo>
                  <a:lnTo>
                    <a:pt x="27209" y="72381"/>
                  </a:lnTo>
                </a:path>
                <a:path w="217805" h="72390">
                  <a:moveTo>
                    <a:pt x="0" y="0"/>
                  </a:moveTo>
                  <a:lnTo>
                    <a:pt x="27209" y="61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21593" y="857440"/>
              <a:ext cx="165100" cy="144145"/>
            </a:xfrm>
            <a:custGeom>
              <a:avLst/>
              <a:gdLst/>
              <a:ahLst/>
              <a:cxnLst/>
              <a:rect l="l" t="t" r="r" b="b"/>
              <a:pathLst>
                <a:path w="165100" h="144144">
                  <a:moveTo>
                    <a:pt x="0" y="144144"/>
                  </a:moveTo>
                  <a:lnTo>
                    <a:pt x="53851" y="144144"/>
                  </a:lnTo>
                  <a:lnTo>
                    <a:pt x="81504" y="144144"/>
                  </a:lnTo>
                  <a:lnTo>
                    <a:pt x="91692" y="144144"/>
                  </a:lnTo>
                  <a:lnTo>
                    <a:pt x="93148" y="144144"/>
                  </a:lnTo>
                  <a:lnTo>
                    <a:pt x="121018" y="138513"/>
                  </a:lnTo>
                  <a:lnTo>
                    <a:pt x="143685" y="123123"/>
                  </a:lnTo>
                  <a:lnTo>
                    <a:pt x="158921" y="100225"/>
                  </a:lnTo>
                  <a:lnTo>
                    <a:pt x="164495" y="72072"/>
                  </a:lnTo>
                  <a:lnTo>
                    <a:pt x="158921" y="43918"/>
                  </a:lnTo>
                  <a:lnTo>
                    <a:pt x="143685" y="21020"/>
                  </a:lnTo>
                  <a:lnTo>
                    <a:pt x="121018" y="5630"/>
                  </a:lnTo>
                  <a:lnTo>
                    <a:pt x="93148" y="0"/>
                  </a:lnTo>
                  <a:lnTo>
                    <a:pt x="39296" y="0"/>
                  </a:lnTo>
                  <a:lnTo>
                    <a:pt x="11643" y="0"/>
                  </a:lnTo>
                  <a:lnTo>
                    <a:pt x="1455" y="0"/>
                  </a:lnTo>
                  <a:lnTo>
                    <a:pt x="0" y="0"/>
                  </a:lnTo>
                  <a:lnTo>
                    <a:pt x="0" y="144144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306" y="1035301"/>
              <a:ext cx="223865" cy="1497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98679" y="1231720"/>
              <a:ext cx="97155" cy="124460"/>
            </a:xfrm>
            <a:custGeom>
              <a:avLst/>
              <a:gdLst/>
              <a:ahLst/>
              <a:cxnLst/>
              <a:rect l="l" t="t" r="r" b="b"/>
              <a:pathLst>
                <a:path w="97155" h="124459">
                  <a:moveTo>
                    <a:pt x="0" y="124347"/>
                  </a:moveTo>
                  <a:lnTo>
                    <a:pt x="97089" y="62482"/>
                  </a:lnTo>
                  <a:lnTo>
                    <a:pt x="0" y="0"/>
                  </a:lnTo>
                  <a:lnTo>
                    <a:pt x="0" y="124347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97624" y="12799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15156"/>
                  </a:moveTo>
                  <a:lnTo>
                    <a:pt x="0" y="6786"/>
                  </a:lnTo>
                  <a:lnTo>
                    <a:pt x="6783" y="0"/>
                  </a:lnTo>
                  <a:lnTo>
                    <a:pt x="15150" y="0"/>
                  </a:lnTo>
                  <a:lnTo>
                    <a:pt x="23518" y="0"/>
                  </a:lnTo>
                  <a:lnTo>
                    <a:pt x="30301" y="6786"/>
                  </a:lnTo>
                  <a:lnTo>
                    <a:pt x="30301" y="15156"/>
                  </a:lnTo>
                  <a:lnTo>
                    <a:pt x="30301" y="23527"/>
                  </a:lnTo>
                  <a:lnTo>
                    <a:pt x="23518" y="30313"/>
                  </a:lnTo>
                  <a:lnTo>
                    <a:pt x="6783" y="30313"/>
                  </a:lnTo>
                  <a:lnTo>
                    <a:pt x="0" y="23527"/>
                  </a:lnTo>
                  <a:lnTo>
                    <a:pt x="0" y="1515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3652" y="867030"/>
              <a:ext cx="194181" cy="1292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25666" y="893940"/>
              <a:ext cx="317500" cy="250825"/>
            </a:xfrm>
            <a:custGeom>
              <a:avLst/>
              <a:gdLst/>
              <a:ahLst/>
              <a:cxnLst/>
              <a:rect l="l" t="t" r="r" b="b"/>
              <a:pathLst>
                <a:path w="317500" h="250825">
                  <a:moveTo>
                    <a:pt x="0" y="0"/>
                  </a:moveTo>
                  <a:lnTo>
                    <a:pt x="32157" y="618"/>
                  </a:lnTo>
                </a:path>
                <a:path w="317500" h="250825">
                  <a:moveTo>
                    <a:pt x="0" y="71762"/>
                  </a:moveTo>
                  <a:lnTo>
                    <a:pt x="32157" y="72381"/>
                  </a:lnTo>
                </a:path>
                <a:path w="317500" h="250825">
                  <a:moveTo>
                    <a:pt x="156456" y="37737"/>
                  </a:moveTo>
                  <a:lnTo>
                    <a:pt x="190469" y="38355"/>
                  </a:lnTo>
                </a:path>
                <a:path w="317500" h="250825">
                  <a:moveTo>
                    <a:pt x="126772" y="178169"/>
                  </a:moveTo>
                  <a:lnTo>
                    <a:pt x="156456" y="178787"/>
                  </a:lnTo>
                </a:path>
                <a:path w="317500" h="250825">
                  <a:moveTo>
                    <a:pt x="126772" y="214051"/>
                  </a:moveTo>
                  <a:lnTo>
                    <a:pt x="156456" y="214669"/>
                  </a:lnTo>
                </a:path>
                <a:path w="317500" h="250825">
                  <a:moveTo>
                    <a:pt x="126772" y="249932"/>
                  </a:moveTo>
                  <a:lnTo>
                    <a:pt x="156456" y="250550"/>
                  </a:lnTo>
                </a:path>
                <a:path w="317500" h="250825">
                  <a:moveTo>
                    <a:pt x="281373" y="215906"/>
                  </a:moveTo>
                  <a:lnTo>
                    <a:pt x="317241" y="21652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80159" y="765881"/>
              <a:ext cx="680085" cy="544830"/>
            </a:xfrm>
            <a:custGeom>
              <a:avLst/>
              <a:gdLst/>
              <a:ahLst/>
              <a:cxnLst/>
              <a:rect l="l" t="t" r="r" b="b"/>
              <a:pathLst>
                <a:path w="680085" h="544830">
                  <a:moveTo>
                    <a:pt x="0" y="0"/>
                  </a:moveTo>
                  <a:lnTo>
                    <a:pt x="679625" y="0"/>
                  </a:lnTo>
                  <a:lnTo>
                    <a:pt x="679625" y="544406"/>
                  </a:lnTo>
                  <a:lnTo>
                    <a:pt x="0" y="544406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5251" y="854657"/>
              <a:ext cx="149654" cy="14971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2023" y="1032826"/>
              <a:ext cx="149655" cy="1497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02859" y="1672195"/>
              <a:ext cx="77470" cy="243204"/>
            </a:xfrm>
            <a:custGeom>
              <a:avLst/>
              <a:gdLst/>
              <a:ahLst/>
              <a:cxnLst/>
              <a:rect l="l" t="t" r="r" b="b"/>
              <a:pathLst>
                <a:path w="77469" h="243205">
                  <a:moveTo>
                    <a:pt x="0" y="0"/>
                  </a:moveTo>
                  <a:lnTo>
                    <a:pt x="77299" y="618"/>
                  </a:lnTo>
                </a:path>
                <a:path w="77469" h="243205">
                  <a:moveTo>
                    <a:pt x="0" y="242508"/>
                  </a:moveTo>
                  <a:lnTo>
                    <a:pt x="77299" y="243126"/>
                  </a:lnTo>
                </a:path>
                <a:path w="77469" h="243205">
                  <a:moveTo>
                    <a:pt x="0" y="60007"/>
                  </a:moveTo>
                  <a:lnTo>
                    <a:pt x="77299" y="60626"/>
                  </a:lnTo>
                </a:path>
                <a:path w="77469" h="243205">
                  <a:moveTo>
                    <a:pt x="0" y="122491"/>
                  </a:moveTo>
                  <a:lnTo>
                    <a:pt x="77299" y="123109"/>
                  </a:lnTo>
                </a:path>
                <a:path w="77469" h="243205">
                  <a:moveTo>
                    <a:pt x="0" y="182499"/>
                  </a:moveTo>
                  <a:lnTo>
                    <a:pt x="77299" y="18311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80159" y="1396279"/>
              <a:ext cx="680085" cy="576580"/>
            </a:xfrm>
            <a:custGeom>
              <a:avLst/>
              <a:gdLst/>
              <a:ahLst/>
              <a:cxnLst/>
              <a:rect l="l" t="t" r="r" b="b"/>
              <a:pathLst>
                <a:path w="680085" h="576580">
                  <a:moveTo>
                    <a:pt x="0" y="0"/>
                  </a:moveTo>
                  <a:lnTo>
                    <a:pt x="679625" y="0"/>
                  </a:lnTo>
                  <a:lnTo>
                    <a:pt x="679625" y="576576"/>
                  </a:lnTo>
                  <a:lnTo>
                    <a:pt x="0" y="576576"/>
                  </a:lnTo>
                  <a:lnTo>
                    <a:pt x="0" y="0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48108" y="1434927"/>
            <a:ext cx="61594" cy="2254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270" algn="just">
              <a:lnSpc>
                <a:spcPct val="80400"/>
              </a:lnSpc>
              <a:spcBef>
                <a:spcPts val="225"/>
              </a:spcBef>
            </a:pPr>
            <a:r>
              <a:rPr sz="500" spc="-50" dirty="0">
                <a:latin typeface="Arial"/>
                <a:cs typeface="Arial"/>
              </a:rPr>
              <a:t>k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p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21742" y="1990796"/>
            <a:ext cx="164465" cy="31750"/>
            <a:chOff x="2121742" y="1990796"/>
            <a:chExt cx="164465" cy="31750"/>
          </a:xfrm>
        </p:grpSpPr>
        <p:sp>
          <p:nvSpPr>
            <p:cNvPr id="43" name="object 43"/>
            <p:cNvSpPr/>
            <p:nvPr/>
          </p:nvSpPr>
          <p:spPr>
            <a:xfrm>
              <a:off x="2177398" y="2006880"/>
              <a:ext cx="104775" cy="635"/>
            </a:xfrm>
            <a:custGeom>
              <a:avLst/>
              <a:gdLst/>
              <a:ahLst/>
              <a:cxnLst/>
              <a:rect l="l" t="t" r="r" b="b"/>
              <a:pathLst>
                <a:path w="104775" h="635">
                  <a:moveTo>
                    <a:pt x="104510" y="0"/>
                  </a:moveTo>
                  <a:lnTo>
                    <a:pt x="0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21742" y="1990796"/>
              <a:ext cx="63500" cy="31750"/>
            </a:xfrm>
            <a:custGeom>
              <a:avLst/>
              <a:gdLst/>
              <a:ahLst/>
              <a:cxnLst/>
              <a:rect l="l" t="t" r="r" b="b"/>
              <a:pathLst>
                <a:path w="63500" h="31750">
                  <a:moveTo>
                    <a:pt x="63077" y="0"/>
                  </a:moveTo>
                  <a:lnTo>
                    <a:pt x="0" y="16084"/>
                  </a:lnTo>
                  <a:lnTo>
                    <a:pt x="63077" y="31550"/>
                  </a:lnTo>
                  <a:lnTo>
                    <a:pt x="63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076266" y="2040580"/>
            <a:ext cx="347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1-</a:t>
            </a:r>
            <a:r>
              <a:rPr sz="500" dirty="0">
                <a:latin typeface="Arial"/>
                <a:cs typeface="Arial"/>
              </a:rPr>
              <a:t>3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months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09479" y="2112342"/>
            <a:ext cx="50800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(cells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wiring)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09116" y="1167548"/>
            <a:ext cx="10350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54300"/>
              </a:lnSpc>
              <a:spcBef>
                <a:spcPts val="95"/>
              </a:spcBef>
            </a:pPr>
            <a:r>
              <a:rPr sz="500" spc="-50" dirty="0">
                <a:latin typeface="Arial"/>
                <a:cs typeface="Arial"/>
              </a:rPr>
              <a:t>s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a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05104" y="1968197"/>
            <a:ext cx="4381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88925" algn="l"/>
              </a:tabLst>
            </a:pPr>
            <a:r>
              <a:rPr sz="750" spc="-37" baseline="5555" dirty="0">
                <a:latin typeface="Arial"/>
                <a:cs typeface="Arial"/>
              </a:rPr>
              <a:t>IC</a:t>
            </a:r>
            <a:r>
              <a:rPr sz="750" baseline="5555" dirty="0">
                <a:latin typeface="Arial"/>
                <a:cs typeface="Arial"/>
              </a:rPr>
              <a:t>	</a:t>
            </a:r>
            <a:r>
              <a:rPr sz="500" spc="-25" dirty="0">
                <a:latin typeface="Arial"/>
                <a:cs typeface="Arial"/>
              </a:rPr>
              <a:t>Fab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17239" y="1529906"/>
            <a:ext cx="319405" cy="438784"/>
            <a:chOff x="1917239" y="1529906"/>
            <a:chExt cx="319405" cy="438784"/>
          </a:xfrm>
        </p:grpSpPr>
        <p:sp>
          <p:nvSpPr>
            <p:cNvPr id="50" name="object 50"/>
            <p:cNvSpPr/>
            <p:nvPr/>
          </p:nvSpPr>
          <p:spPr>
            <a:xfrm>
              <a:off x="2143386" y="1570428"/>
              <a:ext cx="77470" cy="104139"/>
            </a:xfrm>
            <a:custGeom>
              <a:avLst/>
              <a:gdLst/>
              <a:ahLst/>
              <a:cxnLst/>
              <a:rect l="l" t="t" r="r" b="b"/>
              <a:pathLst>
                <a:path w="77469" h="104139">
                  <a:moveTo>
                    <a:pt x="0" y="0"/>
                  </a:moveTo>
                  <a:lnTo>
                    <a:pt x="76996" y="0"/>
                  </a:lnTo>
                </a:path>
                <a:path w="77469" h="104139">
                  <a:moveTo>
                    <a:pt x="0" y="51966"/>
                  </a:moveTo>
                  <a:lnTo>
                    <a:pt x="76996" y="51966"/>
                  </a:lnTo>
                </a:path>
                <a:path w="77469" h="104139">
                  <a:moveTo>
                    <a:pt x="0" y="103932"/>
                  </a:moveTo>
                  <a:lnTo>
                    <a:pt x="76996" y="103932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43386" y="1724470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6996" y="0"/>
                  </a:lnTo>
                </a:path>
              </a:pathLst>
            </a:custGeom>
            <a:ln w="3217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43386" y="1776436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6996" y="0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43386" y="1829021"/>
              <a:ext cx="77470" cy="49530"/>
            </a:xfrm>
            <a:custGeom>
              <a:avLst/>
              <a:gdLst/>
              <a:ahLst/>
              <a:cxnLst/>
              <a:rect l="l" t="t" r="r" b="b"/>
              <a:pathLst>
                <a:path w="77469" h="49530">
                  <a:moveTo>
                    <a:pt x="0" y="0"/>
                  </a:moveTo>
                  <a:lnTo>
                    <a:pt x="76996" y="0"/>
                  </a:lnTo>
                </a:path>
                <a:path w="77469" h="49530">
                  <a:moveTo>
                    <a:pt x="0" y="49491"/>
                  </a:moveTo>
                  <a:lnTo>
                    <a:pt x="76996" y="49491"/>
                  </a:lnTo>
                </a:path>
              </a:pathLst>
            </a:custGeom>
            <a:ln w="3217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43386" y="1931097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69">
                  <a:moveTo>
                    <a:pt x="0" y="0"/>
                  </a:moveTo>
                  <a:lnTo>
                    <a:pt x="76996" y="0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33431" y="1570428"/>
              <a:ext cx="80010" cy="104139"/>
            </a:xfrm>
            <a:custGeom>
              <a:avLst/>
              <a:gdLst/>
              <a:ahLst/>
              <a:cxnLst/>
              <a:rect l="l" t="t" r="r" b="b"/>
              <a:pathLst>
                <a:path w="80010" h="104139">
                  <a:moveTo>
                    <a:pt x="0" y="0"/>
                  </a:moveTo>
                  <a:lnTo>
                    <a:pt x="79471" y="0"/>
                  </a:lnTo>
                </a:path>
                <a:path w="80010" h="104139">
                  <a:moveTo>
                    <a:pt x="0" y="51966"/>
                  </a:moveTo>
                  <a:lnTo>
                    <a:pt x="79471" y="51966"/>
                  </a:lnTo>
                </a:path>
                <a:path w="80010" h="104139">
                  <a:moveTo>
                    <a:pt x="0" y="103932"/>
                  </a:moveTo>
                  <a:lnTo>
                    <a:pt x="79471" y="103932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33431" y="1724470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71" y="0"/>
                  </a:lnTo>
                </a:path>
              </a:pathLst>
            </a:custGeom>
            <a:ln w="3217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33431" y="1776436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71" y="0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33431" y="1829021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30">
                  <a:moveTo>
                    <a:pt x="0" y="0"/>
                  </a:moveTo>
                  <a:lnTo>
                    <a:pt x="79471" y="0"/>
                  </a:lnTo>
                </a:path>
                <a:path w="80010" h="49530">
                  <a:moveTo>
                    <a:pt x="0" y="49491"/>
                  </a:moveTo>
                  <a:lnTo>
                    <a:pt x="79471" y="49491"/>
                  </a:lnTo>
                </a:path>
              </a:pathLst>
            </a:custGeom>
            <a:ln w="32170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33431" y="1931097"/>
              <a:ext cx="80010" cy="0"/>
            </a:xfrm>
            <a:custGeom>
              <a:avLst/>
              <a:gdLst/>
              <a:ahLst/>
              <a:cxnLst/>
              <a:rect l="l" t="t" r="r" b="b"/>
              <a:pathLst>
                <a:path w="80010">
                  <a:moveTo>
                    <a:pt x="0" y="0"/>
                  </a:moveTo>
                  <a:lnTo>
                    <a:pt x="79471" y="0"/>
                  </a:lnTo>
                </a:path>
              </a:pathLst>
            </a:custGeom>
            <a:ln w="32169">
              <a:solidFill>
                <a:srgbClr val="74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12903" y="1529906"/>
              <a:ext cx="130810" cy="438784"/>
            </a:xfrm>
            <a:custGeom>
              <a:avLst/>
              <a:gdLst/>
              <a:ahLst/>
              <a:cxnLst/>
              <a:rect l="l" t="t" r="r" b="b"/>
              <a:pathLst>
                <a:path w="130810" h="438785">
                  <a:moveTo>
                    <a:pt x="130483" y="0"/>
                  </a:moveTo>
                  <a:lnTo>
                    <a:pt x="0" y="0"/>
                  </a:lnTo>
                  <a:lnTo>
                    <a:pt x="0" y="438618"/>
                  </a:lnTo>
                  <a:lnTo>
                    <a:pt x="130483" y="438618"/>
                  </a:lnTo>
                  <a:lnTo>
                    <a:pt x="130483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807261" y="1882825"/>
            <a:ext cx="10731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d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99253" y="1882825"/>
            <a:ext cx="1041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c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46871" y="1226444"/>
            <a:ext cx="1066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(</a:t>
            </a:r>
            <a:r>
              <a:rPr sz="500" b="1" spc="-25" dirty="0">
                <a:latin typeface="Arial"/>
                <a:cs typeface="Arial"/>
              </a:rPr>
              <a:t>b</a:t>
            </a:r>
            <a:r>
              <a:rPr sz="500" spc="-25" dirty="0"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7302" y="734566"/>
            <a:ext cx="687705" cy="62230"/>
            <a:chOff x="2677302" y="734566"/>
            <a:chExt cx="687705" cy="62230"/>
          </a:xfrm>
        </p:grpSpPr>
        <p:sp>
          <p:nvSpPr>
            <p:cNvPr id="65" name="object 65"/>
            <p:cNvSpPr/>
            <p:nvPr/>
          </p:nvSpPr>
          <p:spPr>
            <a:xfrm>
              <a:off x="2680160" y="737424"/>
              <a:ext cx="681990" cy="56515"/>
            </a:xfrm>
            <a:custGeom>
              <a:avLst/>
              <a:gdLst/>
              <a:ahLst/>
              <a:cxnLst/>
              <a:rect l="l" t="t" r="r" b="b"/>
              <a:pathLst>
                <a:path w="681989" h="56515">
                  <a:moveTo>
                    <a:pt x="340740" y="0"/>
                  </a:moveTo>
                  <a:lnTo>
                    <a:pt x="262612" y="743"/>
                  </a:lnTo>
                  <a:lnTo>
                    <a:pt x="190891" y="2860"/>
                  </a:lnTo>
                  <a:lnTo>
                    <a:pt x="127624" y="6183"/>
                  </a:lnTo>
                  <a:lnTo>
                    <a:pt x="74856" y="10542"/>
                  </a:lnTo>
                  <a:lnTo>
                    <a:pt x="34633" y="15769"/>
                  </a:lnTo>
                  <a:lnTo>
                    <a:pt x="0" y="28148"/>
                  </a:lnTo>
                  <a:lnTo>
                    <a:pt x="8999" y="34602"/>
                  </a:lnTo>
                  <a:lnTo>
                    <a:pt x="74856" y="45753"/>
                  </a:lnTo>
                  <a:lnTo>
                    <a:pt x="127624" y="50112"/>
                  </a:lnTo>
                  <a:lnTo>
                    <a:pt x="190891" y="53435"/>
                  </a:lnTo>
                  <a:lnTo>
                    <a:pt x="262612" y="55553"/>
                  </a:lnTo>
                  <a:lnTo>
                    <a:pt x="340740" y="56296"/>
                  </a:lnTo>
                  <a:lnTo>
                    <a:pt x="418869" y="55553"/>
                  </a:lnTo>
                  <a:lnTo>
                    <a:pt x="490589" y="53435"/>
                  </a:lnTo>
                  <a:lnTo>
                    <a:pt x="553856" y="50112"/>
                  </a:lnTo>
                  <a:lnTo>
                    <a:pt x="606623" y="45753"/>
                  </a:lnTo>
                  <a:lnTo>
                    <a:pt x="646847" y="40527"/>
                  </a:lnTo>
                  <a:lnTo>
                    <a:pt x="681480" y="28148"/>
                  </a:lnTo>
                  <a:lnTo>
                    <a:pt x="672481" y="21694"/>
                  </a:lnTo>
                  <a:lnTo>
                    <a:pt x="606623" y="10542"/>
                  </a:lnTo>
                  <a:lnTo>
                    <a:pt x="553856" y="6183"/>
                  </a:lnTo>
                  <a:lnTo>
                    <a:pt x="490589" y="2860"/>
                  </a:lnTo>
                  <a:lnTo>
                    <a:pt x="418869" y="743"/>
                  </a:lnTo>
                  <a:lnTo>
                    <a:pt x="340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80159" y="737423"/>
              <a:ext cx="681990" cy="56515"/>
            </a:xfrm>
            <a:custGeom>
              <a:avLst/>
              <a:gdLst/>
              <a:ahLst/>
              <a:cxnLst/>
              <a:rect l="l" t="t" r="r" b="b"/>
              <a:pathLst>
                <a:path w="681989" h="56515">
                  <a:moveTo>
                    <a:pt x="0" y="28148"/>
                  </a:moveTo>
                  <a:lnTo>
                    <a:pt x="8999" y="21694"/>
                  </a:lnTo>
                  <a:lnTo>
                    <a:pt x="34633" y="15769"/>
                  </a:lnTo>
                  <a:lnTo>
                    <a:pt x="74857" y="10543"/>
                  </a:lnTo>
                  <a:lnTo>
                    <a:pt x="127625" y="6184"/>
                  </a:lnTo>
                  <a:lnTo>
                    <a:pt x="190891" y="2861"/>
                  </a:lnTo>
                  <a:lnTo>
                    <a:pt x="262612" y="743"/>
                  </a:lnTo>
                  <a:lnTo>
                    <a:pt x="340740" y="0"/>
                  </a:lnTo>
                  <a:lnTo>
                    <a:pt x="418869" y="743"/>
                  </a:lnTo>
                  <a:lnTo>
                    <a:pt x="490589" y="2861"/>
                  </a:lnTo>
                  <a:lnTo>
                    <a:pt x="553856" y="6184"/>
                  </a:lnTo>
                  <a:lnTo>
                    <a:pt x="606624" y="10543"/>
                  </a:lnTo>
                  <a:lnTo>
                    <a:pt x="646848" y="15769"/>
                  </a:lnTo>
                  <a:lnTo>
                    <a:pt x="681481" y="28148"/>
                  </a:lnTo>
                  <a:lnTo>
                    <a:pt x="672482" y="34602"/>
                  </a:lnTo>
                  <a:lnTo>
                    <a:pt x="646848" y="40527"/>
                  </a:lnTo>
                  <a:lnTo>
                    <a:pt x="606624" y="45754"/>
                  </a:lnTo>
                  <a:lnTo>
                    <a:pt x="553856" y="50113"/>
                  </a:lnTo>
                  <a:lnTo>
                    <a:pt x="490589" y="53436"/>
                  </a:lnTo>
                  <a:lnTo>
                    <a:pt x="418869" y="55553"/>
                  </a:lnTo>
                  <a:lnTo>
                    <a:pt x="340740" y="56297"/>
                  </a:lnTo>
                  <a:lnTo>
                    <a:pt x="262612" y="55553"/>
                  </a:lnTo>
                  <a:lnTo>
                    <a:pt x="190891" y="53436"/>
                  </a:lnTo>
                  <a:lnTo>
                    <a:pt x="127625" y="50113"/>
                  </a:lnTo>
                  <a:lnTo>
                    <a:pt x="74857" y="45754"/>
                  </a:lnTo>
                  <a:lnTo>
                    <a:pt x="34633" y="40527"/>
                  </a:lnTo>
                  <a:lnTo>
                    <a:pt x="0" y="28148"/>
                  </a:lnTo>
                  <a:close/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57928" y="1207265"/>
            <a:ext cx="329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Cell</a:t>
            </a:r>
            <a:r>
              <a:rPr sz="500" spc="-10" dirty="0">
                <a:latin typeface="Arial"/>
                <a:cs typeface="Arial"/>
              </a:rPr>
              <a:t> library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4671" y="1507308"/>
            <a:ext cx="2438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i="1" dirty="0">
                <a:latin typeface="Arial"/>
                <a:cs typeface="Arial"/>
              </a:rPr>
              <a:t>cell</a:t>
            </a:r>
            <a:r>
              <a:rPr sz="500" i="1" spc="5" dirty="0">
                <a:latin typeface="Arial"/>
                <a:cs typeface="Arial"/>
              </a:rPr>
              <a:t> </a:t>
            </a:r>
            <a:r>
              <a:rPr sz="500" i="1" spc="-25" dirty="0">
                <a:latin typeface="Arial"/>
                <a:cs typeface="Arial"/>
              </a:rPr>
              <a:t>row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04671" y="1666299"/>
            <a:ext cx="2438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i="1" dirty="0">
                <a:latin typeface="Arial"/>
                <a:cs typeface="Arial"/>
              </a:rPr>
              <a:t>cell</a:t>
            </a:r>
            <a:r>
              <a:rPr sz="500" i="1" spc="5" dirty="0">
                <a:latin typeface="Arial"/>
                <a:cs typeface="Arial"/>
              </a:rPr>
              <a:t> </a:t>
            </a:r>
            <a:r>
              <a:rPr sz="500" i="1" spc="-25" dirty="0">
                <a:latin typeface="Arial"/>
                <a:cs typeface="Arial"/>
              </a:rPr>
              <a:t>row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04671" y="1822198"/>
            <a:ext cx="24384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i="1" dirty="0">
                <a:latin typeface="Arial"/>
                <a:cs typeface="Arial"/>
              </a:rPr>
              <a:t>cell</a:t>
            </a:r>
            <a:r>
              <a:rPr sz="500" i="1" spc="5" dirty="0">
                <a:latin typeface="Arial"/>
                <a:cs typeface="Arial"/>
              </a:rPr>
              <a:t> </a:t>
            </a:r>
            <a:r>
              <a:rPr sz="500" i="1" spc="-25" dirty="0">
                <a:latin typeface="Arial"/>
                <a:cs typeface="Arial"/>
              </a:rPr>
              <a:t>row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598732" y="975423"/>
            <a:ext cx="844550" cy="977265"/>
            <a:chOff x="2598732" y="975423"/>
            <a:chExt cx="844550" cy="977265"/>
          </a:xfrm>
        </p:grpSpPr>
        <p:sp>
          <p:nvSpPr>
            <p:cNvPr id="72" name="object 72"/>
            <p:cNvSpPr/>
            <p:nvPr/>
          </p:nvSpPr>
          <p:spPr>
            <a:xfrm>
              <a:off x="2602859" y="1435872"/>
              <a:ext cx="836294" cy="238760"/>
            </a:xfrm>
            <a:custGeom>
              <a:avLst/>
              <a:gdLst/>
              <a:ahLst/>
              <a:cxnLst/>
              <a:rect l="l" t="t" r="r" b="b"/>
              <a:pathLst>
                <a:path w="836295" h="238760">
                  <a:moveTo>
                    <a:pt x="263439" y="238177"/>
                  </a:moveTo>
                  <a:lnTo>
                    <a:pt x="297452" y="238177"/>
                  </a:lnTo>
                  <a:lnTo>
                    <a:pt x="297452" y="114449"/>
                  </a:lnTo>
                  <a:lnTo>
                    <a:pt x="335174" y="114449"/>
                  </a:lnTo>
                </a:path>
                <a:path w="836295" h="238760">
                  <a:moveTo>
                    <a:pt x="0" y="174457"/>
                  </a:moveTo>
                  <a:lnTo>
                    <a:pt x="101418" y="174457"/>
                  </a:lnTo>
                  <a:lnTo>
                    <a:pt x="101418" y="238177"/>
                  </a:lnTo>
                  <a:lnTo>
                    <a:pt x="132957" y="238177"/>
                  </a:lnTo>
                </a:path>
                <a:path w="836295" h="238760">
                  <a:moveTo>
                    <a:pt x="0" y="114449"/>
                  </a:moveTo>
                  <a:lnTo>
                    <a:pt x="194178" y="114449"/>
                  </a:lnTo>
                  <a:lnTo>
                    <a:pt x="194178" y="60008"/>
                  </a:lnTo>
                  <a:lnTo>
                    <a:pt x="335174" y="60008"/>
                  </a:lnTo>
                </a:path>
                <a:path w="836295" h="238760">
                  <a:moveTo>
                    <a:pt x="0" y="54440"/>
                  </a:moveTo>
                  <a:lnTo>
                    <a:pt x="166350" y="54440"/>
                  </a:lnTo>
                  <a:lnTo>
                    <a:pt x="166350" y="0"/>
                  </a:lnTo>
                  <a:lnTo>
                    <a:pt x="335174" y="0"/>
                  </a:lnTo>
                </a:path>
                <a:path w="836295" h="238760">
                  <a:moveTo>
                    <a:pt x="501525" y="54440"/>
                  </a:moveTo>
                  <a:lnTo>
                    <a:pt x="836081" y="55059"/>
                  </a:lnTo>
                </a:path>
              </a:pathLst>
            </a:custGeom>
            <a:ln w="80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81396" y="1593626"/>
              <a:ext cx="683260" cy="356870"/>
            </a:xfrm>
            <a:custGeom>
              <a:avLst/>
              <a:gdLst/>
              <a:ahLst/>
              <a:cxnLst/>
              <a:rect l="l" t="t" r="r" b="b"/>
              <a:pathLst>
                <a:path w="683260" h="356869">
                  <a:moveTo>
                    <a:pt x="0" y="0"/>
                  </a:moveTo>
                  <a:lnTo>
                    <a:pt x="682717" y="0"/>
                  </a:lnTo>
                </a:path>
                <a:path w="683260" h="356869">
                  <a:moveTo>
                    <a:pt x="0" y="183118"/>
                  </a:moveTo>
                  <a:lnTo>
                    <a:pt x="682717" y="183118"/>
                  </a:lnTo>
                </a:path>
                <a:path w="683260" h="356869">
                  <a:moveTo>
                    <a:pt x="0" y="356338"/>
                  </a:moveTo>
                  <a:lnTo>
                    <a:pt x="682717" y="356338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3033" y="1609402"/>
              <a:ext cx="135345" cy="12991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775388" y="979868"/>
              <a:ext cx="410845" cy="665480"/>
            </a:xfrm>
            <a:custGeom>
              <a:avLst/>
              <a:gdLst/>
              <a:ahLst/>
              <a:cxnLst/>
              <a:rect l="l" t="t" r="r" b="b"/>
              <a:pathLst>
                <a:path w="410844" h="665480">
                  <a:moveTo>
                    <a:pt x="410723" y="0"/>
                  </a:moveTo>
                  <a:lnTo>
                    <a:pt x="0" y="664941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70188" y="1620164"/>
              <a:ext cx="28575" cy="33655"/>
            </a:xfrm>
            <a:custGeom>
              <a:avLst/>
              <a:gdLst/>
              <a:ahLst/>
              <a:cxnLst/>
              <a:rect l="l" t="t" r="r" b="b"/>
              <a:pathLst>
                <a:path w="28575" h="33655">
                  <a:moveTo>
                    <a:pt x="2976" y="0"/>
                  </a:moveTo>
                  <a:lnTo>
                    <a:pt x="0" y="33065"/>
                  </a:lnTo>
                  <a:lnTo>
                    <a:pt x="28228" y="15609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5251" y="1415148"/>
              <a:ext cx="169444" cy="151567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904331" y="1168060"/>
              <a:ext cx="90805" cy="283210"/>
            </a:xfrm>
            <a:custGeom>
              <a:avLst/>
              <a:gdLst/>
              <a:ahLst/>
              <a:cxnLst/>
              <a:rect l="l" t="t" r="r" b="b"/>
              <a:pathLst>
                <a:path w="90805" h="283209">
                  <a:moveTo>
                    <a:pt x="0" y="0"/>
                  </a:moveTo>
                  <a:lnTo>
                    <a:pt x="90641" y="282787"/>
                  </a:lnTo>
                </a:path>
              </a:pathLst>
            </a:custGeom>
            <a:ln w="8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74797" y="1427463"/>
              <a:ext cx="28575" cy="33020"/>
            </a:xfrm>
            <a:custGeom>
              <a:avLst/>
              <a:gdLst/>
              <a:ahLst/>
              <a:cxnLst/>
              <a:rect l="l" t="t" r="r" b="b"/>
              <a:pathLst>
                <a:path w="28575" h="33019">
                  <a:moveTo>
                    <a:pt x="28265" y="0"/>
                  </a:moveTo>
                  <a:lnTo>
                    <a:pt x="0" y="9067"/>
                  </a:lnTo>
                  <a:lnTo>
                    <a:pt x="23196" y="32810"/>
                  </a:lnTo>
                  <a:lnTo>
                    <a:pt x="28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223776" y="2063346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083" y="179327"/>
            <a:ext cx="319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Manufactured</a:t>
            </a:r>
            <a:r>
              <a:rPr spc="-50" dirty="0"/>
              <a:t> </a:t>
            </a:r>
            <a:r>
              <a:rPr dirty="0"/>
              <a:t>IC</a:t>
            </a:r>
            <a:r>
              <a:rPr spc="-45" dirty="0"/>
              <a:t> </a:t>
            </a:r>
            <a:r>
              <a:rPr dirty="0"/>
              <a:t>Technologies</a:t>
            </a:r>
            <a:r>
              <a:rPr spc="-4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Standard</a:t>
            </a:r>
            <a:r>
              <a:rPr spc="-45" dirty="0"/>
              <a:t> </a:t>
            </a:r>
            <a:r>
              <a:rPr dirty="0"/>
              <a:t>Cell</a:t>
            </a:r>
            <a:r>
              <a:rPr spc="-45" dirty="0"/>
              <a:t> </a:t>
            </a:r>
            <a:r>
              <a:rPr spc="-20" dirty="0"/>
              <a:t>ASIC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878" y="478998"/>
            <a:ext cx="1681480" cy="3416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(2b)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Standard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cell</a:t>
            </a:r>
            <a:endParaRPr sz="900">
              <a:latin typeface="Tahoma"/>
              <a:cs typeface="Tahoma"/>
            </a:endParaRPr>
          </a:p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15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Example: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Mapping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half-</a:t>
            </a:r>
            <a:r>
              <a:rPr sz="750" spc="-10" dirty="0">
                <a:latin typeface="Tahoma"/>
                <a:cs typeface="Tahoma"/>
              </a:rPr>
              <a:t>adder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765" y="795743"/>
            <a:ext cx="74168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ahoma"/>
                <a:cs typeface="Tahoma"/>
              </a:rPr>
              <a:t>to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standard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cells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1200" y="812214"/>
            <a:ext cx="1581785" cy="1068705"/>
            <a:chOff x="1691200" y="812214"/>
            <a:chExt cx="1581785" cy="1068705"/>
          </a:xfrm>
        </p:grpSpPr>
        <p:sp>
          <p:nvSpPr>
            <p:cNvPr id="13" name="object 13"/>
            <p:cNvSpPr/>
            <p:nvPr/>
          </p:nvSpPr>
          <p:spPr>
            <a:xfrm>
              <a:off x="1696280" y="1186559"/>
              <a:ext cx="1571625" cy="556895"/>
            </a:xfrm>
            <a:custGeom>
              <a:avLst/>
              <a:gdLst/>
              <a:ahLst/>
              <a:cxnLst/>
              <a:rect l="l" t="t" r="r" b="b"/>
              <a:pathLst>
                <a:path w="1571625" h="556894">
                  <a:moveTo>
                    <a:pt x="0" y="181881"/>
                  </a:moveTo>
                  <a:lnTo>
                    <a:pt x="169442" y="182500"/>
                  </a:lnTo>
                </a:path>
                <a:path w="1571625" h="556894">
                  <a:moveTo>
                    <a:pt x="0" y="272822"/>
                  </a:moveTo>
                  <a:lnTo>
                    <a:pt x="169442" y="273440"/>
                  </a:lnTo>
                </a:path>
                <a:path w="1571625" h="556894">
                  <a:moveTo>
                    <a:pt x="0" y="90940"/>
                  </a:moveTo>
                  <a:lnTo>
                    <a:pt x="169442" y="91559"/>
                  </a:lnTo>
                </a:path>
                <a:path w="1571625" h="556894">
                  <a:moveTo>
                    <a:pt x="0" y="364381"/>
                  </a:moveTo>
                  <a:lnTo>
                    <a:pt x="174389" y="364999"/>
                  </a:lnTo>
                </a:path>
                <a:path w="1571625" h="556894">
                  <a:moveTo>
                    <a:pt x="0" y="455321"/>
                  </a:moveTo>
                  <a:lnTo>
                    <a:pt x="169442" y="455941"/>
                  </a:lnTo>
                </a:path>
                <a:path w="1571625" h="556894">
                  <a:moveTo>
                    <a:pt x="0" y="556161"/>
                  </a:moveTo>
                  <a:lnTo>
                    <a:pt x="171916" y="556779"/>
                  </a:lnTo>
                </a:path>
                <a:path w="1571625" h="556894">
                  <a:moveTo>
                    <a:pt x="1399446" y="272822"/>
                  </a:moveTo>
                  <a:lnTo>
                    <a:pt x="1568888" y="273440"/>
                  </a:lnTo>
                </a:path>
                <a:path w="1571625" h="556894">
                  <a:moveTo>
                    <a:pt x="1399446" y="364381"/>
                  </a:moveTo>
                  <a:lnTo>
                    <a:pt x="1571362" y="364999"/>
                  </a:lnTo>
                </a:path>
                <a:path w="1571625" h="556894">
                  <a:moveTo>
                    <a:pt x="1399446" y="455321"/>
                  </a:moveTo>
                  <a:lnTo>
                    <a:pt x="1568888" y="455941"/>
                  </a:lnTo>
                </a:path>
                <a:path w="1571625" h="556894">
                  <a:moveTo>
                    <a:pt x="1399446" y="556161"/>
                  </a:moveTo>
                  <a:lnTo>
                    <a:pt x="1571362" y="556779"/>
                  </a:lnTo>
                </a:path>
                <a:path w="1571625" h="556894">
                  <a:moveTo>
                    <a:pt x="1399446" y="90940"/>
                  </a:moveTo>
                  <a:lnTo>
                    <a:pt x="1566415" y="91559"/>
                  </a:lnTo>
                </a:path>
                <a:path w="1571625" h="556894">
                  <a:moveTo>
                    <a:pt x="1399446" y="181881"/>
                  </a:moveTo>
                  <a:lnTo>
                    <a:pt x="1568888" y="182500"/>
                  </a:lnTo>
                </a:path>
                <a:path w="1571625" h="556894">
                  <a:moveTo>
                    <a:pt x="1399446" y="0"/>
                  </a:moveTo>
                  <a:lnTo>
                    <a:pt x="1566415" y="618"/>
                  </a:lnTo>
                </a:path>
              </a:pathLst>
            </a:custGeom>
            <a:ln w="9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8196" y="910643"/>
              <a:ext cx="1225550" cy="966469"/>
            </a:xfrm>
            <a:custGeom>
              <a:avLst/>
              <a:gdLst/>
              <a:ahLst/>
              <a:cxnLst/>
              <a:rect l="l" t="t" r="r" b="b"/>
              <a:pathLst>
                <a:path w="1225550" h="966469">
                  <a:moveTo>
                    <a:pt x="0" y="731237"/>
                  </a:moveTo>
                  <a:lnTo>
                    <a:pt x="0" y="0"/>
                  </a:lnTo>
                  <a:lnTo>
                    <a:pt x="1225056" y="0"/>
                  </a:lnTo>
                  <a:lnTo>
                    <a:pt x="1225056" y="966321"/>
                  </a:lnTo>
                  <a:lnTo>
                    <a:pt x="0" y="966321"/>
                  </a:lnTo>
                  <a:lnTo>
                    <a:pt x="0" y="731237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6280" y="968796"/>
              <a:ext cx="1569085" cy="779780"/>
            </a:xfrm>
            <a:custGeom>
              <a:avLst/>
              <a:gdLst/>
              <a:ahLst/>
              <a:cxnLst/>
              <a:rect l="l" t="t" r="r" b="b"/>
              <a:pathLst>
                <a:path w="1569085" h="779780">
                  <a:moveTo>
                    <a:pt x="250453" y="778872"/>
                  </a:moveTo>
                  <a:lnTo>
                    <a:pt x="251071" y="779491"/>
                  </a:lnTo>
                </a:path>
                <a:path w="1569085" h="779780">
                  <a:moveTo>
                    <a:pt x="0" y="217762"/>
                  </a:moveTo>
                  <a:lnTo>
                    <a:pt x="393922" y="218381"/>
                  </a:lnTo>
                </a:path>
                <a:path w="1569085" h="779780">
                  <a:moveTo>
                    <a:pt x="0" y="126822"/>
                  </a:moveTo>
                  <a:lnTo>
                    <a:pt x="393922" y="127441"/>
                  </a:lnTo>
                </a:path>
                <a:path w="1569085" h="779780">
                  <a:moveTo>
                    <a:pt x="1566415" y="126822"/>
                  </a:moveTo>
                  <a:lnTo>
                    <a:pt x="1346882" y="126822"/>
                  </a:lnTo>
                  <a:lnTo>
                    <a:pt x="1346882" y="0"/>
                  </a:lnTo>
                  <a:lnTo>
                    <a:pt x="639428" y="0"/>
                  </a:lnTo>
                  <a:lnTo>
                    <a:pt x="639428" y="169508"/>
                  </a:lnTo>
                  <a:lnTo>
                    <a:pt x="604179" y="169508"/>
                  </a:lnTo>
                </a:path>
                <a:path w="1569085" h="779780">
                  <a:moveTo>
                    <a:pt x="793411" y="126822"/>
                  </a:moveTo>
                  <a:lnTo>
                    <a:pt x="669730" y="126822"/>
                  </a:lnTo>
                  <a:lnTo>
                    <a:pt x="669730" y="283339"/>
                  </a:lnTo>
                  <a:lnTo>
                    <a:pt x="634481" y="283339"/>
                  </a:lnTo>
                  <a:lnTo>
                    <a:pt x="338884" y="283339"/>
                  </a:lnTo>
                  <a:lnTo>
                    <a:pt x="338884" y="217763"/>
                  </a:lnTo>
                </a:path>
                <a:path w="1569085" h="779780">
                  <a:moveTo>
                    <a:pt x="576351" y="776398"/>
                  </a:moveTo>
                  <a:lnTo>
                    <a:pt x="765583" y="776398"/>
                  </a:lnTo>
                  <a:lnTo>
                    <a:pt x="765583" y="513474"/>
                  </a:lnTo>
                  <a:lnTo>
                    <a:pt x="798358" y="513474"/>
                  </a:lnTo>
                </a:path>
                <a:path w="1569085" h="779780">
                  <a:moveTo>
                    <a:pt x="406909" y="776398"/>
                  </a:moveTo>
                  <a:lnTo>
                    <a:pt x="209638" y="776398"/>
                  </a:lnTo>
                  <a:lnTo>
                    <a:pt x="209638" y="217762"/>
                  </a:lnTo>
                </a:path>
                <a:path w="1569085" h="779780">
                  <a:moveTo>
                    <a:pt x="1275765" y="171983"/>
                  </a:moveTo>
                  <a:lnTo>
                    <a:pt x="1349355" y="171983"/>
                  </a:lnTo>
                  <a:lnTo>
                    <a:pt x="1349355" y="217762"/>
                  </a:lnTo>
                  <a:lnTo>
                    <a:pt x="1568888" y="217762"/>
                  </a:lnTo>
                </a:path>
                <a:path w="1569085" h="779780">
                  <a:moveTo>
                    <a:pt x="1007997" y="450372"/>
                  </a:moveTo>
                  <a:lnTo>
                    <a:pt x="1056232" y="450372"/>
                  </a:lnTo>
                  <a:lnTo>
                    <a:pt x="1056232" y="217762"/>
                  </a:lnTo>
                  <a:lnTo>
                    <a:pt x="1116836" y="217762"/>
                  </a:lnTo>
                </a:path>
                <a:path w="1569085" h="779780">
                  <a:moveTo>
                    <a:pt x="1116836" y="126822"/>
                  </a:moveTo>
                  <a:lnTo>
                    <a:pt x="1053758" y="126822"/>
                  </a:lnTo>
                  <a:lnTo>
                    <a:pt x="1053758" y="177551"/>
                  </a:lnTo>
                  <a:lnTo>
                    <a:pt x="1003049" y="177551"/>
                  </a:lnTo>
                </a:path>
                <a:path w="1569085" h="779780">
                  <a:moveTo>
                    <a:pt x="581298" y="450372"/>
                  </a:moveTo>
                  <a:lnTo>
                    <a:pt x="700032" y="450372"/>
                  </a:lnTo>
                  <a:lnTo>
                    <a:pt x="700032" y="217762"/>
                  </a:lnTo>
                  <a:lnTo>
                    <a:pt x="793411" y="217762"/>
                  </a:lnTo>
                </a:path>
                <a:path w="1569085" h="779780">
                  <a:moveTo>
                    <a:pt x="800831" y="404593"/>
                  </a:moveTo>
                  <a:lnTo>
                    <a:pt x="735281" y="404593"/>
                  </a:lnTo>
                  <a:lnTo>
                    <a:pt x="735281" y="566678"/>
                  </a:lnTo>
                  <a:lnTo>
                    <a:pt x="270241" y="566678"/>
                  </a:lnTo>
                  <a:lnTo>
                    <a:pt x="270241" y="126822"/>
                  </a:lnTo>
                </a:path>
                <a:path w="1569085" h="779780">
                  <a:moveTo>
                    <a:pt x="270241" y="452847"/>
                  </a:moveTo>
                  <a:lnTo>
                    <a:pt x="411856" y="453466"/>
                  </a:lnTo>
                </a:path>
              </a:pathLst>
            </a:custGeom>
            <a:ln w="9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46733" y="10752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862" y="0"/>
                  </a:moveTo>
                  <a:lnTo>
                    <a:pt x="11519" y="1482"/>
                  </a:lnTo>
                  <a:lnTo>
                    <a:pt x="5524" y="5526"/>
                  </a:lnTo>
                  <a:lnTo>
                    <a:pt x="1482" y="11524"/>
                  </a:lnTo>
                  <a:lnTo>
                    <a:pt x="0" y="18868"/>
                  </a:lnTo>
                  <a:lnTo>
                    <a:pt x="1482" y="26212"/>
                  </a:lnTo>
                  <a:lnTo>
                    <a:pt x="5524" y="32210"/>
                  </a:lnTo>
                  <a:lnTo>
                    <a:pt x="11519" y="36253"/>
                  </a:lnTo>
                  <a:lnTo>
                    <a:pt x="18862" y="37736"/>
                  </a:lnTo>
                  <a:lnTo>
                    <a:pt x="26203" y="36253"/>
                  </a:lnTo>
                  <a:lnTo>
                    <a:pt x="32198" y="32210"/>
                  </a:lnTo>
                  <a:lnTo>
                    <a:pt x="36240" y="26212"/>
                  </a:lnTo>
                  <a:lnTo>
                    <a:pt x="37722" y="18868"/>
                  </a:lnTo>
                  <a:lnTo>
                    <a:pt x="36240" y="11524"/>
                  </a:lnTo>
                  <a:lnTo>
                    <a:pt x="32198" y="5526"/>
                  </a:lnTo>
                  <a:lnTo>
                    <a:pt x="26203" y="1482"/>
                  </a:lnTo>
                  <a:lnTo>
                    <a:pt x="18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6733" y="10752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18868"/>
                  </a:moveTo>
                  <a:lnTo>
                    <a:pt x="1482" y="11524"/>
                  </a:lnTo>
                  <a:lnTo>
                    <a:pt x="5524" y="5526"/>
                  </a:lnTo>
                  <a:lnTo>
                    <a:pt x="11519" y="1482"/>
                  </a:lnTo>
                  <a:lnTo>
                    <a:pt x="18861" y="0"/>
                  </a:lnTo>
                  <a:lnTo>
                    <a:pt x="26202" y="1482"/>
                  </a:lnTo>
                  <a:lnTo>
                    <a:pt x="32198" y="5526"/>
                  </a:lnTo>
                  <a:lnTo>
                    <a:pt x="36240" y="11524"/>
                  </a:lnTo>
                  <a:lnTo>
                    <a:pt x="37722" y="18868"/>
                  </a:lnTo>
                  <a:lnTo>
                    <a:pt x="36240" y="26213"/>
                  </a:lnTo>
                  <a:lnTo>
                    <a:pt x="32198" y="32210"/>
                  </a:lnTo>
                  <a:lnTo>
                    <a:pt x="26202" y="36254"/>
                  </a:lnTo>
                  <a:lnTo>
                    <a:pt x="18861" y="37737"/>
                  </a:lnTo>
                  <a:lnTo>
                    <a:pt x="11519" y="36254"/>
                  </a:lnTo>
                  <a:lnTo>
                    <a:pt x="5524" y="32210"/>
                  </a:lnTo>
                  <a:lnTo>
                    <a:pt x="1482" y="26213"/>
                  </a:lnTo>
                  <a:lnTo>
                    <a:pt x="0" y="18868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6733" y="1401229"/>
              <a:ext cx="38100" cy="38735"/>
            </a:xfrm>
            <a:custGeom>
              <a:avLst/>
              <a:gdLst/>
              <a:ahLst/>
              <a:cxnLst/>
              <a:rect l="l" t="t" r="r" b="b"/>
              <a:pathLst>
                <a:path w="38100" h="38734">
                  <a:moveTo>
                    <a:pt x="18862" y="0"/>
                  </a:moveTo>
                  <a:lnTo>
                    <a:pt x="11519" y="1507"/>
                  </a:lnTo>
                  <a:lnTo>
                    <a:pt x="5524" y="5617"/>
                  </a:lnTo>
                  <a:lnTo>
                    <a:pt x="1482" y="11713"/>
                  </a:lnTo>
                  <a:lnTo>
                    <a:pt x="0" y="19178"/>
                  </a:lnTo>
                  <a:lnTo>
                    <a:pt x="1482" y="26643"/>
                  </a:lnTo>
                  <a:lnTo>
                    <a:pt x="5524" y="32739"/>
                  </a:lnTo>
                  <a:lnTo>
                    <a:pt x="11519" y="36849"/>
                  </a:lnTo>
                  <a:lnTo>
                    <a:pt x="18862" y="38356"/>
                  </a:lnTo>
                  <a:lnTo>
                    <a:pt x="26203" y="36849"/>
                  </a:lnTo>
                  <a:lnTo>
                    <a:pt x="32198" y="32739"/>
                  </a:lnTo>
                  <a:lnTo>
                    <a:pt x="36240" y="26643"/>
                  </a:lnTo>
                  <a:lnTo>
                    <a:pt x="37722" y="19178"/>
                  </a:lnTo>
                  <a:lnTo>
                    <a:pt x="36240" y="11713"/>
                  </a:lnTo>
                  <a:lnTo>
                    <a:pt x="32198" y="5617"/>
                  </a:lnTo>
                  <a:lnTo>
                    <a:pt x="26203" y="1507"/>
                  </a:lnTo>
                  <a:lnTo>
                    <a:pt x="18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6733" y="1401228"/>
              <a:ext cx="38100" cy="38735"/>
            </a:xfrm>
            <a:custGeom>
              <a:avLst/>
              <a:gdLst/>
              <a:ahLst/>
              <a:cxnLst/>
              <a:rect l="l" t="t" r="r" b="b"/>
              <a:pathLst>
                <a:path w="38100" h="38734">
                  <a:moveTo>
                    <a:pt x="0" y="19178"/>
                  </a:moveTo>
                  <a:lnTo>
                    <a:pt x="1482" y="11713"/>
                  </a:lnTo>
                  <a:lnTo>
                    <a:pt x="5524" y="5617"/>
                  </a:lnTo>
                  <a:lnTo>
                    <a:pt x="11519" y="1507"/>
                  </a:lnTo>
                  <a:lnTo>
                    <a:pt x="18861" y="0"/>
                  </a:lnTo>
                  <a:lnTo>
                    <a:pt x="26202" y="1507"/>
                  </a:lnTo>
                  <a:lnTo>
                    <a:pt x="32198" y="5617"/>
                  </a:lnTo>
                  <a:lnTo>
                    <a:pt x="36240" y="11713"/>
                  </a:lnTo>
                  <a:lnTo>
                    <a:pt x="37722" y="19178"/>
                  </a:lnTo>
                  <a:lnTo>
                    <a:pt x="36240" y="26643"/>
                  </a:lnTo>
                  <a:lnTo>
                    <a:pt x="32198" y="32739"/>
                  </a:lnTo>
                  <a:lnTo>
                    <a:pt x="26202" y="36849"/>
                  </a:lnTo>
                  <a:lnTo>
                    <a:pt x="18861" y="38356"/>
                  </a:lnTo>
                  <a:lnTo>
                    <a:pt x="11519" y="36849"/>
                  </a:lnTo>
                  <a:lnTo>
                    <a:pt x="5524" y="32739"/>
                  </a:lnTo>
                  <a:lnTo>
                    <a:pt x="1482" y="26643"/>
                  </a:lnTo>
                  <a:lnTo>
                    <a:pt x="0" y="19178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14758" y="1166144"/>
              <a:ext cx="40640" cy="38735"/>
            </a:xfrm>
            <a:custGeom>
              <a:avLst/>
              <a:gdLst/>
              <a:ahLst/>
              <a:cxnLst/>
              <a:rect l="l" t="t" r="r" b="b"/>
              <a:pathLst>
                <a:path w="40639" h="38734">
                  <a:moveTo>
                    <a:pt x="20097" y="0"/>
                  </a:moveTo>
                  <a:lnTo>
                    <a:pt x="12274" y="1507"/>
                  </a:lnTo>
                  <a:lnTo>
                    <a:pt x="5886" y="5617"/>
                  </a:lnTo>
                  <a:lnTo>
                    <a:pt x="1579" y="11713"/>
                  </a:lnTo>
                  <a:lnTo>
                    <a:pt x="0" y="19178"/>
                  </a:lnTo>
                  <a:lnTo>
                    <a:pt x="1579" y="26643"/>
                  </a:lnTo>
                  <a:lnTo>
                    <a:pt x="5886" y="32739"/>
                  </a:lnTo>
                  <a:lnTo>
                    <a:pt x="12274" y="36849"/>
                  </a:lnTo>
                  <a:lnTo>
                    <a:pt x="20097" y="38356"/>
                  </a:lnTo>
                  <a:lnTo>
                    <a:pt x="27920" y="36849"/>
                  </a:lnTo>
                  <a:lnTo>
                    <a:pt x="34309" y="32739"/>
                  </a:lnTo>
                  <a:lnTo>
                    <a:pt x="38616" y="26643"/>
                  </a:lnTo>
                  <a:lnTo>
                    <a:pt x="40195" y="19178"/>
                  </a:lnTo>
                  <a:lnTo>
                    <a:pt x="38616" y="11713"/>
                  </a:lnTo>
                  <a:lnTo>
                    <a:pt x="34309" y="5617"/>
                  </a:lnTo>
                  <a:lnTo>
                    <a:pt x="27920" y="1507"/>
                  </a:lnTo>
                  <a:lnTo>
                    <a:pt x="20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4758" y="1166144"/>
              <a:ext cx="40640" cy="38735"/>
            </a:xfrm>
            <a:custGeom>
              <a:avLst/>
              <a:gdLst/>
              <a:ahLst/>
              <a:cxnLst/>
              <a:rect l="l" t="t" r="r" b="b"/>
              <a:pathLst>
                <a:path w="40639" h="38734">
                  <a:moveTo>
                    <a:pt x="0" y="19178"/>
                  </a:moveTo>
                  <a:lnTo>
                    <a:pt x="1579" y="11713"/>
                  </a:lnTo>
                  <a:lnTo>
                    <a:pt x="5886" y="5617"/>
                  </a:lnTo>
                  <a:lnTo>
                    <a:pt x="12274" y="1507"/>
                  </a:lnTo>
                  <a:lnTo>
                    <a:pt x="20097" y="0"/>
                  </a:lnTo>
                  <a:lnTo>
                    <a:pt x="27921" y="1507"/>
                  </a:lnTo>
                  <a:lnTo>
                    <a:pt x="34309" y="5617"/>
                  </a:lnTo>
                  <a:lnTo>
                    <a:pt x="38616" y="11713"/>
                  </a:lnTo>
                  <a:lnTo>
                    <a:pt x="40196" y="19178"/>
                  </a:lnTo>
                  <a:lnTo>
                    <a:pt x="38616" y="26643"/>
                  </a:lnTo>
                  <a:lnTo>
                    <a:pt x="34309" y="32739"/>
                  </a:lnTo>
                  <a:lnTo>
                    <a:pt x="27921" y="36849"/>
                  </a:lnTo>
                  <a:lnTo>
                    <a:pt x="20097" y="38356"/>
                  </a:lnTo>
                  <a:lnTo>
                    <a:pt x="12274" y="36849"/>
                  </a:lnTo>
                  <a:lnTo>
                    <a:pt x="5886" y="32739"/>
                  </a:lnTo>
                  <a:lnTo>
                    <a:pt x="1579" y="26643"/>
                  </a:lnTo>
                  <a:lnTo>
                    <a:pt x="0" y="19178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6130" y="1166144"/>
              <a:ext cx="38100" cy="38735"/>
            </a:xfrm>
            <a:custGeom>
              <a:avLst/>
              <a:gdLst/>
              <a:ahLst/>
              <a:cxnLst/>
              <a:rect l="l" t="t" r="r" b="b"/>
              <a:pathLst>
                <a:path w="38100" h="38734">
                  <a:moveTo>
                    <a:pt x="18860" y="0"/>
                  </a:moveTo>
                  <a:lnTo>
                    <a:pt x="11519" y="1507"/>
                  </a:lnTo>
                  <a:lnTo>
                    <a:pt x="5524" y="5617"/>
                  </a:lnTo>
                  <a:lnTo>
                    <a:pt x="1482" y="11713"/>
                  </a:lnTo>
                  <a:lnTo>
                    <a:pt x="0" y="19178"/>
                  </a:lnTo>
                  <a:lnTo>
                    <a:pt x="1482" y="26643"/>
                  </a:lnTo>
                  <a:lnTo>
                    <a:pt x="5524" y="32739"/>
                  </a:lnTo>
                  <a:lnTo>
                    <a:pt x="11519" y="36849"/>
                  </a:lnTo>
                  <a:lnTo>
                    <a:pt x="18860" y="38356"/>
                  </a:lnTo>
                  <a:lnTo>
                    <a:pt x="26202" y="36849"/>
                  </a:lnTo>
                  <a:lnTo>
                    <a:pt x="32198" y="32739"/>
                  </a:lnTo>
                  <a:lnTo>
                    <a:pt x="36240" y="26643"/>
                  </a:lnTo>
                  <a:lnTo>
                    <a:pt x="37722" y="19178"/>
                  </a:lnTo>
                  <a:lnTo>
                    <a:pt x="36240" y="11713"/>
                  </a:lnTo>
                  <a:lnTo>
                    <a:pt x="32198" y="5617"/>
                  </a:lnTo>
                  <a:lnTo>
                    <a:pt x="26202" y="1507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6130" y="814754"/>
              <a:ext cx="558165" cy="389890"/>
            </a:xfrm>
            <a:custGeom>
              <a:avLst/>
              <a:gdLst/>
              <a:ahLst/>
              <a:cxnLst/>
              <a:rect l="l" t="t" r="r" b="b"/>
              <a:pathLst>
                <a:path w="558164" h="389890">
                  <a:moveTo>
                    <a:pt x="0" y="370567"/>
                  </a:moveTo>
                  <a:lnTo>
                    <a:pt x="1482" y="363103"/>
                  </a:lnTo>
                  <a:lnTo>
                    <a:pt x="5524" y="357007"/>
                  </a:lnTo>
                  <a:lnTo>
                    <a:pt x="11519" y="352896"/>
                  </a:lnTo>
                  <a:lnTo>
                    <a:pt x="18861" y="351389"/>
                  </a:lnTo>
                  <a:lnTo>
                    <a:pt x="26202" y="352896"/>
                  </a:lnTo>
                  <a:lnTo>
                    <a:pt x="32198" y="357007"/>
                  </a:lnTo>
                  <a:lnTo>
                    <a:pt x="36240" y="363103"/>
                  </a:lnTo>
                  <a:lnTo>
                    <a:pt x="37722" y="370567"/>
                  </a:lnTo>
                  <a:lnTo>
                    <a:pt x="36240" y="378032"/>
                  </a:lnTo>
                  <a:lnTo>
                    <a:pt x="32198" y="384128"/>
                  </a:lnTo>
                  <a:lnTo>
                    <a:pt x="26202" y="388238"/>
                  </a:lnTo>
                  <a:lnTo>
                    <a:pt x="18861" y="389746"/>
                  </a:lnTo>
                  <a:lnTo>
                    <a:pt x="11519" y="388238"/>
                  </a:lnTo>
                  <a:lnTo>
                    <a:pt x="5524" y="384128"/>
                  </a:lnTo>
                  <a:lnTo>
                    <a:pt x="1482" y="378032"/>
                  </a:lnTo>
                  <a:lnTo>
                    <a:pt x="0" y="370567"/>
                  </a:lnTo>
                  <a:close/>
                </a:path>
                <a:path w="558164" h="389890">
                  <a:moveTo>
                    <a:pt x="345687" y="0"/>
                  </a:moveTo>
                  <a:lnTo>
                    <a:pt x="557799" y="71143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4141" y="860534"/>
              <a:ext cx="83820" cy="45720"/>
            </a:xfrm>
            <a:custGeom>
              <a:avLst/>
              <a:gdLst/>
              <a:ahLst/>
              <a:cxnLst/>
              <a:rect l="l" t="t" r="r" b="b"/>
              <a:pathLst>
                <a:path w="83819" h="45719">
                  <a:moveTo>
                    <a:pt x="12367" y="0"/>
                  </a:moveTo>
                  <a:lnTo>
                    <a:pt x="0" y="37736"/>
                  </a:lnTo>
                  <a:lnTo>
                    <a:pt x="83484" y="45161"/>
                  </a:lnTo>
                  <a:lnTo>
                    <a:pt x="123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72877" y="1019197"/>
            <a:ext cx="109220" cy="21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110"/>
              </a:spcBef>
            </a:pPr>
            <a:r>
              <a:rPr sz="600" spc="-25" dirty="0">
                <a:latin typeface="Arial"/>
                <a:cs typeface="Arial"/>
              </a:rPr>
              <a:t>co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3595" y="1024147"/>
            <a:ext cx="69850" cy="2178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75"/>
              </a:spcBef>
            </a:pPr>
            <a:r>
              <a:rPr sz="600" spc="-50" dirty="0">
                <a:latin typeface="Arial"/>
                <a:cs typeface="Arial"/>
              </a:rPr>
              <a:t>a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9584" y="623266"/>
            <a:ext cx="452120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co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=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ab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20"/>
              </a:lnSpc>
            </a:pPr>
            <a:r>
              <a:rPr sz="600" dirty="0">
                <a:latin typeface="Arial"/>
                <a:cs typeface="Arial"/>
              </a:rPr>
              <a:t>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=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a'b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+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ab'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6492" y="1046127"/>
            <a:ext cx="217679" cy="18992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28831" y="1077351"/>
            <a:ext cx="113664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5" dirty="0">
                <a:latin typeface="Arial"/>
                <a:cs typeface="Arial"/>
              </a:rPr>
              <a:t>ab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01952" y="1046127"/>
            <a:ext cx="874394" cy="781685"/>
            <a:chOff x="2101952" y="1046127"/>
            <a:chExt cx="874394" cy="781685"/>
          </a:xfrm>
        </p:grpSpPr>
        <p:sp>
          <p:nvSpPr>
            <p:cNvPr id="31" name="object 31"/>
            <p:cNvSpPr/>
            <p:nvPr/>
          </p:nvSpPr>
          <p:spPr>
            <a:xfrm>
              <a:off x="2108136" y="1343076"/>
              <a:ext cx="123825" cy="157480"/>
            </a:xfrm>
            <a:custGeom>
              <a:avLst/>
              <a:gdLst/>
              <a:ahLst/>
              <a:cxnLst/>
              <a:rect l="l" t="t" r="r" b="b"/>
              <a:pathLst>
                <a:path w="123825" h="157480">
                  <a:moveTo>
                    <a:pt x="0" y="157135"/>
                  </a:moveTo>
                  <a:lnTo>
                    <a:pt x="123681" y="78567"/>
                  </a:lnTo>
                  <a:lnTo>
                    <a:pt x="0" y="0"/>
                  </a:lnTo>
                  <a:lnTo>
                    <a:pt x="0" y="157135"/>
                  </a:lnTo>
                  <a:close/>
                </a:path>
              </a:pathLst>
            </a:custGeom>
            <a:ln w="7421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6764" y="1401228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5" h="38734">
                  <a:moveTo>
                    <a:pt x="0" y="19178"/>
                  </a:moveTo>
                  <a:lnTo>
                    <a:pt x="1506" y="11713"/>
                  </a:lnTo>
                  <a:lnTo>
                    <a:pt x="5615" y="5617"/>
                  </a:lnTo>
                  <a:lnTo>
                    <a:pt x="11708" y="1507"/>
                  </a:lnTo>
                  <a:lnTo>
                    <a:pt x="19170" y="0"/>
                  </a:lnTo>
                  <a:lnTo>
                    <a:pt x="26632" y="1507"/>
                  </a:lnTo>
                  <a:lnTo>
                    <a:pt x="32726" y="5617"/>
                  </a:lnTo>
                  <a:lnTo>
                    <a:pt x="36835" y="11713"/>
                  </a:lnTo>
                  <a:lnTo>
                    <a:pt x="38341" y="19178"/>
                  </a:lnTo>
                  <a:lnTo>
                    <a:pt x="36835" y="26643"/>
                  </a:lnTo>
                  <a:lnTo>
                    <a:pt x="32726" y="32739"/>
                  </a:lnTo>
                  <a:lnTo>
                    <a:pt x="26632" y="36849"/>
                  </a:lnTo>
                  <a:lnTo>
                    <a:pt x="19170" y="38356"/>
                  </a:lnTo>
                  <a:lnTo>
                    <a:pt x="11708" y="36849"/>
                  </a:lnTo>
                  <a:lnTo>
                    <a:pt x="5615" y="32739"/>
                  </a:lnTo>
                  <a:lnTo>
                    <a:pt x="1506" y="26643"/>
                  </a:lnTo>
                  <a:lnTo>
                    <a:pt x="0" y="19178"/>
                  </a:lnTo>
                  <a:close/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1952" y="1663535"/>
              <a:ext cx="170061" cy="16393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4051" y="1046127"/>
              <a:ext cx="191706" cy="1899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5980" y="1046127"/>
              <a:ext cx="217060" cy="18992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519662" y="1077351"/>
            <a:ext cx="1289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5" dirty="0">
                <a:latin typeface="Arial"/>
                <a:cs typeface="Arial"/>
              </a:rPr>
              <a:t>a'b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0927" y="1324517"/>
            <a:ext cx="217061" cy="191778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69496" y="1763426"/>
            <a:ext cx="2940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dirty="0">
                <a:latin typeface="Arial"/>
                <a:cs typeface="Arial"/>
              </a:rPr>
              <a:t>cell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row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69496" y="1483800"/>
            <a:ext cx="2940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i="1" dirty="0">
                <a:latin typeface="Arial"/>
                <a:cs typeface="Arial"/>
              </a:rPr>
              <a:t>cell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row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65104" y="1311525"/>
            <a:ext cx="1236980" cy="292100"/>
          </a:xfrm>
          <a:custGeom>
            <a:avLst/>
            <a:gdLst/>
            <a:ahLst/>
            <a:cxnLst/>
            <a:rect l="l" t="t" r="r" b="b"/>
            <a:pathLst>
              <a:path w="1236980" h="292100">
                <a:moveTo>
                  <a:pt x="0" y="0"/>
                </a:moveTo>
                <a:lnTo>
                  <a:pt x="1231859" y="0"/>
                </a:lnTo>
              </a:path>
              <a:path w="1236980" h="292100">
                <a:moveTo>
                  <a:pt x="4946" y="291999"/>
                </a:moveTo>
                <a:lnTo>
                  <a:pt x="1236806" y="291999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24608" y="1156289"/>
            <a:ext cx="539115" cy="3162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520"/>
              </a:spcBef>
            </a:pPr>
            <a:r>
              <a:rPr sz="600" i="1" dirty="0">
                <a:latin typeface="Arial"/>
                <a:cs typeface="Arial"/>
              </a:rPr>
              <a:t>cell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row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600" spc="-25" dirty="0">
                <a:latin typeface="Arial"/>
                <a:cs typeface="Arial"/>
              </a:rPr>
              <a:t>ab'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6747" y="1089301"/>
            <a:ext cx="2926080" cy="1235075"/>
            <a:chOff x="336747" y="1089301"/>
            <a:chExt cx="2926080" cy="1235075"/>
          </a:xfrm>
        </p:grpSpPr>
        <p:sp>
          <p:nvSpPr>
            <p:cNvPr id="43" name="object 43"/>
            <p:cNvSpPr/>
            <p:nvPr/>
          </p:nvSpPr>
          <p:spPr>
            <a:xfrm>
              <a:off x="1706174" y="1094381"/>
              <a:ext cx="1551940" cy="92075"/>
            </a:xfrm>
            <a:custGeom>
              <a:avLst/>
              <a:gdLst/>
              <a:ahLst/>
              <a:cxnLst/>
              <a:rect l="l" t="t" r="r" b="b"/>
              <a:pathLst>
                <a:path w="1551939" h="92075">
                  <a:moveTo>
                    <a:pt x="0" y="90940"/>
                  </a:moveTo>
                  <a:lnTo>
                    <a:pt x="169442" y="91559"/>
                  </a:lnTo>
                </a:path>
                <a:path w="1551939" h="92075">
                  <a:moveTo>
                    <a:pt x="0" y="0"/>
                  </a:moveTo>
                  <a:lnTo>
                    <a:pt x="169442" y="618"/>
                  </a:lnTo>
                </a:path>
                <a:path w="1551939" h="92075">
                  <a:moveTo>
                    <a:pt x="1384605" y="0"/>
                  </a:moveTo>
                  <a:lnTo>
                    <a:pt x="1551574" y="618"/>
                  </a:lnTo>
                </a:path>
              </a:pathLst>
            </a:custGeom>
            <a:ln w="9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0557" y="1835308"/>
              <a:ext cx="1053465" cy="392430"/>
            </a:xfrm>
            <a:custGeom>
              <a:avLst/>
              <a:gdLst/>
              <a:ahLst/>
              <a:cxnLst/>
              <a:rect l="l" t="t" r="r" b="b"/>
              <a:pathLst>
                <a:path w="1053465" h="392430">
                  <a:moveTo>
                    <a:pt x="0" y="128572"/>
                  </a:moveTo>
                  <a:lnTo>
                    <a:pt x="113226" y="129141"/>
                  </a:lnTo>
                </a:path>
                <a:path w="1053465" h="392430">
                  <a:moveTo>
                    <a:pt x="0" y="192289"/>
                  </a:moveTo>
                  <a:lnTo>
                    <a:pt x="113226" y="192858"/>
                  </a:lnTo>
                </a:path>
                <a:path w="1053465" h="392430">
                  <a:moveTo>
                    <a:pt x="0" y="256575"/>
                  </a:moveTo>
                  <a:lnTo>
                    <a:pt x="117018" y="257144"/>
                  </a:lnTo>
                </a:path>
                <a:path w="1053465" h="392430">
                  <a:moveTo>
                    <a:pt x="0" y="320292"/>
                  </a:moveTo>
                  <a:lnTo>
                    <a:pt x="113226" y="320861"/>
                  </a:lnTo>
                </a:path>
                <a:path w="1053465" h="392430">
                  <a:moveTo>
                    <a:pt x="0" y="391406"/>
                  </a:moveTo>
                  <a:lnTo>
                    <a:pt x="115393" y="391975"/>
                  </a:lnTo>
                </a:path>
                <a:path w="1053465" h="392430">
                  <a:moveTo>
                    <a:pt x="938317" y="0"/>
                  </a:moveTo>
                  <a:lnTo>
                    <a:pt x="1049918" y="568"/>
                  </a:lnTo>
                </a:path>
                <a:path w="1053465" h="392430">
                  <a:moveTo>
                    <a:pt x="938317" y="192289"/>
                  </a:moveTo>
                  <a:lnTo>
                    <a:pt x="1051543" y="192858"/>
                  </a:lnTo>
                </a:path>
                <a:path w="1053465" h="392430">
                  <a:moveTo>
                    <a:pt x="938317" y="256575"/>
                  </a:moveTo>
                  <a:lnTo>
                    <a:pt x="1053169" y="257144"/>
                  </a:lnTo>
                </a:path>
                <a:path w="1053465" h="392430">
                  <a:moveTo>
                    <a:pt x="938317" y="320292"/>
                  </a:moveTo>
                  <a:lnTo>
                    <a:pt x="1051543" y="320861"/>
                  </a:lnTo>
                </a:path>
                <a:path w="1053465" h="392430">
                  <a:moveTo>
                    <a:pt x="938317" y="391406"/>
                  </a:moveTo>
                  <a:lnTo>
                    <a:pt x="1053169" y="391975"/>
                  </a:lnTo>
                </a:path>
                <a:path w="1053465" h="392430">
                  <a:moveTo>
                    <a:pt x="938317" y="64285"/>
                  </a:moveTo>
                  <a:lnTo>
                    <a:pt x="1049918" y="64854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5950" y="1641881"/>
              <a:ext cx="821690" cy="679450"/>
            </a:xfrm>
            <a:custGeom>
              <a:avLst/>
              <a:gdLst/>
              <a:ahLst/>
              <a:cxnLst/>
              <a:rect l="l" t="t" r="r" b="b"/>
              <a:pathLst>
                <a:path w="821690" h="679450">
                  <a:moveTo>
                    <a:pt x="0" y="513719"/>
                  </a:moveTo>
                  <a:lnTo>
                    <a:pt x="0" y="0"/>
                  </a:lnTo>
                  <a:lnTo>
                    <a:pt x="821298" y="0"/>
                  </a:lnTo>
                  <a:lnTo>
                    <a:pt x="821298" y="679271"/>
                  </a:lnTo>
                  <a:lnTo>
                    <a:pt x="0" y="679271"/>
                  </a:lnTo>
                  <a:lnTo>
                    <a:pt x="0" y="513719"/>
                  </a:lnTo>
                </a:path>
              </a:pathLst>
            </a:custGeom>
            <a:ln w="556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0557" y="1899594"/>
              <a:ext cx="881380" cy="257175"/>
            </a:xfrm>
            <a:custGeom>
              <a:avLst/>
              <a:gdLst/>
              <a:ahLst/>
              <a:cxnLst/>
              <a:rect l="l" t="t" r="r" b="b"/>
              <a:pathLst>
                <a:path w="881380" h="257175">
                  <a:moveTo>
                    <a:pt x="245414" y="64286"/>
                  </a:moveTo>
                  <a:lnTo>
                    <a:pt x="281170" y="64855"/>
                  </a:lnTo>
                </a:path>
                <a:path w="881380" h="257175">
                  <a:moveTo>
                    <a:pt x="245414" y="128003"/>
                  </a:moveTo>
                  <a:lnTo>
                    <a:pt x="281170" y="128572"/>
                  </a:lnTo>
                </a:path>
                <a:path w="881380" h="257175">
                  <a:moveTo>
                    <a:pt x="621391" y="256006"/>
                  </a:moveTo>
                  <a:lnTo>
                    <a:pt x="645228" y="256575"/>
                  </a:lnTo>
                </a:path>
                <a:path w="881380" h="257175">
                  <a:moveTo>
                    <a:pt x="619766" y="96144"/>
                  </a:moveTo>
                  <a:lnTo>
                    <a:pt x="643602" y="96713"/>
                  </a:lnTo>
                </a:path>
                <a:path w="881380" h="257175">
                  <a:moveTo>
                    <a:pt x="482702" y="64286"/>
                  </a:moveTo>
                  <a:lnTo>
                    <a:pt x="513040" y="64855"/>
                  </a:lnTo>
                </a:path>
                <a:path w="881380" h="257175">
                  <a:moveTo>
                    <a:pt x="482702" y="128003"/>
                  </a:moveTo>
                  <a:lnTo>
                    <a:pt x="513040" y="128572"/>
                  </a:lnTo>
                </a:path>
                <a:path w="881380" h="257175">
                  <a:moveTo>
                    <a:pt x="0" y="0"/>
                  </a:moveTo>
                  <a:lnTo>
                    <a:pt x="113226" y="568"/>
                  </a:lnTo>
                </a:path>
                <a:path w="881380" h="257175">
                  <a:moveTo>
                    <a:pt x="387895" y="96144"/>
                  </a:moveTo>
                  <a:lnTo>
                    <a:pt x="413357" y="96713"/>
                  </a:lnTo>
                </a:path>
                <a:path w="881380" h="257175">
                  <a:moveTo>
                    <a:pt x="857053" y="256006"/>
                  </a:moveTo>
                  <a:lnTo>
                    <a:pt x="880891" y="256575"/>
                  </a:lnTo>
                </a:path>
                <a:path w="881380" h="257175">
                  <a:moveTo>
                    <a:pt x="743285" y="256006"/>
                  </a:moveTo>
                  <a:lnTo>
                    <a:pt x="717823" y="256575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40131" y="2230512"/>
            <a:ext cx="2622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5" dirty="0">
                <a:latin typeface="Arial"/>
                <a:cs typeface="Arial"/>
              </a:rPr>
              <a:t>Gate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60" dirty="0">
                <a:latin typeface="Arial"/>
                <a:cs typeface="Arial"/>
              </a:rPr>
              <a:t>array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89694" y="1911926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89694" y="1721344"/>
            <a:ext cx="850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co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7225" y="1720775"/>
            <a:ext cx="66040" cy="1720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4445">
              <a:lnSpc>
                <a:spcPts val="550"/>
              </a:lnSpc>
              <a:spcBef>
                <a:spcPts val="165"/>
              </a:spcBef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2075" y="1736874"/>
            <a:ext cx="617220" cy="476884"/>
            <a:chOff x="602075" y="1736874"/>
            <a:chExt cx="617220" cy="476884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068" y="2097634"/>
              <a:ext cx="116462" cy="11593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04932" y="1931452"/>
              <a:ext cx="123825" cy="128270"/>
            </a:xfrm>
            <a:custGeom>
              <a:avLst/>
              <a:gdLst/>
              <a:ahLst/>
              <a:cxnLst/>
              <a:rect l="l" t="t" r="r" b="b"/>
              <a:pathLst>
                <a:path w="123825" h="128269">
                  <a:moveTo>
                    <a:pt x="0" y="0"/>
                  </a:moveTo>
                  <a:lnTo>
                    <a:pt x="2908" y="1722"/>
                  </a:lnTo>
                  <a:lnTo>
                    <a:pt x="9306" y="9778"/>
                  </a:lnTo>
                  <a:lnTo>
                    <a:pt x="15704" y="28500"/>
                  </a:lnTo>
                  <a:lnTo>
                    <a:pt x="18613" y="62223"/>
                  </a:lnTo>
                  <a:lnTo>
                    <a:pt x="18613" y="64001"/>
                  </a:lnTo>
                  <a:lnTo>
                    <a:pt x="15704" y="98002"/>
                  </a:lnTo>
                  <a:lnTo>
                    <a:pt x="9306" y="117336"/>
                  </a:lnTo>
                  <a:lnTo>
                    <a:pt x="2908" y="126003"/>
                  </a:lnTo>
                  <a:lnTo>
                    <a:pt x="0" y="128003"/>
                  </a:lnTo>
                  <a:lnTo>
                    <a:pt x="59275" y="118003"/>
                  </a:lnTo>
                  <a:lnTo>
                    <a:pt x="97293" y="96002"/>
                  </a:lnTo>
                  <a:lnTo>
                    <a:pt x="117545" y="74001"/>
                  </a:lnTo>
                  <a:lnTo>
                    <a:pt x="123520" y="64001"/>
                  </a:lnTo>
                  <a:lnTo>
                    <a:pt x="117545" y="54001"/>
                  </a:lnTo>
                  <a:lnTo>
                    <a:pt x="97293" y="32000"/>
                  </a:lnTo>
                  <a:lnTo>
                    <a:pt x="59275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4932" y="1931453"/>
              <a:ext cx="328930" cy="279400"/>
            </a:xfrm>
            <a:custGeom>
              <a:avLst/>
              <a:gdLst/>
              <a:ahLst/>
              <a:cxnLst/>
              <a:rect l="l" t="t" r="r" b="b"/>
              <a:pathLst>
                <a:path w="328930" h="279400">
                  <a:moveTo>
                    <a:pt x="123520" y="64001"/>
                  </a:moveTo>
                  <a:lnTo>
                    <a:pt x="117545" y="74001"/>
                  </a:lnTo>
                  <a:lnTo>
                    <a:pt x="97293" y="96002"/>
                  </a:lnTo>
                  <a:lnTo>
                    <a:pt x="59274" y="118002"/>
                  </a:lnTo>
                  <a:lnTo>
                    <a:pt x="0" y="128002"/>
                  </a:lnTo>
                  <a:lnTo>
                    <a:pt x="2908" y="126002"/>
                  </a:lnTo>
                  <a:lnTo>
                    <a:pt x="9306" y="117336"/>
                  </a:lnTo>
                  <a:lnTo>
                    <a:pt x="15704" y="98002"/>
                  </a:lnTo>
                  <a:lnTo>
                    <a:pt x="18612" y="64001"/>
                  </a:lnTo>
                  <a:lnTo>
                    <a:pt x="18612" y="62223"/>
                  </a:lnTo>
                  <a:lnTo>
                    <a:pt x="15704" y="28500"/>
                  </a:lnTo>
                  <a:lnTo>
                    <a:pt x="9306" y="9777"/>
                  </a:lnTo>
                  <a:lnTo>
                    <a:pt x="2908" y="1722"/>
                  </a:lnTo>
                  <a:lnTo>
                    <a:pt x="0" y="0"/>
                  </a:lnTo>
                  <a:lnTo>
                    <a:pt x="59274" y="10000"/>
                  </a:lnTo>
                  <a:lnTo>
                    <a:pt x="97293" y="32000"/>
                  </a:lnTo>
                  <a:lnTo>
                    <a:pt x="117545" y="54001"/>
                  </a:lnTo>
                  <a:lnTo>
                    <a:pt x="123520" y="64001"/>
                  </a:lnTo>
                  <a:close/>
                </a:path>
                <a:path w="328930" h="279400">
                  <a:moveTo>
                    <a:pt x="245414" y="279331"/>
                  </a:moveTo>
                  <a:lnTo>
                    <a:pt x="328303" y="224147"/>
                  </a:lnTo>
                  <a:lnTo>
                    <a:pt x="245414" y="168964"/>
                  </a:lnTo>
                  <a:lnTo>
                    <a:pt x="245414" y="279331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34860" y="2143085"/>
              <a:ext cx="26034" cy="27305"/>
            </a:xfrm>
            <a:custGeom>
              <a:avLst/>
              <a:gdLst/>
              <a:ahLst/>
              <a:cxnLst/>
              <a:rect l="l" t="t" r="r" b="b"/>
              <a:pathLst>
                <a:path w="26034" h="27305">
                  <a:moveTo>
                    <a:pt x="0" y="13369"/>
                  </a:moveTo>
                  <a:lnTo>
                    <a:pt x="0" y="5985"/>
                  </a:lnTo>
                  <a:lnTo>
                    <a:pt x="5700" y="0"/>
                  </a:lnTo>
                  <a:lnTo>
                    <a:pt x="12731" y="0"/>
                  </a:lnTo>
                  <a:lnTo>
                    <a:pt x="19762" y="0"/>
                  </a:lnTo>
                  <a:lnTo>
                    <a:pt x="25462" y="5985"/>
                  </a:lnTo>
                  <a:lnTo>
                    <a:pt x="25462" y="13369"/>
                  </a:lnTo>
                  <a:lnTo>
                    <a:pt x="25462" y="20752"/>
                  </a:lnTo>
                  <a:lnTo>
                    <a:pt x="19762" y="26738"/>
                  </a:lnTo>
                  <a:lnTo>
                    <a:pt x="5700" y="26738"/>
                  </a:lnTo>
                  <a:lnTo>
                    <a:pt x="0" y="20752"/>
                  </a:lnTo>
                  <a:lnTo>
                    <a:pt x="0" y="1336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6803" y="1931452"/>
              <a:ext cx="123825" cy="128270"/>
            </a:xfrm>
            <a:custGeom>
              <a:avLst/>
              <a:gdLst/>
              <a:ahLst/>
              <a:cxnLst/>
              <a:rect l="l" t="t" r="r" b="b"/>
              <a:pathLst>
                <a:path w="123825" h="128269">
                  <a:moveTo>
                    <a:pt x="0" y="0"/>
                  </a:moveTo>
                  <a:lnTo>
                    <a:pt x="2908" y="1722"/>
                  </a:lnTo>
                  <a:lnTo>
                    <a:pt x="9306" y="9778"/>
                  </a:lnTo>
                  <a:lnTo>
                    <a:pt x="15704" y="28500"/>
                  </a:lnTo>
                  <a:lnTo>
                    <a:pt x="18613" y="62223"/>
                  </a:lnTo>
                  <a:lnTo>
                    <a:pt x="18613" y="64001"/>
                  </a:lnTo>
                  <a:lnTo>
                    <a:pt x="15704" y="98002"/>
                  </a:lnTo>
                  <a:lnTo>
                    <a:pt x="9306" y="117336"/>
                  </a:lnTo>
                  <a:lnTo>
                    <a:pt x="2908" y="126003"/>
                  </a:lnTo>
                  <a:lnTo>
                    <a:pt x="0" y="128003"/>
                  </a:lnTo>
                  <a:lnTo>
                    <a:pt x="59275" y="118003"/>
                  </a:lnTo>
                  <a:lnTo>
                    <a:pt x="97293" y="96002"/>
                  </a:lnTo>
                  <a:lnTo>
                    <a:pt x="117545" y="74001"/>
                  </a:lnTo>
                  <a:lnTo>
                    <a:pt x="123520" y="64001"/>
                  </a:lnTo>
                  <a:lnTo>
                    <a:pt x="117545" y="54001"/>
                  </a:lnTo>
                  <a:lnTo>
                    <a:pt x="97293" y="32000"/>
                  </a:lnTo>
                  <a:lnTo>
                    <a:pt x="59275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4932" y="1739732"/>
              <a:ext cx="355600" cy="320040"/>
            </a:xfrm>
            <a:custGeom>
              <a:avLst/>
              <a:gdLst/>
              <a:ahLst/>
              <a:cxnLst/>
              <a:rect l="l" t="t" r="r" b="b"/>
              <a:pathLst>
                <a:path w="355600" h="320039">
                  <a:moveTo>
                    <a:pt x="355390" y="255722"/>
                  </a:moveTo>
                  <a:lnTo>
                    <a:pt x="349415" y="265722"/>
                  </a:lnTo>
                  <a:lnTo>
                    <a:pt x="329163" y="287723"/>
                  </a:lnTo>
                  <a:lnTo>
                    <a:pt x="291145" y="309723"/>
                  </a:lnTo>
                  <a:lnTo>
                    <a:pt x="231870" y="319724"/>
                  </a:lnTo>
                  <a:lnTo>
                    <a:pt x="234778" y="317724"/>
                  </a:lnTo>
                  <a:lnTo>
                    <a:pt x="241176" y="309057"/>
                  </a:lnTo>
                  <a:lnTo>
                    <a:pt x="247574" y="289723"/>
                  </a:lnTo>
                  <a:lnTo>
                    <a:pt x="250482" y="255722"/>
                  </a:lnTo>
                  <a:lnTo>
                    <a:pt x="250482" y="253944"/>
                  </a:lnTo>
                  <a:lnTo>
                    <a:pt x="247574" y="220221"/>
                  </a:lnTo>
                  <a:lnTo>
                    <a:pt x="241176" y="201499"/>
                  </a:lnTo>
                  <a:lnTo>
                    <a:pt x="234778" y="193443"/>
                  </a:lnTo>
                  <a:lnTo>
                    <a:pt x="231870" y="191721"/>
                  </a:lnTo>
                  <a:lnTo>
                    <a:pt x="291145" y="201721"/>
                  </a:lnTo>
                  <a:lnTo>
                    <a:pt x="329163" y="223721"/>
                  </a:lnTo>
                  <a:lnTo>
                    <a:pt x="349415" y="245722"/>
                  </a:lnTo>
                  <a:lnTo>
                    <a:pt x="355390" y="255722"/>
                  </a:lnTo>
                  <a:close/>
                </a:path>
                <a:path w="355600" h="320039">
                  <a:moveTo>
                    <a:pt x="0" y="128003"/>
                  </a:moveTo>
                  <a:lnTo>
                    <a:pt x="45935" y="128003"/>
                  </a:lnTo>
                  <a:lnTo>
                    <a:pt x="69523" y="128003"/>
                  </a:lnTo>
                  <a:lnTo>
                    <a:pt x="78213" y="128003"/>
                  </a:lnTo>
                  <a:lnTo>
                    <a:pt x="79455" y="128003"/>
                  </a:lnTo>
                  <a:lnTo>
                    <a:pt x="103228" y="123003"/>
                  </a:lnTo>
                  <a:lnTo>
                    <a:pt x="122563" y="109336"/>
                  </a:lnTo>
                  <a:lnTo>
                    <a:pt x="135559" y="89002"/>
                  </a:lnTo>
                  <a:lnTo>
                    <a:pt x="140314" y="64001"/>
                  </a:lnTo>
                  <a:lnTo>
                    <a:pt x="135559" y="39001"/>
                  </a:lnTo>
                  <a:lnTo>
                    <a:pt x="122563" y="18667"/>
                  </a:lnTo>
                  <a:lnTo>
                    <a:pt x="103228" y="5000"/>
                  </a:lnTo>
                  <a:lnTo>
                    <a:pt x="79455" y="0"/>
                  </a:lnTo>
                  <a:lnTo>
                    <a:pt x="33520" y="0"/>
                  </a:lnTo>
                  <a:lnTo>
                    <a:pt x="9931" y="0"/>
                  </a:lnTo>
                  <a:lnTo>
                    <a:pt x="1241" y="0"/>
                  </a:lnTo>
                  <a:lnTo>
                    <a:pt x="0" y="0"/>
                  </a:lnTo>
                  <a:lnTo>
                    <a:pt x="0" y="128003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270" y="1736948"/>
              <a:ext cx="146423" cy="13357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83843" y="2100417"/>
              <a:ext cx="83820" cy="110489"/>
            </a:xfrm>
            <a:custGeom>
              <a:avLst/>
              <a:gdLst/>
              <a:ahLst/>
              <a:cxnLst/>
              <a:rect l="l" t="t" r="r" b="b"/>
              <a:pathLst>
                <a:path w="83819" h="110489">
                  <a:moveTo>
                    <a:pt x="0" y="110367"/>
                  </a:moveTo>
                  <a:lnTo>
                    <a:pt x="83430" y="55183"/>
                  </a:lnTo>
                  <a:lnTo>
                    <a:pt x="0" y="0"/>
                  </a:lnTo>
                  <a:lnTo>
                    <a:pt x="0" y="110367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70523" y="2143085"/>
              <a:ext cx="26034" cy="27305"/>
            </a:xfrm>
            <a:custGeom>
              <a:avLst/>
              <a:gdLst/>
              <a:ahLst/>
              <a:cxnLst/>
              <a:rect l="l" t="t" r="r" b="b"/>
              <a:pathLst>
                <a:path w="26034" h="27305">
                  <a:moveTo>
                    <a:pt x="0" y="13369"/>
                  </a:moveTo>
                  <a:lnTo>
                    <a:pt x="0" y="5985"/>
                  </a:lnTo>
                  <a:lnTo>
                    <a:pt x="5700" y="0"/>
                  </a:lnTo>
                  <a:lnTo>
                    <a:pt x="12731" y="0"/>
                  </a:lnTo>
                  <a:lnTo>
                    <a:pt x="19762" y="0"/>
                  </a:lnTo>
                  <a:lnTo>
                    <a:pt x="25461" y="5985"/>
                  </a:lnTo>
                  <a:lnTo>
                    <a:pt x="25461" y="13369"/>
                  </a:lnTo>
                  <a:lnTo>
                    <a:pt x="25461" y="20752"/>
                  </a:lnTo>
                  <a:lnTo>
                    <a:pt x="19762" y="26738"/>
                  </a:lnTo>
                  <a:lnTo>
                    <a:pt x="5700" y="26738"/>
                  </a:lnTo>
                  <a:lnTo>
                    <a:pt x="0" y="20752"/>
                  </a:lnTo>
                  <a:lnTo>
                    <a:pt x="0" y="13369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140" y="1928670"/>
              <a:ext cx="129628" cy="1335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933" y="1736948"/>
              <a:ext cx="145880" cy="13357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858234" y="1757184"/>
            <a:ext cx="1092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a'b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98773" y="1757184"/>
            <a:ext cx="1092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ab'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36747" y="1682445"/>
            <a:ext cx="1057275" cy="551815"/>
            <a:chOff x="336747" y="1682445"/>
            <a:chExt cx="1057275" cy="551815"/>
          </a:xfrm>
        </p:grpSpPr>
        <p:sp>
          <p:nvSpPr>
            <p:cNvPr id="66" name="object 66"/>
            <p:cNvSpPr/>
            <p:nvPr/>
          </p:nvSpPr>
          <p:spPr>
            <a:xfrm>
              <a:off x="340557" y="1686255"/>
              <a:ext cx="1049655" cy="544195"/>
            </a:xfrm>
            <a:custGeom>
              <a:avLst/>
              <a:gdLst/>
              <a:ahLst/>
              <a:cxnLst/>
              <a:rect l="l" t="t" r="r" b="b"/>
              <a:pathLst>
                <a:path w="1049655" h="544194">
                  <a:moveTo>
                    <a:pt x="0" y="154742"/>
                  </a:moveTo>
                  <a:lnTo>
                    <a:pt x="113226" y="155311"/>
                  </a:lnTo>
                </a:path>
                <a:path w="1049655" h="544194">
                  <a:moveTo>
                    <a:pt x="0" y="90455"/>
                  </a:moveTo>
                  <a:lnTo>
                    <a:pt x="113226" y="91024"/>
                  </a:lnTo>
                </a:path>
                <a:path w="1049655" h="544194">
                  <a:moveTo>
                    <a:pt x="936149" y="90455"/>
                  </a:moveTo>
                  <a:lnTo>
                    <a:pt x="1049376" y="91024"/>
                  </a:lnTo>
                </a:path>
                <a:path w="1049655" h="544194">
                  <a:moveTo>
                    <a:pt x="936149" y="278194"/>
                  </a:moveTo>
                  <a:lnTo>
                    <a:pt x="1049376" y="278763"/>
                  </a:lnTo>
                </a:path>
                <a:path w="1049655" h="544194">
                  <a:moveTo>
                    <a:pt x="113767" y="152466"/>
                  </a:moveTo>
                  <a:lnTo>
                    <a:pt x="267625" y="153035"/>
                  </a:lnTo>
                </a:path>
                <a:path w="1049655" h="544194">
                  <a:moveTo>
                    <a:pt x="110517" y="85335"/>
                  </a:moveTo>
                  <a:lnTo>
                    <a:pt x="267625" y="89317"/>
                  </a:lnTo>
                </a:path>
                <a:path w="1049655" h="544194">
                  <a:moveTo>
                    <a:pt x="937233" y="89886"/>
                  </a:moveTo>
                  <a:lnTo>
                    <a:pt x="905811" y="88748"/>
                  </a:lnTo>
                  <a:lnTo>
                    <a:pt x="905811" y="0"/>
                  </a:lnTo>
                  <a:lnTo>
                    <a:pt x="431777" y="0"/>
                  </a:lnTo>
                  <a:lnTo>
                    <a:pt x="431777" y="118900"/>
                  </a:lnTo>
                  <a:lnTo>
                    <a:pt x="407939" y="118900"/>
                  </a:lnTo>
                </a:path>
                <a:path w="1049655" h="544194">
                  <a:moveTo>
                    <a:pt x="511415" y="472759"/>
                  </a:moveTo>
                  <a:lnTo>
                    <a:pt x="492454" y="472759"/>
                  </a:lnTo>
                  <a:lnTo>
                    <a:pt x="492454" y="543872"/>
                  </a:lnTo>
                  <a:lnTo>
                    <a:pt x="170652" y="543872"/>
                  </a:lnTo>
                  <a:lnTo>
                    <a:pt x="170652" y="150759"/>
                  </a:lnTo>
                </a:path>
                <a:path w="1049655" h="544194">
                  <a:moveTo>
                    <a:pt x="392770" y="472758"/>
                  </a:moveTo>
                  <a:lnTo>
                    <a:pt x="472409" y="472758"/>
                  </a:lnTo>
                  <a:lnTo>
                    <a:pt x="472409" y="152466"/>
                  </a:lnTo>
                  <a:lnTo>
                    <a:pt x="502747" y="152466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074" y="1801445"/>
              <a:ext cx="299427" cy="23327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67552" y="1716407"/>
              <a:ext cx="511809" cy="443230"/>
            </a:xfrm>
            <a:custGeom>
              <a:avLst/>
              <a:gdLst/>
              <a:ahLst/>
              <a:cxnLst/>
              <a:rect l="l" t="t" r="r" b="b"/>
              <a:pathLst>
                <a:path w="511809" h="443230">
                  <a:moveTo>
                    <a:pt x="399271" y="442606"/>
                  </a:moveTo>
                  <a:lnTo>
                    <a:pt x="462115" y="442606"/>
                  </a:lnTo>
                  <a:lnTo>
                    <a:pt x="462115" y="122314"/>
                  </a:lnTo>
                  <a:lnTo>
                    <a:pt x="511415" y="122314"/>
                  </a:lnTo>
                </a:path>
                <a:path w="511809" h="443230">
                  <a:moveTo>
                    <a:pt x="511415" y="58596"/>
                  </a:moveTo>
                  <a:lnTo>
                    <a:pt x="438278" y="58596"/>
                  </a:lnTo>
                  <a:lnTo>
                    <a:pt x="438278" y="0"/>
                  </a:lnTo>
                  <a:lnTo>
                    <a:pt x="0" y="0"/>
                  </a:lnTo>
                  <a:lnTo>
                    <a:pt x="0" y="442606"/>
                  </a:lnTo>
                  <a:lnTo>
                    <a:pt x="52549" y="442606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4008" y="176078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1024" y="0"/>
                  </a:moveTo>
                  <a:lnTo>
                    <a:pt x="6064" y="0"/>
                  </a:lnTo>
                  <a:lnTo>
                    <a:pt x="0" y="5986"/>
                  </a:lnTo>
                  <a:lnTo>
                    <a:pt x="0" y="13370"/>
                  </a:lnTo>
                  <a:lnTo>
                    <a:pt x="0" y="20753"/>
                  </a:lnTo>
                  <a:lnTo>
                    <a:pt x="6064" y="26739"/>
                  </a:lnTo>
                  <a:lnTo>
                    <a:pt x="21024" y="26739"/>
                  </a:lnTo>
                  <a:lnTo>
                    <a:pt x="27087" y="20753"/>
                  </a:lnTo>
                  <a:lnTo>
                    <a:pt x="27087" y="5986"/>
                  </a:lnTo>
                  <a:lnTo>
                    <a:pt x="21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4008" y="1760781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0" y="13369"/>
                  </a:moveTo>
                  <a:lnTo>
                    <a:pt x="0" y="5985"/>
                  </a:lnTo>
                  <a:lnTo>
                    <a:pt x="6063" y="0"/>
                  </a:lnTo>
                  <a:lnTo>
                    <a:pt x="13544" y="0"/>
                  </a:lnTo>
                  <a:lnTo>
                    <a:pt x="21024" y="0"/>
                  </a:lnTo>
                  <a:lnTo>
                    <a:pt x="27088" y="5985"/>
                  </a:lnTo>
                  <a:lnTo>
                    <a:pt x="27088" y="13369"/>
                  </a:lnTo>
                  <a:lnTo>
                    <a:pt x="27088" y="20752"/>
                  </a:lnTo>
                  <a:lnTo>
                    <a:pt x="21024" y="26738"/>
                  </a:lnTo>
                  <a:lnTo>
                    <a:pt x="6063" y="26738"/>
                  </a:lnTo>
                  <a:lnTo>
                    <a:pt x="0" y="20752"/>
                  </a:lnTo>
                  <a:lnTo>
                    <a:pt x="0" y="1336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7666" y="1824499"/>
              <a:ext cx="26034" cy="27305"/>
            </a:xfrm>
            <a:custGeom>
              <a:avLst/>
              <a:gdLst/>
              <a:ahLst/>
              <a:cxnLst/>
              <a:rect l="l" t="t" r="r" b="b"/>
              <a:pathLst>
                <a:path w="26034" h="27305">
                  <a:moveTo>
                    <a:pt x="19762" y="0"/>
                  </a:moveTo>
                  <a:lnTo>
                    <a:pt x="5699" y="0"/>
                  </a:lnTo>
                  <a:lnTo>
                    <a:pt x="0" y="5985"/>
                  </a:lnTo>
                  <a:lnTo>
                    <a:pt x="0" y="13369"/>
                  </a:lnTo>
                  <a:lnTo>
                    <a:pt x="0" y="20751"/>
                  </a:lnTo>
                  <a:lnTo>
                    <a:pt x="5699" y="26738"/>
                  </a:lnTo>
                  <a:lnTo>
                    <a:pt x="19762" y="26738"/>
                  </a:lnTo>
                  <a:lnTo>
                    <a:pt x="25462" y="20751"/>
                  </a:lnTo>
                  <a:lnTo>
                    <a:pt x="25462" y="5985"/>
                  </a:lnTo>
                  <a:lnTo>
                    <a:pt x="19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7666" y="1824499"/>
              <a:ext cx="26034" cy="27305"/>
            </a:xfrm>
            <a:custGeom>
              <a:avLst/>
              <a:gdLst/>
              <a:ahLst/>
              <a:cxnLst/>
              <a:rect l="l" t="t" r="r" b="b"/>
              <a:pathLst>
                <a:path w="26034" h="27305">
                  <a:moveTo>
                    <a:pt x="0" y="13369"/>
                  </a:moveTo>
                  <a:lnTo>
                    <a:pt x="0" y="5985"/>
                  </a:lnTo>
                  <a:lnTo>
                    <a:pt x="5699" y="0"/>
                  </a:lnTo>
                  <a:lnTo>
                    <a:pt x="12730" y="0"/>
                  </a:lnTo>
                  <a:lnTo>
                    <a:pt x="19762" y="0"/>
                  </a:lnTo>
                  <a:lnTo>
                    <a:pt x="25462" y="5985"/>
                  </a:lnTo>
                  <a:lnTo>
                    <a:pt x="25462" y="13369"/>
                  </a:lnTo>
                  <a:lnTo>
                    <a:pt x="25462" y="20752"/>
                  </a:lnTo>
                  <a:lnTo>
                    <a:pt x="19762" y="26739"/>
                  </a:lnTo>
                  <a:lnTo>
                    <a:pt x="5699" y="26739"/>
                  </a:lnTo>
                  <a:lnTo>
                    <a:pt x="0" y="20752"/>
                  </a:lnTo>
                  <a:lnTo>
                    <a:pt x="0" y="13369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67552" y="1716407"/>
            <a:ext cx="245745" cy="184785"/>
          </a:xfrm>
          <a:prstGeom prst="rect">
            <a:avLst/>
          </a:prstGeom>
          <a:ln w="7421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425"/>
              </a:spcBef>
            </a:pPr>
            <a:r>
              <a:rPr sz="500" spc="-25" dirty="0">
                <a:latin typeface="Arial"/>
                <a:cs typeface="Arial"/>
              </a:rPr>
              <a:t>ab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23127" y="2018803"/>
            <a:ext cx="1190625" cy="30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2800"/>
              </a:lnSpc>
              <a:spcBef>
                <a:spcPts val="100"/>
              </a:spcBef>
            </a:pPr>
            <a:r>
              <a:rPr sz="600" i="1" dirty="0">
                <a:latin typeface="Times New Roman"/>
                <a:cs typeface="Times New Roman"/>
              </a:rPr>
              <a:t>Notice</a:t>
            </a:r>
            <a:r>
              <a:rPr sz="600" i="1" spc="3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fewer</a:t>
            </a:r>
            <a:r>
              <a:rPr sz="600" i="1" spc="4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gates</a:t>
            </a:r>
            <a:r>
              <a:rPr sz="600" i="1" spc="4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and</a:t>
            </a:r>
            <a:r>
              <a:rPr sz="600" i="1" spc="4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shorter</a:t>
            </a:r>
            <a:r>
              <a:rPr sz="600" i="1" spc="40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wires</a:t>
            </a:r>
            <a:r>
              <a:rPr sz="600" i="1" spc="20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for</a:t>
            </a:r>
            <a:r>
              <a:rPr sz="600" i="1" spc="2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standard</a:t>
            </a:r>
            <a:r>
              <a:rPr sz="600" i="1" spc="3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cells</a:t>
            </a:r>
            <a:r>
              <a:rPr sz="600" i="1" spc="3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versus</a:t>
            </a:r>
            <a:r>
              <a:rPr sz="600" i="1" spc="3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gate</a:t>
            </a:r>
            <a:r>
              <a:rPr sz="600" i="1" spc="35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array,</a:t>
            </a:r>
            <a:r>
              <a:rPr sz="600" i="1" spc="20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but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at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cost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of</a:t>
            </a:r>
            <a:r>
              <a:rPr sz="600" i="1" spc="3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more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design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effort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69357" y="1890125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99304" y="2389989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8365" y="143446"/>
            <a:ext cx="2319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u="sng" spc="-10" dirty="0">
                <a:uFill>
                  <a:solidFill>
                    <a:srgbClr val="004479"/>
                  </a:solidFill>
                </a:uFill>
              </a:rPr>
              <a:t>Programmable</a:t>
            </a:r>
            <a:r>
              <a:rPr u="sng" spc="-30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4479"/>
                  </a:solidFill>
                </a:uFill>
              </a:rPr>
              <a:t>IC</a:t>
            </a:r>
            <a:r>
              <a:rPr u="sng" spc="-25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4479"/>
                  </a:solidFill>
                </a:uFill>
              </a:rPr>
              <a:t>Technology</a:t>
            </a:r>
            <a:r>
              <a:rPr u="sng" spc="-25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4479"/>
                  </a:solidFill>
                </a:uFill>
              </a:rPr>
              <a:t>–</a:t>
            </a:r>
            <a:r>
              <a:rPr u="sng" spc="-25" dirty="0">
                <a:uFill>
                  <a:solidFill>
                    <a:srgbClr val="004479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4479"/>
                  </a:solidFill>
                </a:uFill>
              </a:rPr>
              <a:t>FPGA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7.3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498794"/>
            <a:ext cx="2391410" cy="17056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46050" marR="177800" indent="-133985">
              <a:lnSpc>
                <a:spcPts val="860"/>
              </a:lnSpc>
              <a:spcBef>
                <a:spcPts val="19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Manufactured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IC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technologies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require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weeks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 </a:t>
            </a:r>
            <a:r>
              <a:rPr sz="750" dirty="0">
                <a:latin typeface="Tahoma"/>
                <a:cs typeface="Tahoma"/>
              </a:rPr>
              <a:t>months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fabricate</a:t>
            </a:r>
            <a:endParaRPr sz="750">
              <a:latin typeface="Tahoma"/>
              <a:cs typeface="Tahoma"/>
            </a:endParaRPr>
          </a:p>
          <a:p>
            <a:pPr marL="304165" marR="43180" lvl="1" indent="-114300">
              <a:lnSpc>
                <a:spcPts val="770"/>
              </a:lnSpc>
              <a:spcBef>
                <a:spcPts val="12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And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have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large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(hundred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thousand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million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dollar) </a:t>
            </a:r>
            <a:r>
              <a:rPr sz="700" dirty="0">
                <a:latin typeface="Tahoma"/>
                <a:cs typeface="Tahoma"/>
              </a:rPr>
              <a:t>initial </a:t>
            </a:r>
            <a:r>
              <a:rPr sz="700" spc="-10" dirty="0">
                <a:latin typeface="Tahoma"/>
                <a:cs typeface="Tahoma"/>
              </a:rPr>
              <a:t>costs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9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Programmable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ICs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pre-</a:t>
            </a:r>
            <a:r>
              <a:rPr sz="750" spc="-10" dirty="0">
                <a:latin typeface="Tahoma"/>
                <a:cs typeface="Tahoma"/>
              </a:rPr>
              <a:t>manufactured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14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Can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implement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circuit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today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9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Just download bits into </a:t>
            </a:r>
            <a:r>
              <a:rPr sz="700" spc="-10" dirty="0">
                <a:latin typeface="Tahoma"/>
                <a:cs typeface="Tahoma"/>
              </a:rPr>
              <a:t>device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spc="-10" dirty="0">
                <a:latin typeface="Tahoma"/>
                <a:cs typeface="Tahoma"/>
              </a:rPr>
              <a:t>Slower/bigger/more-</a:t>
            </a:r>
            <a:r>
              <a:rPr sz="700" dirty="0">
                <a:latin typeface="Tahoma"/>
                <a:cs typeface="Tahoma"/>
              </a:rPr>
              <a:t>power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than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manufactured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ICs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1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But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get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it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today,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fabrication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costs</a:t>
            </a:r>
            <a:endParaRPr sz="600">
              <a:latin typeface="Tahoma"/>
              <a:cs typeface="Tahoma"/>
            </a:endParaRPr>
          </a:p>
          <a:p>
            <a:pPr marL="146050" marR="768985" indent="-146685" algn="r">
              <a:lnSpc>
                <a:spcPct val="100000"/>
              </a:lnSpc>
              <a:spcBef>
                <a:spcPts val="12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Popular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programmable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IC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FPGA</a:t>
            </a:r>
            <a:endParaRPr sz="750">
              <a:latin typeface="Tahoma"/>
              <a:cs typeface="Tahoma"/>
            </a:endParaRPr>
          </a:p>
          <a:p>
            <a:pPr marL="111125" marR="794385" lvl="1" indent="-111760" algn="r">
              <a:lnSpc>
                <a:spcPct val="100000"/>
              </a:lnSpc>
              <a:spcBef>
                <a:spcPts val="11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11760" algn="l"/>
              </a:tabLst>
            </a:pPr>
            <a:r>
              <a:rPr sz="700" spc="-10" dirty="0">
                <a:latin typeface="Tahoma"/>
                <a:cs typeface="Tahoma"/>
              </a:rPr>
              <a:t>"Field-programmable</a:t>
            </a:r>
            <a:r>
              <a:rPr sz="700" spc="5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gate</a:t>
            </a:r>
            <a:r>
              <a:rPr sz="700" spc="5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array"</a:t>
            </a:r>
            <a:endParaRPr sz="7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7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Developed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late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1980s</a:t>
            </a:r>
            <a:endParaRPr sz="60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0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Though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"gate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array"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inside</a:t>
            </a:r>
            <a:endParaRPr sz="600">
              <a:latin typeface="Tahoma"/>
              <a:cs typeface="Tahoma"/>
            </a:endParaRPr>
          </a:p>
          <a:p>
            <a:pPr marL="546735">
              <a:lnSpc>
                <a:spcPct val="100000"/>
              </a:lnSpc>
              <a:spcBef>
                <a:spcPts val="95"/>
              </a:spcBef>
            </a:pPr>
            <a:r>
              <a:rPr sz="35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350" spc="24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latin typeface="Tahoma"/>
                <a:cs typeface="Tahoma"/>
              </a:rPr>
              <a:t>Named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when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gate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arrays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were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very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popular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in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the</a:t>
            </a:r>
            <a:r>
              <a:rPr sz="550" spc="-20" dirty="0">
                <a:latin typeface="Tahoma"/>
                <a:cs typeface="Tahoma"/>
              </a:rPr>
              <a:t> </a:t>
            </a:r>
            <a:r>
              <a:rPr sz="550" spc="-10" dirty="0">
                <a:latin typeface="Tahoma"/>
                <a:cs typeface="Tahoma"/>
              </a:rPr>
              <a:t>1980s</a:t>
            </a:r>
            <a:endParaRPr sz="55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8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458470" algn="l"/>
              </a:tabLst>
            </a:pPr>
            <a:r>
              <a:rPr sz="600" dirty="0">
                <a:latin typeface="Tahoma"/>
                <a:cs typeface="Tahoma"/>
              </a:rPr>
              <a:t>Programmable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seconds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7715" y="1025024"/>
              <a:ext cx="803260" cy="2979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6418" y="1480924"/>
              <a:ext cx="1097090" cy="3646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143446"/>
            <a:ext cx="2361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Internals:</a:t>
            </a:r>
            <a:r>
              <a:rPr spc="-30" dirty="0"/>
              <a:t> </a:t>
            </a:r>
            <a:r>
              <a:rPr dirty="0"/>
              <a:t>Lookup</a:t>
            </a:r>
            <a:r>
              <a:rPr spc="-30" dirty="0"/>
              <a:t> </a:t>
            </a:r>
            <a:r>
              <a:rPr dirty="0"/>
              <a:t>Tables</a:t>
            </a:r>
            <a:r>
              <a:rPr spc="-30" dirty="0"/>
              <a:t> </a:t>
            </a:r>
            <a:r>
              <a:rPr spc="-10" dirty="0"/>
              <a:t>(LUTs)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878" y="478997"/>
            <a:ext cx="3030220" cy="6521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Basic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idea: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Memory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implement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combinational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logic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e.g.,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2-address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memory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implement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2-input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logic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1-bit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wide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memory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function;</a:t>
            </a:r>
            <a:r>
              <a:rPr sz="750" spc="300" dirty="0">
                <a:latin typeface="Tahoma"/>
                <a:cs typeface="Tahoma"/>
              </a:rPr>
              <a:t>  </a:t>
            </a:r>
            <a:r>
              <a:rPr sz="750" dirty="0">
                <a:latin typeface="Tahoma"/>
                <a:cs typeface="Tahoma"/>
              </a:rPr>
              <a:t>2-bits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wide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functions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34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Such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memory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FPGA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known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Lookup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Table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(LUT)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8314" y="1424117"/>
            <a:ext cx="250190" cy="407034"/>
          </a:xfrm>
          <a:custGeom>
            <a:avLst/>
            <a:gdLst/>
            <a:ahLst/>
            <a:cxnLst/>
            <a:rect l="l" t="t" r="r" b="b"/>
            <a:pathLst>
              <a:path w="250190" h="407035">
                <a:moveTo>
                  <a:pt x="249834" y="0"/>
                </a:moveTo>
                <a:lnTo>
                  <a:pt x="0" y="0"/>
                </a:lnTo>
                <a:lnTo>
                  <a:pt x="0" y="406449"/>
                </a:lnTo>
                <a:lnTo>
                  <a:pt x="249834" y="406449"/>
                </a:lnTo>
                <a:lnTo>
                  <a:pt x="249834" y="0"/>
                </a:lnTo>
                <a:close/>
              </a:path>
            </a:pathLst>
          </a:custGeom>
          <a:solidFill>
            <a:srgbClr val="DC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9114" y="2146367"/>
            <a:ext cx="12192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b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621" y="2146367"/>
            <a:ext cx="1181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a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5061" y="2146367"/>
            <a:ext cx="12192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d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8122" y="1329465"/>
            <a:ext cx="518159" cy="629285"/>
          </a:xfrm>
          <a:custGeom>
            <a:avLst/>
            <a:gdLst/>
            <a:ahLst/>
            <a:cxnLst/>
            <a:rect l="l" t="t" r="r" b="b"/>
            <a:pathLst>
              <a:path w="518160" h="629285">
                <a:moveTo>
                  <a:pt x="0" y="0"/>
                </a:moveTo>
                <a:lnTo>
                  <a:pt x="0" y="627305"/>
                </a:lnTo>
                <a:lnTo>
                  <a:pt x="517603" y="629160"/>
                </a:lnTo>
                <a:lnTo>
                  <a:pt x="517603" y="2475"/>
                </a:lnTo>
                <a:lnTo>
                  <a:pt x="0" y="0"/>
                </a:lnTo>
                <a:close/>
              </a:path>
            </a:pathLst>
          </a:custGeom>
          <a:solidFill>
            <a:srgbClr val="DC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9539" y="1358214"/>
            <a:ext cx="483234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4800" algn="l"/>
              </a:tabLst>
            </a:pPr>
            <a:r>
              <a:rPr sz="550" dirty="0">
                <a:latin typeface="Arial"/>
                <a:cs typeface="Arial"/>
              </a:rPr>
              <a:t>x</a:t>
            </a:r>
            <a:r>
              <a:rPr sz="550" spc="459" dirty="0">
                <a:latin typeface="Arial"/>
                <a:cs typeface="Arial"/>
              </a:rPr>
              <a:t> </a:t>
            </a:r>
            <a:r>
              <a:rPr sz="550" spc="-60" dirty="0">
                <a:latin typeface="Arial"/>
                <a:cs typeface="Arial"/>
              </a:rPr>
              <a:t>y</a:t>
            </a:r>
            <a:r>
              <a:rPr sz="550" dirty="0">
                <a:latin typeface="Arial"/>
                <a:cs typeface="Arial"/>
              </a:rPr>
              <a:t>	F</a:t>
            </a:r>
            <a:r>
              <a:rPr sz="550" spc="35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168122" y="1446080"/>
          <a:ext cx="519429" cy="511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T w="1270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T w="12700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T w="12700">
                      <a:solidFill>
                        <a:srgbClr val="008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T w="12700">
                      <a:solidFill>
                        <a:srgbClr val="008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7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/>
                    <a:p>
                      <a:pPr marR="6985" algn="ctr">
                        <a:lnSpc>
                          <a:spcPts val="44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44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44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26154" y="1258321"/>
            <a:ext cx="2296795" cy="703580"/>
            <a:chOff x="126154" y="1258321"/>
            <a:chExt cx="2296795" cy="703580"/>
          </a:xfrm>
        </p:grpSpPr>
        <p:sp>
          <p:nvSpPr>
            <p:cNvPr id="19" name="object 19"/>
            <p:cNvSpPr/>
            <p:nvPr/>
          </p:nvSpPr>
          <p:spPr>
            <a:xfrm>
              <a:off x="2417338" y="1331940"/>
              <a:ext cx="635" cy="624840"/>
            </a:xfrm>
            <a:custGeom>
              <a:avLst/>
              <a:gdLst/>
              <a:ahLst/>
              <a:cxnLst/>
              <a:rect l="l" t="t" r="r" b="b"/>
              <a:pathLst>
                <a:path w="635" h="624839">
                  <a:moveTo>
                    <a:pt x="0" y="0"/>
                  </a:moveTo>
                  <a:lnTo>
                    <a:pt x="618" y="624830"/>
                  </a:lnTo>
                </a:path>
              </a:pathLst>
            </a:custGeom>
            <a:ln w="927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154" y="1258321"/>
              <a:ext cx="422909" cy="626745"/>
            </a:xfrm>
            <a:custGeom>
              <a:avLst/>
              <a:gdLst/>
              <a:ahLst/>
              <a:cxnLst/>
              <a:rect l="l" t="t" r="r" b="b"/>
              <a:pathLst>
                <a:path w="422909" h="626744">
                  <a:moveTo>
                    <a:pt x="422369" y="0"/>
                  </a:moveTo>
                  <a:lnTo>
                    <a:pt x="0" y="0"/>
                  </a:lnTo>
                  <a:lnTo>
                    <a:pt x="0" y="626686"/>
                  </a:lnTo>
                  <a:lnTo>
                    <a:pt x="422369" y="626686"/>
                  </a:lnTo>
                  <a:lnTo>
                    <a:pt x="422369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4480" y="1116325"/>
            <a:ext cx="4311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F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x'y'</a:t>
            </a:r>
            <a:r>
              <a:rPr sz="550" spc="15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xy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6953" y="1285215"/>
            <a:ext cx="1771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x</a:t>
            </a:r>
            <a:r>
              <a:rPr sz="550" spc="46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098" y="1372442"/>
            <a:ext cx="180975" cy="4635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50" dirty="0">
                <a:latin typeface="Arial"/>
                <a:cs typeface="Arial"/>
              </a:rPr>
              <a:t>0</a:t>
            </a:r>
            <a:r>
              <a:rPr sz="550" spc="4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550" dirty="0">
                <a:latin typeface="Arial"/>
                <a:cs typeface="Arial"/>
              </a:rPr>
              <a:t>0</a:t>
            </a:r>
            <a:r>
              <a:rPr sz="550" spc="4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550" dirty="0">
                <a:latin typeface="Arial"/>
                <a:cs typeface="Arial"/>
              </a:rPr>
              <a:t>1</a:t>
            </a:r>
            <a:r>
              <a:rPr sz="550" spc="4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50" dirty="0">
                <a:latin typeface="Arial"/>
                <a:cs typeface="Arial"/>
              </a:rPr>
              <a:t>1</a:t>
            </a:r>
            <a:r>
              <a:rPr sz="550" spc="42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626" y="1258321"/>
            <a:ext cx="168275" cy="150495"/>
          </a:xfrm>
          <a:prstGeom prst="rect">
            <a:avLst/>
          </a:prstGeom>
          <a:solidFill>
            <a:srgbClr val="DCE6F5"/>
          </a:solidFill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550" spc="20" dirty="0">
                <a:latin typeface="Arial"/>
                <a:cs typeface="Arial"/>
              </a:rPr>
              <a:t>F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0626" y="1372442"/>
            <a:ext cx="168275" cy="4635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00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1391" y="1188016"/>
            <a:ext cx="1179195" cy="902335"/>
            <a:chOff x="121391" y="1188016"/>
            <a:chExt cx="1179195" cy="902335"/>
          </a:xfrm>
        </p:grpSpPr>
        <p:sp>
          <p:nvSpPr>
            <p:cNvPr id="27" name="object 27"/>
            <p:cNvSpPr/>
            <p:nvPr/>
          </p:nvSpPr>
          <p:spPr>
            <a:xfrm>
              <a:off x="126154" y="1260178"/>
              <a:ext cx="422909" cy="624840"/>
            </a:xfrm>
            <a:custGeom>
              <a:avLst/>
              <a:gdLst/>
              <a:ahLst/>
              <a:cxnLst/>
              <a:rect l="l" t="t" r="r" b="b"/>
              <a:pathLst>
                <a:path w="422909" h="624839">
                  <a:moveTo>
                    <a:pt x="0" y="142906"/>
                  </a:moveTo>
                  <a:lnTo>
                    <a:pt x="422369" y="143525"/>
                  </a:lnTo>
                </a:path>
                <a:path w="422909" h="624839">
                  <a:moveTo>
                    <a:pt x="249216" y="0"/>
                  </a:moveTo>
                  <a:lnTo>
                    <a:pt x="249834" y="624830"/>
                  </a:lnTo>
                </a:path>
              </a:pathLst>
            </a:custGeom>
            <a:ln w="927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0048" y="1956771"/>
              <a:ext cx="635" cy="83185"/>
            </a:xfrm>
            <a:custGeom>
              <a:avLst/>
              <a:gdLst/>
              <a:ahLst/>
              <a:cxnLst/>
              <a:rect l="l" t="t" r="r" b="b"/>
              <a:pathLst>
                <a:path w="634" h="83185">
                  <a:moveTo>
                    <a:pt x="0" y="0"/>
                  </a:moveTo>
                  <a:lnTo>
                    <a:pt x="618" y="82897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0878" y="201368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7722" y="0"/>
                  </a:moveTo>
                  <a:lnTo>
                    <a:pt x="0" y="0"/>
                  </a:lnTo>
                  <a:lnTo>
                    <a:pt x="19170" y="76093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0559" y="1352974"/>
              <a:ext cx="83820" cy="635"/>
            </a:xfrm>
            <a:custGeom>
              <a:avLst/>
              <a:gdLst/>
              <a:ahLst/>
              <a:cxnLst/>
              <a:rect l="l" t="t" r="r" b="b"/>
              <a:pathLst>
                <a:path w="83820" h="634">
                  <a:moveTo>
                    <a:pt x="0" y="0"/>
                  </a:moveTo>
                  <a:lnTo>
                    <a:pt x="8348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2294" y="1333796"/>
              <a:ext cx="76200" cy="38735"/>
            </a:xfrm>
            <a:custGeom>
              <a:avLst/>
              <a:gdLst/>
              <a:ahLst/>
              <a:cxnLst/>
              <a:rect l="l" t="t" r="r" b="b"/>
              <a:pathLst>
                <a:path w="76200" h="38734">
                  <a:moveTo>
                    <a:pt x="0" y="0"/>
                  </a:moveTo>
                  <a:lnTo>
                    <a:pt x="0" y="38356"/>
                  </a:lnTo>
                  <a:lnTo>
                    <a:pt x="76064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0559" y="1837992"/>
              <a:ext cx="83820" cy="635"/>
            </a:xfrm>
            <a:custGeom>
              <a:avLst/>
              <a:gdLst/>
              <a:ahLst/>
              <a:cxnLst/>
              <a:rect l="l" t="t" r="r" b="b"/>
              <a:pathLst>
                <a:path w="83820" h="635">
                  <a:moveTo>
                    <a:pt x="0" y="0"/>
                  </a:moveTo>
                  <a:lnTo>
                    <a:pt x="8348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294" y="1818813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0" y="0"/>
                  </a:moveTo>
                  <a:lnTo>
                    <a:pt x="0" y="37738"/>
                  </a:lnTo>
                  <a:lnTo>
                    <a:pt x="76064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0559" y="1906660"/>
              <a:ext cx="83820" cy="635"/>
            </a:xfrm>
            <a:custGeom>
              <a:avLst/>
              <a:gdLst/>
              <a:ahLst/>
              <a:cxnLst/>
              <a:rect l="l" t="t" r="r" b="b"/>
              <a:pathLst>
                <a:path w="83820" h="635">
                  <a:moveTo>
                    <a:pt x="0" y="0"/>
                  </a:moveTo>
                  <a:lnTo>
                    <a:pt x="83485" y="61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294" y="1887483"/>
              <a:ext cx="76200" cy="38735"/>
            </a:xfrm>
            <a:custGeom>
              <a:avLst/>
              <a:gdLst/>
              <a:ahLst/>
              <a:cxnLst/>
              <a:rect l="l" t="t" r="r" b="b"/>
              <a:pathLst>
                <a:path w="76200" h="38735">
                  <a:moveTo>
                    <a:pt x="0" y="0"/>
                  </a:moveTo>
                  <a:lnTo>
                    <a:pt x="0" y="38355"/>
                  </a:lnTo>
                  <a:lnTo>
                    <a:pt x="76064" y="1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2687" y="1191508"/>
              <a:ext cx="494665" cy="765810"/>
            </a:xfrm>
            <a:custGeom>
              <a:avLst/>
              <a:gdLst/>
              <a:ahLst/>
              <a:cxnLst/>
              <a:rect l="l" t="t" r="r" b="b"/>
              <a:pathLst>
                <a:path w="494665" h="765810">
                  <a:moveTo>
                    <a:pt x="0" y="0"/>
                  </a:moveTo>
                  <a:lnTo>
                    <a:pt x="494104" y="0"/>
                  </a:lnTo>
                  <a:lnTo>
                    <a:pt x="494104" y="765262"/>
                  </a:lnTo>
                  <a:lnTo>
                    <a:pt x="0" y="765262"/>
                  </a:lnTo>
                  <a:lnTo>
                    <a:pt x="0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6088" y="1417604"/>
            <a:ext cx="1689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445" algn="r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6088" y="1520299"/>
            <a:ext cx="1689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445" algn="r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6088" y="1621757"/>
            <a:ext cx="1689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445" algn="r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8720" y="1721359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4437" y="1291401"/>
            <a:ext cx="7874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rd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4437" y="1773944"/>
            <a:ext cx="95250" cy="182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>
              <a:lnSpc>
                <a:spcPts val="540"/>
              </a:lnSpc>
              <a:spcBef>
                <a:spcPts val="250"/>
              </a:spcBef>
            </a:pPr>
            <a:r>
              <a:rPr sz="550" spc="-25" dirty="0">
                <a:latin typeface="Arial"/>
                <a:cs typeface="Arial"/>
              </a:rPr>
              <a:t>a1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a0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2098" y="1290782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0862" y="1848798"/>
            <a:ext cx="628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7769" y="1775180"/>
            <a:ext cx="628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x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2220" y="1853129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0124" y="1997274"/>
            <a:ext cx="7112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F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15710" y="1190490"/>
            <a:ext cx="654050" cy="901700"/>
            <a:chOff x="1415710" y="1190490"/>
            <a:chExt cx="654050" cy="901700"/>
          </a:xfrm>
        </p:grpSpPr>
        <p:sp>
          <p:nvSpPr>
            <p:cNvPr id="49" name="object 49"/>
            <p:cNvSpPr/>
            <p:nvPr/>
          </p:nvSpPr>
          <p:spPr>
            <a:xfrm>
              <a:off x="1823671" y="1958627"/>
              <a:ext cx="635" cy="83820"/>
            </a:xfrm>
            <a:custGeom>
              <a:avLst/>
              <a:gdLst/>
              <a:ahLst/>
              <a:cxnLst/>
              <a:rect l="l" t="t" r="r" b="b"/>
              <a:pathLst>
                <a:path w="635" h="83819">
                  <a:moveTo>
                    <a:pt x="0" y="0"/>
                  </a:moveTo>
                  <a:lnTo>
                    <a:pt x="618" y="83516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05119" y="2016160"/>
              <a:ext cx="38100" cy="75565"/>
            </a:xfrm>
            <a:custGeom>
              <a:avLst/>
              <a:gdLst/>
              <a:ahLst/>
              <a:cxnLst/>
              <a:rect l="l" t="t" r="r" b="b"/>
              <a:pathLst>
                <a:path w="38100" h="75564">
                  <a:moveTo>
                    <a:pt x="37722" y="0"/>
                  </a:moveTo>
                  <a:lnTo>
                    <a:pt x="0" y="0"/>
                  </a:lnTo>
                  <a:lnTo>
                    <a:pt x="18552" y="75474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20472" y="1364728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4" h="634">
                  <a:moveTo>
                    <a:pt x="0" y="0"/>
                  </a:moveTo>
                  <a:lnTo>
                    <a:pt x="8286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1588" y="1346168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0" y="0"/>
                  </a:moveTo>
                  <a:lnTo>
                    <a:pt x="0" y="37738"/>
                  </a:lnTo>
                  <a:lnTo>
                    <a:pt x="76064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20472" y="1837992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4" h="635">
                  <a:moveTo>
                    <a:pt x="0" y="0"/>
                  </a:moveTo>
                  <a:lnTo>
                    <a:pt x="8286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91588" y="1821288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0" y="0"/>
                  </a:moveTo>
                  <a:lnTo>
                    <a:pt x="0" y="37736"/>
                  </a:lnTo>
                  <a:lnTo>
                    <a:pt x="76064" y="1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20472" y="1909135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4" h="635">
                  <a:moveTo>
                    <a:pt x="0" y="0"/>
                  </a:moveTo>
                  <a:lnTo>
                    <a:pt x="82865" y="61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91588" y="1889957"/>
              <a:ext cx="76200" cy="38735"/>
            </a:xfrm>
            <a:custGeom>
              <a:avLst/>
              <a:gdLst/>
              <a:ahLst/>
              <a:cxnLst/>
              <a:rect l="l" t="t" r="r" b="b"/>
              <a:pathLst>
                <a:path w="76200" h="38735">
                  <a:moveTo>
                    <a:pt x="0" y="0"/>
                  </a:moveTo>
                  <a:lnTo>
                    <a:pt x="0" y="38356"/>
                  </a:lnTo>
                  <a:lnTo>
                    <a:pt x="76064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71981" y="1193983"/>
              <a:ext cx="494665" cy="765175"/>
            </a:xfrm>
            <a:custGeom>
              <a:avLst/>
              <a:gdLst/>
              <a:ahLst/>
              <a:cxnLst/>
              <a:rect l="l" t="t" r="r" b="b"/>
              <a:pathLst>
                <a:path w="494664" h="765175">
                  <a:moveTo>
                    <a:pt x="0" y="0"/>
                  </a:moveTo>
                  <a:lnTo>
                    <a:pt x="494104" y="0"/>
                  </a:lnTo>
                  <a:lnTo>
                    <a:pt x="494104" y="764643"/>
                  </a:lnTo>
                  <a:lnTo>
                    <a:pt x="0" y="764643"/>
                  </a:lnTo>
                  <a:lnTo>
                    <a:pt x="0" y="0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48226" y="1426592"/>
              <a:ext cx="249554" cy="407034"/>
            </a:xfrm>
            <a:custGeom>
              <a:avLst/>
              <a:gdLst/>
              <a:ahLst/>
              <a:cxnLst/>
              <a:rect l="l" t="t" r="r" b="b"/>
              <a:pathLst>
                <a:path w="249555" h="407035">
                  <a:moveTo>
                    <a:pt x="249216" y="0"/>
                  </a:moveTo>
                  <a:lnTo>
                    <a:pt x="0" y="0"/>
                  </a:lnTo>
                  <a:lnTo>
                    <a:pt x="0" y="406449"/>
                  </a:lnTo>
                  <a:lnTo>
                    <a:pt x="249216" y="406449"/>
                  </a:lnTo>
                  <a:lnTo>
                    <a:pt x="249216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748226" y="1426593"/>
            <a:ext cx="249554" cy="102870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550" spc="15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48226" y="1528979"/>
            <a:ext cx="249554" cy="10223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48226" y="1631055"/>
            <a:ext cx="249554" cy="102870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48226" y="1733750"/>
            <a:ext cx="249554" cy="9969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90714" y="1406471"/>
            <a:ext cx="53975" cy="43243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spc="1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84350" y="1775799"/>
            <a:ext cx="95250" cy="182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>
              <a:lnSpc>
                <a:spcPts val="540"/>
              </a:lnSpc>
              <a:spcBef>
                <a:spcPts val="250"/>
              </a:spcBef>
            </a:pPr>
            <a:r>
              <a:rPr sz="550" spc="-25" dirty="0">
                <a:latin typeface="Arial"/>
                <a:cs typeface="Arial"/>
              </a:rPr>
              <a:t>a1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a0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1843" y="1193654"/>
            <a:ext cx="1113790" cy="2247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  <a:tabLst>
                <a:tab pos="769620" algn="l"/>
              </a:tabLst>
            </a:pPr>
            <a:r>
              <a:rPr sz="550" dirty="0">
                <a:latin typeface="Arial"/>
                <a:cs typeface="Arial"/>
              </a:rPr>
              <a:t>4x</a:t>
            </a:r>
            <a:r>
              <a:rPr sz="550" spc="-1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Mem.</a:t>
            </a:r>
            <a:r>
              <a:rPr sz="550" dirty="0">
                <a:latin typeface="Arial"/>
                <a:cs typeface="Arial"/>
              </a:rPr>
              <a:t>	4x</a:t>
            </a:r>
            <a:r>
              <a:rPr sz="550" spc="-1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Mem.</a:t>
            </a:r>
            <a:endParaRPr sz="550">
              <a:latin typeface="Arial"/>
              <a:cs typeface="Arial"/>
            </a:endParaRPr>
          </a:p>
          <a:p>
            <a:pPr marL="492125">
              <a:lnSpc>
                <a:spcPct val="100000"/>
              </a:lnSpc>
              <a:spcBef>
                <a:spcPts val="125"/>
              </a:spcBef>
              <a:tabLst>
                <a:tab pos="702310" algn="l"/>
              </a:tabLst>
            </a:pPr>
            <a:r>
              <a:rPr sz="550" spc="-50" dirty="0">
                <a:latin typeface="Arial"/>
                <a:cs typeface="Arial"/>
              </a:rPr>
              <a:t>1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rd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95843" y="1854986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spc="20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65828" y="2146367"/>
            <a:ext cx="1181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c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97473" y="1455051"/>
            <a:ext cx="883919" cy="606425"/>
          </a:xfrm>
          <a:custGeom>
            <a:avLst/>
            <a:gdLst/>
            <a:ahLst/>
            <a:cxnLst/>
            <a:rect l="l" t="t" r="r" b="b"/>
            <a:pathLst>
              <a:path w="883919" h="606425">
                <a:moveTo>
                  <a:pt x="76073" y="323557"/>
                </a:moveTo>
                <a:lnTo>
                  <a:pt x="0" y="304380"/>
                </a:lnTo>
                <a:lnTo>
                  <a:pt x="0" y="342112"/>
                </a:lnTo>
                <a:lnTo>
                  <a:pt x="76073" y="323557"/>
                </a:lnTo>
                <a:close/>
              </a:path>
              <a:path w="883919" h="606425">
                <a:moveTo>
                  <a:pt x="76073" y="218998"/>
                </a:moveTo>
                <a:lnTo>
                  <a:pt x="0" y="199821"/>
                </a:lnTo>
                <a:lnTo>
                  <a:pt x="0" y="237566"/>
                </a:lnTo>
                <a:lnTo>
                  <a:pt x="76073" y="218998"/>
                </a:lnTo>
                <a:close/>
              </a:path>
              <a:path w="883919" h="606425">
                <a:moveTo>
                  <a:pt x="76073" y="116306"/>
                </a:moveTo>
                <a:lnTo>
                  <a:pt x="0" y="97751"/>
                </a:lnTo>
                <a:lnTo>
                  <a:pt x="0" y="135483"/>
                </a:lnTo>
                <a:lnTo>
                  <a:pt x="76073" y="116306"/>
                </a:lnTo>
                <a:close/>
              </a:path>
              <a:path w="883919" h="606425">
                <a:moveTo>
                  <a:pt x="76073" y="19177"/>
                </a:moveTo>
                <a:lnTo>
                  <a:pt x="0" y="0"/>
                </a:lnTo>
                <a:lnTo>
                  <a:pt x="0" y="38354"/>
                </a:lnTo>
                <a:lnTo>
                  <a:pt x="76073" y="19177"/>
                </a:lnTo>
                <a:close/>
              </a:path>
              <a:path w="883919" h="606425">
                <a:moveTo>
                  <a:pt x="883704" y="530186"/>
                </a:moveTo>
                <a:lnTo>
                  <a:pt x="845362" y="530186"/>
                </a:lnTo>
                <a:lnTo>
                  <a:pt x="864539" y="606272"/>
                </a:lnTo>
                <a:lnTo>
                  <a:pt x="883704" y="530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78314" y="1413756"/>
            <a:ext cx="250190" cy="137160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8314" y="1550476"/>
            <a:ext cx="250190" cy="12255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55"/>
              </a:lnSpc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78314" y="1672813"/>
            <a:ext cx="250190" cy="83820"/>
          </a:xfrm>
          <a:prstGeom prst="rect">
            <a:avLst/>
          </a:prstGeom>
          <a:solidFill>
            <a:srgbClr val="DCE6F5"/>
          </a:solidFill>
          <a:ln w="6803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95"/>
              </a:lnSpc>
            </a:pPr>
            <a:r>
              <a:rPr sz="550" spc="15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78314" y="1756485"/>
            <a:ext cx="250190" cy="74295"/>
          </a:xfrm>
          <a:prstGeom prst="rect">
            <a:avLst/>
          </a:prstGeom>
          <a:ln w="6803">
            <a:solidFill>
              <a:srgbClr val="008C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0"/>
              </a:lnSpc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4617" y="1474847"/>
            <a:ext cx="504825" cy="307340"/>
          </a:xfrm>
          <a:custGeom>
            <a:avLst/>
            <a:gdLst/>
            <a:ahLst/>
            <a:cxnLst/>
            <a:rect l="l" t="t" r="r" b="b"/>
            <a:pathLst>
              <a:path w="504825" h="307339">
                <a:moveTo>
                  <a:pt x="0" y="0"/>
                </a:moveTo>
                <a:lnTo>
                  <a:pt x="494722" y="0"/>
                </a:lnTo>
              </a:path>
              <a:path w="504825" h="307339">
                <a:moveTo>
                  <a:pt x="9894" y="98983"/>
                </a:moveTo>
                <a:lnTo>
                  <a:pt x="504616" y="98983"/>
                </a:lnTo>
              </a:path>
              <a:path w="504825" h="307339">
                <a:moveTo>
                  <a:pt x="0" y="197966"/>
                </a:moveTo>
                <a:lnTo>
                  <a:pt x="494722" y="197966"/>
                </a:lnTo>
              </a:path>
              <a:path w="504825" h="307339">
                <a:moveTo>
                  <a:pt x="0" y="306847"/>
                </a:moveTo>
                <a:lnTo>
                  <a:pt x="494722" y="306847"/>
                </a:lnTo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00351" y="1905095"/>
            <a:ext cx="14732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solidFill>
                  <a:srgbClr val="FF2800"/>
                </a:solidFill>
                <a:latin typeface="Arial"/>
                <a:cs typeface="Arial"/>
              </a:rPr>
              <a:t>y=0</a:t>
            </a:r>
            <a:endParaRPr sz="5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00351" y="1715173"/>
            <a:ext cx="14732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solidFill>
                  <a:srgbClr val="FF2800"/>
                </a:solidFill>
                <a:latin typeface="Arial"/>
                <a:cs typeface="Arial"/>
              </a:rPr>
              <a:t>x=0</a:t>
            </a:r>
            <a:endParaRPr sz="5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79615" y="1973147"/>
            <a:ext cx="1555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solidFill>
                  <a:srgbClr val="FF2800"/>
                </a:solidFill>
                <a:latin typeface="Arial"/>
                <a:cs typeface="Arial"/>
              </a:rPr>
              <a:t>F=1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849432" y="1426592"/>
            <a:ext cx="1499235" cy="663575"/>
            <a:chOff x="1849432" y="1426592"/>
            <a:chExt cx="1499235" cy="663575"/>
          </a:xfrm>
        </p:grpSpPr>
        <p:sp>
          <p:nvSpPr>
            <p:cNvPr id="78" name="object 78"/>
            <p:cNvSpPr/>
            <p:nvPr/>
          </p:nvSpPr>
          <p:spPr>
            <a:xfrm>
              <a:off x="1851654" y="1469898"/>
              <a:ext cx="172085" cy="525145"/>
            </a:xfrm>
            <a:custGeom>
              <a:avLst/>
              <a:gdLst/>
              <a:ahLst/>
              <a:cxnLst/>
              <a:rect l="l" t="t" r="r" b="b"/>
              <a:pathLst>
                <a:path w="172085" h="525144">
                  <a:moveTo>
                    <a:pt x="57975" y="0"/>
                  </a:moveTo>
                  <a:lnTo>
                    <a:pt x="102017" y="31028"/>
                  </a:lnTo>
                  <a:lnTo>
                    <a:pt x="139913" y="64493"/>
                  </a:lnTo>
                  <a:lnTo>
                    <a:pt x="165287" y="102830"/>
                  </a:lnTo>
                  <a:lnTo>
                    <a:pt x="171762" y="148474"/>
                  </a:lnTo>
                  <a:lnTo>
                    <a:pt x="159929" y="186031"/>
                  </a:lnTo>
                  <a:lnTo>
                    <a:pt x="135023" y="229723"/>
                  </a:lnTo>
                  <a:lnTo>
                    <a:pt x="102732" y="276301"/>
                  </a:lnTo>
                  <a:lnTo>
                    <a:pt x="68740" y="322519"/>
                  </a:lnTo>
                  <a:lnTo>
                    <a:pt x="38733" y="365128"/>
                  </a:lnTo>
                  <a:lnTo>
                    <a:pt x="18397" y="400881"/>
                  </a:lnTo>
                  <a:lnTo>
                    <a:pt x="4154" y="442224"/>
                  </a:lnTo>
                  <a:lnTo>
                    <a:pt x="0" y="474577"/>
                  </a:lnTo>
                  <a:lnTo>
                    <a:pt x="2570" y="501014"/>
                  </a:lnTo>
                  <a:lnTo>
                    <a:pt x="8502" y="52461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10750" y="1956771"/>
              <a:ext cx="635" cy="83185"/>
            </a:xfrm>
            <a:custGeom>
              <a:avLst/>
              <a:gdLst/>
              <a:ahLst/>
              <a:cxnLst/>
              <a:rect l="l" t="t" r="r" b="b"/>
              <a:pathLst>
                <a:path w="635" h="83185">
                  <a:moveTo>
                    <a:pt x="0" y="0"/>
                  </a:moveTo>
                  <a:lnTo>
                    <a:pt x="618" y="82897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91579" y="2013685"/>
              <a:ext cx="38735" cy="76200"/>
            </a:xfrm>
            <a:custGeom>
              <a:avLst/>
              <a:gdLst/>
              <a:ahLst/>
              <a:cxnLst/>
              <a:rect l="l" t="t" r="r" b="b"/>
              <a:pathLst>
                <a:path w="38735" h="76200">
                  <a:moveTo>
                    <a:pt x="38341" y="0"/>
                  </a:moveTo>
                  <a:lnTo>
                    <a:pt x="0" y="0"/>
                  </a:lnTo>
                  <a:lnTo>
                    <a:pt x="19170" y="76093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29483" y="1956771"/>
              <a:ext cx="635" cy="83185"/>
            </a:xfrm>
            <a:custGeom>
              <a:avLst/>
              <a:gdLst/>
              <a:ahLst/>
              <a:cxnLst/>
              <a:rect l="l" t="t" r="r" b="b"/>
              <a:pathLst>
                <a:path w="635" h="83185">
                  <a:moveTo>
                    <a:pt x="0" y="0"/>
                  </a:moveTo>
                  <a:lnTo>
                    <a:pt x="618" y="82897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10313" y="2013685"/>
              <a:ext cx="38735" cy="76200"/>
            </a:xfrm>
            <a:custGeom>
              <a:avLst/>
              <a:gdLst/>
              <a:ahLst/>
              <a:cxnLst/>
              <a:rect l="l" t="t" r="r" b="b"/>
              <a:pathLst>
                <a:path w="38735" h="76200">
                  <a:moveTo>
                    <a:pt x="38341" y="0"/>
                  </a:moveTo>
                  <a:lnTo>
                    <a:pt x="0" y="0"/>
                  </a:lnTo>
                  <a:lnTo>
                    <a:pt x="19170" y="76093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11880" y="1445771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5" h="634">
                  <a:moveTo>
                    <a:pt x="0" y="0"/>
                  </a:moveTo>
                  <a:lnTo>
                    <a:pt x="8286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82996" y="1426592"/>
              <a:ext cx="76200" cy="38735"/>
            </a:xfrm>
            <a:custGeom>
              <a:avLst/>
              <a:gdLst/>
              <a:ahLst/>
              <a:cxnLst/>
              <a:rect l="l" t="t" r="r" b="b"/>
              <a:pathLst>
                <a:path w="76200" h="38734">
                  <a:moveTo>
                    <a:pt x="0" y="0"/>
                  </a:moveTo>
                  <a:lnTo>
                    <a:pt x="0" y="38356"/>
                  </a:lnTo>
                  <a:lnTo>
                    <a:pt x="76064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11880" y="1837992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5" h="635">
                  <a:moveTo>
                    <a:pt x="0" y="0"/>
                  </a:moveTo>
                  <a:lnTo>
                    <a:pt x="8286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82996" y="1818813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0" y="0"/>
                  </a:moveTo>
                  <a:lnTo>
                    <a:pt x="0" y="37738"/>
                  </a:lnTo>
                  <a:lnTo>
                    <a:pt x="76064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11880" y="1906660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5" h="635">
                  <a:moveTo>
                    <a:pt x="0" y="0"/>
                  </a:moveTo>
                  <a:lnTo>
                    <a:pt x="82866" y="61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82996" y="1887483"/>
              <a:ext cx="76200" cy="38735"/>
            </a:xfrm>
            <a:custGeom>
              <a:avLst/>
              <a:gdLst/>
              <a:ahLst/>
              <a:cxnLst/>
              <a:rect l="l" t="t" r="r" b="b"/>
              <a:pathLst>
                <a:path w="76200" h="38735">
                  <a:moveTo>
                    <a:pt x="0" y="0"/>
                  </a:moveTo>
                  <a:lnTo>
                    <a:pt x="0" y="38355"/>
                  </a:lnTo>
                  <a:lnTo>
                    <a:pt x="76064" y="19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177067" y="1116325"/>
            <a:ext cx="1209675" cy="201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F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x'y'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</a:t>
            </a:r>
            <a:r>
              <a:rPr sz="550" spc="3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xy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65505" algn="l"/>
              </a:tabLst>
            </a:pPr>
            <a:r>
              <a:rPr sz="550" dirty="0">
                <a:latin typeface="Arial"/>
                <a:cs typeface="Arial"/>
              </a:rPr>
              <a:t>G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xy'</a:t>
            </a:r>
            <a:r>
              <a:rPr sz="550" dirty="0">
                <a:latin typeface="Arial"/>
                <a:cs typeface="Arial"/>
              </a:rPr>
              <a:t>	4x</a:t>
            </a:r>
            <a:r>
              <a:rPr sz="550" spc="-1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20" dirty="0">
                <a:latin typeface="Arial"/>
                <a:cs typeface="Arial"/>
              </a:rPr>
              <a:t>Mem.</a:t>
            </a:r>
            <a:endParaRPr sz="55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964007" y="1191508"/>
            <a:ext cx="494030" cy="765810"/>
          </a:xfrm>
          <a:custGeom>
            <a:avLst/>
            <a:gdLst/>
            <a:ahLst/>
            <a:cxnLst/>
            <a:rect l="l" t="t" r="r" b="b"/>
            <a:pathLst>
              <a:path w="494029" h="765810">
                <a:moveTo>
                  <a:pt x="0" y="0"/>
                </a:moveTo>
                <a:lnTo>
                  <a:pt x="493486" y="0"/>
                </a:lnTo>
                <a:lnTo>
                  <a:pt x="493486" y="765262"/>
                </a:lnTo>
                <a:lnTo>
                  <a:pt x="0" y="765262"/>
                </a:lnTo>
                <a:lnTo>
                  <a:pt x="0" y="0"/>
                </a:lnTo>
                <a:close/>
              </a:path>
            </a:pathLst>
          </a:custGeom>
          <a:ln w="6803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3136232" y="1420717"/>
          <a:ext cx="248920" cy="40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80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ctr">
                        <a:lnSpc>
                          <a:spcPts val="625"/>
                        </a:lnSpc>
                        <a:spcBef>
                          <a:spcPts val="80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75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algn="ctr">
                        <a:lnSpc>
                          <a:spcPts val="625"/>
                        </a:lnSpc>
                        <a:spcBef>
                          <a:spcPts val="55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8CCC"/>
                      </a:solidFill>
                      <a:prstDash val="solid"/>
                    </a:lnL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object 92"/>
          <p:cNvSpPr txBox="1"/>
          <p:nvPr/>
        </p:nvSpPr>
        <p:spPr>
          <a:xfrm>
            <a:off x="2950356" y="1337179"/>
            <a:ext cx="211454" cy="6197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550" dirty="0">
                <a:latin typeface="Arial"/>
                <a:cs typeface="Arial"/>
              </a:rPr>
              <a:t>rd</a:t>
            </a:r>
            <a:r>
              <a:rPr sz="550" spc="185" dirty="0">
                <a:latin typeface="Arial"/>
                <a:cs typeface="Arial"/>
              </a:rPr>
              <a:t> </a:t>
            </a:r>
            <a:r>
              <a:rPr sz="825" spc="-75" baseline="-25252" dirty="0">
                <a:latin typeface="Arial"/>
                <a:cs typeface="Arial"/>
              </a:rPr>
              <a:t>0</a:t>
            </a:r>
            <a:endParaRPr sz="825" baseline="-25252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409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40"/>
              </a:spcBef>
            </a:pPr>
            <a:r>
              <a:rPr sz="550" spc="1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31445">
              <a:lnSpc>
                <a:spcPts val="535"/>
              </a:lnSpc>
              <a:spcBef>
                <a:spcPts val="125"/>
              </a:spcBef>
            </a:pPr>
            <a:r>
              <a:rPr sz="550" spc="1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  <a:p>
            <a:pPr marL="25400" marR="95250">
              <a:lnSpc>
                <a:spcPct val="81200"/>
              </a:lnSpc>
            </a:pPr>
            <a:r>
              <a:rPr sz="550" spc="-25" dirty="0">
                <a:latin typeface="Arial"/>
                <a:cs typeface="Arial"/>
              </a:rPr>
              <a:t>a1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a0</a:t>
            </a:r>
            <a:endParaRPr sz="5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52799" y="1382342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57128" y="1777036"/>
            <a:ext cx="62865" cy="180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270"/>
              </a:spcBef>
            </a:pPr>
            <a:r>
              <a:rPr sz="550" spc="-50" dirty="0">
                <a:latin typeface="Arial"/>
                <a:cs typeface="Arial"/>
              </a:rPr>
              <a:t>x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y</a:t>
            </a:r>
            <a:endParaRPr sz="5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163751" y="1853129"/>
            <a:ext cx="224154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D1</a:t>
            </a:r>
            <a:r>
              <a:rPr sz="550" spc="5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D0</a:t>
            </a:r>
            <a:endParaRPr sz="5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54144" y="2068417"/>
            <a:ext cx="215900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25">
              <a:lnSpc>
                <a:spcPts val="635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F</a:t>
            </a:r>
            <a:r>
              <a:rPr sz="550" spc="37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35"/>
              </a:lnSpc>
            </a:pPr>
            <a:r>
              <a:rPr sz="550" spc="-25" dirty="0">
                <a:latin typeface="Arial"/>
                <a:cs typeface="Arial"/>
              </a:rPr>
              <a:t>(</a:t>
            </a:r>
            <a:r>
              <a:rPr sz="550" b="1" spc="-25" dirty="0">
                <a:latin typeface="Arial"/>
                <a:cs typeface="Arial"/>
              </a:rPr>
              <a:t>e</a:t>
            </a:r>
            <a:r>
              <a:rPr sz="550" spc="-25" dirty="0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448877" y="1455050"/>
            <a:ext cx="257810" cy="514984"/>
          </a:xfrm>
          <a:custGeom>
            <a:avLst/>
            <a:gdLst/>
            <a:ahLst/>
            <a:cxnLst/>
            <a:rect l="l" t="t" r="r" b="b"/>
            <a:pathLst>
              <a:path w="257810" h="514985">
                <a:moveTo>
                  <a:pt x="0" y="42893"/>
                </a:moveTo>
                <a:lnTo>
                  <a:pt x="3369" y="26197"/>
                </a:lnTo>
                <a:lnTo>
                  <a:pt x="12558" y="12563"/>
                </a:lnTo>
                <a:lnTo>
                  <a:pt x="26187" y="3370"/>
                </a:lnTo>
                <a:lnTo>
                  <a:pt x="42876" y="0"/>
                </a:lnTo>
                <a:lnTo>
                  <a:pt x="214378" y="0"/>
                </a:lnTo>
                <a:lnTo>
                  <a:pt x="231068" y="3370"/>
                </a:lnTo>
                <a:lnTo>
                  <a:pt x="244697" y="12563"/>
                </a:lnTo>
                <a:lnTo>
                  <a:pt x="253886" y="26197"/>
                </a:lnTo>
                <a:lnTo>
                  <a:pt x="257255" y="42893"/>
                </a:lnTo>
                <a:lnTo>
                  <a:pt x="257255" y="471818"/>
                </a:lnTo>
                <a:lnTo>
                  <a:pt x="253886" y="488514"/>
                </a:lnTo>
                <a:lnTo>
                  <a:pt x="244697" y="502148"/>
                </a:lnTo>
                <a:lnTo>
                  <a:pt x="231068" y="511340"/>
                </a:lnTo>
                <a:lnTo>
                  <a:pt x="214378" y="514711"/>
                </a:lnTo>
                <a:lnTo>
                  <a:pt x="42876" y="514711"/>
                </a:lnTo>
                <a:lnTo>
                  <a:pt x="26187" y="511340"/>
                </a:lnTo>
                <a:lnTo>
                  <a:pt x="12558" y="502148"/>
                </a:lnTo>
                <a:lnTo>
                  <a:pt x="3369" y="488514"/>
                </a:lnTo>
                <a:lnTo>
                  <a:pt x="0" y="471818"/>
                </a:lnTo>
                <a:lnTo>
                  <a:pt x="0" y="42893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2709001" y="1314317"/>
            <a:ext cx="647065" cy="286385"/>
            <a:chOff x="2709001" y="1314317"/>
            <a:chExt cx="647065" cy="286385"/>
          </a:xfrm>
        </p:grpSpPr>
        <p:sp>
          <p:nvSpPr>
            <p:cNvPr id="99" name="object 99"/>
            <p:cNvSpPr/>
            <p:nvPr/>
          </p:nvSpPr>
          <p:spPr>
            <a:xfrm>
              <a:off x="3315260" y="1409889"/>
              <a:ext cx="38735" cy="76200"/>
            </a:xfrm>
            <a:custGeom>
              <a:avLst/>
              <a:gdLst/>
              <a:ahLst/>
              <a:cxnLst/>
              <a:rect l="l" t="t" r="r" b="b"/>
              <a:pathLst>
                <a:path w="38735" h="76200">
                  <a:moveTo>
                    <a:pt x="38341" y="0"/>
                  </a:moveTo>
                  <a:lnTo>
                    <a:pt x="0" y="0"/>
                  </a:lnTo>
                  <a:lnTo>
                    <a:pt x="19170" y="76093"/>
                  </a:lnTo>
                  <a:lnTo>
                    <a:pt x="38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15260" y="1409890"/>
              <a:ext cx="38735" cy="76200"/>
            </a:xfrm>
            <a:custGeom>
              <a:avLst/>
              <a:gdLst/>
              <a:ahLst/>
              <a:cxnLst/>
              <a:rect l="l" t="t" r="r" b="b"/>
              <a:pathLst>
                <a:path w="38735" h="76200">
                  <a:moveTo>
                    <a:pt x="19170" y="76093"/>
                  </a:moveTo>
                  <a:lnTo>
                    <a:pt x="38341" y="0"/>
                  </a:lnTo>
                  <a:lnTo>
                    <a:pt x="0" y="0"/>
                  </a:lnTo>
                  <a:lnTo>
                    <a:pt x="19170" y="76093"/>
                  </a:lnTo>
                  <a:close/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711079" y="1316396"/>
              <a:ext cx="628650" cy="282575"/>
            </a:xfrm>
            <a:custGeom>
              <a:avLst/>
              <a:gdLst/>
              <a:ahLst/>
              <a:cxnLst/>
              <a:rect l="l" t="t" r="r" b="b"/>
              <a:pathLst>
                <a:path w="628650" h="282575">
                  <a:moveTo>
                    <a:pt x="0" y="282179"/>
                  </a:moveTo>
                  <a:lnTo>
                    <a:pt x="4016" y="251345"/>
                  </a:lnTo>
                  <a:lnTo>
                    <a:pt x="5955" y="206247"/>
                  </a:lnTo>
                  <a:lnTo>
                    <a:pt x="10126" y="153965"/>
                  </a:lnTo>
                  <a:lnTo>
                    <a:pt x="20842" y="101581"/>
                  </a:lnTo>
                  <a:lnTo>
                    <a:pt x="42414" y="56174"/>
                  </a:lnTo>
                  <a:lnTo>
                    <a:pt x="79155" y="24823"/>
                  </a:lnTo>
                  <a:lnTo>
                    <a:pt x="116365" y="12617"/>
                  </a:lnTo>
                  <a:lnTo>
                    <a:pt x="164833" y="4845"/>
                  </a:lnTo>
                  <a:lnTo>
                    <a:pt x="221342" y="857"/>
                  </a:lnTo>
                  <a:lnTo>
                    <a:pt x="282677" y="0"/>
                  </a:lnTo>
                  <a:lnTo>
                    <a:pt x="345620" y="1622"/>
                  </a:lnTo>
                  <a:lnTo>
                    <a:pt x="406955" y="5073"/>
                  </a:lnTo>
                  <a:lnTo>
                    <a:pt x="463465" y="9699"/>
                  </a:lnTo>
                  <a:lnTo>
                    <a:pt x="511933" y="14851"/>
                  </a:lnTo>
                  <a:lnTo>
                    <a:pt x="597774" y="37187"/>
                  </a:lnTo>
                  <a:lnTo>
                    <a:pt x="621756" y="89211"/>
                  </a:lnTo>
                  <a:lnTo>
                    <a:pt x="628298" y="108959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175623" y="2236565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62232" y="2241514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05373" y="2221718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347457" y="2206870"/>
            <a:ext cx="4318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2999</Words>
  <Application>Microsoft Office PowerPoint</Application>
  <PresentationFormat>自定义</PresentationFormat>
  <Paragraphs>1077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MS PGothic</vt:lpstr>
      <vt:lpstr>等线</vt:lpstr>
      <vt:lpstr>Arial</vt:lpstr>
      <vt:lpstr>Tahoma</vt:lpstr>
      <vt:lpstr>Times New Roman</vt:lpstr>
      <vt:lpstr>Wingdings</vt:lpstr>
      <vt:lpstr>Office Theme</vt:lpstr>
      <vt:lpstr>PowerPoint 演示文稿</vt:lpstr>
      <vt:lpstr>Introduction</vt:lpstr>
      <vt:lpstr>Manufactured IC Technologies</vt:lpstr>
      <vt:lpstr>Manufactured IC Technologies – Gate Array ASIC</vt:lpstr>
      <vt:lpstr>Manufactured IC Technologies – Gate Array ASIC</vt:lpstr>
      <vt:lpstr>Manufactured IC Technologies – Standard Cell ASIC</vt:lpstr>
      <vt:lpstr>Manufactured IC Technologies – Standard Cell ASIC</vt:lpstr>
      <vt:lpstr>Programmable IC Technology – FPGA</vt:lpstr>
      <vt:lpstr>FPGA Internals: Lookup Tables (LUTs)</vt:lpstr>
      <vt:lpstr>FPGA Internals: Lookup Tables (LUTs)</vt:lpstr>
      <vt:lpstr>FPGA Internals: Lookup Tables (LUTs)</vt:lpstr>
      <vt:lpstr>FPGA Internals: Lookup Tables (LUTs)</vt:lpstr>
      <vt:lpstr>FPGA Internals: Lookup Tables (LUTs)</vt:lpstr>
      <vt:lpstr>FPGA Internals: Lookup Tables (LUTs)</vt:lpstr>
      <vt:lpstr>FPGA Internals: Switch Matrices</vt:lpstr>
      <vt:lpstr>FPGA Internals: Switch Matrices</vt:lpstr>
      <vt:lpstr>FPGA Internals: Switch Matrices</vt:lpstr>
      <vt:lpstr>FPGA Internals: Configurable Logic Blocks (CLBs)</vt:lpstr>
      <vt:lpstr>FPGA Internals: Sequential Circuit Example using CLBs</vt:lpstr>
      <vt:lpstr>FPGA Internals: Overall Architecture</vt:lpstr>
      <vt:lpstr>FPGA Internals: Programming an FPGA</vt:lpstr>
      <vt:lpstr>Other Technologies</vt:lpstr>
      <vt:lpstr>Programmable Nodes in an SPLD</vt:lpstr>
      <vt:lpstr>PLD Drawings and PLD Implementation Example</vt:lpstr>
      <vt:lpstr>More on PLDs</vt:lpstr>
      <vt:lpstr>Technology Comparisons</vt:lpstr>
      <vt:lpstr>Technology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lecture18.ppt</dc:title>
  <dc:creator>Roman Lysecky</dc:creator>
  <cp:lastModifiedBy>wu yunxia</cp:lastModifiedBy>
  <cp:revision>5</cp:revision>
  <dcterms:created xsi:type="dcterms:W3CDTF">2022-03-01T02:16:58Z</dcterms:created>
  <dcterms:modified xsi:type="dcterms:W3CDTF">2022-04-25T03:28:38Z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2009-04-20T00:00:00Z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2022-03-01T00:00:00Z</vt:filetime>
  </property>
</Properties>
</file>