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818" r:id="rId2"/>
    <p:sldId id="748" r:id="rId3"/>
    <p:sldId id="792" r:id="rId4"/>
    <p:sldId id="817" r:id="rId5"/>
    <p:sldId id="821" r:id="rId6"/>
    <p:sldId id="822" r:id="rId7"/>
    <p:sldId id="823" r:id="rId8"/>
    <p:sldId id="824" r:id="rId9"/>
    <p:sldId id="825" r:id="rId10"/>
    <p:sldId id="819" r:id="rId11"/>
    <p:sldId id="820" r:id="rId12"/>
    <p:sldId id="828" r:id="rId13"/>
    <p:sldId id="826" r:id="rId14"/>
    <p:sldId id="827" r:id="rId15"/>
    <p:sldId id="829" r:id="rId16"/>
    <p:sldId id="830" r:id="rId17"/>
    <p:sldId id="831" r:id="rId18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FFFFF"/>
    <a:srgbClr val="333333"/>
    <a:srgbClr val="00FF00"/>
    <a:srgbClr val="FF0000"/>
    <a:srgbClr val="CCFFCC"/>
    <a:srgbClr val="CC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5" autoAdjust="0"/>
    <p:restoredTop sz="94604" autoAdjust="0"/>
  </p:normalViewPr>
  <p:slideViewPr>
    <p:cSldViewPr>
      <p:cViewPr varScale="1">
        <p:scale>
          <a:sx n="78" d="100"/>
          <a:sy n="78" d="100"/>
        </p:scale>
        <p:origin x="948" y="7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671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 smtClean="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 smtClean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anose="02010600030101010101" pitchFamily="2" charset="-122"/>
              </a:defRPr>
            </a:lvl1pPr>
          </a:lstStyle>
          <a:p>
            <a:fld id="{448FCCD7-729F-40C9-B793-301C10629D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346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B2259-942E-4E9D-B31B-EA7F7C20F3AE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8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0ADF4-0E0D-4975-A3C7-25D7BEDE8353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17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604BE-8542-4FE6-A445-53610EEFB81B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35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44F3C-4422-48B5-8FFA-D2ED8B89BD2D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53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2318C-B0B5-4D45-985F-806B7387C5C0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31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F76F1-B282-415C-9C35-52BCC66CA6B4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49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F06A0-4035-49E2-9C27-D69BC68EBEC2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C3E84-B77D-40F3-B631-767735FC88BE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94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35CF1-E2CD-447E-863D-48AD9F7580A8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09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E67DC-9530-4B86-B4C4-2C2E17421B37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82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0D0FD-ACAA-43BE-8D4A-A007B25C633D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84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0F172D53-021A-4FE2-AE47-870D4DCE4488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/>
            <a:fld id="{77BA2A38-99C2-444D-A328-6D0337A81213}" type="slidenum">
              <a:rPr lang="zh-CN" altLang="en-US" sz="1200">
                <a:solidFill>
                  <a:srgbClr val="FF0000"/>
                </a:solidFill>
                <a:latin typeface="黑体" panose="02010609060101010101" pitchFamily="49" charset="-122"/>
              </a:rPr>
              <a:pPr algn="ctr"/>
              <a:t>‹#›</a:t>
            </a:fld>
            <a:endParaRPr lang="en-US" altLang="zh-CN" sz="120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0" y="88900"/>
            <a:ext cx="3600000" cy="4007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计算机组成与结构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</a:t>
            </a:r>
            <a:endParaRPr lang="zh-CN" altLang="zh-CN" sz="20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1800">
                <a:solidFill>
                  <a:srgbClr val="FF0000"/>
                </a:solidFill>
                <a:ea typeface="隶书" panose="02010509060101010101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57668-9402-4404-8E8B-B723E74E4E17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08275"/>
            <a:ext cx="7129462" cy="1008063"/>
          </a:xfrm>
          <a:noFill/>
        </p:spPr>
        <p:txBody>
          <a:bodyPr/>
          <a:lstStyle/>
          <a:p>
            <a:pPr defTabSz="762000" eaLnBrk="1" hangingPunct="1">
              <a:lnSpc>
                <a:spcPct val="110000"/>
              </a:lnSpc>
            </a:pPr>
            <a:r>
              <a:rPr lang="en-US" altLang="zh-CN" sz="4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10 </a:t>
            </a:r>
            <a:r>
              <a:rPr lang="zh-CN" altLang="en-US" sz="4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输入输出系统</a:t>
            </a:r>
          </a:p>
        </p:txBody>
      </p:sp>
    </p:spTree>
    <p:extLst>
      <p:ext uri="{BB962C8B-B14F-4D97-AF65-F5344CB8AC3E}">
        <p14:creationId xmlns:p14="http://schemas.microsoft.com/office/powerpoint/2010/main" val="129071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657668-9402-4404-8E8B-B723E74E4E17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42988" y="2708275"/>
            <a:ext cx="7129462" cy="1008063"/>
          </a:xfrm>
          <a:noFill/>
        </p:spPr>
        <p:txBody>
          <a:bodyPr/>
          <a:lstStyle/>
          <a:p>
            <a:pPr defTabSz="762000" eaLnBrk="1" hangingPunct="1">
              <a:lnSpc>
                <a:spcPct val="110000"/>
              </a:lnSpc>
            </a:pPr>
            <a:r>
              <a:rPr lang="en-US" altLang="zh-CN" sz="4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10.2 </a:t>
            </a:r>
            <a:r>
              <a:rPr lang="zh-CN" altLang="en-US" sz="48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中断输入输出方式</a:t>
            </a:r>
          </a:p>
        </p:txBody>
      </p:sp>
    </p:spTree>
    <p:extLst>
      <p:ext uri="{BB962C8B-B14F-4D97-AF65-F5344CB8AC3E}">
        <p14:creationId xmlns:p14="http://schemas.microsoft.com/office/powerpoint/2010/main" val="31324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57D8BE-1A44-4C35-B58E-C5FE3D092C64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9C3A9FCE-F60D-4467-ACDD-C6E9ECDD2F29}" type="slidenum">
              <a:rPr lang="zh-CN" altLang="en-US" sz="1400">
                <a:solidFill>
                  <a:srgbClr val="FF0000"/>
                </a:solidFill>
                <a:ea typeface="宋体" panose="02010600030101010101" pitchFamily="2" charset="-122"/>
              </a:rPr>
              <a:pPr/>
              <a:t>11</a:t>
            </a:fld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10.2 </a:t>
            </a:r>
            <a:r>
              <a:rPr lang="zh-CN" altLang="en-US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中断输入输出方式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一、中断的定义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在执行程序的过程中，被内部或外部的事件所打断，转去执行一段预先安排好的中断服务程序，服务结束后，又返回原来的断点，继续执行原来的程序。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二、中断源分类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440905"/>
              </p:ext>
            </p:extLst>
          </p:nvPr>
        </p:nvGraphicFramePr>
        <p:xfrm>
          <a:off x="1174750" y="3819525"/>
          <a:ext cx="64008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3" imgW="4267080" imgH="1676160" progId="Equation.DSMT4">
                  <p:embed/>
                </p:oleObj>
              </mc:Choice>
              <mc:Fallback>
                <p:oleObj name="Equation" r:id="rId3" imgW="4267080" imgH="1676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4750" y="3819525"/>
                        <a:ext cx="6400800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8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三、中断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的作用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与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I/O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设备并行工作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）硬件故障处理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）实现人机联系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4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）实现多道程序和分时操作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5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）实现实时处理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6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）实现应用程序和操作系统的联系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7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）多处理机系统中各处理机之间的联系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57D8BE-1A44-4C35-B58E-C5FE3D092C64}" type="datetime1">
              <a:rPr lang="zh-CN" altLang="en-US"/>
              <a:pPr>
                <a:defRPr/>
              </a:pPr>
              <a:t>2022/5/9</a:t>
            </a:fld>
            <a:endParaRPr lang="en-US" altLang="zh-CN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9C3A9FCE-F60D-4467-ACDD-C6E9ECDD2F29}" type="slidenum">
              <a:rPr lang="zh-CN" altLang="en-US" sz="1400">
                <a:solidFill>
                  <a:srgbClr val="FF0000"/>
                </a:solidFill>
                <a:ea typeface="宋体" panose="02010600030101010101" pitchFamily="2" charset="-122"/>
              </a:rPr>
              <a:pPr/>
              <a:t>12</a:t>
            </a:fld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10.2 </a:t>
            </a:r>
            <a:r>
              <a:rPr lang="zh-CN" altLang="en-US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中断输入输出方式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四、中断的若干概念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中断向量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】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中断服务程序的入口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地址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中断禁止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】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通过设置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内的中断允许位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If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，使所有可屏蔽中断不能被响应，称为中断禁止。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中断屏蔽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】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通过软件设置，有选择地使部分可屏蔽中断不被响应，称为中断屏蔽。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57D8BE-1A44-4C35-B58E-C5FE3D092C64}" type="datetime1">
              <a:rPr lang="zh-CN" altLang="en-US"/>
              <a:pPr>
                <a:defRPr/>
              </a:pPr>
              <a:t>2022/5/9</a:t>
            </a:fld>
            <a:endParaRPr lang="en-US" altLang="zh-CN" dirty="0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9C3A9FCE-F60D-4467-ACDD-C6E9ECDD2F29}" type="slidenum">
              <a:rPr lang="zh-CN" altLang="en-US" sz="1400">
                <a:solidFill>
                  <a:srgbClr val="FF0000"/>
                </a:solidFill>
                <a:ea typeface="宋体" panose="02010600030101010101" pitchFamily="2" charset="-122"/>
              </a:rPr>
              <a:pPr/>
              <a:t>13</a:t>
            </a:fld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10.2 </a:t>
            </a:r>
            <a:r>
              <a:rPr lang="zh-CN" altLang="en-US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中断输入输出方式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051" name="组合 2050"/>
          <p:cNvGrpSpPr/>
          <p:nvPr/>
        </p:nvGrpSpPr>
        <p:grpSpPr>
          <a:xfrm>
            <a:off x="1770955" y="4221088"/>
            <a:ext cx="5602090" cy="2027312"/>
            <a:chOff x="1806954" y="4221088"/>
            <a:chExt cx="5602090" cy="2027312"/>
          </a:xfrm>
        </p:grpSpPr>
        <p:sp>
          <p:nvSpPr>
            <p:cNvPr id="2048" name="矩形 2047"/>
            <p:cNvSpPr/>
            <p:nvPr/>
          </p:nvSpPr>
          <p:spPr bwMode="auto">
            <a:xfrm>
              <a:off x="2795267" y="4221088"/>
              <a:ext cx="1685990" cy="2027312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18000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rPr>
                <a:t>CPU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endParaRP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itchFamily="2" charset="-122"/>
                <a:cs typeface="Arial" panose="020B0604020202020204" pitchFamily="34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000" dirty="0" smtClean="0">
                  <a:solidFill>
                    <a:srgbClr val="FF0000"/>
                  </a:solidFill>
                  <a:latin typeface="Arial" panose="020B0604020202020204" pitchFamily="34" charset="0"/>
                  <a:ea typeface="黑体" pitchFamily="2" charset="-122"/>
                  <a:cs typeface="Arial" panose="020B0604020202020204" pitchFamily="34" charset="0"/>
                </a:rPr>
                <a:t>               </a:t>
              </a:r>
              <a:r>
                <a:rPr lang="en-US" altLang="zh-CN" sz="2000" dirty="0" smtClean="0">
                  <a:solidFill>
                    <a:srgbClr val="FF0000"/>
                  </a:solidFill>
                  <a:ea typeface="黑体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 dirty="0" smtClean="0">
                  <a:solidFill>
                    <a:srgbClr val="FF0000"/>
                  </a:solidFill>
                  <a:ea typeface="黑体" pitchFamily="2" charset="-122"/>
                  <a:cs typeface="Times New Roman" panose="02020603050405020304" pitchFamily="18" charset="0"/>
                </a:rPr>
                <a:t>f</a:t>
              </a:r>
              <a:endParaRPr kumimoji="0" lang="zh-CN" altLang="en-US" sz="2000" b="0" u="none" strike="noStrike" cap="none" normalizeH="0" baseline="-25000" dirty="0" smtClean="0">
                <a:ln>
                  <a:noFill/>
                </a:ln>
                <a:solidFill>
                  <a:srgbClr val="FF0000"/>
                </a:solidFill>
                <a:effectLst/>
                <a:ea typeface="黑体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4753083" y="4221088"/>
              <a:ext cx="1440160" cy="20273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</a:t>
              </a:r>
              <a:endPara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断</a:t>
              </a:r>
              <a:endPara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控</a:t>
              </a:r>
              <a:endPara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制</a:t>
              </a:r>
              <a:endParaRPr lang="en-US" altLang="zh-CN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0" marR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CN" altLang="en-US" sz="12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器</a:t>
              </a:r>
              <a:endPara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38262" y="4293096"/>
              <a:ext cx="2859219" cy="1656184"/>
              <a:chOff x="1728987" y="3068960"/>
              <a:chExt cx="2859219" cy="1656184"/>
            </a:xfrm>
          </p:grpSpPr>
          <p:cxnSp>
            <p:nvCxnSpPr>
              <p:cNvPr id="11" name="直接连接符 10"/>
              <p:cNvCxnSpPr/>
              <p:nvPr/>
            </p:nvCxnSpPr>
            <p:spPr bwMode="auto">
              <a:xfrm>
                <a:off x="3203848" y="3284984"/>
                <a:ext cx="0" cy="144016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" name="直接连接符 2"/>
              <p:cNvCxnSpPr/>
              <p:nvPr/>
            </p:nvCxnSpPr>
            <p:spPr bwMode="auto">
              <a:xfrm>
                <a:off x="1728987" y="4005064"/>
                <a:ext cx="322733" cy="0"/>
              </a:xfrm>
              <a:prstGeom prst="line">
                <a:avLst/>
              </a:prstGeom>
              <a:ln>
                <a:headEnd type="none" w="sm" len="sm"/>
                <a:tailEnd type="none" w="sm" len="sm"/>
              </a:ln>
              <a:extLst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 bwMode="auto">
              <a:xfrm flipV="1">
                <a:off x="2051720" y="3789040"/>
                <a:ext cx="216024" cy="21602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连接符 8"/>
              <p:cNvCxnSpPr/>
              <p:nvPr/>
            </p:nvCxnSpPr>
            <p:spPr bwMode="auto">
              <a:xfrm>
                <a:off x="2267744" y="4005064"/>
                <a:ext cx="93610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oval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直接连接符 12"/>
              <p:cNvCxnSpPr/>
              <p:nvPr/>
            </p:nvCxnSpPr>
            <p:spPr bwMode="auto">
              <a:xfrm>
                <a:off x="3203848" y="3284984"/>
                <a:ext cx="5040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接连接符 14"/>
              <p:cNvCxnSpPr/>
              <p:nvPr/>
            </p:nvCxnSpPr>
            <p:spPr bwMode="auto">
              <a:xfrm flipV="1">
                <a:off x="3707904" y="3068960"/>
                <a:ext cx="216024" cy="21602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3923928" y="3284984"/>
                <a:ext cx="648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>
                <a:off x="3220054" y="3686635"/>
                <a:ext cx="5040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 flipV="1">
                <a:off x="3724110" y="3470611"/>
                <a:ext cx="216024" cy="21602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3940134" y="3686635"/>
                <a:ext cx="648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3220054" y="4006760"/>
                <a:ext cx="5040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 flipV="1">
                <a:off x="3724110" y="3790736"/>
                <a:ext cx="216024" cy="21602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3940134" y="4006760"/>
                <a:ext cx="648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27"/>
              <p:cNvCxnSpPr/>
              <p:nvPr/>
            </p:nvCxnSpPr>
            <p:spPr bwMode="auto">
              <a:xfrm>
                <a:off x="3203848" y="4365747"/>
                <a:ext cx="5040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oval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 flipV="1">
                <a:off x="3707904" y="4149723"/>
                <a:ext cx="216024" cy="21602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连接符 29"/>
              <p:cNvCxnSpPr/>
              <p:nvPr/>
            </p:nvCxnSpPr>
            <p:spPr bwMode="auto">
              <a:xfrm>
                <a:off x="3923928" y="4365747"/>
                <a:ext cx="648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连接符 30"/>
              <p:cNvCxnSpPr/>
              <p:nvPr/>
            </p:nvCxnSpPr>
            <p:spPr bwMode="auto">
              <a:xfrm>
                <a:off x="3220054" y="4721128"/>
                <a:ext cx="50405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接连接符 31"/>
              <p:cNvCxnSpPr/>
              <p:nvPr/>
            </p:nvCxnSpPr>
            <p:spPr bwMode="auto">
              <a:xfrm flipV="1">
                <a:off x="3724110" y="4505104"/>
                <a:ext cx="216024" cy="21602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接连接符 32"/>
              <p:cNvCxnSpPr/>
              <p:nvPr/>
            </p:nvCxnSpPr>
            <p:spPr bwMode="auto">
              <a:xfrm>
                <a:off x="3940134" y="4721128"/>
                <a:ext cx="648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" name="文本框 1"/>
            <p:cNvSpPr txBox="1"/>
            <p:nvPr/>
          </p:nvSpPr>
          <p:spPr>
            <a:xfrm>
              <a:off x="6472940" y="4293096"/>
              <a:ext cx="93610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1600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中断</a:t>
              </a:r>
              <a:r>
                <a:rPr lang="en-US" altLang="zh-CN" sz="1600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1600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中断</a:t>
              </a:r>
              <a:r>
                <a:rPr lang="en-US" altLang="zh-CN" sz="1600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1600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中断</a:t>
              </a:r>
              <a:r>
                <a:rPr lang="en-US" altLang="zh-CN" sz="1600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1600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……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1600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中断</a:t>
              </a:r>
              <a:r>
                <a:rPr lang="en-US" altLang="zh-CN" sz="1600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lang="zh-CN" altLang="en-US" sz="16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806954" y="5589883"/>
              <a:ext cx="936104" cy="41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 smtClean="0">
                  <a:ea typeface="+mn-ea"/>
                  <a:cs typeface="Times New Roman" panose="02020603050405020304" pitchFamily="18" charset="0"/>
                </a:rPr>
                <a:t>NMI</a:t>
              </a:r>
              <a:endParaRPr lang="zh-CN" altLang="en-US" sz="1600" dirty="0">
                <a:ea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 bwMode="auto">
            <a:xfrm>
              <a:off x="2376819" y="5837252"/>
              <a:ext cx="886500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 bwMode="auto">
            <a:xfrm>
              <a:off x="2918183" y="4955639"/>
              <a:ext cx="720078" cy="5410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200" b="0" i="0" u="none" strike="noStrike" cap="none" normalizeH="0" baseline="0" dirty="0" smtClean="0">
                  <a:ln>
                    <a:noFill/>
                  </a:ln>
                  <a:solidFill>
                    <a:srgbClr val="000066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中断请求响应</a:t>
              </a:r>
            </a:p>
          </p:txBody>
        </p:sp>
        <p:cxnSp>
          <p:nvCxnSpPr>
            <p:cNvPr id="2049" name="直接连接符 2048"/>
            <p:cNvCxnSpPr/>
            <p:nvPr/>
          </p:nvCxnSpPr>
          <p:spPr bwMode="auto">
            <a:xfrm>
              <a:off x="3263319" y="5510969"/>
              <a:ext cx="0" cy="3262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232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57D8BE-1A44-4C35-B58E-C5FE3D092C64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9C3A9FCE-F60D-4467-ACDD-C6E9ECDD2F29}" type="slidenum">
              <a:rPr lang="zh-CN" altLang="en-US" sz="1400">
                <a:solidFill>
                  <a:srgbClr val="FF0000"/>
                </a:solidFill>
                <a:ea typeface="宋体" panose="02010600030101010101" pitchFamily="2" charset="-122"/>
              </a:rPr>
              <a:pPr/>
              <a:t>14</a:t>
            </a:fld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10.2 </a:t>
            </a:r>
            <a:r>
              <a:rPr lang="zh-CN" altLang="en-US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中断输入输出方式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【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中断嵌套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】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正在执行的中断服务程序被优先级更高的中断服务程序所中断。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latin typeface="宋体" pitchFamily="2" charset="-122"/>
              </a:rPr>
              <a:t>中断优先级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】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对不同类型的中断请求赋予不同的响应权限。各级中断间的关系是：优先权高的可以中断优先级低的，优先级低的不能中断优先级高的，优先级相同的不能相互中断。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五、中断请求和中断响应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中断请求由中断源提出，对于内中断来说和非屏蔽中断来说，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必须响应，并在当前指令执行完之后，转入中断处理。而对于可屏蔽中断来说，只有当中断条件满足时，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才会响应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中断，并在当前指令执行完之后，转入中断处理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。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9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57D8BE-1A44-4C35-B58E-C5FE3D092C64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9C3A9FCE-F60D-4467-ACDD-C6E9ECDD2F29}" type="slidenum">
              <a:rPr lang="zh-CN" altLang="en-US" sz="1400">
                <a:solidFill>
                  <a:srgbClr val="FF0000"/>
                </a:solidFill>
                <a:ea typeface="宋体" panose="02010600030101010101" pitchFamily="2" charset="-122"/>
              </a:rPr>
              <a:pPr/>
              <a:t>15</a:t>
            </a:fld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10.2 </a:t>
            </a:r>
            <a:r>
              <a:rPr lang="zh-CN" altLang="en-US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中断输入输出方式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六、中断处理过程</a:t>
            </a:r>
            <a:endParaRPr lang="en-US" altLang="zh-CN" sz="2000" b="1" dirty="0" smtClean="0">
              <a:solidFill>
                <a:srgbClr val="FF0000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）关中断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）保存断点、保护现场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）判别中断源，转向中断服务程序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4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）开中断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5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）执行中断服务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6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）关中断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7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）恢复断点、恢复现场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8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）开中断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9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）返回断点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57D8BE-1A44-4C35-B58E-C5FE3D092C64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9C3A9FCE-F60D-4467-ACDD-C6E9ECDD2F29}" type="slidenum">
              <a:rPr lang="zh-CN" altLang="en-US" sz="1400">
                <a:solidFill>
                  <a:srgbClr val="FF0000"/>
                </a:solidFill>
                <a:ea typeface="宋体" panose="02010600030101010101" pitchFamily="2" charset="-122"/>
              </a:rPr>
              <a:pPr/>
              <a:t>16</a:t>
            </a:fld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10.3 DMA</a:t>
            </a:r>
            <a:r>
              <a:rPr lang="zh-CN" altLang="en-US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方式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DMA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（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Direct Memory Access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，直接存储器访问）是指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I/O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设备与主存之间的直接数据通路。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DMA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方式数据传输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是指：在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DMA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控制器的控制下，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I/O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设备与主存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之间不经过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而直接通过总线实现的数据传输。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DMA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方式可以在设备与主存之间实现数据块传输，因此与中断方式相比，数据的传输效率高、传输速度快。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6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57D8BE-1A44-4C35-B58E-C5FE3D092C64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9C3A9FCE-F60D-4467-ACDD-C6E9ECDD2F29}" type="slidenum">
              <a:rPr lang="zh-CN" altLang="en-US" sz="1400">
                <a:solidFill>
                  <a:srgbClr val="FF0000"/>
                </a:solidFill>
                <a:ea typeface="宋体" panose="02010600030101010101" pitchFamily="2" charset="-122"/>
              </a:rPr>
              <a:pPr/>
              <a:t>17</a:t>
            </a:fld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10.4 </a:t>
            </a:r>
            <a:r>
              <a:rPr lang="zh-CN" altLang="en-US" sz="3600" dirty="0" smtClean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通道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I/O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通道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：是计算机系统中代替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管理和控制外部设备的独立部件，是一种能执行有限条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I/O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指令集合（通道命令）的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I/O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处理机。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根据多台设备共享通道的情况不同，可将通道分为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类：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）字节多路通道：以字节为传输单位，多个设备共享一个通道，主要面向慢速外设。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）数组多路通道：以数据块为传输单位，也是多个设备共享一个通道，主要面向中速外设。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）选择多路通道：以数据块为传输单位，但每次传输都是一个设备独享一个通道，主要面向高速外设。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57D8BE-1A44-4C35-B58E-C5FE3D092C64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9C3A9FCE-F60D-4467-ACDD-C6E9ECDD2F29}" type="slidenum">
              <a:rPr lang="zh-CN" altLang="en-US" sz="1400">
                <a:solidFill>
                  <a:srgbClr val="FF0000"/>
                </a:solidFill>
                <a:ea typeface="宋体" panose="02010600030101010101" pitchFamily="2" charset="-122"/>
              </a:rPr>
              <a:pPr/>
              <a:t>2</a:t>
            </a:fld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10.1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输入输出系统概述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输入输出系统（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I/O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系统）包括：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(1)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输入输出设备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(2)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输入输出接口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输入输出系统的主要作用是：实现主机与外部设备之间的数据传送。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zh-CN" altLang="en-US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一、为什么要设置输入输出接口</a:t>
            </a: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    设备的多样性使得必须设置输入输出接口。设备的多样性包括：并行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/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串行；模拟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/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数字；输入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/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输出；高速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/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低速；同步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/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异步；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……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。</a:t>
            </a:r>
            <a:endParaRPr lang="en-US" altLang="zh-CN" sz="2000" b="1" dirty="0" smtClean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63E23F-86F6-4532-87BA-65EE19065ECD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519113A2-589B-47D5-B698-3A59CCF1E1CF}" type="slidenum">
              <a:rPr lang="zh-CN" altLang="en-US" sz="1400">
                <a:solidFill>
                  <a:srgbClr val="FF0000"/>
                </a:solidFill>
                <a:ea typeface="宋体" panose="02010600030101010101" pitchFamily="2" charset="-122"/>
              </a:rPr>
              <a:pPr/>
              <a:t>3</a:t>
            </a:fld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10.1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输入输出系统概述</a:t>
            </a:r>
            <a:endParaRPr lang="zh-CN" altLang="en-US" sz="3600" dirty="0" smtClean="0">
              <a:solidFill>
                <a:srgbClr val="000066"/>
              </a:solidFill>
            </a:endParaRP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二、输入输出接口（设备控制器）基本功能</a:t>
            </a: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(1)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主机与外设之间的数据传送控制；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(2)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实现数据缓冲；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(3)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接受主机命令，提供设备工作状态。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三、输入输出接口（设备控制器）编址方式</a:t>
            </a: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计算机系统中输入输出设备不止一个，为了区分这些设备及其对应的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I/O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接口，需要为这些设备对应的接口赋予不同的地址。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(1)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独立编址（目前微机中普遍采用）；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(2)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统一编址；</a:t>
            </a: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63E23F-86F6-4532-87BA-65EE19065ECD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75965EB0-D178-4E03-B7E2-824BC6FB3465}" type="slidenum">
              <a:rPr lang="zh-CN" altLang="en-US" sz="1400">
                <a:solidFill>
                  <a:srgbClr val="FF0000"/>
                </a:solidFill>
                <a:ea typeface="宋体" panose="02010600030101010101" pitchFamily="2" charset="-122"/>
              </a:rPr>
              <a:pPr/>
              <a:t>4</a:t>
            </a:fld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10.1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输入输出系统概述</a:t>
            </a:r>
            <a:endParaRPr lang="zh-CN" altLang="en-US" sz="3600" dirty="0" smtClean="0">
              <a:solidFill>
                <a:srgbClr val="000066"/>
              </a:solidFill>
            </a:endParaRP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四、</a:t>
            </a:r>
            <a:r>
              <a:rPr lang="en-US" altLang="zh-CN" sz="2000" b="1" dirty="0" smtClean="0">
                <a:solidFill>
                  <a:srgbClr val="FF0000"/>
                </a:solidFill>
                <a:latin typeface="宋体" pitchFamily="2" charset="-122"/>
              </a:rPr>
              <a:t>I/O</a:t>
            </a:r>
            <a:r>
              <a:rPr lang="zh-CN" altLang="en-US" sz="2000" b="1" dirty="0" smtClean="0">
                <a:solidFill>
                  <a:srgbClr val="FF0000"/>
                </a:solidFill>
                <a:latin typeface="宋体" pitchFamily="2" charset="-122"/>
              </a:rPr>
              <a:t>设备数据传送控制方式</a:t>
            </a:r>
          </a:p>
          <a:p>
            <a:pPr indent="539750" algn="l" defTabSz="762000" eaLnBrk="1" hangingPunct="1">
              <a:lnSpc>
                <a:spcPct val="120000"/>
              </a:lnSpc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(1)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程序直接控制方式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20000"/>
              </a:lnSpc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(2)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中断方式；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(3) DMA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方式；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(4)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通道方式；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(5)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外围处理机方式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>
              <a:solidFill>
                <a:srgbClr val="000066"/>
              </a:solidFill>
              <a:latin typeface="宋体" pitchFamily="2" charset="-122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【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举例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】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某幼儿园一个阿姨带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个孩子，要给每个孩子分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块水果糖。假设孩子们都应把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块糖都吃完，那么她采用什么方法呢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？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</a:endParaRPr>
          </a:p>
          <a:p>
            <a:pPr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这里：阿姨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—— CPU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，孩子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—</a:t>
            </a:r>
            <a:r>
              <a:rPr lang="en-US" altLang="zh-CN" sz="2000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外部设备，吃糖 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 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任务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）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39750" algn="l" defTabSz="762000" eaLnBrk="1" hangingPunct="1">
              <a:lnSpc>
                <a:spcPct val="120000"/>
              </a:lnSpc>
              <a:defRPr/>
            </a:pPr>
            <a:endParaRPr lang="zh-CN" altLang="en-US" sz="2000" b="1" dirty="0" smtClean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63E23F-86F6-4532-87BA-65EE19065ECD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75965EB0-D178-4E03-B7E2-824BC6FB3465}" type="slidenum">
              <a:rPr lang="zh-CN" altLang="en-US" sz="1400">
                <a:solidFill>
                  <a:srgbClr val="FF0000"/>
                </a:solidFill>
                <a:ea typeface="宋体" panose="02010600030101010101" pitchFamily="2" charset="-122"/>
              </a:rPr>
              <a:pPr/>
              <a:t>5</a:t>
            </a:fld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10.1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输入输出系统概述</a:t>
            </a:r>
            <a:endParaRPr lang="zh-CN" altLang="en-US" sz="3600" dirty="0" smtClean="0">
              <a:solidFill>
                <a:srgbClr val="000066"/>
              </a:solidFill>
            </a:endParaRP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方法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：阿姨先给孩子甲一块糖，盯着甲吃完后，再给甲第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块，再盯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着甲吃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完，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…… 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，如此循环，直到第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块吃完。接着给孩子乙，其过程与孩子甲完全一样。依次类推，直到第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个孩子吃完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4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块糖。这种方法效率太低，更重要的是孩子们吃糖时阿姨一直在守候，其它什么事也不干。（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程序查询方式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方法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：每人发一块糖各自去吃，并约定谁吃完后就向她举手报告，再发第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块，直到所有孩子吃完</a:t>
            </a:r>
            <a:r>
              <a:rPr lang="en-US" altLang="zh-CN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4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块糖。这种方法提高了工作效率，而且在未接到孩子们吃完糖的报告以前，她还可以腾出时间给孩子们改作业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。但是这种方法还可以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改进。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（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程序中断方式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）</a:t>
            </a:r>
            <a:endParaRPr lang="zh-CN" altLang="en-US" sz="2000" b="1" dirty="0">
              <a:solidFill>
                <a:srgbClr val="000066"/>
              </a:solidFill>
              <a:latin typeface="Cambria Math" panose="02040503050406030204" pitchFamily="18" charset="0"/>
            </a:endParaRP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9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63E23F-86F6-4532-87BA-65EE19065ECD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75965EB0-D178-4E03-B7E2-824BC6FB3465}" type="slidenum">
              <a:rPr lang="zh-CN" altLang="en-US" sz="1400">
                <a:solidFill>
                  <a:srgbClr val="FF0000"/>
                </a:solidFill>
                <a:ea typeface="宋体" panose="02010600030101010101" pitchFamily="2" charset="-122"/>
              </a:rPr>
              <a:pPr/>
              <a:t>6</a:t>
            </a:fld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10.1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输入输出系统概述</a:t>
            </a:r>
            <a:endParaRPr lang="zh-CN" altLang="en-US" sz="3600" dirty="0" smtClean="0">
              <a:solidFill>
                <a:srgbClr val="000066"/>
              </a:solidFill>
            </a:endParaRP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方法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批处理。每人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拿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块糖各自去吃，吃完</a:t>
            </a:r>
            <a:r>
              <a:rPr lang="en-US" altLang="zh-CN" sz="2000" b="1" dirty="0">
                <a:solidFill>
                  <a:srgbClr val="00006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块糖后再向她报告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。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显然这种方法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工作效率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大大提高，她可以腾出更多的时间改作业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。（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DMA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方式，例子不很准确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方法</a:t>
            </a:r>
            <a:r>
              <a:rPr lang="en-US" altLang="zh-CN" sz="2000" b="1" dirty="0">
                <a:solidFill>
                  <a:srgbClr val="FF0000"/>
                </a:solidFill>
                <a:latin typeface="Cambria Math" panose="02040503050406030204" pitchFamily="18" charset="0"/>
              </a:rPr>
              <a:t>4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：权力下放。把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发糖的事交给另一个人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分管，只是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必要时她才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过问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一下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。（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通道方式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</a:t>
            </a:r>
            <a:endParaRPr lang="en-US" altLang="zh-CN" sz="2000" b="1" dirty="0" smtClean="0">
              <a:solidFill>
                <a:srgbClr val="000066"/>
              </a:solidFill>
              <a:latin typeface="Cambria Math" panose="02040503050406030204" pitchFamily="18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方法</a:t>
            </a:r>
            <a:r>
              <a:rPr lang="en-US" altLang="zh-CN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5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：权力下放。把</a:t>
            </a:r>
            <a:r>
              <a:rPr lang="zh-CN" altLang="en-US" sz="2000" b="1" dirty="0">
                <a:solidFill>
                  <a:srgbClr val="000066"/>
                </a:solidFill>
                <a:latin typeface="Cambria Math" panose="02040503050406030204" pitchFamily="18" charset="0"/>
              </a:rPr>
              <a:t>发糖的事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交给某个公司管理。该公司不仅为这个阿姨服务，还为其他阿姨服务，不过每次服务之后都向提出服务的阿姨报告。（</a:t>
            </a:r>
            <a:r>
              <a:rPr lang="zh-CN" altLang="en-US" sz="2000" b="1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处理机方式</a:t>
            </a:r>
            <a:r>
              <a:rPr lang="zh-CN" altLang="en-US" sz="2000" b="1" dirty="0" smtClean="0">
                <a:solidFill>
                  <a:srgbClr val="000066"/>
                </a:solidFill>
                <a:latin typeface="Cambria Math" panose="02040503050406030204" pitchFamily="18" charset="0"/>
              </a:rPr>
              <a:t>）</a:t>
            </a:r>
            <a:endParaRPr lang="zh-CN" altLang="en-US" sz="2000" b="1" dirty="0">
              <a:solidFill>
                <a:srgbClr val="000066"/>
              </a:solidFill>
              <a:latin typeface="Cambria Math" panose="02040503050406030204" pitchFamily="18" charset="0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zh-CN" altLang="en-US" sz="2000" b="1" dirty="0">
              <a:solidFill>
                <a:srgbClr val="000066"/>
              </a:solidFill>
              <a:latin typeface="Cambria Math" panose="02040503050406030204" pitchFamily="18" charset="0"/>
            </a:endParaRP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33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63E23F-86F6-4532-87BA-65EE19065ECD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75965EB0-D178-4E03-B7E2-824BC6FB3465}" type="slidenum">
              <a:rPr lang="zh-CN" altLang="en-US" sz="1400">
                <a:solidFill>
                  <a:srgbClr val="FF0000"/>
                </a:solidFill>
                <a:ea typeface="宋体" panose="02010600030101010101" pitchFamily="2" charset="-122"/>
              </a:rPr>
              <a:pPr/>
              <a:t>7</a:t>
            </a:fld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10.1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输入输出系统概述</a:t>
            </a:r>
            <a:endParaRPr lang="zh-CN" altLang="en-US" sz="3600" dirty="0" smtClean="0">
              <a:solidFill>
                <a:srgbClr val="000066"/>
              </a:solidFill>
            </a:endParaRP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539750" algn="l" defTabSz="762000" eaLnBrk="1" hangingPunct="1">
              <a:lnSpc>
                <a:spcPct val="120000"/>
              </a:lnSpc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(1)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程序直接控制方式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45" y="2049462"/>
            <a:ext cx="56292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63E23F-86F6-4532-87BA-65EE19065ECD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75965EB0-D178-4E03-B7E2-824BC6FB3465}" type="slidenum">
              <a:rPr lang="zh-CN" altLang="en-US" sz="1400">
                <a:solidFill>
                  <a:srgbClr val="FF0000"/>
                </a:solidFill>
                <a:ea typeface="宋体" panose="02010600030101010101" pitchFamily="2" charset="-122"/>
              </a:rPr>
              <a:pPr/>
              <a:t>8</a:t>
            </a:fld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10.1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输入输出系统概述</a:t>
            </a:r>
            <a:endParaRPr lang="zh-CN" altLang="en-US" sz="3600" dirty="0" smtClean="0">
              <a:solidFill>
                <a:srgbClr val="000066"/>
              </a:solidFill>
            </a:endParaRP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539750" algn="l" defTabSz="762000" eaLnBrk="1" hangingPunct="1">
              <a:lnSpc>
                <a:spcPct val="120000"/>
              </a:lnSpc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(2)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中断方式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 外设输入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输出数据就绪时，主动通知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（发出中断请求）</a:t>
            </a:r>
            <a:endParaRPr lang="en-US" altLang="zh-CN" sz="2000" b="1" dirty="0" smtClean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539750" algn="l" defTabSz="762000" eaLnBrk="1" hangingPunct="1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响应中断请求后</a:t>
            </a:r>
            <a:endParaRPr lang="en-US" altLang="zh-CN" sz="2000" b="1" dirty="0" smtClean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903288" algn="l" defTabSz="762000" eaLnBrk="1" hangingPunct="1">
              <a:lnSpc>
                <a:spcPct val="120000"/>
              </a:lnSpc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）暂停现行程序，保护好“断点”</a:t>
            </a:r>
            <a:endParaRPr lang="en-US" altLang="zh-CN" sz="2000" b="1" dirty="0" smtClean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903288" algn="l" defTabSz="762000" eaLnBrk="1" hangingPunct="1">
              <a:lnSpc>
                <a:spcPct val="120000"/>
              </a:lnSpc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）转入“中断服务程序”，完成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I/O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endParaRPr lang="en-US" altLang="zh-CN" sz="2000" b="1" dirty="0" smtClean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903288" algn="l" defTabSz="762000" eaLnBrk="1" hangingPunct="1">
              <a:lnSpc>
                <a:spcPct val="120000"/>
              </a:lnSpc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）返回到原程序，继续执行</a:t>
            </a:r>
            <a:endParaRPr lang="zh-CN" altLang="en-US" sz="2000" b="1" dirty="0" smtClean="0">
              <a:solidFill>
                <a:srgbClr val="000066"/>
              </a:solidFill>
              <a:latin typeface="宋体" pitchFamily="2" charset="-122"/>
            </a:endParaRP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069060"/>
            <a:ext cx="5324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4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B63E23F-86F6-4532-87BA-65EE19065ECD}" type="datetime1">
              <a:rPr lang="zh-CN" altLang="en-US"/>
              <a:pPr>
                <a:defRPr/>
              </a:pPr>
              <a:t>2022/5/9</a:t>
            </a:fld>
            <a:endParaRPr lang="en-US" altLang="zh-CN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fld id="{75965EB0-D178-4E03-B7E2-824BC6FB3465}" type="slidenum">
              <a:rPr lang="zh-CN" altLang="en-US" sz="1400">
                <a:solidFill>
                  <a:srgbClr val="FF0000"/>
                </a:solidFill>
                <a:ea typeface="宋体" panose="02010600030101010101" pitchFamily="2" charset="-122"/>
              </a:rPr>
              <a:pPr/>
              <a:t>9</a:t>
            </a:fld>
            <a:endParaRPr lang="en-US" altLang="zh-CN" sz="14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10.1 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输入输出系统概述</a:t>
            </a:r>
            <a:endParaRPr lang="zh-CN" altLang="en-US" sz="3600" dirty="0" smtClean="0">
              <a:solidFill>
                <a:srgbClr val="000066"/>
              </a:solidFill>
            </a:endParaRP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000" y="1412875"/>
            <a:ext cx="8280000" cy="4930775"/>
          </a:xfrm>
        </p:spPr>
        <p:txBody>
          <a:bodyPr/>
          <a:lstStyle/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(3) DMA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方式（南桥芯片中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有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DMA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控制器）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传输过程由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DMA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控制器实施，后者与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CPU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分时使用总线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；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数据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交换不经过</a:t>
            </a: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CPU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，而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直接在内存和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外围设备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之间进行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适用于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内存和高速外围设备之间大批数据交换的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场合。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20000"/>
              </a:lnSpc>
              <a:defRPr/>
            </a:pPr>
            <a:r>
              <a:rPr lang="en-US" altLang="zh-CN" sz="2000" b="1" dirty="0" smtClean="0">
                <a:solidFill>
                  <a:srgbClr val="000066"/>
                </a:solidFill>
                <a:latin typeface="宋体" pitchFamily="2" charset="-122"/>
              </a:rPr>
              <a:t>(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4) 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通道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方式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通道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是专用于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I/O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的处理器，也称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IOP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实现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对外围设备的统一管理和外围设备与内存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之间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的数据传送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 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进一步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减少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CPU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参与</a:t>
            </a: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I/O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过程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。</a:t>
            </a: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20000"/>
              </a:lnSpc>
              <a:defRPr/>
            </a:pPr>
            <a:endParaRPr lang="en-US" altLang="zh-CN" sz="2000" b="1" dirty="0" smtClean="0">
              <a:solidFill>
                <a:srgbClr val="000066"/>
              </a:solidFill>
              <a:latin typeface="宋体" pitchFamily="2" charset="-122"/>
            </a:endParaRPr>
          </a:p>
          <a:p>
            <a:pPr indent="539750" algn="l" defTabSz="762000" eaLnBrk="1" hangingPunct="1">
              <a:lnSpc>
                <a:spcPct val="120000"/>
              </a:lnSpc>
              <a:defRPr/>
            </a:pPr>
            <a:r>
              <a:rPr lang="en-US" altLang="zh-CN" sz="2000" b="1" dirty="0">
                <a:solidFill>
                  <a:srgbClr val="000066"/>
                </a:solidFill>
                <a:latin typeface="宋体" pitchFamily="2" charset="-122"/>
              </a:rPr>
              <a:t>(5) </a:t>
            </a:r>
            <a:r>
              <a:rPr lang="zh-CN" altLang="en-US" sz="2000" b="1" dirty="0">
                <a:solidFill>
                  <a:srgbClr val="000066"/>
                </a:solidFill>
                <a:latin typeface="宋体" pitchFamily="2" charset="-122"/>
              </a:rPr>
              <a:t>外围处理机</a:t>
            </a:r>
            <a:r>
              <a:rPr lang="zh-CN" altLang="en-US" sz="2000" b="1" dirty="0" smtClean="0">
                <a:solidFill>
                  <a:srgbClr val="000066"/>
                </a:solidFill>
                <a:latin typeface="宋体" pitchFamily="2" charset="-122"/>
              </a:rPr>
              <a:t>方式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4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17471</TotalTime>
  <Words>1399</Words>
  <Application>Microsoft Office PowerPoint</Application>
  <PresentationFormat>全屏显示(4:3)</PresentationFormat>
  <Paragraphs>155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黑体</vt:lpstr>
      <vt:lpstr>隶书</vt:lpstr>
      <vt:lpstr>宋体</vt:lpstr>
      <vt:lpstr>微软雅黑</vt:lpstr>
      <vt:lpstr>Arial</vt:lpstr>
      <vt:lpstr>Cambria Math</vt:lpstr>
      <vt:lpstr>Times New Roman</vt:lpstr>
      <vt:lpstr>att3</vt:lpstr>
      <vt:lpstr>Equation</vt:lpstr>
      <vt:lpstr>PowerPoint 演示文稿</vt:lpstr>
      <vt:lpstr>10.1 输入输出系统概述</vt:lpstr>
      <vt:lpstr>10.1 输入输出系统概述</vt:lpstr>
      <vt:lpstr>10.1 输入输出系统概述</vt:lpstr>
      <vt:lpstr>10.1 输入输出系统概述</vt:lpstr>
      <vt:lpstr>10.1 输入输出系统概述</vt:lpstr>
      <vt:lpstr>10.1 输入输出系统概述</vt:lpstr>
      <vt:lpstr>10.1 输入输出系统概述</vt:lpstr>
      <vt:lpstr>10.1 输入输出系统概述</vt:lpstr>
      <vt:lpstr>PowerPoint 演示文稿</vt:lpstr>
      <vt:lpstr>10.2 中断输入输出方式</vt:lpstr>
      <vt:lpstr>10.2 中断输入输出方式</vt:lpstr>
      <vt:lpstr>10.2 中断输入输出方式</vt:lpstr>
      <vt:lpstr>10.2 中断输入输出方式</vt:lpstr>
      <vt:lpstr>10.2 中断输入输出方式</vt:lpstr>
      <vt:lpstr>10.3 DMA方式</vt:lpstr>
      <vt:lpstr>10.4 通道</vt:lpstr>
    </vt:vector>
  </TitlesOfParts>
  <Company>中国矿业大学(北京)(cumtb)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subject>课件</dc:subject>
  <dc:creator>shq</dc:creator>
  <dc:description>清华，王爱英，第3版</dc:description>
  <cp:lastModifiedBy>shq</cp:lastModifiedBy>
  <cp:revision>185</cp:revision>
  <cp:lastPrinted>1999-05-06T17:03:56Z</cp:lastPrinted>
  <dcterms:created xsi:type="dcterms:W3CDTF">1999-05-03T20:45:05Z</dcterms:created>
  <dcterms:modified xsi:type="dcterms:W3CDTF">2022-05-09T01:41:37Z</dcterms:modified>
</cp:coreProperties>
</file>