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748" r:id="rId2"/>
    <p:sldId id="792" r:id="rId3"/>
    <p:sldId id="764" r:id="rId4"/>
    <p:sldId id="793" r:id="rId5"/>
    <p:sldId id="808" r:id="rId6"/>
    <p:sldId id="794" r:id="rId7"/>
    <p:sldId id="795" r:id="rId8"/>
    <p:sldId id="796" r:id="rId9"/>
    <p:sldId id="798" r:id="rId10"/>
    <p:sldId id="797" r:id="rId11"/>
    <p:sldId id="805" r:id="rId12"/>
    <p:sldId id="799" r:id="rId13"/>
    <p:sldId id="807" r:id="rId14"/>
    <p:sldId id="806" r:id="rId15"/>
    <p:sldId id="800" r:id="rId16"/>
    <p:sldId id="802" r:id="rId17"/>
    <p:sldId id="809" r:id="rId18"/>
    <p:sldId id="801" r:id="rId19"/>
    <p:sldId id="803" r:id="rId20"/>
    <p:sldId id="804" r:id="rId21"/>
    <p:sldId id="814" r:id="rId22"/>
    <p:sldId id="812" r:id="rId23"/>
    <p:sldId id="811" r:id="rId24"/>
    <p:sldId id="816" r:id="rId25"/>
    <p:sldId id="813" r:id="rId26"/>
    <p:sldId id="815" r:id="rId27"/>
    <p:sldId id="818" r:id="rId28"/>
    <p:sldId id="819" r:id="rId29"/>
  </p:sldIdLst>
  <p:sldSz cx="9144000" cy="6858000" type="screen4x3"/>
  <p:notesSz cx="6985000" cy="92821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黑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黑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黑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黑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黑体" pitchFamily="2" charset="-122"/>
        <a:cs typeface="+mn-cs"/>
      </a:defRPr>
    </a:lvl5pPr>
    <a:lvl6pPr marL="2286000" algn="l" defTabSz="914400" rtl="0" eaLnBrk="1" latinLnBrk="0" hangingPunct="1">
      <a:defRPr sz="2400" kern="1200">
        <a:solidFill>
          <a:schemeClr val="tx1"/>
        </a:solidFill>
        <a:latin typeface="Times New Roman" pitchFamily="18" charset="0"/>
        <a:ea typeface="黑体" pitchFamily="2" charset="-122"/>
        <a:cs typeface="+mn-cs"/>
      </a:defRPr>
    </a:lvl6pPr>
    <a:lvl7pPr marL="2743200" algn="l" defTabSz="914400" rtl="0" eaLnBrk="1" latinLnBrk="0" hangingPunct="1">
      <a:defRPr sz="2400" kern="1200">
        <a:solidFill>
          <a:schemeClr val="tx1"/>
        </a:solidFill>
        <a:latin typeface="Times New Roman" pitchFamily="18" charset="0"/>
        <a:ea typeface="黑体" pitchFamily="2" charset="-122"/>
        <a:cs typeface="+mn-cs"/>
      </a:defRPr>
    </a:lvl7pPr>
    <a:lvl8pPr marL="3200400" algn="l" defTabSz="914400" rtl="0" eaLnBrk="1" latinLnBrk="0" hangingPunct="1">
      <a:defRPr sz="2400" kern="1200">
        <a:solidFill>
          <a:schemeClr val="tx1"/>
        </a:solidFill>
        <a:latin typeface="Times New Roman" pitchFamily="18" charset="0"/>
        <a:ea typeface="黑体" pitchFamily="2" charset="-122"/>
        <a:cs typeface="+mn-cs"/>
      </a:defRPr>
    </a:lvl8pPr>
    <a:lvl9pPr marL="3657600" algn="l" defTabSz="914400" rtl="0" eaLnBrk="1" latinLnBrk="0" hangingPunct="1">
      <a:defRPr sz="2400" kern="1200">
        <a:solidFill>
          <a:schemeClr val="tx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66"/>
    <a:srgbClr val="333333"/>
    <a:srgbClr val="00FF00"/>
    <a:srgbClr val="FF0000"/>
    <a:srgbClr val="CCFFCC"/>
    <a:srgbClr val="CC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5" autoAdjust="0"/>
    <p:restoredTop sz="94604" autoAdjust="0"/>
  </p:normalViewPr>
  <p:slideViewPr>
    <p:cSldViewPr>
      <p:cViewPr varScale="1">
        <p:scale>
          <a:sx n="101" d="100"/>
          <a:sy n="101" d="100"/>
        </p:scale>
        <p:origin x="108" y="10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4470"/>
    </p:cViewPr>
  </p:sorterViewPr>
  <p:notesViewPr>
    <p:cSldViewPr>
      <p:cViewPr varScale="1">
        <p:scale>
          <a:sx n="54" d="100"/>
          <a:sy n="54" d="100"/>
        </p:scale>
        <p:origin x="-1182" y="-84"/>
      </p:cViewPr>
      <p:guideLst>
        <p:guide orient="horz" pos="2923"/>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723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28951"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949325">
              <a:defRPr sz="1000" i="1" smtClean="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957638" y="-1588"/>
            <a:ext cx="3028950"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949325">
              <a:defRPr sz="1000" i="1" smtClean="0">
                <a:ea typeface="宋体" pitchFamily="2" charset="-122"/>
              </a:defRPr>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81100" y="703263"/>
            <a:ext cx="4624388" cy="34686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31863" y="4410075"/>
            <a:ext cx="5121275"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62" tIns="47625" rIns="93662" bIns="47625"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54" name="Rectangle 6"/>
          <p:cNvSpPr>
            <a:spLocks noGrp="1" noChangeArrowheads="1"/>
          </p:cNvSpPr>
          <p:nvPr>
            <p:ph type="ftr" sz="quarter" idx="4"/>
          </p:nvPr>
        </p:nvSpPr>
        <p:spPr bwMode="auto">
          <a:xfrm>
            <a:off x="-1588" y="8816975"/>
            <a:ext cx="3028951"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949325">
              <a:defRPr sz="1000" i="1" smtClean="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957638" y="8816975"/>
            <a:ext cx="30289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949325">
              <a:defRPr sz="1000" i="1" smtClean="0">
                <a:ea typeface="宋体" pitchFamily="2" charset="-122"/>
              </a:defRPr>
            </a:lvl1pPr>
          </a:lstStyle>
          <a:p>
            <a:pPr>
              <a:defRPr/>
            </a:pPr>
            <a:fld id="{68AF3174-2483-43C6-A01A-57FEB607884B}" type="slidenum">
              <a:rPr lang="zh-CN" altLang="en-US"/>
              <a:pPr>
                <a:defRPr/>
              </a:pPr>
              <a:t>‹#›</a:t>
            </a:fld>
            <a:endParaRPr lang="en-US" altLang="zh-CN"/>
          </a:p>
        </p:txBody>
      </p:sp>
    </p:spTree>
    <p:extLst>
      <p:ext uri="{BB962C8B-B14F-4D97-AF65-F5344CB8AC3E}">
        <p14:creationId xmlns:p14="http://schemas.microsoft.com/office/powerpoint/2010/main" val="51535854"/>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65138"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31863"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97000"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62138"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A7CF612-106C-4348-B4D1-B7A2883CCAB7}" type="datetime1">
              <a:rPr lang="zh-CN" altLang="en-US"/>
              <a:pPr>
                <a:defRPr/>
              </a:pPr>
              <a:t>2021/5/5</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B991D57-D4EC-4214-A53E-2D946520524F}" type="slidenum">
              <a:rPr lang="zh-CN" altLang="en-US"/>
              <a:pPr>
                <a:defRPr/>
              </a:pPr>
              <a:t>‹#›</a:t>
            </a:fld>
            <a:endParaRPr lang="en-US" altLang="zh-CN"/>
          </a:p>
        </p:txBody>
      </p:sp>
    </p:spTree>
    <p:extLst>
      <p:ext uri="{BB962C8B-B14F-4D97-AF65-F5344CB8AC3E}">
        <p14:creationId xmlns:p14="http://schemas.microsoft.com/office/powerpoint/2010/main" val="178655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18D5E5B-6850-4145-9E50-BD2BF69A963C}" type="datetime1">
              <a:rPr lang="zh-CN" altLang="en-US"/>
              <a:pPr>
                <a:defRPr/>
              </a:pPr>
              <a:t>2021/5/5</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0C2D5A8A-9C39-4765-9985-4C0D635082AC}" type="slidenum">
              <a:rPr lang="zh-CN" altLang="en-US"/>
              <a:pPr>
                <a:defRPr/>
              </a:pPr>
              <a:t>‹#›</a:t>
            </a:fld>
            <a:endParaRPr lang="en-US" altLang="zh-CN"/>
          </a:p>
        </p:txBody>
      </p:sp>
    </p:spTree>
    <p:extLst>
      <p:ext uri="{BB962C8B-B14F-4D97-AF65-F5344CB8AC3E}">
        <p14:creationId xmlns:p14="http://schemas.microsoft.com/office/powerpoint/2010/main" val="344471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E3F8AEE-3B91-4DBB-984A-5B46460F1522}" type="datetime1">
              <a:rPr lang="zh-CN" altLang="en-US"/>
              <a:pPr>
                <a:defRPr/>
              </a:pPr>
              <a:t>2021/5/5</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E2C008F7-75E6-4190-99E3-D524F8710EF0}" type="slidenum">
              <a:rPr lang="zh-CN" altLang="en-US"/>
              <a:pPr>
                <a:defRPr/>
              </a:pPr>
              <a:t>‹#›</a:t>
            </a:fld>
            <a:endParaRPr lang="en-US" altLang="zh-CN"/>
          </a:p>
        </p:txBody>
      </p:sp>
    </p:spTree>
    <p:extLst>
      <p:ext uri="{BB962C8B-B14F-4D97-AF65-F5344CB8AC3E}">
        <p14:creationId xmlns:p14="http://schemas.microsoft.com/office/powerpoint/2010/main" val="88838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D25B846-0CBC-4E1C-8885-13DA8D5EA6C8}" type="datetime1">
              <a:rPr lang="zh-CN" altLang="en-US"/>
              <a:pPr>
                <a:defRPr/>
              </a:pPr>
              <a:t>2021/5/5</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751DCA0-B78F-4FB0-B3BE-5A49FAB93E92}" type="slidenum">
              <a:rPr lang="zh-CN" altLang="en-US"/>
              <a:pPr>
                <a:defRPr/>
              </a:pPr>
              <a:t>‹#›</a:t>
            </a:fld>
            <a:endParaRPr lang="en-US" altLang="zh-CN"/>
          </a:p>
        </p:txBody>
      </p:sp>
    </p:spTree>
    <p:extLst>
      <p:ext uri="{BB962C8B-B14F-4D97-AF65-F5344CB8AC3E}">
        <p14:creationId xmlns:p14="http://schemas.microsoft.com/office/powerpoint/2010/main" val="2521631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ED3DCD1-0D16-40CB-A268-0F07C2DAB0BA}" type="datetime1">
              <a:rPr lang="zh-CN" altLang="en-US"/>
              <a:pPr>
                <a:defRPr/>
              </a:pPr>
              <a:t>2021/5/5</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4069D095-3A0A-48E2-A0D5-A54F05F3F382}" type="slidenum">
              <a:rPr lang="zh-CN" altLang="en-US"/>
              <a:pPr>
                <a:defRPr/>
              </a:pPr>
              <a:t>‹#›</a:t>
            </a:fld>
            <a:endParaRPr lang="en-US" altLang="zh-CN"/>
          </a:p>
        </p:txBody>
      </p:sp>
    </p:spTree>
    <p:extLst>
      <p:ext uri="{BB962C8B-B14F-4D97-AF65-F5344CB8AC3E}">
        <p14:creationId xmlns:p14="http://schemas.microsoft.com/office/powerpoint/2010/main" val="349833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7AB89F9B-627B-4E10-A5DC-B809EBE257E8}" type="datetime1">
              <a:rPr lang="zh-CN" altLang="en-US"/>
              <a:pPr>
                <a:defRPr/>
              </a:pPr>
              <a:t>2021/5/5</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F9CE2BC3-9966-4D3D-849C-940FECAB8B6C}" type="slidenum">
              <a:rPr lang="zh-CN" altLang="en-US"/>
              <a:pPr>
                <a:defRPr/>
              </a:pPr>
              <a:t>‹#›</a:t>
            </a:fld>
            <a:endParaRPr lang="en-US" altLang="zh-CN"/>
          </a:p>
        </p:txBody>
      </p:sp>
    </p:spTree>
    <p:extLst>
      <p:ext uri="{BB962C8B-B14F-4D97-AF65-F5344CB8AC3E}">
        <p14:creationId xmlns:p14="http://schemas.microsoft.com/office/powerpoint/2010/main" val="42665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DF68EE8-072D-4688-B8C2-6454559F9C9E}" type="datetime1">
              <a:rPr lang="zh-CN" altLang="en-US"/>
              <a:pPr>
                <a:defRPr/>
              </a:pPr>
              <a:t>2021/5/5</a:t>
            </a:fld>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72F933FE-9F4C-4112-BC61-E811E67213D4}" type="slidenum">
              <a:rPr lang="zh-CN" altLang="en-US"/>
              <a:pPr>
                <a:defRPr/>
              </a:pPr>
              <a:t>‹#›</a:t>
            </a:fld>
            <a:endParaRPr lang="en-US" altLang="zh-CN"/>
          </a:p>
        </p:txBody>
      </p:sp>
    </p:spTree>
    <p:extLst>
      <p:ext uri="{BB962C8B-B14F-4D97-AF65-F5344CB8AC3E}">
        <p14:creationId xmlns:p14="http://schemas.microsoft.com/office/powerpoint/2010/main" val="105830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831158EC-8B74-43D9-8DCD-7FBFE2593968}" type="datetime1">
              <a:rPr lang="zh-CN" altLang="en-US"/>
              <a:pPr>
                <a:defRPr/>
              </a:pPr>
              <a:t>2021/5/5</a:t>
            </a:fld>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485DB35F-4255-4BA7-A350-001508EE669C}" type="slidenum">
              <a:rPr lang="zh-CN" altLang="en-US"/>
              <a:pPr>
                <a:defRPr/>
              </a:pPr>
              <a:t>‹#›</a:t>
            </a:fld>
            <a:endParaRPr lang="en-US" altLang="zh-CN"/>
          </a:p>
        </p:txBody>
      </p:sp>
    </p:spTree>
    <p:extLst>
      <p:ext uri="{BB962C8B-B14F-4D97-AF65-F5344CB8AC3E}">
        <p14:creationId xmlns:p14="http://schemas.microsoft.com/office/powerpoint/2010/main" val="184220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19404C3-33FF-4944-B840-E1085259E5E5}" type="datetime1">
              <a:rPr lang="zh-CN" altLang="en-US"/>
              <a:pPr>
                <a:defRPr/>
              </a:pPr>
              <a:t>2021/5/5</a:t>
            </a:fld>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3DC330F8-303D-42A5-BF2B-BBA12022A180}" type="slidenum">
              <a:rPr lang="zh-CN" altLang="en-US"/>
              <a:pPr>
                <a:defRPr/>
              </a:pPr>
              <a:t>‹#›</a:t>
            </a:fld>
            <a:endParaRPr lang="en-US" altLang="zh-CN"/>
          </a:p>
        </p:txBody>
      </p:sp>
    </p:spTree>
    <p:extLst>
      <p:ext uri="{BB962C8B-B14F-4D97-AF65-F5344CB8AC3E}">
        <p14:creationId xmlns:p14="http://schemas.microsoft.com/office/powerpoint/2010/main" val="2471957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A4A972A-2609-49AB-B77F-4E9A4774662C}" type="datetime1">
              <a:rPr lang="zh-CN" altLang="en-US"/>
              <a:pPr>
                <a:defRPr/>
              </a:pPr>
              <a:t>2021/5/5</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4C2F5645-252A-4623-84B5-DCDE3D1B2D9D}" type="slidenum">
              <a:rPr lang="zh-CN" altLang="en-US"/>
              <a:pPr>
                <a:defRPr/>
              </a:pPr>
              <a:t>‹#›</a:t>
            </a:fld>
            <a:endParaRPr lang="en-US" altLang="zh-CN"/>
          </a:p>
        </p:txBody>
      </p:sp>
    </p:spTree>
    <p:extLst>
      <p:ext uri="{BB962C8B-B14F-4D97-AF65-F5344CB8AC3E}">
        <p14:creationId xmlns:p14="http://schemas.microsoft.com/office/powerpoint/2010/main" val="181889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8593C4D-2B1E-4E56-8AD6-AD7DB45E26E9}" type="datetime1">
              <a:rPr lang="zh-CN" altLang="en-US"/>
              <a:pPr>
                <a:defRPr/>
              </a:pPr>
              <a:t>2021/5/5</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DB13464F-EA33-4D47-B820-DDBA5B5DD300}" type="slidenum">
              <a:rPr lang="zh-CN" altLang="en-US"/>
              <a:pPr>
                <a:defRPr/>
              </a:pPr>
              <a:t>‹#›</a:t>
            </a:fld>
            <a:endParaRPr lang="en-US" altLang="zh-CN"/>
          </a:p>
        </p:txBody>
      </p:sp>
    </p:spTree>
    <p:extLst>
      <p:ext uri="{BB962C8B-B14F-4D97-AF65-F5344CB8AC3E}">
        <p14:creationId xmlns:p14="http://schemas.microsoft.com/office/powerpoint/2010/main" val="105952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85800" y="19812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580" name="Rectangle 4"/>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smtClean="0">
                <a:solidFill>
                  <a:srgbClr val="FF0000"/>
                </a:solidFill>
                <a:latin typeface="+mn-ea"/>
                <a:ea typeface="+mn-ea"/>
              </a:defRPr>
            </a:lvl1pPr>
          </a:lstStyle>
          <a:p>
            <a:pPr>
              <a:defRPr/>
            </a:pPr>
            <a:fld id="{C9E825BE-C11C-48E0-A329-B888E0814399}" type="datetime1">
              <a:rPr lang="zh-CN" altLang="en-US"/>
              <a:pPr>
                <a:defRPr/>
              </a:pPr>
              <a:t>2021/5/5</a:t>
            </a:fld>
            <a:endParaRPr lang="en-US" altLang="zh-CN"/>
          </a:p>
        </p:txBody>
      </p:sp>
      <p:sp>
        <p:nvSpPr>
          <p:cNvPr id="2458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solidFill>
                  <a:srgbClr val="FF0000"/>
                </a:solidFill>
                <a:ea typeface="+mn-ea"/>
              </a:defRPr>
            </a:lvl1pPr>
          </a:lstStyle>
          <a:p>
            <a:pPr>
              <a:defRPr/>
            </a:pPr>
            <a:fld id="{68BC524C-F8BE-4435-95F5-E2730014F8CC}" type="slidenum">
              <a:rPr lang="zh-CN" altLang="en-US"/>
              <a:pPr>
                <a:defRPr/>
              </a:pPr>
              <a:t>‹#›</a:t>
            </a:fld>
            <a:endParaRPr lang="en-US" altLang="zh-CN"/>
          </a:p>
        </p:txBody>
      </p:sp>
      <p:sp>
        <p:nvSpPr>
          <p:cNvPr id="1030" name="Rectangle 8"/>
          <p:cNvSpPr>
            <a:spLocks noChangeArrowheads="1"/>
          </p:cNvSpPr>
          <p:nvPr/>
        </p:nvSpPr>
        <p:spPr bwMode="auto">
          <a:xfrm>
            <a:off x="3124200" y="6553200"/>
            <a:ext cx="28956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algn="ctr" eaLnBrk="1" hangingPunct="1"/>
            <a:endParaRPr lang="zh-CN" altLang="en-US">
              <a:latin typeface="Arial" charset="0"/>
              <a:ea typeface="宋体" pitchFamily="2" charset="-122"/>
            </a:endParaRPr>
          </a:p>
        </p:txBody>
      </p:sp>
      <p:sp>
        <p:nvSpPr>
          <p:cNvPr id="1031" name="Rectangle 9"/>
          <p:cNvSpPr>
            <a:spLocks noChangeArrowheads="1"/>
          </p:cNvSpPr>
          <p:nvPr/>
        </p:nvSpPr>
        <p:spPr bwMode="auto">
          <a:xfrm>
            <a:off x="311150" y="311150"/>
            <a:ext cx="8521700" cy="61214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grpSp>
        <p:nvGrpSpPr>
          <p:cNvPr id="1032" name="Group 10"/>
          <p:cNvGrpSpPr>
            <a:grpSpLocks/>
          </p:cNvGrpSpPr>
          <p:nvPr/>
        </p:nvGrpSpPr>
        <p:grpSpPr bwMode="auto">
          <a:xfrm>
            <a:off x="7794625" y="6380163"/>
            <a:ext cx="460375" cy="179387"/>
            <a:chOff x="4910" y="4019"/>
            <a:chExt cx="290" cy="113"/>
          </a:xfrm>
        </p:grpSpPr>
        <p:sp>
          <p:nvSpPr>
            <p:cNvPr id="1037" name="Freeform 11"/>
            <p:cNvSpPr>
              <a:spLocks/>
            </p:cNvSpPr>
            <p:nvPr/>
          </p:nvSpPr>
          <p:spPr bwMode="auto">
            <a:xfrm>
              <a:off x="4910" y="4019"/>
              <a:ext cx="98" cy="113"/>
            </a:xfrm>
            <a:custGeom>
              <a:avLst/>
              <a:gdLst>
                <a:gd name="T0" fmla="*/ 33 w 98"/>
                <a:gd name="T1" fmla="*/ 92 h 113"/>
                <a:gd name="T2" fmla="*/ 27 w 98"/>
                <a:gd name="T3" fmla="*/ 112 h 113"/>
                <a:gd name="T4" fmla="*/ 0 w 98"/>
                <a:gd name="T5" fmla="*/ 112 h 113"/>
                <a:gd name="T6" fmla="*/ 35 w 98"/>
                <a:gd name="T7" fmla="*/ 0 h 113"/>
                <a:gd name="T8" fmla="*/ 64 w 98"/>
                <a:gd name="T9" fmla="*/ 0 h 113"/>
                <a:gd name="T10" fmla="*/ 97 w 98"/>
                <a:gd name="T11" fmla="*/ 112 h 113"/>
                <a:gd name="T12" fmla="*/ 69 w 98"/>
                <a:gd name="T13" fmla="*/ 112 h 113"/>
                <a:gd name="T14" fmla="*/ 64 w 98"/>
                <a:gd name="T15" fmla="*/ 92 h 113"/>
                <a:gd name="T16" fmla="*/ 33 w 98"/>
                <a:gd name="T17" fmla="*/ 92 h 113"/>
                <a:gd name="T18" fmla="*/ 39 w 98"/>
                <a:gd name="T19" fmla="*/ 68 h 113"/>
                <a:gd name="T20" fmla="*/ 50 w 98"/>
                <a:gd name="T21" fmla="*/ 31 h 113"/>
                <a:gd name="T22" fmla="*/ 59 w 98"/>
                <a:gd name="T23" fmla="*/ 68 h 113"/>
                <a:gd name="T24" fmla="*/ 39 w 98"/>
                <a:gd name="T25" fmla="*/ 68 h 113"/>
                <a:gd name="T26" fmla="*/ 33 w 98"/>
                <a:gd name="T27" fmla="*/ 92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113">
                  <a:moveTo>
                    <a:pt x="33" y="92"/>
                  </a:moveTo>
                  <a:lnTo>
                    <a:pt x="27" y="112"/>
                  </a:lnTo>
                  <a:lnTo>
                    <a:pt x="0" y="112"/>
                  </a:lnTo>
                  <a:lnTo>
                    <a:pt x="35" y="0"/>
                  </a:lnTo>
                  <a:lnTo>
                    <a:pt x="64" y="0"/>
                  </a:lnTo>
                  <a:lnTo>
                    <a:pt x="97" y="112"/>
                  </a:lnTo>
                  <a:lnTo>
                    <a:pt x="69" y="112"/>
                  </a:lnTo>
                  <a:lnTo>
                    <a:pt x="64" y="92"/>
                  </a:lnTo>
                  <a:lnTo>
                    <a:pt x="33" y="92"/>
                  </a:lnTo>
                  <a:lnTo>
                    <a:pt x="39" y="68"/>
                  </a:lnTo>
                  <a:lnTo>
                    <a:pt x="50" y="31"/>
                  </a:lnTo>
                  <a:lnTo>
                    <a:pt x="59" y="68"/>
                  </a:lnTo>
                  <a:lnTo>
                    <a:pt x="39" y="68"/>
                  </a:lnTo>
                  <a:lnTo>
                    <a:pt x="33" y="9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8" name="Freeform 12"/>
            <p:cNvSpPr>
              <a:spLocks/>
            </p:cNvSpPr>
            <p:nvPr/>
          </p:nvSpPr>
          <p:spPr bwMode="auto">
            <a:xfrm>
              <a:off x="4990" y="4019"/>
              <a:ext cx="79" cy="113"/>
            </a:xfrm>
            <a:custGeom>
              <a:avLst/>
              <a:gdLst>
                <a:gd name="T0" fmla="*/ 26 w 79"/>
                <a:gd name="T1" fmla="*/ 23 h 113"/>
                <a:gd name="T2" fmla="*/ 0 w 79"/>
                <a:gd name="T3" fmla="*/ 23 h 113"/>
                <a:gd name="T4" fmla="*/ 0 w 79"/>
                <a:gd name="T5" fmla="*/ 0 h 113"/>
                <a:gd name="T6" fmla="*/ 78 w 79"/>
                <a:gd name="T7" fmla="*/ 0 h 113"/>
                <a:gd name="T8" fmla="*/ 78 w 79"/>
                <a:gd name="T9" fmla="*/ 23 h 113"/>
                <a:gd name="T10" fmla="*/ 52 w 79"/>
                <a:gd name="T11" fmla="*/ 23 h 113"/>
                <a:gd name="T12" fmla="*/ 52 w 79"/>
                <a:gd name="T13" fmla="*/ 112 h 113"/>
                <a:gd name="T14" fmla="*/ 26 w 79"/>
                <a:gd name="T15" fmla="*/ 112 h 113"/>
                <a:gd name="T16" fmla="*/ 26 w 79"/>
                <a:gd name="T17" fmla="*/ 2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113">
                  <a:moveTo>
                    <a:pt x="26" y="23"/>
                  </a:moveTo>
                  <a:lnTo>
                    <a:pt x="0" y="23"/>
                  </a:lnTo>
                  <a:lnTo>
                    <a:pt x="0" y="0"/>
                  </a:lnTo>
                  <a:lnTo>
                    <a:pt x="78" y="0"/>
                  </a:lnTo>
                  <a:lnTo>
                    <a:pt x="78" y="23"/>
                  </a:lnTo>
                  <a:lnTo>
                    <a:pt x="52" y="23"/>
                  </a:lnTo>
                  <a:lnTo>
                    <a:pt x="52" y="112"/>
                  </a:lnTo>
                  <a:lnTo>
                    <a:pt x="26" y="112"/>
                  </a:lnTo>
                  <a:lnTo>
                    <a:pt x="26" y="2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Freeform 13"/>
            <p:cNvSpPr>
              <a:spLocks/>
            </p:cNvSpPr>
            <p:nvPr/>
          </p:nvSpPr>
          <p:spPr bwMode="auto">
            <a:xfrm>
              <a:off x="5059" y="4041"/>
              <a:ext cx="79" cy="91"/>
            </a:xfrm>
            <a:custGeom>
              <a:avLst/>
              <a:gdLst>
                <a:gd name="T0" fmla="*/ 23 w 79"/>
                <a:gd name="T1" fmla="*/ 54 h 91"/>
                <a:gd name="T2" fmla="*/ 40 w 79"/>
                <a:gd name="T3" fmla="*/ 70 h 91"/>
                <a:gd name="T4" fmla="*/ 30 w 79"/>
                <a:gd name="T5" fmla="*/ 71 h 91"/>
                <a:gd name="T6" fmla="*/ 25 w 79"/>
                <a:gd name="T7" fmla="*/ 69 h 91"/>
                <a:gd name="T8" fmla="*/ 22 w 79"/>
                <a:gd name="T9" fmla="*/ 64 h 91"/>
                <a:gd name="T10" fmla="*/ 22 w 79"/>
                <a:gd name="T11" fmla="*/ 57 h 91"/>
                <a:gd name="T12" fmla="*/ 23 w 79"/>
                <a:gd name="T13" fmla="*/ 54 h 91"/>
                <a:gd name="T14" fmla="*/ 8 w 79"/>
                <a:gd name="T15" fmla="*/ 39 h 91"/>
                <a:gd name="T16" fmla="*/ 1 w 79"/>
                <a:gd name="T17" fmla="*/ 51 h 91"/>
                <a:gd name="T18" fmla="*/ 0 w 79"/>
                <a:gd name="T19" fmla="*/ 68 h 91"/>
                <a:gd name="T20" fmla="*/ 7 w 79"/>
                <a:gd name="T21" fmla="*/ 81 h 91"/>
                <a:gd name="T22" fmla="*/ 22 w 79"/>
                <a:gd name="T23" fmla="*/ 89 h 91"/>
                <a:gd name="T24" fmla="*/ 44 w 79"/>
                <a:gd name="T25" fmla="*/ 90 h 91"/>
                <a:gd name="T26" fmla="*/ 60 w 79"/>
                <a:gd name="T27" fmla="*/ 84 h 91"/>
                <a:gd name="T28" fmla="*/ 61 w 79"/>
                <a:gd name="T29" fmla="*/ 84 h 91"/>
                <a:gd name="T30" fmla="*/ 62 w 79"/>
                <a:gd name="T31" fmla="*/ 85 h 91"/>
                <a:gd name="T32" fmla="*/ 63 w 79"/>
                <a:gd name="T33" fmla="*/ 86 h 91"/>
                <a:gd name="T34" fmla="*/ 65 w 79"/>
                <a:gd name="T35" fmla="*/ 87 h 91"/>
                <a:gd name="T36" fmla="*/ 67 w 79"/>
                <a:gd name="T37" fmla="*/ 88 h 91"/>
                <a:gd name="T38" fmla="*/ 69 w 79"/>
                <a:gd name="T39" fmla="*/ 89 h 91"/>
                <a:gd name="T40" fmla="*/ 70 w 79"/>
                <a:gd name="T41" fmla="*/ 89 h 91"/>
                <a:gd name="T42" fmla="*/ 71 w 79"/>
                <a:gd name="T43" fmla="*/ 89 h 91"/>
                <a:gd name="T44" fmla="*/ 72 w 79"/>
                <a:gd name="T45" fmla="*/ 89 h 91"/>
                <a:gd name="T46" fmla="*/ 73 w 79"/>
                <a:gd name="T47" fmla="*/ 89 h 91"/>
                <a:gd name="T48" fmla="*/ 75 w 79"/>
                <a:gd name="T49" fmla="*/ 89 h 91"/>
                <a:gd name="T50" fmla="*/ 77 w 79"/>
                <a:gd name="T51" fmla="*/ 89 h 91"/>
                <a:gd name="T52" fmla="*/ 78 w 79"/>
                <a:gd name="T53" fmla="*/ 89 h 91"/>
                <a:gd name="T54" fmla="*/ 78 w 79"/>
                <a:gd name="T55" fmla="*/ 69 h 91"/>
                <a:gd name="T56" fmla="*/ 74 w 79"/>
                <a:gd name="T57" fmla="*/ 69 h 91"/>
                <a:gd name="T58" fmla="*/ 71 w 79"/>
                <a:gd name="T59" fmla="*/ 69 h 91"/>
                <a:gd name="T60" fmla="*/ 71 w 79"/>
                <a:gd name="T61" fmla="*/ 68 h 91"/>
                <a:gd name="T62" fmla="*/ 72 w 79"/>
                <a:gd name="T63" fmla="*/ 67 h 91"/>
                <a:gd name="T64" fmla="*/ 72 w 79"/>
                <a:gd name="T65" fmla="*/ 66 h 91"/>
                <a:gd name="T66" fmla="*/ 72 w 79"/>
                <a:gd name="T67" fmla="*/ 65 h 91"/>
                <a:gd name="T68" fmla="*/ 73 w 79"/>
                <a:gd name="T69" fmla="*/ 64 h 91"/>
                <a:gd name="T70" fmla="*/ 73 w 79"/>
                <a:gd name="T71" fmla="*/ 62 h 91"/>
                <a:gd name="T72" fmla="*/ 73 w 79"/>
                <a:gd name="T73" fmla="*/ 61 h 91"/>
                <a:gd name="T74" fmla="*/ 73 w 79"/>
                <a:gd name="T75" fmla="*/ 60 h 91"/>
                <a:gd name="T76" fmla="*/ 73 w 79"/>
                <a:gd name="T77" fmla="*/ 59 h 91"/>
                <a:gd name="T78" fmla="*/ 73 w 79"/>
                <a:gd name="T79" fmla="*/ 58 h 91"/>
                <a:gd name="T80" fmla="*/ 73 w 79"/>
                <a:gd name="T81" fmla="*/ 57 h 91"/>
                <a:gd name="T82" fmla="*/ 73 w 79"/>
                <a:gd name="T83" fmla="*/ 56 h 91"/>
                <a:gd name="T84" fmla="*/ 73 w 79"/>
                <a:gd name="T85" fmla="*/ 55 h 91"/>
                <a:gd name="T86" fmla="*/ 73 w 79"/>
                <a:gd name="T87" fmla="*/ 36 h 91"/>
                <a:gd name="T88" fmla="*/ 54 w 79"/>
                <a:gd name="T89" fmla="*/ 36 h 91"/>
                <a:gd name="T90" fmla="*/ 54 w 79"/>
                <a:gd name="T91" fmla="*/ 55 h 91"/>
                <a:gd name="T92" fmla="*/ 31 w 79"/>
                <a:gd name="T93" fmla="*/ 34 h 91"/>
                <a:gd name="T94" fmla="*/ 27 w 79"/>
                <a:gd name="T95" fmla="*/ 28 h 91"/>
                <a:gd name="T96" fmla="*/ 26 w 79"/>
                <a:gd name="T97" fmla="*/ 24 h 91"/>
                <a:gd name="T98" fmla="*/ 26 w 79"/>
                <a:gd name="T99" fmla="*/ 19 h 91"/>
                <a:gd name="T100" fmla="*/ 30 w 79"/>
                <a:gd name="T101" fmla="*/ 18 h 91"/>
                <a:gd name="T102" fmla="*/ 34 w 79"/>
                <a:gd name="T103" fmla="*/ 19 h 91"/>
                <a:gd name="T104" fmla="*/ 36 w 79"/>
                <a:gd name="T105" fmla="*/ 24 h 91"/>
                <a:gd name="T106" fmla="*/ 36 w 79"/>
                <a:gd name="T107" fmla="*/ 35 h 91"/>
                <a:gd name="T108" fmla="*/ 55 w 79"/>
                <a:gd name="T109" fmla="*/ 35 h 91"/>
                <a:gd name="T110" fmla="*/ 55 w 79"/>
                <a:gd name="T111" fmla="*/ 16 h 91"/>
                <a:gd name="T112" fmla="*/ 48 w 79"/>
                <a:gd name="T113" fmla="*/ 5 h 91"/>
                <a:gd name="T114" fmla="*/ 30 w 79"/>
                <a:gd name="T115" fmla="*/ 0 h 91"/>
                <a:gd name="T116" fmla="*/ 12 w 79"/>
                <a:gd name="T117" fmla="*/ 6 h 91"/>
                <a:gd name="T118" fmla="*/ 3 w 79"/>
                <a:gd name="T119" fmla="*/ 21 h 91"/>
                <a:gd name="T120" fmla="*/ 9 w 79"/>
                <a:gd name="T121" fmla="*/ 39 h 91"/>
                <a:gd name="T122" fmla="*/ 23 w 79"/>
                <a:gd name="T123" fmla="*/ 54 h 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9" h="91">
                  <a:moveTo>
                    <a:pt x="23" y="54"/>
                  </a:moveTo>
                  <a:lnTo>
                    <a:pt x="40" y="70"/>
                  </a:lnTo>
                  <a:lnTo>
                    <a:pt x="30" y="71"/>
                  </a:lnTo>
                  <a:lnTo>
                    <a:pt x="25" y="69"/>
                  </a:lnTo>
                  <a:lnTo>
                    <a:pt x="22" y="64"/>
                  </a:lnTo>
                  <a:lnTo>
                    <a:pt x="22" y="57"/>
                  </a:lnTo>
                  <a:lnTo>
                    <a:pt x="23" y="54"/>
                  </a:lnTo>
                  <a:lnTo>
                    <a:pt x="8" y="39"/>
                  </a:lnTo>
                  <a:lnTo>
                    <a:pt x="1" y="51"/>
                  </a:lnTo>
                  <a:lnTo>
                    <a:pt x="0" y="68"/>
                  </a:lnTo>
                  <a:lnTo>
                    <a:pt x="7" y="81"/>
                  </a:lnTo>
                  <a:lnTo>
                    <a:pt x="22" y="89"/>
                  </a:lnTo>
                  <a:lnTo>
                    <a:pt x="44" y="90"/>
                  </a:lnTo>
                  <a:lnTo>
                    <a:pt x="60" y="84"/>
                  </a:lnTo>
                  <a:lnTo>
                    <a:pt x="61" y="84"/>
                  </a:lnTo>
                  <a:lnTo>
                    <a:pt x="62" y="85"/>
                  </a:lnTo>
                  <a:lnTo>
                    <a:pt x="63" y="86"/>
                  </a:lnTo>
                  <a:lnTo>
                    <a:pt x="65" y="87"/>
                  </a:lnTo>
                  <a:lnTo>
                    <a:pt x="67" y="88"/>
                  </a:lnTo>
                  <a:lnTo>
                    <a:pt x="69" y="89"/>
                  </a:lnTo>
                  <a:lnTo>
                    <a:pt x="70" y="89"/>
                  </a:lnTo>
                  <a:lnTo>
                    <a:pt x="71" y="89"/>
                  </a:lnTo>
                  <a:lnTo>
                    <a:pt x="72" y="89"/>
                  </a:lnTo>
                  <a:lnTo>
                    <a:pt x="73" y="89"/>
                  </a:lnTo>
                  <a:lnTo>
                    <a:pt x="75" y="89"/>
                  </a:lnTo>
                  <a:lnTo>
                    <a:pt x="77" y="89"/>
                  </a:lnTo>
                  <a:lnTo>
                    <a:pt x="78" y="89"/>
                  </a:lnTo>
                  <a:lnTo>
                    <a:pt x="78" y="69"/>
                  </a:lnTo>
                  <a:lnTo>
                    <a:pt x="74" y="69"/>
                  </a:lnTo>
                  <a:lnTo>
                    <a:pt x="71" y="69"/>
                  </a:lnTo>
                  <a:lnTo>
                    <a:pt x="71" y="68"/>
                  </a:lnTo>
                  <a:lnTo>
                    <a:pt x="72" y="67"/>
                  </a:lnTo>
                  <a:lnTo>
                    <a:pt x="72" y="66"/>
                  </a:lnTo>
                  <a:lnTo>
                    <a:pt x="72" y="65"/>
                  </a:lnTo>
                  <a:lnTo>
                    <a:pt x="73" y="64"/>
                  </a:lnTo>
                  <a:lnTo>
                    <a:pt x="73" y="62"/>
                  </a:lnTo>
                  <a:lnTo>
                    <a:pt x="73" y="61"/>
                  </a:lnTo>
                  <a:lnTo>
                    <a:pt x="73" y="60"/>
                  </a:lnTo>
                  <a:lnTo>
                    <a:pt x="73" y="59"/>
                  </a:lnTo>
                  <a:lnTo>
                    <a:pt x="73" y="58"/>
                  </a:lnTo>
                  <a:lnTo>
                    <a:pt x="73" y="57"/>
                  </a:lnTo>
                  <a:lnTo>
                    <a:pt x="73" y="56"/>
                  </a:lnTo>
                  <a:lnTo>
                    <a:pt x="73" y="55"/>
                  </a:lnTo>
                  <a:lnTo>
                    <a:pt x="73" y="36"/>
                  </a:lnTo>
                  <a:lnTo>
                    <a:pt x="54" y="36"/>
                  </a:lnTo>
                  <a:lnTo>
                    <a:pt x="54" y="55"/>
                  </a:lnTo>
                  <a:lnTo>
                    <a:pt x="31" y="34"/>
                  </a:lnTo>
                  <a:lnTo>
                    <a:pt x="27" y="28"/>
                  </a:lnTo>
                  <a:lnTo>
                    <a:pt x="26" y="24"/>
                  </a:lnTo>
                  <a:lnTo>
                    <a:pt x="26" y="19"/>
                  </a:lnTo>
                  <a:lnTo>
                    <a:pt x="30" y="18"/>
                  </a:lnTo>
                  <a:lnTo>
                    <a:pt x="34" y="19"/>
                  </a:lnTo>
                  <a:lnTo>
                    <a:pt x="36" y="24"/>
                  </a:lnTo>
                  <a:lnTo>
                    <a:pt x="36" y="35"/>
                  </a:lnTo>
                  <a:lnTo>
                    <a:pt x="55" y="35"/>
                  </a:lnTo>
                  <a:lnTo>
                    <a:pt x="55" y="16"/>
                  </a:lnTo>
                  <a:lnTo>
                    <a:pt x="48" y="5"/>
                  </a:lnTo>
                  <a:lnTo>
                    <a:pt x="30" y="0"/>
                  </a:lnTo>
                  <a:lnTo>
                    <a:pt x="12" y="6"/>
                  </a:lnTo>
                  <a:lnTo>
                    <a:pt x="3" y="21"/>
                  </a:lnTo>
                  <a:lnTo>
                    <a:pt x="9" y="39"/>
                  </a:lnTo>
                  <a:lnTo>
                    <a:pt x="23" y="5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Freeform 14"/>
            <p:cNvSpPr>
              <a:spLocks/>
            </p:cNvSpPr>
            <p:nvPr/>
          </p:nvSpPr>
          <p:spPr bwMode="auto">
            <a:xfrm>
              <a:off x="5122" y="4019"/>
              <a:ext cx="78" cy="113"/>
            </a:xfrm>
            <a:custGeom>
              <a:avLst/>
              <a:gdLst>
                <a:gd name="T0" fmla="*/ 25 w 78"/>
                <a:gd name="T1" fmla="*/ 23 h 113"/>
                <a:gd name="T2" fmla="*/ 0 w 78"/>
                <a:gd name="T3" fmla="*/ 23 h 113"/>
                <a:gd name="T4" fmla="*/ 0 w 78"/>
                <a:gd name="T5" fmla="*/ 0 h 113"/>
                <a:gd name="T6" fmla="*/ 77 w 78"/>
                <a:gd name="T7" fmla="*/ 0 h 113"/>
                <a:gd name="T8" fmla="*/ 77 w 78"/>
                <a:gd name="T9" fmla="*/ 23 h 113"/>
                <a:gd name="T10" fmla="*/ 51 w 78"/>
                <a:gd name="T11" fmla="*/ 23 h 113"/>
                <a:gd name="T12" fmla="*/ 51 w 78"/>
                <a:gd name="T13" fmla="*/ 112 h 113"/>
                <a:gd name="T14" fmla="*/ 25 w 78"/>
                <a:gd name="T15" fmla="*/ 112 h 113"/>
                <a:gd name="T16" fmla="*/ 25 w 78"/>
                <a:gd name="T17" fmla="*/ 2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113">
                  <a:moveTo>
                    <a:pt x="25" y="23"/>
                  </a:moveTo>
                  <a:lnTo>
                    <a:pt x="0" y="23"/>
                  </a:lnTo>
                  <a:lnTo>
                    <a:pt x="0" y="0"/>
                  </a:lnTo>
                  <a:lnTo>
                    <a:pt x="77" y="0"/>
                  </a:lnTo>
                  <a:lnTo>
                    <a:pt x="77" y="23"/>
                  </a:lnTo>
                  <a:lnTo>
                    <a:pt x="51" y="23"/>
                  </a:lnTo>
                  <a:lnTo>
                    <a:pt x="51" y="112"/>
                  </a:lnTo>
                  <a:lnTo>
                    <a:pt x="25" y="112"/>
                  </a:lnTo>
                  <a:lnTo>
                    <a:pt x="25" y="2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3" name="Rectangle 15"/>
          <p:cNvSpPr>
            <a:spLocks noChangeArrowheads="1"/>
          </p:cNvSpPr>
          <p:nvPr/>
        </p:nvSpPr>
        <p:spPr bwMode="auto">
          <a:xfrm>
            <a:off x="8532813" y="6553200"/>
            <a:ext cx="595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algn="ctr"/>
            <a:fld id="{38F858D9-946D-4965-A5CA-1E3271F8F8A9}" type="slidenum">
              <a:rPr lang="zh-CN" altLang="en-US" sz="1200">
                <a:solidFill>
                  <a:srgbClr val="FF0000"/>
                </a:solidFill>
                <a:latin typeface="黑体" pitchFamily="2" charset="-122"/>
              </a:rPr>
              <a:pPr algn="ctr"/>
              <a:t>‹#›</a:t>
            </a:fld>
            <a:endParaRPr lang="en-US" altLang="zh-CN" sz="1200">
              <a:solidFill>
                <a:srgbClr val="FF0000"/>
              </a:solidFill>
              <a:latin typeface="黑体" pitchFamily="2" charset="-122"/>
            </a:endParaRPr>
          </a:p>
        </p:txBody>
      </p:sp>
      <p:sp>
        <p:nvSpPr>
          <p:cNvPr id="1034" name="Rectangle 18"/>
          <p:cNvSpPr>
            <a:spLocks noChangeArrowheads="1"/>
          </p:cNvSpPr>
          <p:nvPr/>
        </p:nvSpPr>
        <p:spPr bwMode="auto">
          <a:xfrm>
            <a:off x="7818438" y="6259513"/>
            <a:ext cx="492125" cy="269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035" name="Rectangle 24"/>
          <p:cNvSpPr>
            <a:spLocks noChangeArrowheads="1"/>
          </p:cNvSpPr>
          <p:nvPr/>
        </p:nvSpPr>
        <p:spPr bwMode="auto">
          <a:xfrm>
            <a:off x="685800" y="88900"/>
            <a:ext cx="5541963" cy="457200"/>
          </a:xfrm>
          <a:prstGeom prst="rect">
            <a:avLst/>
          </a:prstGeom>
          <a:solidFill>
            <a:srgbClr val="FFFFFF"/>
          </a:solidFill>
          <a:ln>
            <a:noFill/>
          </a:ln>
          <a:effectLst/>
          <a:extLs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algn="ctr">
              <a:spcBef>
                <a:spcPct val="50000"/>
              </a:spcBef>
            </a:pPr>
            <a:r>
              <a:rPr lang="en-US" altLang="zh-CN" b="1">
                <a:solidFill>
                  <a:srgbClr val="FF0000"/>
                </a:solidFill>
                <a:ea typeface="隶书" pitchFamily="49" charset="-122"/>
              </a:rPr>
              <a:t>《</a:t>
            </a:r>
            <a:r>
              <a:rPr lang="zh-CN" altLang="en-US" b="1">
                <a:solidFill>
                  <a:srgbClr val="FF0000"/>
                </a:solidFill>
                <a:ea typeface="隶书" pitchFamily="49" charset="-122"/>
              </a:rPr>
              <a:t>计算机组成与结构</a:t>
            </a:r>
            <a:r>
              <a:rPr lang="en-US" altLang="zh-CN" b="1">
                <a:solidFill>
                  <a:srgbClr val="FF0000"/>
                </a:solidFill>
                <a:ea typeface="隶书" pitchFamily="49" charset="-122"/>
              </a:rPr>
              <a:t>》</a:t>
            </a:r>
            <a:r>
              <a:rPr lang="zh-CN" altLang="en-US" b="1">
                <a:solidFill>
                  <a:srgbClr val="FF0000"/>
                </a:solidFill>
                <a:ea typeface="隶书" pitchFamily="49" charset="-122"/>
              </a:rPr>
              <a:t>第十章</a:t>
            </a:r>
            <a:endParaRPr lang="zh-CN" altLang="zh-CN" b="1">
              <a:solidFill>
                <a:srgbClr val="FF0000"/>
              </a:solidFill>
              <a:ea typeface="隶书" pitchFamily="49" charset="-122"/>
            </a:endParaRPr>
          </a:p>
        </p:txBody>
      </p:sp>
      <p:sp>
        <p:nvSpPr>
          <p:cNvPr id="1036" name="Text Box 25"/>
          <p:cNvSpPr txBox="1">
            <a:spLocks noChangeArrowheads="1"/>
          </p:cNvSpPr>
          <p:nvPr/>
        </p:nvSpPr>
        <p:spPr bwMode="auto">
          <a:xfrm>
            <a:off x="5867400" y="6248400"/>
            <a:ext cx="2514600" cy="3667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pPr>
            <a:r>
              <a:rPr kumimoji="1" lang="zh-CN" altLang="en-US" sz="1800">
                <a:solidFill>
                  <a:srgbClr val="FF0000"/>
                </a:solidFill>
                <a:ea typeface="隶书" pitchFamily="49" charset="-122"/>
              </a:rPr>
              <a:t>中国矿业大学（北京）</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bg1"/>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bg1"/>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bg1"/>
          </a:solidFill>
          <a:latin typeface="Times New Roman" pitchFamily="18" charset="0"/>
          <a:ea typeface="宋体" pitchFamily="2" charset="-122"/>
        </a:defRPr>
      </a:lvl5pPr>
      <a:lvl6pPr marL="457200" algn="ctr" rtl="0" fontAlgn="base">
        <a:spcBef>
          <a:spcPct val="0"/>
        </a:spcBef>
        <a:spcAft>
          <a:spcPct val="0"/>
        </a:spcAft>
        <a:defRPr sz="4400">
          <a:solidFill>
            <a:schemeClr val="bg1"/>
          </a:solidFill>
          <a:latin typeface="Times New Roman" pitchFamily="18" charset="0"/>
          <a:ea typeface="宋体" pitchFamily="2" charset="-122"/>
        </a:defRPr>
      </a:lvl6pPr>
      <a:lvl7pPr marL="914400" algn="ctr" rtl="0" fontAlgn="base">
        <a:spcBef>
          <a:spcPct val="0"/>
        </a:spcBef>
        <a:spcAft>
          <a:spcPct val="0"/>
        </a:spcAft>
        <a:defRPr sz="4400">
          <a:solidFill>
            <a:schemeClr val="bg1"/>
          </a:solidFill>
          <a:latin typeface="Times New Roman" pitchFamily="18" charset="0"/>
          <a:ea typeface="宋体" pitchFamily="2" charset="-122"/>
        </a:defRPr>
      </a:lvl7pPr>
      <a:lvl8pPr marL="1371600" algn="ctr" rtl="0" fontAlgn="base">
        <a:spcBef>
          <a:spcPct val="0"/>
        </a:spcBef>
        <a:spcAft>
          <a:spcPct val="0"/>
        </a:spcAft>
        <a:defRPr sz="4400">
          <a:solidFill>
            <a:schemeClr val="bg1"/>
          </a:solidFill>
          <a:latin typeface="Times New Roman" pitchFamily="18" charset="0"/>
          <a:ea typeface="宋体" pitchFamily="2" charset="-122"/>
        </a:defRPr>
      </a:lvl8pPr>
      <a:lvl9pPr marL="1828800" algn="ctr" rtl="0" fontAlgn="base">
        <a:spcBef>
          <a:spcPct val="0"/>
        </a:spcBef>
        <a:spcAft>
          <a:spcPct val="0"/>
        </a:spcAft>
        <a:defRPr sz="4400">
          <a:solidFill>
            <a:schemeClr val="bg1"/>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Char char="–"/>
        <a:defRPr sz="2800">
          <a:solidFill>
            <a:srgbClr val="FFFF00"/>
          </a:solidFill>
          <a:latin typeface="+mn-lt"/>
          <a:ea typeface="+mn-ea"/>
        </a:defRPr>
      </a:lvl2pPr>
      <a:lvl3pPr marL="1143000" indent="-228600" algn="l" rtl="0" eaLnBrk="0" fontAlgn="base" hangingPunct="0">
        <a:spcBef>
          <a:spcPct val="20000"/>
        </a:spcBef>
        <a:spcAft>
          <a:spcPct val="0"/>
        </a:spcAft>
        <a:buChar char="•"/>
        <a:defRPr sz="2400">
          <a:solidFill>
            <a:srgbClr val="FFFF00"/>
          </a:solidFill>
          <a:latin typeface="+mn-lt"/>
          <a:ea typeface="+mn-ea"/>
        </a:defRPr>
      </a:lvl3pPr>
      <a:lvl4pPr marL="1600200" indent="-228600" algn="l" rtl="0" eaLnBrk="0" fontAlgn="base" hangingPunct="0">
        <a:spcBef>
          <a:spcPct val="20000"/>
        </a:spcBef>
        <a:spcAft>
          <a:spcPct val="0"/>
        </a:spcAft>
        <a:buChar char="–"/>
        <a:defRPr sz="2000">
          <a:solidFill>
            <a:srgbClr val="FFFF00"/>
          </a:solidFill>
          <a:latin typeface="+mn-lt"/>
          <a:ea typeface="+mn-ea"/>
        </a:defRPr>
      </a:lvl4pPr>
      <a:lvl5pPr marL="2057400" indent="-228600" algn="l" rtl="0" eaLnBrk="0" fontAlgn="base" hangingPunct="0">
        <a:spcBef>
          <a:spcPct val="20000"/>
        </a:spcBef>
        <a:spcAft>
          <a:spcPct val="0"/>
        </a:spcAft>
        <a:buChar char="•"/>
        <a:defRPr sz="2000">
          <a:solidFill>
            <a:srgbClr val="FFFF00"/>
          </a:solidFill>
          <a:latin typeface="+mn-lt"/>
          <a:ea typeface="+mn-ea"/>
        </a:defRPr>
      </a:lvl5pPr>
      <a:lvl6pPr marL="2514600" indent="-228600" algn="l" rtl="0" fontAlgn="base">
        <a:spcBef>
          <a:spcPct val="20000"/>
        </a:spcBef>
        <a:spcAft>
          <a:spcPct val="0"/>
        </a:spcAft>
        <a:buChar char="•"/>
        <a:defRPr sz="2000">
          <a:solidFill>
            <a:srgbClr val="FFFF00"/>
          </a:solidFill>
          <a:latin typeface="+mn-lt"/>
          <a:ea typeface="+mn-ea"/>
        </a:defRPr>
      </a:lvl6pPr>
      <a:lvl7pPr marL="2971800" indent="-228600" algn="l" rtl="0" fontAlgn="base">
        <a:spcBef>
          <a:spcPct val="20000"/>
        </a:spcBef>
        <a:spcAft>
          <a:spcPct val="0"/>
        </a:spcAft>
        <a:buChar char="•"/>
        <a:defRPr sz="2000">
          <a:solidFill>
            <a:srgbClr val="FFFF00"/>
          </a:solidFill>
          <a:latin typeface="+mn-lt"/>
          <a:ea typeface="+mn-ea"/>
        </a:defRPr>
      </a:lvl7pPr>
      <a:lvl8pPr marL="3429000" indent="-228600" algn="l" rtl="0" fontAlgn="base">
        <a:spcBef>
          <a:spcPct val="20000"/>
        </a:spcBef>
        <a:spcAft>
          <a:spcPct val="0"/>
        </a:spcAft>
        <a:buChar char="•"/>
        <a:defRPr sz="2000">
          <a:solidFill>
            <a:srgbClr val="FFFF00"/>
          </a:solidFill>
          <a:latin typeface="+mn-lt"/>
          <a:ea typeface="+mn-ea"/>
        </a:defRPr>
      </a:lvl8pPr>
      <a:lvl9pPr marL="3886200" indent="-228600" algn="l" rtl="0" fontAlgn="base">
        <a:spcBef>
          <a:spcPct val="20000"/>
        </a:spcBef>
        <a:spcAft>
          <a:spcPct val="0"/>
        </a:spcAft>
        <a:buChar char="•"/>
        <a:defRPr sz="2000">
          <a:solidFill>
            <a:srgbClr val="FFFF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03136D93-1CE5-433B-AEA6-D034AC7776F2}"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A7600377-D804-4537-926B-C183C6FECBD1}" type="slidenum">
              <a:rPr lang="zh-CN" altLang="en-US"/>
              <a:pPr>
                <a:defRPr/>
              </a:pPr>
              <a:t>1</a:t>
            </a:fld>
            <a:endParaRPr lang="en-US" altLang="zh-CN"/>
          </a:p>
        </p:txBody>
      </p:sp>
      <p:sp>
        <p:nvSpPr>
          <p:cNvPr id="734210"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总线结构</a:t>
            </a:r>
            <a:endParaRPr lang="zh-CN" altLang="en-US" sz="3600" dirty="0" smtClean="0">
              <a:solidFill>
                <a:srgbClr val="000066"/>
              </a:solidFill>
            </a:endParaRPr>
          </a:p>
        </p:txBody>
      </p:sp>
      <p:sp>
        <p:nvSpPr>
          <p:cNvPr id="734211" name="Rectangle 3"/>
          <p:cNvSpPr>
            <a:spLocks noGrp="1" noChangeArrowheads="1"/>
          </p:cNvSpPr>
          <p:nvPr>
            <p:ph type="subTitle" idx="1"/>
          </p:nvPr>
        </p:nvSpPr>
        <p:spPr>
          <a:xfrm>
            <a:off x="468000" y="1412875"/>
            <a:ext cx="8280000" cy="4930775"/>
          </a:xfrm>
        </p:spPr>
        <p:txBody>
          <a:bodyPr/>
          <a:lstStyle/>
          <a:p>
            <a:pPr algn="l" defTabSz="762000" eaLnBrk="1" hangingPunct="1">
              <a:lnSpc>
                <a:spcPct val="150000"/>
              </a:lnSpc>
              <a:spcBef>
                <a:spcPts val="0"/>
              </a:spcBef>
              <a:defRPr/>
            </a:pPr>
            <a:r>
              <a:rPr lang="en-US" altLang="zh-CN" sz="2000" b="1" dirty="0" smtClean="0">
                <a:latin typeface="宋体" pitchFamily="2" charset="-122"/>
              </a:rPr>
              <a:t>    </a:t>
            </a:r>
            <a:r>
              <a:rPr lang="zh-CN" altLang="en-US" sz="2000" b="1" dirty="0" smtClean="0">
                <a:solidFill>
                  <a:srgbClr val="FF0000"/>
                </a:solidFill>
                <a:latin typeface="Arial" charset="0"/>
              </a:rPr>
              <a:t>总线的定义</a:t>
            </a:r>
          </a:p>
          <a:p>
            <a:pPr algn="l" defTabSz="762000" eaLnBrk="1" hangingPunct="1">
              <a:lnSpc>
                <a:spcPct val="150000"/>
              </a:lnSpc>
              <a:spcBef>
                <a:spcPts val="0"/>
              </a:spcBef>
              <a:defRPr/>
            </a:pPr>
            <a:r>
              <a:rPr lang="en-US" altLang="zh-CN" sz="2000" b="1" dirty="0" smtClean="0">
                <a:latin typeface="宋体" pitchFamily="2" charset="-122"/>
              </a:rPr>
              <a:t>    </a:t>
            </a:r>
            <a:r>
              <a:rPr lang="zh-CN" altLang="en-US" sz="2000" b="1" dirty="0" smtClean="0">
                <a:solidFill>
                  <a:srgbClr val="000066"/>
                </a:solidFill>
                <a:latin typeface="Arial" charset="0"/>
              </a:rPr>
              <a:t>计算机系统通常采用模块结构，一个模块就是实现一个专门功能的一套电路，系统各模块之间传送信息的通路称为总线。</a:t>
            </a:r>
          </a:p>
          <a:p>
            <a:pPr algn="l" defTabSz="762000" eaLnBrk="1" hangingPunct="1">
              <a:lnSpc>
                <a:spcPct val="150000"/>
              </a:lnSpc>
              <a:spcBef>
                <a:spcPts val="0"/>
              </a:spcBef>
              <a:defRPr/>
            </a:pPr>
            <a:endParaRPr lang="zh-CN" altLang="en-US" sz="2000" b="1" dirty="0" smtClean="0">
              <a:solidFill>
                <a:srgbClr val="000066"/>
              </a:solidFill>
              <a:latin typeface="Arial" charset="0"/>
            </a:endParaRPr>
          </a:p>
          <a:p>
            <a:pPr algn="l" defTabSz="762000" eaLnBrk="1" hangingPunct="1">
              <a:lnSpc>
                <a:spcPct val="150000"/>
              </a:lnSpc>
              <a:spcBef>
                <a:spcPts val="0"/>
              </a:spcBef>
              <a:defRPr/>
            </a:pPr>
            <a:r>
              <a:rPr lang="zh-CN" altLang="en-US" sz="2000" b="1" dirty="0" smtClean="0">
                <a:latin typeface="宋体" pitchFamily="2" charset="-122"/>
              </a:rPr>
              <a:t>    </a:t>
            </a:r>
            <a:r>
              <a:rPr lang="zh-CN" altLang="en-US" sz="2000" b="1" dirty="0" smtClean="0">
                <a:solidFill>
                  <a:srgbClr val="FF0000"/>
                </a:solidFill>
                <a:latin typeface="Arial" charset="0"/>
              </a:rPr>
              <a:t>总线的结构</a:t>
            </a:r>
          </a:p>
          <a:p>
            <a:pPr algn="l" defTabSz="762000" eaLnBrk="1" hangingPunct="1">
              <a:lnSpc>
                <a:spcPct val="150000"/>
              </a:lnSpc>
              <a:spcBef>
                <a:spcPts val="0"/>
              </a:spcBef>
              <a:defRPr/>
            </a:pPr>
            <a:r>
              <a:rPr lang="zh-CN" altLang="en-US" sz="2000" b="1" dirty="0" smtClean="0">
                <a:latin typeface="宋体" pitchFamily="2" charset="-122"/>
              </a:rPr>
              <a:t>    </a:t>
            </a:r>
            <a:r>
              <a:rPr lang="zh-CN" altLang="en-US" sz="2000" b="1" dirty="0" smtClean="0">
                <a:solidFill>
                  <a:srgbClr val="000066"/>
                </a:solidFill>
                <a:latin typeface="Arial" charset="0"/>
              </a:rPr>
              <a:t>根据计算机系统中内部总线的数量，总线分为单总线结构、双总线结构、多总线结构。</a:t>
            </a:r>
          </a:p>
          <a:p>
            <a:pPr algn="l" defTabSz="762000" eaLnBrk="1" hangingPunct="1">
              <a:lnSpc>
                <a:spcPct val="150000"/>
              </a:lnSpc>
              <a:spcBef>
                <a:spcPts val="0"/>
              </a:spcBef>
              <a:defRPr/>
            </a:pPr>
            <a:r>
              <a:rPr lang="en-US" altLang="zh-CN" sz="2000" b="1" dirty="0" smtClean="0">
                <a:solidFill>
                  <a:srgbClr val="000066"/>
                </a:solidFill>
                <a:latin typeface="Arial" charset="0"/>
              </a:rPr>
              <a:t> </a:t>
            </a:r>
          </a:p>
        </p:txBody>
      </p:sp>
      <p:sp>
        <p:nvSpPr>
          <p:cNvPr id="205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05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37C784FD-6184-4F70-9195-AE91611631CD}"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1568AC8E-F688-4D5E-A637-E8D80C791400}" type="slidenum">
              <a:rPr lang="zh-CN" altLang="en-US"/>
              <a:pPr>
                <a:defRPr/>
              </a:pPr>
              <a:t>10</a:t>
            </a:fld>
            <a:endParaRPr lang="en-US" altLang="zh-CN"/>
          </a:p>
        </p:txBody>
      </p:sp>
      <p:sp>
        <p:nvSpPr>
          <p:cNvPr id="790530"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790531" name="Rectangle 3"/>
          <p:cNvSpPr>
            <a:spLocks noGrp="1" noChangeArrowheads="1"/>
          </p:cNvSpPr>
          <p:nvPr>
            <p:ph type="subTitle" idx="1"/>
          </p:nvPr>
        </p:nvSpPr>
        <p:spPr>
          <a:xfrm>
            <a:off x="468000" y="1412875"/>
            <a:ext cx="8280000" cy="4930775"/>
          </a:xfrm>
        </p:spPr>
        <p:txBody>
          <a:bodyPr/>
          <a:lstStyle/>
          <a:p>
            <a:pPr algn="l" defTabSz="762000" eaLnBrk="1" hangingPunct="1">
              <a:lnSpc>
                <a:spcPct val="150000"/>
              </a:lnSpc>
              <a:spcBef>
                <a:spcPts val="0"/>
              </a:spcBef>
              <a:defRPr/>
            </a:pPr>
            <a:r>
              <a:rPr lang="en-US" altLang="zh-CN" sz="2000" b="1" dirty="0" smtClean="0">
                <a:latin typeface="宋体" pitchFamily="2" charset="-122"/>
              </a:rPr>
              <a:t>    </a:t>
            </a:r>
            <a:r>
              <a:rPr lang="en-US" altLang="zh-CN" sz="2000" b="1" dirty="0" smtClean="0">
                <a:solidFill>
                  <a:srgbClr val="FF0000"/>
                </a:solidFill>
                <a:latin typeface="Arial" charset="0"/>
              </a:rPr>
              <a:t>1. ISA</a:t>
            </a:r>
            <a:r>
              <a:rPr lang="zh-CN" altLang="en-US" sz="2000" b="1" dirty="0" smtClean="0">
                <a:solidFill>
                  <a:srgbClr val="FF0000"/>
                </a:solidFill>
                <a:latin typeface="Arial" charset="0"/>
              </a:rPr>
              <a:t>总线</a:t>
            </a:r>
          </a:p>
          <a:p>
            <a:pPr algn="l" defTabSz="762000" eaLnBrk="1" hangingPunct="1">
              <a:lnSpc>
                <a:spcPct val="150000"/>
              </a:lnSpc>
              <a:spcBef>
                <a:spcPts val="0"/>
              </a:spcBef>
              <a:defRPr/>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ISA</a:t>
            </a:r>
            <a:r>
              <a:rPr lang="zh-CN" altLang="en-US" sz="2000" b="1" dirty="0" smtClean="0">
                <a:solidFill>
                  <a:srgbClr val="000066"/>
                </a:solidFill>
                <a:latin typeface="Arial" charset="0"/>
              </a:rPr>
              <a:t>为工业标准总线，是</a:t>
            </a:r>
            <a:r>
              <a:rPr lang="en-US" altLang="zh-CN" sz="2000" b="1" dirty="0" smtClean="0">
                <a:solidFill>
                  <a:srgbClr val="000066"/>
                </a:solidFill>
                <a:latin typeface="Arial" charset="0"/>
              </a:rPr>
              <a:t>IBM</a:t>
            </a:r>
            <a:r>
              <a:rPr lang="zh-CN" altLang="en-US" sz="2000" b="1" dirty="0" smtClean="0">
                <a:solidFill>
                  <a:srgbClr val="000066"/>
                </a:solidFill>
                <a:latin typeface="Arial" charset="0"/>
              </a:rPr>
              <a:t>公司为其生产的</a:t>
            </a:r>
            <a:r>
              <a:rPr lang="en-US" altLang="zh-CN" sz="2000" b="1" dirty="0" smtClean="0">
                <a:solidFill>
                  <a:srgbClr val="000066"/>
                </a:solidFill>
                <a:latin typeface="Arial" charset="0"/>
              </a:rPr>
              <a:t>PC</a:t>
            </a:r>
            <a:r>
              <a:rPr lang="zh-CN" altLang="en-US" sz="2000" b="1" dirty="0" smtClean="0">
                <a:solidFill>
                  <a:srgbClr val="000066"/>
                </a:solidFill>
                <a:latin typeface="Arial" charset="0"/>
              </a:rPr>
              <a:t>系列微机制定的总线标准。</a:t>
            </a:r>
          </a:p>
          <a:p>
            <a:pPr algn="l" defTabSz="762000" eaLnBrk="1" hangingPunct="1">
              <a:lnSpc>
                <a:spcPct val="150000"/>
              </a:lnSpc>
              <a:spcBef>
                <a:spcPts val="0"/>
              </a:spcBef>
              <a:defRPr/>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早期</a:t>
            </a:r>
            <a:r>
              <a:rPr lang="en-US" altLang="zh-CN" sz="2000" b="1" dirty="0" smtClean="0">
                <a:solidFill>
                  <a:srgbClr val="000066"/>
                </a:solidFill>
                <a:latin typeface="Arial" charset="0"/>
              </a:rPr>
              <a:t>ISA</a:t>
            </a:r>
            <a:r>
              <a:rPr lang="zh-CN" altLang="en-US" sz="2000" b="1" dirty="0" smtClean="0">
                <a:solidFill>
                  <a:srgbClr val="000066"/>
                </a:solidFill>
                <a:latin typeface="Arial" charset="0"/>
              </a:rPr>
              <a:t>总线</a:t>
            </a:r>
            <a:r>
              <a:rPr lang="en-US" altLang="zh-CN" sz="2000" b="1" dirty="0" smtClean="0">
                <a:solidFill>
                  <a:srgbClr val="000066"/>
                </a:solidFill>
                <a:latin typeface="Arial" charset="0"/>
              </a:rPr>
              <a:t>(IBM-PC/XT)</a:t>
            </a:r>
            <a:r>
              <a:rPr lang="zh-CN" altLang="en-US" sz="2000" b="1" dirty="0" smtClean="0">
                <a:solidFill>
                  <a:srgbClr val="000066"/>
                </a:solidFill>
                <a:latin typeface="Arial" charset="0"/>
              </a:rPr>
              <a:t>有</a:t>
            </a:r>
            <a:r>
              <a:rPr lang="en-US" altLang="zh-CN" sz="2000" b="1" dirty="0" smtClean="0">
                <a:solidFill>
                  <a:srgbClr val="000066"/>
                </a:solidFill>
                <a:latin typeface="Arial" charset="0"/>
              </a:rPr>
              <a:t>62</a:t>
            </a:r>
            <a:r>
              <a:rPr lang="zh-CN" altLang="en-US" sz="2000" b="1" dirty="0" smtClean="0">
                <a:solidFill>
                  <a:srgbClr val="000066"/>
                </a:solidFill>
                <a:latin typeface="Arial" charset="0"/>
              </a:rPr>
              <a:t>引线，其中数据线</a:t>
            </a:r>
            <a:r>
              <a:rPr lang="en-US" altLang="zh-CN" sz="2000" b="1" dirty="0" smtClean="0">
                <a:solidFill>
                  <a:srgbClr val="000066"/>
                </a:solidFill>
                <a:latin typeface="Arial" charset="0"/>
              </a:rPr>
              <a:t>8</a:t>
            </a:r>
            <a:r>
              <a:rPr lang="zh-CN" altLang="en-US" sz="2000" b="1" dirty="0" smtClean="0">
                <a:solidFill>
                  <a:srgbClr val="000066"/>
                </a:solidFill>
                <a:latin typeface="Arial" charset="0"/>
              </a:rPr>
              <a:t>根，地址线</a:t>
            </a:r>
            <a:r>
              <a:rPr lang="en-US" altLang="zh-CN" sz="2000" b="1" dirty="0" smtClean="0">
                <a:solidFill>
                  <a:srgbClr val="000066"/>
                </a:solidFill>
                <a:latin typeface="Arial" charset="0"/>
              </a:rPr>
              <a:t>20</a:t>
            </a:r>
            <a:r>
              <a:rPr lang="zh-CN" altLang="en-US" sz="2000" b="1" dirty="0" smtClean="0">
                <a:solidFill>
                  <a:srgbClr val="000066"/>
                </a:solidFill>
                <a:latin typeface="Arial" charset="0"/>
              </a:rPr>
              <a:t>根；可接收</a:t>
            </a:r>
            <a:r>
              <a:rPr lang="en-US" altLang="zh-CN" sz="2000" b="1" dirty="0" smtClean="0">
                <a:solidFill>
                  <a:srgbClr val="000066"/>
                </a:solidFill>
                <a:latin typeface="Arial" charset="0"/>
              </a:rPr>
              <a:t>6</a:t>
            </a:r>
            <a:r>
              <a:rPr lang="zh-CN" altLang="en-US" sz="2000" b="1" dirty="0" smtClean="0">
                <a:solidFill>
                  <a:srgbClr val="000066"/>
                </a:solidFill>
                <a:latin typeface="Arial" charset="0"/>
              </a:rPr>
              <a:t>路中断请求，</a:t>
            </a:r>
            <a:r>
              <a:rPr lang="en-US" altLang="zh-CN" sz="2000" b="1" dirty="0" smtClean="0">
                <a:solidFill>
                  <a:srgbClr val="000066"/>
                </a:solidFill>
                <a:latin typeface="Arial" charset="0"/>
              </a:rPr>
              <a:t>3</a:t>
            </a:r>
            <a:r>
              <a:rPr lang="zh-CN" altLang="en-US" sz="2000" b="1" dirty="0" smtClean="0">
                <a:solidFill>
                  <a:srgbClr val="000066"/>
                </a:solidFill>
                <a:latin typeface="Arial" charset="0"/>
              </a:rPr>
              <a:t>路</a:t>
            </a:r>
            <a:r>
              <a:rPr lang="en-US" altLang="zh-CN" sz="2000" b="1" dirty="0" smtClean="0">
                <a:solidFill>
                  <a:srgbClr val="000066"/>
                </a:solidFill>
                <a:latin typeface="Arial" charset="0"/>
              </a:rPr>
              <a:t>DMA</a:t>
            </a:r>
            <a:r>
              <a:rPr lang="zh-CN" altLang="en-US" sz="2000" b="1" dirty="0" smtClean="0">
                <a:solidFill>
                  <a:srgbClr val="000066"/>
                </a:solidFill>
                <a:latin typeface="Arial" charset="0"/>
              </a:rPr>
              <a:t>请求；此外还包括时钟、电源线和地线。</a:t>
            </a:r>
          </a:p>
          <a:p>
            <a:pPr algn="l" defTabSz="762000" eaLnBrk="1" hangingPunct="1">
              <a:lnSpc>
                <a:spcPct val="150000"/>
              </a:lnSpc>
              <a:spcBef>
                <a:spcPts val="0"/>
              </a:spcBef>
              <a:defRPr/>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后来扩展为</a:t>
            </a:r>
            <a:r>
              <a:rPr lang="en-US" altLang="zh-CN" sz="2000" b="1" dirty="0" smtClean="0">
                <a:solidFill>
                  <a:srgbClr val="000066"/>
                </a:solidFill>
                <a:latin typeface="Arial" charset="0"/>
              </a:rPr>
              <a:t>98</a:t>
            </a:r>
            <a:r>
              <a:rPr lang="zh-CN" altLang="en-US" sz="2000" b="1" dirty="0" smtClean="0">
                <a:solidFill>
                  <a:srgbClr val="000066"/>
                </a:solidFill>
                <a:latin typeface="Arial" charset="0"/>
              </a:rPr>
              <a:t>引线</a:t>
            </a:r>
            <a:r>
              <a:rPr lang="en-US" altLang="zh-CN" sz="2000" b="1" dirty="0" smtClean="0">
                <a:solidFill>
                  <a:srgbClr val="000066"/>
                </a:solidFill>
                <a:latin typeface="Arial" charset="0"/>
              </a:rPr>
              <a:t>(IBM-PC/AT)</a:t>
            </a:r>
            <a:r>
              <a:rPr lang="zh-CN" altLang="en-US" sz="2000" b="1" dirty="0" smtClean="0">
                <a:solidFill>
                  <a:srgbClr val="000066"/>
                </a:solidFill>
                <a:latin typeface="Arial" charset="0"/>
              </a:rPr>
              <a:t> ，包括数据线</a:t>
            </a:r>
            <a:r>
              <a:rPr lang="en-US" altLang="zh-CN" sz="2000" b="1" dirty="0" smtClean="0">
                <a:solidFill>
                  <a:srgbClr val="000066"/>
                </a:solidFill>
                <a:latin typeface="Arial" charset="0"/>
              </a:rPr>
              <a:t>16</a:t>
            </a:r>
            <a:r>
              <a:rPr lang="zh-CN" altLang="en-US" sz="2000" b="1" dirty="0" smtClean="0">
                <a:solidFill>
                  <a:srgbClr val="000066"/>
                </a:solidFill>
                <a:latin typeface="Arial" charset="0"/>
              </a:rPr>
              <a:t>根、地址线</a:t>
            </a:r>
            <a:r>
              <a:rPr lang="en-US" altLang="zh-CN" sz="2000" b="1" dirty="0" smtClean="0">
                <a:solidFill>
                  <a:srgbClr val="000066"/>
                </a:solidFill>
                <a:latin typeface="Arial" charset="0"/>
              </a:rPr>
              <a:t>24</a:t>
            </a:r>
            <a:r>
              <a:rPr lang="zh-CN" altLang="en-US" sz="2000" b="1" dirty="0" smtClean="0">
                <a:solidFill>
                  <a:srgbClr val="000066"/>
                </a:solidFill>
                <a:latin typeface="Arial" charset="0"/>
              </a:rPr>
              <a:t>根，支持</a:t>
            </a:r>
            <a:r>
              <a:rPr lang="en-US" altLang="zh-CN" sz="2000" b="1" dirty="0" smtClean="0">
                <a:solidFill>
                  <a:srgbClr val="000066"/>
                </a:solidFill>
                <a:latin typeface="Arial" charset="0"/>
              </a:rPr>
              <a:t>16</a:t>
            </a:r>
            <a:r>
              <a:rPr lang="zh-CN" altLang="en-US" sz="2000" b="1" dirty="0" smtClean="0">
                <a:solidFill>
                  <a:srgbClr val="000066"/>
                </a:solidFill>
                <a:latin typeface="Arial" charset="0"/>
              </a:rPr>
              <a:t>级中断和</a:t>
            </a:r>
            <a:r>
              <a:rPr lang="en-US" altLang="zh-CN" sz="2000" b="1" dirty="0" smtClean="0">
                <a:solidFill>
                  <a:srgbClr val="000066"/>
                </a:solidFill>
                <a:latin typeface="Arial" charset="0"/>
              </a:rPr>
              <a:t>7</a:t>
            </a:r>
            <a:r>
              <a:rPr lang="zh-CN" altLang="en-US" sz="2000" b="1" dirty="0" smtClean="0">
                <a:solidFill>
                  <a:srgbClr val="000066"/>
                </a:solidFill>
                <a:latin typeface="Arial" charset="0"/>
              </a:rPr>
              <a:t>个</a:t>
            </a:r>
            <a:r>
              <a:rPr lang="en-US" altLang="zh-CN" sz="2000" b="1" dirty="0" smtClean="0">
                <a:solidFill>
                  <a:srgbClr val="000066"/>
                </a:solidFill>
                <a:latin typeface="Arial" charset="0"/>
              </a:rPr>
              <a:t>DMA</a:t>
            </a:r>
            <a:r>
              <a:rPr lang="zh-CN" altLang="en-US" sz="2000" b="1" dirty="0" smtClean="0">
                <a:solidFill>
                  <a:srgbClr val="000066"/>
                </a:solidFill>
                <a:latin typeface="Arial" charset="0"/>
              </a:rPr>
              <a:t>通道。</a:t>
            </a:r>
            <a:endParaRPr lang="zh-CN" altLang="en-US" sz="2000" b="1" dirty="0" smtClean="0">
              <a:solidFill>
                <a:srgbClr val="000066"/>
              </a:solidFill>
              <a:latin typeface="宋体" pitchFamily="2" charset="-122"/>
            </a:endParaRPr>
          </a:p>
        </p:txBody>
      </p:sp>
      <p:sp>
        <p:nvSpPr>
          <p:cNvPr id="1127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127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B239BF2-083D-45A1-AF1E-47D0881F0064}"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4542CB6E-7EDB-4092-84FF-E5B2CF7755EF}" type="slidenum">
              <a:rPr lang="zh-CN" altLang="en-US"/>
              <a:pPr>
                <a:defRPr/>
              </a:pPr>
              <a:t>11</a:t>
            </a:fld>
            <a:endParaRPr lang="en-US" altLang="zh-CN"/>
          </a:p>
        </p:txBody>
      </p:sp>
      <p:sp>
        <p:nvSpPr>
          <p:cNvPr id="799746"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1229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229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12295" name="Picture 6" descr="ISA-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484313"/>
            <a:ext cx="6264275"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1CA703B4-01B7-4CA1-888A-E3736EA37295}"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5A6CDEF5-D902-4919-8524-702B305A7108}" type="slidenum">
              <a:rPr lang="zh-CN" altLang="en-US"/>
              <a:pPr>
                <a:defRPr/>
              </a:pPr>
              <a:t>12</a:t>
            </a:fld>
            <a:endParaRPr lang="en-US" altLang="zh-CN"/>
          </a:p>
        </p:txBody>
      </p:sp>
      <p:sp>
        <p:nvSpPr>
          <p:cNvPr id="792578"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133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331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13319" name="Picture 8" descr="ISA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628775"/>
            <a:ext cx="756126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81329C25-A902-4F3B-B34F-CC02833C0B43}"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84393180-4E22-4E69-B4CE-FFDA6AE20CBD}" type="slidenum">
              <a:rPr lang="zh-CN" altLang="en-US"/>
              <a:pPr>
                <a:defRPr/>
              </a:pPr>
              <a:t>13</a:t>
            </a:fld>
            <a:endParaRPr lang="en-US" altLang="zh-CN"/>
          </a:p>
        </p:txBody>
      </p:sp>
      <p:sp>
        <p:nvSpPr>
          <p:cNvPr id="801794"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14341" name="Rectangle 3"/>
          <p:cNvSpPr>
            <a:spLocks noGrp="1" noChangeArrowheads="1"/>
          </p:cNvSpPr>
          <p:nvPr>
            <p:ph type="subTitle" idx="1"/>
          </p:nvPr>
        </p:nvSpPr>
        <p:spPr>
          <a:xfrm>
            <a:off x="684213" y="1412875"/>
            <a:ext cx="7916862" cy="4930775"/>
          </a:xfrm>
          <a:noFill/>
        </p:spPr>
        <p:txBody>
          <a:bodyPr/>
          <a:lstStyle/>
          <a:p>
            <a:pPr algn="l" defTabSz="762000" eaLnBrk="1" hangingPunct="1">
              <a:lnSpc>
                <a:spcPct val="150000"/>
              </a:lnSpc>
              <a:spcBef>
                <a:spcPts val="0"/>
              </a:spcBef>
            </a:pPr>
            <a:r>
              <a:rPr lang="en-US" altLang="zh-CN" sz="2000" b="1" dirty="0" smtClean="0">
                <a:latin typeface="宋体" pitchFamily="2" charset="-122"/>
              </a:rPr>
              <a:t>    </a:t>
            </a:r>
            <a:r>
              <a:rPr lang="en-US" altLang="zh-CN" sz="2000" b="1" dirty="0" smtClean="0">
                <a:solidFill>
                  <a:srgbClr val="000066"/>
                </a:solidFill>
                <a:latin typeface="Arial" charset="0"/>
              </a:rPr>
              <a:t>ISA</a:t>
            </a:r>
            <a:r>
              <a:rPr lang="zh-CN" altLang="en-US" sz="2000" b="1" dirty="0" smtClean="0">
                <a:solidFill>
                  <a:srgbClr val="000066"/>
                </a:solidFill>
                <a:latin typeface="Arial" charset="0"/>
              </a:rPr>
              <a:t>总线的特点</a:t>
            </a:r>
          </a:p>
          <a:p>
            <a:pPr algn="l" defTabSz="762000" eaLnBrk="1" hangingPunct="1">
              <a:lnSpc>
                <a:spcPct val="150000"/>
              </a:lnSpc>
              <a:spcBef>
                <a:spcPts val="0"/>
              </a:spcBef>
            </a:pPr>
            <a:r>
              <a:rPr lang="zh-CN" altLang="en-US" sz="2000" b="1" dirty="0" smtClean="0">
                <a:solidFill>
                  <a:srgbClr val="000066"/>
                </a:solidFill>
                <a:latin typeface="宋体" pitchFamily="2" charset="-122"/>
              </a:rPr>
              <a:t>    * 工作频率：</a:t>
            </a:r>
            <a:r>
              <a:rPr lang="en-US" altLang="zh-CN" sz="2000" b="1" dirty="0" smtClean="0">
                <a:solidFill>
                  <a:srgbClr val="000066"/>
                </a:solidFill>
                <a:latin typeface="Arial" charset="0"/>
              </a:rPr>
              <a:t>5 / 8MHz</a:t>
            </a:r>
            <a:r>
              <a:rPr lang="zh-CN" altLang="en-US" sz="2000" b="1" dirty="0" smtClean="0">
                <a:solidFill>
                  <a:srgbClr val="000066"/>
                </a:solidFill>
                <a:latin typeface="Arial" charset="0"/>
              </a:rPr>
              <a:t>；</a:t>
            </a:r>
          </a:p>
          <a:p>
            <a:pPr algn="l" defTabSz="762000" eaLnBrk="1" hangingPunct="1">
              <a:lnSpc>
                <a:spcPct val="150000"/>
              </a:lnSpc>
              <a:spcBef>
                <a:spcPts val="0"/>
              </a:spcBef>
            </a:pPr>
            <a:r>
              <a:rPr lang="en-US" altLang="zh-CN" sz="2000" b="1" dirty="0" smtClean="0">
                <a:solidFill>
                  <a:srgbClr val="000066"/>
                </a:solidFill>
                <a:latin typeface="宋体" pitchFamily="2" charset="-122"/>
              </a:rPr>
              <a:t>    * </a:t>
            </a:r>
            <a:r>
              <a:rPr lang="zh-CN" altLang="en-US" sz="2000" b="1" dirty="0" smtClean="0">
                <a:solidFill>
                  <a:srgbClr val="000066"/>
                </a:solidFill>
                <a:latin typeface="宋体" pitchFamily="2" charset="-122"/>
              </a:rPr>
              <a:t>地址总线：</a:t>
            </a:r>
            <a:r>
              <a:rPr lang="en-US" altLang="zh-CN" sz="2000" b="1" dirty="0" smtClean="0">
                <a:solidFill>
                  <a:srgbClr val="000066"/>
                </a:solidFill>
                <a:latin typeface="Arial" charset="0"/>
              </a:rPr>
              <a:t>20 / 24 </a:t>
            </a:r>
            <a:r>
              <a:rPr lang="zh-CN" altLang="en-US" sz="2000" b="1" dirty="0" smtClean="0">
                <a:solidFill>
                  <a:srgbClr val="000066"/>
                </a:solidFill>
                <a:latin typeface="Arial" charset="0"/>
              </a:rPr>
              <a:t>根</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寻址范围</a:t>
            </a:r>
            <a:r>
              <a:rPr lang="en-US" altLang="zh-CN" sz="2000" b="1" dirty="0" smtClean="0">
                <a:solidFill>
                  <a:srgbClr val="000066"/>
                </a:solidFill>
                <a:latin typeface="Arial" charset="0"/>
              </a:rPr>
              <a:t>1MB / 16MB</a:t>
            </a:r>
            <a:r>
              <a:rPr lang="zh-CN" altLang="en-US" sz="2000" b="1" dirty="0" smtClean="0">
                <a:solidFill>
                  <a:srgbClr val="000066"/>
                </a:solidFill>
                <a:latin typeface="宋体" pitchFamily="2" charset="-122"/>
              </a:rPr>
              <a:t>；</a:t>
            </a:r>
          </a:p>
          <a:p>
            <a:pPr algn="l" defTabSz="762000" eaLnBrk="1" hangingPunct="1">
              <a:lnSpc>
                <a:spcPct val="150000"/>
              </a:lnSpc>
              <a:spcBef>
                <a:spcPts val="0"/>
              </a:spcBef>
            </a:pPr>
            <a:r>
              <a:rPr lang="zh-CN" altLang="en-US" sz="2000" b="1" dirty="0" smtClean="0">
                <a:solidFill>
                  <a:srgbClr val="000066"/>
                </a:solidFill>
                <a:latin typeface="宋体" pitchFamily="2" charset="-122"/>
              </a:rPr>
              <a:t>    * 数据总线：</a:t>
            </a:r>
            <a:r>
              <a:rPr lang="en-US" altLang="zh-CN" sz="2000" b="1" dirty="0" smtClean="0">
                <a:solidFill>
                  <a:srgbClr val="000066"/>
                </a:solidFill>
                <a:latin typeface="Arial" charset="0"/>
              </a:rPr>
              <a:t>8 / 16 bit</a:t>
            </a:r>
            <a:r>
              <a:rPr lang="zh-CN" altLang="en-US" sz="2000" b="1" dirty="0" smtClean="0">
                <a:solidFill>
                  <a:srgbClr val="000066"/>
                </a:solidFill>
                <a:latin typeface="Arial" charset="0"/>
              </a:rPr>
              <a:t>；</a:t>
            </a:r>
          </a:p>
          <a:p>
            <a:pPr algn="l" defTabSz="762000" eaLnBrk="1" hangingPunct="1">
              <a:lnSpc>
                <a:spcPct val="150000"/>
              </a:lnSpc>
              <a:spcBef>
                <a:spcPts val="0"/>
              </a:spcBef>
            </a:pPr>
            <a:r>
              <a:rPr lang="en-US" altLang="zh-CN" sz="2000" b="1" dirty="0" smtClean="0">
                <a:solidFill>
                  <a:srgbClr val="000066"/>
                </a:solidFill>
                <a:latin typeface="宋体" pitchFamily="2" charset="-122"/>
              </a:rPr>
              <a:t>    * </a:t>
            </a:r>
            <a:r>
              <a:rPr lang="zh-CN" altLang="en-US" sz="2000" b="1" dirty="0" smtClean="0">
                <a:solidFill>
                  <a:srgbClr val="000066"/>
                </a:solidFill>
                <a:latin typeface="Arial" charset="0"/>
              </a:rPr>
              <a:t>支持 </a:t>
            </a:r>
            <a:r>
              <a:rPr lang="en-US" altLang="zh-CN" sz="2000" b="1" dirty="0" smtClean="0">
                <a:solidFill>
                  <a:srgbClr val="000066"/>
                </a:solidFill>
                <a:latin typeface="Arial" charset="0"/>
              </a:rPr>
              <a:t>5 / 11 </a:t>
            </a:r>
            <a:r>
              <a:rPr lang="zh-CN" altLang="en-US" sz="2000" b="1" dirty="0" smtClean="0">
                <a:solidFill>
                  <a:srgbClr val="000066"/>
                </a:solidFill>
                <a:latin typeface="Arial" charset="0"/>
              </a:rPr>
              <a:t>个外部中断</a:t>
            </a:r>
            <a:r>
              <a:rPr lang="zh-CN" altLang="en-US" sz="2000" b="1" dirty="0" smtClean="0">
                <a:solidFill>
                  <a:srgbClr val="000066"/>
                </a:solidFill>
                <a:latin typeface="宋体" pitchFamily="2" charset="-122"/>
              </a:rPr>
              <a:t>；</a:t>
            </a:r>
          </a:p>
          <a:p>
            <a:pPr algn="l" defTabSz="762000" eaLnBrk="1" hangingPunct="1">
              <a:lnSpc>
                <a:spcPct val="150000"/>
              </a:lnSpc>
              <a:spcBef>
                <a:spcPts val="0"/>
              </a:spcBef>
            </a:pPr>
            <a:r>
              <a:rPr lang="zh-CN" altLang="en-US" sz="2000" b="1" dirty="0" smtClean="0">
                <a:solidFill>
                  <a:srgbClr val="000066"/>
                </a:solidFill>
                <a:latin typeface="宋体" pitchFamily="2" charset="-122"/>
              </a:rPr>
              <a:t>    * </a:t>
            </a:r>
            <a:r>
              <a:rPr lang="zh-CN" altLang="en-US" sz="2000" b="1" dirty="0" smtClean="0">
                <a:solidFill>
                  <a:srgbClr val="000066"/>
                </a:solidFill>
                <a:latin typeface="Arial" charset="0"/>
              </a:rPr>
              <a:t>支持 </a:t>
            </a:r>
            <a:r>
              <a:rPr lang="en-US" altLang="zh-CN" sz="2000" b="1" dirty="0" smtClean="0">
                <a:solidFill>
                  <a:srgbClr val="000066"/>
                </a:solidFill>
                <a:latin typeface="Arial" charset="0"/>
              </a:rPr>
              <a:t>4 / 7 DMA</a:t>
            </a:r>
            <a:r>
              <a:rPr lang="zh-CN" altLang="en-US" sz="2000" b="1" dirty="0" smtClean="0">
                <a:solidFill>
                  <a:srgbClr val="000066"/>
                </a:solidFill>
                <a:latin typeface="Arial" charset="0"/>
              </a:rPr>
              <a:t>通道</a:t>
            </a:r>
            <a:r>
              <a:rPr lang="zh-CN" altLang="en-US" sz="2000" b="1" dirty="0" smtClean="0">
                <a:solidFill>
                  <a:srgbClr val="000066"/>
                </a:solidFill>
                <a:latin typeface="宋体" pitchFamily="2" charset="-122"/>
              </a:rPr>
              <a:t>；</a:t>
            </a:r>
          </a:p>
          <a:p>
            <a:pPr algn="l" defTabSz="762000" eaLnBrk="1" hangingPunct="1">
              <a:lnSpc>
                <a:spcPct val="150000"/>
              </a:lnSpc>
              <a:spcBef>
                <a:spcPts val="0"/>
              </a:spcBef>
            </a:pPr>
            <a:r>
              <a:rPr lang="zh-CN" altLang="en-US" sz="2000" b="1" dirty="0" smtClean="0">
                <a:solidFill>
                  <a:srgbClr val="000066"/>
                </a:solidFill>
                <a:latin typeface="宋体" pitchFamily="2" charset="-122"/>
              </a:rPr>
              <a:t>    * </a:t>
            </a:r>
            <a:r>
              <a:rPr lang="en-US" altLang="zh-CN" sz="2000" b="1" dirty="0" smtClean="0">
                <a:solidFill>
                  <a:srgbClr val="000066"/>
                </a:solidFill>
                <a:latin typeface="Arial" charset="0"/>
              </a:rPr>
              <a:t>I/O </a:t>
            </a:r>
            <a:r>
              <a:rPr lang="zh-CN" altLang="en-US" sz="2000" b="1" dirty="0" smtClean="0">
                <a:solidFill>
                  <a:srgbClr val="000066"/>
                </a:solidFill>
                <a:latin typeface="Arial" charset="0"/>
              </a:rPr>
              <a:t>独立地址空间，</a:t>
            </a:r>
            <a:r>
              <a:rPr lang="en-US" altLang="zh-CN" sz="2000" b="1" dirty="0" smtClean="0">
                <a:solidFill>
                  <a:srgbClr val="000066"/>
                </a:solidFill>
                <a:latin typeface="Arial" charset="0"/>
              </a:rPr>
              <a:t>16 bit I/O</a:t>
            </a:r>
            <a:r>
              <a:rPr lang="zh-CN" altLang="en-US" sz="2000" b="1" dirty="0" smtClean="0">
                <a:solidFill>
                  <a:srgbClr val="000066"/>
                </a:solidFill>
                <a:latin typeface="Arial" charset="0"/>
              </a:rPr>
              <a:t>地址</a:t>
            </a:r>
          </a:p>
          <a:p>
            <a:pPr algn="l" defTabSz="762000" eaLnBrk="1" hangingPunct="1">
              <a:lnSpc>
                <a:spcPct val="150000"/>
              </a:lnSpc>
              <a:spcBef>
                <a:spcPts val="0"/>
              </a:spcBef>
            </a:pPr>
            <a:endParaRPr lang="zh-CN" altLang="en-US" sz="2000" b="1" dirty="0" smtClean="0">
              <a:solidFill>
                <a:srgbClr val="000066"/>
              </a:solidFill>
              <a:latin typeface="宋体" pitchFamily="2" charset="-122"/>
            </a:endParaRP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p>
        </p:txBody>
      </p:sp>
      <p:sp>
        <p:nvSpPr>
          <p:cNvPr id="143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434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FF8FAC3F-8CA3-4DF1-AC51-2C6F763FA076}"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5E779E60-B8B7-401C-BD52-2CC75FE79F11}" type="slidenum">
              <a:rPr lang="zh-CN" altLang="en-US"/>
              <a:pPr>
                <a:defRPr/>
              </a:pPr>
              <a:t>14</a:t>
            </a:fld>
            <a:endParaRPr lang="en-US" altLang="zh-CN"/>
          </a:p>
        </p:txBody>
      </p:sp>
      <p:sp>
        <p:nvSpPr>
          <p:cNvPr id="800770"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1536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536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graphicFrame>
        <p:nvGraphicFramePr>
          <p:cNvPr id="15367" name="Object 5"/>
          <p:cNvGraphicFramePr>
            <a:graphicFrameLocks noChangeAspect="1"/>
          </p:cNvGraphicFramePr>
          <p:nvPr/>
        </p:nvGraphicFramePr>
        <p:xfrm>
          <a:off x="971550" y="1341438"/>
          <a:ext cx="7131050" cy="5005387"/>
        </p:xfrm>
        <a:graphic>
          <a:graphicData uri="http://schemas.openxmlformats.org/presentationml/2006/ole">
            <mc:AlternateContent xmlns:mc="http://schemas.openxmlformats.org/markup-compatibility/2006">
              <mc:Choice xmlns:v="urn:schemas-microsoft-com:vml" Requires="v">
                <p:oleObj spid="_x0000_s15371" name="Photo Editor 照片" r:id="rId3" imgW="17576078" imgH="10980952" progId="MSPhotoEd.3">
                  <p:embed/>
                </p:oleObj>
              </mc:Choice>
              <mc:Fallback>
                <p:oleObj name="Photo Editor 照片" r:id="rId3" imgW="17576078" imgH="10980952"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341438"/>
                        <a:ext cx="713105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1C04FAE-4EB5-4CF8-85E7-5EA195BB9645}"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A8F86C54-0349-4EC1-A86F-8273DFB4B387}" type="slidenum">
              <a:rPr lang="zh-CN" altLang="en-US"/>
              <a:pPr>
                <a:defRPr/>
              </a:pPr>
              <a:t>15</a:t>
            </a:fld>
            <a:endParaRPr lang="en-US" altLang="zh-CN"/>
          </a:p>
        </p:txBody>
      </p:sp>
      <p:sp>
        <p:nvSpPr>
          <p:cNvPr id="793602"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16389"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639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graphicFrame>
        <p:nvGraphicFramePr>
          <p:cNvPr id="16391" name="Object 6"/>
          <p:cNvGraphicFramePr>
            <a:graphicFrameLocks noChangeAspect="1"/>
          </p:cNvGraphicFramePr>
          <p:nvPr/>
        </p:nvGraphicFramePr>
        <p:xfrm>
          <a:off x="1187450" y="1341438"/>
          <a:ext cx="6702425" cy="4978400"/>
        </p:xfrm>
        <a:graphic>
          <a:graphicData uri="http://schemas.openxmlformats.org/presentationml/2006/ole">
            <mc:AlternateContent xmlns:mc="http://schemas.openxmlformats.org/markup-compatibility/2006">
              <mc:Choice xmlns:v="urn:schemas-microsoft-com:vml" Requires="v">
                <p:oleObj spid="_x0000_s16395" name="Photo Editor 照片" r:id="rId3" imgW="17076190" imgH="10523810" progId="MSPhotoEd.3">
                  <p:embed/>
                </p:oleObj>
              </mc:Choice>
              <mc:Fallback>
                <p:oleObj name="Photo Editor 照片" r:id="rId3" imgW="17076190" imgH="10523810"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341438"/>
                        <a:ext cx="6702425" cy="497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F88AC11-DC08-4CBB-9FF8-3B5334E9996B}"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35BCC79D-4B58-44CB-8830-827061D009AB}" type="slidenum">
              <a:rPr lang="zh-CN" altLang="en-US"/>
              <a:pPr>
                <a:defRPr/>
              </a:pPr>
              <a:t>16</a:t>
            </a:fld>
            <a:endParaRPr lang="en-US" altLang="zh-CN"/>
          </a:p>
        </p:txBody>
      </p:sp>
      <p:sp>
        <p:nvSpPr>
          <p:cNvPr id="796674"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17413"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en-US" altLang="zh-CN" sz="2000" b="1" dirty="0" smtClean="0">
                <a:latin typeface="宋体" pitchFamily="2" charset="-122"/>
              </a:rPr>
              <a:t>    </a:t>
            </a:r>
            <a:r>
              <a:rPr lang="en-US" altLang="zh-CN" sz="2000" b="1" dirty="0" smtClean="0">
                <a:solidFill>
                  <a:srgbClr val="FF0000"/>
                </a:solidFill>
                <a:latin typeface="Arial" charset="0"/>
              </a:rPr>
              <a:t>2. PCI</a:t>
            </a:r>
            <a:r>
              <a:rPr lang="zh-CN" altLang="en-US" sz="2000" b="1" dirty="0" smtClean="0">
                <a:solidFill>
                  <a:srgbClr val="FF0000"/>
                </a:solidFill>
                <a:latin typeface="Arial" charset="0"/>
              </a:rPr>
              <a:t>总线</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PCI ( peripheral component interconnect</a:t>
            </a:r>
            <a:r>
              <a:rPr lang="zh-CN" altLang="en-US" sz="2000" b="1" dirty="0" smtClean="0">
                <a:solidFill>
                  <a:srgbClr val="000066"/>
                </a:solidFill>
                <a:latin typeface="Arial" charset="0"/>
              </a:rPr>
              <a:t>，外围部件互连</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总线是一种同步且独立于处理器的局部总线。</a:t>
            </a:r>
          </a:p>
          <a:p>
            <a:pPr algn="l" defTabSz="762000" eaLnBrk="1" hangingPunct="1">
              <a:lnSpc>
                <a:spcPct val="150000"/>
              </a:lnSpc>
              <a:spcBef>
                <a:spcPts val="0"/>
              </a:spcBef>
            </a:pPr>
            <a:endParaRPr lang="zh-CN" altLang="en-US" sz="2000" b="1" dirty="0" smtClean="0">
              <a:solidFill>
                <a:srgbClr val="000066"/>
              </a:solidFill>
              <a:latin typeface="Arial" charset="0"/>
            </a:endParaRP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PCI</a:t>
            </a:r>
            <a:r>
              <a:rPr lang="zh-CN" altLang="en-US" sz="2000" b="1" dirty="0" smtClean="0">
                <a:solidFill>
                  <a:srgbClr val="000066"/>
                </a:solidFill>
                <a:latin typeface="Arial" charset="0"/>
              </a:rPr>
              <a:t>总线的特点</a:t>
            </a:r>
          </a:p>
          <a:p>
            <a:pPr algn="l" defTabSz="762000" eaLnBrk="1" hangingPunct="1">
              <a:lnSpc>
                <a:spcPct val="150000"/>
              </a:lnSpc>
              <a:spcBef>
                <a:spcPts val="0"/>
              </a:spcBef>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(1)</a:t>
            </a:r>
            <a:r>
              <a:rPr lang="zh-CN" altLang="en-US" sz="2000" b="1" dirty="0" smtClean="0">
                <a:solidFill>
                  <a:srgbClr val="000066"/>
                </a:solidFill>
                <a:latin typeface="Arial" charset="0"/>
              </a:rPr>
              <a:t>即插即用功能；</a:t>
            </a:r>
            <a:r>
              <a:rPr lang="en-US" altLang="zh-CN" sz="2000" b="1" dirty="0" smtClean="0">
                <a:solidFill>
                  <a:srgbClr val="000066"/>
                </a:solidFill>
                <a:latin typeface="Arial" charset="0"/>
              </a:rPr>
              <a:t>(2)</a:t>
            </a:r>
            <a:r>
              <a:rPr lang="zh-CN" altLang="en-US" sz="2000" b="1" dirty="0" smtClean="0">
                <a:solidFill>
                  <a:srgbClr val="000066"/>
                </a:solidFill>
                <a:latin typeface="Arial" charset="0"/>
              </a:rPr>
              <a:t>突发访问模式；</a:t>
            </a:r>
            <a:r>
              <a:rPr lang="en-US" altLang="zh-CN" sz="2000" b="1" dirty="0" smtClean="0">
                <a:solidFill>
                  <a:srgbClr val="000066"/>
                </a:solidFill>
                <a:latin typeface="Arial" charset="0"/>
              </a:rPr>
              <a:t>(3) 32/64 bit</a:t>
            </a:r>
            <a:r>
              <a:rPr lang="zh-CN" altLang="en-US" sz="2000" b="1" dirty="0" smtClean="0">
                <a:solidFill>
                  <a:srgbClr val="000066"/>
                </a:solidFill>
                <a:latin typeface="Arial" charset="0"/>
              </a:rPr>
              <a:t>数据线宽；</a:t>
            </a:r>
            <a:r>
              <a:rPr lang="en-US" altLang="zh-CN" sz="2000" b="1" dirty="0" smtClean="0">
                <a:solidFill>
                  <a:srgbClr val="000066"/>
                </a:solidFill>
                <a:latin typeface="Arial" charset="0"/>
              </a:rPr>
              <a:t>(4)</a:t>
            </a:r>
            <a:r>
              <a:rPr lang="zh-CN" altLang="en-US" sz="2000" b="1" dirty="0" smtClean="0">
                <a:solidFill>
                  <a:srgbClr val="000066"/>
                </a:solidFill>
                <a:latin typeface="Arial" charset="0"/>
              </a:rPr>
              <a:t>支持</a:t>
            </a:r>
            <a:r>
              <a:rPr lang="en-US" altLang="zh-CN" sz="2000" b="1" dirty="0" smtClean="0">
                <a:solidFill>
                  <a:srgbClr val="000066"/>
                </a:solidFill>
                <a:latin typeface="Arial" charset="0"/>
              </a:rPr>
              <a:t>33/66MHz</a:t>
            </a:r>
            <a:r>
              <a:rPr lang="zh-CN" altLang="en-US" sz="2000" b="1" dirty="0" smtClean="0">
                <a:solidFill>
                  <a:srgbClr val="000066"/>
                </a:solidFill>
                <a:latin typeface="Arial" charset="0"/>
              </a:rPr>
              <a:t>的工作频率</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对应的最大传输率分别为</a:t>
            </a:r>
            <a:r>
              <a:rPr lang="en-US" altLang="zh-CN" sz="2000" b="1" dirty="0" smtClean="0">
                <a:solidFill>
                  <a:srgbClr val="000066"/>
                </a:solidFill>
                <a:latin typeface="Arial" charset="0"/>
              </a:rPr>
              <a:t>132/264/528MBps)</a:t>
            </a:r>
            <a:r>
              <a:rPr lang="zh-CN" altLang="en-US" sz="2000" b="1" dirty="0" smtClean="0">
                <a:solidFill>
                  <a:srgbClr val="000066"/>
                </a:solidFill>
                <a:latin typeface="Arial" charset="0"/>
              </a:rPr>
              <a:t>；</a:t>
            </a:r>
            <a:r>
              <a:rPr lang="en-US" altLang="zh-CN" sz="2000" b="1" dirty="0" smtClean="0">
                <a:solidFill>
                  <a:srgbClr val="000066"/>
                </a:solidFill>
                <a:latin typeface="Arial" charset="0"/>
              </a:rPr>
              <a:t>(5)</a:t>
            </a:r>
            <a:r>
              <a:rPr lang="zh-CN" altLang="en-US" sz="2000" b="1" dirty="0" smtClean="0">
                <a:solidFill>
                  <a:srgbClr val="000066"/>
                </a:solidFill>
                <a:latin typeface="Arial" charset="0"/>
              </a:rPr>
              <a:t>独立于处理器，与</a:t>
            </a:r>
            <a:r>
              <a:rPr lang="en-US" altLang="zh-CN" sz="2000" b="1" dirty="0" smtClean="0">
                <a:solidFill>
                  <a:srgbClr val="000066"/>
                </a:solidFill>
                <a:latin typeface="Arial" charset="0"/>
              </a:rPr>
              <a:t>CPU</a:t>
            </a:r>
            <a:r>
              <a:rPr lang="zh-CN" altLang="en-US" sz="2000" b="1" dirty="0" smtClean="0">
                <a:solidFill>
                  <a:srgbClr val="000066"/>
                </a:solidFill>
                <a:latin typeface="Arial" charset="0"/>
              </a:rPr>
              <a:t>更新换代无关无关；</a:t>
            </a:r>
            <a:r>
              <a:rPr lang="en-US" altLang="zh-CN" sz="2000" b="1" dirty="0" smtClean="0">
                <a:solidFill>
                  <a:srgbClr val="000066"/>
                </a:solidFill>
                <a:latin typeface="Arial" charset="0"/>
              </a:rPr>
              <a:t>(6) </a:t>
            </a:r>
            <a:r>
              <a:rPr lang="zh-CN" altLang="en-US" sz="2000" b="1" dirty="0" smtClean="0">
                <a:solidFill>
                  <a:srgbClr val="000066"/>
                </a:solidFill>
                <a:latin typeface="Arial" charset="0"/>
              </a:rPr>
              <a:t>地址、数据线复用，以降低硬件成本；</a:t>
            </a:r>
            <a:r>
              <a:rPr lang="en-US" altLang="zh-CN" sz="2000" b="1" dirty="0" smtClean="0">
                <a:solidFill>
                  <a:srgbClr val="000066"/>
                </a:solidFill>
                <a:latin typeface="Arial" charset="0"/>
              </a:rPr>
              <a:t>(7)</a:t>
            </a:r>
            <a:r>
              <a:rPr lang="zh-CN" altLang="en-US" sz="2000" b="1" dirty="0" smtClean="0">
                <a:solidFill>
                  <a:srgbClr val="000066"/>
                </a:solidFill>
                <a:latin typeface="Arial" charset="0"/>
              </a:rPr>
              <a:t>集中式总线仲裁；</a:t>
            </a:r>
            <a:r>
              <a:rPr lang="en-US" altLang="zh-CN" sz="2000" b="1" dirty="0" smtClean="0">
                <a:solidFill>
                  <a:srgbClr val="000066"/>
                </a:solidFill>
                <a:latin typeface="Arial" charset="0"/>
              </a:rPr>
              <a:t>(8)</a:t>
            </a:r>
            <a:r>
              <a:rPr lang="zh-CN" altLang="en-US" sz="2000" b="1" dirty="0" smtClean="0">
                <a:solidFill>
                  <a:srgbClr val="000066"/>
                </a:solidFill>
                <a:latin typeface="Arial" charset="0"/>
              </a:rPr>
              <a:t>与处理器</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存储器完全并行。</a:t>
            </a:r>
            <a:r>
              <a:rPr lang="zh-CN" altLang="en-US" sz="2000" b="1" dirty="0" smtClean="0"/>
              <a:t> </a:t>
            </a:r>
            <a:r>
              <a:rPr lang="zh-CN" altLang="en-US" sz="2000" b="1" dirty="0" smtClean="0">
                <a:solidFill>
                  <a:srgbClr val="000066"/>
                </a:solidFill>
                <a:latin typeface="宋体" pitchFamily="2" charset="-122"/>
              </a:rPr>
              <a:t>    </a:t>
            </a:r>
          </a:p>
        </p:txBody>
      </p:sp>
      <p:sp>
        <p:nvSpPr>
          <p:cNvPr id="174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74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DE486348-D706-4BC5-A85B-1233A3AB3C41}"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2692A4E8-2F69-4E0D-B877-7037DFFABCE2}" type="slidenum">
              <a:rPr lang="zh-CN" altLang="en-US"/>
              <a:pPr>
                <a:defRPr/>
              </a:pPr>
              <a:t>17</a:t>
            </a:fld>
            <a:endParaRPr lang="en-US" altLang="zh-CN"/>
          </a:p>
        </p:txBody>
      </p:sp>
      <p:sp>
        <p:nvSpPr>
          <p:cNvPr id="804866"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1843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843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184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557338"/>
            <a:ext cx="545782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3480BD0-0367-4672-B107-B1AFB6F9F216}"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5E66246F-E1FF-40F5-AFEF-72D433B34EC9}" type="slidenum">
              <a:rPr lang="zh-CN" altLang="en-US"/>
              <a:pPr>
                <a:defRPr/>
              </a:pPr>
              <a:t>18</a:t>
            </a:fld>
            <a:endParaRPr lang="en-US" altLang="zh-CN"/>
          </a:p>
        </p:txBody>
      </p:sp>
      <p:sp>
        <p:nvSpPr>
          <p:cNvPr id="794626"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1946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946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19463" name="Picture 6" descr="PCI_BUS_STRUCT"/>
          <p:cNvPicPr>
            <a:picLocks noChangeAspect="1" noChangeArrowheads="1"/>
          </p:cNvPicPr>
          <p:nvPr/>
        </p:nvPicPr>
        <p:blipFill>
          <a:blip r:embed="rId2">
            <a:extLst>
              <a:ext uri="{28A0092B-C50C-407E-A947-70E740481C1C}">
                <a14:useLocalDpi xmlns:a14="http://schemas.microsoft.com/office/drawing/2010/main" val="0"/>
              </a:ext>
            </a:extLst>
          </a:blip>
          <a:srcRect b="6766"/>
          <a:stretch>
            <a:fillRect/>
          </a:stretch>
        </p:blipFill>
        <p:spPr bwMode="auto">
          <a:xfrm>
            <a:off x="1187450" y="1412875"/>
            <a:ext cx="684053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B6ADA8C-17C7-48EB-8D84-9C67361F7BF8}"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F38644F8-A72A-444F-92C6-37405AE25BEA}" type="slidenum">
              <a:rPr lang="zh-CN" altLang="en-US"/>
              <a:pPr>
                <a:defRPr/>
              </a:pPr>
              <a:t>19</a:t>
            </a:fld>
            <a:endParaRPr lang="en-US" altLang="zh-CN"/>
          </a:p>
        </p:txBody>
      </p:sp>
      <p:sp>
        <p:nvSpPr>
          <p:cNvPr id="797698"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2048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048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20487" name="Picture 6" descr="Ali_45120499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412875"/>
            <a:ext cx="655320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E455867-D1A1-486B-9F08-AAEA30F2CADA}"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58B586A8-3F50-4538-8E2B-DAA177206B5F}" type="slidenum">
              <a:rPr lang="zh-CN" altLang="en-US"/>
              <a:pPr>
                <a:defRPr/>
              </a:pPr>
              <a:t>2</a:t>
            </a:fld>
            <a:endParaRPr lang="en-US" altLang="zh-CN"/>
          </a:p>
        </p:txBody>
      </p:sp>
      <p:sp>
        <p:nvSpPr>
          <p:cNvPr id="785410" name="Rectangle 2"/>
          <p:cNvSpPr>
            <a:spLocks noGrp="1" noChangeArrowheads="1"/>
          </p:cNvSpPr>
          <p:nvPr>
            <p:ph type="ctrTitle"/>
          </p:nvPr>
        </p:nvSpPr>
        <p:spPr>
          <a:xfrm>
            <a:off x="468001"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总线结构</a:t>
            </a:r>
            <a:endParaRPr lang="zh-CN" altLang="en-US" sz="3600" dirty="0" smtClean="0">
              <a:solidFill>
                <a:srgbClr val="000066"/>
              </a:solidFill>
            </a:endParaRPr>
          </a:p>
        </p:txBody>
      </p:sp>
      <p:sp>
        <p:nvSpPr>
          <p:cNvPr id="3077"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en-US" altLang="zh-CN" sz="2000" b="1" dirty="0" smtClean="0">
                <a:latin typeface="宋体" pitchFamily="2" charset="-122"/>
              </a:rPr>
              <a:t>    </a:t>
            </a:r>
            <a:r>
              <a:rPr lang="zh-CN" altLang="en-US" sz="2000" b="1" dirty="0" smtClean="0">
                <a:solidFill>
                  <a:srgbClr val="000066"/>
                </a:solidFill>
                <a:latin typeface="Arial" charset="0"/>
              </a:rPr>
              <a:t>单总线结构：所有模块都连接到单一总线上。</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多总线结构：系统中含有两条以上的总线。例如将速度较低的</a:t>
            </a:r>
            <a:r>
              <a:rPr lang="en-US" altLang="zh-CN" sz="2000" b="1" dirty="0" smtClean="0">
                <a:solidFill>
                  <a:srgbClr val="000066"/>
                </a:solidFill>
                <a:latin typeface="Arial" charset="0"/>
              </a:rPr>
              <a:t>I/O</a:t>
            </a:r>
            <a:r>
              <a:rPr lang="zh-CN" altLang="en-US" sz="2000" b="1" dirty="0" smtClean="0">
                <a:solidFill>
                  <a:srgbClr val="000066"/>
                </a:solidFill>
                <a:latin typeface="Arial" charset="0"/>
              </a:rPr>
              <a:t>设备从总线上分出去，可以形成系统总线与</a:t>
            </a:r>
            <a:r>
              <a:rPr lang="en-US" altLang="zh-CN" sz="2000" b="1" dirty="0" smtClean="0">
                <a:solidFill>
                  <a:srgbClr val="000066"/>
                </a:solidFill>
                <a:latin typeface="Arial" charset="0"/>
              </a:rPr>
              <a:t>I/O</a:t>
            </a:r>
            <a:r>
              <a:rPr lang="zh-CN" altLang="en-US" sz="2000" b="1" dirty="0" smtClean="0">
                <a:solidFill>
                  <a:srgbClr val="000066"/>
                </a:solidFill>
                <a:latin typeface="Arial" charset="0"/>
              </a:rPr>
              <a:t>总线分开的双总线结构。 </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根据</a:t>
            </a:r>
            <a:r>
              <a:rPr lang="zh-CN" altLang="en-US" sz="2000" b="1" dirty="0" smtClean="0">
                <a:solidFill>
                  <a:srgbClr val="000066"/>
                </a:solidFill>
                <a:latin typeface="Arial" charset="0"/>
              </a:rPr>
              <a:t>同一思想，可以组成三总线结构。即在系统总线和扩展总线之间增加一条高速总线，将图形、视频和网络等连到高速总线上，而慢速</a:t>
            </a:r>
            <a:r>
              <a:rPr lang="en-US" altLang="zh-CN" sz="2000" b="1" dirty="0" smtClean="0">
                <a:solidFill>
                  <a:srgbClr val="000066"/>
                </a:solidFill>
                <a:latin typeface="Arial" charset="0"/>
              </a:rPr>
              <a:t>I/O</a:t>
            </a:r>
            <a:r>
              <a:rPr lang="zh-CN" altLang="en-US" sz="2000" b="1" dirty="0" smtClean="0">
                <a:solidFill>
                  <a:srgbClr val="000066"/>
                </a:solidFill>
                <a:latin typeface="Arial" charset="0"/>
              </a:rPr>
              <a:t>设备仍连到扩展总线。</a:t>
            </a:r>
          </a:p>
          <a:p>
            <a:pPr algn="l" defTabSz="762000" eaLnBrk="1" hangingPunct="1">
              <a:lnSpc>
                <a:spcPct val="150000"/>
              </a:lnSpc>
              <a:spcBef>
                <a:spcPts val="0"/>
              </a:spcBef>
            </a:pPr>
            <a:r>
              <a:rPr lang="en-US" altLang="zh-CN" sz="2000" b="1" dirty="0" smtClean="0">
                <a:solidFill>
                  <a:srgbClr val="000066"/>
                </a:solidFill>
                <a:latin typeface="宋体" pitchFamily="2" charset="-122"/>
              </a:rPr>
              <a:t>    </a:t>
            </a:r>
            <a:r>
              <a:rPr lang="zh-CN" altLang="en-US" sz="2000" b="1" dirty="0" smtClean="0">
                <a:solidFill>
                  <a:srgbClr val="000066"/>
                </a:solidFill>
                <a:latin typeface="宋体" pitchFamily="2" charset="-122"/>
              </a:rPr>
              <a:t>下面</a:t>
            </a:r>
            <a:r>
              <a:rPr lang="zh-CN" altLang="en-US" sz="2000" b="1" dirty="0" smtClean="0">
                <a:solidFill>
                  <a:srgbClr val="000066"/>
                </a:solidFill>
                <a:latin typeface="Arial" charset="0"/>
              </a:rPr>
              <a:t>为几种总线的结构示意图。</a:t>
            </a:r>
          </a:p>
        </p:txBody>
      </p:sp>
      <p:sp>
        <p:nvSpPr>
          <p:cNvPr id="30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307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6A1EE57-411D-4D1E-926B-C4296FA8BA04}"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5DEFAF2A-8F17-4546-A170-98718AB298D6}" type="slidenum">
              <a:rPr lang="zh-CN" altLang="en-US"/>
              <a:pPr>
                <a:defRPr/>
              </a:pPr>
              <a:t>20</a:t>
            </a:fld>
            <a:endParaRPr lang="en-US" altLang="zh-CN"/>
          </a:p>
        </p:txBody>
      </p:sp>
      <p:sp>
        <p:nvSpPr>
          <p:cNvPr id="798722"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21509"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15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21511" name="Picture 6" descr="Img2241386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84313"/>
            <a:ext cx="6624638"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C9FA638-4B7D-473E-B3A6-C0C429145515}"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0683A7FC-6F14-45E2-9924-36E88C19576F}" type="slidenum">
              <a:rPr lang="zh-CN" altLang="en-US"/>
              <a:pPr>
                <a:defRPr/>
              </a:pPr>
              <a:t>21</a:t>
            </a:fld>
            <a:endParaRPr lang="en-US" altLang="zh-CN"/>
          </a:p>
        </p:txBody>
      </p:sp>
      <p:sp>
        <p:nvSpPr>
          <p:cNvPr id="809986"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809987" name="Rectangle 3"/>
          <p:cNvSpPr>
            <a:spLocks noGrp="1" noChangeArrowheads="1"/>
          </p:cNvSpPr>
          <p:nvPr>
            <p:ph type="subTitle" idx="1"/>
          </p:nvPr>
        </p:nvSpPr>
        <p:spPr>
          <a:xfrm>
            <a:off x="468000" y="1412875"/>
            <a:ext cx="8280000" cy="4930775"/>
          </a:xfrm>
        </p:spPr>
        <p:txBody>
          <a:bodyPr/>
          <a:lstStyle/>
          <a:p>
            <a:pPr algn="l" defTabSz="762000" eaLnBrk="1" hangingPunct="1">
              <a:lnSpc>
                <a:spcPct val="150000"/>
              </a:lnSpc>
              <a:spcBef>
                <a:spcPts val="0"/>
              </a:spcBef>
              <a:defRPr/>
            </a:pPr>
            <a:r>
              <a:rPr lang="en-US" altLang="zh-CN" sz="2000" b="1" dirty="0" smtClean="0">
                <a:latin typeface="宋体" pitchFamily="2" charset="-122"/>
              </a:rPr>
              <a:t>    </a:t>
            </a:r>
            <a:r>
              <a:rPr lang="en-US" altLang="zh-CN" sz="2000" b="1" dirty="0" smtClean="0">
                <a:solidFill>
                  <a:srgbClr val="FF0000"/>
                </a:solidFill>
                <a:latin typeface="Arial" charset="0"/>
              </a:rPr>
              <a:t>3. PCI-E</a:t>
            </a:r>
            <a:r>
              <a:rPr lang="zh-CN" altLang="en-US" sz="2000" b="1" dirty="0" smtClean="0">
                <a:solidFill>
                  <a:srgbClr val="FF0000"/>
                </a:solidFill>
                <a:latin typeface="Arial" charset="0"/>
              </a:rPr>
              <a:t>总线</a:t>
            </a:r>
          </a:p>
          <a:p>
            <a:pPr algn="l" defTabSz="762000" eaLnBrk="1" hangingPunct="1">
              <a:lnSpc>
                <a:spcPct val="150000"/>
              </a:lnSpc>
              <a:spcBef>
                <a:spcPts val="0"/>
              </a:spcBef>
              <a:defRPr/>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PCI-E ( PCI Express)</a:t>
            </a:r>
            <a:r>
              <a:rPr lang="zh-CN" altLang="en-US" sz="2000" b="1" dirty="0" smtClean="0">
                <a:solidFill>
                  <a:srgbClr val="000066"/>
                </a:solidFill>
                <a:latin typeface="Arial" charset="0"/>
              </a:rPr>
              <a:t>是总线技术中新出现的一种的串行传输总线技术。具有独立读写通道、传输效率高、带宽高和扩展性强的特点。</a:t>
            </a:r>
            <a:r>
              <a:rPr lang="zh-CN" altLang="en-US" sz="2000" b="1" dirty="0" smtClean="0"/>
              <a:t> </a:t>
            </a:r>
          </a:p>
          <a:p>
            <a:pPr algn="l" defTabSz="762000" eaLnBrk="1" hangingPunct="1">
              <a:lnSpc>
                <a:spcPct val="150000"/>
              </a:lnSpc>
              <a:spcBef>
                <a:spcPts val="0"/>
              </a:spcBef>
              <a:defRPr/>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PCI-E</a:t>
            </a:r>
            <a:r>
              <a:rPr lang="zh-CN" altLang="en-US" sz="2000" b="1" dirty="0" smtClean="0">
                <a:solidFill>
                  <a:srgbClr val="000066"/>
                </a:solidFill>
                <a:latin typeface="Arial" charset="0"/>
              </a:rPr>
              <a:t>总线位宽可根据需求进行配置，有</a:t>
            </a:r>
            <a:r>
              <a:rPr lang="en-US" altLang="zh-CN" sz="2000" b="1" dirty="0" smtClean="0">
                <a:solidFill>
                  <a:srgbClr val="000066"/>
                </a:solidFill>
                <a:latin typeface="Arial" charset="0"/>
              </a:rPr>
              <a:t>X16(</a:t>
            </a:r>
            <a:r>
              <a:rPr lang="zh-CN" altLang="en-US" sz="2000" b="1" dirty="0" smtClean="0">
                <a:solidFill>
                  <a:srgbClr val="000066"/>
                </a:solidFill>
                <a:latin typeface="Arial" charset="0"/>
              </a:rPr>
              <a:t>通常用于显卡</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a:t>
            </a:r>
            <a:r>
              <a:rPr lang="en-US" altLang="zh-CN" sz="2000" b="1" dirty="0" smtClean="0">
                <a:solidFill>
                  <a:srgbClr val="000066"/>
                </a:solidFill>
                <a:latin typeface="Arial" charset="0"/>
              </a:rPr>
              <a:t>X8</a:t>
            </a:r>
            <a:r>
              <a:rPr lang="zh-CN" altLang="en-US" sz="2000" b="1" dirty="0" smtClean="0">
                <a:solidFill>
                  <a:srgbClr val="000066"/>
                </a:solidFill>
                <a:latin typeface="Arial" charset="0"/>
              </a:rPr>
              <a:t>、</a:t>
            </a:r>
            <a:r>
              <a:rPr lang="en-US" altLang="zh-CN" sz="2000" b="1" dirty="0" smtClean="0">
                <a:solidFill>
                  <a:srgbClr val="000066"/>
                </a:solidFill>
                <a:latin typeface="Arial" charset="0"/>
              </a:rPr>
              <a:t>X4(</a:t>
            </a:r>
            <a:r>
              <a:rPr lang="zh-CN" altLang="en-US" sz="2000" b="1" dirty="0" smtClean="0">
                <a:solidFill>
                  <a:srgbClr val="000066"/>
                </a:solidFill>
                <a:latin typeface="Arial" charset="0"/>
              </a:rPr>
              <a:t>一般插卡</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a:t>
            </a:r>
            <a:r>
              <a:rPr lang="en-US" altLang="zh-CN" sz="2000" b="1" dirty="0" smtClean="0">
                <a:solidFill>
                  <a:srgbClr val="000066"/>
                </a:solidFill>
                <a:latin typeface="Arial" charset="0"/>
              </a:rPr>
              <a:t>X1(</a:t>
            </a:r>
            <a:r>
              <a:rPr lang="zh-CN" altLang="en-US" sz="2000" b="1" dirty="0" smtClean="0">
                <a:solidFill>
                  <a:srgbClr val="000066"/>
                </a:solidFill>
                <a:latin typeface="Arial" charset="0"/>
              </a:rPr>
              <a:t>慢速卡</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等几种规格。</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X1</a:t>
            </a:r>
            <a:r>
              <a:rPr lang="zh-CN" altLang="en-US" sz="2000" b="1" dirty="0" smtClean="0">
                <a:solidFill>
                  <a:srgbClr val="000066"/>
                </a:solidFill>
                <a:latin typeface="Arial" charset="0"/>
              </a:rPr>
              <a:t>：单向</a:t>
            </a:r>
            <a:r>
              <a:rPr lang="en-US" altLang="zh-CN" sz="2000" b="1" dirty="0" smtClean="0">
                <a:solidFill>
                  <a:srgbClr val="000066"/>
                </a:solidFill>
                <a:latin typeface="Arial" charset="0"/>
              </a:rPr>
              <a:t>250MB/s</a:t>
            </a:r>
            <a:r>
              <a:rPr lang="zh-CN" altLang="en-US" sz="2000" b="1" dirty="0" smtClean="0">
                <a:solidFill>
                  <a:srgbClr val="000066"/>
                </a:solidFill>
                <a:latin typeface="Arial" charset="0"/>
              </a:rPr>
              <a:t>、双向</a:t>
            </a:r>
            <a:r>
              <a:rPr lang="en-US" altLang="zh-CN" sz="2000" b="1" dirty="0" smtClean="0">
                <a:solidFill>
                  <a:srgbClr val="000066"/>
                </a:solidFill>
                <a:latin typeface="Arial" charset="0"/>
              </a:rPr>
              <a:t>500MB/s</a:t>
            </a:r>
            <a:r>
              <a:rPr lang="zh-CN" altLang="en-US" sz="2000" b="1" dirty="0" smtClean="0">
                <a:solidFill>
                  <a:srgbClr val="000066"/>
                </a:solidFill>
                <a:latin typeface="Arial" charset="0"/>
              </a:rPr>
              <a:t>；</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X4</a:t>
            </a:r>
            <a:r>
              <a:rPr lang="zh-CN" altLang="en-US" sz="2000" b="1" dirty="0" smtClean="0">
                <a:solidFill>
                  <a:srgbClr val="000066"/>
                </a:solidFill>
                <a:latin typeface="Arial" charset="0"/>
              </a:rPr>
              <a:t>：单向</a:t>
            </a:r>
            <a:r>
              <a:rPr lang="en-US" altLang="zh-CN" sz="2000" b="1" dirty="0" smtClean="0">
                <a:solidFill>
                  <a:srgbClr val="000066"/>
                </a:solidFill>
                <a:latin typeface="Arial" charset="0"/>
              </a:rPr>
              <a:t>1GB/s</a:t>
            </a:r>
            <a:r>
              <a:rPr lang="zh-CN" altLang="en-US" sz="2000" b="1" dirty="0" smtClean="0">
                <a:solidFill>
                  <a:srgbClr val="000066"/>
                </a:solidFill>
                <a:latin typeface="Arial" charset="0"/>
              </a:rPr>
              <a:t>、双向</a:t>
            </a:r>
            <a:r>
              <a:rPr lang="en-US" altLang="zh-CN" sz="2000" b="1" dirty="0" smtClean="0">
                <a:solidFill>
                  <a:srgbClr val="000066"/>
                </a:solidFill>
                <a:latin typeface="Arial" charset="0"/>
              </a:rPr>
              <a:t>2GB/s</a:t>
            </a:r>
            <a:r>
              <a:rPr lang="zh-CN" altLang="en-US" sz="2000" b="1" dirty="0" smtClean="0">
                <a:solidFill>
                  <a:srgbClr val="000066"/>
                </a:solidFill>
                <a:latin typeface="Arial" charset="0"/>
              </a:rPr>
              <a:t>；</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X8</a:t>
            </a:r>
            <a:r>
              <a:rPr lang="zh-CN" altLang="en-US" sz="2000" b="1" dirty="0" smtClean="0">
                <a:solidFill>
                  <a:srgbClr val="000066"/>
                </a:solidFill>
                <a:latin typeface="Arial" charset="0"/>
              </a:rPr>
              <a:t>：单向</a:t>
            </a:r>
            <a:r>
              <a:rPr lang="en-US" altLang="zh-CN" sz="2000" b="1" dirty="0" smtClean="0">
                <a:solidFill>
                  <a:srgbClr val="000066"/>
                </a:solidFill>
                <a:latin typeface="Arial" charset="0"/>
              </a:rPr>
              <a:t>2GB/s</a:t>
            </a:r>
            <a:r>
              <a:rPr lang="zh-CN" altLang="en-US" sz="2000" b="1" dirty="0" smtClean="0">
                <a:solidFill>
                  <a:srgbClr val="000066"/>
                </a:solidFill>
                <a:latin typeface="Arial" charset="0"/>
              </a:rPr>
              <a:t>、双向</a:t>
            </a:r>
            <a:r>
              <a:rPr lang="en-US" altLang="zh-CN" sz="2000" b="1" dirty="0" smtClean="0">
                <a:solidFill>
                  <a:srgbClr val="000066"/>
                </a:solidFill>
                <a:latin typeface="Arial" charset="0"/>
              </a:rPr>
              <a:t>4GB/s</a:t>
            </a:r>
            <a:r>
              <a:rPr lang="zh-CN" altLang="en-US" sz="2000" b="1" dirty="0" smtClean="0">
                <a:solidFill>
                  <a:srgbClr val="000066"/>
                </a:solidFill>
                <a:latin typeface="Arial" charset="0"/>
              </a:rPr>
              <a:t>；</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X16</a:t>
            </a:r>
            <a:r>
              <a:rPr lang="zh-CN" altLang="en-US" sz="2000" b="1" dirty="0" smtClean="0">
                <a:solidFill>
                  <a:srgbClr val="000066"/>
                </a:solidFill>
                <a:latin typeface="Arial" charset="0"/>
              </a:rPr>
              <a:t>：单向</a:t>
            </a:r>
            <a:r>
              <a:rPr lang="en-US" altLang="zh-CN" sz="2000" b="1" dirty="0" smtClean="0">
                <a:solidFill>
                  <a:srgbClr val="000066"/>
                </a:solidFill>
                <a:latin typeface="Arial" charset="0"/>
              </a:rPr>
              <a:t>4GB/s</a:t>
            </a:r>
            <a:r>
              <a:rPr lang="zh-CN" altLang="en-US" sz="2000" b="1" dirty="0" smtClean="0">
                <a:solidFill>
                  <a:srgbClr val="000066"/>
                </a:solidFill>
                <a:latin typeface="Arial" charset="0"/>
              </a:rPr>
              <a:t>、双向</a:t>
            </a:r>
            <a:r>
              <a:rPr lang="en-US" altLang="zh-CN" sz="2000" b="1" dirty="0" smtClean="0">
                <a:solidFill>
                  <a:srgbClr val="000066"/>
                </a:solidFill>
                <a:latin typeface="Arial" charset="0"/>
              </a:rPr>
              <a:t>8GB/s</a:t>
            </a:r>
            <a:r>
              <a:rPr lang="zh-CN" altLang="en-US" sz="2000" b="1" dirty="0" smtClean="0">
                <a:solidFill>
                  <a:srgbClr val="000066"/>
                </a:solidFill>
                <a:latin typeface="Arial" charset="0"/>
              </a:rPr>
              <a:t>   </a:t>
            </a:r>
          </a:p>
        </p:txBody>
      </p:sp>
      <p:sp>
        <p:nvSpPr>
          <p:cNvPr id="225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253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F11A06C1-6772-439C-A1E7-5A6E486204CE}"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954A4879-BF2F-4EA5-95DB-F796FF023337}" type="slidenum">
              <a:rPr lang="zh-CN" altLang="en-US"/>
              <a:pPr>
                <a:defRPr/>
              </a:pPr>
              <a:t>22</a:t>
            </a:fld>
            <a:endParaRPr lang="en-US" altLang="zh-CN"/>
          </a:p>
        </p:txBody>
      </p:sp>
      <p:sp>
        <p:nvSpPr>
          <p:cNvPr id="807938"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807939" name="Rectangle 3"/>
          <p:cNvSpPr>
            <a:spLocks noGrp="1" noChangeArrowheads="1"/>
          </p:cNvSpPr>
          <p:nvPr>
            <p:ph type="subTitle" idx="1"/>
          </p:nvPr>
        </p:nvSpPr>
        <p:spPr>
          <a:xfrm>
            <a:off x="468000" y="1412875"/>
            <a:ext cx="8280000" cy="4930775"/>
          </a:xfrm>
        </p:spPr>
        <p:txBody>
          <a:bodyPr/>
          <a:lstStyle/>
          <a:p>
            <a:pPr algn="l" defTabSz="762000" eaLnBrk="1" hangingPunct="1">
              <a:lnSpc>
                <a:spcPct val="150000"/>
              </a:lnSpc>
              <a:spcBef>
                <a:spcPts val="0"/>
              </a:spcBef>
              <a:defRPr/>
            </a:pPr>
            <a:r>
              <a:rPr lang="en-US" altLang="zh-CN" sz="2000" b="1" dirty="0" smtClean="0">
                <a:latin typeface="宋体" pitchFamily="2" charset="-122"/>
              </a:rPr>
              <a:t>    </a:t>
            </a:r>
            <a:r>
              <a:rPr lang="en-US" altLang="zh-CN" sz="2000" b="1" dirty="0" smtClean="0">
                <a:solidFill>
                  <a:srgbClr val="FF0000"/>
                </a:solidFill>
                <a:latin typeface="Arial" charset="0"/>
              </a:rPr>
              <a:t>PCI-E</a:t>
            </a:r>
            <a:r>
              <a:rPr lang="zh-CN" altLang="en-US" sz="2000" b="1" dirty="0" smtClean="0">
                <a:solidFill>
                  <a:srgbClr val="FF0000"/>
                </a:solidFill>
                <a:latin typeface="Arial" charset="0"/>
              </a:rPr>
              <a:t>总线的特点</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(1) </a:t>
            </a:r>
            <a:r>
              <a:rPr lang="zh-CN" altLang="en-US" sz="2000" b="1" dirty="0" smtClean="0">
                <a:solidFill>
                  <a:srgbClr val="000066"/>
                </a:solidFill>
                <a:latin typeface="Arial" charset="0"/>
              </a:rPr>
              <a:t>两个设备之间点对点互连；</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(2) </a:t>
            </a:r>
            <a:r>
              <a:rPr lang="zh-CN" altLang="en-US" sz="2000" b="1" dirty="0" smtClean="0">
                <a:solidFill>
                  <a:srgbClr val="000066"/>
                </a:solidFill>
                <a:latin typeface="Arial" charset="0"/>
              </a:rPr>
              <a:t>采用双通道</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读通道和写通道</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技术，传输率高；</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(3) </a:t>
            </a:r>
            <a:r>
              <a:rPr lang="zh-CN" altLang="en-US" sz="2000" b="1" dirty="0" smtClean="0">
                <a:solidFill>
                  <a:srgbClr val="000066"/>
                </a:solidFill>
                <a:latin typeface="Arial" charset="0"/>
              </a:rPr>
              <a:t>扩展灵活方便，有</a:t>
            </a:r>
            <a:r>
              <a:rPr lang="en-US" altLang="zh-CN" sz="2000" b="1" dirty="0" smtClean="0">
                <a:solidFill>
                  <a:srgbClr val="000066"/>
                </a:solidFill>
                <a:latin typeface="Arial" charset="0"/>
              </a:rPr>
              <a:t>X16 / X8 / X4 / X1</a:t>
            </a:r>
            <a:r>
              <a:rPr lang="zh-CN" altLang="en-US" sz="2000" b="1" dirty="0" smtClean="0">
                <a:solidFill>
                  <a:srgbClr val="000066"/>
                </a:solidFill>
                <a:latin typeface="Arial" charset="0"/>
              </a:rPr>
              <a:t>几种可选位宽配置；</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(4) </a:t>
            </a:r>
            <a:r>
              <a:rPr lang="zh-CN" altLang="en-US" sz="2000" b="1" dirty="0" smtClean="0">
                <a:solidFill>
                  <a:srgbClr val="000066"/>
                </a:solidFill>
                <a:latin typeface="Arial" charset="0"/>
              </a:rPr>
              <a:t>引线少，功耗低；</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(5) </a:t>
            </a:r>
            <a:r>
              <a:rPr lang="zh-CN" altLang="en-US" sz="2000" b="1" dirty="0" smtClean="0">
                <a:solidFill>
                  <a:srgbClr val="000066"/>
                </a:solidFill>
                <a:latin typeface="Arial" charset="0"/>
              </a:rPr>
              <a:t>支持热插拔和热交换；</a:t>
            </a:r>
          </a:p>
          <a:p>
            <a:pPr algn="l" defTabSz="762000" eaLnBrk="1" hangingPunct="1">
              <a:lnSpc>
                <a:spcPct val="150000"/>
              </a:lnSpc>
              <a:spcBef>
                <a:spcPts val="0"/>
              </a:spcBef>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(6) </a:t>
            </a:r>
            <a:r>
              <a:rPr lang="zh-CN" altLang="en-US" sz="2000" b="1" dirty="0" smtClean="0">
                <a:solidFill>
                  <a:srgbClr val="000066"/>
                </a:solidFill>
                <a:latin typeface="Arial" charset="0"/>
              </a:rPr>
              <a:t>软件层与</a:t>
            </a:r>
            <a:r>
              <a:rPr lang="en-US" altLang="zh-CN" sz="2000" b="1" dirty="0" smtClean="0">
                <a:solidFill>
                  <a:srgbClr val="000066"/>
                </a:solidFill>
                <a:latin typeface="Arial" charset="0"/>
              </a:rPr>
              <a:t>PCI</a:t>
            </a:r>
            <a:r>
              <a:rPr lang="zh-CN" altLang="en-US" sz="2000" b="1" dirty="0" smtClean="0">
                <a:solidFill>
                  <a:srgbClr val="000066"/>
                </a:solidFill>
                <a:latin typeface="Arial" charset="0"/>
              </a:rPr>
              <a:t>兼容</a:t>
            </a:r>
          </a:p>
        </p:txBody>
      </p:sp>
      <p:sp>
        <p:nvSpPr>
          <p:cNvPr id="235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355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853B0279-9B4C-4681-90BF-804C48F8D1F4}"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CCE5276A-7340-4327-8952-E77931C456EF}" type="slidenum">
              <a:rPr lang="zh-CN" altLang="en-US"/>
              <a:pPr>
                <a:defRPr/>
              </a:pPr>
              <a:t>23</a:t>
            </a:fld>
            <a:endParaRPr lang="en-US" altLang="zh-CN"/>
          </a:p>
        </p:txBody>
      </p:sp>
      <p:sp>
        <p:nvSpPr>
          <p:cNvPr id="806914"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2458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45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2458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484313"/>
            <a:ext cx="5761037"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9326EE6-7CF9-43B6-95E3-75F0E51B878B}"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D25D3C1F-5EF3-4C57-9AFF-BFC4E379A7AC}" type="slidenum">
              <a:rPr lang="zh-CN" altLang="en-US"/>
              <a:pPr>
                <a:defRPr/>
              </a:pPr>
              <a:t>24</a:t>
            </a:fld>
            <a:endParaRPr lang="en-US" altLang="zh-CN"/>
          </a:p>
        </p:txBody>
      </p:sp>
      <p:sp>
        <p:nvSpPr>
          <p:cNvPr id="813058"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2560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560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25607" name="Picture 6" descr="20070718021700"/>
          <p:cNvPicPr>
            <a:picLocks noChangeAspect="1" noChangeArrowheads="1"/>
          </p:cNvPicPr>
          <p:nvPr/>
        </p:nvPicPr>
        <p:blipFill>
          <a:blip r:embed="rId2">
            <a:extLst>
              <a:ext uri="{28A0092B-C50C-407E-A947-70E740481C1C}">
                <a14:useLocalDpi xmlns:a14="http://schemas.microsoft.com/office/drawing/2010/main" val="0"/>
              </a:ext>
            </a:extLst>
          </a:blip>
          <a:srcRect l="3694" t="4517" r="3716" b="32216"/>
          <a:stretch>
            <a:fillRect/>
          </a:stretch>
        </p:blipFill>
        <p:spPr bwMode="auto">
          <a:xfrm>
            <a:off x="755650" y="1341438"/>
            <a:ext cx="777716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135D1A27-4FAE-4FB2-8A48-AB82361929CC}" type="datetime1">
              <a:rPr lang="zh-CN" altLang="en-US"/>
              <a:pPr>
                <a:defRPr/>
              </a:pPr>
              <a:t>2021/5/5</a:t>
            </a:fld>
            <a:endParaRPr lang="en-US" altLang="zh-CN"/>
          </a:p>
        </p:txBody>
      </p:sp>
      <p:sp>
        <p:nvSpPr>
          <p:cNvPr id="8" name="灯片编号占位符 4"/>
          <p:cNvSpPr>
            <a:spLocks noGrp="1"/>
          </p:cNvSpPr>
          <p:nvPr>
            <p:ph type="sldNum" sz="quarter" idx="11"/>
          </p:nvPr>
        </p:nvSpPr>
        <p:spPr/>
        <p:txBody>
          <a:bodyPr/>
          <a:lstStyle/>
          <a:p>
            <a:pPr>
              <a:defRPr/>
            </a:pPr>
            <a:fld id="{020496A4-0226-4158-928A-0E9453097756}" type="slidenum">
              <a:rPr lang="zh-CN" altLang="en-US"/>
              <a:pPr>
                <a:defRPr/>
              </a:pPr>
              <a:t>25</a:t>
            </a:fld>
            <a:endParaRPr lang="en-US" altLang="zh-CN"/>
          </a:p>
        </p:txBody>
      </p:sp>
      <p:pic>
        <p:nvPicPr>
          <p:cNvPr id="26628" name="Picture 10" descr="114e3d67-7e4e-44ae-a423-a24b55286df7"/>
          <p:cNvPicPr>
            <a:picLocks noChangeAspect="1" noChangeArrowheads="1"/>
          </p:cNvPicPr>
          <p:nvPr/>
        </p:nvPicPr>
        <p:blipFill>
          <a:blip r:embed="rId2">
            <a:extLst>
              <a:ext uri="{28A0092B-C50C-407E-A947-70E740481C1C}">
                <a14:useLocalDpi xmlns:a14="http://schemas.microsoft.com/office/drawing/2010/main" val="0"/>
              </a:ext>
            </a:extLst>
          </a:blip>
          <a:srcRect l="8875"/>
          <a:stretch>
            <a:fillRect/>
          </a:stretch>
        </p:blipFill>
        <p:spPr bwMode="auto">
          <a:xfrm>
            <a:off x="2484438" y="1412875"/>
            <a:ext cx="5759450"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62"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2663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663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808968" name="Rectangle 8"/>
          <p:cNvSpPr>
            <a:spLocks noGrp="1" noChangeArrowheads="1"/>
          </p:cNvSpPr>
          <p:nvPr>
            <p:ph type="subTitle" idx="1"/>
          </p:nvPr>
        </p:nvSpPr>
        <p:spPr>
          <a:xfrm>
            <a:off x="611188" y="2708275"/>
            <a:ext cx="2520950" cy="3097213"/>
          </a:xfrm>
        </p:spPr>
        <p:txBody>
          <a:bodyPr/>
          <a:lstStyle/>
          <a:p>
            <a:pPr algn="l" defTabSz="762000" eaLnBrk="1" hangingPunct="1">
              <a:lnSpc>
                <a:spcPct val="150000"/>
              </a:lnSpc>
              <a:spcBef>
                <a:spcPts val="0"/>
              </a:spcBef>
              <a:spcAft>
                <a:spcPts val="0"/>
              </a:spcAft>
              <a:defRPr/>
            </a:pPr>
            <a:r>
              <a:rPr lang="en-US" altLang="zh-CN" sz="2000" b="1" dirty="0" smtClean="0">
                <a:solidFill>
                  <a:srgbClr val="000066"/>
                </a:solidFill>
                <a:latin typeface="Arial" charset="0"/>
              </a:rPr>
              <a:t>PCI-E </a:t>
            </a:r>
            <a:r>
              <a:rPr lang="zh-CN" altLang="en-US" sz="2000" b="1" dirty="0" smtClean="0">
                <a:solidFill>
                  <a:srgbClr val="000066"/>
                </a:solidFill>
                <a:latin typeface="Arial" charset="0"/>
              </a:rPr>
              <a:t>插槽</a:t>
            </a:r>
          </a:p>
          <a:p>
            <a:pPr algn="l" defTabSz="762000" eaLnBrk="1" hangingPunct="1">
              <a:lnSpc>
                <a:spcPct val="150000"/>
              </a:lnSpc>
              <a:spcBef>
                <a:spcPts val="0"/>
              </a:spcBef>
              <a:spcAft>
                <a:spcPts val="0"/>
              </a:spcAft>
              <a:defRPr/>
            </a:pPr>
            <a:r>
              <a:rPr lang="en-US" altLang="zh-CN" sz="2000" b="1" dirty="0" smtClean="0">
                <a:solidFill>
                  <a:srgbClr val="000066"/>
                </a:solidFill>
                <a:latin typeface="Arial" charset="0"/>
              </a:rPr>
              <a:t>X16</a:t>
            </a:r>
            <a:r>
              <a:rPr lang="zh-CN" altLang="en-US" sz="2000" b="1" dirty="0" smtClean="0">
                <a:solidFill>
                  <a:srgbClr val="000066"/>
                </a:solidFill>
                <a:latin typeface="Arial" charset="0"/>
              </a:rPr>
              <a:t>规格</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橙</a:t>
            </a:r>
            <a:r>
              <a:rPr lang="en-US" altLang="zh-CN" sz="2000" b="1" dirty="0" smtClean="0">
                <a:solidFill>
                  <a:srgbClr val="000066"/>
                </a:solidFill>
                <a:latin typeface="Arial" charset="0"/>
              </a:rPr>
              <a:t>)</a:t>
            </a:r>
          </a:p>
          <a:p>
            <a:pPr algn="l" defTabSz="762000" eaLnBrk="1" hangingPunct="1">
              <a:lnSpc>
                <a:spcPct val="150000"/>
              </a:lnSpc>
              <a:spcBef>
                <a:spcPts val="0"/>
              </a:spcBef>
              <a:spcAft>
                <a:spcPts val="0"/>
              </a:spcAft>
              <a:defRPr/>
            </a:pPr>
            <a:r>
              <a:rPr lang="en-US" altLang="zh-CN" sz="2000" b="1" dirty="0" smtClean="0">
                <a:solidFill>
                  <a:srgbClr val="000066"/>
                </a:solidFill>
                <a:latin typeface="Arial" charset="0"/>
              </a:rPr>
              <a:t>X1(</a:t>
            </a:r>
            <a:r>
              <a:rPr lang="zh-CN" altLang="en-US" sz="2000" b="1" dirty="0" smtClean="0">
                <a:solidFill>
                  <a:srgbClr val="000066"/>
                </a:solidFill>
                <a:latin typeface="Arial" charset="0"/>
              </a:rPr>
              <a:t>绿</a:t>
            </a:r>
            <a:r>
              <a:rPr lang="en-US" altLang="zh-CN" sz="2000" b="1" dirty="0" smtClean="0">
                <a:solidFill>
                  <a:srgbClr val="000066"/>
                </a:solidFill>
                <a:latin typeface="Arial" charset="0"/>
              </a:rPr>
              <a:t>)</a:t>
            </a:r>
          </a:p>
          <a:p>
            <a:pPr algn="l" defTabSz="762000" eaLnBrk="1" hangingPunct="1">
              <a:lnSpc>
                <a:spcPct val="150000"/>
              </a:lnSpc>
              <a:spcBef>
                <a:spcPts val="0"/>
              </a:spcBef>
              <a:spcAft>
                <a:spcPts val="0"/>
              </a:spcAft>
              <a:defRPr/>
            </a:pPr>
            <a:endParaRPr lang="en-US" altLang="zh-CN" sz="2000" b="1" dirty="0" smtClean="0">
              <a:latin typeface="Arial" charset="0"/>
            </a:endParaRPr>
          </a:p>
          <a:p>
            <a:pPr algn="l" defTabSz="762000" eaLnBrk="1" hangingPunct="1">
              <a:lnSpc>
                <a:spcPct val="150000"/>
              </a:lnSpc>
              <a:spcBef>
                <a:spcPts val="0"/>
              </a:spcBef>
              <a:spcAft>
                <a:spcPts val="0"/>
              </a:spcAft>
              <a:defRPr/>
            </a:pPr>
            <a:endParaRPr lang="en-US" altLang="zh-CN" sz="2000" b="1" dirty="0" smtClean="0">
              <a:latin typeface="Arial" charset="0"/>
            </a:endParaRPr>
          </a:p>
          <a:p>
            <a:pPr algn="l" defTabSz="762000" eaLnBrk="1" hangingPunct="1">
              <a:lnSpc>
                <a:spcPct val="150000"/>
              </a:lnSpc>
              <a:spcBef>
                <a:spcPts val="0"/>
              </a:spcBef>
              <a:spcAft>
                <a:spcPts val="0"/>
              </a:spcAft>
              <a:defRPr/>
            </a:pPr>
            <a:r>
              <a:rPr lang="en-US" altLang="zh-CN" sz="2000" b="1" dirty="0" smtClean="0">
                <a:solidFill>
                  <a:srgbClr val="000066"/>
                </a:solidFill>
                <a:latin typeface="Arial" charset="0"/>
              </a:rPr>
              <a:t>PCI</a:t>
            </a:r>
            <a:r>
              <a:rPr lang="zh-CN" altLang="en-US" sz="2000" b="1" dirty="0" smtClean="0">
                <a:solidFill>
                  <a:srgbClr val="000066"/>
                </a:solidFill>
                <a:latin typeface="Arial" charset="0"/>
              </a:rPr>
              <a:t>插槽</a:t>
            </a:r>
            <a:r>
              <a:rPr lang="en-US" altLang="zh-CN" sz="2000" b="1" dirty="0" smtClean="0">
                <a:solidFill>
                  <a:srgbClr val="000066"/>
                </a:solidFill>
                <a:latin typeface="Arial" charset="0"/>
              </a:rPr>
              <a:t>(</a:t>
            </a:r>
            <a:r>
              <a:rPr lang="zh-CN" altLang="en-US" sz="2000" b="1" dirty="0" smtClean="0">
                <a:solidFill>
                  <a:srgbClr val="000066"/>
                </a:solidFill>
                <a:latin typeface="Arial" charset="0"/>
              </a:rPr>
              <a:t>兰</a:t>
            </a:r>
            <a:r>
              <a:rPr lang="en-US" altLang="zh-CN" sz="2000" b="1" dirty="0" smtClean="0">
                <a:solidFill>
                  <a:srgbClr val="000066"/>
                </a:solidFill>
                <a:latin typeface="Arial"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FEC1DB9E-0A7B-4CA3-8445-9930536CAF15}" type="datetime1">
              <a:rPr lang="zh-CN" altLang="en-US"/>
              <a:pPr>
                <a:defRPr/>
              </a:pPr>
              <a:t>2021/5/5</a:t>
            </a:fld>
            <a:endParaRPr lang="en-US" altLang="zh-CN"/>
          </a:p>
        </p:txBody>
      </p:sp>
      <p:sp>
        <p:nvSpPr>
          <p:cNvPr id="8" name="灯片编号占位符 4"/>
          <p:cNvSpPr>
            <a:spLocks noGrp="1"/>
          </p:cNvSpPr>
          <p:nvPr>
            <p:ph type="sldNum" sz="quarter" idx="11"/>
          </p:nvPr>
        </p:nvSpPr>
        <p:spPr/>
        <p:txBody>
          <a:bodyPr/>
          <a:lstStyle/>
          <a:p>
            <a:pPr>
              <a:defRPr/>
            </a:pPr>
            <a:fld id="{0FB1663D-F800-48B3-8E5B-303E28C0F9F1}" type="slidenum">
              <a:rPr lang="zh-CN" altLang="en-US"/>
              <a:pPr>
                <a:defRPr/>
              </a:pPr>
              <a:t>26</a:t>
            </a:fld>
            <a:endParaRPr lang="en-US" altLang="zh-CN"/>
          </a:p>
        </p:txBody>
      </p:sp>
      <p:sp>
        <p:nvSpPr>
          <p:cNvPr id="811010"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2765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765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27655" name="Picture 5" descr="DIO-96D-LPE"/>
          <p:cNvPicPr>
            <a:picLocks noChangeAspect="1" noChangeArrowheads="1"/>
          </p:cNvPicPr>
          <p:nvPr/>
        </p:nvPicPr>
        <p:blipFill>
          <a:blip r:embed="rId2">
            <a:extLst>
              <a:ext uri="{28A0092B-C50C-407E-A947-70E740481C1C}">
                <a14:useLocalDpi xmlns:a14="http://schemas.microsoft.com/office/drawing/2010/main" val="0"/>
              </a:ext>
            </a:extLst>
          </a:blip>
          <a:srcRect l="3786" t="4459" r="1872" b="4410"/>
          <a:stretch>
            <a:fillRect/>
          </a:stretch>
        </p:blipFill>
        <p:spPr bwMode="auto">
          <a:xfrm>
            <a:off x="971550" y="1268413"/>
            <a:ext cx="6048375"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1015" name="Rectangle 7"/>
          <p:cNvSpPr>
            <a:spLocks noGrp="1" noChangeArrowheads="1"/>
          </p:cNvSpPr>
          <p:nvPr>
            <p:ph type="subTitle" idx="1"/>
          </p:nvPr>
        </p:nvSpPr>
        <p:spPr>
          <a:xfrm>
            <a:off x="4572000" y="5084763"/>
            <a:ext cx="3959225" cy="576262"/>
          </a:xfrm>
        </p:spPr>
        <p:txBody>
          <a:bodyPr/>
          <a:lstStyle/>
          <a:p>
            <a:pPr defTabSz="762000" eaLnBrk="1" hangingPunct="1">
              <a:lnSpc>
                <a:spcPct val="150000"/>
              </a:lnSpc>
              <a:spcBef>
                <a:spcPts val="0"/>
              </a:spcBef>
              <a:defRPr/>
            </a:pPr>
            <a:r>
              <a:rPr lang="en-US" altLang="zh-CN" sz="2000" b="1" dirty="0" smtClean="0">
                <a:solidFill>
                  <a:srgbClr val="000066"/>
                </a:solidFill>
                <a:latin typeface="Arial" charset="0"/>
              </a:rPr>
              <a:t>PCI-E</a:t>
            </a:r>
            <a:r>
              <a:rPr lang="zh-CN" altLang="en-US" sz="2000" b="1" dirty="0" smtClean="0">
                <a:solidFill>
                  <a:srgbClr val="000066"/>
                </a:solidFill>
                <a:latin typeface="Arial" charset="0"/>
              </a:rPr>
              <a:t>总线板卡（</a:t>
            </a:r>
            <a:r>
              <a:rPr lang="en-US" altLang="zh-CN" sz="2000" b="1" dirty="0" smtClean="0">
                <a:solidFill>
                  <a:srgbClr val="000066"/>
                </a:solidFill>
                <a:latin typeface="Arial" charset="0"/>
              </a:rPr>
              <a:t>X1</a:t>
            </a:r>
            <a:r>
              <a:rPr lang="zh-CN" altLang="en-US" sz="2000" b="1" dirty="0" smtClean="0">
                <a:solidFill>
                  <a:srgbClr val="000066"/>
                </a:solidFill>
                <a:latin typeface="Arial" charset="0"/>
              </a:rPr>
              <a:t>）</a:t>
            </a:r>
            <a:endParaRPr lang="en-US" altLang="zh-CN"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FEC1DB9E-0A7B-4CA3-8445-9930536CAF15}" type="datetime1">
              <a:rPr lang="zh-CN" altLang="en-US"/>
              <a:pPr>
                <a:defRPr/>
              </a:pPr>
              <a:t>2021/5/5</a:t>
            </a:fld>
            <a:endParaRPr lang="en-US" altLang="zh-CN"/>
          </a:p>
        </p:txBody>
      </p:sp>
      <p:sp>
        <p:nvSpPr>
          <p:cNvPr id="8" name="灯片编号占位符 4"/>
          <p:cNvSpPr>
            <a:spLocks noGrp="1"/>
          </p:cNvSpPr>
          <p:nvPr>
            <p:ph type="sldNum" sz="quarter" idx="11"/>
          </p:nvPr>
        </p:nvSpPr>
        <p:spPr/>
        <p:txBody>
          <a:bodyPr/>
          <a:lstStyle/>
          <a:p>
            <a:pPr>
              <a:defRPr/>
            </a:pPr>
            <a:fld id="{420F2C39-7CB8-4DEA-B6B3-E4720C843BD5}" type="slidenum">
              <a:rPr lang="zh-CN" altLang="en-US"/>
              <a:pPr>
                <a:defRPr/>
              </a:pPr>
              <a:t>27</a:t>
            </a:fld>
            <a:endParaRPr lang="en-US" altLang="zh-CN"/>
          </a:p>
        </p:txBody>
      </p:sp>
      <p:sp>
        <p:nvSpPr>
          <p:cNvPr id="811010"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28677"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86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pic>
        <p:nvPicPr>
          <p:cNvPr id="28679" name="Picture 2" descr="http://img2.icson.com/details/19/124/19-124-001-20121016-5.jpg"/>
          <p:cNvPicPr>
            <a:picLocks noChangeAspect="1" noChangeArrowheads="1"/>
          </p:cNvPicPr>
          <p:nvPr/>
        </p:nvPicPr>
        <p:blipFill>
          <a:blip r:embed="rId2">
            <a:extLst>
              <a:ext uri="{28A0092B-C50C-407E-A947-70E740481C1C}">
                <a14:useLocalDpi xmlns:a14="http://schemas.microsoft.com/office/drawing/2010/main" val="0"/>
              </a:ext>
            </a:extLst>
          </a:blip>
          <a:srcRect l="10109" t="6555" r="3088" b="11876"/>
          <a:stretch>
            <a:fillRect/>
          </a:stretch>
        </p:blipFill>
        <p:spPr bwMode="auto">
          <a:xfrm>
            <a:off x="611188" y="1357313"/>
            <a:ext cx="7532687"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1015" name="Rectangle 7"/>
          <p:cNvSpPr>
            <a:spLocks noGrp="1" noChangeArrowheads="1"/>
          </p:cNvSpPr>
          <p:nvPr>
            <p:ph type="subTitle" idx="1"/>
          </p:nvPr>
        </p:nvSpPr>
        <p:spPr>
          <a:xfrm>
            <a:off x="5435600" y="2349500"/>
            <a:ext cx="3313113" cy="431800"/>
          </a:xfrm>
        </p:spPr>
        <p:txBody>
          <a:bodyPr/>
          <a:lstStyle/>
          <a:p>
            <a:pPr defTabSz="762000" eaLnBrk="1" hangingPunct="1">
              <a:defRPr/>
            </a:pPr>
            <a:r>
              <a:rPr lang="en-US" altLang="zh-CN" sz="2000" b="1" dirty="0" smtClean="0">
                <a:solidFill>
                  <a:srgbClr val="C00000"/>
                </a:solidFill>
                <a:effectLst>
                  <a:outerShdw blurRad="38100" dist="38100" dir="2700000" algn="tl">
                    <a:srgbClr val="C0C0C0"/>
                  </a:outerShdw>
                </a:effectLst>
                <a:latin typeface="Arial" charset="0"/>
              </a:rPr>
              <a:t>I3/15/i7</a:t>
            </a:r>
            <a:r>
              <a:rPr lang="zh-CN" altLang="en-US" sz="2000" b="1" dirty="0" smtClean="0">
                <a:solidFill>
                  <a:srgbClr val="C00000"/>
                </a:solidFill>
                <a:effectLst>
                  <a:outerShdw blurRad="38100" dist="38100" dir="2700000" algn="tl">
                    <a:srgbClr val="C0C0C0"/>
                  </a:outerShdw>
                </a:effectLst>
                <a:latin typeface="Arial" charset="0"/>
              </a:rPr>
              <a:t>主板（</a:t>
            </a:r>
            <a:r>
              <a:rPr lang="en-US" altLang="zh-CN" sz="2000" b="1" dirty="0" smtClean="0">
                <a:solidFill>
                  <a:srgbClr val="C00000"/>
                </a:solidFill>
                <a:effectLst>
                  <a:outerShdw blurRad="38100" dist="38100" dir="2700000" algn="tl">
                    <a:srgbClr val="C0C0C0"/>
                  </a:outerShdw>
                </a:effectLst>
                <a:latin typeface="Arial" charset="0"/>
              </a:rPr>
              <a:t>H61</a:t>
            </a:r>
            <a:r>
              <a:rPr lang="zh-CN" altLang="en-US" sz="2000" b="1" dirty="0" smtClean="0">
                <a:solidFill>
                  <a:srgbClr val="C00000"/>
                </a:solidFill>
                <a:effectLst>
                  <a:outerShdw blurRad="38100" dist="38100" dir="2700000" algn="tl">
                    <a:srgbClr val="C0C0C0"/>
                  </a:outerShdw>
                </a:effectLst>
                <a:latin typeface="Arial" charset="0"/>
              </a:rPr>
              <a:t>芯片组）</a:t>
            </a:r>
            <a:endParaRPr lang="en-US" altLang="zh-CN" sz="2000" dirty="0" smtClean="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news.mydrivers.com/Img/20120309/20120309094548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412875"/>
            <a:ext cx="791845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日期占位符 3"/>
          <p:cNvSpPr>
            <a:spLocks noGrp="1"/>
          </p:cNvSpPr>
          <p:nvPr>
            <p:ph type="dt" sz="quarter" idx="10"/>
          </p:nvPr>
        </p:nvSpPr>
        <p:spPr/>
        <p:txBody>
          <a:bodyPr/>
          <a:lstStyle/>
          <a:p>
            <a:pPr>
              <a:defRPr/>
            </a:pPr>
            <a:fld id="{FEC1DB9E-0A7B-4CA3-8445-9930536CAF15}" type="datetime1">
              <a:rPr lang="zh-CN" altLang="en-US"/>
              <a:pPr>
                <a:defRPr/>
              </a:pPr>
              <a:t>2021/5/5</a:t>
            </a:fld>
            <a:endParaRPr lang="en-US" altLang="zh-CN"/>
          </a:p>
        </p:txBody>
      </p:sp>
      <p:sp>
        <p:nvSpPr>
          <p:cNvPr id="8" name="灯片编号占位符 4"/>
          <p:cNvSpPr>
            <a:spLocks noGrp="1"/>
          </p:cNvSpPr>
          <p:nvPr>
            <p:ph type="sldNum" sz="quarter" idx="11"/>
          </p:nvPr>
        </p:nvSpPr>
        <p:spPr/>
        <p:txBody>
          <a:bodyPr/>
          <a:lstStyle/>
          <a:p>
            <a:pPr>
              <a:defRPr/>
            </a:pPr>
            <a:fld id="{020EB747-FCB3-4561-936A-B442619E0D9F}" type="slidenum">
              <a:rPr lang="zh-CN" altLang="en-US"/>
              <a:pPr>
                <a:defRPr/>
              </a:pPr>
              <a:t>28</a:t>
            </a:fld>
            <a:endParaRPr lang="en-US" altLang="zh-CN"/>
          </a:p>
        </p:txBody>
      </p:sp>
      <p:sp>
        <p:nvSpPr>
          <p:cNvPr id="811010" name="Rectangle 2"/>
          <p:cNvSpPr>
            <a:spLocks noGrp="1" noChangeArrowheads="1"/>
          </p:cNvSpPr>
          <p:nvPr>
            <p:ph type="ctrTitle"/>
          </p:nvPr>
        </p:nvSpPr>
        <p:spPr>
          <a:xfrm>
            <a:off x="468000"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微机总线</a:t>
            </a:r>
            <a:endParaRPr lang="zh-CN" altLang="en-US" sz="3600" dirty="0" smtClean="0">
              <a:solidFill>
                <a:srgbClr val="000066"/>
              </a:solidFill>
            </a:endParaRPr>
          </a:p>
        </p:txBody>
      </p:sp>
      <p:sp>
        <p:nvSpPr>
          <p:cNvPr id="2970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2970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811015" name="Rectangle 7"/>
          <p:cNvSpPr>
            <a:spLocks noGrp="1" noChangeArrowheads="1"/>
          </p:cNvSpPr>
          <p:nvPr>
            <p:ph type="subTitle" idx="1"/>
          </p:nvPr>
        </p:nvSpPr>
        <p:spPr>
          <a:xfrm>
            <a:off x="5219700" y="1628775"/>
            <a:ext cx="3313113" cy="431800"/>
          </a:xfrm>
        </p:spPr>
        <p:txBody>
          <a:bodyPr/>
          <a:lstStyle/>
          <a:p>
            <a:pPr defTabSz="762000" eaLnBrk="1" hangingPunct="1">
              <a:defRPr/>
            </a:pPr>
            <a:r>
              <a:rPr lang="en-US" altLang="zh-CN" sz="2000" b="1" dirty="0" smtClean="0">
                <a:solidFill>
                  <a:srgbClr val="C00000"/>
                </a:solidFill>
                <a:effectLst>
                  <a:outerShdw blurRad="38100" dist="38100" dir="2700000" algn="tl">
                    <a:srgbClr val="C0C0C0"/>
                  </a:outerShdw>
                </a:effectLst>
                <a:latin typeface="Arial" charset="0"/>
              </a:rPr>
              <a:t>I3/15/i7</a:t>
            </a:r>
            <a:r>
              <a:rPr lang="zh-CN" altLang="en-US" sz="2000" b="1" dirty="0" smtClean="0">
                <a:solidFill>
                  <a:srgbClr val="C00000"/>
                </a:solidFill>
                <a:effectLst>
                  <a:outerShdw blurRad="38100" dist="38100" dir="2700000" algn="tl">
                    <a:srgbClr val="C0C0C0"/>
                  </a:outerShdw>
                </a:effectLst>
                <a:latin typeface="Arial" charset="0"/>
              </a:rPr>
              <a:t>主板（</a:t>
            </a:r>
            <a:r>
              <a:rPr lang="en-US" altLang="zh-CN" sz="2000" b="1" dirty="0" smtClean="0">
                <a:solidFill>
                  <a:srgbClr val="C00000"/>
                </a:solidFill>
                <a:effectLst>
                  <a:outerShdw blurRad="38100" dist="38100" dir="2700000" algn="tl">
                    <a:srgbClr val="C0C0C0"/>
                  </a:outerShdw>
                </a:effectLst>
                <a:latin typeface="Arial" charset="0"/>
              </a:rPr>
              <a:t>H77</a:t>
            </a:r>
            <a:r>
              <a:rPr lang="zh-CN" altLang="en-US" sz="2000" b="1" dirty="0" smtClean="0">
                <a:solidFill>
                  <a:srgbClr val="C00000"/>
                </a:solidFill>
                <a:effectLst>
                  <a:outerShdw blurRad="38100" dist="38100" dir="2700000" algn="tl">
                    <a:srgbClr val="C0C0C0"/>
                  </a:outerShdw>
                </a:effectLst>
                <a:latin typeface="Arial" charset="0"/>
              </a:rPr>
              <a:t>芯片组）</a:t>
            </a:r>
            <a:endParaRPr lang="en-US" altLang="zh-CN" sz="2000" dirty="0" smtClean="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6942B3C3-7EDC-4DE7-A476-976F35409237}" type="datetime1">
              <a:rPr lang="zh-CN" altLang="en-US"/>
              <a:pPr>
                <a:defRPr/>
              </a:pPr>
              <a:t>2021/5/5</a:t>
            </a:fld>
            <a:endParaRPr lang="en-US" altLang="zh-CN"/>
          </a:p>
        </p:txBody>
      </p:sp>
      <p:sp>
        <p:nvSpPr>
          <p:cNvPr id="8" name="灯片编号占位符 4"/>
          <p:cNvSpPr>
            <a:spLocks noGrp="1"/>
          </p:cNvSpPr>
          <p:nvPr>
            <p:ph type="sldNum" sz="quarter" idx="11"/>
          </p:nvPr>
        </p:nvSpPr>
        <p:spPr/>
        <p:txBody>
          <a:bodyPr/>
          <a:lstStyle/>
          <a:p>
            <a:pPr>
              <a:defRPr/>
            </a:pPr>
            <a:fld id="{73385B9B-5E5E-4FFA-B7A5-F6EBCD5E07BC}" type="slidenum">
              <a:rPr lang="zh-CN" altLang="en-US"/>
              <a:pPr>
                <a:defRPr/>
              </a:pPr>
              <a:t>3</a:t>
            </a:fld>
            <a:endParaRPr lang="en-US" altLang="zh-CN"/>
          </a:p>
        </p:txBody>
      </p:sp>
      <p:sp>
        <p:nvSpPr>
          <p:cNvPr id="750594"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总线结构</a:t>
            </a:r>
            <a:endPar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endParaRPr>
          </a:p>
        </p:txBody>
      </p:sp>
      <p:sp>
        <p:nvSpPr>
          <p:cNvPr id="4101" name="Rectangle 3"/>
          <p:cNvSpPr>
            <a:spLocks noGrp="1" noChangeArrowheads="1"/>
          </p:cNvSpPr>
          <p:nvPr>
            <p:ph type="subTitle" idx="1"/>
          </p:nvPr>
        </p:nvSpPr>
        <p:spPr>
          <a:xfrm>
            <a:off x="684213" y="1412875"/>
            <a:ext cx="7916862" cy="4930775"/>
          </a:xfrm>
          <a:noFill/>
        </p:spPr>
        <p:txBody>
          <a:bodyPr/>
          <a:lstStyle/>
          <a:p>
            <a:pPr algn="l" defTabSz="762000" eaLnBrk="1" hangingPunct="1">
              <a:lnSpc>
                <a:spcPct val="120000"/>
              </a:lnSpc>
            </a:pPr>
            <a:endParaRPr lang="zh-CN" altLang="en-US" sz="2800" smtClean="0">
              <a:latin typeface="宋体" pitchFamily="2" charset="-122"/>
            </a:endParaRPr>
          </a:p>
          <a:p>
            <a:pPr algn="l" defTabSz="762000" eaLnBrk="1" hangingPunct="1">
              <a:lnSpc>
                <a:spcPct val="120000"/>
              </a:lnSpc>
              <a:spcBef>
                <a:spcPct val="50000"/>
              </a:spcBef>
            </a:pPr>
            <a:r>
              <a:rPr lang="en-US" altLang="zh-CN" sz="2800" smtClean="0">
                <a:latin typeface="宋体" pitchFamily="2" charset="-122"/>
              </a:rPr>
              <a:t>    </a:t>
            </a:r>
          </a:p>
          <a:p>
            <a:pPr algn="l" defTabSz="762000" eaLnBrk="1" hangingPunct="1">
              <a:lnSpc>
                <a:spcPct val="120000"/>
              </a:lnSpc>
              <a:spcBef>
                <a:spcPct val="50000"/>
              </a:spcBef>
            </a:pPr>
            <a:endParaRPr lang="en-US" altLang="zh-CN" sz="2800" smtClean="0">
              <a:latin typeface="宋体" pitchFamily="2" charset="-122"/>
            </a:endParaRPr>
          </a:p>
          <a:p>
            <a:pPr algn="l" defTabSz="762000" eaLnBrk="1" hangingPunct="1">
              <a:lnSpc>
                <a:spcPct val="120000"/>
              </a:lnSpc>
              <a:spcBef>
                <a:spcPct val="50000"/>
              </a:spcBef>
            </a:pPr>
            <a:endParaRPr lang="en-US" altLang="zh-CN" sz="2800" smtClean="0">
              <a:latin typeface="宋体" pitchFamily="2" charset="-122"/>
            </a:endParaRPr>
          </a:p>
          <a:p>
            <a:pPr algn="l" defTabSz="762000" eaLnBrk="1" hangingPunct="1">
              <a:lnSpc>
                <a:spcPct val="120000"/>
              </a:lnSpc>
              <a:spcBef>
                <a:spcPct val="50000"/>
              </a:spcBef>
            </a:pPr>
            <a:endParaRPr lang="en-US" altLang="zh-CN" sz="2800" smtClean="0">
              <a:latin typeface="宋体" pitchFamily="2" charset="-122"/>
            </a:endParaRPr>
          </a:p>
          <a:p>
            <a:pPr algn="l" defTabSz="762000" eaLnBrk="1" hangingPunct="1">
              <a:lnSpc>
                <a:spcPct val="120000"/>
              </a:lnSpc>
              <a:spcBef>
                <a:spcPct val="50000"/>
              </a:spcBef>
            </a:pPr>
            <a:endParaRPr lang="en-US" altLang="zh-CN" sz="2800" smtClean="0">
              <a:latin typeface="宋体" pitchFamily="2" charset="-122"/>
            </a:endParaRPr>
          </a:p>
        </p:txBody>
      </p:sp>
      <p:sp>
        <p:nvSpPr>
          <p:cNvPr id="410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410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graphicFrame>
        <p:nvGraphicFramePr>
          <p:cNvPr id="4104" name="Object 11"/>
          <p:cNvGraphicFramePr>
            <a:graphicFrameLocks noChangeAspect="1"/>
          </p:cNvGraphicFramePr>
          <p:nvPr/>
        </p:nvGraphicFramePr>
        <p:xfrm>
          <a:off x="1619250" y="1700213"/>
          <a:ext cx="6121400" cy="4256087"/>
        </p:xfrm>
        <a:graphic>
          <a:graphicData uri="http://schemas.openxmlformats.org/presentationml/2006/ole">
            <mc:AlternateContent xmlns:mc="http://schemas.openxmlformats.org/markup-compatibility/2006">
              <mc:Choice xmlns:v="urn:schemas-microsoft-com:vml" Requires="v">
                <p:oleObj spid="_x0000_s4108" name="Photo Editor 照片" r:id="rId3" imgW="8888066" imgH="6904762" progId="MSPhotoEd.3">
                  <p:embed/>
                </p:oleObj>
              </mc:Choice>
              <mc:Fallback>
                <p:oleObj name="Photo Editor 照片" r:id="rId3" imgW="8888066" imgH="6904762" progId="MSPhotoEd.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700213"/>
                        <a:ext cx="6121400" cy="425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8292E70B-BAF6-47F9-A7C3-A09A125E5FF8}" type="datetime1">
              <a:rPr lang="zh-CN" altLang="en-US"/>
              <a:pPr>
                <a:defRPr/>
              </a:pPr>
              <a:t>2021/5/5</a:t>
            </a:fld>
            <a:endParaRPr lang="en-US" altLang="zh-CN"/>
          </a:p>
        </p:txBody>
      </p:sp>
      <p:sp>
        <p:nvSpPr>
          <p:cNvPr id="8" name="灯片编号占位符 4"/>
          <p:cNvSpPr>
            <a:spLocks noGrp="1"/>
          </p:cNvSpPr>
          <p:nvPr>
            <p:ph type="sldNum" sz="quarter" idx="11"/>
          </p:nvPr>
        </p:nvSpPr>
        <p:spPr/>
        <p:txBody>
          <a:bodyPr/>
          <a:lstStyle/>
          <a:p>
            <a:pPr>
              <a:defRPr/>
            </a:pPr>
            <a:fld id="{3759D001-9B95-4F3D-B1B5-41581CEAAE75}" type="slidenum">
              <a:rPr lang="zh-CN" altLang="en-US"/>
              <a:pPr>
                <a:defRPr/>
              </a:pPr>
              <a:t>4</a:t>
            </a:fld>
            <a:endParaRPr lang="en-US" altLang="zh-CN"/>
          </a:p>
        </p:txBody>
      </p:sp>
      <p:sp>
        <p:nvSpPr>
          <p:cNvPr id="786434"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总线结构</a:t>
            </a:r>
            <a:endPar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endParaRPr>
          </a:p>
        </p:txBody>
      </p:sp>
      <p:sp>
        <p:nvSpPr>
          <p:cNvPr id="5125" name="Rectangle 3"/>
          <p:cNvSpPr>
            <a:spLocks noGrp="1" noChangeArrowheads="1"/>
          </p:cNvSpPr>
          <p:nvPr>
            <p:ph type="subTitle" idx="1"/>
          </p:nvPr>
        </p:nvSpPr>
        <p:spPr>
          <a:xfrm>
            <a:off x="684213" y="1412875"/>
            <a:ext cx="7916862" cy="4930775"/>
          </a:xfrm>
          <a:noFill/>
        </p:spPr>
        <p:txBody>
          <a:bodyPr/>
          <a:lstStyle/>
          <a:p>
            <a:pPr algn="l" defTabSz="762000" eaLnBrk="1" hangingPunct="1">
              <a:lnSpc>
                <a:spcPct val="120000"/>
              </a:lnSpc>
            </a:pPr>
            <a:endParaRPr lang="zh-CN" altLang="en-US" sz="2800" smtClean="0">
              <a:latin typeface="宋体" pitchFamily="2" charset="-122"/>
            </a:endParaRPr>
          </a:p>
          <a:p>
            <a:pPr algn="l" defTabSz="762000" eaLnBrk="1" hangingPunct="1">
              <a:lnSpc>
                <a:spcPct val="120000"/>
              </a:lnSpc>
              <a:spcBef>
                <a:spcPct val="50000"/>
              </a:spcBef>
            </a:pPr>
            <a:r>
              <a:rPr lang="en-US" altLang="zh-CN" sz="2800" smtClean="0">
                <a:latin typeface="宋体" pitchFamily="2" charset="-122"/>
              </a:rPr>
              <a:t>    </a:t>
            </a:r>
          </a:p>
          <a:p>
            <a:pPr algn="l" defTabSz="762000" eaLnBrk="1" hangingPunct="1">
              <a:lnSpc>
                <a:spcPct val="120000"/>
              </a:lnSpc>
              <a:spcBef>
                <a:spcPct val="50000"/>
              </a:spcBef>
            </a:pPr>
            <a:endParaRPr lang="en-US" altLang="zh-CN" sz="2800" smtClean="0">
              <a:latin typeface="宋体" pitchFamily="2" charset="-122"/>
            </a:endParaRPr>
          </a:p>
          <a:p>
            <a:pPr algn="l" defTabSz="762000" eaLnBrk="1" hangingPunct="1">
              <a:lnSpc>
                <a:spcPct val="120000"/>
              </a:lnSpc>
              <a:spcBef>
                <a:spcPct val="50000"/>
              </a:spcBef>
            </a:pPr>
            <a:endParaRPr lang="en-US" altLang="zh-CN" sz="2800" smtClean="0">
              <a:latin typeface="宋体" pitchFamily="2" charset="-122"/>
            </a:endParaRPr>
          </a:p>
          <a:p>
            <a:pPr algn="l" defTabSz="762000" eaLnBrk="1" hangingPunct="1">
              <a:lnSpc>
                <a:spcPct val="120000"/>
              </a:lnSpc>
              <a:spcBef>
                <a:spcPct val="50000"/>
              </a:spcBef>
            </a:pPr>
            <a:endParaRPr lang="en-US" altLang="zh-CN" sz="2800" smtClean="0">
              <a:latin typeface="宋体" pitchFamily="2" charset="-122"/>
            </a:endParaRPr>
          </a:p>
          <a:p>
            <a:pPr algn="l" defTabSz="762000" eaLnBrk="1" hangingPunct="1">
              <a:lnSpc>
                <a:spcPct val="120000"/>
              </a:lnSpc>
              <a:spcBef>
                <a:spcPct val="50000"/>
              </a:spcBef>
            </a:pPr>
            <a:endParaRPr lang="en-US" altLang="zh-CN" sz="2800" smtClean="0">
              <a:latin typeface="宋体" pitchFamily="2" charset="-122"/>
            </a:endParaRPr>
          </a:p>
        </p:txBody>
      </p:sp>
      <p:sp>
        <p:nvSpPr>
          <p:cNvPr id="512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512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graphicFrame>
        <p:nvGraphicFramePr>
          <p:cNvPr id="5128" name="Object 7"/>
          <p:cNvGraphicFramePr>
            <a:graphicFrameLocks noChangeAspect="1"/>
          </p:cNvGraphicFramePr>
          <p:nvPr/>
        </p:nvGraphicFramePr>
        <p:xfrm>
          <a:off x="1476375" y="1412875"/>
          <a:ext cx="5903913" cy="4581525"/>
        </p:xfrm>
        <a:graphic>
          <a:graphicData uri="http://schemas.openxmlformats.org/presentationml/2006/ole">
            <mc:AlternateContent xmlns:mc="http://schemas.openxmlformats.org/markup-compatibility/2006">
              <mc:Choice xmlns:v="urn:schemas-microsoft-com:vml" Requires="v">
                <p:oleObj spid="_x0000_s5132" name="Photo Editor 照片" r:id="rId3" imgW="8504762" imgH="6601746" progId="MSPhotoEd.3">
                  <p:embed/>
                </p:oleObj>
              </mc:Choice>
              <mc:Fallback>
                <p:oleObj name="Photo Editor 照片" r:id="rId3" imgW="8504762" imgH="6601746" progId="MSPhotoEd.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5903913"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E75FF36-CC24-406D-82D5-1BDBD4634460}"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CAE165FB-9732-4905-BAA6-C36F2730A1AC}" type="slidenum">
              <a:rPr lang="zh-CN" altLang="en-US"/>
              <a:pPr>
                <a:defRPr/>
              </a:pPr>
              <a:t>5</a:t>
            </a:fld>
            <a:endParaRPr lang="en-US" altLang="zh-CN"/>
          </a:p>
        </p:txBody>
      </p:sp>
      <p:sp>
        <p:nvSpPr>
          <p:cNvPr id="802818"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总线分类</a:t>
            </a:r>
            <a:endParaRPr lang="zh-CN" altLang="en-US" sz="3600" dirty="0" smtClean="0">
              <a:solidFill>
                <a:srgbClr val="000066"/>
              </a:solidFill>
            </a:endParaRPr>
          </a:p>
        </p:txBody>
      </p:sp>
      <p:sp>
        <p:nvSpPr>
          <p:cNvPr id="802819" name="Rectangle 3"/>
          <p:cNvSpPr>
            <a:spLocks noGrp="1" noChangeArrowheads="1"/>
          </p:cNvSpPr>
          <p:nvPr>
            <p:ph type="subTitle" idx="1"/>
          </p:nvPr>
        </p:nvSpPr>
        <p:spPr>
          <a:xfrm>
            <a:off x="468000" y="1412875"/>
            <a:ext cx="8280000" cy="4930775"/>
          </a:xfrm>
        </p:spPr>
        <p:txBody>
          <a:bodyPr/>
          <a:lstStyle/>
          <a:p>
            <a:pPr algn="l" defTabSz="762000" eaLnBrk="1" hangingPunct="1">
              <a:lnSpc>
                <a:spcPct val="150000"/>
              </a:lnSpc>
              <a:spcBef>
                <a:spcPts val="0"/>
              </a:spcBef>
              <a:defRPr/>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(1) </a:t>
            </a:r>
            <a:r>
              <a:rPr lang="zh-CN" altLang="en-US" sz="2000" b="1" dirty="0" smtClean="0">
                <a:solidFill>
                  <a:srgbClr val="000066"/>
                </a:solidFill>
                <a:latin typeface="Arial" charset="0"/>
              </a:rPr>
              <a:t>根据信号功能或信号类型划分：数据总线、地址总线、控制总线。</a:t>
            </a:r>
            <a:endParaRPr lang="en-US" altLang="zh-CN" sz="2000" b="1" dirty="0" smtClean="0">
              <a:solidFill>
                <a:srgbClr val="000066"/>
              </a:solidFill>
              <a:latin typeface="Arial" charset="0"/>
            </a:endParaRPr>
          </a:p>
          <a:p>
            <a:pPr algn="l" defTabSz="762000" eaLnBrk="1" hangingPunct="1">
              <a:lnSpc>
                <a:spcPct val="120000"/>
              </a:lnSpc>
              <a:defRPr/>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(2) </a:t>
            </a:r>
            <a:r>
              <a:rPr lang="zh-CN" altLang="en-US" sz="2000" b="1" dirty="0" smtClean="0">
                <a:solidFill>
                  <a:srgbClr val="000066"/>
                </a:solidFill>
                <a:latin typeface="Arial" charset="0"/>
              </a:rPr>
              <a:t>根据相对于</a:t>
            </a:r>
            <a:r>
              <a:rPr lang="en-US" altLang="zh-CN" sz="2000" b="1" dirty="0" smtClean="0">
                <a:solidFill>
                  <a:srgbClr val="000066"/>
                </a:solidFill>
                <a:latin typeface="Arial" charset="0"/>
              </a:rPr>
              <a:t>CPU</a:t>
            </a:r>
            <a:r>
              <a:rPr lang="zh-CN" altLang="en-US" sz="2000" b="1" dirty="0" smtClean="0">
                <a:solidFill>
                  <a:srgbClr val="000066"/>
                </a:solidFill>
                <a:latin typeface="Arial" charset="0"/>
              </a:rPr>
              <a:t>位置划分：片内总线、片外总线。</a:t>
            </a:r>
          </a:p>
          <a:p>
            <a:pPr algn="l" defTabSz="762000" eaLnBrk="1" hangingPunct="1">
              <a:lnSpc>
                <a:spcPct val="120000"/>
              </a:lnSpc>
              <a:defRPr/>
            </a:pPr>
            <a:r>
              <a:rPr lang="zh-CN" altLang="en-US" sz="2000" b="1" dirty="0" smtClean="0">
                <a:latin typeface="宋体" pitchFamily="2" charset="-122"/>
              </a:rPr>
              <a:t>    </a:t>
            </a:r>
            <a:r>
              <a:rPr lang="en-US" altLang="zh-CN" sz="2000" b="1" dirty="0" smtClean="0">
                <a:solidFill>
                  <a:srgbClr val="000066"/>
                </a:solidFill>
                <a:latin typeface="Arial" charset="0"/>
              </a:rPr>
              <a:t>(3) </a:t>
            </a:r>
            <a:r>
              <a:rPr lang="zh-CN" altLang="en-US" sz="2000" b="1" dirty="0" smtClean="0">
                <a:solidFill>
                  <a:srgbClr val="000066"/>
                </a:solidFill>
                <a:latin typeface="Arial" charset="0"/>
              </a:rPr>
              <a:t>根据总线的层次结构划分：</a:t>
            </a:r>
          </a:p>
          <a:p>
            <a:pPr algn="l" defTabSz="762000" eaLnBrk="1" hangingPunct="1">
              <a:lnSpc>
                <a:spcPct val="120000"/>
              </a:lnSpc>
              <a:defRPr/>
            </a:pPr>
            <a:r>
              <a:rPr lang="zh-CN" altLang="en-US" sz="2000" b="1" dirty="0" smtClean="0">
                <a:solidFill>
                  <a:srgbClr val="000066"/>
                </a:solidFill>
                <a:latin typeface="宋体" pitchFamily="2" charset="-122"/>
              </a:rPr>
              <a:t>    </a:t>
            </a:r>
            <a:r>
              <a:rPr lang="zh-CN" altLang="en-US" sz="2000" b="1" dirty="0" smtClean="0">
                <a:solidFill>
                  <a:srgbClr val="FF0000"/>
                </a:solidFill>
                <a:latin typeface="Arial" charset="0"/>
              </a:rPr>
              <a:t>内部总线</a:t>
            </a:r>
            <a:r>
              <a:rPr lang="zh-CN" altLang="en-US" sz="2000" b="1" dirty="0" smtClean="0">
                <a:solidFill>
                  <a:srgbClr val="000066"/>
                </a:solidFill>
                <a:latin typeface="Arial" charset="0"/>
              </a:rPr>
              <a:t>（包括系统总线、局部总线）：连接计算机内部各模块的总线。如连接</a:t>
            </a:r>
            <a:r>
              <a:rPr lang="en-US" altLang="zh-CN" sz="2000" b="1" dirty="0" smtClean="0">
                <a:solidFill>
                  <a:srgbClr val="000066"/>
                </a:solidFill>
                <a:latin typeface="Arial" charset="0"/>
              </a:rPr>
              <a:t>CPU</a:t>
            </a:r>
            <a:r>
              <a:rPr lang="zh-CN" altLang="en-US" sz="2000" b="1" dirty="0" smtClean="0">
                <a:solidFill>
                  <a:srgbClr val="000066"/>
                </a:solidFill>
                <a:latin typeface="Arial" charset="0"/>
              </a:rPr>
              <a:t>、存储器和</a:t>
            </a:r>
            <a:r>
              <a:rPr lang="en-US" altLang="zh-CN" sz="2000" b="1" dirty="0" smtClean="0">
                <a:solidFill>
                  <a:srgbClr val="000066"/>
                </a:solidFill>
                <a:latin typeface="Arial" charset="0"/>
              </a:rPr>
              <a:t>I/O</a:t>
            </a:r>
            <a:r>
              <a:rPr lang="zh-CN" altLang="en-US" sz="2000" b="1" dirty="0" smtClean="0">
                <a:solidFill>
                  <a:srgbClr val="000066"/>
                </a:solidFill>
                <a:latin typeface="Arial" charset="0"/>
              </a:rPr>
              <a:t>接口的总线。常用的有</a:t>
            </a:r>
            <a:r>
              <a:rPr lang="en-US" altLang="zh-CN" sz="2000" b="1" dirty="0" smtClean="0">
                <a:solidFill>
                  <a:srgbClr val="000066"/>
                </a:solidFill>
                <a:latin typeface="Arial" charset="0"/>
              </a:rPr>
              <a:t>ISA</a:t>
            </a:r>
            <a:r>
              <a:rPr lang="zh-CN" altLang="en-US" sz="2000" b="1" dirty="0" smtClean="0">
                <a:solidFill>
                  <a:srgbClr val="000066"/>
                </a:solidFill>
                <a:latin typeface="Arial" charset="0"/>
              </a:rPr>
              <a:t>总线、</a:t>
            </a:r>
            <a:r>
              <a:rPr lang="en-US" altLang="zh-CN" sz="2000" b="1" dirty="0" smtClean="0">
                <a:solidFill>
                  <a:srgbClr val="000066"/>
                </a:solidFill>
                <a:latin typeface="Arial" charset="0"/>
              </a:rPr>
              <a:t>PCI</a:t>
            </a:r>
            <a:r>
              <a:rPr lang="zh-CN" altLang="en-US" sz="2000" b="1" dirty="0" smtClean="0">
                <a:solidFill>
                  <a:srgbClr val="000066"/>
                </a:solidFill>
                <a:latin typeface="Arial" charset="0"/>
              </a:rPr>
              <a:t>总线等。</a:t>
            </a:r>
          </a:p>
          <a:p>
            <a:pPr algn="l" defTabSz="762000" eaLnBrk="1" hangingPunct="1">
              <a:lnSpc>
                <a:spcPct val="120000"/>
              </a:lnSpc>
              <a:defRPr/>
            </a:pPr>
            <a:r>
              <a:rPr lang="zh-CN" altLang="en-US" sz="2000" b="1" dirty="0" smtClean="0">
                <a:solidFill>
                  <a:srgbClr val="000066"/>
                </a:solidFill>
                <a:latin typeface="宋体" pitchFamily="2" charset="-122"/>
              </a:rPr>
              <a:t>    </a:t>
            </a:r>
            <a:r>
              <a:rPr lang="zh-CN" altLang="en-US" sz="2000" b="1" dirty="0" smtClean="0">
                <a:solidFill>
                  <a:srgbClr val="FF0000"/>
                </a:solidFill>
                <a:latin typeface="Arial" charset="0"/>
              </a:rPr>
              <a:t>外部总线</a:t>
            </a:r>
            <a:r>
              <a:rPr lang="zh-CN" altLang="en-US" sz="2000" b="1" dirty="0" smtClean="0">
                <a:solidFill>
                  <a:srgbClr val="000066"/>
                </a:solidFill>
                <a:latin typeface="Arial" charset="0"/>
              </a:rPr>
              <a:t>：系统之间或系统与外部设备之间连接的总线，常用的有</a:t>
            </a:r>
            <a:r>
              <a:rPr lang="en-US" altLang="zh-CN" sz="2000" b="1" dirty="0" smtClean="0">
                <a:solidFill>
                  <a:srgbClr val="000066"/>
                </a:solidFill>
                <a:latin typeface="Arial" charset="0"/>
              </a:rPr>
              <a:t>RS232C</a:t>
            </a:r>
            <a:r>
              <a:rPr lang="zh-CN" altLang="en-US" sz="2000" b="1" dirty="0" smtClean="0">
                <a:solidFill>
                  <a:srgbClr val="000066"/>
                </a:solidFill>
                <a:latin typeface="Arial" charset="0"/>
              </a:rPr>
              <a:t>、</a:t>
            </a:r>
            <a:r>
              <a:rPr lang="en-US" altLang="zh-CN" sz="2000" b="1" dirty="0" smtClean="0">
                <a:solidFill>
                  <a:srgbClr val="000066"/>
                </a:solidFill>
                <a:latin typeface="Arial" charset="0"/>
              </a:rPr>
              <a:t>USB</a:t>
            </a:r>
            <a:r>
              <a:rPr lang="zh-CN" altLang="en-US" sz="2000" b="1" dirty="0" smtClean="0">
                <a:solidFill>
                  <a:srgbClr val="000066"/>
                </a:solidFill>
                <a:latin typeface="Arial" charset="0"/>
              </a:rPr>
              <a:t>串行总线和</a:t>
            </a:r>
            <a:r>
              <a:rPr lang="en-US" altLang="zh-CN" sz="2000" b="1" dirty="0" smtClean="0">
                <a:solidFill>
                  <a:srgbClr val="000066"/>
                </a:solidFill>
                <a:latin typeface="Arial" charset="0"/>
              </a:rPr>
              <a:t>IDE</a:t>
            </a:r>
            <a:r>
              <a:rPr lang="zh-CN" altLang="en-US" sz="2000" b="1" dirty="0" smtClean="0">
                <a:solidFill>
                  <a:srgbClr val="000066"/>
                </a:solidFill>
                <a:latin typeface="Arial" charset="0"/>
              </a:rPr>
              <a:t>、</a:t>
            </a:r>
            <a:r>
              <a:rPr lang="en-US" altLang="zh-CN" sz="2000" b="1" dirty="0" smtClean="0">
                <a:solidFill>
                  <a:srgbClr val="000066"/>
                </a:solidFill>
                <a:latin typeface="Arial" charset="0"/>
              </a:rPr>
              <a:t>SCSI</a:t>
            </a:r>
            <a:r>
              <a:rPr lang="zh-CN" altLang="en-US" sz="2000" b="1" dirty="0" smtClean="0">
                <a:solidFill>
                  <a:srgbClr val="000066"/>
                </a:solidFill>
                <a:latin typeface="Arial" charset="0"/>
              </a:rPr>
              <a:t>磁盘并行总线等。</a:t>
            </a:r>
            <a:endParaRPr lang="en-US" altLang="zh-CN" sz="2000" b="1" dirty="0" smtClean="0">
              <a:solidFill>
                <a:srgbClr val="000066"/>
              </a:solidFill>
              <a:latin typeface="Arial" charset="0"/>
            </a:endParaRPr>
          </a:p>
        </p:txBody>
      </p:sp>
      <p:sp>
        <p:nvSpPr>
          <p:cNvPr id="615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615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F16E0E5A-6579-4249-B8A8-C2BE1A21D981}"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21CDE46C-2FFD-45AC-A186-4E861DF3130C}" type="slidenum">
              <a:rPr lang="zh-CN" altLang="en-US"/>
              <a:pPr>
                <a:defRPr/>
              </a:pPr>
              <a:t>6</a:t>
            </a:fld>
            <a:endParaRPr lang="en-US" altLang="zh-CN"/>
          </a:p>
        </p:txBody>
      </p:sp>
      <p:sp>
        <p:nvSpPr>
          <p:cNvPr id="787458"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总线组成</a:t>
            </a:r>
            <a:endParaRPr lang="zh-CN" altLang="en-US" sz="3600" dirty="0" smtClean="0">
              <a:solidFill>
                <a:srgbClr val="000066"/>
              </a:solidFill>
            </a:endParaRPr>
          </a:p>
        </p:txBody>
      </p:sp>
      <p:sp>
        <p:nvSpPr>
          <p:cNvPr id="7173"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en-US" altLang="zh-CN" sz="2000" b="1" dirty="0" smtClean="0">
                <a:latin typeface="宋体" pitchFamily="2" charset="-122"/>
              </a:rPr>
              <a:t>    </a:t>
            </a:r>
            <a:r>
              <a:rPr lang="en-US" altLang="zh-CN" sz="2000" b="1" dirty="0" smtClean="0">
                <a:solidFill>
                  <a:srgbClr val="000066"/>
                </a:solidFill>
                <a:latin typeface="Arial" charset="0"/>
              </a:rPr>
              <a:t>1. </a:t>
            </a:r>
            <a:r>
              <a:rPr lang="zh-CN" altLang="en-US" sz="2000" b="1" dirty="0" smtClean="0">
                <a:solidFill>
                  <a:srgbClr val="000066"/>
                </a:solidFill>
                <a:latin typeface="Arial" charset="0"/>
              </a:rPr>
              <a:t>总线仲裁（总线判优）电路</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由于系统中存在多个设备同时申请使用总线的可能性，为保证在同一时间内只能有一个申请者使用总线，需要设置总线仲裁机构。</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总线仲裁机构按照申请者的优先权选择可以控制总线的设备。可以控制总线并启动数据传送的任何设备称做主控器或主设备；能够响应总线主控器发出的总线命令的任何设备称做受控器或从设备。通常</a:t>
            </a:r>
            <a:r>
              <a:rPr lang="en-US" altLang="zh-CN" sz="2000" b="1" dirty="0" smtClean="0">
                <a:solidFill>
                  <a:srgbClr val="000066"/>
                </a:solidFill>
                <a:latin typeface="Arial" charset="0"/>
              </a:rPr>
              <a:t>CPU</a:t>
            </a:r>
            <a:r>
              <a:rPr lang="zh-CN" altLang="en-US" sz="2000" b="1" dirty="0" smtClean="0">
                <a:solidFill>
                  <a:srgbClr val="000066"/>
                </a:solidFill>
                <a:latin typeface="Arial" charset="0"/>
              </a:rPr>
              <a:t>为主设备，存储器为从设备，</a:t>
            </a:r>
            <a:r>
              <a:rPr lang="en-US" altLang="zh-CN" sz="2000" b="1" dirty="0" smtClean="0">
                <a:solidFill>
                  <a:srgbClr val="000066"/>
                </a:solidFill>
                <a:latin typeface="Arial" charset="0"/>
              </a:rPr>
              <a:t>I</a:t>
            </a:r>
            <a:r>
              <a:rPr lang="zh-CN" altLang="en-US" sz="2000" b="1" dirty="0" smtClean="0">
                <a:solidFill>
                  <a:srgbClr val="000066"/>
                </a:solidFill>
                <a:latin typeface="Arial" charset="0"/>
              </a:rPr>
              <a:t>／</a:t>
            </a:r>
            <a:r>
              <a:rPr lang="en-US" altLang="zh-CN" sz="2000" b="1" dirty="0" smtClean="0">
                <a:solidFill>
                  <a:srgbClr val="000066"/>
                </a:solidFill>
                <a:latin typeface="Arial" charset="0"/>
              </a:rPr>
              <a:t>O</a:t>
            </a:r>
            <a:r>
              <a:rPr lang="zh-CN" altLang="en-US" sz="2000" b="1" dirty="0" smtClean="0">
                <a:solidFill>
                  <a:srgbClr val="000066"/>
                </a:solidFill>
                <a:latin typeface="Arial" charset="0"/>
              </a:rPr>
              <a:t>设备可以为主设备或从设备。</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总线仲裁机构可分为集中式控制和分布式控制两种。</a:t>
            </a:r>
          </a:p>
        </p:txBody>
      </p:sp>
      <p:sp>
        <p:nvSpPr>
          <p:cNvPr id="717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717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8A5C5327-455F-44A1-A023-C14709E5F097}"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532994C9-C878-4B48-B0C0-1C563A093BB6}" type="slidenum">
              <a:rPr lang="zh-CN" altLang="en-US"/>
              <a:pPr>
                <a:defRPr/>
              </a:pPr>
              <a:t>7</a:t>
            </a:fld>
            <a:endParaRPr lang="en-US" altLang="zh-CN"/>
          </a:p>
        </p:txBody>
      </p:sp>
      <p:sp>
        <p:nvSpPr>
          <p:cNvPr id="788482"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总线组成</a:t>
            </a:r>
            <a:endParaRPr lang="zh-CN" altLang="en-US" sz="3600" dirty="0" smtClean="0">
              <a:solidFill>
                <a:srgbClr val="000066"/>
              </a:solidFill>
            </a:endParaRPr>
          </a:p>
        </p:txBody>
      </p:sp>
      <p:sp>
        <p:nvSpPr>
          <p:cNvPr id="8197"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en-US" altLang="zh-CN" sz="2000" b="1" dirty="0" smtClean="0">
                <a:latin typeface="宋体" pitchFamily="2" charset="-122"/>
              </a:rPr>
              <a:t>    </a:t>
            </a:r>
            <a:r>
              <a:rPr lang="en-US" altLang="zh-CN" sz="2000" b="1" dirty="0" smtClean="0">
                <a:solidFill>
                  <a:srgbClr val="000066"/>
                </a:solidFill>
                <a:latin typeface="Arial" charset="0"/>
              </a:rPr>
              <a:t>2. </a:t>
            </a:r>
            <a:r>
              <a:rPr lang="zh-CN" altLang="en-US" sz="2000" b="1" dirty="0" smtClean="0">
                <a:solidFill>
                  <a:srgbClr val="000066"/>
                </a:solidFill>
                <a:latin typeface="Arial" charset="0"/>
              </a:rPr>
              <a:t>总线通信</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信息在信息在总线上的传送方式可分为同步和异步两种方式：</a:t>
            </a:r>
          </a:p>
          <a:p>
            <a:pPr algn="l" defTabSz="762000" eaLnBrk="1" hangingPunct="1">
              <a:lnSpc>
                <a:spcPct val="150000"/>
              </a:lnSpc>
              <a:spcBef>
                <a:spcPts val="0"/>
              </a:spcBef>
            </a:pPr>
            <a:r>
              <a:rPr lang="en-US" altLang="zh-CN" sz="2000" b="1" dirty="0" smtClean="0">
                <a:solidFill>
                  <a:srgbClr val="000066"/>
                </a:solidFill>
                <a:latin typeface="宋体" pitchFamily="2" charset="-122"/>
              </a:rPr>
              <a:t>    </a:t>
            </a:r>
            <a:r>
              <a:rPr lang="en-US" altLang="zh-CN" sz="2000" b="1" dirty="0" smtClean="0">
                <a:solidFill>
                  <a:srgbClr val="000066"/>
                </a:solidFill>
                <a:latin typeface="Arial" charset="0"/>
              </a:rPr>
              <a:t>(1) </a:t>
            </a:r>
            <a:r>
              <a:rPr lang="zh-CN" altLang="en-US" sz="2000" b="1" dirty="0" smtClean="0">
                <a:solidFill>
                  <a:srgbClr val="000066"/>
                </a:solidFill>
                <a:latin typeface="Arial" charset="0"/>
              </a:rPr>
              <a:t>同步通信。在同步方式下，通信双方由统一的时钟控制数据的传送，时钟通常是由</a:t>
            </a:r>
            <a:r>
              <a:rPr lang="en-US" altLang="zh-CN" sz="2000" b="1" dirty="0" smtClean="0">
                <a:solidFill>
                  <a:srgbClr val="000066"/>
                </a:solidFill>
                <a:latin typeface="Arial" charset="0"/>
              </a:rPr>
              <a:t>CPU</a:t>
            </a:r>
            <a:r>
              <a:rPr lang="zh-CN" altLang="en-US" sz="2000" b="1" dirty="0" smtClean="0">
                <a:solidFill>
                  <a:srgbClr val="000066"/>
                </a:solidFill>
                <a:latin typeface="Arial" charset="0"/>
              </a:rPr>
              <a:t>发出的，并送到总线上的所有部件。经过一段固定时间，本次总线传送周期结束，开始新一个的总线传送周期。</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(2) </a:t>
            </a:r>
            <a:r>
              <a:rPr lang="zh-CN" altLang="en-US" sz="2000" b="1" dirty="0" smtClean="0">
                <a:solidFill>
                  <a:srgbClr val="000066"/>
                </a:solidFill>
                <a:latin typeface="Arial" charset="0"/>
              </a:rPr>
              <a:t>异步通信。利用数据发送部件和接收部件之间的“握手”信号来实现总线数据传送的方式称作异步通信方式。异步通信方式便于实现不同速度部件之间的数据传送。</a:t>
            </a:r>
          </a:p>
        </p:txBody>
      </p:sp>
      <p:sp>
        <p:nvSpPr>
          <p:cNvPr id="819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81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4844AA05-9E84-45F3-91CC-FAB35851911D}"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97C3592D-3C28-4BFB-AC39-82FDEB9525C3}" type="slidenum">
              <a:rPr lang="zh-CN" altLang="en-US"/>
              <a:pPr>
                <a:defRPr/>
              </a:pPr>
              <a:t>8</a:t>
            </a:fld>
            <a:endParaRPr lang="en-US" altLang="zh-CN"/>
          </a:p>
        </p:txBody>
      </p:sp>
      <p:sp>
        <p:nvSpPr>
          <p:cNvPr id="789506"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总线组成</a:t>
            </a:r>
            <a:endParaRPr lang="zh-CN" altLang="en-US" sz="3600" dirty="0" smtClean="0">
              <a:solidFill>
                <a:srgbClr val="000066"/>
              </a:solidFill>
            </a:endParaRPr>
          </a:p>
        </p:txBody>
      </p:sp>
      <p:sp>
        <p:nvSpPr>
          <p:cNvPr id="9221"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en-US" altLang="zh-CN" sz="2000" b="1" dirty="0" smtClean="0">
                <a:latin typeface="宋体" pitchFamily="2" charset="-122"/>
              </a:rPr>
              <a:t>    </a:t>
            </a:r>
            <a:r>
              <a:rPr lang="en-US" altLang="zh-CN" sz="2000" b="1" dirty="0" smtClean="0">
                <a:solidFill>
                  <a:srgbClr val="000066"/>
                </a:solidFill>
                <a:latin typeface="Arial" charset="0"/>
              </a:rPr>
              <a:t>3. </a:t>
            </a:r>
            <a:r>
              <a:rPr lang="zh-CN" altLang="en-US" sz="2000" b="1" dirty="0" smtClean="0">
                <a:solidFill>
                  <a:srgbClr val="000066"/>
                </a:solidFill>
                <a:latin typeface="Arial" charset="0"/>
              </a:rPr>
              <a:t>出错处理</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数据传送过程可能产生错误，有些接收部件有自动纠错能力，可以自动纠正错误；而有些部件无自动纠错能力但能发现错误，可发出“数据出错”信号，通常向</a:t>
            </a:r>
            <a:r>
              <a:rPr lang="en-US" altLang="zh-CN" sz="2000" b="1" dirty="0" smtClean="0">
                <a:solidFill>
                  <a:srgbClr val="000066"/>
                </a:solidFill>
                <a:latin typeface="Arial" charset="0"/>
              </a:rPr>
              <a:t>CPU</a:t>
            </a:r>
            <a:r>
              <a:rPr lang="zh-CN" altLang="en-US" sz="2000" b="1" dirty="0" smtClean="0">
                <a:solidFill>
                  <a:srgbClr val="000066"/>
                </a:solidFill>
                <a:latin typeface="Arial" charset="0"/>
              </a:rPr>
              <a:t>发出中断请求信号，</a:t>
            </a:r>
            <a:r>
              <a:rPr lang="en-US" altLang="zh-CN" sz="2000" b="1" dirty="0" smtClean="0">
                <a:solidFill>
                  <a:srgbClr val="000066"/>
                </a:solidFill>
                <a:latin typeface="Arial" charset="0"/>
              </a:rPr>
              <a:t>CPU</a:t>
            </a:r>
            <a:r>
              <a:rPr lang="zh-CN" altLang="en-US" sz="2000" b="1" dirty="0" smtClean="0">
                <a:solidFill>
                  <a:srgbClr val="000066"/>
                </a:solidFill>
                <a:latin typeface="Arial" charset="0"/>
              </a:rPr>
              <a:t>响应中断后，转入出错处理程序。</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4. </a:t>
            </a:r>
            <a:r>
              <a:rPr lang="zh-CN" altLang="en-US" sz="2000" b="1" dirty="0" smtClean="0">
                <a:solidFill>
                  <a:srgbClr val="000066"/>
                </a:solidFill>
                <a:latin typeface="Arial" charset="0"/>
              </a:rPr>
              <a:t>总线驱动</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zh-CN" altLang="en-US" sz="2000" b="1" dirty="0" smtClean="0">
                <a:solidFill>
                  <a:srgbClr val="000066"/>
                </a:solidFill>
                <a:latin typeface="Arial" charset="0"/>
              </a:rPr>
              <a:t>总线上可连接多个部件，具有扩充灵活的优点，但总线的驱动能力总是有限制的，因此在扩充时需加以注意。通常一个模块或一个部件限制在</a:t>
            </a:r>
            <a:r>
              <a:rPr lang="en-US" altLang="zh-CN" sz="2000" b="1" dirty="0" smtClean="0">
                <a:solidFill>
                  <a:srgbClr val="000066"/>
                </a:solidFill>
                <a:latin typeface="Arial" charset="0"/>
              </a:rPr>
              <a:t>1</a:t>
            </a:r>
            <a:r>
              <a:rPr lang="zh-CN" altLang="en-US" sz="2000" b="1" dirty="0" smtClean="0">
                <a:solidFill>
                  <a:srgbClr val="000066"/>
                </a:solidFill>
                <a:latin typeface="Arial" charset="0"/>
              </a:rPr>
              <a:t>～</a:t>
            </a:r>
            <a:r>
              <a:rPr lang="en-US" altLang="zh-CN" sz="2000" b="1" dirty="0" smtClean="0">
                <a:solidFill>
                  <a:srgbClr val="000066"/>
                </a:solidFill>
                <a:latin typeface="Arial" charset="0"/>
              </a:rPr>
              <a:t>2</a:t>
            </a:r>
            <a:r>
              <a:rPr lang="zh-CN" altLang="en-US" sz="2000" b="1" dirty="0" smtClean="0">
                <a:solidFill>
                  <a:srgbClr val="000066"/>
                </a:solidFill>
                <a:latin typeface="Arial" charset="0"/>
              </a:rPr>
              <a:t>个负载以内。</a:t>
            </a:r>
          </a:p>
        </p:txBody>
      </p:sp>
      <p:sp>
        <p:nvSpPr>
          <p:cNvPr id="922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922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51F22A26-6FA8-4370-943C-66013A59DC96}" type="datetime1">
              <a:rPr lang="zh-CN" altLang="en-US"/>
              <a:pPr>
                <a:defRPr/>
              </a:pPr>
              <a:t>2021/5/5</a:t>
            </a:fld>
            <a:endParaRPr lang="en-US" altLang="zh-CN"/>
          </a:p>
        </p:txBody>
      </p:sp>
      <p:sp>
        <p:nvSpPr>
          <p:cNvPr id="7" name="灯片编号占位符 4"/>
          <p:cNvSpPr>
            <a:spLocks noGrp="1"/>
          </p:cNvSpPr>
          <p:nvPr>
            <p:ph type="sldNum" sz="quarter" idx="11"/>
          </p:nvPr>
        </p:nvSpPr>
        <p:spPr/>
        <p:txBody>
          <a:bodyPr/>
          <a:lstStyle/>
          <a:p>
            <a:pPr>
              <a:defRPr/>
            </a:pPr>
            <a:fld id="{88EC8C12-66E6-45E1-A6E7-EFCA3533D92B}" type="slidenum">
              <a:rPr lang="zh-CN" altLang="en-US"/>
              <a:pPr>
                <a:defRPr/>
              </a:pPr>
              <a:t>9</a:t>
            </a:fld>
            <a:endParaRPr lang="en-US" altLang="zh-CN"/>
          </a:p>
        </p:txBody>
      </p:sp>
      <p:sp>
        <p:nvSpPr>
          <p:cNvPr id="791554"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总线特性</a:t>
            </a:r>
            <a:endParaRPr lang="zh-CN" altLang="en-US" sz="3600" dirty="0" smtClean="0">
              <a:solidFill>
                <a:srgbClr val="000066"/>
              </a:solidFill>
            </a:endParaRPr>
          </a:p>
        </p:txBody>
      </p:sp>
      <p:sp>
        <p:nvSpPr>
          <p:cNvPr id="10245"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en-US" altLang="zh-CN" sz="2000" b="1" dirty="0" smtClean="0">
                <a:latin typeface="宋体" pitchFamily="2" charset="-122"/>
              </a:rPr>
              <a:t>    </a:t>
            </a:r>
            <a:r>
              <a:rPr lang="zh-CN" altLang="en-US" sz="2000" b="1" dirty="0" smtClean="0">
                <a:solidFill>
                  <a:srgbClr val="000066"/>
                </a:solidFill>
                <a:latin typeface="Arial" charset="0"/>
              </a:rPr>
              <a:t>总线由如下特性进行描述和定义：</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1.</a:t>
            </a:r>
            <a:r>
              <a:rPr lang="zh-CN" altLang="en-US" sz="2000" b="1" dirty="0" smtClean="0">
                <a:solidFill>
                  <a:srgbClr val="000066"/>
                </a:solidFill>
                <a:latin typeface="Arial" charset="0"/>
              </a:rPr>
              <a:t>物理特性：指总线的物理连接方式，包括总线的引线数量、引线间距、引线排列方式、引线插头形状等等。</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2. </a:t>
            </a:r>
            <a:r>
              <a:rPr lang="zh-CN" altLang="en-US" sz="2000" b="1" dirty="0" smtClean="0">
                <a:solidFill>
                  <a:srgbClr val="000066"/>
                </a:solidFill>
                <a:latin typeface="Arial" charset="0"/>
              </a:rPr>
              <a:t>功能特性：描述每个引线的功能。从功能上看，引线分为数据线、地址线、控制线，但是对每个引线功能的定义要更具体。</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3. </a:t>
            </a:r>
            <a:r>
              <a:rPr lang="zh-CN" altLang="en-US" sz="2000" b="1" dirty="0" smtClean="0">
                <a:solidFill>
                  <a:srgbClr val="000066"/>
                </a:solidFill>
                <a:latin typeface="Arial" charset="0"/>
              </a:rPr>
              <a:t>电气特性：定义每个引线的信号传递方向和有效电平范围。</a:t>
            </a:r>
          </a:p>
          <a:p>
            <a:pPr algn="l" defTabSz="762000" eaLnBrk="1" hangingPunct="1">
              <a:lnSpc>
                <a:spcPct val="150000"/>
              </a:lnSpc>
              <a:spcBef>
                <a:spcPts val="0"/>
              </a:spcBef>
            </a:pPr>
            <a:r>
              <a:rPr lang="zh-CN" altLang="en-US" sz="2000" b="1" dirty="0" smtClean="0">
                <a:solidFill>
                  <a:srgbClr val="000066"/>
                </a:solidFill>
                <a:latin typeface="宋体" pitchFamily="2" charset="-122"/>
              </a:rPr>
              <a:t>    </a:t>
            </a:r>
            <a:r>
              <a:rPr lang="en-US" altLang="zh-CN" sz="2000" b="1" dirty="0" smtClean="0">
                <a:solidFill>
                  <a:srgbClr val="000066"/>
                </a:solidFill>
                <a:latin typeface="Arial" charset="0"/>
              </a:rPr>
              <a:t>4. </a:t>
            </a:r>
            <a:r>
              <a:rPr lang="zh-CN" altLang="en-US" sz="2000" b="1" dirty="0" smtClean="0">
                <a:solidFill>
                  <a:srgbClr val="000066"/>
                </a:solidFill>
                <a:latin typeface="Arial" charset="0"/>
              </a:rPr>
              <a:t>时间特性：定义每个引线何时有效，即规定引线间的时序关系。</a:t>
            </a:r>
          </a:p>
        </p:txBody>
      </p:sp>
      <p:sp>
        <p:nvSpPr>
          <p:cNvPr id="1024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1024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tt3">
  <a:themeElements>
    <a:clrScheme name="att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att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att3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t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tt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t3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t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t3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tt3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17142</TotalTime>
  <Words>1408</Words>
  <Application>Microsoft Office PowerPoint</Application>
  <PresentationFormat>全屏显示(4:3)</PresentationFormat>
  <Paragraphs>165</Paragraphs>
  <Slides>28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5" baseType="lpstr">
      <vt:lpstr>黑体</vt:lpstr>
      <vt:lpstr>隶书</vt:lpstr>
      <vt:lpstr>宋体</vt:lpstr>
      <vt:lpstr>Arial</vt:lpstr>
      <vt:lpstr>Times New Roman</vt:lpstr>
      <vt:lpstr>att3</vt:lpstr>
      <vt:lpstr>Photo Editor 照片</vt:lpstr>
      <vt:lpstr>总线结构</vt:lpstr>
      <vt:lpstr>总线结构</vt:lpstr>
      <vt:lpstr>总线结构</vt:lpstr>
      <vt:lpstr>总线结构</vt:lpstr>
      <vt:lpstr>总线分类</vt:lpstr>
      <vt:lpstr>总线组成</vt:lpstr>
      <vt:lpstr>总线组成</vt:lpstr>
      <vt:lpstr>总线组成</vt:lpstr>
      <vt:lpstr>总线特性</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lpstr>微机总线</vt:lpstr>
    </vt:vector>
  </TitlesOfParts>
  <Company>中国矿业大学(北京)(cumtb)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计算机组成与结构</dc:title>
  <dc:subject>课件</dc:subject>
  <dc:creator>shq</dc:creator>
  <dc:description>清华，王爱英，第3版</dc:description>
  <cp:lastModifiedBy>Windows 用户</cp:lastModifiedBy>
  <cp:revision>161</cp:revision>
  <cp:lastPrinted>1999-05-06T17:03:56Z</cp:lastPrinted>
  <dcterms:created xsi:type="dcterms:W3CDTF">1999-05-03T20:45:05Z</dcterms:created>
  <dcterms:modified xsi:type="dcterms:W3CDTF">2021-05-05T08:21:33Z</dcterms:modified>
</cp:coreProperties>
</file>