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826" r:id="rId2"/>
    <p:sldId id="844" r:id="rId3"/>
    <p:sldId id="839" r:id="rId4"/>
    <p:sldId id="840" r:id="rId5"/>
    <p:sldId id="847" r:id="rId6"/>
    <p:sldId id="848" r:id="rId7"/>
    <p:sldId id="853" r:id="rId8"/>
    <p:sldId id="854" r:id="rId9"/>
    <p:sldId id="857" r:id="rId10"/>
    <p:sldId id="858" r:id="rId11"/>
    <p:sldId id="851" r:id="rId12"/>
    <p:sldId id="850" r:id="rId13"/>
    <p:sldId id="831" r:id="rId14"/>
    <p:sldId id="855" r:id="rId15"/>
    <p:sldId id="856" r:id="rId16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3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000066"/>
    <a:srgbClr val="FFFFFF"/>
    <a:srgbClr val="003366"/>
    <a:srgbClr val="4D4D4D"/>
    <a:srgbClr val="FF0000"/>
    <a:srgbClr val="003300"/>
    <a:srgbClr val="A50021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04" autoAdjust="0"/>
  </p:normalViewPr>
  <p:slideViewPr>
    <p:cSldViewPr>
      <p:cViewPr varScale="1">
        <p:scale>
          <a:sx n="65" d="100"/>
          <a:sy n="65" d="100"/>
        </p:scale>
        <p:origin x="1264" y="6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64" d="100"/>
          <a:sy n="64" d="100"/>
        </p:scale>
        <p:origin x="-2838" y="-102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28:41.5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30:46.6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28:45.8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18,'0'-1,"0"0,0 0,1 1,-1-1,0 0,0 0,0 1,1-1,-1 0,0 1,1-1,-1 0,1 1,-1-1,1 0,-1 1,1-1,-1 1,1-1,-1 1,1-1,0 1,-1 0,1-1,0 1,-1 0,1-1,0 1,0 0,-1 0,1 0,0 0,0 0,-1-1,1 1,0 1,0-1,-1 0,2 0,2 0,0 1,0 0,0-1,0 1,0 1,5 1,2 4,0 0,-1 0,0 1,0 0,-1 1,10 10,-6-5,26 21,-34-31,1-1,-1 1,1-1,0 0,0 0,1-1,-1 0,12 3,21-1,-1-1,75-5,-36-1,-29 2,-23-1,0 2,44 4,-61-2,-1 1,1 0,-1 0,0 0,0 1,0 0,-1 0,1 1,-1-1,0 1,8 9,3 5,0 0,17 26,-28-35,-3-6,0 1,0-1,0 0,1 0,7 7,-9-9,0-1,1 0,-1 0,0 0,1 0,-1 0,0-1,1 1,-1-1,1 1,-1-1,1 0,0 0,-1 0,5-1,16-3,-1-2,0 0,-1-1,0-2,0 0,21-13,0 1,43-19,136-44,-194 75,-17 5,2 0,-1 1,19-4,-27 7,-1 0,0 0,1-1,-1 1,0 1,1-1,-1 0,0 1,1-1,-1 1,0 0,0-1,0 1,1 0,-1 0,0 1,0-1,-1 0,1 1,0-1,0 1,-1 0,3 2,16 31,-15-27,0 1,0-1,7 9,-10-15,1 1,-1-1,1 1,-1-1,1 0,0 0,0 0,0-1,0 1,1-1,-1 1,6 0,8 1,0-1,1-1,-1 0,0-2,1 0,-1-1,21-4,12-1,-45 6,0 1,1 1,-1-1,0 1,0 0,0 0,0 0,0 1,0 0,0 0,0 0,-1 0,1 1,-1 0,0 0,1 0,-1 0,6 8,5 5,-1 1,25 38,-32-44,3 5,62 82,-63-87,0-1,1 0,1-1,-1 0,2-1,21 13,-29-20,1 1,0 0,-1-1,1 0,0 0,-1 0,1-1,0 0,0 0,0 0,0 0,-1-1,1 0,0 0,-1 0,1 0,7-4,8-4,-2 0,32-22,-33 21,70-46,140-85,-221 137,8-5,0 1,1 1,0 0,23-7,-35 13,0 0,0 0,0 1,1-1,-1 1,0 0,0-1,0 2,0-1,0 0,1 1,-1-1,0 1,0 0,0 0,0 0,0 0,0 1,-1-1,1 1,0 0,-1 0,1 0,-1 0,0 0,1 0,-1 1,0-1,2 5,10 20,-11-22,-1 1,1-1,0 1,1-1,7 8,-10-11,1 0,0-1,0 0,0 1,0-1,0 0,0 0,1 0,-1 0,0-1,0 1,1-1,-1 1,0-1,1 0,-1 0,0 0,1 0,3-1,1 0,1-1,-1 0,0 0,1-1,-1 0,0 0,-1-1,1 0,0 0,7-7,4-1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28:49.1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1081 130,'-1'15,"-1"0,0 0,-1-1,0 1,-2-1,1 1,-2-1,0-1,-1 1,-14 21,-7 5,-62 71,-188 212,-195 173,389-413,25-28,58-54,1-1,-1 1,0 0,1-1,-1 1,0 0,1-1,-1 1,1 0,-1 0,1 0,0 0,-1 0,1-1,0 1,-1 0,1 2,0-2,0-1,1 1,-1-1,0 1,0-1,0 0,1 1,-1-1,0 1,1-1,-1 1,1-1,-1 0,0 1,1-1,-1 0,1 0,-1 1,1-1,-1 0,1 0,-1 1,1-1,5 1,1 1,-1-1,1-1,7 1,-9-1,450-5,3-30,-37 2,-320 27,232-17,-322 22,6 0,-1-1,0 0,1-1,-1-1,27-10,-41 13,0 1,0-1,-1 0,1 0,-1 0,1 0,-1 0,1 0,-1-1,0 1,1 0,-1-1,0 1,0-1,0 1,0-1,0 1,0-1,1-3,-2 3,0 0,0 0,0 0,0 0,-1 0,1 1,0-1,-1 0,0 0,1 0,-1 0,0 1,0-1,0 0,0 1,-1-2,-6-7,0 1,-1 1,0-1,-18-11,20 14,-26-19,-318-255,260 201,-136-156,211 217,-35-44,-91-83,80 87,41 36,-1 1,-35-25,36 32,-23-15,1-2,-49-47,88 75,0-1,-1 1,1 0,-1 0,1 0,-1 1,0 0,0 0,0 0,0 0,-8-1,11 3,0-1,0 1,0 0,0 0,0 0,0 0,0 0,0 0,0 1,0-1,0 0,0 1,0 0,0 0,0-1,0 1,0 0,1 0,-1 1,0-1,1 0,-1 1,0-1,1 1,0-1,-1 1,1-1,0 1,0 0,0 0,0 0,0 2,-2 5,0 1,1 0,0 0,1-1,0 1,1 0,0 0,2 11,15 83,-12-80,114 409,-24-109,-57-176,58 145,-52-157,-13-35,-29-95,0 0,1-1,0 1,0-1,0 1,0-1,7 7,-10-12,0 0,0 0,0 0,0 1,1-1,-1 0,0 0,0 0,0 0,1 0,-1 0,0 1,0-1,0 0,1 0,-1 0,0 0,0 0,1 0,-1 0,0 0,0 0,0 0,1 0,-1 0,0 0,0 0,1 0,-1-1,0 1,0 0,0 0,1 0,-1 0,0 0,0 0,0 0,1-1,-1 1,0 0,0 0,0-1,7-13,1-24,-7 36,20-198,-4 23,-11 137,2 0,17-53,-16 65,-2 0,-1 0,4-47,0 5,20-72,4-23,-23 91,41-136,-31 160,-16 39,0 0,0 1,-2-1,1-1,2-15,1-51,-7 68,0 0,-1 0,0 1,0-1,-1 0,-3-9,4 16,-1 0,1 0,0 0,-1 0,1 1,-1-1,0 1,0-1,0 1,0-1,-1 1,1 0,0 0,-1 0,0 0,1 1,-1-1,0 1,0 0,0-1,0 1,0 0,0 1,0-1,0 1,0-1,0 1,-1 0,1 0,0 0,0 1,0-1,0 1,0-1,0 1,0 0,0 0,0 1,0-1,0 1,0-1,1 1,-1 0,1 0,-1 0,-3 5,-8 7,0 1,2 0,0 1,0 0,2 1,0 0,-12 29,14-21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28:52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27,'0'-1,"0"0,1 0,-1 0,0 1,1-1,-1 0,1 0,-1 0,1 0,-1 0,1 0,0 1,-1-1,1 0,0 1,0-1,-1 0,1 1,0-1,0 1,0-1,0 1,0-1,0 1,0 0,0 0,2-1,31-4,-30 4,19 0,0 1,1 1,-1 0,43 10,-14 2,52 20,48 25,114 36,-190-71,244 58,-8-43,-72-12,382 32,-465-56,213 6,1153 10,-1009-20,-492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30:42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30:43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30:45.0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12,'-5'0,"-1"-5,0-1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30:45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5T02:30:46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anose="02010600030101010101" pitchFamily="2" charset="-122"/>
              </a:defRPr>
            </a:lvl1pPr>
          </a:lstStyle>
          <a:p>
            <a:fld id="{4D729427-48D2-4398-9CA7-038F621814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55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9A76A-0A1D-4C2C-828B-CF91930B4318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94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981B8-79D8-4DFA-B036-2A01708B5CDA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9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98D8F-5021-495C-9FC5-737E61BAFFFD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95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5DC61-E7B0-4D48-8E71-F19211C7434D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04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AF3CE-8F37-4174-8C61-B1ADE44DAF92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46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308B-98CC-45DC-9C37-92BB6D8363C4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91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20C4D-1256-4ADA-822A-4FBD68AD3FEC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6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B35C8-5768-4D5C-B9F1-145A296920AD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02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CC73E-EB4C-44AB-8662-C5302CA7E827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70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FB799-1239-445F-BC6B-ADB3E9721C3E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78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33491-5FDD-430B-AAEF-8ED100B8DE3F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28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F17CEB9D-85C0-407E-A82A-2661404AAAF8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3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fld id="{877E944E-D2A4-4C37-ADA3-46988D4E97C8}" type="slidenum"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1" y="88900"/>
            <a:ext cx="3454152" cy="36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计算机组成与结构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altLang="zh-CN" sz="1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dirty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1.png"/><Relationship Id="rId4" Type="http://schemas.openxmlformats.org/officeDocument/2006/relationships/image" Target="../media/image14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40.png"/><Relationship Id="rId7" Type="http://schemas.openxmlformats.org/officeDocument/2006/relationships/image" Target="../media/image1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customXml" Target="../ink/ink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customXml" Target="../ink/ink10.xml"/><Relationship Id="rId5" Type="http://schemas.openxmlformats.org/officeDocument/2006/relationships/image" Target="../media/image16.png"/><Relationship Id="rId10" Type="http://schemas.openxmlformats.org/officeDocument/2006/relationships/customXml" Target="../ink/ink9.xml"/><Relationship Id="rId4" Type="http://schemas.openxmlformats.org/officeDocument/2006/relationships/customXml" Target="../ink/ink5.xml"/><Relationship Id="rId9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C1DC2C-A30A-4CF1-80F5-5319B4D0DF4A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07269" y="2276872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5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5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加法器</a:t>
            </a:r>
            <a:endParaRPr lang="en-US" altLang="zh-CN" sz="5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762000" eaLnBrk="1" hangingPunct="1">
              <a:lnSpc>
                <a:spcPct val="110000"/>
              </a:lnSpc>
            </a:pPr>
            <a:r>
              <a:rPr lang="zh-CN" altLang="en-US" sz="5400" dirty="0">
                <a:solidFill>
                  <a:srgbClr val="96969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5400" dirty="0">
                <a:solidFill>
                  <a:srgbClr val="96969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5400" dirty="0">
                <a:solidFill>
                  <a:srgbClr val="96969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计算机的逻辑部件）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86E309-682A-44BB-A941-977FB2A370D3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四、一位全加器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1116013" y="26368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971550" y="37163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2400" b="1" baseline="-25000">
                <a:solidFill>
                  <a:schemeClr val="tx1"/>
                </a:solidFill>
                <a:ea typeface="黑体" panose="02010609060101010101" pitchFamily="49" charset="-122"/>
              </a:rPr>
              <a:t>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27584" y="1774257"/>
            <a:ext cx="4491265" cy="38841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1547813" y="1844824"/>
            <a:ext cx="3407673" cy="3744416"/>
          </a:xfrm>
          <a:prstGeom prst="rect">
            <a:avLst/>
          </a:prstGeom>
          <a:solidFill>
            <a:srgbClr val="FFFF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一位全加器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一位全加器框图</a:t>
            </a:r>
            <a:endParaRPr lang="en-US" altLang="zh-CN" sz="24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6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49CE5E-18DD-460B-A366-644726208AC9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fontAlgn="b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五、串行进位加法器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2294" name="Picture 5" descr="《计算机组成与结构》讲义-2 两种加法器比较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b="54390"/>
          <a:stretch/>
        </p:blipFill>
        <p:spPr bwMode="auto">
          <a:xfrm>
            <a:off x="792162" y="1444055"/>
            <a:ext cx="7559675" cy="223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                                                  ⋯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 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71600" y="5661248"/>
                <a:ext cx="6480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串行进位加法器的运算时间与位数大致成正比，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endParaRPr lang="zh-CN" altLang="en-US" sz="20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661248"/>
                <a:ext cx="6480720" cy="400110"/>
              </a:xfrm>
              <a:prstGeom prst="rect">
                <a:avLst/>
              </a:prstGeom>
              <a:blipFill>
                <a:blip r:embed="rId5"/>
                <a:stretch>
                  <a:fillRect l="-941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F465E6-6164-4DED-A0AC-4130FA8A766D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fontAlgn="b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六、超前进位加法器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3318" name="Picture 5" descr="《计算机组成与结构》讲义-2 两种加法器比较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611"/>
          <a:stretch/>
        </p:blipFill>
        <p:spPr bwMode="auto">
          <a:xfrm>
            <a:off x="792000" y="1440000"/>
            <a:ext cx="7559675" cy="266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</p:spPr>
            <p:txBody>
              <a:bodyPr anchor="ctr"/>
              <a:lstStyle/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3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b="1" i="1">
                                                <a:solidFill>
                                                  <a:srgbClr val="0000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>
                                                <a:solidFill>
                                                  <a:srgbClr val="0000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>
                                                <a:solidFill>
                                                  <a:srgbClr val="0000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1" i="1">
                                                <a:solidFill>
                                                  <a:srgbClr val="0000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1" i="1">
                                                <a:solidFill>
                                                  <a:srgbClr val="0000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1" i="1">
                                                <a:solidFill>
                                                  <a:srgbClr val="0000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 smtClean="0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1">
                                        <a:solidFill>
                                          <a:srgbClr val="00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1">
                                            <a:solidFill>
                                              <a:srgbClr val="00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                                                  ⋯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   </a:t>
                </a:r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 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475656" y="5943540"/>
                <a:ext cx="59046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超前进位加法器的运算时间与位数无关，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≈∆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endParaRPr lang="zh-CN" altLang="en-US" sz="2000" b="1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943540"/>
                <a:ext cx="5904656" cy="400110"/>
              </a:xfrm>
              <a:prstGeom prst="rect">
                <a:avLst/>
              </a:prstGeom>
              <a:blipFill>
                <a:blip r:embed="rId5"/>
                <a:stretch>
                  <a:fillRect l="-1032" t="-12121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87EE04-6A0D-4D11-8C1F-9CB355B22D79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七、两种加法器的比较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14342" name="Picture 5" descr="《计算机组成与结构》讲义-2 两种加法器比较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559675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360488" y="2046288"/>
            <a:ext cx="6335712" cy="1008062"/>
          </a:xfrm>
          <a:prstGeom prst="rect">
            <a:avLst/>
          </a:prstGeom>
          <a:solidFill>
            <a:srgbClr val="FFFFFF"/>
          </a:solidFill>
          <a:ln w="1270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黑体" panose="02010609060101010101" pitchFamily="49" charset="-122"/>
              </a:rPr>
              <a:t>串行进位加法器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1360488" y="4624388"/>
            <a:ext cx="6335712" cy="1008062"/>
          </a:xfrm>
          <a:prstGeom prst="rect">
            <a:avLst/>
          </a:prstGeom>
          <a:solidFill>
            <a:srgbClr val="FFFFFF"/>
          </a:solidFill>
          <a:ln w="12700">
            <a:solidFill>
              <a:srgbClr val="96969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66"/>
                </a:solidFill>
                <a:ea typeface="黑体" panose="02010609060101010101" pitchFamily="49" charset="-122"/>
              </a:rPr>
              <a:t>超前进位加法器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23528" y="3573016"/>
            <a:ext cx="849694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E1262E-3AB3-4212-8F45-CC330E7E6582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一位全加和逻辑函数的化简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algn="l" defTabSz="762000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9" name="动作按钮: 上一张 8">
            <a:hlinkClick r:id="rId2" action="ppaction://hlinksldjump" highlightClick="1"/>
          </p:cNvPr>
          <p:cNvSpPr/>
          <p:nvPr/>
        </p:nvSpPr>
        <p:spPr>
          <a:xfrm>
            <a:off x="7912067" y="466601"/>
            <a:ext cx="721147" cy="432048"/>
          </a:xfrm>
          <a:prstGeom prst="actionButtonRetur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836612" y="1565275"/>
                <a:ext cx="8127875" cy="4930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320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800">
                    <a:solidFill>
                      <a:srgbClr val="FFFF00"/>
                    </a:solidFill>
                    <a:latin typeface="+mn-lt"/>
                    <a:ea typeface="+mn-ea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400">
                    <a:solidFill>
                      <a:srgbClr val="FFFF00"/>
                    </a:solidFill>
                    <a:latin typeface="+mn-lt"/>
                    <a:ea typeface="+mn-ea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5pPr>
                <a:lvl6pPr marL="22860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6pPr>
                <a:lvl7pPr marL="27432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7pPr>
                <a:lvl8pPr marL="32004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8pPr>
                <a:lvl9pPr marL="36576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9pPr>
              </a:lstStyle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kern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kern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 kern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kern="0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:r>
                  <a:rPr lang="zh-CN" altLang="en-US" sz="2400" b="1" kern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kern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b="1" i="1" ker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400" b="1" i="1" kern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b="1" i="1" kern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ker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 ker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1" i="1" ker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n-US" altLang="zh-CN" sz="2400" b="1" i="1" ker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 ker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</m:e>
                    </m:d>
                    <m:sSub>
                      <m:sSubPr>
                        <m:ctrlP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b="1" kern="0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612" y="1565275"/>
                <a:ext cx="8127875" cy="4930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DC42D1D-7C12-413D-B06D-DDCCF4ACB9C2}"/>
                  </a:ext>
                </a:extLst>
              </p14:cNvPr>
              <p14:cNvContentPartPr/>
              <p14:nvPr/>
            </p14:nvContentPartPr>
            <p14:xfrm>
              <a:off x="3096886" y="3254516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DC42D1D-7C12-413D-B06D-DDCCF4ACB9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8246" y="32455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D43BA52-2608-4996-840E-A31DC0FD2A9E}"/>
                  </a:ext>
                </a:extLst>
              </p14:cNvPr>
              <p14:cNvContentPartPr/>
              <p14:nvPr/>
            </p14:nvContentPartPr>
            <p14:xfrm>
              <a:off x="3981766" y="3838076"/>
              <a:ext cx="1123200" cy="2026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D43BA52-2608-4996-840E-A31DC0FD2A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2766" y="3829076"/>
                <a:ext cx="11408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C615410-DC00-4449-A267-7F0F6CFDC3BC}"/>
                  </a:ext>
                </a:extLst>
              </p14:cNvPr>
              <p14:cNvContentPartPr/>
              <p14:nvPr/>
            </p14:nvContentPartPr>
            <p14:xfrm>
              <a:off x="5018566" y="3935276"/>
              <a:ext cx="715320" cy="6361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C615410-DC00-4449-A267-7F0F6CFDC3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9566" y="3926636"/>
                <a:ext cx="73296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2E09D9E-ACB2-4002-AC5F-64FD2AE81DF3}"/>
                  </a:ext>
                </a:extLst>
              </p14:cNvPr>
              <p14:cNvContentPartPr/>
              <p14:nvPr/>
            </p14:nvContentPartPr>
            <p14:xfrm>
              <a:off x="4788166" y="3244796"/>
              <a:ext cx="1781640" cy="1677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2E09D9E-ACB2-4002-AC5F-64FD2AE81D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79526" y="3236156"/>
                <a:ext cx="1799280" cy="1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2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E1262E-3AB3-4212-8F45-CC330E7E6582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进位位逻辑函数的化简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algn="l" defTabSz="762000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动作按钮: 上一张 8">
            <a:hlinkClick r:id="rId2" action="ppaction://hlinksldjump" highlightClick="1"/>
          </p:cNvPr>
          <p:cNvSpPr/>
          <p:nvPr/>
        </p:nvSpPr>
        <p:spPr>
          <a:xfrm>
            <a:off x="7912067" y="466601"/>
            <a:ext cx="721147" cy="432048"/>
          </a:xfrm>
          <a:prstGeom prst="actionButtonRetur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827584" y="1381460"/>
                <a:ext cx="8127875" cy="4930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320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800">
                    <a:solidFill>
                      <a:srgbClr val="FFFF00"/>
                    </a:solidFill>
                    <a:latin typeface="+mn-lt"/>
                    <a:ea typeface="+mn-ea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400">
                    <a:solidFill>
                      <a:srgbClr val="FFFF00"/>
                    </a:solidFill>
                    <a:latin typeface="+mn-lt"/>
                    <a:ea typeface="+mn-ea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5pPr>
                <a:lvl6pPr marL="22860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6pPr>
                <a:lvl7pPr marL="27432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7pPr>
                <a:lvl8pPr marL="32004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8pPr>
                <a:lvl9pPr marL="3657600" indent="0" algn="ctr" rtl="0" fontAlgn="base">
                  <a:spcBef>
                    <a:spcPct val="20000"/>
                  </a:spcBef>
                  <a:spcAft>
                    <a:spcPct val="0"/>
                  </a:spcAft>
                  <a:buNone/>
                  <a:defRPr sz="2000">
                    <a:solidFill>
                      <a:srgbClr val="FFFF00"/>
                    </a:solidFill>
                    <a:latin typeface="+mn-lt"/>
                    <a:ea typeface="+mn-ea"/>
                  </a:defRPr>
                </a:lvl9pPr>
              </a:lstStyle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kern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+ 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:r>
                  <a:rPr lang="zh-CN" altLang="en-US" sz="2400" b="1" kern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kern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b="1" i="1" ker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1" i="1" ker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ker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1" i="1" kern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1" i="1" ker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ker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kern="0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+ </m:t>
                      </m:r>
                      <m:d>
                        <m:d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i="1" kern="0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kern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 smtClea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+ 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kern="0" smtClean="0">
                                      <a:solidFill>
                                        <a:srgbClr val="00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kern="0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kern="0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kern="0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kern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 kern="0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400" b="1" i="1" ker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400" b="1" kern="0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381460"/>
                <a:ext cx="8127875" cy="4930775"/>
              </a:xfrm>
              <a:prstGeom prst="rect">
                <a:avLst/>
              </a:prstGeom>
              <a:blipFill>
                <a:blip r:embed="rId3"/>
                <a:stretch>
                  <a:fillRect b="-12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F7E2EC0-81FD-4EBA-804E-E8A10532398E}"/>
                  </a:ext>
                </a:extLst>
              </p14:cNvPr>
              <p14:cNvContentPartPr/>
              <p14:nvPr/>
            </p14:nvContentPartPr>
            <p14:xfrm>
              <a:off x="8160646" y="698156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F7E2EC0-81FD-4EBA-804E-E8A1053239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2006" y="6895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9CBE0E6-D487-4941-8A6A-84A8C591C99B}"/>
                  </a:ext>
                </a:extLst>
              </p14:cNvPr>
              <p14:cNvContentPartPr/>
              <p14:nvPr/>
            </p14:nvContentPartPr>
            <p14:xfrm>
              <a:off x="8258926" y="747116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9CBE0E6-D487-4941-8A6A-84A8C591C9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9926" y="738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6ABCC35-E09B-49ED-81DF-1829A33670D3}"/>
                  </a:ext>
                </a:extLst>
              </p14:cNvPr>
              <p14:cNvContentPartPr/>
              <p14:nvPr/>
            </p14:nvContentPartPr>
            <p14:xfrm>
              <a:off x="8429926" y="654596"/>
              <a:ext cx="6480" cy="4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6ABCC35-E09B-49ED-81DF-1829A33670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21286" y="645956"/>
                <a:ext cx="2412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170F582-A2A2-46F8-9573-0A09922E0009}"/>
              </a:ext>
            </a:extLst>
          </p:cNvPr>
          <p:cNvGrpSpPr/>
          <p:nvPr/>
        </p:nvGrpSpPr>
        <p:grpSpPr>
          <a:xfrm>
            <a:off x="8337406" y="648476"/>
            <a:ext cx="360" cy="360"/>
            <a:chOff x="8337406" y="648476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50AFE558-32E7-4346-8253-5918626E3AAA}"/>
                    </a:ext>
                  </a:extLst>
                </p14:cNvPr>
                <p14:cNvContentPartPr/>
                <p14:nvPr/>
              </p14:nvContentPartPr>
              <p14:xfrm>
                <a:off x="8337406" y="648476"/>
                <a:ext cx="360" cy="3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50AFE558-32E7-4346-8253-5918626E3A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28766" y="6398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58227E2-654D-41AE-9456-313305D52693}"/>
                    </a:ext>
                  </a:extLst>
                </p14:cNvPr>
                <p14:cNvContentPartPr/>
                <p14:nvPr/>
              </p14:nvContentPartPr>
              <p14:xfrm>
                <a:off x="8337406" y="648476"/>
                <a:ext cx="360" cy="3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58227E2-654D-41AE-9456-313305D526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28766" y="6398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7ACA5FF-8D1C-4B63-8644-188CF5CDE827}"/>
                    </a:ext>
                  </a:extLst>
                </p14:cNvPr>
                <p14:cNvContentPartPr/>
                <p14:nvPr/>
              </p14:nvContentPartPr>
              <p14:xfrm>
                <a:off x="8337406" y="648476"/>
                <a:ext cx="360" cy="3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7ACA5FF-8D1C-4B63-8644-188CF5CDE8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28766" y="6398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83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9A3B7B-EBBB-4013-9E1B-8DD0D1651C33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一、逻辑电路分类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1)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组合逻辑电路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任何时刻的输出逻辑状态仅取决于该时刻输入的逻辑状态。该电路具有非记忆的特点，典型器件为门电路；</a:t>
            </a:r>
            <a:endParaRPr lang="en-US" altLang="zh-CN" sz="20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2)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时序逻辑电路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    任何时刻的输出状态不仅与该时刻的输入有关，而且还与电路历史状态有关。该电路有记忆功能。典型器件为触发器。</a:t>
            </a:r>
            <a:endParaRPr lang="en-US" altLang="zh-CN" sz="20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3)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阵列逻辑电路</a:t>
            </a:r>
            <a:br>
              <a:rPr lang="en-US" altLang="zh-CN" sz="2000" b="1" dirty="0">
                <a:solidFill>
                  <a:srgbClr val="000066"/>
                </a:solidFill>
                <a:latin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由组合逻辑和时序逻辑电路以阵列形式排列的可编程电路。特点是可编程。</a:t>
            </a:r>
            <a:endParaRPr lang="en-US" altLang="zh-CN" sz="2000" b="1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B65491-264A-4AF3-A1C4-E615F55D2635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二、计算机中常用的组合逻辑电路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1)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“与”门</a:t>
                </a:r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符号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：</a:t>
                </a:r>
                <a:r>
                  <a:rPr lang="zh-CN" altLang="en-US" sz="2000" b="1" dirty="0">
                    <a:solidFill>
                      <a:srgbClr val="000066"/>
                    </a:solidFill>
                    <a:ea typeface="楷体_GB2312" pitchFamily="49" charset="-122"/>
                  </a:rPr>
                  <a:t>“</a:t>
                </a:r>
                <a:r>
                  <a:rPr lang="en-US" altLang="zh-CN" sz="2000" b="1" dirty="0">
                    <a:solidFill>
                      <a:srgbClr val="000066"/>
                    </a:solidFill>
                    <a:ea typeface="楷体_GB2312" pitchFamily="49" charset="-122"/>
                  </a:rPr>
                  <a:t>•</a:t>
                </a:r>
                <a:r>
                  <a:rPr lang="zh-CN" altLang="en-US" sz="2000" b="1" dirty="0">
                    <a:solidFill>
                      <a:srgbClr val="000066"/>
                    </a:solidFill>
                    <a:ea typeface="楷体_GB2312" pitchFamily="49" charset="-122"/>
                  </a:rPr>
                  <a:t>”、“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”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；</a:t>
                </a:r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逻辑函数：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𝑨𝑩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   </a:t>
                </a: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图形：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真值表：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  <a:blipFill>
                <a:blip r:embed="rId2"/>
                <a:stretch>
                  <a:fillRect l="-770" t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77030"/>
              </p:ext>
            </p:extLst>
          </p:nvPr>
        </p:nvGraphicFramePr>
        <p:xfrm>
          <a:off x="2559963" y="4077072"/>
          <a:ext cx="1439863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+mn-lt"/>
                        </a:rPr>
                        <a:t>A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+mn-lt"/>
                        </a:rPr>
                        <a:t>B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+mn-lt"/>
                        </a:rPr>
                        <a:t>F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127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3001490"/>
            <a:ext cx="1500397" cy="73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图片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958" y="3084846"/>
            <a:ext cx="1514687" cy="57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FC4283-49A7-4F84-AC86-3CDA625F360D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二、计算机中常用的组合逻辑电路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2)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“或”门</a:t>
                </a:r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符号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：</a:t>
                </a:r>
                <a:r>
                  <a:rPr lang="zh-CN" altLang="en-US" sz="2000" b="1" dirty="0">
                    <a:solidFill>
                      <a:srgbClr val="000066"/>
                    </a:solidFill>
                    <a:ea typeface="楷体_GB2312" pitchFamily="49" charset="-122"/>
                  </a:rPr>
                  <a:t>“</a:t>
                </a:r>
                <a:r>
                  <a:rPr lang="en-US" altLang="zh-CN" sz="2000" b="1" dirty="0">
                    <a:solidFill>
                      <a:srgbClr val="000066"/>
                    </a:solidFill>
                    <a:ea typeface="楷体_GB2312" pitchFamily="49" charset="-122"/>
                  </a:rPr>
                  <a:t>+</a:t>
                </a:r>
                <a:r>
                  <a:rPr lang="zh-CN" altLang="en-US" sz="2000" b="1" dirty="0">
                    <a:solidFill>
                      <a:srgbClr val="000066"/>
                    </a:solidFill>
                    <a:ea typeface="楷体_GB2312" pitchFamily="49" charset="-122"/>
                  </a:rPr>
                  <a:t>”、“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”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；</a:t>
                </a:r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逻辑函数：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   </a:t>
                </a: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图形：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真值表：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1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  <a:blipFill>
                <a:blip r:embed="rId2"/>
                <a:stretch>
                  <a:fillRect l="-770" t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79511"/>
              </p:ext>
            </p:extLst>
          </p:nvPr>
        </p:nvGraphicFramePr>
        <p:xfrm>
          <a:off x="2505926" y="3997641"/>
          <a:ext cx="1439863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+mn-lt"/>
                        </a:rPr>
                        <a:t>A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+mn-lt"/>
                        </a:rPr>
                        <a:t>B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+mn-lt"/>
                        </a:rPr>
                        <a:t>F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52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1428950" cy="73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2505926" y="3019472"/>
            <a:ext cx="1719160" cy="723712"/>
            <a:chOff x="2590800" y="3144012"/>
            <a:chExt cx="2653023" cy="111683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124" b="76682"/>
            <a:stretch/>
          </p:blipFill>
          <p:spPr>
            <a:xfrm>
              <a:off x="2590800" y="3144012"/>
              <a:ext cx="2400996" cy="1116838"/>
            </a:xfrm>
            <a:prstGeom prst="rect">
              <a:avLst/>
            </a:prstGeom>
          </p:spPr>
        </p:pic>
        <p:sp>
          <p:nvSpPr>
            <p:cNvPr id="4" name="文本框 3"/>
            <p:cNvSpPr txBox="1">
              <a:spLocks noChangeAspect="1"/>
            </p:cNvSpPr>
            <p:nvPr/>
          </p:nvSpPr>
          <p:spPr>
            <a:xfrm>
              <a:off x="2590800" y="3295282"/>
              <a:ext cx="504055" cy="75994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bIns="0" rtlCol="0" anchor="ctr" anchorCtr="1">
              <a:spAutoFit/>
            </a:bodyPr>
            <a:lstStyle/>
            <a:p>
              <a:r>
                <a:rPr lang="en-US" altLang="zh-CN" sz="1600" dirty="0"/>
                <a:t>A</a:t>
              </a:r>
            </a:p>
            <a:p>
              <a:r>
                <a:rPr lang="en-US" altLang="zh-CN" sz="1600" dirty="0"/>
                <a:t>B</a:t>
              </a:r>
              <a:endParaRPr lang="zh-CN" altLang="en-US" sz="1600" dirty="0"/>
            </a:p>
          </p:txBody>
        </p:sp>
        <p:sp>
          <p:nvSpPr>
            <p:cNvPr id="12" name="文本框 11"/>
            <p:cNvSpPr txBox="1">
              <a:spLocks noChangeAspect="1"/>
            </p:cNvSpPr>
            <p:nvPr/>
          </p:nvSpPr>
          <p:spPr>
            <a:xfrm>
              <a:off x="4739768" y="3536692"/>
              <a:ext cx="504055" cy="37997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tIns="0" bIns="0" rtlCol="0" anchor="ctr" anchorCtr="1">
              <a:spAutoFit/>
            </a:bodyPr>
            <a:lstStyle/>
            <a:p>
              <a:r>
                <a:rPr lang="en-US" altLang="zh-CN" sz="1600" dirty="0"/>
                <a:t>F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1E132E-1B77-4D20-AF8A-DE2CF7AFCEA5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二、计算机中常用的组合逻辑电路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3)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“非”门</a:t>
                </a:r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符号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：</a:t>
                </a:r>
                <a:r>
                  <a:rPr lang="zh-CN" altLang="en-US" sz="2000" b="1" dirty="0">
                    <a:solidFill>
                      <a:srgbClr val="000066"/>
                    </a:solidFill>
                    <a:ea typeface="楷体_GB2312" pitchFamily="49" charset="-122"/>
                  </a:rPr>
                  <a:t>“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ˉ</a:t>
                </a:r>
                <a:r>
                  <a:rPr lang="zh-CN" altLang="en-US" sz="2000" b="1" dirty="0">
                    <a:solidFill>
                      <a:srgbClr val="000066"/>
                    </a:solidFill>
                    <a:ea typeface="楷体_GB2312" pitchFamily="49" charset="-122"/>
                  </a:rPr>
                  <a:t>”（上划线）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；</a:t>
                </a:r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逻辑函数：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图形：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真值表：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5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  <a:blipFill>
                <a:blip r:embed="rId2"/>
                <a:stretch>
                  <a:fillRect l="-770" t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57588"/>
              </p:ext>
            </p:extLst>
          </p:nvPr>
        </p:nvGraphicFramePr>
        <p:xfrm>
          <a:off x="2590800" y="4045933"/>
          <a:ext cx="1079500" cy="1006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+mn-lt"/>
                        </a:rPr>
                        <a:t>A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91387" marR="91387" marT="45749" marB="45749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+mn-lt"/>
                        </a:rPr>
                        <a:t>F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91387" marR="91387" marT="45749" marB="457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387" marR="91387" marT="45749" marB="45749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387" marR="91387" marT="45749" marB="457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387" marR="91387" marT="45749" marB="45749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387" marR="91387" marT="45749" marB="4574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4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61883"/>
            <a:ext cx="4069648" cy="89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B79A5D-FCCB-429D-92D4-A2F444761EFA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二、计算机中常用的组合逻辑电路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4)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“异或”门</a:t>
                </a:r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符号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：</a:t>
                </a:r>
                <a:r>
                  <a:rPr lang="zh-CN" altLang="en-US" sz="2000" b="1" dirty="0">
                    <a:solidFill>
                      <a:srgbClr val="000066"/>
                    </a:solidFill>
                    <a:ea typeface="楷体_GB2312" pitchFamily="49" charset="-122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ea typeface="楷体_GB2312" pitchFamily="49" charset="-122"/>
                  </a:rPr>
                  <a:t>”、“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”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；</a:t>
                </a:r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逻辑函数：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   </a:t>
                </a: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图形：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真值表：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17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  <a:blipFill>
                <a:blip r:embed="rId2"/>
                <a:stretch>
                  <a:fillRect l="-770" t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67821"/>
              </p:ext>
            </p:extLst>
          </p:nvPr>
        </p:nvGraphicFramePr>
        <p:xfrm>
          <a:off x="2590800" y="4005064"/>
          <a:ext cx="1439863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+mn-lt"/>
                        </a:rPr>
                        <a:t>A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+mn-lt"/>
                        </a:rPr>
                        <a:t>B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+mn-lt"/>
                        </a:rPr>
                        <a:t>F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91421" marR="914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99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1"/>
          <a:stretch>
            <a:fillRect/>
          </a:stretch>
        </p:blipFill>
        <p:spPr bwMode="auto">
          <a:xfrm>
            <a:off x="2483768" y="2922783"/>
            <a:ext cx="3867821" cy="87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119956-4A55-4B8D-B75F-5D69DBFA41E0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三、半加器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定义：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不考虑进位的一位加法器</a:t>
                </a:r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楷体_GB2312" pitchFamily="49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输入：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；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  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ea typeface="楷体_GB2312" pitchFamily="49" charset="-122"/>
                  </a:rPr>
                  <a:t>；  </a:t>
                </a:r>
                <a:r>
                  <a:rPr lang="en-US" altLang="zh-CN" sz="2000" b="1" dirty="0">
                    <a:solidFill>
                      <a:srgbClr val="002060"/>
                    </a:solidFill>
                    <a:ea typeface="楷体_GB2312" pitchFamily="49" charset="-122"/>
                  </a:rPr>
                  <a:t>   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真值表：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002060"/>
                  </a:solidFill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逻辑函数：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逻辑图：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19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  <a:blipFill>
                <a:blip r:embed="rId2"/>
                <a:stretch>
                  <a:fillRect l="-770" t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78372"/>
              </p:ext>
            </p:extLst>
          </p:nvPr>
        </p:nvGraphicFramePr>
        <p:xfrm>
          <a:off x="5940152" y="2014537"/>
          <a:ext cx="1474329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err="1">
                          <a:latin typeface="+mn-lt"/>
                        </a:rPr>
                        <a:t>X</a:t>
                      </a:r>
                      <a:r>
                        <a:rPr lang="en-US" altLang="zh-CN" sz="1600" b="1" i="1" baseline="-25000" dirty="0" err="1">
                          <a:latin typeface="+mn-lt"/>
                        </a:rPr>
                        <a:t>n</a:t>
                      </a:r>
                      <a:endParaRPr lang="zh-CN" altLang="en-US" sz="1600" b="1" i="1" baseline="-25000" dirty="0">
                        <a:latin typeface="+mn-lt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err="1">
                          <a:latin typeface="+mn-lt"/>
                        </a:rPr>
                        <a:t>Y</a:t>
                      </a:r>
                      <a:r>
                        <a:rPr lang="en-US" altLang="zh-CN" sz="1600" b="1" i="1" baseline="-25000" dirty="0" err="1">
                          <a:latin typeface="+mn-lt"/>
                        </a:rPr>
                        <a:t>n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err="1">
                          <a:latin typeface="+mn-lt"/>
                        </a:rPr>
                        <a:t>H</a:t>
                      </a:r>
                      <a:r>
                        <a:rPr lang="en-US" altLang="zh-CN" sz="1600" b="1" i="1" baseline="-25000" dirty="0" err="1">
                          <a:latin typeface="+mn-lt"/>
                        </a:rPr>
                        <a:t>n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979712" y="4021837"/>
            <a:ext cx="3223201" cy="140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5738916" y="4445137"/>
            <a:ext cx="1876800" cy="55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E1262E-3AB3-4212-8F45-CC330E7E6582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四、一位全加器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2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定义：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考虑进位的一位加法器</a:t>
                </a:r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输入：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；           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真值表：</a:t>
                </a:r>
                <a:endParaRPr lang="en-US" altLang="zh-CN" sz="2000" b="1" dirty="0">
                  <a:solidFill>
                    <a:srgbClr val="002060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；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逻辑函数：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 (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  <a:hlinkClick r:id="rId2" action="ppaction://hlinksldjump"/>
                  </a:rPr>
                  <a:t>化简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)  </a:t>
                </a:r>
              </a:p>
              <a:p>
                <a:pPr algn="l" defTabSz="762000" eaLnBrk="1" hangingPunct="1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       =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 algn="l" defTabSz="762000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宋体" panose="02010600030101010101" pitchFamily="2" charset="-122"/>
                    <a:hlinkClick r:id="rId3" action="ppaction://hlinksldjump"/>
                  </a:rPr>
                  <a:t>化简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宋体" panose="02010600030101010101" pitchFamily="2" charset="-122"/>
                  </a:rPr>
                  <a:t>)</a:t>
                </a:r>
                <a:endPara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22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4213" y="1412875"/>
                <a:ext cx="7916862" cy="4930775"/>
              </a:xfrm>
              <a:blipFill>
                <a:blip r:embed="rId4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66131"/>
              </p:ext>
            </p:extLst>
          </p:nvPr>
        </p:nvGraphicFramePr>
        <p:xfrm>
          <a:off x="5724128" y="404664"/>
          <a:ext cx="1944687" cy="3017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err="1">
                          <a:latin typeface="+mn-lt"/>
                        </a:rPr>
                        <a:t>X</a:t>
                      </a:r>
                      <a:r>
                        <a:rPr lang="en-US" altLang="zh-CN" sz="1600" b="1" i="1" baseline="-25000" dirty="0" err="1">
                          <a:latin typeface="+mn-lt"/>
                        </a:rPr>
                        <a:t>n</a:t>
                      </a:r>
                      <a:endParaRPr lang="zh-CN" altLang="en-US" sz="1600" b="1" i="1" baseline="-25000" dirty="0">
                        <a:latin typeface="+mn-lt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err="1">
                          <a:latin typeface="+mn-lt"/>
                        </a:rPr>
                        <a:t>Y</a:t>
                      </a:r>
                      <a:r>
                        <a:rPr lang="en-US" altLang="zh-CN" sz="1600" b="1" i="1" baseline="-25000" dirty="0" err="1">
                          <a:latin typeface="+mn-lt"/>
                        </a:rPr>
                        <a:t>n</a:t>
                      </a:r>
                      <a:endParaRPr lang="zh-CN" altLang="en-US" sz="1600" b="1" i="1" dirty="0">
                        <a:latin typeface="+mn-lt"/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baseline="0" dirty="0">
                          <a:latin typeface="+mn-lt"/>
                        </a:rPr>
                        <a:t>C</a:t>
                      </a:r>
                      <a:r>
                        <a:rPr lang="en-US" altLang="zh-CN" sz="1600" b="1" i="1" baseline="-25000" dirty="0">
                          <a:latin typeface="+mn-lt"/>
                        </a:rPr>
                        <a:t>n-</a:t>
                      </a:r>
                      <a:r>
                        <a:rPr lang="en-US" altLang="zh-CN" sz="1600" b="1" i="0" baseline="-25000" dirty="0">
                          <a:latin typeface="+mn-lt"/>
                        </a:rPr>
                        <a:t>1</a:t>
                      </a:r>
                      <a:endParaRPr lang="zh-CN" altLang="en-US" sz="1600" b="1" i="0" baseline="-25000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baseline="0" dirty="0" err="1">
                          <a:latin typeface="+mn-lt"/>
                        </a:rPr>
                        <a:t>F</a:t>
                      </a:r>
                      <a:r>
                        <a:rPr lang="en-US" altLang="zh-CN" sz="1600" b="1" i="1" baseline="-25000" dirty="0" err="1">
                          <a:latin typeface="+mn-lt"/>
                        </a:rPr>
                        <a:t>n</a:t>
                      </a:r>
                      <a:endParaRPr lang="zh-CN" altLang="en-US" sz="1600" b="1" i="1" baseline="-25000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baseline="0" dirty="0">
                          <a:latin typeface="+mn-lt"/>
                        </a:rPr>
                        <a:t>C</a:t>
                      </a:r>
                      <a:r>
                        <a:rPr lang="en-US" altLang="zh-CN" sz="1600" b="1" i="1" baseline="-25000" dirty="0">
                          <a:latin typeface="+mn-lt"/>
                        </a:rPr>
                        <a:t>n</a:t>
                      </a:r>
                      <a:endParaRPr lang="zh-CN" altLang="en-US" sz="1600" b="1" i="1" baseline="-25000" dirty="0">
                        <a:latin typeface="+mn-lt"/>
                      </a:endParaRPr>
                    </a:p>
                  </a:txBody>
                  <a:tcPr marL="36000" marR="36000" marT="45725" marB="457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0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1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marL="36000" marR="36000" marT="45725" marB="4572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86E309-682A-44BB-A941-977FB2A370D3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82625"/>
            <a:ext cx="7737475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四、一位全加器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1116013" y="26368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971550" y="371633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ea typeface="黑体" panose="02010609060101010101" pitchFamily="49" charset="-122"/>
              </a:rPr>
              <a:t>C</a:t>
            </a:r>
            <a:r>
              <a:rPr lang="en-US" altLang="zh-CN" sz="2400" b="1" baseline="-25000">
                <a:solidFill>
                  <a:schemeClr val="tx1"/>
                </a:solidFill>
                <a:ea typeface="黑体" panose="02010609060101010101" pitchFamily="49" charset="-122"/>
              </a:rPr>
              <a:t>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27584" y="1774257"/>
            <a:ext cx="4491265" cy="3884161"/>
          </a:xfrm>
          <a:prstGeom prst="rect">
            <a:avLst/>
          </a:prstGeom>
        </p:spPr>
      </p:pic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12875"/>
            <a:ext cx="7916862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                                    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全加和的化简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</a:p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一位全加器逻辑图</a:t>
            </a:r>
            <a:endParaRPr lang="en-US" altLang="zh-CN" sz="24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l" defTabSz="762000" eaLnBrk="1" hangingPunct="1">
              <a:lnSpc>
                <a:spcPct val="150000"/>
              </a:lnSpc>
            </a:pP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lum bright="-29000" contrast="50000"/>
          </a:blip>
          <a:stretch>
            <a:fillRect/>
          </a:stretch>
        </p:blipFill>
        <p:spPr>
          <a:xfrm>
            <a:off x="6438808" y="2161857"/>
            <a:ext cx="1982880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08167"/>
      </p:ext>
    </p:extLst>
  </p:cSld>
  <p:clrMapOvr>
    <a:masterClrMapping/>
  </p:clrMapOvr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17895</TotalTime>
  <Words>834</Words>
  <Application>Microsoft Office PowerPoint</Application>
  <PresentationFormat>全屏显示(4:3)</PresentationFormat>
  <Paragraphs>258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楷体_GB2312</vt:lpstr>
      <vt:lpstr>宋体</vt:lpstr>
      <vt:lpstr>微软雅黑</vt:lpstr>
      <vt:lpstr>Arial</vt:lpstr>
      <vt:lpstr>Cambria Math</vt:lpstr>
      <vt:lpstr>Times New Roman</vt:lpstr>
      <vt:lpstr>att3</vt:lpstr>
      <vt:lpstr>PowerPoint 演示文稿</vt:lpstr>
      <vt:lpstr>一、逻辑电路分类 </vt:lpstr>
      <vt:lpstr>二、计算机中常用的组合逻辑电路 </vt:lpstr>
      <vt:lpstr>二、计算机中常用的组合逻辑电路 </vt:lpstr>
      <vt:lpstr>二、计算机中常用的组合逻辑电路 </vt:lpstr>
      <vt:lpstr>二、计算机中常用的组合逻辑电路 </vt:lpstr>
      <vt:lpstr>三、半加器</vt:lpstr>
      <vt:lpstr>四、一位全加器</vt:lpstr>
      <vt:lpstr>四、一位全加器 </vt:lpstr>
      <vt:lpstr>四、一位全加器 </vt:lpstr>
      <vt:lpstr>五、串行进位加法器 </vt:lpstr>
      <vt:lpstr>六、超前进位加法器 </vt:lpstr>
      <vt:lpstr>七、两种加法器的比较 </vt:lpstr>
      <vt:lpstr>一位全加和逻辑函数的化简</vt:lpstr>
      <vt:lpstr>进位位逻辑函数的化简</vt:lpstr>
    </vt:vector>
  </TitlesOfParts>
  <Company>中国矿业大学北京(CUMTB)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课件节选</dc:subject>
  <dc:creator>苏红旗</dc:creator>
  <dc:description>清华，王爱英，第3版</dc:description>
  <cp:lastModifiedBy>庄 摩尔恶魔</cp:lastModifiedBy>
  <cp:revision>209</cp:revision>
  <cp:lastPrinted>1999-05-06T17:03:56Z</cp:lastPrinted>
  <dcterms:created xsi:type="dcterms:W3CDTF">1999-05-03T20:45:05Z</dcterms:created>
  <dcterms:modified xsi:type="dcterms:W3CDTF">2022-03-15T02:34:34Z</dcterms:modified>
</cp:coreProperties>
</file>