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749" r:id="rId2"/>
    <p:sldId id="741" r:id="rId3"/>
    <p:sldId id="762" r:id="rId4"/>
    <p:sldId id="753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66" d="100"/>
          <a:sy n="66" d="100"/>
        </p:scale>
        <p:origin x="1278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49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 smtClean="0">
                <a:ea typeface="宋体" pitchFamily="2" charset="-122"/>
              </a:defRPr>
            </a:lvl1pPr>
          </a:lstStyle>
          <a:p>
            <a:pPr>
              <a:defRPr/>
            </a:pPr>
            <a:fld id="{4FC61540-3361-44D4-9C30-85044C72EF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787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A7B84-BAC0-4F5F-A6AF-3ECF0BE4D42A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2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C7E72-8D19-4C0A-8175-B1CCA63D64F2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7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9CBA0-9BE7-479B-A4D6-5450FE0B3819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2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60F11-0B7E-470F-A1BA-73ED6C3A3E02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2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72985-C2F7-4258-BFCE-11C9F00C2EF9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01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22F1B-C09B-477B-AF2C-F0C7C7188E8A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97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71267-F6C3-4DE1-B84A-162332FE866A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01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FE673-4B03-4BAD-B245-DF85F1F6372E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9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7851E-DB3A-40D4-AE6E-37B9F6C3C368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7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4C70B-2DD3-41B0-A09C-09347A4F1CEB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80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531F7-324D-462B-BA6C-DE389446BA0D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94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3C6F738-3959-4BE4-B1E7-B2F1AE5348B5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>
              <a:defRPr/>
            </a:pPr>
            <a:fld id="{18646415-1BDB-4D1B-97A8-4B1338CE8BE5}" type="slidenum">
              <a:rPr lang="zh-CN" altLang="en-US" sz="1200" smtClean="0">
                <a:solidFill>
                  <a:srgbClr val="FF0000"/>
                </a:solidFill>
                <a:latin typeface="黑体" pitchFamily="49" charset="-122"/>
              </a:rPr>
              <a:pPr algn="ctr">
                <a:defRPr/>
              </a:pPr>
              <a:t>‹#›</a:t>
            </a:fld>
            <a:endParaRPr lang="en-US" altLang="zh-CN" sz="1200" dirty="0" smtClean="0">
              <a:solidFill>
                <a:srgbClr val="FF0000"/>
              </a:solidFill>
              <a:latin typeface="黑体" pitchFamily="49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3312000" cy="36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计算机组成与结构</a:t>
            </a:r>
            <a:r>
              <a:rPr lang="en-US" altLang="zh-CN" sz="1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endParaRPr lang="zh-CN" altLang="zh-CN" sz="18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CDB6E6-49B1-4017-B067-0C9C2BB09151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5400" smtClean="0">
                <a:latin typeface="黑体" pitchFamily="49" charset="-122"/>
                <a:ea typeface="黑体" pitchFamily="49" charset="-122"/>
              </a:rPr>
              <a:t>3.5 </a:t>
            </a:r>
            <a:r>
              <a:rPr lang="zh-CN" altLang="en-US" sz="5400" smtClean="0">
                <a:latin typeface="黑体" pitchFamily="49" charset="-122"/>
                <a:ea typeface="黑体" pitchFamily="49" charset="-122"/>
              </a:rPr>
              <a:t>浮点数运算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F12530-DF36-496F-B95E-B837F05B7CEF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三、浮点数的加减法运算步骤</a:t>
            </a:r>
            <a:endParaRPr lang="zh-CN" altLang="en-US" sz="4400" dirty="0" smtClean="0"/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7557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      (1) </a:t>
            </a:r>
            <a:r>
              <a:rPr lang="zh-CN" altLang="en-US" b="1" dirty="0" smtClean="0"/>
              <a:t>对阶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(2) </a:t>
            </a:r>
            <a:r>
              <a:rPr lang="zh-CN" altLang="en-US" b="1" dirty="0" smtClean="0"/>
              <a:t>尾数相加减</a:t>
            </a:r>
            <a:endParaRPr lang="zh-CN" altLang="en-US" b="1" i="1" baseline="30000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(3) </a:t>
            </a:r>
            <a:r>
              <a:rPr lang="zh-CN" altLang="en-US" b="1" dirty="0" smtClean="0"/>
              <a:t>规格化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(4) </a:t>
            </a:r>
            <a:r>
              <a:rPr lang="zh-CN" altLang="en-US" b="1" dirty="0" smtClean="0"/>
              <a:t>舍入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>
                <a:solidFill>
                  <a:srgbClr val="C00000"/>
                </a:solidFill>
              </a:rPr>
              <a:t>(5) </a:t>
            </a:r>
            <a:r>
              <a:rPr lang="zh-CN" altLang="en-US" b="1" dirty="0" smtClean="0">
                <a:solidFill>
                  <a:srgbClr val="C00000"/>
                </a:solidFill>
              </a:rPr>
              <a:t>检查阶码是否溢出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b="1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</a:t>
            </a:r>
          </a:p>
        </p:txBody>
      </p:sp>
      <p:sp>
        <p:nvSpPr>
          <p:cNvPr id="755718" name="Text Box 6"/>
          <p:cNvSpPr txBox="1">
            <a:spLocks noChangeArrowheads="1"/>
          </p:cNvSpPr>
          <p:nvPr/>
        </p:nvSpPr>
        <p:spPr bwMode="auto">
          <a:xfrm>
            <a:off x="4211960" y="3666332"/>
            <a:ext cx="4176464" cy="978729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规格化和舍入操作之后，阶码有可能溢出，</a:t>
            </a:r>
          </a:p>
        </p:txBody>
      </p:sp>
      <p:sp>
        <p:nvSpPr>
          <p:cNvPr id="755719" name="Text Box 7"/>
          <p:cNvSpPr txBox="1">
            <a:spLocks noChangeArrowheads="1"/>
          </p:cNvSpPr>
          <p:nvPr/>
        </p:nvSpPr>
        <p:spPr bwMode="auto">
          <a:xfrm>
            <a:off x="4211960" y="4832766"/>
            <a:ext cx="4176464" cy="978729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措施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若上溢，则设置溢出标志，若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下溢，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则结果置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zh-CN" altLang="en-US" sz="2400" b="1" dirty="0">
              <a:solidFill>
                <a:srgbClr val="C00000"/>
              </a:solidFill>
              <a:latin typeface="Cambria Math" panose="020405030504060302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8" grpId="0" animBg="1"/>
      <p:bldP spid="7557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4239D9-A0EB-47BE-A5ED-AAD9C226609B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028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三、浮点数的加减法运算步骤</a:t>
            </a:r>
            <a:endParaRPr lang="zh-CN" altLang="en-US" sz="4400" dirty="0" smtClean="0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112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      (1) </a:t>
            </a:r>
            <a:r>
              <a:rPr lang="zh-CN" altLang="en-US" b="1" dirty="0" smtClean="0"/>
              <a:t>对阶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(2) </a:t>
            </a:r>
            <a:r>
              <a:rPr lang="zh-CN" altLang="en-US" b="1" dirty="0" smtClean="0"/>
              <a:t>尾数相加减</a:t>
            </a:r>
            <a:endParaRPr lang="zh-CN" altLang="en-US" b="1" i="1" baseline="30000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(3) </a:t>
            </a:r>
            <a:r>
              <a:rPr lang="zh-CN" altLang="en-US" b="1" dirty="0" smtClean="0"/>
              <a:t>规格化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(4) </a:t>
            </a:r>
            <a:r>
              <a:rPr lang="zh-CN" altLang="en-US" b="1" dirty="0" smtClean="0"/>
              <a:t>舍入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(5) </a:t>
            </a:r>
            <a:r>
              <a:rPr lang="zh-CN" altLang="en-US" b="1" dirty="0" smtClean="0"/>
              <a:t>检查阶码是否溢出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b="1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4239D9-A0EB-47BE-A5ED-AAD9C226609B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028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、浮点数的乘除法运算步骤</a:t>
            </a:r>
            <a:endParaRPr lang="zh-CN" altLang="en-US" sz="4400" dirty="0" smtClean="0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112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      (1) </a:t>
            </a:r>
            <a:r>
              <a:rPr lang="zh-CN" altLang="en-US" b="1" dirty="0" smtClean="0"/>
              <a:t>尾数相乘除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(2) </a:t>
            </a:r>
            <a:r>
              <a:rPr lang="zh-CN" altLang="en-US" b="1" dirty="0"/>
              <a:t>阶码</a:t>
            </a:r>
            <a:r>
              <a:rPr lang="zh-CN" altLang="en-US" b="1" dirty="0" smtClean="0"/>
              <a:t>相加减</a:t>
            </a:r>
            <a:endParaRPr lang="zh-CN" altLang="en-US" b="1" i="1" baseline="30000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(3) </a:t>
            </a:r>
            <a:r>
              <a:rPr lang="zh-CN" altLang="en-US" b="1" dirty="0" smtClean="0"/>
              <a:t>规格化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(4) </a:t>
            </a:r>
            <a:r>
              <a:rPr lang="zh-CN" altLang="en-US" b="1" dirty="0" smtClean="0"/>
              <a:t>舍入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(5) </a:t>
            </a:r>
            <a:r>
              <a:rPr lang="zh-CN" altLang="en-US" b="1" dirty="0" smtClean="0"/>
              <a:t>检查阶码是否溢出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b="1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5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A23CC7-09F4-4674-A623-F2279B7D0A52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一、浮点数的表示形式</a:t>
            </a:r>
            <a:endParaRPr lang="zh-CN" altLang="en-US" sz="4400" dirty="0" smtClean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en-US" altLang="zh-CN" b="1" dirty="0" smtClean="0"/>
                  <a:t>       </a:t>
                </a:r>
                <a:r>
                  <a:rPr lang="zh-CN" altLang="en-US" b="1" dirty="0" smtClean="0"/>
                  <a:t>通常浮点数以如下形式表示：</a:t>
                </a:r>
              </a:p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zh-CN" altLang="en-US" b="1" dirty="0" smtClean="0">
                    <a:latin typeface="Arial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sup>
                    </m:sSup>
                  </m:oMath>
                </a14:m>
                <a:endParaRPr lang="zh-CN" altLang="en-US" b="1" baseline="30000" dirty="0" smtClean="0"/>
              </a:p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zh-CN" altLang="en-US" b="1" dirty="0" smtClean="0"/>
                  <a:t>       其中，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为尾数，一般为原码或补码；</a:t>
                </a:r>
              </a:p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en-US" altLang="zh-CN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b="1" dirty="0" smtClean="0"/>
                  <a:t>为阶码，一般为移码或补码；</a:t>
                </a:r>
              </a:p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zh-CN" altLang="en-US" b="1" dirty="0" smtClean="0"/>
                  <a:t>      浮点数在计算机中的存储形式图示如下：</a:t>
                </a: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zh-CN" altLang="en-US" sz="2800" dirty="0" smtClean="0"/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 rotWithShape="0">
                <a:blip r:embed="rId2"/>
                <a:stretch>
                  <a:fillRect t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0" name="Group 18"/>
          <p:cNvGrpSpPr>
            <a:grpSpLocks/>
          </p:cNvGrpSpPr>
          <p:nvPr/>
        </p:nvGrpSpPr>
        <p:grpSpPr bwMode="auto">
          <a:xfrm>
            <a:off x="1487488" y="4202113"/>
            <a:ext cx="6119812" cy="2317750"/>
            <a:chOff x="839" y="1698"/>
            <a:chExt cx="3855" cy="1460"/>
          </a:xfrm>
        </p:grpSpPr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839" y="2069"/>
              <a:ext cx="362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altLang="zh-CN" sz="2000" b="1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en-US" altLang="zh-CN" sz="2000" b="1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82" name="Text Box 7"/>
            <p:cNvSpPr txBox="1">
              <a:spLocks noChangeArrowheads="1"/>
            </p:cNvSpPr>
            <p:nvPr/>
          </p:nvSpPr>
          <p:spPr bwMode="auto">
            <a:xfrm>
              <a:off x="1202" y="2069"/>
              <a:ext cx="1270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</a:p>
          </p:txBody>
        </p:sp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2472" y="2069"/>
              <a:ext cx="2222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1066" y="1824"/>
              <a:ext cx="884" cy="2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>
              <a:off x="2676" y="1824"/>
              <a:ext cx="884" cy="24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Text Box 11"/>
            <p:cNvSpPr txBox="1">
              <a:spLocks noChangeArrowheads="1"/>
            </p:cNvSpPr>
            <p:nvPr/>
          </p:nvSpPr>
          <p:spPr bwMode="auto">
            <a:xfrm>
              <a:off x="1746" y="1698"/>
              <a:ext cx="11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chemeClr val="accent2"/>
                  </a:solidFill>
                </a:rPr>
                <a:t>尾数部分</a:t>
              </a:r>
            </a:p>
          </p:txBody>
        </p:sp>
        <p:sp>
          <p:nvSpPr>
            <p:cNvPr id="3087" name="Line 12"/>
            <p:cNvSpPr>
              <a:spLocks noChangeShapeType="1"/>
            </p:cNvSpPr>
            <p:nvPr/>
          </p:nvSpPr>
          <p:spPr bwMode="auto">
            <a:xfrm flipV="1">
              <a:off x="3560" y="2387"/>
              <a:ext cx="0" cy="2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Text Box 13"/>
            <p:cNvSpPr txBox="1">
              <a:spLocks noChangeArrowheads="1"/>
            </p:cNvSpPr>
            <p:nvPr/>
          </p:nvSpPr>
          <p:spPr bwMode="auto">
            <a:xfrm>
              <a:off x="2880" y="2659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chemeClr val="accent2"/>
                  </a:solidFill>
                </a:rPr>
                <a:t>尾数的数值位</a:t>
              </a:r>
            </a:p>
          </p:txBody>
        </p:sp>
        <p:sp>
          <p:nvSpPr>
            <p:cNvPr id="3089" name="Text Box 14"/>
            <p:cNvSpPr txBox="1">
              <a:spLocks noChangeArrowheads="1"/>
            </p:cNvSpPr>
            <p:nvPr/>
          </p:nvSpPr>
          <p:spPr bwMode="auto">
            <a:xfrm>
              <a:off x="1564" y="2659"/>
              <a:ext cx="5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chemeClr val="accent2"/>
                  </a:solidFill>
                </a:rPr>
                <a:t>阶码</a:t>
              </a:r>
            </a:p>
          </p:txBody>
        </p:sp>
        <p:sp>
          <p:nvSpPr>
            <p:cNvPr id="3090" name="Line 15"/>
            <p:cNvSpPr>
              <a:spLocks noChangeShapeType="1"/>
            </p:cNvSpPr>
            <p:nvPr/>
          </p:nvSpPr>
          <p:spPr bwMode="auto">
            <a:xfrm flipV="1">
              <a:off x="1837" y="2387"/>
              <a:ext cx="0" cy="2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16"/>
            <p:cNvSpPr>
              <a:spLocks noChangeShapeType="1"/>
            </p:cNvSpPr>
            <p:nvPr/>
          </p:nvSpPr>
          <p:spPr bwMode="auto">
            <a:xfrm flipV="1">
              <a:off x="1020" y="2387"/>
              <a:ext cx="0" cy="2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Text Box 17"/>
            <p:cNvSpPr txBox="1">
              <a:spLocks noChangeArrowheads="1"/>
            </p:cNvSpPr>
            <p:nvPr/>
          </p:nvSpPr>
          <p:spPr bwMode="auto">
            <a:xfrm>
              <a:off x="875" y="2659"/>
              <a:ext cx="310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chemeClr val="accent2"/>
                  </a:solidFill>
                </a:rPr>
                <a:t>数符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80954B-E6BA-4238-937B-D5D0FC97BF72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、移码表示法</a:t>
            </a:r>
            <a:endParaRPr lang="zh-CN" altLang="en-US" sz="4400" dirty="0" smtClean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noFill/>
            </p:spPr>
            <p:txBody>
              <a:bodyPr/>
              <a:lstStyle/>
              <a:p>
                <a:pPr indent="620713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b="1" dirty="0" smtClean="0"/>
                  <a:t>移码是一种表示带符号数的编码。其编码格式为：</a:t>
                </a:r>
                <a:endParaRPr lang="en-US" altLang="zh-CN" b="1" dirty="0" smtClean="0"/>
              </a:p>
              <a:p>
                <a:pPr indent="620713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b="1" dirty="0"/>
              </a:p>
              <a:p>
                <a:pPr indent="620713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b="1" dirty="0" smtClean="0"/>
              </a:p>
              <a:p>
                <a:pPr indent="620713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b="1" dirty="0" smtClean="0"/>
                  <a:t>本书中，整数移码的定义是：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移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b="1" dirty="0" smtClean="0"/>
              </a:p>
              <a:p>
                <a:pPr indent="620713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b="1" dirty="0" smtClean="0"/>
                  <a:t>移码的性质：</a:t>
                </a:r>
                <a:endParaRPr lang="en-US" altLang="zh-CN" b="1" dirty="0" smtClean="0"/>
              </a:p>
              <a:p>
                <a:pPr indent="620713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b="1" dirty="0" smtClean="0"/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移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（即“补码的符号位取反”）</a:t>
                </a: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b="1" dirty="0" smtClean="0"/>
                  <a:t>        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移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移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移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en-US" altLang="zh-CN" b="1" dirty="0" smtClean="0"/>
                  <a:t> </a:t>
                </a:r>
              </a:p>
            </p:txBody>
          </p:sp>
        </mc:Choice>
        <mc:Fallback xmlns="">
          <p:sp>
            <p:nvSpPr>
              <p:cNvPr id="410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2521731" y="2018765"/>
            <a:ext cx="3618402" cy="1010707"/>
            <a:chOff x="1097614" y="4327054"/>
            <a:chExt cx="3618402" cy="1010707"/>
          </a:xfrm>
          <a:noFill/>
        </p:grpSpPr>
        <p:sp>
          <p:nvSpPr>
            <p:cNvPr id="9" name="矩形 8"/>
            <p:cNvSpPr/>
            <p:nvPr/>
          </p:nvSpPr>
          <p:spPr bwMode="auto">
            <a:xfrm>
              <a:off x="1259632" y="4327054"/>
              <a:ext cx="432048" cy="432048"/>
            </a:xfrm>
            <a:prstGeom prst="rect">
              <a:avLst/>
            </a:prstGeom>
            <a:grpFill/>
            <a:ln w="190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ea"/>
                  <a:ea typeface="+mn-ea"/>
                </a:rPr>
                <a:t>位</a:t>
              </a: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691680" y="4327054"/>
              <a:ext cx="3024336" cy="432048"/>
            </a:xfrm>
            <a:prstGeom prst="rect">
              <a:avLst/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i="1" dirty="0" smtClean="0">
                  <a:solidFill>
                    <a:srgbClr val="000066"/>
                  </a:solidFill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zh-CN" altLang="en-US" sz="1600" b="1" dirty="0" smtClean="0">
                  <a:solidFill>
                    <a:srgbClr val="000066"/>
                  </a:solidFill>
                  <a:latin typeface="+mn-ea"/>
                  <a:ea typeface="+mn-ea"/>
                </a:rPr>
                <a:t>位</a:t>
              </a:r>
              <a:endParaRPr lang="zh-CN" altLang="en-US" sz="1600" b="1" dirty="0">
                <a:solidFill>
                  <a:srgbClr val="000066"/>
                </a:solidFill>
                <a:latin typeface="+mn-ea"/>
                <a:ea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1475656" y="4759102"/>
              <a:ext cx="0" cy="216024"/>
            </a:xfrm>
            <a:prstGeom prst="line">
              <a:avLst/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矩形 12"/>
            <p:cNvSpPr/>
            <p:nvPr/>
          </p:nvSpPr>
          <p:spPr bwMode="auto">
            <a:xfrm>
              <a:off x="1097614" y="4975126"/>
              <a:ext cx="756084" cy="36263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>
                  <a:solidFill>
                    <a:srgbClr val="000066"/>
                  </a:solidFill>
                  <a:ea typeface="+mn-ea"/>
                  <a:cs typeface="Times New Roman" panose="02020603050405020304" pitchFamily="18" charset="0"/>
                </a:rPr>
                <a:t>符号位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4" name="右大括号 13"/>
            <p:cNvSpPr/>
            <p:nvPr/>
          </p:nvSpPr>
          <p:spPr bwMode="auto">
            <a:xfrm rot="5400000">
              <a:off x="3114860" y="3373972"/>
              <a:ext cx="177975" cy="3024336"/>
            </a:xfrm>
            <a:prstGeom prst="rightBrace">
              <a:avLst>
                <a:gd name="adj1" fmla="val 65314"/>
                <a:gd name="adj2" fmla="val 50000"/>
              </a:avLst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825805" y="4975126"/>
              <a:ext cx="756084" cy="36263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 smtClean="0">
                  <a:solidFill>
                    <a:srgbClr val="000066"/>
                  </a:solidFill>
                  <a:ea typeface="+mn-ea"/>
                  <a:cs typeface="Times New Roman" panose="02020603050405020304" pitchFamily="18" charset="0"/>
                </a:rPr>
                <a:t>数值位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4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80954B-E6BA-4238-937B-D5D0FC97BF72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三、浮点数的加减法运算步骤</a:t>
            </a:r>
            <a:endParaRPr lang="zh-CN" altLang="en-US" sz="4400" dirty="0" smtClean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en-US" altLang="zh-CN" b="1" dirty="0" smtClean="0"/>
                  <a:t>       </a:t>
                </a:r>
                <a:r>
                  <a:rPr lang="zh-CN" altLang="en-US" b="1" dirty="0" smtClean="0"/>
                  <a:t>设有两个浮点数：</a:t>
                </a:r>
              </a:p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</m:sup>
                    </m:sSup>
                  </m:oMath>
                </a14:m>
                <a:endParaRPr lang="zh-CN" altLang="en-US" b="1" dirty="0" smtClean="0">
                  <a:latin typeface="Arial" charset="0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zh-CN" altLang="en-US" b="1" dirty="0" smtClean="0">
                    <a:latin typeface="Arial" charset="0"/>
                  </a:rPr>
                  <a:t>      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b="1" dirty="0" smtClean="0">
                    <a:latin typeface="Arial" charset="0"/>
                  </a:rPr>
                  <a:t>      </a:t>
                </a:r>
                <a:endParaRPr lang="zh-CN" altLang="en-US" b="1" i="1" baseline="30000" dirty="0" smtClean="0"/>
              </a:p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zh-CN" altLang="en-US" b="1" dirty="0" smtClean="0"/>
                  <a:t>       则浮点数加减法的运算目标为：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±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b="1" dirty="0" smtClean="0"/>
                  <a:t>    </a:t>
                </a: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b="1" dirty="0" smtClean="0"/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b="1" dirty="0" smtClean="0"/>
              </a:p>
              <a:p>
                <a:pPr algn="l" defTabSz="762000" eaLnBrk="1" hangingPunct="1">
                  <a:lnSpc>
                    <a:spcPct val="130000"/>
                  </a:lnSpc>
                </a:pPr>
                <a:r>
                  <a:rPr lang="en-US" altLang="zh-CN" b="1" dirty="0" smtClean="0"/>
                  <a:t> </a:t>
                </a:r>
              </a:p>
            </p:txBody>
          </p:sp>
        </mc:Choice>
        <mc:Fallback xmlns="">
          <p:sp>
            <p:nvSpPr>
              <p:cNvPr id="410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 rotWithShape="0">
                <a:blip r:embed="rId2"/>
                <a:stretch>
                  <a:fillRect t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6" name="Text Box 8"/>
              <p:cNvSpPr txBox="1">
                <a:spLocks noChangeArrowheads="1"/>
              </p:cNvSpPr>
              <p:nvPr/>
            </p:nvSpPr>
            <p:spPr bwMode="auto">
              <a:xfrm>
                <a:off x="1673555" y="4293096"/>
                <a:ext cx="5868888" cy="76445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180000" bIns="180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 smtClean="0">
                    <a:solidFill>
                      <a:srgbClr val="C00000"/>
                    </a:solidFill>
                    <a:ea typeface="仿宋_GB2312" pitchFamily="49" charset="-122"/>
                  </a:rPr>
                  <a:t>    提示：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𝒀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zh-CN" altLang="en-US" sz="2400" b="1" dirty="0">
                  <a:solidFill>
                    <a:srgbClr val="C00000"/>
                  </a:solidFill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410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555" y="4293096"/>
                <a:ext cx="5868888" cy="7644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4239D9-A0EB-47BE-A5ED-AAD9C226609B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三、浮点数的加减法运算步骤</a:t>
            </a:r>
            <a:endParaRPr lang="zh-CN" altLang="en-US" sz="4400" dirty="0" smtClean="0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512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      (1) </a:t>
            </a:r>
            <a:r>
              <a:rPr lang="zh-CN" altLang="en-US" b="1" dirty="0" smtClean="0"/>
              <a:t>对阶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(2) </a:t>
            </a:r>
            <a:r>
              <a:rPr lang="zh-CN" altLang="en-US" b="1" dirty="0" smtClean="0"/>
              <a:t>尾数相加减</a:t>
            </a:r>
            <a:endParaRPr lang="zh-CN" altLang="en-US" b="1" i="1" baseline="30000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(3) </a:t>
            </a:r>
            <a:r>
              <a:rPr lang="zh-CN" altLang="en-US" b="1" dirty="0" smtClean="0"/>
              <a:t>规格化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(4) </a:t>
            </a:r>
            <a:r>
              <a:rPr lang="zh-CN" altLang="en-US" b="1" dirty="0" smtClean="0"/>
              <a:t>舍入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(5) </a:t>
            </a:r>
            <a:r>
              <a:rPr lang="zh-CN" altLang="en-US" b="1" dirty="0" smtClean="0"/>
              <a:t>检查阶码是否溢出        </a:t>
            </a:r>
          </a:p>
          <a:p>
            <a:pPr algn="l" defTabSz="762000" eaLnBrk="1" hangingPunct="1">
              <a:lnSpc>
                <a:spcPct val="130000"/>
              </a:lnSpc>
            </a:pPr>
            <a:endParaRPr lang="en-US" altLang="zh-CN" sz="2800" dirty="0" smtClean="0"/>
          </a:p>
          <a:p>
            <a:pPr algn="l" defTabSz="762000" eaLnBrk="1" hangingPunct="1">
              <a:lnSpc>
                <a:spcPct val="130000"/>
              </a:lnSpc>
            </a:pPr>
            <a:r>
              <a:rPr lang="en-US" altLang="zh-CN" sz="2800" dirty="0" smtClean="0"/>
              <a:t> 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5B121C-236C-4AC7-8A9B-9C093722D3A4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三、浮点数的加减法运算步骤</a:t>
            </a:r>
            <a:endParaRPr lang="zh-CN" altLang="en-US" sz="4400" dirty="0" smtClean="0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      </a:t>
            </a:r>
            <a:r>
              <a:rPr lang="en-US" altLang="zh-CN" b="1" dirty="0" smtClean="0">
                <a:solidFill>
                  <a:srgbClr val="C00000"/>
                </a:solidFill>
              </a:rPr>
              <a:t>(1) </a:t>
            </a:r>
            <a:r>
              <a:rPr lang="zh-CN" altLang="en-US" b="1" dirty="0" smtClean="0">
                <a:solidFill>
                  <a:srgbClr val="C00000"/>
                </a:solidFill>
              </a:rPr>
              <a:t>对阶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(2) </a:t>
            </a:r>
            <a:r>
              <a:rPr lang="zh-CN" altLang="en-US" b="1" dirty="0" smtClean="0"/>
              <a:t>尾数相加减</a:t>
            </a:r>
            <a:endParaRPr lang="zh-CN" altLang="en-US" b="1" i="1" baseline="30000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(3) </a:t>
            </a:r>
            <a:r>
              <a:rPr lang="zh-CN" altLang="en-US" b="1" dirty="0" smtClean="0"/>
              <a:t>规格化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(4) </a:t>
            </a:r>
            <a:r>
              <a:rPr lang="zh-CN" altLang="en-US" b="1" dirty="0" smtClean="0"/>
              <a:t>舍入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(5) </a:t>
            </a:r>
            <a:r>
              <a:rPr lang="zh-CN" altLang="en-US" b="1" dirty="0" smtClean="0"/>
              <a:t>检查阶码是否溢出        </a:t>
            </a:r>
          </a:p>
          <a:p>
            <a:pPr algn="l" defTabSz="762000" eaLnBrk="1" hangingPunct="1">
              <a:lnSpc>
                <a:spcPct val="130000"/>
              </a:lnSpc>
            </a:pPr>
            <a:endParaRPr lang="en-US" altLang="zh-CN" sz="2800" dirty="0" smtClean="0"/>
          </a:p>
          <a:p>
            <a:pPr algn="l" defTabSz="762000" eaLnBrk="1" hangingPunct="1">
              <a:lnSpc>
                <a:spcPct val="130000"/>
              </a:lnSpc>
            </a:pPr>
            <a:r>
              <a:rPr lang="en-US" altLang="zh-CN" sz="2800" dirty="0" smtClean="0"/>
              <a:t> </a:t>
            </a:r>
            <a:endParaRPr lang="en-US" altLang="zh-CN" sz="2800" b="1" dirty="0" smtClean="0"/>
          </a:p>
        </p:txBody>
      </p:sp>
      <p:sp>
        <p:nvSpPr>
          <p:cNvPr id="751622" name="Text Box 6"/>
          <p:cNvSpPr txBox="1">
            <a:spLocks noChangeArrowheads="1"/>
          </p:cNvSpPr>
          <p:nvPr/>
        </p:nvSpPr>
        <p:spPr bwMode="auto">
          <a:xfrm>
            <a:off x="2843212" y="2636912"/>
            <a:ext cx="5401196" cy="936347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问题：是让阶码值大的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尾数移动？还是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反之？</a:t>
            </a:r>
          </a:p>
        </p:txBody>
      </p:sp>
      <p:sp>
        <p:nvSpPr>
          <p:cNvPr id="751623" name="Text Box 7"/>
          <p:cNvSpPr txBox="1">
            <a:spLocks noChangeArrowheads="1"/>
          </p:cNvSpPr>
          <p:nvPr/>
        </p:nvSpPr>
        <p:spPr bwMode="auto">
          <a:xfrm>
            <a:off x="2843212" y="3729112"/>
            <a:ext cx="5401196" cy="1822743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结论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：阶码小的尾数移动，并修改阶码使其与大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对齐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。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即，将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阶码值小的尾数右移</a:t>
            </a:r>
            <a:r>
              <a:rPr lang="en-US" altLang="zh-CN" sz="2400" b="1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ΔE 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位，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并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将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其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阶码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值加</a:t>
            </a:r>
            <a:r>
              <a:rPr lang="en-US" altLang="zh-CN" sz="2400" b="1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ΔE 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使两数阶码相同。</a:t>
            </a:r>
          </a:p>
        </p:txBody>
      </p:sp>
      <p:sp>
        <p:nvSpPr>
          <p:cNvPr id="751625" name="Text Box 9"/>
          <p:cNvSpPr txBox="1">
            <a:spLocks noChangeArrowheads="1"/>
          </p:cNvSpPr>
          <p:nvPr/>
        </p:nvSpPr>
        <p:spPr bwMode="auto">
          <a:xfrm>
            <a:off x="2843212" y="1495425"/>
            <a:ext cx="5401196" cy="936347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对阶：是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指移动其中一个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尾数并修改其阶码值，直至两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数阶码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相同。</a:t>
            </a:r>
            <a:endParaRPr lang="zh-CN" altLang="en-US" sz="2400" b="1" dirty="0">
              <a:solidFill>
                <a:srgbClr val="C0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2" grpId="0" animBg="1"/>
      <p:bldP spid="751623" grpId="0" animBg="1"/>
      <p:bldP spid="7516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92A48B-E572-4A33-8447-723052ACB8AA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三、浮点数的加减法运算步骤</a:t>
            </a:r>
            <a:endParaRPr lang="zh-CN" altLang="en-US" sz="4400" dirty="0" smtClean="0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7526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      (1) </a:t>
            </a:r>
            <a:r>
              <a:rPr lang="zh-CN" altLang="en-US" b="1" dirty="0" smtClean="0"/>
              <a:t>对阶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>
                <a:solidFill>
                  <a:srgbClr val="C00000"/>
                </a:solidFill>
              </a:rPr>
              <a:t>(2) </a:t>
            </a:r>
            <a:r>
              <a:rPr lang="zh-CN" altLang="en-US" b="1" dirty="0" smtClean="0">
                <a:solidFill>
                  <a:srgbClr val="C00000"/>
                </a:solidFill>
              </a:rPr>
              <a:t>尾数相加减</a:t>
            </a:r>
            <a:endParaRPr lang="zh-CN" altLang="en-US" b="1" i="1" baseline="30000" dirty="0" smtClean="0">
              <a:solidFill>
                <a:srgbClr val="C00000"/>
              </a:solidFill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(3) </a:t>
            </a:r>
            <a:r>
              <a:rPr lang="zh-CN" altLang="en-US" b="1" dirty="0" smtClean="0"/>
              <a:t>规格化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(4) </a:t>
            </a:r>
            <a:r>
              <a:rPr lang="zh-CN" altLang="en-US" b="1" dirty="0" smtClean="0"/>
              <a:t>舍入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(5) </a:t>
            </a:r>
            <a:r>
              <a:rPr lang="zh-CN" altLang="en-US" b="1" dirty="0" smtClean="0"/>
              <a:t>检查阶码是否溢出        </a:t>
            </a:r>
          </a:p>
          <a:p>
            <a:pPr algn="l" defTabSz="762000" eaLnBrk="1" hangingPunct="1">
              <a:lnSpc>
                <a:spcPct val="130000"/>
              </a:lnSpc>
            </a:pPr>
            <a:endParaRPr lang="en-US" altLang="zh-CN" sz="2800" dirty="0" smtClean="0"/>
          </a:p>
          <a:p>
            <a:pPr algn="l" defTabSz="762000" eaLnBrk="1" hangingPunct="1">
              <a:lnSpc>
                <a:spcPct val="130000"/>
              </a:lnSpc>
            </a:pPr>
            <a:r>
              <a:rPr lang="en-US" altLang="zh-CN" sz="2800" dirty="0" smtClean="0"/>
              <a:t> </a:t>
            </a:r>
            <a:endParaRPr lang="en-US" altLang="zh-CN" sz="2800" b="1" dirty="0" smtClean="0"/>
          </a:p>
        </p:txBody>
      </p:sp>
      <p:sp>
        <p:nvSpPr>
          <p:cNvPr id="752648" name="Text Box 8"/>
          <p:cNvSpPr txBox="1">
            <a:spLocks noChangeArrowheads="1"/>
          </p:cNvSpPr>
          <p:nvPr/>
        </p:nvSpPr>
        <p:spPr bwMode="auto">
          <a:xfrm>
            <a:off x="3707904" y="2038878"/>
            <a:ext cx="4176713" cy="493148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对两个尾数执行加</a:t>
            </a:r>
            <a:r>
              <a:rPr lang="en-US" altLang="zh-CN" sz="2400" b="1" dirty="0">
                <a:solidFill>
                  <a:srgbClr val="C00000"/>
                </a:solidFill>
                <a:ea typeface="仿宋_GB2312" pitchFamily="49" charset="-122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减法运算</a:t>
            </a:r>
            <a:endParaRPr lang="zh-CN" altLang="en-US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13BB70-E701-4E4D-8FEC-B624335C501D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三、浮点数的加减法运算步骤</a:t>
            </a:r>
            <a:endParaRPr lang="zh-CN" altLang="en-US" sz="4400" dirty="0" smtClean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7536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      (1) </a:t>
            </a:r>
            <a:r>
              <a:rPr lang="zh-CN" altLang="en-US" b="1" dirty="0" smtClean="0"/>
              <a:t>对阶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(2) </a:t>
            </a:r>
            <a:r>
              <a:rPr lang="zh-CN" altLang="en-US" b="1" dirty="0" smtClean="0"/>
              <a:t>尾数相加减</a:t>
            </a:r>
            <a:endParaRPr lang="zh-CN" altLang="en-US" b="1" i="1" baseline="30000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>
                <a:solidFill>
                  <a:srgbClr val="C00000"/>
                </a:solidFill>
              </a:rPr>
              <a:t>(3) </a:t>
            </a:r>
            <a:r>
              <a:rPr lang="zh-CN" altLang="en-US" b="1" dirty="0" smtClean="0">
                <a:solidFill>
                  <a:srgbClr val="C00000"/>
                </a:solidFill>
              </a:rPr>
              <a:t>规格化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(4) </a:t>
            </a:r>
            <a:r>
              <a:rPr lang="zh-CN" altLang="en-US" b="1" dirty="0" smtClean="0"/>
              <a:t>舍入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(5) </a:t>
            </a:r>
            <a:r>
              <a:rPr lang="zh-CN" altLang="en-US" b="1" dirty="0" smtClean="0"/>
              <a:t>检查阶码是否溢出        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b="1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</a:t>
            </a:r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3132138" y="4221163"/>
            <a:ext cx="5184775" cy="936347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步骤：通过左移</a:t>
            </a:r>
            <a:r>
              <a:rPr lang="en-US" altLang="zh-CN" sz="2400" b="1" dirty="0">
                <a:solidFill>
                  <a:srgbClr val="C00000"/>
                </a:solidFill>
                <a:ea typeface="仿宋_GB2312" pitchFamily="49" charset="-122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右移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尾数的运算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结果，使之满足上述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要求，并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修改阶码值</a:t>
            </a:r>
            <a:endParaRPr lang="zh-CN" altLang="en-US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3132138" y="2565400"/>
            <a:ext cx="5184775" cy="1376363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规格化的目的，是使尾数部分的绝对值尽可能以最大值形式出现，即：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                </a:t>
            </a:r>
            <a:r>
              <a:rPr lang="en-US" altLang="zh-CN" sz="2400" b="1" dirty="0" smtClean="0">
                <a:solidFill>
                  <a:srgbClr val="C00000"/>
                </a:solidFill>
                <a:ea typeface="仿宋_GB2312" pitchFamily="49" charset="-122"/>
              </a:rPr>
              <a:t>0.5 ≤ |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尾数</a:t>
            </a:r>
            <a:r>
              <a:rPr lang="en-US" altLang="zh-CN" sz="2400" b="1" dirty="0" smtClean="0">
                <a:solidFill>
                  <a:srgbClr val="C00000"/>
                </a:solidFill>
                <a:ea typeface="仿宋_GB2312" pitchFamily="49" charset="-122"/>
              </a:rPr>
              <a:t>| &lt; 1</a:t>
            </a:r>
            <a:endParaRPr lang="zh-CN" altLang="en-US" sz="2400" b="1" dirty="0">
              <a:solidFill>
                <a:srgbClr val="C0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2" grpId="0" animBg="1"/>
      <p:bldP spid="7536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BECF6A-5531-41B5-905A-933E12802CA8}" type="datetime1">
              <a:rPr lang="zh-CN" altLang="en-US"/>
              <a:pPr>
                <a:defRPr/>
              </a:pPr>
              <a:t>2020/3/7</a:t>
            </a:fld>
            <a:endParaRPr lang="en-US" altLang="zh-CN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三、浮点数的加减法运算步骤</a:t>
            </a:r>
            <a:endParaRPr lang="zh-CN" altLang="en-US" sz="4400" dirty="0" smtClean="0"/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7546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      (1) </a:t>
            </a:r>
            <a:r>
              <a:rPr lang="zh-CN" altLang="en-US" b="1" dirty="0" smtClean="0"/>
              <a:t>对阶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(2) </a:t>
            </a:r>
            <a:r>
              <a:rPr lang="zh-CN" altLang="en-US" b="1" dirty="0" smtClean="0"/>
              <a:t>尾数相加减</a:t>
            </a:r>
            <a:endParaRPr lang="zh-CN" altLang="en-US" b="1" i="1" baseline="30000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(3) </a:t>
            </a:r>
            <a:r>
              <a:rPr lang="zh-CN" altLang="en-US" b="1" dirty="0" smtClean="0"/>
              <a:t>规格化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>
                <a:solidFill>
                  <a:srgbClr val="C00000"/>
                </a:solidFill>
              </a:rPr>
              <a:t>(4) </a:t>
            </a:r>
            <a:r>
              <a:rPr lang="zh-CN" altLang="en-US" b="1" dirty="0" smtClean="0">
                <a:solidFill>
                  <a:srgbClr val="C00000"/>
                </a:solidFill>
              </a:rPr>
              <a:t>舍入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  </a:t>
            </a:r>
            <a:r>
              <a:rPr lang="en-US" altLang="zh-CN" b="1" dirty="0" smtClean="0"/>
              <a:t>(5) </a:t>
            </a:r>
            <a:r>
              <a:rPr lang="zh-CN" altLang="en-US" b="1" dirty="0" smtClean="0"/>
              <a:t>检查阶码是否溢出        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b="1" dirty="0" smtClean="0"/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</a:t>
            </a:r>
          </a:p>
        </p:txBody>
      </p:sp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2843213" y="3184525"/>
            <a:ext cx="4897437" cy="1379545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规格化操作之后，有可能尾数过长，超出了尾数的表示范围，因此需要对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尾数超出范围部分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进行</a:t>
            </a:r>
            <a:r>
              <a:rPr lang="zh-CN" altLang="en-US" sz="2400" b="1" dirty="0" smtClean="0">
                <a:solidFill>
                  <a:srgbClr val="C00000"/>
                </a:solidFill>
                <a:ea typeface="仿宋_GB2312" pitchFamily="49" charset="-122"/>
              </a:rPr>
              <a:t>取舍。</a:t>
            </a:r>
            <a:endParaRPr lang="zh-CN" altLang="en-US" sz="2400" b="1" dirty="0">
              <a:solidFill>
                <a:srgbClr val="C00000"/>
              </a:solidFill>
              <a:ea typeface="仿宋_GB2312" pitchFamily="49" charset="-122"/>
            </a:endParaRPr>
          </a:p>
        </p:txBody>
      </p:sp>
      <p:sp>
        <p:nvSpPr>
          <p:cNvPr id="754698" name="Text Box 10"/>
          <p:cNvSpPr txBox="1">
            <a:spLocks noChangeArrowheads="1"/>
          </p:cNvSpPr>
          <p:nvPr/>
        </p:nvSpPr>
        <p:spPr bwMode="auto">
          <a:xfrm>
            <a:off x="2843212" y="4725144"/>
            <a:ext cx="4897437" cy="493148"/>
          </a:xfrm>
          <a:prstGeom prst="rect">
            <a:avLst/>
          </a:prstGeom>
          <a:noFill/>
          <a:ln w="63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取舍原则：尾数绝对值“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舍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ea typeface="仿宋_GB2312" pitchFamily="49" charset="-122"/>
              </a:rPr>
              <a:t>入”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7" grpId="0" animBg="1"/>
      <p:bldP spid="754698" grpId="0" animBg="1"/>
    </p:bld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16682</TotalTime>
  <Words>646</Words>
  <Application>Microsoft Office PowerPoint</Application>
  <PresentationFormat>全屏显示(4:3)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仿宋_GB2312</vt:lpstr>
      <vt:lpstr>黑体</vt:lpstr>
      <vt:lpstr>隶书</vt:lpstr>
      <vt:lpstr>宋体</vt:lpstr>
      <vt:lpstr>Arial</vt:lpstr>
      <vt:lpstr>Cambria Math</vt:lpstr>
      <vt:lpstr>Times New Roman</vt:lpstr>
      <vt:lpstr>att3</vt:lpstr>
      <vt:lpstr>PowerPoint 演示文稿</vt:lpstr>
      <vt:lpstr>一、浮点数的表示形式</vt:lpstr>
      <vt:lpstr>二、移码表示法</vt:lpstr>
      <vt:lpstr>三、浮点数的加减法运算步骤</vt:lpstr>
      <vt:lpstr>三、浮点数的加减法运算步骤</vt:lpstr>
      <vt:lpstr>三、浮点数的加减法运算步骤</vt:lpstr>
      <vt:lpstr>三、浮点数的加减法运算步骤</vt:lpstr>
      <vt:lpstr>三、浮点数的加减法运算步骤</vt:lpstr>
      <vt:lpstr>三、浮点数的加减法运算步骤</vt:lpstr>
      <vt:lpstr>三、浮点数的加减法运算步骤</vt:lpstr>
      <vt:lpstr>三、浮点数的加减法运算步骤</vt:lpstr>
      <vt:lpstr>四、浮点数的乘除法运算步骤</vt:lpstr>
    </vt:vector>
  </TitlesOfParts>
  <Company>AT&amp;T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MPEG-4 audio and what can I do with it?</dc:title>
  <dc:creator>Schuyler Quackenbush</dc:creator>
  <cp:lastModifiedBy>shq</cp:lastModifiedBy>
  <cp:revision>172</cp:revision>
  <cp:lastPrinted>1999-05-06T17:03:56Z</cp:lastPrinted>
  <dcterms:created xsi:type="dcterms:W3CDTF">1999-05-03T20:45:05Z</dcterms:created>
  <dcterms:modified xsi:type="dcterms:W3CDTF">2020-03-06T21:21:52Z</dcterms:modified>
</cp:coreProperties>
</file>