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826" r:id="rId2"/>
    <p:sldId id="818" r:id="rId3"/>
    <p:sldId id="902" r:id="rId4"/>
    <p:sldId id="893" r:id="rId5"/>
    <p:sldId id="903" r:id="rId6"/>
    <p:sldId id="904" r:id="rId7"/>
    <p:sldId id="905" r:id="rId8"/>
    <p:sldId id="892" r:id="rId9"/>
    <p:sldId id="907" r:id="rId10"/>
    <p:sldId id="906" r:id="rId11"/>
    <p:sldId id="908" r:id="rId12"/>
    <p:sldId id="909" r:id="rId13"/>
    <p:sldId id="910" r:id="rId14"/>
    <p:sldId id="912" r:id="rId15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13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4D4D4D"/>
    <a:srgbClr val="969696"/>
    <a:srgbClr val="FF0000"/>
    <a:srgbClr val="003300"/>
    <a:srgbClr val="A50021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94604" autoAdjust="0"/>
  </p:normalViewPr>
  <p:slideViewPr>
    <p:cSldViewPr>
      <p:cViewPr varScale="1">
        <p:scale>
          <a:sx n="101" d="100"/>
          <a:sy n="101" d="100"/>
        </p:scale>
        <p:origin x="1062" y="10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1148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B783ACEE-423A-4BF2-8EB5-67C2DDD603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032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ACEE-423A-4BF2-8EB5-67C2DDD6034E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79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3C71E-E44C-4BB3-AEB1-036F43112CC7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556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4889BF-5065-4860-A3AF-ADF40B524C9E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D99D7-21BB-40C2-80E1-D29B1496B0F7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89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D79C64-8D25-4BA5-AD00-90A64744B2B8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78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664C0-5EC0-4186-9D65-616A76D7D9E6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97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C9AA6A-9626-4912-9DB7-4E4E66812A54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6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289D8-C07B-4169-BB37-FB18723FCA9C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46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78077C-F9E3-4364-8DFC-ABF0FD8B1427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89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C7AF02-1242-459B-A6E0-F0D1870E8021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357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5F68E8-6FEC-4BB3-B519-4DFA3754882B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261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AD79CC-6C37-4130-A16F-CC0852752F66}" type="datetime1">
              <a:rPr lang="zh-CN" altLang="en-US"/>
              <a:pPr/>
              <a:t>2021/3/29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35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fld id="{3400EB02-13A2-41B5-9E18-4370FA31E216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1" hangingPunct="1"/>
            <a:endParaRPr lang="zh-CN" altLang="en-US">
              <a:latin typeface="Arial" charset="0"/>
              <a:ea typeface="宋体" pitchFamily="2" charset="-122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6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2458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/>
            <a:fld id="{25B59529-5E12-4B83-BE51-269976FAD147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85800" y="88900"/>
            <a:ext cx="3312000" cy="36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计算机组成与结构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</a:t>
            </a:r>
            <a:endParaRPr lang="zh-CN" altLang="zh-CN" sz="18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F66B-B1AE-4033-B8EF-BECE4DD0863B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9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99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92696" y="2708909"/>
            <a:ext cx="7558608" cy="1008063"/>
          </a:xfrm>
          <a:noFill/>
          <a:ln/>
        </p:spPr>
        <p:txBody>
          <a:bodyPr/>
          <a:lstStyle/>
          <a:p>
            <a:pPr defTabSz="762000">
              <a:lnSpc>
                <a:spcPct val="110000"/>
              </a:lnSpc>
            </a:pPr>
            <a:r>
              <a:rPr lang="en-US" altLang="zh-CN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3.7 </a:t>
            </a:r>
            <a:r>
              <a:rPr lang="zh-CN" altLang="en-US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数据校验码</a:t>
            </a:r>
            <a:endParaRPr lang="zh-CN" altLang="en-US" sz="4800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、海明校验码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由于发生错误的情况多种多样，因此针对不同类型的错误，海明校验码实际是不同的。本节介绍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的实际上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是海明校验码的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一个特例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——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能够纠正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一位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错误并且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发现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位错误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海明校验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码，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简称海明校验码。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如果能够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纠正一位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错误并且发现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错误，则校验位位数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和数据位位数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应满足如下关系：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0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、海明校验码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三、海明校验码的编码规则</a:t>
                </a:r>
                <a:endParaRPr lang="en-US" altLang="zh-CN" sz="20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设：有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个数据位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个校验位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，经编码后的海明校验码为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。海明码的编码规律是：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）校验位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位于海明码中下标为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处；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）海明码的每一位码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由多个校验位校验，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其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关系是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等于校验它的各校验位位号之和。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例如，若对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8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位数据位进行海明校验，由前述公式可知需要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5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位校验位，因此海明码与数据位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校验位的对应关系为：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3"/>
                <a:stretch>
                  <a:fillRect l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8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、海明校验码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四、海明校验码的校验方法</a:t>
                </a:r>
                <a:endParaRPr lang="en-US" altLang="zh-CN" sz="20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下面以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8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数据位的海明校验为例，说明海明校验方法：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在发送端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，以偶校验方式设置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校验位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20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、海明校验码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在接收端，对海明码按如下关系进行偶校验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hlinkClick r:id="rId2" action="ppaction://hlinksldjump"/>
                  </a:rPr>
                  <a:t>具体校验的方法如下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时，一定是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位出错，这时可以根据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的状态组合决定是哪一位出错了；当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时，说明没有传输错误；当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一定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是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位出错，但这时，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每个状态对应多种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位错，无法区分到底是哪一种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位错。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3"/>
                <a:stretch>
                  <a:fillRect l="-589" r="-442" b="-31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0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65168"/>
              </p:ext>
            </p:extLst>
          </p:nvPr>
        </p:nvGraphicFramePr>
        <p:xfrm>
          <a:off x="648000" y="2908276"/>
          <a:ext cx="7848000" cy="3232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0957743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6529081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601310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12193412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300597340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66221094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11463008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4434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位错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zh-CN" altLang="en-US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位错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zh-CN" altLang="en-US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位错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zh-CN" altLang="en-US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位错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796252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1 0 0 0 0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1 1 0 0 0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12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a:t>无错</a:t>
                      </a:r>
                      <a:endParaRPr lang="zh-CN" altLang="en-US" sz="1600" b="1" kern="12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0 0 0 0 0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0 1 0 0 0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508059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1 0 0 0 1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1 1 0 0 1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0 0 0 0 1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0 1 0 0 1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13581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1 0 0 1 0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zh-CN" altLang="en-US" sz="1600" baseline="-25000" dirty="0"/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1 1 0 1 0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0 0 0 1 0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0 1 0 1 0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828010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1 0 0 1 1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1 1 0 1 1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0 0 0 1 1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,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0 1 0 1 1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896213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1 0 1 0 0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1 1 1 0 0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0 0 1 0 0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,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0 1 1 0 0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86616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1 0 1 0 1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1 1 1 0 1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0 0 1 0 1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,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0 1 1 0 1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484803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zh-CN" altLang="en-US" sz="1600" b="1" baseline="-25000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1 0 1 1 0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1 1 1 1 0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5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0 0 1 1 0 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4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7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0 1 1 1 0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849126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1 0 1 1 1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1 1 1 1 1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P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a:t>2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0 0 1 1 1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, 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sz="1600" b="1" baseline="-25000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</a:t>
                      </a:r>
                      <a:endParaRPr lang="zh-CN" altLang="en-US" sz="1600" b="1" baseline="-25000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0 1 1 1 1</a:t>
                      </a:r>
                      <a:endParaRPr lang="zh-CN" altLang="en-US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6615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03548" y="466601"/>
                <a:ext cx="7704856" cy="2308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indent="176213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176213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176213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176213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176213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8" y="466601"/>
                <a:ext cx="770485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动作按钮: 上一张 7">
            <a:hlinkClick r:id="" action="ppaction://hlinkshowjump?jump=lastslideviewed" highlightClick="1"/>
          </p:cNvPr>
          <p:cNvSpPr/>
          <p:nvPr/>
        </p:nvSpPr>
        <p:spPr>
          <a:xfrm>
            <a:off x="7912067" y="466601"/>
            <a:ext cx="721147" cy="432048"/>
          </a:xfrm>
          <a:prstGeom prst="actionButtonRetur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一、概述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40000"/>
            <a:ext cx="8280000" cy="4714875"/>
          </a:xfrm>
          <a:noFill/>
          <a:ln/>
        </p:spPr>
        <p:txBody>
          <a:bodyPr lIns="108000" rIns="108000"/>
          <a:lstStyle/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66"/>
                </a:solidFill>
              </a:rPr>
              <a:t>计算机系统中，数据在传输过程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中可能发生错误，如何发现传输错误，甚至纠正这些错误，就是数据校验码需要解决的问题。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数据校验码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】 </a:t>
            </a:r>
            <a:r>
              <a:rPr lang="zh-CN" altLang="en-US" sz="2000" b="1" dirty="0">
                <a:solidFill>
                  <a:srgbClr val="000066"/>
                </a:solidFill>
              </a:rPr>
              <a:t>是指针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对传输数据，</a:t>
            </a:r>
            <a:r>
              <a:rPr lang="zh-CN" altLang="en-US" sz="2000" b="1" dirty="0">
                <a:solidFill>
                  <a:srgbClr val="000066"/>
                </a:solidFill>
              </a:rPr>
              <a:t>具有发现其中错误或自动改正错误的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编码及其编码方法</a:t>
            </a:r>
            <a:r>
              <a:rPr lang="zh-CN" altLang="en-US" sz="2000" b="1" dirty="0">
                <a:solidFill>
                  <a:srgbClr val="000066"/>
                </a:solidFill>
              </a:rPr>
              <a:t>。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C00000"/>
                </a:solidFill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校验码原理</a:t>
            </a:r>
            <a:r>
              <a:rPr lang="en-US" altLang="zh-CN" sz="2000" b="1" dirty="0">
                <a:solidFill>
                  <a:srgbClr val="C00000"/>
                </a:solidFill>
              </a:rPr>
              <a:t>】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，是通过在正常的数据位之外，添加一个或多个额外的冗余位（称为校验位），使合法的数据编码（包含数据位和校验位）出现某些错误时，成为非法编码。</a:t>
            </a: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C00000"/>
                </a:solidFill>
              </a:rPr>
              <a:t>【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校验措施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】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发送方按照</a:t>
            </a:r>
            <a:r>
              <a:rPr lang="zh-CN" altLang="en-US" sz="2000" b="1" dirty="0">
                <a:solidFill>
                  <a:srgbClr val="000066"/>
                </a:solidFill>
              </a:rPr>
              <a:t>校验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码的编码规则生成合法的数据编码并发送出去，数据接收方则按照相同规则，通过检测接收到的数据编码的合法性来发现和纠正错误。</a:t>
            </a: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</a:endParaRPr>
          </a:p>
          <a:p>
            <a:pPr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i="1" dirty="0">
              <a:solidFill>
                <a:srgbClr val="000066"/>
              </a:solidFill>
            </a:endParaRPr>
          </a:p>
          <a:p>
            <a:pPr algn="l" defTabSz="762000">
              <a:lnSpc>
                <a:spcPct val="150000"/>
              </a:lnSpc>
            </a:pPr>
            <a:r>
              <a:rPr lang="en-US" altLang="zh-CN" sz="2000" b="1" i="1" dirty="0">
                <a:solidFill>
                  <a:srgbClr val="000066"/>
                </a:solidFill>
              </a:rPr>
              <a:t> </a:t>
            </a:r>
          </a:p>
          <a:p>
            <a:pPr algn="l" defTabSz="762000">
              <a:lnSpc>
                <a:spcPct val="150000"/>
              </a:lnSpc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一、概述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码距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】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是指对于相同位数的二进制编码，从一个编码变成另一个编码时，二进制位的变动次数。例如：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𝟏𝟏𝟏𝟏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，码距为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；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，码距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；</a:t>
                </a: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最小码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距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】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是指对于任意二进制编码，在其与剩余的合法编码的码距中，最小的那个码距（有时简称为码距）。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例如，对于某个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位二进制编码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𝟎𝟏𝟏𝟎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，我们能够在其剩余的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个合法编码找到这样四个编码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，其与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𝟎𝟏𝟏𝟎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的码距均为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，而且没有更小码距的编码了，所以最小码距为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如果每个编码的最小码距都为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，我们就说该编码的最小码距为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。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>
                  <a:solidFill>
                    <a:srgbClr val="000066"/>
                  </a:solidFill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i="1" dirty="0">
                  <a:solidFill>
                    <a:srgbClr val="000066"/>
                  </a:solidFill>
                </a:endParaRPr>
              </a:p>
              <a:p>
                <a:pPr algn="l" defTabSz="762000">
                  <a:lnSpc>
                    <a:spcPct val="150000"/>
                  </a:lnSpc>
                </a:pPr>
                <a:r>
                  <a:rPr lang="en-US" altLang="zh-CN" sz="2000" b="1" i="1" dirty="0">
                    <a:solidFill>
                      <a:srgbClr val="000066"/>
                    </a:solidFill>
                  </a:rPr>
                  <a:t> </a:t>
                </a:r>
              </a:p>
              <a:p>
                <a:pPr algn="l" defTabSz="762000">
                  <a:lnSpc>
                    <a:spcPct val="150000"/>
                  </a:lnSpc>
                </a:pP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589" r="-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863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、奇偶校验码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40000"/>
            <a:ext cx="8280000" cy="4714875"/>
          </a:xfrm>
          <a:noFill/>
          <a:ln/>
        </p:spPr>
        <p:txBody>
          <a:bodyPr lIns="108000" rIns="108000"/>
          <a:lstStyle/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</a:rPr>
              <a:t>奇偶校验码是一</a:t>
            </a:r>
            <a:r>
              <a:rPr lang="zh-CN" altLang="en-US" sz="2000" b="1" dirty="0">
                <a:solidFill>
                  <a:srgbClr val="000066"/>
                </a:solidFill>
              </a:rPr>
              <a:t>种通过增加冗余位使得码字中</a:t>
            </a:r>
            <a:r>
              <a:rPr lang="en-US" altLang="zh-CN" sz="2000" b="1" dirty="0">
                <a:solidFill>
                  <a:srgbClr val="000066"/>
                </a:solidFill>
              </a:rPr>
              <a:t>"1"</a:t>
            </a:r>
            <a:r>
              <a:rPr lang="zh-CN" altLang="en-US" sz="2000" b="1" dirty="0">
                <a:solidFill>
                  <a:srgbClr val="000066"/>
                </a:solidFill>
              </a:rPr>
              <a:t>的个数恒为奇数或偶数的编码方法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，它是一种检错码。</a:t>
            </a: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</a:rPr>
              <a:t>本节所指奇偶校验码实际上是奇偶校验码的一种（水平奇偶校验码）：是在数据位之外，增加一个额外的校验位，两者一起共同构成数据编码（通常校验位位于最高位）。图示如下：</a:t>
            </a: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1800"/>
              </a:spcBef>
            </a:pPr>
            <a:r>
              <a:rPr lang="zh-CN" altLang="en-US" sz="2000" b="1" dirty="0" smtClean="0">
                <a:solidFill>
                  <a:srgbClr val="000066"/>
                </a:solidFill>
              </a:rPr>
              <a:t>在数据位已知的情况下，校验位的值，由</a:t>
            </a:r>
            <a:r>
              <a:rPr lang="zh-CN" altLang="en-US" sz="2000" b="1" dirty="0">
                <a:solidFill>
                  <a:srgbClr val="000066"/>
                </a:solidFill>
              </a:rPr>
              <a:t>奇偶校验码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中“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”的个数为奇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/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偶的规则决定，若为</a:t>
            </a:r>
            <a:r>
              <a:rPr lang="zh-CN" altLang="en-US" sz="2000" b="1" dirty="0">
                <a:solidFill>
                  <a:srgbClr val="000066"/>
                </a:solidFill>
              </a:rPr>
              <a:t>偶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校验，则设置校验位使编码中“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”的个数为偶数；反之若</a:t>
            </a:r>
            <a:r>
              <a:rPr lang="zh-CN" altLang="en-US" sz="2000" b="1" dirty="0">
                <a:solidFill>
                  <a:srgbClr val="000066"/>
                </a:solidFill>
              </a:rPr>
              <a:t>为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奇校验，</a:t>
            </a:r>
            <a:r>
              <a:rPr lang="zh-CN" altLang="en-US" sz="2000" b="1" dirty="0">
                <a:solidFill>
                  <a:srgbClr val="000066"/>
                </a:solidFill>
              </a:rPr>
              <a:t>则设置校验位使编码中“</a:t>
            </a:r>
            <a:r>
              <a:rPr lang="en-US" altLang="zh-CN" sz="2000" b="1" dirty="0">
                <a:solidFill>
                  <a:srgbClr val="000066"/>
                </a:solidFill>
              </a:rPr>
              <a:t>1</a:t>
            </a:r>
            <a:r>
              <a:rPr lang="zh-CN" altLang="en-US" sz="2000" b="1" dirty="0">
                <a:solidFill>
                  <a:srgbClr val="000066"/>
                </a:solidFill>
              </a:rPr>
              <a:t>”的个数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为</a:t>
            </a:r>
            <a:r>
              <a:rPr lang="zh-CN" altLang="en-US" sz="2000" b="1" dirty="0">
                <a:solidFill>
                  <a:srgbClr val="000066"/>
                </a:solidFill>
              </a:rPr>
              <a:t>奇</a:t>
            </a:r>
            <a:r>
              <a:rPr lang="zh-CN" altLang="en-US" sz="2000" b="1" dirty="0" smtClean="0">
                <a:solidFill>
                  <a:srgbClr val="000066"/>
                </a:solidFill>
              </a:rPr>
              <a:t>数。</a:t>
            </a:r>
            <a:endParaRPr lang="en-US" altLang="zh-CN" sz="2000" b="1" dirty="0" smtClean="0">
              <a:solidFill>
                <a:srgbClr val="000066"/>
              </a:solidFill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  <a:tabLst>
                <a:tab pos="2873375" algn="l"/>
              </a:tabLst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83768" y="3861048"/>
            <a:ext cx="3618402" cy="1010707"/>
            <a:chOff x="1097614" y="4327054"/>
            <a:chExt cx="3618402" cy="1010707"/>
          </a:xfrm>
          <a:noFill/>
        </p:grpSpPr>
        <p:sp>
          <p:nvSpPr>
            <p:cNvPr id="9" name="矩形 8"/>
            <p:cNvSpPr/>
            <p:nvPr/>
          </p:nvSpPr>
          <p:spPr bwMode="auto">
            <a:xfrm>
              <a:off x="1259632" y="4327054"/>
              <a:ext cx="432048" cy="432048"/>
            </a:xfrm>
            <a:prstGeom prst="rect">
              <a:avLst/>
            </a:prstGeom>
            <a:grpFill/>
            <a:ln w="19050" cap="flat" cmpd="sng" algn="ctr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36000" tIns="45720" rIns="36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ea typeface="+mn-ea"/>
                  <a:cs typeface="Times New Roman" panose="02020603050405020304" pitchFamily="18" charset="0"/>
                </a:rPr>
                <a:t>1</a:t>
              </a:r>
              <a:r>
                <a:rPr kumimoji="0" lang="zh-CN" altLang="en-US" sz="1600" b="1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+mn-ea"/>
                  <a:ea typeface="+mn-ea"/>
                </a:rPr>
                <a:t>位</a:t>
              </a: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1691680" y="4327054"/>
              <a:ext cx="3024336" cy="432048"/>
            </a:xfrm>
            <a:prstGeom prst="rect">
              <a:avLst/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i="1" dirty="0" smtClean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k</a:t>
              </a:r>
              <a:r>
                <a:rPr lang="zh-CN" altLang="en-US" sz="1600" b="1" dirty="0" smtClean="0">
                  <a:solidFill>
                    <a:srgbClr val="000066"/>
                  </a:solidFill>
                  <a:latin typeface="+mn-ea"/>
                  <a:ea typeface="+mn-ea"/>
                </a:rPr>
                <a:t>位</a:t>
              </a:r>
              <a:endParaRPr lang="zh-CN" altLang="en-US" sz="1600" b="1" dirty="0">
                <a:solidFill>
                  <a:srgbClr val="000066"/>
                </a:solidFill>
                <a:latin typeface="+mn-ea"/>
                <a:ea typeface="+mn-ea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1475656" y="4759102"/>
              <a:ext cx="0" cy="216024"/>
            </a:xfrm>
            <a:prstGeom prst="line">
              <a:avLst/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矩形 11"/>
            <p:cNvSpPr/>
            <p:nvPr/>
          </p:nvSpPr>
          <p:spPr bwMode="auto">
            <a:xfrm>
              <a:off x="1097614" y="4975126"/>
              <a:ext cx="756084" cy="36263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 smtClean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校验位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3" name="右大括号 12"/>
            <p:cNvSpPr/>
            <p:nvPr/>
          </p:nvSpPr>
          <p:spPr bwMode="auto">
            <a:xfrm rot="5400000">
              <a:off x="3114860" y="3373972"/>
              <a:ext cx="177975" cy="3024336"/>
            </a:xfrm>
            <a:prstGeom prst="rightBrace">
              <a:avLst>
                <a:gd name="adj1" fmla="val 65314"/>
                <a:gd name="adj2" fmla="val 50000"/>
              </a:avLst>
            </a:prstGeom>
            <a:grp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825805" y="4975126"/>
              <a:ext cx="756084" cy="36263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36000" tIns="45720" rIns="360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600" b="1" dirty="0" smtClean="0">
                  <a:solidFill>
                    <a:srgbClr val="000066"/>
                  </a:solidFill>
                  <a:ea typeface="+mn-ea"/>
                  <a:cs typeface="Times New Roman" panose="02020603050405020304" pitchFamily="18" charset="0"/>
                </a:rPr>
                <a:t>数据位</a:t>
              </a:r>
              <a:endPara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2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、奇偶校验码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40000"/>
            <a:ext cx="8280000" cy="4714875"/>
          </a:xfrm>
          <a:noFill/>
          <a:ln/>
        </p:spPr>
        <p:txBody>
          <a:bodyPr lIns="108000" rIns="108000"/>
          <a:lstStyle/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例如，若要对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位数据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01001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，进行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奇偶校验编码，其中奇偶校验位位于最高位，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若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为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奇校验，则编码结果为：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1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01001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；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539750" algn="l" defTabSz="7620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若为偶校验，则编码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结果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为：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0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 </a:t>
            </a:r>
            <a:r>
              <a:rPr lang="en-US" altLang="zh-CN" sz="2000" b="1" u="sng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01001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8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、奇偶校验码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这种编码规则，在计算机中是通过异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或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运算实现的。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记，数据为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校验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，校验码为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在发送端，令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偶校验：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⨁⋯⨁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奇校验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：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⨁⋯⨁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ba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之后，发送奇偶校验码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在接收端，则判断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⨁⋯⨁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；若为偶校验，则“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”表示传输正确，否则出错；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若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奇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校验，正好相反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宋体" pitchFamily="2" charset="-122"/>
                  </a:rPr>
                  <a:t>。</a:t>
                </a:r>
                <a:endParaRPr lang="en-US" altLang="zh-CN" sz="2000" b="1" dirty="0">
                  <a:solidFill>
                    <a:srgbClr val="000066"/>
                  </a:solidFill>
                  <a:latin typeface="宋体" pitchFamily="2" charset="-122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589" b="-7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429332" y="1007269"/>
            <a:ext cx="3325201" cy="423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、奇偶校验码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例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3.17】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试对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位数据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进行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奇校验编码，并说明接收方如何校验。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【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解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校验位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ba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；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80962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所以，奇偶校验码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𝟏𝟎𝟏𝟎𝟎𝟏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809625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在接收端，判断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各位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异或结果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是否为“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”，如果为“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”，则接收正确，否则传输出错。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589" r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1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、海明校验码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一、海明校验码简介</a:t>
                </a:r>
                <a:endParaRPr lang="en-US" altLang="zh-CN" sz="20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海明校验码由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Richard Hamming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于</a:t>
                </a: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1950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年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提出、至今还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被广泛采用的一种很有效的校验方法，是一种纠错码。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海明校验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码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的实现原理，是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个数据位之外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加上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个校验位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，从而形成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一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校验码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，本质上是把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数据的每一个二进制位分配在几个不同的偶校验位的组合中，当某一位出错后，就会引起相关的几个校验位的值发生变化，这不但可以发现出错，还能指出是哪一位出错，为进一步自动纠错提供了依据。</a:t>
                </a:r>
                <a:endParaRPr lang="en-US" altLang="zh-CN" sz="2000" b="1" dirty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589" r="-19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1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142E-DDC1-4D23-A2A1-68A5EECF3309}" type="datetime1">
              <a:rPr lang="zh-CN" altLang="en-US"/>
              <a:pPr/>
              <a:t>2021/3/29</a:t>
            </a:fld>
            <a:endParaRPr lang="en-US" altLang="zh-CN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000" y="682625"/>
            <a:ext cx="8280000" cy="649288"/>
          </a:xfrm>
          <a:noFill/>
          <a:ln/>
        </p:spPr>
        <p:txBody>
          <a:bodyPr/>
          <a:lstStyle/>
          <a:p>
            <a:pPr algn="l" fontAlgn="b"/>
            <a:r>
              <a:rPr lang="zh-CN" altLang="en-US" sz="36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三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、海明校验码</a:t>
            </a:r>
            <a:r>
              <a:rPr lang="en-US" altLang="zh-CN" dirty="0" smtClean="0">
                <a:solidFill>
                  <a:srgbClr val="000066"/>
                </a:solidFill>
              </a:rPr>
              <a:t> 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8017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1797" name="Rectangle 5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noFill/>
              <a:ln/>
            </p:spPr>
            <p:txBody>
              <a:bodyPr lIns="108000" rIns="108000"/>
              <a:lstStyle/>
              <a:p>
                <a:pPr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二、校验位位数与数据位位数的关系</a:t>
                </a:r>
                <a:endParaRPr lang="en-US" altLang="zh-CN" sz="2000" b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假设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为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个数据位设置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个校验位，则校验位能表示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状态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，这样，可以用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其中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1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个状态表示“没有发生错误”，而用其余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状态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指出错误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发生在某一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位。当然，错误即可能发生在数据位，也可能发生在校验位，因此对于发生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一位错误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的情况，需要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个状态表示它，再加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个“没有发生错误”的状态，校验位位数</a:t>
                </a:r>
                <a:r>
                  <a:rPr lang="zh-CN" altLang="en-US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应满足如下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关系：</a:t>
                </a: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  <a:latin typeface="Cambria Math" panose="02040503050406030204" pitchFamily="18" charset="0"/>
                  </a:rPr>
                  <a:t>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  <a:p>
                <a:pPr indent="539750" algn="l" defTabSz="762000"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000" b="1" dirty="0" smtClean="0">
                  <a:solidFill>
                    <a:srgbClr val="000066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179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40000"/>
                <a:ext cx="8280000" cy="4714875"/>
              </a:xfrm>
              <a:blipFill>
                <a:blip r:embed="rId2"/>
                <a:stretch>
                  <a:fillRect l="-589" r="-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5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18427</TotalTime>
  <Words>2744</Words>
  <Application>Microsoft Office PowerPoint</Application>
  <PresentationFormat>全屏显示(4:3)</PresentationFormat>
  <Paragraphs>176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PowerPoint 演示文稿</vt:lpstr>
      <vt:lpstr>一、概述 </vt:lpstr>
      <vt:lpstr>一、概述 </vt:lpstr>
      <vt:lpstr>二、奇偶校验码 </vt:lpstr>
      <vt:lpstr>二、奇偶校验码 </vt:lpstr>
      <vt:lpstr>二、奇偶校验码 </vt:lpstr>
      <vt:lpstr>二、奇偶校验码 </vt:lpstr>
      <vt:lpstr>三、海明校验码 </vt:lpstr>
      <vt:lpstr>三、海明校验码 </vt:lpstr>
      <vt:lpstr>三、海明校验码 </vt:lpstr>
      <vt:lpstr>三、海明校验码 </vt:lpstr>
      <vt:lpstr>三、海明校验码 </vt:lpstr>
      <vt:lpstr>三、海明校验码 </vt:lpstr>
      <vt:lpstr>PowerPoint 演示文稿</vt:lpstr>
    </vt:vector>
  </TitlesOfParts>
  <Company>中国矿业大学(北京)(cumtb)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creator>shq</dc:creator>
  <dc:description>清华，王爱英，第3版</dc:description>
  <cp:lastModifiedBy>Windows 用户</cp:lastModifiedBy>
  <cp:revision>262</cp:revision>
  <cp:lastPrinted>1999-05-06T17:03:56Z</cp:lastPrinted>
  <dcterms:created xsi:type="dcterms:W3CDTF">1999-05-03T20:45:05Z</dcterms:created>
  <dcterms:modified xsi:type="dcterms:W3CDTF">2021-03-29T02:13:48Z</dcterms:modified>
</cp:coreProperties>
</file>