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handoutMasterIdLst>
    <p:handoutMasterId r:id="rId11"/>
  </p:handoutMasterIdLst>
  <p:sldIdLst>
    <p:sldId id="754" r:id="rId2"/>
    <p:sldId id="746" r:id="rId3"/>
    <p:sldId id="750" r:id="rId4"/>
    <p:sldId id="749" r:id="rId5"/>
    <p:sldId id="751" r:id="rId6"/>
    <p:sldId id="753" r:id="rId7"/>
    <p:sldId id="752" r:id="rId8"/>
    <p:sldId id="755" r:id="rId9"/>
  </p:sldIdLst>
  <p:sldSz cx="9144000" cy="6858000" type="screen4x3"/>
  <p:notesSz cx="6985000" cy="92821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66"/>
    <a:srgbClr val="333333"/>
    <a:srgbClr val="00FF00"/>
    <a:srgbClr val="FF0000"/>
    <a:srgbClr val="CCFFCC"/>
    <a:srgbClr val="CC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5" autoAdjust="0"/>
    <p:restoredTop sz="94604" autoAdjust="0"/>
  </p:normalViewPr>
  <p:slideViewPr>
    <p:cSldViewPr>
      <p:cViewPr varScale="1">
        <p:scale>
          <a:sx n="82" d="100"/>
          <a:sy n="82" d="100"/>
        </p:scale>
        <p:origin x="1008" y="8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4470"/>
    </p:cViewPr>
  </p:sorterViewPr>
  <p:notesViewPr>
    <p:cSldViewPr>
      <p:cViewPr varScale="1">
        <p:scale>
          <a:sx n="54" d="100"/>
          <a:sy n="54" d="100"/>
        </p:scale>
        <p:origin x="-1182" y="-84"/>
      </p:cViewPr>
      <p:guideLst>
        <p:guide orient="horz" pos="2923"/>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355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8951"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949325">
              <a:defRPr sz="1000" i="1">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957638" y="-1588"/>
            <a:ext cx="3028950"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949325">
              <a:defRPr sz="1000" i="1">
                <a:ea typeface="宋体" pitchFamily="2" charset="-122"/>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1181100" y="703263"/>
            <a:ext cx="4624388" cy="34686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31863" y="4410075"/>
            <a:ext cx="5121275"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62" tIns="47625" rIns="93662" bIns="47625"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54" name="Rectangle 6"/>
          <p:cNvSpPr>
            <a:spLocks noGrp="1" noChangeArrowheads="1"/>
          </p:cNvSpPr>
          <p:nvPr>
            <p:ph type="ftr" sz="quarter" idx="4"/>
          </p:nvPr>
        </p:nvSpPr>
        <p:spPr bwMode="auto">
          <a:xfrm>
            <a:off x="-1588" y="8816975"/>
            <a:ext cx="3028951"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949325">
              <a:defRPr sz="1000" i="1">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957638" y="8816975"/>
            <a:ext cx="30289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949325">
              <a:defRPr sz="1000" i="1">
                <a:ea typeface="宋体" panose="02010600030101010101" pitchFamily="2" charset="-122"/>
              </a:defRPr>
            </a:lvl1pPr>
          </a:lstStyle>
          <a:p>
            <a:fld id="{27D96517-7728-4D44-8DA6-3722B72B8A16}" type="slidenum">
              <a:rPr lang="zh-CN" altLang="en-US"/>
              <a:pPr/>
              <a:t>‹#›</a:t>
            </a:fld>
            <a:endParaRPr lang="en-US" altLang="zh-CN"/>
          </a:p>
        </p:txBody>
      </p:sp>
    </p:spTree>
    <p:extLst>
      <p:ext uri="{BB962C8B-B14F-4D97-AF65-F5344CB8AC3E}">
        <p14:creationId xmlns:p14="http://schemas.microsoft.com/office/powerpoint/2010/main" val="4003494165"/>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65138"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97000"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62138"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EBA2A3F-BC7E-4569-B409-A0859647268B}" type="datetime1">
              <a:rPr lang="zh-CN" altLang="en-US"/>
              <a:pPr>
                <a:defRPr/>
              </a:pPr>
              <a:t>2020/3/24</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770AB757-9C83-42EE-B62E-D8873ACCBCA5}" type="slidenum">
              <a:rPr lang="zh-CN" altLang="en-US"/>
              <a:pPr/>
              <a:t>‹#›</a:t>
            </a:fld>
            <a:endParaRPr lang="en-US" altLang="zh-CN"/>
          </a:p>
        </p:txBody>
      </p:sp>
    </p:spTree>
    <p:extLst>
      <p:ext uri="{BB962C8B-B14F-4D97-AF65-F5344CB8AC3E}">
        <p14:creationId xmlns:p14="http://schemas.microsoft.com/office/powerpoint/2010/main" val="339650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D3D450E-B968-445E-AF2B-1EA7B1EE0EC6}" type="datetime1">
              <a:rPr lang="zh-CN" altLang="en-US"/>
              <a:pPr>
                <a:defRPr/>
              </a:pPr>
              <a:t>2020/3/24</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DDA5BACC-4D5E-422F-B558-A87226364AF6}" type="slidenum">
              <a:rPr lang="zh-CN" altLang="en-US"/>
              <a:pPr/>
              <a:t>‹#›</a:t>
            </a:fld>
            <a:endParaRPr lang="en-US" altLang="zh-CN"/>
          </a:p>
        </p:txBody>
      </p:sp>
    </p:spTree>
    <p:extLst>
      <p:ext uri="{BB962C8B-B14F-4D97-AF65-F5344CB8AC3E}">
        <p14:creationId xmlns:p14="http://schemas.microsoft.com/office/powerpoint/2010/main" val="188024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53648D0-A266-49EC-A03A-FA1253B33454}" type="datetime1">
              <a:rPr lang="zh-CN" altLang="en-US"/>
              <a:pPr>
                <a:defRPr/>
              </a:pPr>
              <a:t>2020/3/24</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2A334EEC-537E-4A60-B1C4-A65081EFF673}" type="slidenum">
              <a:rPr lang="zh-CN" altLang="en-US"/>
              <a:pPr/>
              <a:t>‹#›</a:t>
            </a:fld>
            <a:endParaRPr lang="en-US" altLang="zh-CN"/>
          </a:p>
        </p:txBody>
      </p:sp>
    </p:spTree>
    <p:extLst>
      <p:ext uri="{BB962C8B-B14F-4D97-AF65-F5344CB8AC3E}">
        <p14:creationId xmlns:p14="http://schemas.microsoft.com/office/powerpoint/2010/main" val="33039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38C0C7D-15FC-49C3-9299-43E05996AAB4}" type="datetime1">
              <a:rPr lang="zh-CN" altLang="en-US"/>
              <a:pPr>
                <a:defRPr/>
              </a:pPr>
              <a:t>2020/3/24</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91FB966C-8C8A-4EF9-A5B7-BA54AC76FCEE}" type="slidenum">
              <a:rPr lang="zh-CN" altLang="en-US"/>
              <a:pPr/>
              <a:t>‹#›</a:t>
            </a:fld>
            <a:endParaRPr lang="en-US" altLang="zh-CN"/>
          </a:p>
        </p:txBody>
      </p:sp>
    </p:spTree>
    <p:extLst>
      <p:ext uri="{BB962C8B-B14F-4D97-AF65-F5344CB8AC3E}">
        <p14:creationId xmlns:p14="http://schemas.microsoft.com/office/powerpoint/2010/main" val="23387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35E6E60-300E-44EF-ADA1-DCB5B4DD5AA4}" type="datetime1">
              <a:rPr lang="zh-CN" altLang="en-US"/>
              <a:pPr>
                <a:defRPr/>
              </a:pPr>
              <a:t>2020/3/24</a:t>
            </a:fld>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89F0DDE6-D28F-435B-BAB9-E968D6F371D9}" type="slidenum">
              <a:rPr lang="zh-CN" altLang="en-US"/>
              <a:pPr/>
              <a:t>‹#›</a:t>
            </a:fld>
            <a:endParaRPr lang="en-US" altLang="zh-CN"/>
          </a:p>
        </p:txBody>
      </p:sp>
    </p:spTree>
    <p:extLst>
      <p:ext uri="{BB962C8B-B14F-4D97-AF65-F5344CB8AC3E}">
        <p14:creationId xmlns:p14="http://schemas.microsoft.com/office/powerpoint/2010/main" val="52400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35D9150-1E23-49F7-B5A9-5D54CE069BC5}" type="datetime1">
              <a:rPr lang="zh-CN" altLang="en-US"/>
              <a:pPr>
                <a:defRPr/>
              </a:pPr>
              <a:t>2020/3/24</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89074C27-3B70-401F-A1E3-6E51BCC6CE58}" type="slidenum">
              <a:rPr lang="zh-CN" altLang="en-US"/>
              <a:pPr/>
              <a:t>‹#›</a:t>
            </a:fld>
            <a:endParaRPr lang="en-US" altLang="zh-CN"/>
          </a:p>
        </p:txBody>
      </p:sp>
    </p:spTree>
    <p:extLst>
      <p:ext uri="{BB962C8B-B14F-4D97-AF65-F5344CB8AC3E}">
        <p14:creationId xmlns:p14="http://schemas.microsoft.com/office/powerpoint/2010/main" val="34408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7C05727B-FB8B-41B5-A059-BB808396200D}" type="datetime1">
              <a:rPr lang="zh-CN" altLang="en-US"/>
              <a:pPr>
                <a:defRPr/>
              </a:pPr>
              <a:t>2020/3/24</a:t>
            </a:fld>
            <a:endParaRPr lang="en-US" altLang="zh-CN"/>
          </a:p>
        </p:txBody>
      </p:sp>
      <p:sp>
        <p:nvSpPr>
          <p:cNvPr id="8" name="Rectangle 6"/>
          <p:cNvSpPr>
            <a:spLocks noGrp="1" noChangeArrowheads="1"/>
          </p:cNvSpPr>
          <p:nvPr>
            <p:ph type="sldNum" sz="quarter" idx="11"/>
          </p:nvPr>
        </p:nvSpPr>
        <p:spPr>
          <a:ln/>
        </p:spPr>
        <p:txBody>
          <a:bodyPr/>
          <a:lstStyle>
            <a:lvl1pPr>
              <a:defRPr/>
            </a:lvl1pPr>
          </a:lstStyle>
          <a:p>
            <a:fld id="{1E3E659D-F42B-482B-B134-A2E481431BAD}" type="slidenum">
              <a:rPr lang="zh-CN" altLang="en-US"/>
              <a:pPr/>
              <a:t>‹#›</a:t>
            </a:fld>
            <a:endParaRPr lang="en-US" altLang="zh-CN"/>
          </a:p>
        </p:txBody>
      </p:sp>
    </p:spTree>
    <p:extLst>
      <p:ext uri="{BB962C8B-B14F-4D97-AF65-F5344CB8AC3E}">
        <p14:creationId xmlns:p14="http://schemas.microsoft.com/office/powerpoint/2010/main" val="123193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8D7B167F-5863-4FEB-A4B5-72F9F1289929}" type="datetime1">
              <a:rPr lang="zh-CN" altLang="en-US"/>
              <a:pPr>
                <a:defRPr/>
              </a:pPr>
              <a:t>2020/3/24</a:t>
            </a:fld>
            <a:endParaRPr lang="en-US" altLang="zh-CN"/>
          </a:p>
        </p:txBody>
      </p:sp>
      <p:sp>
        <p:nvSpPr>
          <p:cNvPr id="4" name="Rectangle 6"/>
          <p:cNvSpPr>
            <a:spLocks noGrp="1" noChangeArrowheads="1"/>
          </p:cNvSpPr>
          <p:nvPr>
            <p:ph type="sldNum" sz="quarter" idx="11"/>
          </p:nvPr>
        </p:nvSpPr>
        <p:spPr>
          <a:ln/>
        </p:spPr>
        <p:txBody>
          <a:bodyPr/>
          <a:lstStyle>
            <a:lvl1pPr>
              <a:defRPr/>
            </a:lvl1pPr>
          </a:lstStyle>
          <a:p>
            <a:fld id="{A5FDAA4D-BA46-4096-9862-91097F28A44D}" type="slidenum">
              <a:rPr lang="zh-CN" altLang="en-US"/>
              <a:pPr/>
              <a:t>‹#›</a:t>
            </a:fld>
            <a:endParaRPr lang="en-US" altLang="zh-CN"/>
          </a:p>
        </p:txBody>
      </p:sp>
    </p:spTree>
    <p:extLst>
      <p:ext uri="{BB962C8B-B14F-4D97-AF65-F5344CB8AC3E}">
        <p14:creationId xmlns:p14="http://schemas.microsoft.com/office/powerpoint/2010/main" val="281008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414BC9A-86A9-4397-AF03-BD4C74EC037B}" type="datetime1">
              <a:rPr lang="zh-CN" altLang="en-US"/>
              <a:pPr>
                <a:defRPr/>
              </a:pPr>
              <a:t>2020/3/24</a:t>
            </a:fld>
            <a:endParaRPr lang="en-US" altLang="zh-CN"/>
          </a:p>
        </p:txBody>
      </p:sp>
      <p:sp>
        <p:nvSpPr>
          <p:cNvPr id="3" name="Rectangle 6"/>
          <p:cNvSpPr>
            <a:spLocks noGrp="1" noChangeArrowheads="1"/>
          </p:cNvSpPr>
          <p:nvPr>
            <p:ph type="sldNum" sz="quarter" idx="11"/>
          </p:nvPr>
        </p:nvSpPr>
        <p:spPr>
          <a:ln/>
        </p:spPr>
        <p:txBody>
          <a:bodyPr/>
          <a:lstStyle>
            <a:lvl1pPr>
              <a:defRPr/>
            </a:lvl1pPr>
          </a:lstStyle>
          <a:p>
            <a:fld id="{86DEE8F9-6243-4385-AE8F-6C2983117C43}" type="slidenum">
              <a:rPr lang="zh-CN" altLang="en-US"/>
              <a:pPr/>
              <a:t>‹#›</a:t>
            </a:fld>
            <a:endParaRPr lang="en-US" altLang="zh-CN"/>
          </a:p>
        </p:txBody>
      </p:sp>
    </p:spTree>
    <p:extLst>
      <p:ext uri="{BB962C8B-B14F-4D97-AF65-F5344CB8AC3E}">
        <p14:creationId xmlns:p14="http://schemas.microsoft.com/office/powerpoint/2010/main" val="395739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88B40CE-529B-4E59-AD1D-43D25E75EDA5}" type="datetime1">
              <a:rPr lang="zh-CN" altLang="en-US"/>
              <a:pPr>
                <a:defRPr/>
              </a:pPr>
              <a:t>2020/3/24</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2B5ADFC2-3420-472A-B960-EE86E6053C1B}" type="slidenum">
              <a:rPr lang="zh-CN" altLang="en-US"/>
              <a:pPr/>
              <a:t>‹#›</a:t>
            </a:fld>
            <a:endParaRPr lang="en-US" altLang="zh-CN"/>
          </a:p>
        </p:txBody>
      </p:sp>
    </p:spTree>
    <p:extLst>
      <p:ext uri="{BB962C8B-B14F-4D97-AF65-F5344CB8AC3E}">
        <p14:creationId xmlns:p14="http://schemas.microsoft.com/office/powerpoint/2010/main" val="382609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4CF6AB6-EE15-4BFD-B659-359358F5CEB0}" type="datetime1">
              <a:rPr lang="zh-CN" altLang="en-US"/>
              <a:pPr>
                <a:defRPr/>
              </a:pPr>
              <a:t>2020/3/24</a:t>
            </a:fld>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4008E4CF-1F4A-493C-9273-9603E9494A89}" type="slidenum">
              <a:rPr lang="zh-CN" altLang="en-US"/>
              <a:pPr/>
              <a:t>‹#›</a:t>
            </a:fld>
            <a:endParaRPr lang="en-US" altLang="zh-CN"/>
          </a:p>
        </p:txBody>
      </p:sp>
    </p:spTree>
    <p:extLst>
      <p:ext uri="{BB962C8B-B14F-4D97-AF65-F5344CB8AC3E}">
        <p14:creationId xmlns:p14="http://schemas.microsoft.com/office/powerpoint/2010/main" val="36407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85800" y="19812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580" name="Rectangle 4"/>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rgbClr val="FF0000"/>
                </a:solidFill>
                <a:latin typeface="+mn-ea"/>
                <a:ea typeface="+mn-ea"/>
              </a:defRPr>
            </a:lvl1pPr>
          </a:lstStyle>
          <a:p>
            <a:pPr>
              <a:defRPr/>
            </a:pPr>
            <a:fld id="{18A49160-9E89-4612-B1CD-AC48523F30CD}" type="datetime1">
              <a:rPr lang="zh-CN" altLang="en-US"/>
              <a:pPr>
                <a:defRPr/>
              </a:pPr>
              <a:t>2020/3/24</a:t>
            </a:fld>
            <a:endParaRPr lang="en-US" altLang="zh-CN"/>
          </a:p>
        </p:txBody>
      </p:sp>
      <p:sp>
        <p:nvSpPr>
          <p:cNvPr id="2458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宋体" panose="02010600030101010101" pitchFamily="2" charset="-122"/>
              </a:defRPr>
            </a:lvl1pPr>
          </a:lstStyle>
          <a:p>
            <a:fld id="{0703C922-BE9D-47DA-9267-493529AC0475}" type="slidenum">
              <a:rPr lang="zh-CN" altLang="en-US"/>
              <a:pPr/>
              <a:t>‹#›</a:t>
            </a:fld>
            <a:endParaRPr lang="en-US" altLang="zh-CN"/>
          </a:p>
        </p:txBody>
      </p:sp>
      <p:sp>
        <p:nvSpPr>
          <p:cNvPr id="1030" name="Rectangle 8"/>
          <p:cNvSpPr>
            <a:spLocks noChangeArrowheads="1"/>
          </p:cNvSpPr>
          <p:nvPr/>
        </p:nvSpPr>
        <p:spPr bwMode="auto">
          <a:xfrm>
            <a:off x="3124200" y="6553200"/>
            <a:ext cx="28956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endParaRPr lang="zh-CN" altLang="en-US">
              <a:latin typeface="Arial" panose="020B0604020202020204" pitchFamily="34" charset="0"/>
              <a:ea typeface="宋体" panose="02010600030101010101" pitchFamily="2" charset="-122"/>
            </a:endParaRPr>
          </a:p>
        </p:txBody>
      </p:sp>
      <p:sp>
        <p:nvSpPr>
          <p:cNvPr id="1031" name="Rectangle 9"/>
          <p:cNvSpPr>
            <a:spLocks noChangeArrowheads="1"/>
          </p:cNvSpPr>
          <p:nvPr/>
        </p:nvSpPr>
        <p:spPr bwMode="auto">
          <a:xfrm>
            <a:off x="311150" y="311150"/>
            <a:ext cx="8521700" cy="61214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grpSp>
        <p:nvGrpSpPr>
          <p:cNvPr id="1032" name="Group 10"/>
          <p:cNvGrpSpPr>
            <a:grpSpLocks/>
          </p:cNvGrpSpPr>
          <p:nvPr/>
        </p:nvGrpSpPr>
        <p:grpSpPr bwMode="auto">
          <a:xfrm>
            <a:off x="7794625" y="6380163"/>
            <a:ext cx="460375" cy="179387"/>
            <a:chOff x="4910" y="4019"/>
            <a:chExt cx="290" cy="113"/>
          </a:xfrm>
        </p:grpSpPr>
        <p:sp>
          <p:nvSpPr>
            <p:cNvPr id="1037" name="Freeform 11"/>
            <p:cNvSpPr>
              <a:spLocks/>
            </p:cNvSpPr>
            <p:nvPr/>
          </p:nvSpPr>
          <p:spPr bwMode="auto">
            <a:xfrm>
              <a:off x="4910" y="4019"/>
              <a:ext cx="98" cy="113"/>
            </a:xfrm>
            <a:custGeom>
              <a:avLst/>
              <a:gdLst>
                <a:gd name="T0" fmla="*/ 33 w 98"/>
                <a:gd name="T1" fmla="*/ 92 h 113"/>
                <a:gd name="T2" fmla="*/ 27 w 98"/>
                <a:gd name="T3" fmla="*/ 112 h 113"/>
                <a:gd name="T4" fmla="*/ 0 w 98"/>
                <a:gd name="T5" fmla="*/ 112 h 113"/>
                <a:gd name="T6" fmla="*/ 35 w 98"/>
                <a:gd name="T7" fmla="*/ 0 h 113"/>
                <a:gd name="T8" fmla="*/ 64 w 98"/>
                <a:gd name="T9" fmla="*/ 0 h 113"/>
                <a:gd name="T10" fmla="*/ 97 w 98"/>
                <a:gd name="T11" fmla="*/ 112 h 113"/>
                <a:gd name="T12" fmla="*/ 69 w 98"/>
                <a:gd name="T13" fmla="*/ 112 h 113"/>
                <a:gd name="T14" fmla="*/ 64 w 98"/>
                <a:gd name="T15" fmla="*/ 92 h 113"/>
                <a:gd name="T16" fmla="*/ 33 w 98"/>
                <a:gd name="T17" fmla="*/ 92 h 113"/>
                <a:gd name="T18" fmla="*/ 39 w 98"/>
                <a:gd name="T19" fmla="*/ 68 h 113"/>
                <a:gd name="T20" fmla="*/ 50 w 98"/>
                <a:gd name="T21" fmla="*/ 31 h 113"/>
                <a:gd name="T22" fmla="*/ 59 w 98"/>
                <a:gd name="T23" fmla="*/ 68 h 113"/>
                <a:gd name="T24" fmla="*/ 39 w 98"/>
                <a:gd name="T25" fmla="*/ 68 h 113"/>
                <a:gd name="T26" fmla="*/ 33 w 98"/>
                <a:gd name="T27" fmla="*/ 92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3">
                  <a:moveTo>
                    <a:pt x="33" y="92"/>
                  </a:moveTo>
                  <a:lnTo>
                    <a:pt x="27" y="112"/>
                  </a:lnTo>
                  <a:lnTo>
                    <a:pt x="0" y="112"/>
                  </a:lnTo>
                  <a:lnTo>
                    <a:pt x="35" y="0"/>
                  </a:lnTo>
                  <a:lnTo>
                    <a:pt x="64" y="0"/>
                  </a:lnTo>
                  <a:lnTo>
                    <a:pt x="97" y="112"/>
                  </a:lnTo>
                  <a:lnTo>
                    <a:pt x="69" y="112"/>
                  </a:lnTo>
                  <a:lnTo>
                    <a:pt x="64" y="92"/>
                  </a:lnTo>
                  <a:lnTo>
                    <a:pt x="33" y="92"/>
                  </a:lnTo>
                  <a:lnTo>
                    <a:pt x="39" y="68"/>
                  </a:lnTo>
                  <a:lnTo>
                    <a:pt x="50" y="31"/>
                  </a:lnTo>
                  <a:lnTo>
                    <a:pt x="59" y="68"/>
                  </a:lnTo>
                  <a:lnTo>
                    <a:pt x="39" y="68"/>
                  </a:lnTo>
                  <a:lnTo>
                    <a:pt x="33" y="9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Freeform 12"/>
            <p:cNvSpPr>
              <a:spLocks/>
            </p:cNvSpPr>
            <p:nvPr/>
          </p:nvSpPr>
          <p:spPr bwMode="auto">
            <a:xfrm>
              <a:off x="4990" y="4019"/>
              <a:ext cx="79" cy="113"/>
            </a:xfrm>
            <a:custGeom>
              <a:avLst/>
              <a:gdLst>
                <a:gd name="T0" fmla="*/ 26 w 79"/>
                <a:gd name="T1" fmla="*/ 23 h 113"/>
                <a:gd name="T2" fmla="*/ 0 w 79"/>
                <a:gd name="T3" fmla="*/ 23 h 113"/>
                <a:gd name="T4" fmla="*/ 0 w 79"/>
                <a:gd name="T5" fmla="*/ 0 h 113"/>
                <a:gd name="T6" fmla="*/ 78 w 79"/>
                <a:gd name="T7" fmla="*/ 0 h 113"/>
                <a:gd name="T8" fmla="*/ 78 w 79"/>
                <a:gd name="T9" fmla="*/ 23 h 113"/>
                <a:gd name="T10" fmla="*/ 52 w 79"/>
                <a:gd name="T11" fmla="*/ 23 h 113"/>
                <a:gd name="T12" fmla="*/ 52 w 79"/>
                <a:gd name="T13" fmla="*/ 112 h 113"/>
                <a:gd name="T14" fmla="*/ 26 w 79"/>
                <a:gd name="T15" fmla="*/ 112 h 113"/>
                <a:gd name="T16" fmla="*/ 26 w 79"/>
                <a:gd name="T17" fmla="*/ 2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113">
                  <a:moveTo>
                    <a:pt x="26" y="23"/>
                  </a:moveTo>
                  <a:lnTo>
                    <a:pt x="0" y="23"/>
                  </a:lnTo>
                  <a:lnTo>
                    <a:pt x="0" y="0"/>
                  </a:lnTo>
                  <a:lnTo>
                    <a:pt x="78" y="0"/>
                  </a:lnTo>
                  <a:lnTo>
                    <a:pt x="78" y="23"/>
                  </a:lnTo>
                  <a:lnTo>
                    <a:pt x="52" y="23"/>
                  </a:lnTo>
                  <a:lnTo>
                    <a:pt x="52" y="112"/>
                  </a:lnTo>
                  <a:lnTo>
                    <a:pt x="26" y="112"/>
                  </a:lnTo>
                  <a:lnTo>
                    <a:pt x="26" y="2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Freeform 13"/>
            <p:cNvSpPr>
              <a:spLocks/>
            </p:cNvSpPr>
            <p:nvPr/>
          </p:nvSpPr>
          <p:spPr bwMode="auto">
            <a:xfrm>
              <a:off x="5059" y="4041"/>
              <a:ext cx="79" cy="91"/>
            </a:xfrm>
            <a:custGeom>
              <a:avLst/>
              <a:gdLst>
                <a:gd name="T0" fmla="*/ 23 w 79"/>
                <a:gd name="T1" fmla="*/ 54 h 91"/>
                <a:gd name="T2" fmla="*/ 40 w 79"/>
                <a:gd name="T3" fmla="*/ 70 h 91"/>
                <a:gd name="T4" fmla="*/ 30 w 79"/>
                <a:gd name="T5" fmla="*/ 71 h 91"/>
                <a:gd name="T6" fmla="*/ 25 w 79"/>
                <a:gd name="T7" fmla="*/ 69 h 91"/>
                <a:gd name="T8" fmla="*/ 22 w 79"/>
                <a:gd name="T9" fmla="*/ 64 h 91"/>
                <a:gd name="T10" fmla="*/ 22 w 79"/>
                <a:gd name="T11" fmla="*/ 57 h 91"/>
                <a:gd name="T12" fmla="*/ 23 w 79"/>
                <a:gd name="T13" fmla="*/ 54 h 91"/>
                <a:gd name="T14" fmla="*/ 8 w 79"/>
                <a:gd name="T15" fmla="*/ 39 h 91"/>
                <a:gd name="T16" fmla="*/ 1 w 79"/>
                <a:gd name="T17" fmla="*/ 51 h 91"/>
                <a:gd name="T18" fmla="*/ 0 w 79"/>
                <a:gd name="T19" fmla="*/ 68 h 91"/>
                <a:gd name="T20" fmla="*/ 7 w 79"/>
                <a:gd name="T21" fmla="*/ 81 h 91"/>
                <a:gd name="T22" fmla="*/ 22 w 79"/>
                <a:gd name="T23" fmla="*/ 89 h 91"/>
                <a:gd name="T24" fmla="*/ 44 w 79"/>
                <a:gd name="T25" fmla="*/ 90 h 91"/>
                <a:gd name="T26" fmla="*/ 60 w 79"/>
                <a:gd name="T27" fmla="*/ 84 h 91"/>
                <a:gd name="T28" fmla="*/ 61 w 79"/>
                <a:gd name="T29" fmla="*/ 84 h 91"/>
                <a:gd name="T30" fmla="*/ 62 w 79"/>
                <a:gd name="T31" fmla="*/ 85 h 91"/>
                <a:gd name="T32" fmla="*/ 63 w 79"/>
                <a:gd name="T33" fmla="*/ 86 h 91"/>
                <a:gd name="T34" fmla="*/ 65 w 79"/>
                <a:gd name="T35" fmla="*/ 87 h 91"/>
                <a:gd name="T36" fmla="*/ 67 w 79"/>
                <a:gd name="T37" fmla="*/ 88 h 91"/>
                <a:gd name="T38" fmla="*/ 69 w 79"/>
                <a:gd name="T39" fmla="*/ 89 h 91"/>
                <a:gd name="T40" fmla="*/ 70 w 79"/>
                <a:gd name="T41" fmla="*/ 89 h 91"/>
                <a:gd name="T42" fmla="*/ 71 w 79"/>
                <a:gd name="T43" fmla="*/ 89 h 91"/>
                <a:gd name="T44" fmla="*/ 72 w 79"/>
                <a:gd name="T45" fmla="*/ 89 h 91"/>
                <a:gd name="T46" fmla="*/ 73 w 79"/>
                <a:gd name="T47" fmla="*/ 89 h 91"/>
                <a:gd name="T48" fmla="*/ 75 w 79"/>
                <a:gd name="T49" fmla="*/ 89 h 91"/>
                <a:gd name="T50" fmla="*/ 77 w 79"/>
                <a:gd name="T51" fmla="*/ 89 h 91"/>
                <a:gd name="T52" fmla="*/ 78 w 79"/>
                <a:gd name="T53" fmla="*/ 89 h 91"/>
                <a:gd name="T54" fmla="*/ 78 w 79"/>
                <a:gd name="T55" fmla="*/ 69 h 91"/>
                <a:gd name="T56" fmla="*/ 74 w 79"/>
                <a:gd name="T57" fmla="*/ 69 h 91"/>
                <a:gd name="T58" fmla="*/ 71 w 79"/>
                <a:gd name="T59" fmla="*/ 69 h 91"/>
                <a:gd name="T60" fmla="*/ 71 w 79"/>
                <a:gd name="T61" fmla="*/ 68 h 91"/>
                <a:gd name="T62" fmla="*/ 72 w 79"/>
                <a:gd name="T63" fmla="*/ 67 h 91"/>
                <a:gd name="T64" fmla="*/ 72 w 79"/>
                <a:gd name="T65" fmla="*/ 66 h 91"/>
                <a:gd name="T66" fmla="*/ 72 w 79"/>
                <a:gd name="T67" fmla="*/ 65 h 91"/>
                <a:gd name="T68" fmla="*/ 73 w 79"/>
                <a:gd name="T69" fmla="*/ 64 h 91"/>
                <a:gd name="T70" fmla="*/ 73 w 79"/>
                <a:gd name="T71" fmla="*/ 62 h 91"/>
                <a:gd name="T72" fmla="*/ 73 w 79"/>
                <a:gd name="T73" fmla="*/ 61 h 91"/>
                <a:gd name="T74" fmla="*/ 73 w 79"/>
                <a:gd name="T75" fmla="*/ 60 h 91"/>
                <a:gd name="T76" fmla="*/ 73 w 79"/>
                <a:gd name="T77" fmla="*/ 59 h 91"/>
                <a:gd name="T78" fmla="*/ 73 w 79"/>
                <a:gd name="T79" fmla="*/ 58 h 91"/>
                <a:gd name="T80" fmla="*/ 73 w 79"/>
                <a:gd name="T81" fmla="*/ 57 h 91"/>
                <a:gd name="T82" fmla="*/ 73 w 79"/>
                <a:gd name="T83" fmla="*/ 56 h 91"/>
                <a:gd name="T84" fmla="*/ 73 w 79"/>
                <a:gd name="T85" fmla="*/ 55 h 91"/>
                <a:gd name="T86" fmla="*/ 73 w 79"/>
                <a:gd name="T87" fmla="*/ 36 h 91"/>
                <a:gd name="T88" fmla="*/ 54 w 79"/>
                <a:gd name="T89" fmla="*/ 36 h 91"/>
                <a:gd name="T90" fmla="*/ 54 w 79"/>
                <a:gd name="T91" fmla="*/ 55 h 91"/>
                <a:gd name="T92" fmla="*/ 31 w 79"/>
                <a:gd name="T93" fmla="*/ 34 h 91"/>
                <a:gd name="T94" fmla="*/ 27 w 79"/>
                <a:gd name="T95" fmla="*/ 28 h 91"/>
                <a:gd name="T96" fmla="*/ 26 w 79"/>
                <a:gd name="T97" fmla="*/ 24 h 91"/>
                <a:gd name="T98" fmla="*/ 26 w 79"/>
                <a:gd name="T99" fmla="*/ 19 h 91"/>
                <a:gd name="T100" fmla="*/ 30 w 79"/>
                <a:gd name="T101" fmla="*/ 18 h 91"/>
                <a:gd name="T102" fmla="*/ 34 w 79"/>
                <a:gd name="T103" fmla="*/ 19 h 91"/>
                <a:gd name="T104" fmla="*/ 36 w 79"/>
                <a:gd name="T105" fmla="*/ 24 h 91"/>
                <a:gd name="T106" fmla="*/ 36 w 79"/>
                <a:gd name="T107" fmla="*/ 35 h 91"/>
                <a:gd name="T108" fmla="*/ 55 w 79"/>
                <a:gd name="T109" fmla="*/ 35 h 91"/>
                <a:gd name="T110" fmla="*/ 55 w 79"/>
                <a:gd name="T111" fmla="*/ 16 h 91"/>
                <a:gd name="T112" fmla="*/ 48 w 79"/>
                <a:gd name="T113" fmla="*/ 5 h 91"/>
                <a:gd name="T114" fmla="*/ 30 w 79"/>
                <a:gd name="T115" fmla="*/ 0 h 91"/>
                <a:gd name="T116" fmla="*/ 12 w 79"/>
                <a:gd name="T117" fmla="*/ 6 h 91"/>
                <a:gd name="T118" fmla="*/ 3 w 79"/>
                <a:gd name="T119" fmla="*/ 21 h 91"/>
                <a:gd name="T120" fmla="*/ 9 w 79"/>
                <a:gd name="T121" fmla="*/ 39 h 91"/>
                <a:gd name="T122" fmla="*/ 23 w 79"/>
                <a:gd name="T123" fmla="*/ 54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9" h="91">
                  <a:moveTo>
                    <a:pt x="23" y="54"/>
                  </a:moveTo>
                  <a:lnTo>
                    <a:pt x="40" y="70"/>
                  </a:lnTo>
                  <a:lnTo>
                    <a:pt x="30" y="71"/>
                  </a:lnTo>
                  <a:lnTo>
                    <a:pt x="25" y="69"/>
                  </a:lnTo>
                  <a:lnTo>
                    <a:pt x="22" y="64"/>
                  </a:lnTo>
                  <a:lnTo>
                    <a:pt x="22" y="57"/>
                  </a:lnTo>
                  <a:lnTo>
                    <a:pt x="23" y="54"/>
                  </a:lnTo>
                  <a:lnTo>
                    <a:pt x="8" y="39"/>
                  </a:lnTo>
                  <a:lnTo>
                    <a:pt x="1" y="51"/>
                  </a:lnTo>
                  <a:lnTo>
                    <a:pt x="0" y="68"/>
                  </a:lnTo>
                  <a:lnTo>
                    <a:pt x="7" y="81"/>
                  </a:lnTo>
                  <a:lnTo>
                    <a:pt x="22" y="89"/>
                  </a:lnTo>
                  <a:lnTo>
                    <a:pt x="44" y="90"/>
                  </a:lnTo>
                  <a:lnTo>
                    <a:pt x="60" y="84"/>
                  </a:lnTo>
                  <a:lnTo>
                    <a:pt x="61" y="84"/>
                  </a:lnTo>
                  <a:lnTo>
                    <a:pt x="62" y="85"/>
                  </a:lnTo>
                  <a:lnTo>
                    <a:pt x="63" y="86"/>
                  </a:lnTo>
                  <a:lnTo>
                    <a:pt x="65" y="87"/>
                  </a:lnTo>
                  <a:lnTo>
                    <a:pt x="67" y="88"/>
                  </a:lnTo>
                  <a:lnTo>
                    <a:pt x="69" y="89"/>
                  </a:lnTo>
                  <a:lnTo>
                    <a:pt x="70" y="89"/>
                  </a:lnTo>
                  <a:lnTo>
                    <a:pt x="71" y="89"/>
                  </a:lnTo>
                  <a:lnTo>
                    <a:pt x="72" y="89"/>
                  </a:lnTo>
                  <a:lnTo>
                    <a:pt x="73" y="89"/>
                  </a:lnTo>
                  <a:lnTo>
                    <a:pt x="75" y="89"/>
                  </a:lnTo>
                  <a:lnTo>
                    <a:pt x="77" y="89"/>
                  </a:lnTo>
                  <a:lnTo>
                    <a:pt x="78" y="89"/>
                  </a:lnTo>
                  <a:lnTo>
                    <a:pt x="78" y="69"/>
                  </a:lnTo>
                  <a:lnTo>
                    <a:pt x="74" y="69"/>
                  </a:lnTo>
                  <a:lnTo>
                    <a:pt x="71" y="69"/>
                  </a:lnTo>
                  <a:lnTo>
                    <a:pt x="71" y="68"/>
                  </a:lnTo>
                  <a:lnTo>
                    <a:pt x="72" y="67"/>
                  </a:lnTo>
                  <a:lnTo>
                    <a:pt x="72" y="66"/>
                  </a:lnTo>
                  <a:lnTo>
                    <a:pt x="72" y="65"/>
                  </a:lnTo>
                  <a:lnTo>
                    <a:pt x="73" y="64"/>
                  </a:lnTo>
                  <a:lnTo>
                    <a:pt x="73" y="62"/>
                  </a:lnTo>
                  <a:lnTo>
                    <a:pt x="73" y="61"/>
                  </a:lnTo>
                  <a:lnTo>
                    <a:pt x="73" y="60"/>
                  </a:lnTo>
                  <a:lnTo>
                    <a:pt x="73" y="59"/>
                  </a:lnTo>
                  <a:lnTo>
                    <a:pt x="73" y="58"/>
                  </a:lnTo>
                  <a:lnTo>
                    <a:pt x="73" y="57"/>
                  </a:lnTo>
                  <a:lnTo>
                    <a:pt x="73" y="56"/>
                  </a:lnTo>
                  <a:lnTo>
                    <a:pt x="73" y="55"/>
                  </a:lnTo>
                  <a:lnTo>
                    <a:pt x="73" y="36"/>
                  </a:lnTo>
                  <a:lnTo>
                    <a:pt x="54" y="36"/>
                  </a:lnTo>
                  <a:lnTo>
                    <a:pt x="54" y="55"/>
                  </a:lnTo>
                  <a:lnTo>
                    <a:pt x="31" y="34"/>
                  </a:lnTo>
                  <a:lnTo>
                    <a:pt x="27" y="28"/>
                  </a:lnTo>
                  <a:lnTo>
                    <a:pt x="26" y="24"/>
                  </a:lnTo>
                  <a:lnTo>
                    <a:pt x="26" y="19"/>
                  </a:lnTo>
                  <a:lnTo>
                    <a:pt x="30" y="18"/>
                  </a:lnTo>
                  <a:lnTo>
                    <a:pt x="34" y="19"/>
                  </a:lnTo>
                  <a:lnTo>
                    <a:pt x="36" y="24"/>
                  </a:lnTo>
                  <a:lnTo>
                    <a:pt x="36" y="35"/>
                  </a:lnTo>
                  <a:lnTo>
                    <a:pt x="55" y="35"/>
                  </a:lnTo>
                  <a:lnTo>
                    <a:pt x="55" y="16"/>
                  </a:lnTo>
                  <a:lnTo>
                    <a:pt x="48" y="5"/>
                  </a:lnTo>
                  <a:lnTo>
                    <a:pt x="30" y="0"/>
                  </a:lnTo>
                  <a:lnTo>
                    <a:pt x="12" y="6"/>
                  </a:lnTo>
                  <a:lnTo>
                    <a:pt x="3" y="21"/>
                  </a:lnTo>
                  <a:lnTo>
                    <a:pt x="9" y="39"/>
                  </a:lnTo>
                  <a:lnTo>
                    <a:pt x="23" y="5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Freeform 14"/>
            <p:cNvSpPr>
              <a:spLocks/>
            </p:cNvSpPr>
            <p:nvPr/>
          </p:nvSpPr>
          <p:spPr bwMode="auto">
            <a:xfrm>
              <a:off x="5122" y="4019"/>
              <a:ext cx="78" cy="113"/>
            </a:xfrm>
            <a:custGeom>
              <a:avLst/>
              <a:gdLst>
                <a:gd name="T0" fmla="*/ 25 w 78"/>
                <a:gd name="T1" fmla="*/ 23 h 113"/>
                <a:gd name="T2" fmla="*/ 0 w 78"/>
                <a:gd name="T3" fmla="*/ 23 h 113"/>
                <a:gd name="T4" fmla="*/ 0 w 78"/>
                <a:gd name="T5" fmla="*/ 0 h 113"/>
                <a:gd name="T6" fmla="*/ 77 w 78"/>
                <a:gd name="T7" fmla="*/ 0 h 113"/>
                <a:gd name="T8" fmla="*/ 77 w 78"/>
                <a:gd name="T9" fmla="*/ 23 h 113"/>
                <a:gd name="T10" fmla="*/ 51 w 78"/>
                <a:gd name="T11" fmla="*/ 23 h 113"/>
                <a:gd name="T12" fmla="*/ 51 w 78"/>
                <a:gd name="T13" fmla="*/ 112 h 113"/>
                <a:gd name="T14" fmla="*/ 25 w 78"/>
                <a:gd name="T15" fmla="*/ 112 h 113"/>
                <a:gd name="T16" fmla="*/ 25 w 78"/>
                <a:gd name="T17" fmla="*/ 2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113">
                  <a:moveTo>
                    <a:pt x="25" y="23"/>
                  </a:moveTo>
                  <a:lnTo>
                    <a:pt x="0" y="23"/>
                  </a:lnTo>
                  <a:lnTo>
                    <a:pt x="0" y="0"/>
                  </a:lnTo>
                  <a:lnTo>
                    <a:pt x="77" y="0"/>
                  </a:lnTo>
                  <a:lnTo>
                    <a:pt x="77" y="23"/>
                  </a:lnTo>
                  <a:lnTo>
                    <a:pt x="51" y="23"/>
                  </a:lnTo>
                  <a:lnTo>
                    <a:pt x="51" y="112"/>
                  </a:lnTo>
                  <a:lnTo>
                    <a:pt x="25" y="112"/>
                  </a:lnTo>
                  <a:lnTo>
                    <a:pt x="25" y="2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3" name="Rectangle 15"/>
          <p:cNvSpPr>
            <a:spLocks noChangeArrowheads="1"/>
          </p:cNvSpPr>
          <p:nvPr/>
        </p:nvSpPr>
        <p:spPr bwMode="auto">
          <a:xfrm>
            <a:off x="8532813" y="6553200"/>
            <a:ext cx="595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fld id="{3CC4BFF8-5538-49FA-8642-AD80022A6596}" type="slidenum">
              <a:rPr lang="zh-CN" altLang="en-US" sz="1200">
                <a:solidFill>
                  <a:srgbClr val="FF0000"/>
                </a:solidFill>
                <a:latin typeface="黑体" panose="02010609060101010101" pitchFamily="49" charset="-122"/>
              </a:rPr>
              <a:pPr algn="ctr"/>
              <a:t>‹#›</a:t>
            </a:fld>
            <a:endParaRPr lang="en-US" altLang="zh-CN" sz="1200">
              <a:solidFill>
                <a:srgbClr val="FF0000"/>
              </a:solidFill>
              <a:latin typeface="黑体" panose="02010609060101010101" pitchFamily="49" charset="-122"/>
            </a:endParaRPr>
          </a:p>
        </p:txBody>
      </p:sp>
      <p:sp>
        <p:nvSpPr>
          <p:cNvPr id="1034" name="Rectangle 18"/>
          <p:cNvSpPr>
            <a:spLocks noChangeArrowheads="1"/>
          </p:cNvSpPr>
          <p:nvPr/>
        </p:nvSpPr>
        <p:spPr bwMode="auto">
          <a:xfrm>
            <a:off x="7818438" y="6259513"/>
            <a:ext cx="492125" cy="269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1035" name="Rectangle 24"/>
          <p:cNvSpPr>
            <a:spLocks noChangeArrowheads="1"/>
          </p:cNvSpPr>
          <p:nvPr/>
        </p:nvSpPr>
        <p:spPr bwMode="auto">
          <a:xfrm>
            <a:off x="685801" y="88900"/>
            <a:ext cx="3598168" cy="400752"/>
          </a:xfrm>
          <a:prstGeom prst="rect">
            <a:avLst/>
          </a:prstGeom>
          <a:solidFill>
            <a:srgbClr val="FFFFFF"/>
          </a:solidFill>
          <a:ln>
            <a:noFill/>
          </a:ln>
          <a:effectLst/>
          <a:extLs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spcBef>
                <a:spcPct val="50000"/>
              </a:spcBef>
            </a:pPr>
            <a:r>
              <a:rPr lang="en-US" altLang="zh-CN" sz="2000" b="0" dirty="0">
                <a:solidFill>
                  <a:srgbClr val="FF0000"/>
                </a:solidFill>
                <a:latin typeface="微软雅黑" panose="020B0503020204020204" pitchFamily="34" charset="-122"/>
                <a:ea typeface="微软雅黑" panose="020B0503020204020204" pitchFamily="34" charset="-122"/>
              </a:rPr>
              <a:t>《</a:t>
            </a:r>
            <a:r>
              <a:rPr lang="zh-CN" altLang="en-US" sz="2000" b="0" dirty="0">
                <a:solidFill>
                  <a:srgbClr val="FF0000"/>
                </a:solidFill>
                <a:latin typeface="微软雅黑" panose="020B0503020204020204" pitchFamily="34" charset="-122"/>
                <a:ea typeface="微软雅黑" panose="020B0503020204020204" pitchFamily="34" charset="-122"/>
              </a:rPr>
              <a:t>计算机组成与结构</a:t>
            </a:r>
            <a:r>
              <a:rPr lang="en-US" altLang="zh-CN" sz="2000" b="0" dirty="0">
                <a:solidFill>
                  <a:srgbClr val="FF0000"/>
                </a:solidFill>
                <a:latin typeface="微软雅黑" panose="020B0503020204020204" pitchFamily="34" charset="-122"/>
                <a:ea typeface="微软雅黑" panose="020B0503020204020204" pitchFamily="34" charset="-122"/>
              </a:rPr>
              <a:t>》</a:t>
            </a:r>
            <a:r>
              <a:rPr lang="zh-CN" altLang="en-US" sz="2000" b="0" dirty="0">
                <a:solidFill>
                  <a:srgbClr val="FF0000"/>
                </a:solidFill>
                <a:latin typeface="微软雅黑" panose="020B0503020204020204" pitchFamily="34" charset="-122"/>
                <a:ea typeface="微软雅黑" panose="020B0503020204020204" pitchFamily="34" charset="-122"/>
              </a:rPr>
              <a:t>第六章</a:t>
            </a:r>
            <a:endParaRPr lang="zh-CN" altLang="zh-CN" sz="2000" b="0" dirty="0">
              <a:solidFill>
                <a:srgbClr val="FF0000"/>
              </a:solidFill>
              <a:latin typeface="微软雅黑" panose="020B0503020204020204" pitchFamily="34" charset="-122"/>
              <a:ea typeface="微软雅黑" panose="020B0503020204020204" pitchFamily="34" charset="-122"/>
            </a:endParaRPr>
          </a:p>
        </p:txBody>
      </p:sp>
      <p:sp>
        <p:nvSpPr>
          <p:cNvPr id="1036" name="Text Box 25"/>
          <p:cNvSpPr txBox="1">
            <a:spLocks noChangeArrowheads="1"/>
          </p:cNvSpPr>
          <p:nvPr/>
        </p:nvSpPr>
        <p:spPr bwMode="auto">
          <a:xfrm>
            <a:off x="5867400" y="6248400"/>
            <a:ext cx="2514600" cy="3667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defRPr/>
            </a:pPr>
            <a:r>
              <a:rPr kumimoji="1" lang="zh-CN" altLang="en-US" sz="1800" smtClean="0">
                <a:solidFill>
                  <a:srgbClr val="FF0000"/>
                </a:solidFill>
                <a:ea typeface="隶书" pitchFamily="49" charset="-122"/>
              </a:rPr>
              <a:t>中国矿业大学（北京）</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bg1"/>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bg1"/>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bg1"/>
          </a:solidFill>
          <a:latin typeface="Times New Roman" pitchFamily="18" charset="0"/>
          <a:ea typeface="宋体" pitchFamily="2" charset="-122"/>
        </a:defRPr>
      </a:lvl5pPr>
      <a:lvl6pPr marL="457200" algn="ctr" rtl="0" fontAlgn="base">
        <a:spcBef>
          <a:spcPct val="0"/>
        </a:spcBef>
        <a:spcAft>
          <a:spcPct val="0"/>
        </a:spcAft>
        <a:defRPr sz="4400">
          <a:solidFill>
            <a:schemeClr val="bg1"/>
          </a:solidFill>
          <a:latin typeface="Times New Roman" pitchFamily="18" charset="0"/>
          <a:ea typeface="宋体" pitchFamily="2" charset="-122"/>
        </a:defRPr>
      </a:lvl6pPr>
      <a:lvl7pPr marL="914400" algn="ctr" rtl="0" fontAlgn="base">
        <a:spcBef>
          <a:spcPct val="0"/>
        </a:spcBef>
        <a:spcAft>
          <a:spcPct val="0"/>
        </a:spcAft>
        <a:defRPr sz="4400">
          <a:solidFill>
            <a:schemeClr val="bg1"/>
          </a:solidFill>
          <a:latin typeface="Times New Roman" pitchFamily="18" charset="0"/>
          <a:ea typeface="宋体" pitchFamily="2" charset="-122"/>
        </a:defRPr>
      </a:lvl7pPr>
      <a:lvl8pPr marL="1371600" algn="ctr" rtl="0" fontAlgn="base">
        <a:spcBef>
          <a:spcPct val="0"/>
        </a:spcBef>
        <a:spcAft>
          <a:spcPct val="0"/>
        </a:spcAft>
        <a:defRPr sz="4400">
          <a:solidFill>
            <a:schemeClr val="bg1"/>
          </a:solidFill>
          <a:latin typeface="Times New Roman" pitchFamily="18" charset="0"/>
          <a:ea typeface="宋体" pitchFamily="2" charset="-122"/>
        </a:defRPr>
      </a:lvl8pPr>
      <a:lvl9pPr marL="1828800" algn="ctr" rtl="0" fontAlgn="base">
        <a:spcBef>
          <a:spcPct val="0"/>
        </a:spcBef>
        <a:spcAft>
          <a:spcPct val="0"/>
        </a:spcAft>
        <a:defRPr sz="4400">
          <a:solidFill>
            <a:schemeClr val="bg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Char char="–"/>
        <a:defRPr sz="2800">
          <a:solidFill>
            <a:srgbClr val="FFFF00"/>
          </a:solidFill>
          <a:latin typeface="+mn-lt"/>
          <a:ea typeface="+mn-ea"/>
        </a:defRPr>
      </a:lvl2pPr>
      <a:lvl3pPr marL="1143000" indent="-228600" algn="l" rtl="0" eaLnBrk="0" fontAlgn="base" hangingPunct="0">
        <a:spcBef>
          <a:spcPct val="20000"/>
        </a:spcBef>
        <a:spcAft>
          <a:spcPct val="0"/>
        </a:spcAft>
        <a:buChar char="•"/>
        <a:defRPr sz="2400">
          <a:solidFill>
            <a:srgbClr val="FFFF00"/>
          </a:solidFill>
          <a:latin typeface="+mn-lt"/>
          <a:ea typeface="+mn-ea"/>
        </a:defRPr>
      </a:lvl3pPr>
      <a:lvl4pPr marL="1600200" indent="-228600" algn="l" rtl="0" eaLnBrk="0" fontAlgn="base" hangingPunct="0">
        <a:spcBef>
          <a:spcPct val="20000"/>
        </a:spcBef>
        <a:spcAft>
          <a:spcPct val="0"/>
        </a:spcAft>
        <a:buChar char="–"/>
        <a:defRPr sz="2000">
          <a:solidFill>
            <a:srgbClr val="FFFF00"/>
          </a:solidFill>
          <a:latin typeface="+mn-lt"/>
          <a:ea typeface="+mn-ea"/>
        </a:defRPr>
      </a:lvl4pPr>
      <a:lvl5pPr marL="2057400" indent="-228600" algn="l" rtl="0" eaLnBrk="0" fontAlgn="base" hangingPunct="0">
        <a:spcBef>
          <a:spcPct val="20000"/>
        </a:spcBef>
        <a:spcAft>
          <a:spcPct val="0"/>
        </a:spcAft>
        <a:buChar char="•"/>
        <a:defRPr sz="2000">
          <a:solidFill>
            <a:srgbClr val="FFFF00"/>
          </a:solidFill>
          <a:latin typeface="+mn-lt"/>
          <a:ea typeface="+mn-ea"/>
        </a:defRPr>
      </a:lvl5pPr>
      <a:lvl6pPr marL="2514600" indent="-228600" algn="l" rtl="0" fontAlgn="base">
        <a:spcBef>
          <a:spcPct val="20000"/>
        </a:spcBef>
        <a:spcAft>
          <a:spcPct val="0"/>
        </a:spcAft>
        <a:buChar char="•"/>
        <a:defRPr sz="2000">
          <a:solidFill>
            <a:srgbClr val="FFFF00"/>
          </a:solidFill>
          <a:latin typeface="+mn-lt"/>
          <a:ea typeface="+mn-ea"/>
        </a:defRPr>
      </a:lvl6pPr>
      <a:lvl7pPr marL="2971800" indent="-228600" algn="l" rtl="0" fontAlgn="base">
        <a:spcBef>
          <a:spcPct val="20000"/>
        </a:spcBef>
        <a:spcAft>
          <a:spcPct val="0"/>
        </a:spcAft>
        <a:buChar char="•"/>
        <a:defRPr sz="2000">
          <a:solidFill>
            <a:srgbClr val="FFFF00"/>
          </a:solidFill>
          <a:latin typeface="+mn-lt"/>
          <a:ea typeface="+mn-ea"/>
        </a:defRPr>
      </a:lvl7pPr>
      <a:lvl8pPr marL="3429000" indent="-228600" algn="l" rtl="0" fontAlgn="base">
        <a:spcBef>
          <a:spcPct val="20000"/>
        </a:spcBef>
        <a:spcAft>
          <a:spcPct val="0"/>
        </a:spcAft>
        <a:buChar char="•"/>
        <a:defRPr sz="2000">
          <a:solidFill>
            <a:srgbClr val="FFFF00"/>
          </a:solidFill>
          <a:latin typeface="+mn-lt"/>
          <a:ea typeface="+mn-ea"/>
        </a:defRPr>
      </a:lvl8pPr>
      <a:lvl9pPr marL="3886200" indent="-228600" algn="l" rtl="0" fontAlgn="base">
        <a:spcBef>
          <a:spcPct val="20000"/>
        </a:spcBef>
        <a:spcAft>
          <a:spcPct val="0"/>
        </a:spcAft>
        <a:buChar char="•"/>
        <a:defRPr sz="2000">
          <a:solidFill>
            <a:srgbClr val="FFFF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1943D99F-6C64-46F6-8630-6F7FCD4BADF2}" type="datetime1">
              <a:rPr lang="zh-CN" altLang="en-US"/>
              <a:pPr>
                <a:defRPr/>
              </a:pPr>
              <a:t>2020/3/24</a:t>
            </a:fld>
            <a:endParaRPr lang="en-US" altLang="zh-CN"/>
          </a:p>
        </p:txBody>
      </p:sp>
      <p:sp>
        <p:nvSpPr>
          <p:cNvPr id="307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3077"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endParaRPr lang="zh-CN" altLang="en-US"/>
          </a:p>
        </p:txBody>
      </p:sp>
      <p:sp>
        <p:nvSpPr>
          <p:cNvPr id="3078" name="Rectangle 4"/>
          <p:cNvSpPr>
            <a:spLocks noGrp="1" noChangeArrowheads="1"/>
          </p:cNvSpPr>
          <p:nvPr>
            <p:ph type="subTitle" idx="1"/>
          </p:nvPr>
        </p:nvSpPr>
        <p:spPr>
          <a:xfrm>
            <a:off x="827584" y="2708275"/>
            <a:ext cx="7488832" cy="1008063"/>
          </a:xfrm>
          <a:noFill/>
        </p:spPr>
        <p:txBody>
          <a:bodyPr/>
          <a:lstStyle/>
          <a:p>
            <a:pPr defTabSz="762000" eaLnBrk="1" hangingPunct="1">
              <a:lnSpc>
                <a:spcPct val="110000"/>
              </a:lnSpc>
            </a:pPr>
            <a:r>
              <a:rPr lang="en-US" altLang="zh-CN" sz="4400" dirty="0" smtClean="0">
                <a:solidFill>
                  <a:srgbClr val="000066"/>
                </a:solidFill>
                <a:latin typeface="黑体" pitchFamily="2" charset="-122"/>
                <a:ea typeface="黑体" pitchFamily="2" charset="-122"/>
              </a:rPr>
              <a:t>6.4 </a:t>
            </a:r>
            <a:r>
              <a:rPr lang="zh-CN" altLang="en-US" sz="4400" dirty="0" smtClean="0">
                <a:solidFill>
                  <a:srgbClr val="000066"/>
                </a:solidFill>
                <a:latin typeface="黑体" pitchFamily="2" charset="-122"/>
                <a:ea typeface="黑体" pitchFamily="2" charset="-122"/>
              </a:rPr>
              <a:t>组合逻辑控制器</a:t>
            </a:r>
          </a:p>
        </p:txBody>
      </p:sp>
    </p:spTree>
    <p:extLst>
      <p:ext uri="{BB962C8B-B14F-4D97-AF65-F5344CB8AC3E}">
        <p14:creationId xmlns:p14="http://schemas.microsoft.com/office/powerpoint/2010/main" val="2590056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CD9A0311-B518-47A9-B289-2CD8A4484481}" type="datetime1">
              <a:rPr lang="zh-CN" altLang="en-US"/>
              <a:pPr>
                <a:defRPr/>
              </a:pPr>
              <a:t>2020/3/24</a:t>
            </a:fld>
            <a:endParaRPr lang="en-US" altLang="zh-CN"/>
          </a:p>
        </p:txBody>
      </p:sp>
      <p:sp>
        <p:nvSpPr>
          <p:cNvPr id="731138"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6.4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组合逻辑控制器</a:t>
            </a:r>
            <a:endParaRPr lang="zh-CN" altLang="en-US" dirty="0" smtClean="0">
              <a:solidFill>
                <a:srgbClr val="000066"/>
              </a:solidFill>
            </a:endParaRPr>
          </a:p>
        </p:txBody>
      </p:sp>
      <p:sp>
        <p:nvSpPr>
          <p:cNvPr id="2053"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zh-CN" altLang="en-US" sz="2400" b="1" dirty="0" smtClean="0">
                <a:solidFill>
                  <a:srgbClr val="FF0000"/>
                </a:solidFill>
                <a:latin typeface="楷体_GB2312" pitchFamily="49" charset="-122"/>
                <a:ea typeface="楷体_GB2312" pitchFamily="49" charset="-122"/>
              </a:rPr>
              <a:t>一、组合逻辑控制方式的基本思想</a:t>
            </a:r>
          </a:p>
          <a:p>
            <a:pPr algn="l" defTabSz="762000" eaLnBrk="1" hangingPunct="1">
              <a:lnSpc>
                <a:spcPct val="150000"/>
              </a:lnSpc>
              <a:spcBef>
                <a:spcPts val="0"/>
              </a:spcBef>
              <a:buFont typeface="Wingdings" panose="05000000000000000000" pitchFamily="2" charset="2"/>
              <a:buNone/>
            </a:pPr>
            <a:r>
              <a:rPr lang="zh-CN" altLang="en-US" sz="2000" b="1" dirty="0" smtClean="0">
                <a:solidFill>
                  <a:srgbClr val="000066"/>
                </a:solidFill>
                <a:latin typeface="宋体" panose="02010600030101010101" pitchFamily="2" charset="-122"/>
              </a:rPr>
              <a:t>    组合逻辑控制方式的基本原理是，根据指令系统的微操作时间图用组合逻辑线路产生微命令序列，这种纯硬件构成的控制器就是组合逻辑控制器。</a:t>
            </a:r>
            <a:endParaRPr lang="en-US" altLang="zh-CN" sz="2000" b="1" dirty="0" smtClean="0">
              <a:solidFill>
                <a:srgbClr val="000066"/>
              </a:solidFill>
              <a:latin typeface="宋体" panose="02010600030101010101" pitchFamily="2" charset="-122"/>
            </a:endParaRPr>
          </a:p>
          <a:p>
            <a:pPr algn="l" defTabSz="762000" eaLnBrk="1" hangingPunct="1">
              <a:lnSpc>
                <a:spcPct val="150000"/>
              </a:lnSpc>
              <a:spcBef>
                <a:spcPts val="0"/>
              </a:spcBef>
              <a:buFont typeface="Wingdings" panose="05000000000000000000" pitchFamily="2" charset="2"/>
              <a:buNone/>
            </a:pPr>
            <a:endParaRPr lang="en-US" altLang="zh-CN" sz="2400" b="1" dirty="0" smtClean="0">
              <a:solidFill>
                <a:srgbClr val="000066"/>
              </a:solidFill>
              <a:latin typeface="宋体" panose="02010600030101010101" pitchFamily="2" charset="-122"/>
            </a:endParaRPr>
          </a:p>
          <a:p>
            <a:pPr algn="l" defTabSz="762000" eaLnBrk="1" hangingPunct="1">
              <a:lnSpc>
                <a:spcPct val="150000"/>
              </a:lnSpc>
              <a:spcBef>
                <a:spcPts val="0"/>
              </a:spcBef>
              <a:buFont typeface="Wingdings" panose="05000000000000000000" pitchFamily="2" charset="2"/>
              <a:buNone/>
            </a:pPr>
            <a:r>
              <a:rPr lang="en-US" altLang="zh-CN" sz="2400" b="1" dirty="0" smtClean="0">
                <a:solidFill>
                  <a:srgbClr val="000066"/>
                </a:solidFill>
                <a:latin typeface="宋体" panose="02010600030101010101" pitchFamily="2" charset="-122"/>
              </a:rPr>
              <a:t> </a:t>
            </a:r>
          </a:p>
        </p:txBody>
      </p:sp>
      <p:sp>
        <p:nvSpPr>
          <p:cNvPr id="205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205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0B985540-FB35-4B40-BEF3-CEF30177003E}" type="datetime1">
              <a:rPr lang="zh-CN" altLang="en-US"/>
              <a:pPr>
                <a:defRPr/>
              </a:pPr>
              <a:t>2020/3/24</a:t>
            </a:fld>
            <a:endParaRPr lang="en-US" altLang="zh-CN"/>
          </a:p>
        </p:txBody>
      </p:sp>
      <p:sp>
        <p:nvSpPr>
          <p:cNvPr id="736258" name="Rectangle 2"/>
          <p:cNvSpPr>
            <a:spLocks noGrp="1" noChangeArrowheads="1"/>
          </p:cNvSpPr>
          <p:nvPr>
            <p:ph type="ctrTitle"/>
          </p:nvPr>
        </p:nvSpPr>
        <p:spPr>
          <a:xfrm>
            <a:off x="684213" y="682625"/>
            <a:ext cx="7737475"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6.4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组合逻辑控制器</a:t>
            </a:r>
            <a:endParaRPr lang="zh-CN" altLang="en-US" dirty="0" smtClean="0">
              <a:solidFill>
                <a:srgbClr val="000066"/>
              </a:solidFill>
            </a:endParaRPr>
          </a:p>
        </p:txBody>
      </p:sp>
      <p:sp>
        <p:nvSpPr>
          <p:cNvPr id="3077" name="Rectangle 3"/>
          <p:cNvSpPr>
            <a:spLocks noGrp="1" noChangeArrowheads="1"/>
          </p:cNvSpPr>
          <p:nvPr>
            <p:ph type="subTitle" idx="1"/>
          </p:nvPr>
        </p:nvSpPr>
        <p:spPr>
          <a:xfrm>
            <a:off x="468000" y="1412875"/>
            <a:ext cx="2591832" cy="4930775"/>
          </a:xfrm>
          <a:noFill/>
        </p:spPr>
        <p:txBody>
          <a:bodyPr/>
          <a:lstStyle/>
          <a:p>
            <a:pPr algn="l" defTabSz="762000" eaLnBrk="1" hangingPunct="1">
              <a:lnSpc>
                <a:spcPct val="150000"/>
              </a:lnSpc>
              <a:spcBef>
                <a:spcPts val="0"/>
              </a:spcBef>
            </a:pPr>
            <a:r>
              <a:rPr lang="zh-CN" altLang="en-US" sz="2000" b="1" dirty="0" smtClean="0">
                <a:solidFill>
                  <a:srgbClr val="FF0000"/>
                </a:solidFill>
                <a:latin typeface="楷体_GB2312" pitchFamily="49" charset="-122"/>
                <a:ea typeface="楷体_GB2312" pitchFamily="49" charset="-122"/>
              </a:rPr>
              <a:t>二、组合逻辑控制器的构成</a:t>
            </a:r>
          </a:p>
          <a:p>
            <a:pPr algn="l" defTabSz="762000" eaLnBrk="1" hangingPunct="1">
              <a:lnSpc>
                <a:spcPct val="150000"/>
              </a:lnSpc>
              <a:spcBef>
                <a:spcPct val="50000"/>
              </a:spcBef>
              <a:buFont typeface="Wingdings" panose="05000000000000000000" pitchFamily="2" charset="2"/>
              <a:buNone/>
            </a:pPr>
            <a:r>
              <a:rPr lang="zh-CN" altLang="en-US" sz="2000" b="1" dirty="0" smtClean="0">
                <a:solidFill>
                  <a:srgbClr val="000066"/>
                </a:solidFill>
                <a:latin typeface="宋体" panose="02010600030101010101" pitchFamily="2" charset="-122"/>
              </a:rPr>
              <a:t>★ 程序计数器</a:t>
            </a:r>
            <a:br>
              <a:rPr lang="zh-CN" altLang="en-US" sz="2000" b="1" dirty="0" smtClean="0">
                <a:solidFill>
                  <a:srgbClr val="000066"/>
                </a:solidFill>
                <a:latin typeface="宋体" panose="02010600030101010101" pitchFamily="2" charset="-122"/>
              </a:rPr>
            </a:br>
            <a:r>
              <a:rPr lang="zh-CN" altLang="en-US" sz="2000" b="1" dirty="0" smtClean="0">
                <a:solidFill>
                  <a:srgbClr val="000066"/>
                </a:solidFill>
                <a:latin typeface="宋体" panose="02010600030101010101" pitchFamily="2" charset="-122"/>
              </a:rPr>
              <a:t>★ 指令寄存器</a:t>
            </a:r>
            <a:br>
              <a:rPr lang="zh-CN" altLang="en-US" sz="2000" b="1" dirty="0" smtClean="0">
                <a:solidFill>
                  <a:srgbClr val="000066"/>
                </a:solidFill>
                <a:latin typeface="宋体" panose="02010600030101010101" pitchFamily="2" charset="-122"/>
              </a:rPr>
            </a:br>
            <a:r>
              <a:rPr lang="zh-CN" altLang="en-US" sz="2000" b="1" dirty="0" smtClean="0">
                <a:solidFill>
                  <a:srgbClr val="000066"/>
                </a:solidFill>
                <a:latin typeface="宋体" panose="02010600030101010101" pitchFamily="2" charset="-122"/>
              </a:rPr>
              <a:t>★ 脉冲源、启停控制逻辑，节拍发生器 </a:t>
            </a:r>
            <a:br>
              <a:rPr lang="zh-CN" altLang="en-US" sz="2000" b="1" dirty="0" smtClean="0">
                <a:solidFill>
                  <a:srgbClr val="000066"/>
                </a:solidFill>
                <a:latin typeface="宋体" panose="02010600030101010101" pitchFamily="2" charset="-122"/>
              </a:rPr>
            </a:br>
            <a:r>
              <a:rPr lang="zh-CN" altLang="en-US" sz="2000" b="1" dirty="0" smtClean="0">
                <a:solidFill>
                  <a:srgbClr val="000066"/>
                </a:solidFill>
                <a:latin typeface="宋体" panose="02010600030101010101" pitchFamily="2" charset="-122"/>
              </a:rPr>
              <a:t>★ 时序控制信号产生部件（微操作信号产生器）</a:t>
            </a:r>
            <a:r>
              <a:rPr lang="en-US" altLang="zh-CN" sz="2000" b="1" dirty="0" smtClean="0">
                <a:solidFill>
                  <a:srgbClr val="000066"/>
                </a:solidFill>
                <a:latin typeface="宋体" panose="02010600030101010101" pitchFamily="2" charset="-122"/>
              </a:rPr>
              <a:t> </a:t>
            </a:r>
          </a:p>
        </p:txBody>
      </p:sp>
      <p:sp>
        <p:nvSpPr>
          <p:cNvPr id="30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307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pic>
        <p:nvPicPr>
          <p:cNvPr id="3080" name="Picture 12" descr="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773238"/>
            <a:ext cx="5616575"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FE668B41-92B4-4E92-A5C8-407D13BB0ABF}" type="datetime1">
              <a:rPr lang="zh-CN" altLang="en-US"/>
              <a:pPr>
                <a:defRPr/>
              </a:pPr>
              <a:t>2020/3/24</a:t>
            </a:fld>
            <a:endParaRPr lang="en-US" altLang="zh-CN"/>
          </a:p>
        </p:txBody>
      </p:sp>
      <p:sp>
        <p:nvSpPr>
          <p:cNvPr id="735234"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6.4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组合逻辑控制器</a:t>
            </a:r>
            <a:endParaRPr lang="zh-CN" altLang="en-US" dirty="0" smtClean="0">
              <a:solidFill>
                <a:srgbClr val="000066"/>
              </a:solidFill>
            </a:endParaRPr>
          </a:p>
        </p:txBody>
      </p:sp>
      <p:sp>
        <p:nvSpPr>
          <p:cNvPr id="4101"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zh-CN" altLang="en-US" sz="2400" b="1" dirty="0" smtClean="0">
                <a:solidFill>
                  <a:srgbClr val="FF0000"/>
                </a:solidFill>
                <a:latin typeface="楷体_GB2312" pitchFamily="49" charset="-122"/>
                <a:ea typeface="楷体_GB2312" pitchFamily="49" charset="-122"/>
              </a:rPr>
              <a:t>三、组合逻辑控制器的工作原理</a:t>
            </a:r>
          </a:p>
          <a:p>
            <a:pPr algn="l" defTabSz="762000" eaLnBrk="1" hangingPunct="1">
              <a:lnSpc>
                <a:spcPct val="150000"/>
              </a:lnSpc>
              <a:spcBef>
                <a:spcPts val="0"/>
              </a:spcBef>
              <a:buFont typeface="Wingdings" panose="05000000000000000000" pitchFamily="2" charset="2"/>
              <a:buNone/>
            </a:pPr>
            <a:r>
              <a:rPr lang="zh-CN" altLang="en-US" sz="2000" b="1" dirty="0" smtClean="0">
                <a:solidFill>
                  <a:srgbClr val="000066"/>
                </a:solidFill>
                <a:latin typeface="宋体" panose="02010600030101010101" pitchFamily="2" charset="-122"/>
              </a:rPr>
              <a:t>    ★ 在主存中的某个程序开始运行之前，由系统程序自动将第一条指令地址置入程序计数器</a:t>
            </a:r>
            <a:r>
              <a:rPr lang="en-US" altLang="zh-CN" sz="2000" b="1" dirty="0" smtClean="0">
                <a:solidFill>
                  <a:srgbClr val="000066"/>
                </a:solidFill>
                <a:latin typeface="宋体" panose="02010600030101010101" pitchFamily="2" charset="-122"/>
              </a:rPr>
              <a:t>PC</a:t>
            </a:r>
            <a:r>
              <a:rPr lang="zh-CN" altLang="en-US" sz="2000" b="1" dirty="0" smtClean="0">
                <a:solidFill>
                  <a:srgbClr val="000066"/>
                </a:solidFill>
                <a:latin typeface="宋体" panose="02010600030101010101" pitchFamily="2" charset="-122"/>
              </a:rPr>
              <a:t>中。</a:t>
            </a:r>
          </a:p>
          <a:p>
            <a:pPr algn="l" defTabSz="762000" eaLnBrk="1" hangingPunct="1">
              <a:lnSpc>
                <a:spcPct val="150000"/>
              </a:lnSpc>
              <a:spcBef>
                <a:spcPts val="0"/>
              </a:spcBef>
              <a:buFont typeface="Wingdings" panose="05000000000000000000" pitchFamily="2" charset="2"/>
              <a:buNone/>
            </a:pPr>
            <a:r>
              <a:rPr lang="zh-CN" altLang="en-US" sz="2000" b="1" dirty="0" smtClean="0">
                <a:solidFill>
                  <a:srgbClr val="000066"/>
                </a:solidFill>
                <a:latin typeface="宋体" panose="02010600030101010101" pitchFamily="2" charset="-122"/>
              </a:rPr>
              <a:t>    ★ 机器一旦启动后，立即开始产生时序信号并送给时序控制信号产生部件。该部件发出的第一批微操作命令序列就是将程序计数器</a:t>
            </a:r>
            <a:r>
              <a:rPr lang="en-US" altLang="zh-CN" sz="2000" b="1" dirty="0" smtClean="0">
                <a:solidFill>
                  <a:srgbClr val="000066"/>
                </a:solidFill>
                <a:latin typeface="宋体" panose="02010600030101010101" pitchFamily="2" charset="-122"/>
              </a:rPr>
              <a:t>PC</a:t>
            </a:r>
            <a:r>
              <a:rPr lang="zh-CN" altLang="en-US" sz="2000" b="1" dirty="0" smtClean="0">
                <a:solidFill>
                  <a:srgbClr val="000066"/>
                </a:solidFill>
                <a:latin typeface="宋体" panose="02010600030101010101" pitchFamily="2" charset="-122"/>
              </a:rPr>
              <a:t>中的地址码送往主存中的地址寄存器，并向主存发出</a:t>
            </a:r>
            <a:r>
              <a:rPr lang="zh-CN" altLang="en-US" sz="2000" b="1" dirty="0" smtClean="0">
                <a:solidFill>
                  <a:srgbClr val="000066"/>
                </a:solidFill>
                <a:latin typeface="Arial" panose="020B0604020202020204" pitchFamily="34" charset="0"/>
              </a:rPr>
              <a:t>“</a:t>
            </a:r>
            <a:r>
              <a:rPr lang="zh-CN" altLang="en-US" sz="2000" b="1" dirty="0" smtClean="0">
                <a:solidFill>
                  <a:srgbClr val="000066"/>
                </a:solidFill>
                <a:latin typeface="宋体" panose="02010600030101010101" pitchFamily="2" charset="-122"/>
              </a:rPr>
              <a:t>读命令</a:t>
            </a:r>
            <a:r>
              <a:rPr lang="zh-CN" altLang="en-US" sz="2000" b="1" dirty="0" smtClean="0">
                <a:solidFill>
                  <a:srgbClr val="000066"/>
                </a:solidFill>
                <a:latin typeface="Arial" panose="020B0604020202020204" pitchFamily="34" charset="0"/>
              </a:rPr>
              <a:t>”</a:t>
            </a:r>
            <a:r>
              <a:rPr lang="zh-CN" altLang="en-US" sz="2000" b="1" dirty="0" smtClean="0">
                <a:solidFill>
                  <a:srgbClr val="000066"/>
                </a:solidFill>
                <a:latin typeface="宋体" panose="02010600030101010101" pitchFamily="2" charset="-122"/>
              </a:rPr>
              <a:t>，读出该地址单元的指令代码，经主存的数据寄存器、总线，送到指令寄存器</a:t>
            </a:r>
            <a:r>
              <a:rPr lang="en-US" altLang="zh-CN" sz="2000" b="1" dirty="0" smtClean="0">
                <a:solidFill>
                  <a:srgbClr val="000066"/>
                </a:solidFill>
                <a:latin typeface="宋体" panose="02010600030101010101" pitchFamily="2" charset="-122"/>
              </a:rPr>
              <a:t>IR</a:t>
            </a:r>
            <a:r>
              <a:rPr lang="zh-CN" altLang="en-US" sz="2000" b="1" dirty="0" smtClean="0">
                <a:solidFill>
                  <a:srgbClr val="000066"/>
                </a:solidFill>
                <a:latin typeface="宋体" panose="02010600030101010101" pitchFamily="2" charset="-122"/>
              </a:rPr>
              <a:t>，同时程序计数器</a:t>
            </a:r>
            <a:r>
              <a:rPr lang="en-US" altLang="zh-CN" sz="2000" b="1" dirty="0" smtClean="0">
                <a:solidFill>
                  <a:srgbClr val="000066"/>
                </a:solidFill>
                <a:latin typeface="宋体" panose="02010600030101010101" pitchFamily="2" charset="-122"/>
              </a:rPr>
              <a:t>PC</a:t>
            </a:r>
            <a:r>
              <a:rPr lang="zh-CN" altLang="en-US" sz="2000" b="1" dirty="0" smtClean="0">
                <a:solidFill>
                  <a:srgbClr val="000066"/>
                </a:solidFill>
                <a:latin typeface="宋体" panose="02010600030101010101" pitchFamily="2" charset="-122"/>
              </a:rPr>
              <a:t>加</a:t>
            </a:r>
            <a:r>
              <a:rPr lang="en-US" altLang="zh-CN" sz="2000" b="1" dirty="0" smtClean="0">
                <a:solidFill>
                  <a:srgbClr val="000066"/>
                </a:solidFill>
                <a:latin typeface="宋体" panose="02010600030101010101" pitchFamily="2" charset="-122"/>
              </a:rPr>
              <a:t>1</a:t>
            </a:r>
            <a:r>
              <a:rPr lang="zh-CN" altLang="en-US" sz="2000" b="1" dirty="0" smtClean="0">
                <a:solidFill>
                  <a:srgbClr val="000066"/>
                </a:solidFill>
                <a:latin typeface="宋体" panose="02010600030101010101" pitchFamily="2" charset="-122"/>
              </a:rPr>
              <a:t>。</a:t>
            </a:r>
          </a:p>
          <a:p>
            <a:pPr algn="l" defTabSz="762000" eaLnBrk="1" hangingPunct="1">
              <a:lnSpc>
                <a:spcPct val="150000"/>
              </a:lnSpc>
              <a:spcBef>
                <a:spcPts val="0"/>
              </a:spcBef>
              <a:buFont typeface="Wingdings" panose="05000000000000000000" pitchFamily="2" charset="2"/>
              <a:buNone/>
            </a:pPr>
            <a:endParaRPr lang="en-US" altLang="zh-CN" sz="2000" b="1" dirty="0" smtClean="0">
              <a:solidFill>
                <a:srgbClr val="000066"/>
              </a:solidFill>
              <a:latin typeface="宋体" panose="02010600030101010101" pitchFamily="2" charset="-122"/>
            </a:endParaRPr>
          </a:p>
        </p:txBody>
      </p:sp>
      <p:sp>
        <p:nvSpPr>
          <p:cNvPr id="410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410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EDDAB950-FB81-453D-9416-0580E9CB6544}" type="datetime1">
              <a:rPr lang="zh-CN" altLang="en-US"/>
              <a:pPr>
                <a:defRPr/>
              </a:pPr>
              <a:t>2020/3/24</a:t>
            </a:fld>
            <a:endParaRPr lang="en-US" altLang="zh-CN"/>
          </a:p>
        </p:txBody>
      </p:sp>
      <p:sp>
        <p:nvSpPr>
          <p:cNvPr id="737282"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6.4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组合逻辑控制器</a:t>
            </a:r>
            <a:endParaRPr lang="zh-CN" altLang="en-US" dirty="0" smtClean="0">
              <a:solidFill>
                <a:srgbClr val="000066"/>
              </a:solidFill>
            </a:endParaRPr>
          </a:p>
        </p:txBody>
      </p:sp>
      <p:sp>
        <p:nvSpPr>
          <p:cNvPr id="5125"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zh-CN" altLang="en-US" sz="2000" b="1" dirty="0" smtClean="0">
                <a:solidFill>
                  <a:srgbClr val="000066"/>
                </a:solidFill>
                <a:latin typeface="宋体" panose="02010600030101010101" pitchFamily="2" charset="-122"/>
              </a:rPr>
              <a:t>    ★ 指令译码器对指令寄存器</a:t>
            </a:r>
            <a:r>
              <a:rPr lang="en-US" altLang="zh-CN" sz="2000" b="1" dirty="0" smtClean="0">
                <a:solidFill>
                  <a:srgbClr val="000066"/>
                </a:solidFill>
                <a:latin typeface="宋体" panose="02010600030101010101" pitchFamily="2" charset="-122"/>
              </a:rPr>
              <a:t>IR</a:t>
            </a:r>
            <a:r>
              <a:rPr lang="zh-CN" altLang="en-US" sz="2000" b="1" dirty="0" smtClean="0">
                <a:solidFill>
                  <a:srgbClr val="000066"/>
                </a:solidFill>
                <a:latin typeface="宋体" panose="02010600030101010101" pitchFamily="2" charset="-122"/>
              </a:rPr>
              <a:t>中的指令代码进行译码，得到必要的控制信号送到时序控制信号产生部件，产生第二批与该指令相应的微操作命令序列。</a:t>
            </a:r>
            <a:endParaRPr lang="en-US" altLang="zh-CN" sz="2000" b="1" dirty="0" smtClean="0">
              <a:solidFill>
                <a:srgbClr val="000066"/>
              </a:solidFill>
              <a:latin typeface="宋体" panose="02010600030101010101" pitchFamily="2" charset="-122"/>
            </a:endParaRPr>
          </a:p>
          <a:p>
            <a:pPr algn="l" defTabSz="762000" eaLnBrk="1" hangingPunct="1">
              <a:lnSpc>
                <a:spcPct val="150000"/>
              </a:lnSpc>
              <a:spcBef>
                <a:spcPts val="0"/>
              </a:spcBef>
            </a:pPr>
            <a:r>
              <a:rPr lang="en-US" altLang="zh-CN" sz="2000" b="1" dirty="0" smtClean="0">
                <a:solidFill>
                  <a:srgbClr val="000066"/>
                </a:solidFill>
                <a:latin typeface="宋体" panose="02010600030101010101" pitchFamily="2" charset="-122"/>
              </a:rPr>
              <a:t>    </a:t>
            </a:r>
            <a:r>
              <a:rPr lang="zh-CN" altLang="en-US" sz="2000" b="1" dirty="0" smtClean="0">
                <a:solidFill>
                  <a:srgbClr val="000066"/>
                </a:solidFill>
                <a:latin typeface="宋体" panose="02010600030101010101" pitchFamily="2" charset="-122"/>
              </a:rPr>
              <a:t>★ 如果是算术或逻辑运算类指令，且需要从主存中读取运算数据时，则将指令代码中的地址码送往操作数地址形成电路，以便形成操作数的有效地址，从主存中取出运算所需要的数据。如果是间接寻址，从主存中取出的是参与运算的操作数的地址，应该将这个数据再次送往主存地址寄存器，以便读取新的数据，</a:t>
            </a:r>
            <a:r>
              <a:rPr lang="en-US" altLang="zh-CN" sz="2000" b="1" dirty="0" smtClean="0">
                <a:solidFill>
                  <a:srgbClr val="000066"/>
                </a:solidFill>
                <a:latin typeface="Arial" panose="020B0604020202020204" pitchFamily="34" charset="0"/>
              </a:rPr>
              <a:t>……</a:t>
            </a:r>
            <a:r>
              <a:rPr lang="zh-CN" altLang="en-US" sz="2000" b="1" dirty="0" smtClean="0">
                <a:solidFill>
                  <a:srgbClr val="000066"/>
                </a:solidFill>
                <a:latin typeface="宋体" panose="02010600030101010101" pitchFamily="2" charset="-122"/>
              </a:rPr>
              <a:t>，直到取得真正参与运算的操作数送到运算器为止，为指令的执行做好准备。</a:t>
            </a:r>
          </a:p>
        </p:txBody>
      </p:sp>
      <p:sp>
        <p:nvSpPr>
          <p:cNvPr id="512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512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EDDAB950-FB81-453D-9416-0580E9CB6544}" type="datetime1">
              <a:rPr lang="zh-CN" altLang="en-US"/>
              <a:pPr>
                <a:defRPr/>
              </a:pPr>
              <a:t>2020/3/24</a:t>
            </a:fld>
            <a:endParaRPr lang="en-US" altLang="zh-CN"/>
          </a:p>
        </p:txBody>
      </p:sp>
      <p:sp>
        <p:nvSpPr>
          <p:cNvPr id="737282"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6.4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组合逻辑控制器</a:t>
            </a:r>
            <a:endParaRPr lang="zh-CN" altLang="en-US" dirty="0" smtClean="0">
              <a:solidFill>
                <a:srgbClr val="000066"/>
              </a:solidFill>
            </a:endParaRPr>
          </a:p>
        </p:txBody>
      </p:sp>
      <p:sp>
        <p:nvSpPr>
          <p:cNvPr id="5125" name="Rectangle 3"/>
          <p:cNvSpPr>
            <a:spLocks noGrp="1" noChangeArrowheads="1"/>
          </p:cNvSpPr>
          <p:nvPr>
            <p:ph type="subTitle" idx="1"/>
          </p:nvPr>
        </p:nvSpPr>
        <p:spPr>
          <a:xfrm>
            <a:off x="468000" y="1412875"/>
            <a:ext cx="8280000" cy="4930775"/>
          </a:xfrm>
        </p:spPr>
        <p:txBody>
          <a:bodyPr/>
          <a:lstStyle/>
          <a:p>
            <a:pPr algn="l" defTabSz="762000" eaLnBrk="1" hangingPunct="1">
              <a:lnSpc>
                <a:spcPct val="150000"/>
              </a:lnSpc>
              <a:spcBef>
                <a:spcPts val="0"/>
              </a:spcBef>
              <a:defRPr/>
            </a:pPr>
            <a:r>
              <a:rPr lang="zh-CN" altLang="en-US" sz="2000" b="1" dirty="0" smtClean="0">
                <a:solidFill>
                  <a:srgbClr val="000066"/>
                </a:solidFill>
                <a:latin typeface="+mn-ea"/>
              </a:rPr>
              <a:t>    ★ 根据指令寄存器</a:t>
            </a:r>
            <a:r>
              <a:rPr lang="en-US" altLang="zh-CN" sz="2000" b="1" dirty="0" smtClean="0">
                <a:solidFill>
                  <a:srgbClr val="000066"/>
                </a:solidFill>
                <a:latin typeface="+mn-ea"/>
              </a:rPr>
              <a:t>IR</a:t>
            </a:r>
            <a:r>
              <a:rPr lang="zh-CN" altLang="en-US" sz="2000" b="1" dirty="0" smtClean="0">
                <a:solidFill>
                  <a:srgbClr val="000066"/>
                </a:solidFill>
                <a:latin typeface="+mn-ea"/>
              </a:rPr>
              <a:t>的操作码的译码信号，操作数地址形成电路产生第三批与操作码相对应的微操作命令序列，</a:t>
            </a:r>
            <a:endParaRPr lang="en-US" altLang="zh-CN" sz="2000" b="1" dirty="0" smtClean="0">
              <a:solidFill>
                <a:srgbClr val="000066"/>
              </a:solidFill>
              <a:latin typeface="+mn-ea"/>
            </a:endParaRPr>
          </a:p>
          <a:p>
            <a:pPr algn="l" defTabSz="762000" eaLnBrk="1" hangingPunct="1">
              <a:lnSpc>
                <a:spcPct val="150000"/>
              </a:lnSpc>
              <a:spcBef>
                <a:spcPts val="0"/>
              </a:spcBef>
              <a:defRPr/>
            </a:pPr>
            <a:r>
              <a:rPr lang="en-US" altLang="zh-CN" sz="2000" b="1" dirty="0">
                <a:solidFill>
                  <a:srgbClr val="000066"/>
                </a:solidFill>
                <a:latin typeface="+mn-ea"/>
              </a:rPr>
              <a:t> </a:t>
            </a:r>
            <a:r>
              <a:rPr lang="en-US" altLang="zh-CN" sz="2000" b="1" dirty="0" smtClean="0">
                <a:solidFill>
                  <a:srgbClr val="000066"/>
                </a:solidFill>
                <a:latin typeface="+mn-ea"/>
              </a:rPr>
              <a:t>   </a:t>
            </a:r>
            <a:r>
              <a:rPr lang="zh-CN" altLang="en-US" sz="2000" b="1" dirty="0" smtClean="0">
                <a:solidFill>
                  <a:srgbClr val="000066"/>
                </a:solidFill>
                <a:latin typeface="+mn-ea"/>
              </a:rPr>
              <a:t>如果是运算类指令，则该微操作命令序列控制运算器执行相应的运算操作，并将结果写入主存或通用寄存器。</a:t>
            </a:r>
            <a:endParaRPr lang="en-US" altLang="zh-CN" sz="2000" b="1" dirty="0" smtClean="0">
              <a:solidFill>
                <a:srgbClr val="000066"/>
              </a:solidFill>
              <a:latin typeface="+mn-ea"/>
            </a:endParaRPr>
          </a:p>
          <a:p>
            <a:pPr algn="l" defTabSz="762000" eaLnBrk="1" hangingPunct="1">
              <a:lnSpc>
                <a:spcPct val="150000"/>
              </a:lnSpc>
              <a:spcBef>
                <a:spcPts val="0"/>
              </a:spcBef>
              <a:defRPr/>
            </a:pPr>
            <a:r>
              <a:rPr lang="en-US" altLang="zh-CN" sz="2000" b="1" dirty="0">
                <a:solidFill>
                  <a:srgbClr val="000066"/>
                </a:solidFill>
                <a:latin typeface="+mn-ea"/>
              </a:rPr>
              <a:t> </a:t>
            </a:r>
            <a:r>
              <a:rPr lang="en-US" altLang="zh-CN" sz="2000" b="1" dirty="0" smtClean="0">
                <a:solidFill>
                  <a:srgbClr val="000066"/>
                </a:solidFill>
                <a:latin typeface="+mn-ea"/>
              </a:rPr>
              <a:t>   </a:t>
            </a:r>
            <a:r>
              <a:rPr lang="zh-CN" altLang="en-US" sz="2000" b="1" dirty="0" smtClean="0">
                <a:solidFill>
                  <a:srgbClr val="000066"/>
                </a:solidFill>
                <a:latin typeface="+mn-ea"/>
              </a:rPr>
              <a:t>如果是转移控制类指令，则将地址形成部件产生的有效地址作为下一条指令的地址送入程序计数器</a:t>
            </a:r>
            <a:r>
              <a:rPr lang="en-US" altLang="zh-CN" sz="2000" b="1" dirty="0" smtClean="0">
                <a:solidFill>
                  <a:srgbClr val="000066"/>
                </a:solidFill>
                <a:latin typeface="+mn-ea"/>
              </a:rPr>
              <a:t>PC</a:t>
            </a:r>
            <a:r>
              <a:rPr lang="zh-CN" altLang="en-US" sz="2000" b="1" dirty="0" smtClean="0">
                <a:solidFill>
                  <a:srgbClr val="000066"/>
                </a:solidFill>
                <a:latin typeface="+mn-ea"/>
              </a:rPr>
              <a:t>中，这就完成了控制器对指令执行的控制。然后再根据程序计数器</a:t>
            </a:r>
            <a:r>
              <a:rPr lang="en-US" altLang="zh-CN" sz="2000" b="1" dirty="0" smtClean="0">
                <a:solidFill>
                  <a:srgbClr val="000066"/>
                </a:solidFill>
                <a:latin typeface="+mn-ea"/>
              </a:rPr>
              <a:t>PC</a:t>
            </a:r>
            <a:r>
              <a:rPr lang="zh-CN" altLang="en-US" sz="2000" b="1" dirty="0" smtClean="0">
                <a:solidFill>
                  <a:srgbClr val="000066"/>
                </a:solidFill>
                <a:latin typeface="+mn-ea"/>
              </a:rPr>
              <a:t>中的内容取下一指令。</a:t>
            </a:r>
            <a:endParaRPr lang="en-US" altLang="zh-CN" sz="2000" b="1" dirty="0" smtClean="0">
              <a:solidFill>
                <a:srgbClr val="000066"/>
              </a:solidFill>
              <a:latin typeface="+mn-ea"/>
            </a:endParaRPr>
          </a:p>
          <a:p>
            <a:pPr algn="l" defTabSz="762000" eaLnBrk="1" hangingPunct="1">
              <a:lnSpc>
                <a:spcPct val="150000"/>
              </a:lnSpc>
              <a:spcBef>
                <a:spcPts val="0"/>
              </a:spcBef>
              <a:defRPr/>
            </a:pPr>
            <a:r>
              <a:rPr lang="en-US" altLang="zh-CN" sz="2000" b="1" dirty="0">
                <a:solidFill>
                  <a:srgbClr val="000066"/>
                </a:solidFill>
                <a:latin typeface="+mn-ea"/>
              </a:rPr>
              <a:t> </a:t>
            </a:r>
            <a:r>
              <a:rPr lang="en-US" altLang="zh-CN" sz="2000" b="1" dirty="0" smtClean="0">
                <a:solidFill>
                  <a:srgbClr val="000066"/>
                </a:solidFill>
                <a:latin typeface="+mn-ea"/>
              </a:rPr>
              <a:t>   </a:t>
            </a:r>
            <a:r>
              <a:rPr lang="zh-CN" altLang="en-US" sz="2000" b="1" dirty="0" smtClean="0">
                <a:solidFill>
                  <a:srgbClr val="000066"/>
                </a:solidFill>
                <a:latin typeface="+mn-ea"/>
              </a:rPr>
              <a:t>重复上述过程，直到程序的最后一条指令执行完成。</a:t>
            </a:r>
            <a:endParaRPr lang="en-US" altLang="zh-CN" sz="2000" b="1" dirty="0" smtClean="0">
              <a:solidFill>
                <a:srgbClr val="000066"/>
              </a:solidFill>
              <a:latin typeface="+mn-ea"/>
            </a:endParaRPr>
          </a:p>
        </p:txBody>
      </p:sp>
      <p:sp>
        <p:nvSpPr>
          <p:cNvPr id="615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615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468000" y="1414800"/>
            <a:ext cx="82800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0" indent="0" algn="ctr" rtl="0" eaLnBrk="0" fontAlgn="base" hangingPunct="0">
              <a:spcBef>
                <a:spcPct val="20000"/>
              </a:spcBef>
              <a:spcAft>
                <a:spcPct val="0"/>
              </a:spcAft>
              <a:buNone/>
              <a:defRPr sz="3200">
                <a:solidFill>
                  <a:srgbClr val="FFFF00"/>
                </a:solidFill>
                <a:latin typeface="+mn-lt"/>
                <a:ea typeface="+mn-ea"/>
                <a:cs typeface="+mn-cs"/>
              </a:defRPr>
            </a:lvl1pPr>
            <a:lvl2pPr marL="457200" indent="0" algn="ctr" rtl="0" eaLnBrk="0" fontAlgn="base" hangingPunct="0">
              <a:spcBef>
                <a:spcPct val="20000"/>
              </a:spcBef>
              <a:spcAft>
                <a:spcPct val="0"/>
              </a:spcAft>
              <a:buNone/>
              <a:defRPr sz="2800">
                <a:solidFill>
                  <a:srgbClr val="FFFF00"/>
                </a:solidFill>
                <a:latin typeface="+mn-lt"/>
                <a:ea typeface="+mn-ea"/>
              </a:defRPr>
            </a:lvl2pPr>
            <a:lvl3pPr marL="914400" indent="0" algn="ctr" rtl="0" eaLnBrk="0" fontAlgn="base" hangingPunct="0">
              <a:spcBef>
                <a:spcPct val="20000"/>
              </a:spcBef>
              <a:spcAft>
                <a:spcPct val="0"/>
              </a:spcAft>
              <a:buNone/>
              <a:defRPr sz="2400">
                <a:solidFill>
                  <a:srgbClr val="FFFF00"/>
                </a:solidFill>
                <a:latin typeface="+mn-lt"/>
                <a:ea typeface="+mn-ea"/>
              </a:defRPr>
            </a:lvl3pPr>
            <a:lvl4pPr marL="1371600" indent="0" algn="ctr" rtl="0" eaLnBrk="0" fontAlgn="base" hangingPunct="0">
              <a:spcBef>
                <a:spcPct val="20000"/>
              </a:spcBef>
              <a:spcAft>
                <a:spcPct val="0"/>
              </a:spcAft>
              <a:buNone/>
              <a:defRPr sz="2000">
                <a:solidFill>
                  <a:srgbClr val="FFFF00"/>
                </a:solidFill>
                <a:latin typeface="+mn-lt"/>
                <a:ea typeface="+mn-ea"/>
              </a:defRPr>
            </a:lvl4pPr>
            <a:lvl5pPr marL="1828800" indent="0" algn="ctr" rtl="0" eaLnBrk="0" fontAlgn="base" hangingPunct="0">
              <a:spcBef>
                <a:spcPct val="20000"/>
              </a:spcBef>
              <a:spcAft>
                <a:spcPct val="0"/>
              </a:spcAft>
              <a:buNone/>
              <a:defRPr sz="2000">
                <a:solidFill>
                  <a:srgbClr val="FFFF00"/>
                </a:solidFill>
                <a:latin typeface="+mn-lt"/>
                <a:ea typeface="+mn-ea"/>
              </a:defRPr>
            </a:lvl5pPr>
            <a:lvl6pPr marL="2286000" indent="0" algn="ctr" rtl="0" fontAlgn="base">
              <a:spcBef>
                <a:spcPct val="20000"/>
              </a:spcBef>
              <a:spcAft>
                <a:spcPct val="0"/>
              </a:spcAft>
              <a:buNone/>
              <a:defRPr sz="2000">
                <a:solidFill>
                  <a:srgbClr val="FFFF00"/>
                </a:solidFill>
                <a:latin typeface="+mn-lt"/>
                <a:ea typeface="+mn-ea"/>
              </a:defRPr>
            </a:lvl6pPr>
            <a:lvl7pPr marL="2743200" indent="0" algn="ctr" rtl="0" fontAlgn="base">
              <a:spcBef>
                <a:spcPct val="20000"/>
              </a:spcBef>
              <a:spcAft>
                <a:spcPct val="0"/>
              </a:spcAft>
              <a:buNone/>
              <a:defRPr sz="2000">
                <a:solidFill>
                  <a:srgbClr val="FFFF00"/>
                </a:solidFill>
                <a:latin typeface="+mn-lt"/>
                <a:ea typeface="+mn-ea"/>
              </a:defRPr>
            </a:lvl7pPr>
            <a:lvl8pPr marL="3200400" indent="0" algn="ctr" rtl="0" fontAlgn="base">
              <a:spcBef>
                <a:spcPct val="20000"/>
              </a:spcBef>
              <a:spcAft>
                <a:spcPct val="0"/>
              </a:spcAft>
              <a:buNone/>
              <a:defRPr sz="2000">
                <a:solidFill>
                  <a:srgbClr val="FFFF00"/>
                </a:solidFill>
                <a:latin typeface="+mn-lt"/>
                <a:ea typeface="+mn-ea"/>
              </a:defRPr>
            </a:lvl8pPr>
            <a:lvl9pPr marL="3657600" indent="0" algn="ctr" rtl="0" fontAlgn="base">
              <a:spcBef>
                <a:spcPct val="20000"/>
              </a:spcBef>
              <a:spcAft>
                <a:spcPct val="0"/>
              </a:spcAft>
              <a:buNone/>
              <a:defRPr sz="2000">
                <a:solidFill>
                  <a:srgbClr val="FFFF00"/>
                </a:solidFill>
                <a:latin typeface="+mn-lt"/>
                <a:ea typeface="+mn-ea"/>
              </a:defRPr>
            </a:lvl9pPr>
          </a:lstStyle>
          <a:p>
            <a:pPr algn="l" defTabSz="762000" eaLnBrk="1" hangingPunct="1">
              <a:lnSpc>
                <a:spcPct val="120000"/>
              </a:lnSpc>
              <a:defRPr/>
            </a:pPr>
            <a:r>
              <a:rPr lang="zh-CN" altLang="en-US" sz="1800" b="1" kern="0" dirty="0">
                <a:solidFill>
                  <a:srgbClr val="FF0000"/>
                </a:solidFill>
                <a:latin typeface="宋体" pitchFamily="2" charset="-122"/>
              </a:rPr>
              <a:t>四、微程序和组合逻辑控制器区别</a:t>
            </a:r>
            <a:endParaRPr lang="en-US" altLang="zh-CN" sz="1800" b="1" kern="0" dirty="0">
              <a:solidFill>
                <a:srgbClr val="FF0000"/>
              </a:solidFill>
              <a:latin typeface="宋体" pitchFamily="2" charset="-122"/>
            </a:endParaRPr>
          </a:p>
        </p:txBody>
      </p:sp>
      <p:sp>
        <p:nvSpPr>
          <p:cNvPr id="8" name="日期占位符 3"/>
          <p:cNvSpPr>
            <a:spLocks noGrp="1"/>
          </p:cNvSpPr>
          <p:nvPr>
            <p:ph type="dt" sz="quarter" idx="10"/>
          </p:nvPr>
        </p:nvSpPr>
        <p:spPr/>
        <p:txBody>
          <a:bodyPr/>
          <a:lstStyle/>
          <a:p>
            <a:pPr>
              <a:defRPr/>
            </a:pPr>
            <a:fld id="{2D1260C8-9E72-4DE3-AD02-EC9A2BC35F0B}" type="datetime1">
              <a:rPr lang="zh-CN" altLang="en-US" smtClean="0"/>
              <a:pPr>
                <a:defRPr/>
              </a:pPr>
              <a:t>2020/3/24</a:t>
            </a:fld>
            <a:endParaRPr lang="en-US" altLang="zh-CN" smtClean="0"/>
          </a:p>
        </p:txBody>
      </p:sp>
      <p:sp>
        <p:nvSpPr>
          <p:cNvPr id="7172" name="Rectangle 3"/>
          <p:cNvSpPr>
            <a:spLocks noGrp="1" noChangeArrowheads="1"/>
          </p:cNvSpPr>
          <p:nvPr>
            <p:ph type="subTitle" idx="1"/>
          </p:nvPr>
        </p:nvSpPr>
        <p:spPr>
          <a:xfrm>
            <a:off x="684213" y="1412875"/>
            <a:ext cx="7916862" cy="4930775"/>
          </a:xfrm>
          <a:noFill/>
        </p:spPr>
        <p:txBody>
          <a:bodyPr/>
          <a:lstStyle/>
          <a:p>
            <a:pPr algn="l" defTabSz="762000">
              <a:lnSpc>
                <a:spcPct val="120000"/>
              </a:lnSpc>
            </a:pPr>
            <a:endParaRPr lang="zh-CN" altLang="en-US" b="1" smtClean="0">
              <a:solidFill>
                <a:srgbClr val="000066"/>
              </a:solidFill>
              <a:latin typeface="宋体" panose="02010600030101010101" pitchFamily="2" charset="-122"/>
            </a:endParaRPr>
          </a:p>
          <a:p>
            <a:pPr algn="l" defTabSz="762000">
              <a:lnSpc>
                <a:spcPct val="120000"/>
              </a:lnSpc>
              <a:spcBef>
                <a:spcPct val="50000"/>
              </a:spcBef>
              <a:buFont typeface="Wingdings" panose="05000000000000000000" pitchFamily="2" charset="2"/>
              <a:buNone/>
            </a:pPr>
            <a:endParaRPr lang="en-US" altLang="zh-CN" b="1" smtClean="0">
              <a:solidFill>
                <a:srgbClr val="000066"/>
              </a:solidFill>
              <a:latin typeface="宋体" panose="02010600030101010101" pitchFamily="2" charset="-122"/>
            </a:endParaRPr>
          </a:p>
          <a:p>
            <a:pPr algn="l" defTabSz="762000">
              <a:lnSpc>
                <a:spcPct val="120000"/>
              </a:lnSpc>
              <a:spcBef>
                <a:spcPct val="50000"/>
              </a:spcBef>
              <a:buFont typeface="Wingdings" panose="05000000000000000000" pitchFamily="2" charset="2"/>
              <a:buNone/>
            </a:pPr>
            <a:endParaRPr lang="en-US" altLang="zh-CN" b="1" smtClean="0">
              <a:solidFill>
                <a:srgbClr val="000066"/>
              </a:solidFill>
              <a:latin typeface="宋体" panose="02010600030101010101" pitchFamily="2" charset="-122"/>
            </a:endParaRPr>
          </a:p>
          <a:p>
            <a:pPr algn="l" defTabSz="762000">
              <a:lnSpc>
                <a:spcPct val="120000"/>
              </a:lnSpc>
              <a:spcBef>
                <a:spcPct val="50000"/>
              </a:spcBef>
              <a:buFont typeface="Wingdings" panose="05000000000000000000" pitchFamily="2" charset="2"/>
              <a:buNone/>
            </a:pPr>
            <a:endParaRPr lang="en-US" altLang="zh-CN" b="1" smtClean="0">
              <a:solidFill>
                <a:srgbClr val="000066"/>
              </a:solidFill>
              <a:latin typeface="宋体" panose="02010600030101010101" pitchFamily="2" charset="-122"/>
            </a:endParaRPr>
          </a:p>
          <a:p>
            <a:pPr algn="l" defTabSz="762000">
              <a:lnSpc>
                <a:spcPct val="120000"/>
              </a:lnSpc>
              <a:spcBef>
                <a:spcPct val="50000"/>
              </a:spcBef>
              <a:buFont typeface="Wingdings" panose="05000000000000000000" pitchFamily="2" charset="2"/>
              <a:buNone/>
            </a:pPr>
            <a:r>
              <a:rPr lang="en-US" altLang="zh-CN" b="1" smtClean="0">
                <a:solidFill>
                  <a:srgbClr val="000066"/>
                </a:solidFill>
                <a:latin typeface="宋体" panose="02010600030101010101" pitchFamily="2" charset="-122"/>
              </a:rPr>
              <a:t> </a:t>
            </a:r>
          </a:p>
        </p:txBody>
      </p:sp>
      <p:sp>
        <p:nvSpPr>
          <p:cNvPr id="717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717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pic>
        <p:nvPicPr>
          <p:cNvPr id="7175" name="Picture 7" descr="kzqq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4" y="2204864"/>
            <a:ext cx="3600450"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kzqq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496" y="2204864"/>
            <a:ext cx="36004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bwMode="auto">
          <a:xfrm>
            <a:off x="467999" y="682625"/>
            <a:ext cx="82800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bg1"/>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bg1"/>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bg1"/>
                </a:solidFill>
                <a:latin typeface="Times New Roman" pitchFamily="18" charset="0"/>
                <a:ea typeface="宋体" pitchFamily="2" charset="-122"/>
              </a:defRPr>
            </a:lvl5pPr>
            <a:lvl6pPr marL="457200" algn="ctr" rtl="0" fontAlgn="base">
              <a:spcBef>
                <a:spcPct val="0"/>
              </a:spcBef>
              <a:spcAft>
                <a:spcPct val="0"/>
              </a:spcAft>
              <a:defRPr sz="4400">
                <a:solidFill>
                  <a:schemeClr val="bg1"/>
                </a:solidFill>
                <a:latin typeface="Times New Roman" pitchFamily="18" charset="0"/>
                <a:ea typeface="宋体" pitchFamily="2" charset="-122"/>
              </a:defRPr>
            </a:lvl6pPr>
            <a:lvl7pPr marL="914400" algn="ctr" rtl="0" fontAlgn="base">
              <a:spcBef>
                <a:spcPct val="0"/>
              </a:spcBef>
              <a:spcAft>
                <a:spcPct val="0"/>
              </a:spcAft>
              <a:defRPr sz="4400">
                <a:solidFill>
                  <a:schemeClr val="bg1"/>
                </a:solidFill>
                <a:latin typeface="Times New Roman" pitchFamily="18" charset="0"/>
                <a:ea typeface="宋体" pitchFamily="2" charset="-122"/>
              </a:defRPr>
            </a:lvl7pPr>
            <a:lvl8pPr marL="1371600" algn="ctr" rtl="0" fontAlgn="base">
              <a:spcBef>
                <a:spcPct val="0"/>
              </a:spcBef>
              <a:spcAft>
                <a:spcPct val="0"/>
              </a:spcAft>
              <a:defRPr sz="4400">
                <a:solidFill>
                  <a:schemeClr val="bg1"/>
                </a:solidFill>
                <a:latin typeface="Times New Roman" pitchFamily="18" charset="0"/>
                <a:ea typeface="宋体" pitchFamily="2" charset="-122"/>
              </a:defRPr>
            </a:lvl8pPr>
            <a:lvl9pPr marL="1828800" algn="ctr" rtl="0" fontAlgn="base">
              <a:spcBef>
                <a:spcPct val="0"/>
              </a:spcBef>
              <a:spcAft>
                <a:spcPct val="0"/>
              </a:spcAft>
              <a:defRPr sz="4400">
                <a:solidFill>
                  <a:schemeClr val="bg1"/>
                </a:solidFill>
                <a:latin typeface="Times New Roman" pitchFamily="18" charset="0"/>
                <a:ea typeface="宋体" pitchFamily="2" charset="-122"/>
              </a:defRPr>
            </a:lvl9pPr>
          </a:lstStyle>
          <a:p>
            <a:pPr algn="l" eaLnBrk="1" fontAlgn="b" hangingPunct="1">
              <a:defRPr/>
            </a:pPr>
            <a:r>
              <a:rPr lang="en-US" altLang="zh-CN" sz="3600" kern="0" dirty="0" smtClean="0">
                <a:solidFill>
                  <a:srgbClr val="000066"/>
                </a:solidFill>
                <a:effectLst>
                  <a:outerShdw blurRad="38100" dist="38100" dir="2700000" algn="tl">
                    <a:srgbClr val="C0C0C0"/>
                  </a:outerShdw>
                </a:effectLst>
                <a:latin typeface="黑体" pitchFamily="2" charset="-122"/>
                <a:ea typeface="黑体" pitchFamily="2" charset="-122"/>
              </a:rPr>
              <a:t>6.4 </a:t>
            </a:r>
            <a:r>
              <a:rPr lang="zh-CN" altLang="en-US" sz="3600" kern="0" dirty="0" smtClean="0">
                <a:solidFill>
                  <a:srgbClr val="000066"/>
                </a:solidFill>
                <a:effectLst>
                  <a:outerShdw blurRad="38100" dist="38100" dir="2700000" algn="tl">
                    <a:srgbClr val="C0C0C0"/>
                  </a:outerShdw>
                </a:effectLst>
                <a:latin typeface="黑体" pitchFamily="2" charset="-122"/>
                <a:ea typeface="黑体" pitchFamily="2" charset="-122"/>
              </a:rPr>
              <a:t>组合逻辑控制器</a:t>
            </a:r>
            <a:endParaRPr lang="zh-CN" altLang="en-US" kern="0" dirty="0" smtClean="0">
              <a:solidFill>
                <a:srgbClr val="000066"/>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FE668B41-92B4-4E92-A5C8-407D13BB0ABF}" type="datetime1">
              <a:rPr lang="zh-CN" altLang="en-US"/>
              <a:pPr>
                <a:defRPr/>
              </a:pPr>
              <a:t>2020/3/24</a:t>
            </a:fld>
            <a:endParaRPr lang="en-US" altLang="zh-CN"/>
          </a:p>
        </p:txBody>
      </p:sp>
      <p:sp>
        <p:nvSpPr>
          <p:cNvPr id="735234"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6.4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组合逻辑控制器</a:t>
            </a:r>
            <a:endParaRPr lang="zh-CN" altLang="en-US" dirty="0" smtClean="0">
              <a:solidFill>
                <a:srgbClr val="000066"/>
              </a:solidFill>
            </a:endParaRPr>
          </a:p>
        </p:txBody>
      </p:sp>
      <p:sp>
        <p:nvSpPr>
          <p:cNvPr id="4101"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ts val="0"/>
              </a:spcBef>
            </a:pPr>
            <a:r>
              <a:rPr lang="zh-CN" altLang="en-US" sz="2400" b="1" dirty="0" smtClean="0">
                <a:solidFill>
                  <a:srgbClr val="FF0000"/>
                </a:solidFill>
                <a:latin typeface="楷体_GB2312" pitchFamily="49" charset="-122"/>
                <a:ea typeface="楷体_GB2312" pitchFamily="49" charset="-122"/>
              </a:rPr>
              <a:t>四、控制器的控制方式</a:t>
            </a:r>
            <a:endParaRPr lang="zh-CN" altLang="en-US" sz="2400" b="1" dirty="0" smtClean="0">
              <a:solidFill>
                <a:srgbClr val="FF0000"/>
              </a:solidFill>
              <a:latin typeface="楷体_GB2312" pitchFamily="49" charset="-122"/>
              <a:ea typeface="楷体_GB2312" pitchFamily="49" charset="-122"/>
            </a:endParaRPr>
          </a:p>
          <a:p>
            <a:pPr indent="539750" algn="l" defTabSz="762000" eaLnBrk="1" hangingPunct="1">
              <a:lnSpc>
                <a:spcPct val="150000"/>
              </a:lnSpc>
              <a:spcBef>
                <a:spcPts val="0"/>
              </a:spcBef>
              <a:buFont typeface="Wingdings" panose="05000000000000000000" pitchFamily="2" charset="2"/>
              <a:buNone/>
            </a:pPr>
            <a:r>
              <a:rPr lang="zh-CN" altLang="en-US" sz="2000" b="1" dirty="0" smtClean="0">
                <a:solidFill>
                  <a:srgbClr val="000066"/>
                </a:solidFill>
                <a:latin typeface="宋体" panose="02010600030101010101" pitchFamily="2" charset="-122"/>
              </a:rPr>
              <a:t>★ 同步控制方式：一条已定的指令在执行时所需的机器周期数和节拍数都是固定不变的。</a:t>
            </a:r>
            <a:endParaRPr lang="en-US" altLang="zh-CN" sz="2000" b="1" dirty="0" smtClean="0">
              <a:solidFill>
                <a:srgbClr val="000066"/>
              </a:solidFill>
              <a:latin typeface="宋体" panose="02010600030101010101" pitchFamily="2" charset="-122"/>
            </a:endParaRPr>
          </a:p>
          <a:p>
            <a:pPr indent="539750" algn="l" defTabSz="762000" eaLnBrk="1" hangingPunct="1">
              <a:lnSpc>
                <a:spcPct val="150000"/>
              </a:lnSpc>
              <a:spcBef>
                <a:spcPts val="0"/>
              </a:spcBef>
              <a:buFont typeface="Wingdings" panose="05000000000000000000" pitchFamily="2" charset="2"/>
              <a:buNone/>
            </a:pPr>
            <a:r>
              <a:rPr lang="zh-CN" altLang="en-US" sz="2000" b="1" dirty="0" smtClean="0">
                <a:solidFill>
                  <a:srgbClr val="000066"/>
                </a:solidFill>
                <a:latin typeface="宋体" panose="02010600030101010101" pitchFamily="2" charset="-122"/>
              </a:rPr>
              <a:t>★ 异步控制方式：每条指令、每个操作需要多少时间就占用多少时间，双方需要“握手”信号来结束执行过程。</a:t>
            </a:r>
            <a:endParaRPr lang="en-US" altLang="zh-CN" sz="2000" b="1" dirty="0" smtClean="0">
              <a:solidFill>
                <a:srgbClr val="000066"/>
              </a:solidFill>
              <a:latin typeface="宋体" panose="02010600030101010101" pitchFamily="2" charset="-122"/>
            </a:endParaRPr>
          </a:p>
          <a:p>
            <a:pPr indent="539750" algn="l" defTabSz="762000" eaLnBrk="1" hangingPunct="1">
              <a:lnSpc>
                <a:spcPct val="150000"/>
              </a:lnSpc>
              <a:spcBef>
                <a:spcPts val="0"/>
              </a:spcBef>
            </a:pPr>
            <a:r>
              <a:rPr lang="zh-CN" altLang="en-US" sz="2000" b="1" dirty="0">
                <a:solidFill>
                  <a:srgbClr val="000066"/>
                </a:solidFill>
                <a:latin typeface="宋体" panose="02010600030101010101" pitchFamily="2" charset="-122"/>
              </a:rPr>
              <a:t>★ </a:t>
            </a:r>
            <a:r>
              <a:rPr lang="zh-CN" altLang="en-US" sz="2000" b="1" dirty="0" smtClean="0">
                <a:solidFill>
                  <a:srgbClr val="000066"/>
                </a:solidFill>
                <a:latin typeface="宋体" panose="02010600030101010101" pitchFamily="2" charset="-122"/>
              </a:rPr>
              <a:t>联合控制</a:t>
            </a:r>
            <a:r>
              <a:rPr lang="zh-CN" altLang="en-US" sz="2000" b="1" dirty="0">
                <a:solidFill>
                  <a:srgbClr val="000066"/>
                </a:solidFill>
                <a:latin typeface="宋体" panose="02010600030101010101" pitchFamily="2" charset="-122"/>
              </a:rPr>
              <a:t>方式</a:t>
            </a:r>
            <a:r>
              <a:rPr lang="zh-CN" altLang="en-US" sz="2000" b="1" dirty="0" smtClean="0">
                <a:solidFill>
                  <a:srgbClr val="000066"/>
                </a:solidFill>
                <a:latin typeface="宋体" panose="02010600030101010101" pitchFamily="2" charset="-122"/>
              </a:rPr>
              <a:t>：</a:t>
            </a:r>
            <a:r>
              <a:rPr lang="zh-CN" altLang="en-US" sz="2000" b="1" dirty="0">
                <a:solidFill>
                  <a:srgbClr val="000066"/>
                </a:solidFill>
                <a:latin typeface="宋体" panose="02010600030101010101" pitchFamily="2" charset="-122"/>
              </a:rPr>
              <a:t>同步控制</a:t>
            </a:r>
            <a:r>
              <a:rPr lang="zh-CN" altLang="en-US" sz="2000" b="1" dirty="0" smtClean="0">
                <a:solidFill>
                  <a:srgbClr val="000066"/>
                </a:solidFill>
                <a:latin typeface="宋体" panose="02010600030101010101" pitchFamily="2" charset="-122"/>
              </a:rPr>
              <a:t>方式和</a:t>
            </a:r>
            <a:r>
              <a:rPr lang="zh-CN" altLang="en-US" sz="2000" b="1" dirty="0">
                <a:solidFill>
                  <a:srgbClr val="000066"/>
                </a:solidFill>
                <a:latin typeface="宋体" panose="02010600030101010101" pitchFamily="2" charset="-122"/>
              </a:rPr>
              <a:t>异步控制</a:t>
            </a:r>
            <a:r>
              <a:rPr lang="zh-CN" altLang="en-US" sz="2000" b="1" dirty="0" smtClean="0">
                <a:solidFill>
                  <a:srgbClr val="000066"/>
                </a:solidFill>
                <a:latin typeface="宋体" panose="02010600030101010101" pitchFamily="2" charset="-122"/>
              </a:rPr>
              <a:t>方式的结合。</a:t>
            </a:r>
            <a:endParaRPr lang="en-US" altLang="zh-CN" sz="2000" b="1" dirty="0" smtClean="0">
              <a:solidFill>
                <a:srgbClr val="000066"/>
              </a:solidFill>
              <a:latin typeface="宋体" panose="02010600030101010101" pitchFamily="2" charset="-122"/>
            </a:endParaRPr>
          </a:p>
          <a:p>
            <a:pPr indent="539750" algn="l" defTabSz="762000" eaLnBrk="1" hangingPunct="1">
              <a:lnSpc>
                <a:spcPct val="150000"/>
              </a:lnSpc>
              <a:spcBef>
                <a:spcPts val="0"/>
              </a:spcBef>
            </a:pPr>
            <a:r>
              <a:rPr lang="zh-CN" altLang="en-US" sz="2000" b="1" dirty="0">
                <a:solidFill>
                  <a:srgbClr val="000066"/>
                </a:solidFill>
                <a:latin typeface="宋体" panose="02010600030101010101" pitchFamily="2" charset="-122"/>
              </a:rPr>
              <a:t>★ </a:t>
            </a:r>
            <a:r>
              <a:rPr lang="zh-CN" altLang="en-US" sz="2000" b="1" dirty="0" smtClean="0">
                <a:solidFill>
                  <a:srgbClr val="000066"/>
                </a:solidFill>
                <a:latin typeface="宋体" panose="02010600030101010101" pitchFamily="2" charset="-122"/>
              </a:rPr>
              <a:t>人工控制</a:t>
            </a:r>
            <a:r>
              <a:rPr lang="zh-CN" altLang="en-US" sz="2000" b="1" dirty="0">
                <a:solidFill>
                  <a:srgbClr val="000066"/>
                </a:solidFill>
                <a:latin typeface="宋体" panose="02010600030101010101" pitchFamily="2" charset="-122"/>
              </a:rPr>
              <a:t>方式</a:t>
            </a:r>
            <a:r>
              <a:rPr lang="zh-CN" altLang="en-US" sz="2000" b="1" dirty="0" smtClean="0">
                <a:solidFill>
                  <a:srgbClr val="000066"/>
                </a:solidFill>
                <a:latin typeface="宋体" panose="02010600030101010101" pitchFamily="2" charset="-122"/>
              </a:rPr>
              <a:t>：人工操作的处理，例如开机、关机等等。</a:t>
            </a:r>
            <a:endParaRPr lang="en-US" altLang="zh-CN" sz="2000" b="1" dirty="0" smtClean="0">
              <a:solidFill>
                <a:srgbClr val="000066"/>
              </a:solidFill>
              <a:latin typeface="宋体" panose="02010600030101010101" pitchFamily="2" charset="-122"/>
            </a:endParaRPr>
          </a:p>
          <a:p>
            <a:pPr algn="l" defTabSz="762000" eaLnBrk="1" hangingPunct="1">
              <a:lnSpc>
                <a:spcPct val="150000"/>
              </a:lnSpc>
              <a:spcBef>
                <a:spcPts val="0"/>
              </a:spcBef>
              <a:buFont typeface="Wingdings" panose="05000000000000000000" pitchFamily="2" charset="2"/>
              <a:buNone/>
            </a:pPr>
            <a:endParaRPr lang="zh-CN" altLang="en-US" sz="2000" b="1" dirty="0" smtClean="0">
              <a:solidFill>
                <a:srgbClr val="000066"/>
              </a:solidFill>
              <a:latin typeface="宋体" panose="02010600030101010101" pitchFamily="2" charset="-122"/>
            </a:endParaRPr>
          </a:p>
          <a:p>
            <a:pPr algn="l" defTabSz="762000" eaLnBrk="1" hangingPunct="1">
              <a:lnSpc>
                <a:spcPct val="150000"/>
              </a:lnSpc>
              <a:spcBef>
                <a:spcPts val="0"/>
              </a:spcBef>
              <a:buFont typeface="Wingdings" panose="05000000000000000000" pitchFamily="2" charset="2"/>
              <a:buNone/>
            </a:pPr>
            <a:endParaRPr lang="en-US" altLang="zh-CN" sz="2000" b="1" dirty="0" smtClean="0">
              <a:solidFill>
                <a:srgbClr val="000066"/>
              </a:solidFill>
              <a:latin typeface="宋体" panose="02010600030101010101" pitchFamily="2" charset="-122"/>
            </a:endParaRPr>
          </a:p>
        </p:txBody>
      </p:sp>
      <p:sp>
        <p:nvSpPr>
          <p:cNvPr id="410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
        <p:nvSpPr>
          <p:cNvPr id="410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endParaRPr lang="zh-CN" altLang="en-US"/>
          </a:p>
        </p:txBody>
      </p:sp>
    </p:spTree>
    <p:extLst>
      <p:ext uri="{BB962C8B-B14F-4D97-AF65-F5344CB8AC3E}">
        <p14:creationId xmlns:p14="http://schemas.microsoft.com/office/powerpoint/2010/main" val="4071918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3">
  <a:themeElements>
    <a:clrScheme name="att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att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att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tt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t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t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t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tt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15927</TotalTime>
  <Words>546</Words>
  <Application>Microsoft Office PowerPoint</Application>
  <PresentationFormat>全屏显示(4:3)</PresentationFormat>
  <Paragraphs>42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黑体</vt:lpstr>
      <vt:lpstr>楷体_GB2312</vt:lpstr>
      <vt:lpstr>隶书</vt:lpstr>
      <vt:lpstr>宋体</vt:lpstr>
      <vt:lpstr>微软雅黑</vt:lpstr>
      <vt:lpstr>Arial</vt:lpstr>
      <vt:lpstr>Times New Roman</vt:lpstr>
      <vt:lpstr>Wingdings</vt:lpstr>
      <vt:lpstr>att3</vt:lpstr>
      <vt:lpstr>PowerPoint 演示文稿</vt:lpstr>
      <vt:lpstr>6.4 组合逻辑控制器</vt:lpstr>
      <vt:lpstr>6.4 组合逻辑控制器</vt:lpstr>
      <vt:lpstr>6.4 组合逻辑控制器</vt:lpstr>
      <vt:lpstr>6.4 组合逻辑控制器</vt:lpstr>
      <vt:lpstr>6.4 组合逻辑控制器</vt:lpstr>
      <vt:lpstr>PowerPoint 演示文稿</vt:lpstr>
      <vt:lpstr>6.4 组合逻辑控制器</vt:lpstr>
    </vt:vector>
  </TitlesOfParts>
  <Company>中国矿业大学(北京)(cumtb)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计算机组成与结构</dc:title>
  <dc:creator>shq</dc:creator>
  <dc:description>清华，王爱英，第3版</dc:description>
  <cp:lastModifiedBy>Windows 用户</cp:lastModifiedBy>
  <cp:revision>148</cp:revision>
  <cp:lastPrinted>1999-05-06T17:03:56Z</cp:lastPrinted>
  <dcterms:created xsi:type="dcterms:W3CDTF">1999-05-03T20:45:05Z</dcterms:created>
  <dcterms:modified xsi:type="dcterms:W3CDTF">2020-03-24T02:03:10Z</dcterms:modified>
</cp:coreProperties>
</file>