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764" r:id="rId2"/>
    <p:sldId id="746" r:id="rId3"/>
    <p:sldId id="756" r:id="rId4"/>
    <p:sldId id="749" r:id="rId5"/>
    <p:sldId id="762" r:id="rId6"/>
    <p:sldId id="770" r:id="rId7"/>
    <p:sldId id="759" r:id="rId8"/>
    <p:sldId id="754" r:id="rId9"/>
    <p:sldId id="755" r:id="rId10"/>
    <p:sldId id="761" r:id="rId11"/>
    <p:sldId id="760" r:id="rId12"/>
    <p:sldId id="748" r:id="rId13"/>
    <p:sldId id="750" r:id="rId14"/>
    <p:sldId id="752" r:id="rId15"/>
    <p:sldId id="767" r:id="rId16"/>
    <p:sldId id="769" r:id="rId17"/>
    <p:sldId id="765" r:id="rId18"/>
    <p:sldId id="771" r:id="rId19"/>
    <p:sldId id="757" r:id="rId20"/>
    <p:sldId id="758" r:id="rId21"/>
    <p:sldId id="772" r:id="rId22"/>
  </p:sldIdLst>
  <p:sldSz cx="9144000" cy="6858000" type="screen4x3"/>
  <p:notesSz cx="6985000" cy="92821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C4C4C4"/>
    <a:srgbClr val="000066"/>
    <a:srgbClr val="333333"/>
    <a:srgbClr val="00FF00"/>
    <a:srgbClr val="FF0000"/>
    <a:srgbClr val="CCFFCC"/>
    <a:srgbClr val="CC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04" autoAdjust="0"/>
  </p:normalViewPr>
  <p:slideViewPr>
    <p:cSldViewPr>
      <p:cViewPr>
        <p:scale>
          <a:sx n="110" d="100"/>
          <a:sy n="110" d="100"/>
        </p:scale>
        <p:origin x="90" y="-294"/>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4470"/>
    </p:cViewPr>
  </p:sorterViewPr>
  <p:notesViewPr>
    <p:cSldViewPr>
      <p:cViewPr varScale="1">
        <p:scale>
          <a:sx n="54" d="100"/>
          <a:sy n="54" d="100"/>
        </p:scale>
        <p:origin x="-1182" y="-84"/>
      </p:cViewPr>
      <p:guideLst>
        <p:guide orient="horz" pos="2923"/>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97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8951"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9325">
              <a:defRPr sz="1000" i="1">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957638" y="-1588"/>
            <a:ext cx="3028950"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9325">
              <a:defRPr sz="1000" i="1">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81100" y="703263"/>
            <a:ext cx="4624388" cy="34686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31863" y="4410075"/>
            <a:ext cx="512127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7625" rIns="93662" bIns="47625"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1588" y="8816975"/>
            <a:ext cx="302895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9325">
              <a:defRPr sz="1000" i="1">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57638" y="8816975"/>
            <a:ext cx="30289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9325">
              <a:defRPr sz="1000" i="1">
                <a:ea typeface="宋体" panose="02010600030101010101" pitchFamily="2" charset="-122"/>
              </a:defRPr>
            </a:lvl1pPr>
          </a:lstStyle>
          <a:p>
            <a:pPr>
              <a:defRPr/>
            </a:pPr>
            <a:fld id="{634EAFDF-3C9D-4E7C-92C3-96C9A909305A}" type="slidenum">
              <a:rPr lang="zh-CN" altLang="en-US"/>
              <a:pPr>
                <a:defRPr/>
              </a:pPr>
              <a:t>‹#›</a:t>
            </a:fld>
            <a:endParaRPr lang="en-US" altLang="zh-CN"/>
          </a:p>
        </p:txBody>
      </p:sp>
    </p:spTree>
    <p:extLst>
      <p:ext uri="{BB962C8B-B14F-4D97-AF65-F5344CB8AC3E}">
        <p14:creationId xmlns:p14="http://schemas.microsoft.com/office/powerpoint/2010/main" val="3159354411"/>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4EAFDF-3C9D-4E7C-92C3-96C9A909305A}" type="slidenum">
              <a:rPr lang="zh-CN" altLang="en-US" smtClean="0"/>
              <a:pPr>
                <a:defRPr/>
              </a:pPr>
              <a:t>18</a:t>
            </a:fld>
            <a:endParaRPr lang="en-US" altLang="zh-CN"/>
          </a:p>
        </p:txBody>
      </p:sp>
    </p:spTree>
    <p:extLst>
      <p:ext uri="{BB962C8B-B14F-4D97-AF65-F5344CB8AC3E}">
        <p14:creationId xmlns:p14="http://schemas.microsoft.com/office/powerpoint/2010/main" val="81982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4EAFDF-3C9D-4E7C-92C3-96C9A909305A}" type="slidenum">
              <a:rPr lang="zh-CN" altLang="en-US" smtClean="0"/>
              <a:pPr>
                <a:defRPr/>
              </a:pPr>
              <a:t>21</a:t>
            </a:fld>
            <a:endParaRPr lang="en-US" altLang="zh-CN"/>
          </a:p>
        </p:txBody>
      </p:sp>
    </p:spTree>
    <p:extLst>
      <p:ext uri="{BB962C8B-B14F-4D97-AF65-F5344CB8AC3E}">
        <p14:creationId xmlns:p14="http://schemas.microsoft.com/office/powerpoint/2010/main" val="133813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AAC760E-DEAD-4F7C-B33D-4579B18EBA4D}" type="datetime1">
              <a:rPr lang="zh-CN" altLang="en-US"/>
              <a:pPr>
                <a:defRPr/>
              </a:pPr>
              <a:t>2021/11/28</a:t>
            </a:fld>
            <a:endParaRPr lang="en-US" altLang="zh-CN"/>
          </a:p>
        </p:txBody>
      </p:sp>
    </p:spTree>
    <p:extLst>
      <p:ext uri="{BB962C8B-B14F-4D97-AF65-F5344CB8AC3E}">
        <p14:creationId xmlns:p14="http://schemas.microsoft.com/office/powerpoint/2010/main" val="325034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E8F2702-A9A8-46A5-8E53-C19F810F0237}" type="datetime1">
              <a:rPr lang="zh-CN" altLang="en-US"/>
              <a:pPr>
                <a:defRPr/>
              </a:pPr>
              <a:t>2021/11/28</a:t>
            </a:fld>
            <a:endParaRPr lang="en-US" altLang="zh-CN"/>
          </a:p>
        </p:txBody>
      </p:sp>
    </p:spTree>
    <p:extLst>
      <p:ext uri="{BB962C8B-B14F-4D97-AF65-F5344CB8AC3E}">
        <p14:creationId xmlns:p14="http://schemas.microsoft.com/office/powerpoint/2010/main" val="17126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8B73DF8E-368C-419A-8FD2-66892E69BCA1}" type="datetime1">
              <a:rPr lang="zh-CN" altLang="en-US"/>
              <a:pPr>
                <a:defRPr/>
              </a:pPr>
              <a:t>2021/11/28</a:t>
            </a:fld>
            <a:endParaRPr lang="en-US" altLang="zh-CN"/>
          </a:p>
        </p:txBody>
      </p:sp>
    </p:spTree>
    <p:extLst>
      <p:ext uri="{BB962C8B-B14F-4D97-AF65-F5344CB8AC3E}">
        <p14:creationId xmlns:p14="http://schemas.microsoft.com/office/powerpoint/2010/main" val="1763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E03D6EF-9D4B-4CA4-A9C6-016E1BE6AD36}" type="datetime1">
              <a:rPr lang="zh-CN" altLang="en-US"/>
              <a:pPr>
                <a:defRPr/>
              </a:pPr>
              <a:t>2021/11/28</a:t>
            </a:fld>
            <a:endParaRPr lang="en-US" altLang="zh-CN"/>
          </a:p>
        </p:txBody>
      </p:sp>
    </p:spTree>
    <p:extLst>
      <p:ext uri="{BB962C8B-B14F-4D97-AF65-F5344CB8AC3E}">
        <p14:creationId xmlns:p14="http://schemas.microsoft.com/office/powerpoint/2010/main" val="189881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9450E69-DB14-4F9D-AA1C-653FC1697815}" type="datetime1">
              <a:rPr lang="zh-CN" altLang="en-US"/>
              <a:pPr>
                <a:defRPr/>
              </a:pPr>
              <a:t>2021/11/28</a:t>
            </a:fld>
            <a:endParaRPr lang="en-US" altLang="zh-CN"/>
          </a:p>
        </p:txBody>
      </p:sp>
    </p:spTree>
    <p:extLst>
      <p:ext uri="{BB962C8B-B14F-4D97-AF65-F5344CB8AC3E}">
        <p14:creationId xmlns:p14="http://schemas.microsoft.com/office/powerpoint/2010/main" val="164504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86E8BA1-F51C-421D-ADF1-D38979A55A69}" type="datetime1">
              <a:rPr lang="zh-CN" altLang="en-US"/>
              <a:pPr>
                <a:defRPr/>
              </a:pPr>
              <a:t>2021/11/28</a:t>
            </a:fld>
            <a:endParaRPr lang="en-US" altLang="zh-CN"/>
          </a:p>
        </p:txBody>
      </p:sp>
    </p:spTree>
    <p:extLst>
      <p:ext uri="{BB962C8B-B14F-4D97-AF65-F5344CB8AC3E}">
        <p14:creationId xmlns:p14="http://schemas.microsoft.com/office/powerpoint/2010/main" val="246172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AFD3D7A-3B55-4E5E-B705-FF17AC054FA5}" type="datetime1">
              <a:rPr lang="zh-CN" altLang="en-US"/>
              <a:pPr>
                <a:defRPr/>
              </a:pPr>
              <a:t>2021/11/28</a:t>
            </a:fld>
            <a:endParaRPr lang="en-US" altLang="zh-CN"/>
          </a:p>
        </p:txBody>
      </p:sp>
    </p:spTree>
    <p:extLst>
      <p:ext uri="{BB962C8B-B14F-4D97-AF65-F5344CB8AC3E}">
        <p14:creationId xmlns:p14="http://schemas.microsoft.com/office/powerpoint/2010/main" val="307941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94B190F-AB20-48AB-B268-0D32E114AE9A}" type="datetime1">
              <a:rPr lang="zh-CN" altLang="en-US"/>
              <a:pPr>
                <a:defRPr/>
              </a:pPr>
              <a:t>2021/11/28</a:t>
            </a:fld>
            <a:endParaRPr lang="en-US" altLang="zh-CN"/>
          </a:p>
        </p:txBody>
      </p:sp>
    </p:spTree>
    <p:extLst>
      <p:ext uri="{BB962C8B-B14F-4D97-AF65-F5344CB8AC3E}">
        <p14:creationId xmlns:p14="http://schemas.microsoft.com/office/powerpoint/2010/main" val="223902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BD60C3-B4C9-423A-AB92-2AEACB753CFD}" type="datetime1">
              <a:rPr lang="zh-CN" altLang="en-US"/>
              <a:pPr>
                <a:defRPr/>
              </a:pPr>
              <a:t>2021/11/28</a:t>
            </a:fld>
            <a:endParaRPr lang="en-US" altLang="zh-CN"/>
          </a:p>
        </p:txBody>
      </p:sp>
    </p:spTree>
    <p:extLst>
      <p:ext uri="{BB962C8B-B14F-4D97-AF65-F5344CB8AC3E}">
        <p14:creationId xmlns:p14="http://schemas.microsoft.com/office/powerpoint/2010/main" val="313119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0F52F17-4497-44B2-92B2-E31AB5F75B75}" type="datetime1">
              <a:rPr lang="zh-CN" altLang="en-US"/>
              <a:pPr>
                <a:defRPr/>
              </a:pPr>
              <a:t>2021/11/28</a:t>
            </a:fld>
            <a:endParaRPr lang="en-US" altLang="zh-CN"/>
          </a:p>
        </p:txBody>
      </p:sp>
    </p:spTree>
    <p:extLst>
      <p:ext uri="{BB962C8B-B14F-4D97-AF65-F5344CB8AC3E}">
        <p14:creationId xmlns:p14="http://schemas.microsoft.com/office/powerpoint/2010/main" val="162549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2FD9DEA-9B5F-4B57-BDA1-3F1FC1B560A3}" type="datetime1">
              <a:rPr lang="zh-CN" altLang="en-US"/>
              <a:pPr>
                <a:defRPr/>
              </a:pPr>
              <a:t>2021/11/28</a:t>
            </a:fld>
            <a:endParaRPr lang="en-US" altLang="zh-CN"/>
          </a:p>
        </p:txBody>
      </p:sp>
    </p:spTree>
    <p:extLst>
      <p:ext uri="{BB962C8B-B14F-4D97-AF65-F5344CB8AC3E}">
        <p14:creationId xmlns:p14="http://schemas.microsoft.com/office/powerpoint/2010/main" val="14164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580"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FF0000"/>
                </a:solidFill>
                <a:latin typeface="+mn-ea"/>
                <a:ea typeface="+mn-ea"/>
              </a:defRPr>
            </a:lvl1pPr>
          </a:lstStyle>
          <a:p>
            <a:pPr>
              <a:defRPr/>
            </a:pPr>
            <a:fld id="{512C98C3-F3B4-4AD4-BF0C-779734B74BF0}" type="datetime1">
              <a:rPr lang="zh-CN" altLang="en-US"/>
              <a:pPr>
                <a:defRPr/>
              </a:pPr>
              <a:t>2021/11/28</a:t>
            </a:fld>
            <a:endParaRPr lang="en-US" altLang="zh-CN"/>
          </a:p>
        </p:txBody>
      </p:sp>
      <p:sp>
        <p:nvSpPr>
          <p:cNvPr id="1030" name="Rectangle 8"/>
          <p:cNvSpPr>
            <a:spLocks noChangeArrowheads="1"/>
          </p:cNvSpPr>
          <p:nvPr/>
        </p:nvSpPr>
        <p:spPr bwMode="auto">
          <a:xfrm>
            <a:off x="3124200" y="6553200"/>
            <a:ext cx="28956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en-US" smtClean="0">
              <a:latin typeface="Arial" panose="020B0604020202020204" pitchFamily="34" charset="0"/>
              <a:ea typeface="宋体" panose="02010600030101010101" pitchFamily="2" charset="-122"/>
            </a:endParaRPr>
          </a:p>
        </p:txBody>
      </p:sp>
      <p:sp>
        <p:nvSpPr>
          <p:cNvPr id="1031" name="Rectangle 9"/>
          <p:cNvSpPr>
            <a:spLocks noChangeArrowheads="1"/>
          </p:cNvSpPr>
          <p:nvPr/>
        </p:nvSpPr>
        <p:spPr bwMode="auto">
          <a:xfrm>
            <a:off x="311150" y="311150"/>
            <a:ext cx="8521700" cy="6121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defRPr/>
            </a:pPr>
            <a:endParaRPr lang="zh-CN" altLang="en-US" smtClean="0"/>
          </a:p>
        </p:txBody>
      </p:sp>
      <p:grpSp>
        <p:nvGrpSpPr>
          <p:cNvPr id="1032" name="Group 10"/>
          <p:cNvGrpSpPr>
            <a:grpSpLocks/>
          </p:cNvGrpSpPr>
          <p:nvPr/>
        </p:nvGrpSpPr>
        <p:grpSpPr bwMode="auto">
          <a:xfrm>
            <a:off x="7794625" y="6380163"/>
            <a:ext cx="460375" cy="179387"/>
            <a:chOff x="4910" y="4019"/>
            <a:chExt cx="290" cy="113"/>
          </a:xfrm>
        </p:grpSpPr>
        <p:sp>
          <p:nvSpPr>
            <p:cNvPr id="1037" name="Freeform 11"/>
            <p:cNvSpPr>
              <a:spLocks/>
            </p:cNvSpPr>
            <p:nvPr/>
          </p:nvSpPr>
          <p:spPr bwMode="auto">
            <a:xfrm>
              <a:off x="4910" y="4019"/>
              <a:ext cx="98" cy="113"/>
            </a:xfrm>
            <a:custGeom>
              <a:avLst/>
              <a:gdLst>
                <a:gd name="T0" fmla="*/ 33 w 98"/>
                <a:gd name="T1" fmla="*/ 92 h 113"/>
                <a:gd name="T2" fmla="*/ 27 w 98"/>
                <a:gd name="T3" fmla="*/ 112 h 113"/>
                <a:gd name="T4" fmla="*/ 0 w 98"/>
                <a:gd name="T5" fmla="*/ 112 h 113"/>
                <a:gd name="T6" fmla="*/ 35 w 98"/>
                <a:gd name="T7" fmla="*/ 0 h 113"/>
                <a:gd name="T8" fmla="*/ 64 w 98"/>
                <a:gd name="T9" fmla="*/ 0 h 113"/>
                <a:gd name="T10" fmla="*/ 97 w 98"/>
                <a:gd name="T11" fmla="*/ 112 h 113"/>
                <a:gd name="T12" fmla="*/ 69 w 98"/>
                <a:gd name="T13" fmla="*/ 112 h 113"/>
                <a:gd name="T14" fmla="*/ 64 w 98"/>
                <a:gd name="T15" fmla="*/ 92 h 113"/>
                <a:gd name="T16" fmla="*/ 33 w 98"/>
                <a:gd name="T17" fmla="*/ 92 h 113"/>
                <a:gd name="T18" fmla="*/ 39 w 98"/>
                <a:gd name="T19" fmla="*/ 68 h 113"/>
                <a:gd name="T20" fmla="*/ 50 w 98"/>
                <a:gd name="T21" fmla="*/ 31 h 113"/>
                <a:gd name="T22" fmla="*/ 59 w 98"/>
                <a:gd name="T23" fmla="*/ 68 h 113"/>
                <a:gd name="T24" fmla="*/ 39 w 98"/>
                <a:gd name="T25" fmla="*/ 68 h 113"/>
                <a:gd name="T26" fmla="*/ 33 w 98"/>
                <a:gd name="T27" fmla="*/ 92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8" h="113">
                  <a:moveTo>
                    <a:pt x="33" y="92"/>
                  </a:moveTo>
                  <a:lnTo>
                    <a:pt x="27" y="112"/>
                  </a:lnTo>
                  <a:lnTo>
                    <a:pt x="0" y="112"/>
                  </a:lnTo>
                  <a:lnTo>
                    <a:pt x="35" y="0"/>
                  </a:lnTo>
                  <a:lnTo>
                    <a:pt x="64" y="0"/>
                  </a:lnTo>
                  <a:lnTo>
                    <a:pt x="97" y="112"/>
                  </a:lnTo>
                  <a:lnTo>
                    <a:pt x="69" y="112"/>
                  </a:lnTo>
                  <a:lnTo>
                    <a:pt x="64" y="92"/>
                  </a:lnTo>
                  <a:lnTo>
                    <a:pt x="33" y="92"/>
                  </a:lnTo>
                  <a:lnTo>
                    <a:pt x="39" y="68"/>
                  </a:lnTo>
                  <a:lnTo>
                    <a:pt x="50" y="31"/>
                  </a:lnTo>
                  <a:lnTo>
                    <a:pt x="59" y="68"/>
                  </a:lnTo>
                  <a:lnTo>
                    <a:pt x="39" y="68"/>
                  </a:lnTo>
                  <a:lnTo>
                    <a:pt x="33" y="9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8" name="Freeform 12"/>
            <p:cNvSpPr>
              <a:spLocks/>
            </p:cNvSpPr>
            <p:nvPr/>
          </p:nvSpPr>
          <p:spPr bwMode="auto">
            <a:xfrm>
              <a:off x="4990" y="4019"/>
              <a:ext cx="79" cy="113"/>
            </a:xfrm>
            <a:custGeom>
              <a:avLst/>
              <a:gdLst>
                <a:gd name="T0" fmla="*/ 26 w 79"/>
                <a:gd name="T1" fmla="*/ 23 h 113"/>
                <a:gd name="T2" fmla="*/ 0 w 79"/>
                <a:gd name="T3" fmla="*/ 23 h 113"/>
                <a:gd name="T4" fmla="*/ 0 w 79"/>
                <a:gd name="T5" fmla="*/ 0 h 113"/>
                <a:gd name="T6" fmla="*/ 78 w 79"/>
                <a:gd name="T7" fmla="*/ 0 h 113"/>
                <a:gd name="T8" fmla="*/ 78 w 79"/>
                <a:gd name="T9" fmla="*/ 23 h 113"/>
                <a:gd name="T10" fmla="*/ 52 w 79"/>
                <a:gd name="T11" fmla="*/ 23 h 113"/>
                <a:gd name="T12" fmla="*/ 52 w 79"/>
                <a:gd name="T13" fmla="*/ 112 h 113"/>
                <a:gd name="T14" fmla="*/ 26 w 79"/>
                <a:gd name="T15" fmla="*/ 112 h 113"/>
                <a:gd name="T16" fmla="*/ 26 w 79"/>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113">
                  <a:moveTo>
                    <a:pt x="26" y="23"/>
                  </a:moveTo>
                  <a:lnTo>
                    <a:pt x="0" y="23"/>
                  </a:lnTo>
                  <a:lnTo>
                    <a:pt x="0" y="0"/>
                  </a:lnTo>
                  <a:lnTo>
                    <a:pt x="78" y="0"/>
                  </a:lnTo>
                  <a:lnTo>
                    <a:pt x="78" y="23"/>
                  </a:lnTo>
                  <a:lnTo>
                    <a:pt x="52" y="23"/>
                  </a:lnTo>
                  <a:lnTo>
                    <a:pt x="52" y="112"/>
                  </a:lnTo>
                  <a:lnTo>
                    <a:pt x="26" y="112"/>
                  </a:lnTo>
                  <a:lnTo>
                    <a:pt x="26"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Freeform 13"/>
            <p:cNvSpPr>
              <a:spLocks/>
            </p:cNvSpPr>
            <p:nvPr/>
          </p:nvSpPr>
          <p:spPr bwMode="auto">
            <a:xfrm>
              <a:off x="5059" y="4041"/>
              <a:ext cx="79" cy="91"/>
            </a:xfrm>
            <a:custGeom>
              <a:avLst/>
              <a:gdLst>
                <a:gd name="T0" fmla="*/ 23 w 79"/>
                <a:gd name="T1" fmla="*/ 54 h 91"/>
                <a:gd name="T2" fmla="*/ 40 w 79"/>
                <a:gd name="T3" fmla="*/ 70 h 91"/>
                <a:gd name="T4" fmla="*/ 30 w 79"/>
                <a:gd name="T5" fmla="*/ 71 h 91"/>
                <a:gd name="T6" fmla="*/ 25 w 79"/>
                <a:gd name="T7" fmla="*/ 69 h 91"/>
                <a:gd name="T8" fmla="*/ 22 w 79"/>
                <a:gd name="T9" fmla="*/ 64 h 91"/>
                <a:gd name="T10" fmla="*/ 22 w 79"/>
                <a:gd name="T11" fmla="*/ 57 h 91"/>
                <a:gd name="T12" fmla="*/ 23 w 79"/>
                <a:gd name="T13" fmla="*/ 54 h 91"/>
                <a:gd name="T14" fmla="*/ 8 w 79"/>
                <a:gd name="T15" fmla="*/ 39 h 91"/>
                <a:gd name="T16" fmla="*/ 1 w 79"/>
                <a:gd name="T17" fmla="*/ 51 h 91"/>
                <a:gd name="T18" fmla="*/ 0 w 79"/>
                <a:gd name="T19" fmla="*/ 68 h 91"/>
                <a:gd name="T20" fmla="*/ 7 w 79"/>
                <a:gd name="T21" fmla="*/ 81 h 91"/>
                <a:gd name="T22" fmla="*/ 22 w 79"/>
                <a:gd name="T23" fmla="*/ 89 h 91"/>
                <a:gd name="T24" fmla="*/ 44 w 79"/>
                <a:gd name="T25" fmla="*/ 90 h 91"/>
                <a:gd name="T26" fmla="*/ 60 w 79"/>
                <a:gd name="T27" fmla="*/ 84 h 91"/>
                <a:gd name="T28" fmla="*/ 61 w 79"/>
                <a:gd name="T29" fmla="*/ 84 h 91"/>
                <a:gd name="T30" fmla="*/ 62 w 79"/>
                <a:gd name="T31" fmla="*/ 85 h 91"/>
                <a:gd name="T32" fmla="*/ 63 w 79"/>
                <a:gd name="T33" fmla="*/ 86 h 91"/>
                <a:gd name="T34" fmla="*/ 65 w 79"/>
                <a:gd name="T35" fmla="*/ 87 h 91"/>
                <a:gd name="T36" fmla="*/ 67 w 79"/>
                <a:gd name="T37" fmla="*/ 88 h 91"/>
                <a:gd name="T38" fmla="*/ 69 w 79"/>
                <a:gd name="T39" fmla="*/ 89 h 91"/>
                <a:gd name="T40" fmla="*/ 70 w 79"/>
                <a:gd name="T41" fmla="*/ 89 h 91"/>
                <a:gd name="T42" fmla="*/ 71 w 79"/>
                <a:gd name="T43" fmla="*/ 89 h 91"/>
                <a:gd name="T44" fmla="*/ 72 w 79"/>
                <a:gd name="T45" fmla="*/ 89 h 91"/>
                <a:gd name="T46" fmla="*/ 73 w 79"/>
                <a:gd name="T47" fmla="*/ 89 h 91"/>
                <a:gd name="T48" fmla="*/ 75 w 79"/>
                <a:gd name="T49" fmla="*/ 89 h 91"/>
                <a:gd name="T50" fmla="*/ 77 w 79"/>
                <a:gd name="T51" fmla="*/ 89 h 91"/>
                <a:gd name="T52" fmla="*/ 78 w 79"/>
                <a:gd name="T53" fmla="*/ 89 h 91"/>
                <a:gd name="T54" fmla="*/ 78 w 79"/>
                <a:gd name="T55" fmla="*/ 69 h 91"/>
                <a:gd name="T56" fmla="*/ 74 w 79"/>
                <a:gd name="T57" fmla="*/ 69 h 91"/>
                <a:gd name="T58" fmla="*/ 71 w 79"/>
                <a:gd name="T59" fmla="*/ 69 h 91"/>
                <a:gd name="T60" fmla="*/ 71 w 79"/>
                <a:gd name="T61" fmla="*/ 68 h 91"/>
                <a:gd name="T62" fmla="*/ 72 w 79"/>
                <a:gd name="T63" fmla="*/ 67 h 91"/>
                <a:gd name="T64" fmla="*/ 72 w 79"/>
                <a:gd name="T65" fmla="*/ 66 h 91"/>
                <a:gd name="T66" fmla="*/ 72 w 79"/>
                <a:gd name="T67" fmla="*/ 65 h 91"/>
                <a:gd name="T68" fmla="*/ 73 w 79"/>
                <a:gd name="T69" fmla="*/ 64 h 91"/>
                <a:gd name="T70" fmla="*/ 73 w 79"/>
                <a:gd name="T71" fmla="*/ 62 h 91"/>
                <a:gd name="T72" fmla="*/ 73 w 79"/>
                <a:gd name="T73" fmla="*/ 61 h 91"/>
                <a:gd name="T74" fmla="*/ 73 w 79"/>
                <a:gd name="T75" fmla="*/ 60 h 91"/>
                <a:gd name="T76" fmla="*/ 73 w 79"/>
                <a:gd name="T77" fmla="*/ 59 h 91"/>
                <a:gd name="T78" fmla="*/ 73 w 79"/>
                <a:gd name="T79" fmla="*/ 58 h 91"/>
                <a:gd name="T80" fmla="*/ 73 w 79"/>
                <a:gd name="T81" fmla="*/ 57 h 91"/>
                <a:gd name="T82" fmla="*/ 73 w 79"/>
                <a:gd name="T83" fmla="*/ 56 h 91"/>
                <a:gd name="T84" fmla="*/ 73 w 79"/>
                <a:gd name="T85" fmla="*/ 55 h 91"/>
                <a:gd name="T86" fmla="*/ 73 w 79"/>
                <a:gd name="T87" fmla="*/ 36 h 91"/>
                <a:gd name="T88" fmla="*/ 54 w 79"/>
                <a:gd name="T89" fmla="*/ 36 h 91"/>
                <a:gd name="T90" fmla="*/ 54 w 79"/>
                <a:gd name="T91" fmla="*/ 55 h 91"/>
                <a:gd name="T92" fmla="*/ 31 w 79"/>
                <a:gd name="T93" fmla="*/ 34 h 91"/>
                <a:gd name="T94" fmla="*/ 27 w 79"/>
                <a:gd name="T95" fmla="*/ 28 h 91"/>
                <a:gd name="T96" fmla="*/ 26 w 79"/>
                <a:gd name="T97" fmla="*/ 24 h 91"/>
                <a:gd name="T98" fmla="*/ 26 w 79"/>
                <a:gd name="T99" fmla="*/ 19 h 91"/>
                <a:gd name="T100" fmla="*/ 30 w 79"/>
                <a:gd name="T101" fmla="*/ 18 h 91"/>
                <a:gd name="T102" fmla="*/ 34 w 79"/>
                <a:gd name="T103" fmla="*/ 19 h 91"/>
                <a:gd name="T104" fmla="*/ 36 w 79"/>
                <a:gd name="T105" fmla="*/ 24 h 91"/>
                <a:gd name="T106" fmla="*/ 36 w 79"/>
                <a:gd name="T107" fmla="*/ 35 h 91"/>
                <a:gd name="T108" fmla="*/ 55 w 79"/>
                <a:gd name="T109" fmla="*/ 35 h 91"/>
                <a:gd name="T110" fmla="*/ 55 w 79"/>
                <a:gd name="T111" fmla="*/ 16 h 91"/>
                <a:gd name="T112" fmla="*/ 48 w 79"/>
                <a:gd name="T113" fmla="*/ 5 h 91"/>
                <a:gd name="T114" fmla="*/ 30 w 79"/>
                <a:gd name="T115" fmla="*/ 0 h 91"/>
                <a:gd name="T116" fmla="*/ 12 w 79"/>
                <a:gd name="T117" fmla="*/ 6 h 91"/>
                <a:gd name="T118" fmla="*/ 3 w 79"/>
                <a:gd name="T119" fmla="*/ 21 h 91"/>
                <a:gd name="T120" fmla="*/ 9 w 79"/>
                <a:gd name="T121" fmla="*/ 39 h 91"/>
                <a:gd name="T122" fmla="*/ 23 w 79"/>
                <a:gd name="T123" fmla="*/ 54 h 9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9" h="91">
                  <a:moveTo>
                    <a:pt x="23" y="54"/>
                  </a:moveTo>
                  <a:lnTo>
                    <a:pt x="40" y="70"/>
                  </a:lnTo>
                  <a:lnTo>
                    <a:pt x="30" y="71"/>
                  </a:lnTo>
                  <a:lnTo>
                    <a:pt x="25" y="69"/>
                  </a:lnTo>
                  <a:lnTo>
                    <a:pt x="22" y="64"/>
                  </a:lnTo>
                  <a:lnTo>
                    <a:pt x="22" y="57"/>
                  </a:lnTo>
                  <a:lnTo>
                    <a:pt x="23" y="54"/>
                  </a:lnTo>
                  <a:lnTo>
                    <a:pt x="8" y="39"/>
                  </a:lnTo>
                  <a:lnTo>
                    <a:pt x="1" y="51"/>
                  </a:lnTo>
                  <a:lnTo>
                    <a:pt x="0" y="68"/>
                  </a:lnTo>
                  <a:lnTo>
                    <a:pt x="7" y="81"/>
                  </a:lnTo>
                  <a:lnTo>
                    <a:pt x="22" y="89"/>
                  </a:lnTo>
                  <a:lnTo>
                    <a:pt x="44" y="90"/>
                  </a:lnTo>
                  <a:lnTo>
                    <a:pt x="60" y="84"/>
                  </a:lnTo>
                  <a:lnTo>
                    <a:pt x="61" y="84"/>
                  </a:lnTo>
                  <a:lnTo>
                    <a:pt x="62" y="85"/>
                  </a:lnTo>
                  <a:lnTo>
                    <a:pt x="63" y="86"/>
                  </a:lnTo>
                  <a:lnTo>
                    <a:pt x="65" y="87"/>
                  </a:lnTo>
                  <a:lnTo>
                    <a:pt x="67" y="88"/>
                  </a:lnTo>
                  <a:lnTo>
                    <a:pt x="69" y="89"/>
                  </a:lnTo>
                  <a:lnTo>
                    <a:pt x="70" y="89"/>
                  </a:lnTo>
                  <a:lnTo>
                    <a:pt x="71" y="89"/>
                  </a:lnTo>
                  <a:lnTo>
                    <a:pt x="72" y="89"/>
                  </a:lnTo>
                  <a:lnTo>
                    <a:pt x="73" y="89"/>
                  </a:lnTo>
                  <a:lnTo>
                    <a:pt x="75" y="89"/>
                  </a:lnTo>
                  <a:lnTo>
                    <a:pt x="77" y="89"/>
                  </a:lnTo>
                  <a:lnTo>
                    <a:pt x="78" y="89"/>
                  </a:lnTo>
                  <a:lnTo>
                    <a:pt x="78" y="69"/>
                  </a:lnTo>
                  <a:lnTo>
                    <a:pt x="74" y="69"/>
                  </a:lnTo>
                  <a:lnTo>
                    <a:pt x="71" y="69"/>
                  </a:lnTo>
                  <a:lnTo>
                    <a:pt x="71" y="68"/>
                  </a:lnTo>
                  <a:lnTo>
                    <a:pt x="72" y="67"/>
                  </a:lnTo>
                  <a:lnTo>
                    <a:pt x="72" y="66"/>
                  </a:lnTo>
                  <a:lnTo>
                    <a:pt x="72" y="65"/>
                  </a:lnTo>
                  <a:lnTo>
                    <a:pt x="73" y="64"/>
                  </a:lnTo>
                  <a:lnTo>
                    <a:pt x="73" y="62"/>
                  </a:lnTo>
                  <a:lnTo>
                    <a:pt x="73" y="61"/>
                  </a:lnTo>
                  <a:lnTo>
                    <a:pt x="73" y="60"/>
                  </a:lnTo>
                  <a:lnTo>
                    <a:pt x="73" y="59"/>
                  </a:lnTo>
                  <a:lnTo>
                    <a:pt x="73" y="58"/>
                  </a:lnTo>
                  <a:lnTo>
                    <a:pt x="73" y="57"/>
                  </a:lnTo>
                  <a:lnTo>
                    <a:pt x="73" y="56"/>
                  </a:lnTo>
                  <a:lnTo>
                    <a:pt x="73" y="55"/>
                  </a:lnTo>
                  <a:lnTo>
                    <a:pt x="73" y="36"/>
                  </a:lnTo>
                  <a:lnTo>
                    <a:pt x="54" y="36"/>
                  </a:lnTo>
                  <a:lnTo>
                    <a:pt x="54" y="55"/>
                  </a:lnTo>
                  <a:lnTo>
                    <a:pt x="31" y="34"/>
                  </a:lnTo>
                  <a:lnTo>
                    <a:pt x="27" y="28"/>
                  </a:lnTo>
                  <a:lnTo>
                    <a:pt x="26" y="24"/>
                  </a:lnTo>
                  <a:lnTo>
                    <a:pt x="26" y="19"/>
                  </a:lnTo>
                  <a:lnTo>
                    <a:pt x="30" y="18"/>
                  </a:lnTo>
                  <a:lnTo>
                    <a:pt x="34" y="19"/>
                  </a:lnTo>
                  <a:lnTo>
                    <a:pt x="36" y="24"/>
                  </a:lnTo>
                  <a:lnTo>
                    <a:pt x="36" y="35"/>
                  </a:lnTo>
                  <a:lnTo>
                    <a:pt x="55" y="35"/>
                  </a:lnTo>
                  <a:lnTo>
                    <a:pt x="55" y="16"/>
                  </a:lnTo>
                  <a:lnTo>
                    <a:pt x="48" y="5"/>
                  </a:lnTo>
                  <a:lnTo>
                    <a:pt x="30" y="0"/>
                  </a:lnTo>
                  <a:lnTo>
                    <a:pt x="12" y="6"/>
                  </a:lnTo>
                  <a:lnTo>
                    <a:pt x="3" y="21"/>
                  </a:lnTo>
                  <a:lnTo>
                    <a:pt x="9" y="39"/>
                  </a:lnTo>
                  <a:lnTo>
                    <a:pt x="23" y="5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14"/>
            <p:cNvSpPr>
              <a:spLocks/>
            </p:cNvSpPr>
            <p:nvPr/>
          </p:nvSpPr>
          <p:spPr bwMode="auto">
            <a:xfrm>
              <a:off x="5122" y="4019"/>
              <a:ext cx="78" cy="113"/>
            </a:xfrm>
            <a:custGeom>
              <a:avLst/>
              <a:gdLst>
                <a:gd name="T0" fmla="*/ 25 w 78"/>
                <a:gd name="T1" fmla="*/ 23 h 113"/>
                <a:gd name="T2" fmla="*/ 0 w 78"/>
                <a:gd name="T3" fmla="*/ 23 h 113"/>
                <a:gd name="T4" fmla="*/ 0 w 78"/>
                <a:gd name="T5" fmla="*/ 0 h 113"/>
                <a:gd name="T6" fmla="*/ 77 w 78"/>
                <a:gd name="T7" fmla="*/ 0 h 113"/>
                <a:gd name="T8" fmla="*/ 77 w 78"/>
                <a:gd name="T9" fmla="*/ 23 h 113"/>
                <a:gd name="T10" fmla="*/ 51 w 78"/>
                <a:gd name="T11" fmla="*/ 23 h 113"/>
                <a:gd name="T12" fmla="*/ 51 w 78"/>
                <a:gd name="T13" fmla="*/ 112 h 113"/>
                <a:gd name="T14" fmla="*/ 25 w 78"/>
                <a:gd name="T15" fmla="*/ 112 h 113"/>
                <a:gd name="T16" fmla="*/ 25 w 78"/>
                <a:gd name="T17" fmla="*/ 2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113">
                  <a:moveTo>
                    <a:pt x="25" y="23"/>
                  </a:moveTo>
                  <a:lnTo>
                    <a:pt x="0" y="23"/>
                  </a:lnTo>
                  <a:lnTo>
                    <a:pt x="0" y="0"/>
                  </a:lnTo>
                  <a:lnTo>
                    <a:pt x="77" y="0"/>
                  </a:lnTo>
                  <a:lnTo>
                    <a:pt x="77" y="23"/>
                  </a:lnTo>
                  <a:lnTo>
                    <a:pt x="51" y="23"/>
                  </a:lnTo>
                  <a:lnTo>
                    <a:pt x="51" y="112"/>
                  </a:lnTo>
                  <a:lnTo>
                    <a:pt x="25" y="112"/>
                  </a:lnTo>
                  <a:lnTo>
                    <a:pt x="25"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3" name="Rectangle 15"/>
          <p:cNvSpPr>
            <a:spLocks noChangeArrowheads="1"/>
          </p:cNvSpPr>
          <p:nvPr/>
        </p:nvSpPr>
        <p:spPr bwMode="auto">
          <a:xfrm>
            <a:off x="8532813" y="6553200"/>
            <a:ext cx="595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defRPr/>
            </a:pPr>
            <a:fld id="{25AB9BD4-A386-4535-8874-06DABC77156C}" type="slidenum">
              <a:rPr lang="zh-CN" altLang="en-US" sz="1200" smtClean="0">
                <a:solidFill>
                  <a:srgbClr val="FF0000"/>
                </a:solidFill>
                <a:latin typeface="黑体" panose="02010609060101010101" pitchFamily="49" charset="-122"/>
              </a:rPr>
              <a:pPr algn="ctr">
                <a:defRPr/>
              </a:pPr>
              <a:t>‹#›</a:t>
            </a:fld>
            <a:endParaRPr lang="en-US" altLang="zh-CN" sz="1200" smtClean="0">
              <a:solidFill>
                <a:srgbClr val="FF0000"/>
              </a:solidFill>
              <a:latin typeface="黑体" panose="02010609060101010101" pitchFamily="49" charset="-122"/>
            </a:endParaRPr>
          </a:p>
        </p:txBody>
      </p:sp>
      <p:sp>
        <p:nvSpPr>
          <p:cNvPr id="1034" name="Rectangle 18"/>
          <p:cNvSpPr>
            <a:spLocks noChangeArrowheads="1"/>
          </p:cNvSpPr>
          <p:nvPr/>
        </p:nvSpPr>
        <p:spPr bwMode="auto">
          <a:xfrm>
            <a:off x="7818438" y="6259513"/>
            <a:ext cx="492125" cy="269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defRPr/>
            </a:pPr>
            <a:endParaRPr lang="zh-CN" altLang="en-US" smtClean="0"/>
          </a:p>
        </p:txBody>
      </p:sp>
      <p:sp>
        <p:nvSpPr>
          <p:cNvPr id="1035" name="Rectangle 24"/>
          <p:cNvSpPr>
            <a:spLocks noChangeArrowheads="1"/>
          </p:cNvSpPr>
          <p:nvPr/>
        </p:nvSpPr>
        <p:spPr bwMode="auto">
          <a:xfrm>
            <a:off x="685801" y="88900"/>
            <a:ext cx="3600000" cy="400752"/>
          </a:xfrm>
          <a:prstGeom prst="rect">
            <a:avLst/>
          </a:prstGeom>
          <a:solidFill>
            <a:srgbClr val="FFFFFF"/>
          </a:solidFill>
          <a:ln>
            <a:noFill/>
          </a:ln>
          <a:effectLst/>
          <a:extLs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spcBef>
                <a:spcPct val="50000"/>
              </a:spcBef>
              <a:defRPr/>
            </a:pPr>
            <a:r>
              <a:rPr lang="en-US" altLang="zh-CN" sz="2000" b="0" dirty="0" smtClean="0">
                <a:solidFill>
                  <a:srgbClr val="FF0000"/>
                </a:solidFill>
                <a:latin typeface="微软雅黑" panose="020B0503020204020204" pitchFamily="34" charset="-122"/>
                <a:ea typeface="微软雅黑" panose="020B0503020204020204" pitchFamily="34" charset="-122"/>
              </a:rPr>
              <a:t>《</a:t>
            </a:r>
            <a:r>
              <a:rPr lang="zh-CN" altLang="en-US" sz="2000" b="0" dirty="0" smtClean="0">
                <a:solidFill>
                  <a:srgbClr val="FF0000"/>
                </a:solidFill>
                <a:latin typeface="微软雅黑" panose="020B0503020204020204" pitchFamily="34" charset="-122"/>
                <a:ea typeface="微软雅黑" panose="020B0503020204020204" pitchFamily="34" charset="-122"/>
              </a:rPr>
              <a:t>计算机组成与结构</a:t>
            </a:r>
            <a:r>
              <a:rPr lang="en-US" altLang="zh-CN" sz="2000" b="0" dirty="0" smtClean="0">
                <a:solidFill>
                  <a:srgbClr val="FF0000"/>
                </a:solidFill>
                <a:latin typeface="微软雅黑" panose="020B0503020204020204" pitchFamily="34" charset="-122"/>
                <a:ea typeface="微软雅黑" panose="020B0503020204020204" pitchFamily="34" charset="-122"/>
              </a:rPr>
              <a:t>》</a:t>
            </a:r>
            <a:r>
              <a:rPr lang="zh-CN" altLang="en-US" sz="2000" b="0" dirty="0" smtClean="0">
                <a:solidFill>
                  <a:srgbClr val="FF0000"/>
                </a:solidFill>
                <a:latin typeface="微软雅黑" panose="020B0503020204020204" pitchFamily="34" charset="-122"/>
                <a:ea typeface="微软雅黑" panose="020B0503020204020204" pitchFamily="34" charset="-122"/>
              </a:rPr>
              <a:t>第六章</a:t>
            </a:r>
            <a:endParaRPr lang="zh-CN" altLang="zh-CN" sz="2000" b="0" dirty="0" smtClean="0">
              <a:solidFill>
                <a:srgbClr val="FF0000"/>
              </a:solidFill>
              <a:latin typeface="微软雅黑" panose="020B0503020204020204" pitchFamily="34" charset="-122"/>
              <a:ea typeface="微软雅黑" panose="020B0503020204020204" pitchFamily="34" charset="-122"/>
            </a:endParaRPr>
          </a:p>
        </p:txBody>
      </p:sp>
      <p:sp>
        <p:nvSpPr>
          <p:cNvPr id="1036" name="Text Box 25"/>
          <p:cNvSpPr txBox="1">
            <a:spLocks noChangeArrowheads="1"/>
          </p:cNvSpPr>
          <p:nvPr/>
        </p:nvSpPr>
        <p:spPr bwMode="auto">
          <a:xfrm>
            <a:off x="5867400" y="6248400"/>
            <a:ext cx="2514600" cy="3667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黑体" pitchFamily="2" charset="-122"/>
              </a:defRPr>
            </a:lvl1pPr>
            <a:lvl2pPr marL="742950" indent="-285750">
              <a:defRPr sz="2400">
                <a:solidFill>
                  <a:schemeClr val="tx1"/>
                </a:solidFill>
                <a:latin typeface="Times New Roman" pitchFamily="18" charset="0"/>
                <a:ea typeface="黑体" pitchFamily="2" charset="-122"/>
              </a:defRPr>
            </a:lvl2pPr>
            <a:lvl3pPr marL="1143000" indent="-228600">
              <a:defRPr sz="2400">
                <a:solidFill>
                  <a:schemeClr val="tx1"/>
                </a:solidFill>
                <a:latin typeface="Times New Roman" pitchFamily="18" charset="0"/>
                <a:ea typeface="黑体" pitchFamily="2" charset="-122"/>
              </a:defRPr>
            </a:lvl3pPr>
            <a:lvl4pPr marL="1600200" indent="-228600">
              <a:defRPr sz="2400">
                <a:solidFill>
                  <a:schemeClr val="tx1"/>
                </a:solidFill>
                <a:latin typeface="Times New Roman" pitchFamily="18" charset="0"/>
                <a:ea typeface="黑体" pitchFamily="2" charset="-122"/>
              </a:defRPr>
            </a:lvl4pPr>
            <a:lvl5pPr marL="2057400" indent="-228600">
              <a:defRPr sz="2400">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黑体" pitchFamily="2" charset="-122"/>
              </a:defRPr>
            </a:lvl9pPr>
          </a:lstStyle>
          <a:p>
            <a:pPr eaLnBrk="1" hangingPunct="1">
              <a:spcBef>
                <a:spcPct val="50000"/>
              </a:spcBef>
              <a:defRPr/>
            </a:pPr>
            <a:r>
              <a:rPr kumimoji="1" lang="zh-CN" altLang="en-US" sz="1800" smtClean="0">
                <a:solidFill>
                  <a:srgbClr val="FF0000"/>
                </a:solidFill>
                <a:ea typeface="隶书" pitchFamily="49" charset="-122"/>
              </a:rPr>
              <a:t>中国矿业大学（北京）</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bg1"/>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bg1"/>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bg1"/>
          </a:solidFill>
          <a:latin typeface="Times New Roman" pitchFamily="18" charset="0"/>
          <a:ea typeface="宋体" pitchFamily="2" charset="-122"/>
        </a:defRPr>
      </a:lvl5pPr>
      <a:lvl6pPr marL="457200" algn="ctr" rtl="0" fontAlgn="base">
        <a:spcBef>
          <a:spcPct val="0"/>
        </a:spcBef>
        <a:spcAft>
          <a:spcPct val="0"/>
        </a:spcAft>
        <a:defRPr sz="4400">
          <a:solidFill>
            <a:schemeClr val="bg1"/>
          </a:solidFill>
          <a:latin typeface="Times New Roman" pitchFamily="18" charset="0"/>
          <a:ea typeface="宋体" pitchFamily="2" charset="-122"/>
        </a:defRPr>
      </a:lvl6pPr>
      <a:lvl7pPr marL="914400" algn="ctr" rtl="0" fontAlgn="base">
        <a:spcBef>
          <a:spcPct val="0"/>
        </a:spcBef>
        <a:spcAft>
          <a:spcPct val="0"/>
        </a:spcAft>
        <a:defRPr sz="4400">
          <a:solidFill>
            <a:schemeClr val="bg1"/>
          </a:solidFill>
          <a:latin typeface="Times New Roman" pitchFamily="18" charset="0"/>
          <a:ea typeface="宋体" pitchFamily="2" charset="-122"/>
        </a:defRPr>
      </a:lvl7pPr>
      <a:lvl8pPr marL="1371600" algn="ctr" rtl="0" fontAlgn="base">
        <a:spcBef>
          <a:spcPct val="0"/>
        </a:spcBef>
        <a:spcAft>
          <a:spcPct val="0"/>
        </a:spcAft>
        <a:defRPr sz="4400">
          <a:solidFill>
            <a:schemeClr val="bg1"/>
          </a:solidFill>
          <a:latin typeface="Times New Roman" pitchFamily="18" charset="0"/>
          <a:ea typeface="宋体" pitchFamily="2" charset="-122"/>
        </a:defRPr>
      </a:lvl8pPr>
      <a:lvl9pPr marL="1828800" algn="ctr" rtl="0" fontAlgn="base">
        <a:spcBef>
          <a:spcPct val="0"/>
        </a:spcBef>
        <a:spcAft>
          <a:spcPct val="0"/>
        </a:spcAft>
        <a:defRPr sz="44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Char char="–"/>
        <a:defRPr sz="2800">
          <a:solidFill>
            <a:srgbClr val="FFFF00"/>
          </a:solidFill>
          <a:latin typeface="+mn-lt"/>
          <a:ea typeface="+mn-ea"/>
        </a:defRPr>
      </a:lvl2pPr>
      <a:lvl3pPr marL="1143000" indent="-228600" algn="l" rtl="0" eaLnBrk="0" fontAlgn="base" hangingPunct="0">
        <a:spcBef>
          <a:spcPct val="20000"/>
        </a:spcBef>
        <a:spcAft>
          <a:spcPct val="0"/>
        </a:spcAft>
        <a:buChar char="•"/>
        <a:defRPr sz="2400">
          <a:solidFill>
            <a:srgbClr val="FFFF00"/>
          </a:solidFill>
          <a:latin typeface="+mn-lt"/>
          <a:ea typeface="+mn-ea"/>
        </a:defRPr>
      </a:lvl3pPr>
      <a:lvl4pPr marL="1600200" indent="-228600" algn="l" rtl="0" eaLnBrk="0" fontAlgn="base" hangingPunct="0">
        <a:spcBef>
          <a:spcPct val="20000"/>
        </a:spcBef>
        <a:spcAft>
          <a:spcPct val="0"/>
        </a:spcAft>
        <a:buChar char="–"/>
        <a:defRPr sz="2000">
          <a:solidFill>
            <a:srgbClr val="FFFF00"/>
          </a:solidFill>
          <a:latin typeface="+mn-lt"/>
          <a:ea typeface="+mn-ea"/>
        </a:defRPr>
      </a:lvl4pPr>
      <a:lvl5pPr marL="2057400" indent="-228600" algn="l" rtl="0" eaLnBrk="0" fontAlgn="base" hangingPunct="0">
        <a:spcBef>
          <a:spcPct val="20000"/>
        </a:spcBef>
        <a:spcAft>
          <a:spcPct val="0"/>
        </a:spcAft>
        <a:buChar char="•"/>
        <a:defRPr sz="2000">
          <a:solidFill>
            <a:srgbClr val="FFFF00"/>
          </a:solidFill>
          <a:latin typeface="+mn-lt"/>
          <a:ea typeface="+mn-ea"/>
        </a:defRPr>
      </a:lvl5pPr>
      <a:lvl6pPr marL="2514600" indent="-228600" algn="l" rtl="0" fontAlgn="base">
        <a:spcBef>
          <a:spcPct val="20000"/>
        </a:spcBef>
        <a:spcAft>
          <a:spcPct val="0"/>
        </a:spcAft>
        <a:buChar char="•"/>
        <a:defRPr sz="2000">
          <a:solidFill>
            <a:srgbClr val="FFFF00"/>
          </a:solidFill>
          <a:latin typeface="+mn-lt"/>
          <a:ea typeface="+mn-ea"/>
        </a:defRPr>
      </a:lvl6pPr>
      <a:lvl7pPr marL="2971800" indent="-228600" algn="l" rtl="0" fontAlgn="base">
        <a:spcBef>
          <a:spcPct val="20000"/>
        </a:spcBef>
        <a:spcAft>
          <a:spcPct val="0"/>
        </a:spcAft>
        <a:buChar char="•"/>
        <a:defRPr sz="2000">
          <a:solidFill>
            <a:srgbClr val="FFFF00"/>
          </a:solidFill>
          <a:latin typeface="+mn-lt"/>
          <a:ea typeface="+mn-ea"/>
        </a:defRPr>
      </a:lvl7pPr>
      <a:lvl8pPr marL="3429000" indent="-228600" algn="l" rtl="0" fontAlgn="base">
        <a:spcBef>
          <a:spcPct val="20000"/>
        </a:spcBef>
        <a:spcAft>
          <a:spcPct val="0"/>
        </a:spcAft>
        <a:buChar char="•"/>
        <a:defRPr sz="2000">
          <a:solidFill>
            <a:srgbClr val="FFFF00"/>
          </a:solidFill>
          <a:latin typeface="+mn-lt"/>
          <a:ea typeface="+mn-ea"/>
        </a:defRPr>
      </a:lvl8pPr>
      <a:lvl9pPr marL="3886200" indent="-228600" algn="l" rtl="0" fontAlgn="base">
        <a:spcBef>
          <a:spcPct val="20000"/>
        </a:spcBef>
        <a:spcAft>
          <a:spcPct val="0"/>
        </a:spcAft>
        <a:buChar char="•"/>
        <a:defRPr sz="2000">
          <a:solidFill>
            <a:srgbClr val="FFFF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 Target="slide19.xml"/><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12.xml"/><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并行处理技术</a:t>
            </a:r>
            <a:endParaRPr lang="zh-CN" altLang="en-US" dirty="0" smtClean="0">
              <a:solidFill>
                <a:srgbClr val="000066"/>
              </a:solidFill>
            </a:endParaRPr>
          </a:p>
        </p:txBody>
      </p:sp>
      <p:sp>
        <p:nvSpPr>
          <p:cNvPr id="3077" name="Rectangle 3"/>
          <p:cNvSpPr>
            <a:spLocks noGrp="1" noChangeArrowheads="1"/>
          </p:cNvSpPr>
          <p:nvPr>
            <p:ph type="subTitle" idx="1"/>
          </p:nvPr>
        </p:nvSpPr>
        <p:spPr>
          <a:xfrm>
            <a:off x="468000" y="1412875"/>
            <a:ext cx="8280000" cy="4930775"/>
          </a:xfrm>
        </p:spPr>
        <p:txBody>
          <a:bodyPr/>
          <a:lstStyle/>
          <a:p>
            <a:pPr indent="542925" algn="l" defTabSz="762000" eaLnBrk="1" hangingPunct="1">
              <a:lnSpc>
                <a:spcPct val="150000"/>
              </a:lnSpc>
              <a:spcBef>
                <a:spcPct val="0"/>
              </a:spcBef>
            </a:pP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pP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6.5.1 </a:t>
            </a:r>
            <a:r>
              <a:rPr lang="zh-CN" altLang="en-US" sz="2400" b="1" dirty="0" smtClean="0">
                <a:solidFill>
                  <a:srgbClr val="000066"/>
                </a:solidFill>
                <a:latin typeface="Cambria Math" panose="02040503050406030204" pitchFamily="18" charset="0"/>
                <a:cs typeface="Arial" panose="020B0604020202020204" pitchFamily="34" charset="0"/>
              </a:rPr>
              <a:t>并行处理技术概述</a:t>
            </a: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pP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6.5.2 </a:t>
            </a:r>
            <a:r>
              <a:rPr lang="zh-CN" altLang="en-US" sz="2400" b="1" dirty="0" smtClean="0">
                <a:solidFill>
                  <a:srgbClr val="000066"/>
                </a:solidFill>
                <a:latin typeface="Cambria Math" panose="02040503050406030204" pitchFamily="18" charset="0"/>
                <a:cs typeface="Arial" panose="020B0604020202020204" pitchFamily="34" charset="0"/>
              </a:rPr>
              <a:t>流水线技术</a:t>
            </a: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pP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6.5.3 </a:t>
            </a:r>
            <a:r>
              <a:rPr lang="zh-CN" altLang="en-US" sz="2400" b="1" dirty="0" smtClean="0">
                <a:solidFill>
                  <a:srgbClr val="000066"/>
                </a:solidFill>
                <a:latin typeface="Cambria Math" panose="02040503050406030204" pitchFamily="18" charset="0"/>
                <a:cs typeface="Arial" panose="020B0604020202020204" pitchFamily="34" charset="0"/>
              </a:rPr>
              <a:t>单指令多数据流（</a:t>
            </a: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SIMD</a:t>
            </a:r>
            <a:r>
              <a:rPr lang="zh-CN" altLang="en-US" sz="2400" b="1" dirty="0" smtClean="0">
                <a:solidFill>
                  <a:srgbClr val="000066"/>
                </a:solidFill>
                <a:latin typeface="Cambria Math" panose="02040503050406030204" pitchFamily="18" charset="0"/>
                <a:cs typeface="Arial" panose="020B0604020202020204" pitchFamily="34" charset="0"/>
              </a:rPr>
              <a:t>）技术</a:t>
            </a: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pP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6.5.4 </a:t>
            </a:r>
            <a:r>
              <a:rPr lang="zh-CN" altLang="en-US" sz="2400" b="1" dirty="0" smtClean="0">
                <a:solidFill>
                  <a:srgbClr val="000066"/>
                </a:solidFill>
                <a:latin typeface="Cambria Math" panose="02040503050406030204" pitchFamily="18" charset="0"/>
                <a:cs typeface="Arial" panose="020B0604020202020204" pitchFamily="34" charset="0"/>
              </a:rPr>
              <a:t>超线程技术</a:t>
            </a: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pPr>
            <a:r>
              <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6.5.5 </a:t>
            </a:r>
            <a:r>
              <a:rPr lang="zh-CN" altLang="en-US" sz="2400" b="1" dirty="0" smtClean="0">
                <a:solidFill>
                  <a:srgbClr val="000066"/>
                </a:solidFill>
                <a:latin typeface="Cambria Math" panose="02040503050406030204" pitchFamily="18" charset="0"/>
                <a:cs typeface="Arial" panose="020B0604020202020204" pitchFamily="34" charset="0"/>
              </a:rPr>
              <a:t>乱序执行技术</a:t>
            </a:r>
            <a:endParaRPr lang="en-US" altLang="zh-CN" sz="24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30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307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3AA8E5-5416-4A72-B6B3-8B8095868A71}" type="datetime1">
              <a:rPr lang="zh-CN" altLang="en-US"/>
              <a:pPr>
                <a:defRPr/>
              </a:pPr>
              <a:t>2021/11/28</a:t>
            </a:fld>
            <a:endParaRPr lang="en-US" altLang="zh-CN"/>
          </a:p>
        </p:txBody>
      </p:sp>
      <p:sp>
        <p:nvSpPr>
          <p:cNvPr id="733186"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dirty="0" smtClean="0">
              <a:solidFill>
                <a:srgbClr val="000066"/>
              </a:solidFill>
            </a:endParaRPr>
          </a:p>
        </p:txBody>
      </p:sp>
      <p:sp>
        <p:nvSpPr>
          <p:cNvPr id="8197"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FontTx/>
              <a:buChar char="★"/>
              <a:defRPr/>
            </a:pPr>
            <a:r>
              <a:rPr lang="zh-CN" altLang="en-US" sz="2000" b="1" dirty="0" smtClean="0">
                <a:solidFill>
                  <a:srgbClr val="FF0000"/>
                </a:solidFill>
                <a:latin typeface="楷体_GB2312" pitchFamily="49" charset="-122"/>
                <a:ea typeface="楷体_GB2312" pitchFamily="49" charset="-122"/>
              </a:rPr>
              <a:t>结构（资源）相关</a:t>
            </a:r>
          </a:p>
          <a:p>
            <a:pPr indent="447675" algn="l" defTabSz="762000" eaLnBrk="1" hangingPunct="1">
              <a:lnSpc>
                <a:spcPct val="150000"/>
              </a:lnSpc>
              <a:spcBef>
                <a:spcPts val="0"/>
              </a:spcBef>
              <a:defRPr/>
            </a:pPr>
            <a:r>
              <a:rPr lang="zh-CN" altLang="en-US" sz="1800" b="1" dirty="0" smtClean="0">
                <a:solidFill>
                  <a:srgbClr val="000066"/>
                </a:solidFill>
                <a:latin typeface="宋体" pitchFamily="2" charset="-122"/>
              </a:rPr>
              <a:t>流水线中的指令</a:t>
            </a:r>
            <a:r>
              <a:rPr lang="zh-CN" altLang="en-US" sz="1800" b="1" dirty="0" smtClean="0">
                <a:solidFill>
                  <a:srgbClr val="000066"/>
                </a:solidFill>
                <a:latin typeface="Arial" charset="0"/>
                <a:cs typeface="Arial" charset="0"/>
              </a:rPr>
              <a:t>由于发生</a:t>
            </a:r>
            <a:r>
              <a:rPr lang="zh-CN" altLang="en-US" sz="1800" b="1" dirty="0">
                <a:solidFill>
                  <a:srgbClr val="000066"/>
                </a:solidFill>
                <a:latin typeface="Arial" charset="0"/>
                <a:cs typeface="Arial" charset="0"/>
              </a:rPr>
              <a:t>硬件资源</a:t>
            </a:r>
            <a:r>
              <a:rPr lang="zh-CN" altLang="en-US" sz="1800" b="1" dirty="0" smtClean="0">
                <a:solidFill>
                  <a:srgbClr val="000066"/>
                </a:solidFill>
                <a:latin typeface="Arial" charset="0"/>
                <a:cs typeface="Arial" charset="0"/>
              </a:rPr>
              <a:t>冲</a:t>
            </a:r>
            <a:r>
              <a:rPr lang="en-US" altLang="zh-CN" sz="1800" b="1" dirty="0" smtClean="0">
                <a:solidFill>
                  <a:srgbClr val="000066"/>
                </a:solidFill>
                <a:latin typeface="Arial" charset="0"/>
                <a:cs typeface="Arial" charset="0"/>
              </a:rPr>
              <a:t/>
            </a:r>
            <a:br>
              <a:rPr lang="en-US" altLang="zh-CN" sz="1800" b="1" dirty="0" smtClean="0">
                <a:solidFill>
                  <a:srgbClr val="000066"/>
                </a:solidFill>
                <a:latin typeface="Arial" charset="0"/>
                <a:cs typeface="Arial" charset="0"/>
              </a:rPr>
            </a:br>
            <a:r>
              <a:rPr lang="zh-CN" altLang="en-US" sz="1800" b="1" dirty="0" smtClean="0">
                <a:solidFill>
                  <a:srgbClr val="000066"/>
                </a:solidFill>
                <a:latin typeface="Arial" charset="0"/>
                <a:cs typeface="Arial" charset="0"/>
              </a:rPr>
              <a:t>突</a:t>
            </a:r>
            <a:r>
              <a:rPr lang="zh-CN" altLang="en-US" sz="1800" b="1" dirty="0">
                <a:solidFill>
                  <a:srgbClr val="000066"/>
                </a:solidFill>
                <a:latin typeface="Arial" charset="0"/>
                <a:cs typeface="Arial" charset="0"/>
              </a:rPr>
              <a:t>而</a:t>
            </a:r>
            <a:r>
              <a:rPr lang="zh-CN" altLang="en-US" sz="1800" b="1" dirty="0" smtClean="0">
                <a:solidFill>
                  <a:srgbClr val="000066"/>
                </a:solidFill>
                <a:latin typeface="Arial" charset="0"/>
                <a:cs typeface="Arial" charset="0"/>
              </a:rPr>
              <a:t>产生</a:t>
            </a:r>
            <a:r>
              <a:rPr lang="zh-CN" altLang="en-US" sz="1800" b="1" dirty="0">
                <a:solidFill>
                  <a:srgbClr val="000066"/>
                </a:solidFill>
                <a:latin typeface="Arial" charset="0"/>
                <a:cs typeface="Arial" charset="0"/>
              </a:rPr>
              <a:t>的相关</a:t>
            </a:r>
            <a:r>
              <a:rPr lang="zh-CN" altLang="en-US" sz="1800" b="1" dirty="0" smtClean="0">
                <a:solidFill>
                  <a:srgbClr val="000066"/>
                </a:solidFill>
                <a:latin typeface="宋体" pitchFamily="2" charset="-122"/>
              </a:rPr>
              <a:t>。结构相关的表现形式为</a:t>
            </a:r>
            <a:r>
              <a:rPr lang="en-US" altLang="zh-CN" sz="1800" b="1" dirty="0">
                <a:solidFill>
                  <a:srgbClr val="000066"/>
                </a:solidFill>
                <a:latin typeface="宋体" pitchFamily="2" charset="-122"/>
              </a:rPr>
              <a:t/>
            </a:r>
            <a:br>
              <a:rPr lang="en-US" altLang="zh-CN" sz="1800" b="1" dirty="0">
                <a:solidFill>
                  <a:srgbClr val="000066"/>
                </a:solidFill>
                <a:latin typeface="宋体" pitchFamily="2" charset="-122"/>
              </a:rPr>
            </a:br>
            <a:r>
              <a:rPr lang="zh-CN" altLang="en-US"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a:t>
            </a:r>
            <a:r>
              <a:rPr lang="zh-CN" altLang="en-US" sz="1800" b="1" dirty="0" smtClean="0">
                <a:solidFill>
                  <a:srgbClr val="000066"/>
                </a:solidFill>
                <a:latin typeface="宋体" pitchFamily="2" charset="-122"/>
              </a:rPr>
              <a:t>读后写</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 (</a:t>
            </a:r>
            <a:r>
              <a:rPr lang="en-US" altLang="zh-CN"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WAR, </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Write-After-Read</a:t>
            </a:r>
            <a:r>
              <a:rPr lang="en-US" altLang="zh-CN" sz="1800" b="1" dirty="0" smtClean="0">
                <a:solidFill>
                  <a:srgbClr val="000066"/>
                </a:solidFill>
                <a:latin typeface="宋体" pitchFamily="2" charset="-122"/>
              </a:rPr>
              <a:t>)</a:t>
            </a:r>
            <a:r>
              <a:rPr lang="zh-CN" altLang="en-US" sz="1800" b="1" dirty="0" smtClean="0">
                <a:solidFill>
                  <a:srgbClr val="000066"/>
                </a:solidFill>
                <a:latin typeface="宋体" pitchFamily="2" charset="-122"/>
              </a:rPr>
              <a:t>和</a:t>
            </a:r>
            <a:r>
              <a:rPr lang="en-US" altLang="zh-CN" sz="1800" b="1" dirty="0" smtClean="0">
                <a:solidFill>
                  <a:srgbClr val="000066"/>
                </a:solidFill>
                <a:latin typeface="宋体" pitchFamily="2" charset="-122"/>
              </a:rPr>
              <a:t/>
            </a:r>
            <a:br>
              <a:rPr lang="en-US" altLang="zh-CN" sz="1800" b="1" dirty="0" smtClean="0">
                <a:solidFill>
                  <a:srgbClr val="000066"/>
                </a:solidFill>
                <a:latin typeface="宋体" pitchFamily="2" charset="-122"/>
              </a:rPr>
            </a:br>
            <a:r>
              <a:rPr lang="zh-CN" altLang="en-US" sz="1800" b="1" dirty="0" smtClean="0">
                <a:solidFill>
                  <a:srgbClr val="000066"/>
                </a:solidFill>
                <a:latin typeface="宋体" pitchFamily="2" charset="-122"/>
              </a:rPr>
              <a:t>“写后写</a:t>
            </a:r>
            <a:r>
              <a:rPr lang="en-US" altLang="zh-CN"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 (</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WAW</a:t>
            </a:r>
            <a:r>
              <a:rPr lang="en-US" altLang="zh-CN"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 </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Write-After-Write</a:t>
            </a:r>
            <a:r>
              <a:rPr lang="en-US" altLang="zh-CN" sz="1800" b="1" dirty="0" smtClean="0">
                <a:solidFill>
                  <a:srgbClr val="000066"/>
                </a:solidFill>
                <a:latin typeface="宋体" pitchFamily="2" charset="-122"/>
              </a:rPr>
              <a:t>)</a:t>
            </a:r>
            <a:r>
              <a:rPr lang="zh-CN" altLang="en-US" sz="1800" b="1" dirty="0" smtClean="0">
                <a:solidFill>
                  <a:srgbClr val="000066"/>
                </a:solidFill>
                <a:latin typeface="宋体" pitchFamily="2" charset="-122"/>
              </a:rPr>
              <a:t>指</a:t>
            </a:r>
            <a:r>
              <a:rPr lang="en-US" altLang="zh-CN" sz="1800" b="1" dirty="0" smtClean="0">
                <a:solidFill>
                  <a:srgbClr val="000066"/>
                </a:solidFill>
                <a:latin typeface="宋体" pitchFamily="2" charset="-122"/>
              </a:rPr>
              <a:t/>
            </a:r>
            <a:br>
              <a:rPr lang="en-US" altLang="zh-CN" sz="1800" b="1" dirty="0" smtClean="0">
                <a:solidFill>
                  <a:srgbClr val="000066"/>
                </a:solidFill>
                <a:latin typeface="宋体" pitchFamily="2" charset="-122"/>
              </a:rPr>
            </a:br>
            <a:r>
              <a:rPr lang="zh-CN" altLang="en-US" sz="1800" b="1" dirty="0" smtClean="0">
                <a:solidFill>
                  <a:srgbClr val="000066"/>
                </a:solidFill>
                <a:latin typeface="宋体" pitchFamily="2" charset="-122"/>
              </a:rPr>
              <a:t>令序列。</a:t>
            </a:r>
            <a:r>
              <a:rPr lang="zh-CN" altLang="en-US"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其中，</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WAR</a:t>
            </a:r>
            <a:r>
              <a:rPr lang="zh-CN" altLang="en-US"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因与</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RAW</a:t>
            </a:r>
            <a:r>
              <a:rPr lang="zh-CN" altLang="en-US"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相反又称</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
            </a:r>
            <a:b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br>
            <a:r>
              <a:rPr lang="zh-CN" altLang="en-US"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为</a:t>
            </a:r>
            <a:r>
              <a:rPr lang="zh-CN" altLang="en-US"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反</a:t>
            </a:r>
            <a:r>
              <a:rPr lang="zh-CN" altLang="en-US"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相关；</a:t>
            </a:r>
            <a:r>
              <a:rPr lang="en-US" altLang="zh-CN"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 </a:t>
            </a:r>
            <a:r>
              <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WAW</a:t>
            </a:r>
            <a:r>
              <a:rPr lang="zh-CN" altLang="en-US"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rPr>
              <a:t>又称为名相关。</a:t>
            </a:r>
            <a:endParaRPr lang="en-US" altLang="zh-CN" sz="1800" b="1" kern="1200" dirty="0" smtClean="0">
              <a:solidFill>
                <a:srgbClr val="000066"/>
              </a:solidFill>
              <a:latin typeface="Arial" panose="020B0604020202020204" pitchFamily="34" charset="0"/>
              <a:ea typeface="宋体" panose="02010600030101010101" pitchFamily="2" charset="-122"/>
              <a:cs typeface="Arial" panose="020B0604020202020204" pitchFamily="34" charset="0"/>
            </a:endParaRPr>
          </a:p>
          <a:p>
            <a:pPr algn="l" defTabSz="762000" eaLnBrk="1" hangingPunct="1">
              <a:lnSpc>
                <a:spcPct val="150000"/>
              </a:lnSpc>
              <a:spcBef>
                <a:spcPts val="1200"/>
              </a:spcBef>
              <a:defRPr/>
            </a:pPr>
            <a:r>
              <a:rPr lang="zh-CN" altLang="en-US" sz="2000" b="1" dirty="0">
                <a:solidFill>
                  <a:srgbClr val="FF0000"/>
                </a:solidFill>
                <a:latin typeface="楷体_GB2312" pitchFamily="49" charset="-122"/>
                <a:ea typeface="楷体_GB2312" pitchFamily="49" charset="-122"/>
              </a:rPr>
              <a:t>解决方案</a:t>
            </a:r>
            <a:endParaRPr lang="en-US" altLang="zh-CN" sz="2000" b="1" dirty="0">
              <a:solidFill>
                <a:srgbClr val="FF0000"/>
              </a:solidFill>
              <a:latin typeface="楷体_GB2312" pitchFamily="49" charset="-122"/>
              <a:ea typeface="楷体_GB2312" pitchFamily="49" charset="-122"/>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1</a:t>
            </a:r>
            <a:r>
              <a:rPr lang="zh-CN" altLang="en-US" sz="1800" b="1" dirty="0" smtClean="0">
                <a:solidFill>
                  <a:srgbClr val="000066"/>
                </a:solidFill>
                <a:latin typeface="Arial" panose="020B0604020202020204" pitchFamily="34" charset="0"/>
                <a:cs typeface="Arial" panose="020B0604020202020204" pitchFamily="34" charset="0"/>
              </a:rPr>
              <a:t>）增加硬件资源数量；</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2</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a:solidFill>
                  <a:srgbClr val="000066"/>
                </a:solidFill>
                <a:latin typeface="Arial" panose="020B0604020202020204" pitchFamily="34" charset="0"/>
                <a:cs typeface="Arial" panose="020B0604020202020204" pitchFamily="34" charset="0"/>
              </a:rPr>
              <a:t>通过资源重命名技术</a:t>
            </a:r>
            <a:r>
              <a:rPr lang="zh-CN" altLang="en-US" sz="1800" b="1" dirty="0" smtClean="0">
                <a:solidFill>
                  <a:srgbClr val="000066"/>
                </a:solidFill>
                <a:latin typeface="Arial" panose="020B0604020202020204" pitchFamily="34" charset="0"/>
                <a:cs typeface="Arial" panose="020B0604020202020204" pitchFamily="34" charset="0"/>
              </a:rPr>
              <a:t>实现</a:t>
            </a:r>
            <a:r>
              <a:rPr lang="zh-CN" altLang="en-US" sz="1800" b="1" dirty="0" smtClean="0">
                <a:solidFill>
                  <a:srgbClr val="000066"/>
                </a:solidFill>
                <a:latin typeface="Arial" panose="020B0604020202020204" pitchFamily="34" charset="0"/>
                <a:cs typeface="Arial" panose="020B0604020202020204" pitchFamily="34" charset="0"/>
              </a:rPr>
              <a:t>（优化编译、</a:t>
            </a:r>
            <a:r>
              <a:rPr lang="zh-CN" altLang="en-US" sz="1800" b="1" dirty="0" smtClean="0">
                <a:solidFill>
                  <a:srgbClr val="000066"/>
                </a:solidFill>
                <a:latin typeface="Arial" panose="020B0604020202020204" pitchFamily="34" charset="0"/>
                <a:cs typeface="Arial" panose="020B0604020202020204" pitchFamily="34" charset="0"/>
              </a:rPr>
              <a:t>硬件技术）；</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3</a:t>
            </a:r>
            <a:r>
              <a:rPr lang="zh-CN" altLang="en-US" sz="1800" b="1" dirty="0" smtClean="0">
                <a:solidFill>
                  <a:srgbClr val="000066"/>
                </a:solidFill>
                <a:latin typeface="Arial" panose="020B0604020202020204" pitchFamily="34" charset="0"/>
                <a:cs typeface="Arial" panose="020B0604020202020204" pitchFamily="34" charset="0"/>
              </a:rPr>
              <a:t>）调整指令顺序</a:t>
            </a:r>
            <a:r>
              <a:rPr lang="zh-CN" altLang="en-US" sz="1800" b="1" dirty="0" smtClean="0">
                <a:solidFill>
                  <a:srgbClr val="000066"/>
                </a:solidFill>
                <a:latin typeface="Arial" panose="020B0604020202020204" pitchFamily="34" charset="0"/>
                <a:cs typeface="Arial" panose="020B0604020202020204" pitchFamily="34" charset="0"/>
              </a:rPr>
              <a:t>（优化编译） </a:t>
            </a:r>
            <a:r>
              <a:rPr lang="zh-CN" altLang="en-US" sz="1800" b="1" dirty="0" smtClean="0">
                <a:solidFill>
                  <a:srgbClr val="000066"/>
                </a:solidFill>
                <a:latin typeface="Arial" panose="020B0604020202020204" pitchFamily="34" charset="0"/>
                <a:cs typeface="Arial" panose="020B0604020202020204" pitchFamily="34" charset="0"/>
              </a:rPr>
              <a:t>。</a:t>
            </a:r>
            <a:endParaRPr lang="en-US" altLang="zh-CN" sz="1800" b="1" dirty="0">
              <a:solidFill>
                <a:srgbClr val="000066"/>
              </a:solidFill>
              <a:latin typeface="Arial" panose="020B0604020202020204" pitchFamily="34" charset="0"/>
              <a:cs typeface="Arial" panose="020B0604020202020204" pitchFamily="34" charset="0"/>
            </a:endParaRPr>
          </a:p>
        </p:txBody>
      </p:sp>
      <p:sp>
        <p:nvSpPr>
          <p:cNvPr id="133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331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8" name="TextBox 9"/>
          <p:cNvSpPr txBox="1">
            <a:spLocks noChangeArrowheads="1"/>
          </p:cNvSpPr>
          <p:nvPr/>
        </p:nvSpPr>
        <p:spPr bwMode="auto">
          <a:xfrm>
            <a:off x="5073352" y="1544483"/>
            <a:ext cx="3600000" cy="1492716"/>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spcAft>
                <a:spcPts val="600"/>
              </a:spcAft>
              <a:buFontTx/>
              <a:buNone/>
            </a:pPr>
            <a:r>
              <a:rPr lang="en-US" altLang="zh-CN" sz="1800" b="1" dirty="0" smtClean="0">
                <a:solidFill>
                  <a:srgbClr val="FF0000"/>
                </a:solidFill>
                <a:latin typeface="Arial" panose="020B0604020202020204" pitchFamily="34" charset="0"/>
              </a:rPr>
              <a:t>WAR</a:t>
            </a:r>
            <a:r>
              <a:rPr lang="zh-CN" altLang="en-US" sz="1800" b="1" dirty="0" smtClean="0">
                <a:solidFill>
                  <a:srgbClr val="FF0000"/>
                </a:solidFill>
                <a:latin typeface="Arial" panose="020B0604020202020204" pitchFamily="34" charset="0"/>
              </a:rPr>
              <a:t>相对于</a:t>
            </a:r>
            <a:r>
              <a:rPr lang="en-US" altLang="zh-CN" sz="1800" b="1" dirty="0" smtClean="0">
                <a:solidFill>
                  <a:srgbClr val="FF0000"/>
                </a:solidFill>
                <a:latin typeface="Arial" panose="020B0604020202020204" pitchFamily="34" charset="0"/>
              </a:rPr>
              <a:t>AX</a:t>
            </a:r>
            <a:r>
              <a:rPr lang="zh-CN" altLang="en-US" sz="1800" b="1" dirty="0" smtClean="0">
                <a:solidFill>
                  <a:srgbClr val="FF0000"/>
                </a:solidFill>
                <a:latin typeface="Arial" panose="020B0604020202020204" pitchFamily="34" charset="0"/>
              </a:rPr>
              <a:t>产生相关</a:t>
            </a:r>
            <a:endParaRPr lang="en-US" altLang="zh-CN" sz="1800" b="1" dirty="0" smtClean="0">
              <a:solidFill>
                <a:srgbClr val="FF0000"/>
              </a:solidFill>
              <a:latin typeface="Arial" panose="020B0604020202020204" pitchFamily="34" charset="0"/>
            </a:endParaRPr>
          </a:p>
          <a:p>
            <a:pPr algn="ctr">
              <a:spcBef>
                <a:spcPct val="0"/>
              </a:spcBef>
              <a:spcAft>
                <a:spcPts val="600"/>
              </a:spcAft>
              <a:buFontTx/>
              <a:buNone/>
            </a:pPr>
            <a:r>
              <a:rPr lang="zh-CN" altLang="en-US" sz="1800" b="1" dirty="0" smtClean="0">
                <a:solidFill>
                  <a:srgbClr val="FF0000"/>
                </a:solidFill>
                <a:latin typeface="Arial" panose="020B0604020202020204" pitchFamily="34" charset="0"/>
              </a:rPr>
              <a:t>** 但</a:t>
            </a:r>
            <a:r>
              <a:rPr lang="en-US" altLang="zh-CN" sz="1800" b="1" dirty="0" smtClean="0">
                <a:solidFill>
                  <a:srgbClr val="FF0000"/>
                </a:solidFill>
                <a:latin typeface="Arial" panose="020B0604020202020204" pitchFamily="34" charset="0"/>
              </a:rPr>
              <a:t>WAR</a:t>
            </a:r>
            <a:r>
              <a:rPr lang="zh-CN" altLang="en-US" sz="1800" b="1" dirty="0" smtClean="0">
                <a:solidFill>
                  <a:srgbClr val="FF0000"/>
                </a:solidFill>
                <a:latin typeface="Arial" panose="020B0604020202020204" pitchFamily="34" charset="0"/>
              </a:rPr>
              <a:t>通常不发生执行错误 **</a:t>
            </a:r>
            <a:endParaRPr lang="en-US" altLang="zh-CN" sz="1800" b="1" dirty="0">
              <a:solidFill>
                <a:srgbClr val="FF0000"/>
              </a:solidFill>
              <a:latin typeface="Arial" panose="020B0604020202020204" pitchFamily="34" charset="0"/>
            </a:endParaRPr>
          </a:p>
          <a:p>
            <a:pPr>
              <a:lnSpc>
                <a:spcPct val="125000"/>
              </a:lnSpc>
              <a:spcBef>
                <a:spcPct val="0"/>
              </a:spcBef>
              <a:buFontTx/>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1</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MOV </a:t>
            </a:r>
            <a:r>
              <a:rPr lang="en-US" altLang="zh-CN" sz="1800" b="1" dirty="0">
                <a:solidFill>
                  <a:srgbClr val="000066"/>
                </a:solidFill>
                <a:latin typeface="Arial" panose="020B0604020202020204" pitchFamily="34" charset="0"/>
                <a:cs typeface="Arial" panose="020B0604020202020204" pitchFamily="34" charset="0"/>
              </a:rPr>
              <a:t>CX, </a:t>
            </a:r>
            <a:r>
              <a:rPr lang="en-US" altLang="zh-CN" sz="1800" b="1" dirty="0" smtClean="0">
                <a:solidFill>
                  <a:srgbClr val="000066"/>
                </a:solidFill>
                <a:latin typeface="Arial" panose="020B0604020202020204" pitchFamily="34" charset="0"/>
                <a:cs typeface="Arial" panose="020B0604020202020204" pitchFamily="34" charset="0"/>
              </a:rPr>
              <a:t>AX</a:t>
            </a:r>
            <a:r>
              <a:rPr lang="zh-CN" altLang="en-US" sz="1800" b="1" dirty="0" smtClean="0">
                <a:solidFill>
                  <a:srgbClr val="000066"/>
                </a:solidFill>
                <a:latin typeface="Arial" panose="020B0604020202020204" pitchFamily="34" charset="0"/>
                <a:cs typeface="Arial" panose="020B0604020202020204" pitchFamily="34" charset="0"/>
              </a:rPr>
              <a:t>；</a:t>
            </a:r>
            <a:r>
              <a:rPr lang="en-US" altLang="zh-CN" sz="1800" b="1" dirty="0" smtClean="0">
                <a:solidFill>
                  <a:srgbClr val="000066"/>
                </a:solidFill>
                <a:latin typeface="Arial" panose="020B0604020202020204" pitchFamily="34" charset="0"/>
                <a:cs typeface="Arial" panose="020B0604020202020204" pitchFamily="34" charset="0"/>
              </a:rPr>
              <a:t> CX ← AX</a:t>
            </a:r>
            <a:endParaRPr lang="en-US" altLang="zh-CN" sz="1800" b="1" dirty="0">
              <a:solidFill>
                <a:srgbClr val="000066"/>
              </a:solidFill>
              <a:latin typeface="Arial" panose="020B0604020202020204" pitchFamily="34" charset="0"/>
              <a:cs typeface="Arial" panose="020B0604020202020204" pitchFamily="34" charset="0"/>
            </a:endParaRPr>
          </a:p>
          <a:p>
            <a:pPr>
              <a:lnSpc>
                <a:spcPct val="125000"/>
              </a:lnSpc>
              <a:spcBef>
                <a:spcPct val="0"/>
              </a:spcBef>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2</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MOV AX, BX</a:t>
            </a:r>
            <a:r>
              <a:rPr lang="zh-CN" altLang="en-US"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AX ← BX</a:t>
            </a:r>
            <a:endParaRPr lang="en-US" altLang="zh-CN" sz="1800" b="1" dirty="0">
              <a:solidFill>
                <a:srgbClr val="000066"/>
              </a:solidFill>
              <a:latin typeface="Arial" panose="020B0604020202020204" pitchFamily="34" charset="0"/>
              <a:cs typeface="Arial" panose="020B0604020202020204" pitchFamily="34" charset="0"/>
            </a:endParaRPr>
          </a:p>
        </p:txBody>
      </p:sp>
      <p:sp>
        <p:nvSpPr>
          <p:cNvPr id="9" name="TextBox 10"/>
          <p:cNvSpPr txBox="1">
            <a:spLocks noChangeArrowheads="1"/>
          </p:cNvSpPr>
          <p:nvPr/>
        </p:nvSpPr>
        <p:spPr bwMode="auto">
          <a:xfrm>
            <a:off x="5073352" y="3118161"/>
            <a:ext cx="3600000" cy="120802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lnSpc>
                <a:spcPct val="125000"/>
              </a:lnSpc>
              <a:spcBef>
                <a:spcPct val="0"/>
              </a:spcBef>
              <a:spcAft>
                <a:spcPts val="600"/>
              </a:spcAft>
              <a:buFontTx/>
              <a:buNone/>
            </a:pPr>
            <a:r>
              <a:rPr lang="en-US" altLang="zh-CN" sz="1800" b="1" dirty="0" smtClean="0">
                <a:solidFill>
                  <a:srgbClr val="FF0000"/>
                </a:solidFill>
                <a:latin typeface="Arial" panose="020B0604020202020204" pitchFamily="34" charset="0"/>
              </a:rPr>
              <a:t>WAW</a:t>
            </a:r>
            <a:r>
              <a:rPr lang="zh-CN" altLang="en-US" sz="1800" b="1" dirty="0" smtClean="0">
                <a:solidFill>
                  <a:srgbClr val="FF0000"/>
                </a:solidFill>
                <a:latin typeface="Arial" panose="020B0604020202020204" pitchFamily="34" charset="0"/>
              </a:rPr>
              <a:t>相对</a:t>
            </a:r>
            <a:r>
              <a:rPr lang="zh-CN" altLang="en-US" sz="1800" b="1" dirty="0">
                <a:solidFill>
                  <a:srgbClr val="FF0000"/>
                </a:solidFill>
                <a:latin typeface="Arial" panose="020B0604020202020204" pitchFamily="34" charset="0"/>
              </a:rPr>
              <a:t>于</a:t>
            </a:r>
            <a:r>
              <a:rPr lang="en-US" altLang="zh-CN" sz="1800" b="1" dirty="0" smtClean="0">
                <a:solidFill>
                  <a:srgbClr val="FF0000"/>
                </a:solidFill>
                <a:latin typeface="Arial" panose="020B0604020202020204" pitchFamily="34" charset="0"/>
              </a:rPr>
              <a:t>AX</a:t>
            </a:r>
            <a:r>
              <a:rPr lang="zh-CN" altLang="en-US" sz="1800" b="1" dirty="0" smtClean="0">
                <a:solidFill>
                  <a:srgbClr val="FF0000"/>
                </a:solidFill>
                <a:latin typeface="Arial" panose="020B0604020202020204" pitchFamily="34" charset="0"/>
              </a:rPr>
              <a:t>产生相关</a:t>
            </a:r>
            <a:endParaRPr lang="en-US" altLang="zh-CN" sz="1800" b="1" dirty="0">
              <a:solidFill>
                <a:srgbClr val="FF0000"/>
              </a:solidFill>
              <a:latin typeface="Arial" panose="020B0604020202020204" pitchFamily="34" charset="0"/>
            </a:endParaRPr>
          </a:p>
          <a:p>
            <a:pPr>
              <a:lnSpc>
                <a:spcPct val="125000"/>
              </a:lnSpc>
              <a:spcBef>
                <a:spcPct val="0"/>
              </a:spcBef>
              <a:buFontTx/>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1</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ADD </a:t>
            </a:r>
            <a:r>
              <a:rPr lang="en-US" altLang="zh-CN" sz="1800" b="1" dirty="0">
                <a:solidFill>
                  <a:srgbClr val="000066"/>
                </a:solidFill>
                <a:latin typeface="Arial" panose="020B0604020202020204" pitchFamily="34" charset="0"/>
                <a:cs typeface="Arial" panose="020B0604020202020204" pitchFamily="34" charset="0"/>
              </a:rPr>
              <a:t>AX, BX</a:t>
            </a:r>
            <a:r>
              <a:rPr lang="zh-CN" altLang="en-US"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AX</a:t>
            </a:r>
            <a:r>
              <a:rPr lang="en-US" altLang="zh-CN" sz="1800" b="1" dirty="0">
                <a:solidFill>
                  <a:srgbClr val="000066"/>
                </a:solidFill>
                <a:latin typeface="Arial" panose="020B0604020202020204" pitchFamily="34" charset="0"/>
                <a:cs typeface="Arial" panose="020B0604020202020204" pitchFamily="34" charset="0"/>
              </a:rPr>
              <a:t>←AX+BX</a:t>
            </a:r>
          </a:p>
          <a:p>
            <a:pPr>
              <a:lnSpc>
                <a:spcPct val="125000"/>
              </a:lnSpc>
              <a:spcBef>
                <a:spcPct val="0"/>
              </a:spcBef>
              <a:buFontTx/>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2</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MOV </a:t>
            </a:r>
            <a:r>
              <a:rPr lang="en-US" altLang="zh-CN" sz="1800" b="1" dirty="0">
                <a:solidFill>
                  <a:srgbClr val="000066"/>
                </a:solidFill>
                <a:latin typeface="Arial" panose="020B0604020202020204" pitchFamily="34" charset="0"/>
                <a:cs typeface="Arial" panose="020B0604020202020204" pitchFamily="34" charset="0"/>
              </a:rPr>
              <a:t>AX, CX</a:t>
            </a:r>
            <a:r>
              <a:rPr lang="zh-CN" altLang="en-US"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AX←CX</a:t>
            </a:r>
            <a:endParaRPr lang="en-US" altLang="zh-CN" sz="1800" b="1" dirty="0">
              <a:solidFill>
                <a:srgbClr val="000066"/>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3AA8E5-5416-4A72-B6B3-8B8095868A71}" type="datetime1">
              <a:rPr lang="zh-CN" altLang="en-US"/>
              <a:pPr>
                <a:defRPr/>
              </a:pPr>
              <a:t>2021/11/28</a:t>
            </a:fld>
            <a:endParaRPr lang="en-US" altLang="zh-CN"/>
          </a:p>
        </p:txBody>
      </p:sp>
      <p:sp>
        <p:nvSpPr>
          <p:cNvPr id="733186"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dirty="0" smtClean="0">
              <a:solidFill>
                <a:srgbClr val="000066"/>
              </a:solidFill>
            </a:endParaRPr>
          </a:p>
        </p:txBody>
      </p:sp>
      <p:sp>
        <p:nvSpPr>
          <p:cNvPr id="8197"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FontTx/>
              <a:buChar char="★"/>
              <a:defRPr/>
            </a:pPr>
            <a:r>
              <a:rPr lang="zh-CN" altLang="en-US" sz="2000" b="1" dirty="0" smtClean="0">
                <a:solidFill>
                  <a:srgbClr val="FF0000"/>
                </a:solidFill>
                <a:latin typeface="楷体_GB2312" pitchFamily="49" charset="-122"/>
                <a:ea typeface="楷体_GB2312" pitchFamily="49" charset="-122"/>
              </a:rPr>
              <a:t>控制相关</a:t>
            </a:r>
          </a:p>
          <a:p>
            <a:pPr indent="444500" algn="l" defTabSz="762000" eaLnBrk="1" hangingPunct="1">
              <a:lnSpc>
                <a:spcPct val="150000"/>
              </a:lnSpc>
              <a:spcBef>
                <a:spcPts val="0"/>
              </a:spcBef>
              <a:defRPr/>
            </a:pPr>
            <a:r>
              <a:rPr lang="zh-CN" altLang="en-US" sz="1800" b="1" dirty="0" smtClean="0">
                <a:solidFill>
                  <a:srgbClr val="000066"/>
                </a:solidFill>
                <a:latin typeface="宋体" pitchFamily="2" charset="-122"/>
              </a:rPr>
              <a:t>流水线中的分支指令</a:t>
            </a:r>
            <a:r>
              <a:rPr lang="zh-CN" altLang="en-US" sz="1800" b="1" dirty="0">
                <a:solidFill>
                  <a:srgbClr val="000066"/>
                </a:solidFill>
                <a:latin typeface="宋体" pitchFamily="2" charset="-122"/>
              </a:rPr>
              <a:t>或者</a:t>
            </a:r>
            <a:r>
              <a:rPr lang="zh-CN" altLang="en-US" sz="1800" b="1" dirty="0" smtClean="0">
                <a:solidFill>
                  <a:srgbClr val="000066"/>
                </a:solidFill>
                <a:latin typeface="宋体" pitchFamily="2" charset="-122"/>
              </a:rPr>
              <a:t>其它需要</a:t>
            </a:r>
            <a:r>
              <a:rPr lang="zh-CN" altLang="en-US" sz="1800" b="1" dirty="0">
                <a:solidFill>
                  <a:srgbClr val="000066"/>
                </a:solidFill>
                <a:latin typeface="宋体" pitchFamily="2" charset="-122"/>
              </a:rPr>
              <a:t>改写</a:t>
            </a:r>
            <a:r>
              <a:rPr lang="en-US" altLang="zh-CN" sz="1800" b="1" dirty="0">
                <a:solidFill>
                  <a:srgbClr val="000066"/>
                </a:solidFill>
                <a:latin typeface="Arial" charset="0"/>
                <a:cs typeface="Arial" charset="0"/>
              </a:rPr>
              <a:t>PC</a:t>
            </a:r>
            <a:r>
              <a:rPr lang="zh-CN" altLang="en-US" sz="1800" b="1" dirty="0">
                <a:solidFill>
                  <a:srgbClr val="000066"/>
                </a:solidFill>
                <a:latin typeface="Arial" charset="0"/>
                <a:cs typeface="Arial" charset="0"/>
              </a:rPr>
              <a:t>的指令造成的相关</a:t>
            </a:r>
            <a:r>
              <a:rPr lang="zh-CN" altLang="en-US" sz="1800" b="1" dirty="0" smtClean="0">
                <a:solidFill>
                  <a:srgbClr val="000066"/>
                </a:solidFill>
                <a:latin typeface="宋体" pitchFamily="2" charset="-122"/>
              </a:rPr>
              <a:t>。包括：无条件转移、条件转移、中断调用</a:t>
            </a:r>
            <a:r>
              <a:rPr lang="en-US" altLang="zh-CN" sz="1800" b="1" dirty="0" smtClean="0">
                <a:solidFill>
                  <a:srgbClr val="000066"/>
                </a:solidFill>
                <a:latin typeface="宋体" pitchFamily="2" charset="-122"/>
              </a:rPr>
              <a:t>/</a:t>
            </a:r>
            <a:r>
              <a:rPr lang="zh-CN" altLang="en-US" sz="1800" b="1" dirty="0" smtClean="0">
                <a:solidFill>
                  <a:srgbClr val="000066"/>
                </a:solidFill>
                <a:latin typeface="宋体" pitchFamily="2" charset="-122"/>
              </a:rPr>
              <a:t>返回、子程序调用</a:t>
            </a:r>
            <a:r>
              <a:rPr lang="en-US" altLang="zh-CN" sz="1800" b="1" dirty="0" smtClean="0">
                <a:solidFill>
                  <a:srgbClr val="000066"/>
                </a:solidFill>
                <a:latin typeface="宋体" pitchFamily="2" charset="-122"/>
              </a:rPr>
              <a:t>/</a:t>
            </a:r>
            <a:r>
              <a:rPr lang="zh-CN" altLang="en-US" sz="1800" b="1" dirty="0" smtClean="0">
                <a:solidFill>
                  <a:srgbClr val="000066"/>
                </a:solidFill>
                <a:latin typeface="宋体" pitchFamily="2" charset="-122"/>
              </a:rPr>
              <a:t>返回等几种情况。</a:t>
            </a:r>
            <a:endParaRPr lang="en-US" altLang="zh-CN" sz="1800" b="1" dirty="0" smtClean="0">
              <a:solidFill>
                <a:srgbClr val="000066"/>
              </a:solidFill>
              <a:latin typeface="宋体" pitchFamily="2" charset="-122"/>
            </a:endParaRPr>
          </a:p>
          <a:p>
            <a:pPr algn="l" defTabSz="762000" eaLnBrk="1" hangingPunct="1">
              <a:lnSpc>
                <a:spcPct val="150000"/>
              </a:lnSpc>
              <a:spcBef>
                <a:spcPts val="0"/>
              </a:spcBef>
              <a:defRPr/>
            </a:pPr>
            <a:endParaRPr lang="en-US" altLang="zh-CN" sz="2000" b="1" dirty="0" smtClean="0">
              <a:solidFill>
                <a:srgbClr val="000066"/>
              </a:solidFill>
              <a:latin typeface="宋体" pitchFamily="2" charset="-122"/>
            </a:endParaRPr>
          </a:p>
          <a:p>
            <a:pPr marL="342900" indent="-342900" algn="l" defTabSz="762000" eaLnBrk="1" hangingPunct="1">
              <a:lnSpc>
                <a:spcPct val="150000"/>
              </a:lnSpc>
              <a:spcBef>
                <a:spcPts val="0"/>
              </a:spcBef>
              <a:buFontTx/>
              <a:buChar char="★"/>
              <a:defRPr/>
            </a:pPr>
            <a:r>
              <a:rPr lang="zh-CN" altLang="en-US" sz="2000" b="1" dirty="0">
                <a:solidFill>
                  <a:srgbClr val="FF0000"/>
                </a:solidFill>
                <a:latin typeface="楷体_GB2312" pitchFamily="49" charset="-122"/>
                <a:ea typeface="楷体_GB2312" pitchFamily="49" charset="-122"/>
              </a:rPr>
              <a:t>解决</a:t>
            </a:r>
            <a:r>
              <a:rPr lang="zh-CN" altLang="en-US" sz="2000" b="1" dirty="0" smtClean="0">
                <a:solidFill>
                  <a:srgbClr val="FF0000"/>
                </a:solidFill>
                <a:latin typeface="楷体_GB2312" pitchFamily="49" charset="-122"/>
                <a:ea typeface="楷体_GB2312" pitchFamily="49" charset="-122"/>
              </a:rPr>
              <a:t>方案</a:t>
            </a:r>
            <a:endParaRPr lang="en-US" altLang="zh-CN" sz="2000" b="1" dirty="0">
              <a:solidFill>
                <a:srgbClr val="FF0000"/>
              </a:solidFill>
              <a:latin typeface="楷体_GB2312" pitchFamily="49" charset="-122"/>
              <a:ea typeface="楷体_GB2312" pitchFamily="49" charset="-122"/>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1</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itchFamily="2" charset="-122"/>
              </a:rPr>
              <a:t>指令预取（针对无条件转移指令，又称为静态转移预测）</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2</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Arial" panose="020B0604020202020204" pitchFamily="34" charset="0"/>
                <a:cs typeface="Arial" panose="020B0604020202020204" pitchFamily="34" charset="0"/>
                <a:hlinkClick r:id="rId2" action="ppaction://hlinksldjump"/>
              </a:rPr>
              <a:t>动态</a:t>
            </a:r>
            <a:r>
              <a:rPr lang="zh-CN" altLang="en-US" sz="1800" b="1" dirty="0" smtClean="0">
                <a:solidFill>
                  <a:srgbClr val="000066"/>
                </a:solidFill>
                <a:latin typeface="宋体" pitchFamily="2" charset="-122"/>
                <a:hlinkClick r:id="rId2" action="ppaction://hlinksldjump"/>
              </a:rPr>
              <a:t>转移预测</a:t>
            </a:r>
            <a:r>
              <a:rPr lang="zh-CN" altLang="en-US" sz="1800" b="1" dirty="0" smtClean="0">
                <a:solidFill>
                  <a:srgbClr val="000066"/>
                </a:solidFill>
                <a:latin typeface="宋体" pitchFamily="2" charset="-122"/>
              </a:rPr>
              <a:t>（针对条件分支指令）：利用不同分支概率不均衡的特点，提高转移目标预测的准确性。</a:t>
            </a:r>
            <a:endParaRPr lang="en-US" altLang="zh-CN" sz="1800" b="1" dirty="0">
              <a:solidFill>
                <a:srgbClr val="000066"/>
              </a:solidFill>
              <a:latin typeface="宋体" pitchFamily="2" charset="-122"/>
            </a:endParaRPr>
          </a:p>
        </p:txBody>
      </p:sp>
      <p:sp>
        <p:nvSpPr>
          <p:cNvPr id="1229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229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dirty="0" smtClean="0">
              <a:solidFill>
                <a:srgbClr val="000066"/>
              </a:solidFill>
            </a:endParaRPr>
          </a:p>
        </p:txBody>
      </p:sp>
      <p:sp>
        <p:nvSpPr>
          <p:cNvPr id="14341"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ct val="0"/>
              </a:spcBef>
            </a:pPr>
            <a:r>
              <a:rPr lang="zh-CN" altLang="en-US" sz="2000" b="1" dirty="0" smtClean="0">
                <a:solidFill>
                  <a:srgbClr val="FF0000"/>
                </a:solidFill>
                <a:latin typeface="楷体_GB2312" pitchFamily="49" charset="-122"/>
                <a:ea typeface="楷体_GB2312" pitchFamily="49" charset="-122"/>
              </a:rPr>
              <a:t>三、评价流水线性能的技术指标</a:t>
            </a: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设：进入流水线的任务有</a:t>
            </a:r>
            <a:r>
              <a:rPr lang="zh-CN" altLang="en-US" sz="1800" b="1" dirty="0" smtClean="0">
                <a:solidFill>
                  <a:srgbClr val="000066"/>
                </a:solidFill>
              </a:rPr>
              <a:t> </a:t>
            </a:r>
            <a:r>
              <a:rPr lang="en-US" altLang="zh-CN" sz="1800" b="1" i="1" dirty="0" smtClean="0">
                <a:solidFill>
                  <a:srgbClr val="000066"/>
                </a:solidFill>
              </a:rPr>
              <a:t>n </a:t>
            </a:r>
            <a:r>
              <a:rPr lang="zh-CN" altLang="en-US" sz="1800" b="1" dirty="0" smtClean="0">
                <a:solidFill>
                  <a:srgbClr val="000066"/>
                </a:solidFill>
                <a:latin typeface="宋体" panose="02010600030101010101" pitchFamily="2" charset="-122"/>
              </a:rPr>
              <a:t>条指令，流水线的段数为</a:t>
            </a:r>
            <a:r>
              <a:rPr lang="zh-CN" altLang="en-US" sz="1800" b="1" dirty="0" smtClean="0">
                <a:solidFill>
                  <a:srgbClr val="000066"/>
                </a:solidFill>
              </a:rPr>
              <a:t> </a:t>
            </a:r>
            <a:r>
              <a:rPr lang="en-US" altLang="zh-CN" sz="1800" b="1" i="1" dirty="0" smtClean="0">
                <a:solidFill>
                  <a:srgbClr val="000066"/>
                </a:solidFill>
              </a:rPr>
              <a:t>k </a:t>
            </a:r>
            <a:r>
              <a:rPr lang="zh-CN" altLang="en-US" sz="1800" b="1" dirty="0" smtClean="0">
                <a:solidFill>
                  <a:srgbClr val="000066"/>
                </a:solidFill>
                <a:latin typeface="宋体" panose="02010600030101010101" pitchFamily="2" charset="-122"/>
              </a:rPr>
              <a:t>，流水线方式完成任务所需时间为</a:t>
            </a:r>
            <a:r>
              <a:rPr lang="zh-CN" altLang="en-US" sz="1800" b="1" dirty="0" smtClean="0">
                <a:solidFill>
                  <a:srgbClr val="000066"/>
                </a:solidFill>
              </a:rPr>
              <a:t> </a:t>
            </a:r>
            <a:r>
              <a:rPr lang="en-US" altLang="zh-CN" sz="1800" b="1" i="1" dirty="0" err="1" smtClean="0">
                <a:solidFill>
                  <a:srgbClr val="000066"/>
                </a:solidFill>
              </a:rPr>
              <a:t>T</a:t>
            </a:r>
            <a:r>
              <a:rPr lang="en-US" altLang="zh-CN" sz="1800" b="1" i="1" baseline="-25000" dirty="0" err="1" smtClean="0">
                <a:solidFill>
                  <a:srgbClr val="000066"/>
                </a:solidFill>
              </a:rPr>
              <a:t>k</a:t>
            </a:r>
            <a:r>
              <a:rPr lang="en-US" altLang="zh-CN" sz="1800" b="1" i="1" baseline="-25000" dirty="0" smtClean="0">
                <a:solidFill>
                  <a:srgbClr val="000066"/>
                </a:solidFill>
              </a:rPr>
              <a:t> </a:t>
            </a:r>
            <a:r>
              <a:rPr lang="zh-CN" altLang="en-US" sz="1800" b="1" dirty="0" smtClean="0">
                <a:solidFill>
                  <a:srgbClr val="000066"/>
                </a:solidFill>
                <a:latin typeface="宋体" panose="02010600030101010101" pitchFamily="2" charset="-122"/>
              </a:rPr>
              <a:t>，串行方式完成任务所需时间为</a:t>
            </a:r>
            <a:r>
              <a:rPr lang="zh-CN" altLang="en-US" sz="1800" b="1" dirty="0" smtClean="0">
                <a:solidFill>
                  <a:srgbClr val="000066"/>
                </a:solidFill>
              </a:rPr>
              <a:t> </a:t>
            </a:r>
            <a:r>
              <a:rPr lang="en-US" altLang="zh-CN" sz="1800" b="1" i="1" dirty="0" smtClean="0">
                <a:solidFill>
                  <a:srgbClr val="000066"/>
                </a:solidFill>
              </a:rPr>
              <a:t>T</a:t>
            </a:r>
            <a:r>
              <a:rPr lang="en-US" altLang="zh-CN" sz="1800" b="1" baseline="-25000" dirty="0" smtClean="0">
                <a:solidFill>
                  <a:srgbClr val="000066"/>
                </a:solidFill>
              </a:rPr>
              <a:t>0</a:t>
            </a:r>
            <a:r>
              <a:rPr lang="en-US" altLang="zh-CN" sz="1800" b="1" i="1" baseline="-25000" dirty="0" smtClean="0">
                <a:solidFill>
                  <a:srgbClr val="000066"/>
                </a:solidFill>
              </a:rPr>
              <a:t> </a:t>
            </a:r>
            <a:r>
              <a:rPr lang="zh-CN" altLang="en-US" sz="1800" b="1" dirty="0" smtClean="0">
                <a:solidFill>
                  <a:srgbClr val="000066"/>
                </a:solidFill>
                <a:latin typeface="宋体" panose="02010600030101010101" pitchFamily="2" charset="-122"/>
              </a:rPr>
              <a:t>。</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endParaRPr lang="en-US" altLang="zh-CN" sz="1800" b="1" dirty="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则流水线通常用下列三个技术指标评价其性能：</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FF0000"/>
                </a:solidFill>
                <a:latin typeface="宋体" panose="02010600030101010101" pitchFamily="2" charset="-122"/>
              </a:rPr>
              <a:t>吞吐率</a:t>
            </a:r>
            <a:r>
              <a:rPr lang="en-US" altLang="zh-CN" sz="1800" b="1" i="1" dirty="0" err="1" smtClean="0">
                <a:solidFill>
                  <a:srgbClr val="FF0000"/>
                </a:solidFill>
              </a:rPr>
              <a:t>T</a:t>
            </a:r>
            <a:r>
              <a:rPr lang="en-US" altLang="zh-CN" sz="1800" b="1" i="1" baseline="-25000" dirty="0" err="1" smtClean="0">
                <a:solidFill>
                  <a:srgbClr val="FF0000"/>
                </a:solidFill>
              </a:rPr>
              <a:t>p</a:t>
            </a:r>
            <a:r>
              <a:rPr lang="zh-CN" altLang="en-US" sz="1800" b="1" dirty="0" smtClean="0">
                <a:solidFill>
                  <a:srgbClr val="FF0000"/>
                </a:solidFill>
                <a:latin typeface="宋体" panose="02010600030101010101" pitchFamily="2" charset="-122"/>
              </a:rPr>
              <a:t>：</a:t>
            </a:r>
            <a:r>
              <a:rPr lang="zh-CN" altLang="en-US" sz="1800" b="1" dirty="0" smtClean="0">
                <a:solidFill>
                  <a:srgbClr val="000066"/>
                </a:solidFill>
                <a:latin typeface="宋体" panose="02010600030101010101" pitchFamily="2" charset="-122"/>
              </a:rPr>
              <a:t>单位时间内完成的指令数：</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FF0000"/>
                </a:solidFill>
                <a:latin typeface="宋体" panose="02010600030101010101" pitchFamily="2" charset="-122"/>
              </a:rPr>
              <a:t>加速比</a:t>
            </a:r>
            <a:r>
              <a:rPr lang="en-US" altLang="zh-CN" sz="1800" b="1" i="1" dirty="0" err="1" smtClean="0">
                <a:solidFill>
                  <a:srgbClr val="FF0000"/>
                </a:solidFill>
              </a:rPr>
              <a:t>S</a:t>
            </a:r>
            <a:r>
              <a:rPr lang="en-US" altLang="zh-CN" sz="1800" b="1" i="1" baseline="-25000" dirty="0" err="1" smtClean="0">
                <a:solidFill>
                  <a:srgbClr val="FF0000"/>
                </a:solidFill>
              </a:rPr>
              <a:t>p</a:t>
            </a:r>
            <a:r>
              <a:rPr lang="zh-CN" altLang="en-US" sz="1800" b="1" dirty="0" smtClean="0">
                <a:solidFill>
                  <a:srgbClr val="000066"/>
                </a:solidFill>
                <a:latin typeface="宋体" panose="02010600030101010101" pitchFamily="2" charset="-122"/>
              </a:rPr>
              <a:t>（</a:t>
            </a:r>
            <a:r>
              <a:rPr lang="zh-CN" altLang="en-US" sz="1800" b="1" dirty="0" smtClean="0">
                <a:solidFill>
                  <a:srgbClr val="000066"/>
                </a:solidFill>
                <a:latin typeface="宋体" panose="02010600030101010101" pitchFamily="2" charset="-122"/>
                <a:hlinkClick r:id="rId3" action="ppaction://hlinksldjump"/>
              </a:rPr>
              <a:t>阿姆达尔定律</a:t>
            </a:r>
            <a:r>
              <a:rPr lang="zh-CN" altLang="en-US" sz="1800" b="1" dirty="0" smtClean="0">
                <a:solidFill>
                  <a:srgbClr val="000066"/>
                </a:solidFill>
                <a:latin typeface="宋体" panose="02010600030101010101" pitchFamily="2" charset="-122"/>
              </a:rPr>
              <a:t>）：串行方式完成任务所用时间</a:t>
            </a:r>
            <a:r>
              <a:rPr lang="en-US" altLang="zh-CN" sz="1800" b="1" i="1" dirty="0" smtClean="0">
                <a:solidFill>
                  <a:srgbClr val="000066"/>
                </a:solidFill>
              </a:rPr>
              <a:t>T</a:t>
            </a:r>
            <a:r>
              <a:rPr lang="en-US" altLang="zh-CN" sz="1800" b="1" baseline="-25000" dirty="0" smtClean="0">
                <a:solidFill>
                  <a:srgbClr val="000066"/>
                </a:solidFill>
              </a:rPr>
              <a:t>0</a:t>
            </a:r>
            <a:r>
              <a:rPr lang="zh-CN" altLang="en-US" sz="1800" b="1" dirty="0" smtClean="0">
                <a:solidFill>
                  <a:srgbClr val="000066"/>
                </a:solidFill>
                <a:latin typeface="宋体" panose="02010600030101010101" pitchFamily="2" charset="-122"/>
              </a:rPr>
              <a:t>与流水线方式完成任务所用时间</a:t>
            </a:r>
            <a:r>
              <a:rPr lang="en-US" altLang="zh-CN" sz="1800" b="1" i="1" dirty="0" err="1" smtClean="0">
                <a:solidFill>
                  <a:srgbClr val="000066"/>
                </a:solidFill>
              </a:rPr>
              <a:t>T</a:t>
            </a:r>
            <a:r>
              <a:rPr lang="en-US" altLang="zh-CN" sz="1800" b="1" i="1" baseline="-25000" dirty="0" err="1" smtClean="0">
                <a:solidFill>
                  <a:srgbClr val="000066"/>
                </a:solidFill>
              </a:rPr>
              <a:t>k</a:t>
            </a:r>
            <a:r>
              <a:rPr lang="zh-CN" altLang="en-US" sz="1800" b="1" dirty="0" smtClean="0">
                <a:solidFill>
                  <a:srgbClr val="000066"/>
                </a:solidFill>
                <a:latin typeface="宋体" panose="02010600030101010101" pitchFamily="2" charset="-122"/>
              </a:rPr>
              <a:t>之比：</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FF0000"/>
                </a:solidFill>
                <a:latin typeface="宋体" panose="02010600030101010101" pitchFamily="2" charset="-122"/>
              </a:rPr>
              <a:t>利用率</a:t>
            </a:r>
            <a:r>
              <a:rPr lang="en-US" altLang="zh-CN" sz="1800" b="1" i="1" dirty="0" smtClean="0">
                <a:solidFill>
                  <a:srgbClr val="FF0000"/>
                </a:solidFill>
              </a:rPr>
              <a:t>η</a:t>
            </a:r>
            <a:r>
              <a:rPr lang="zh-CN" altLang="en-US" sz="1800" b="1" dirty="0" smtClean="0">
                <a:solidFill>
                  <a:srgbClr val="000066"/>
                </a:solidFill>
                <a:latin typeface="宋体" panose="02010600030101010101" pitchFamily="2" charset="-122"/>
              </a:rPr>
              <a:t>：每个流水线功能部件的平均使用率：</a:t>
            </a:r>
            <a:endParaRPr lang="zh-CN" altLang="en-US" sz="1800" b="1" i="1" baseline="-25000" dirty="0" smtClean="0">
              <a:solidFill>
                <a:srgbClr val="000066"/>
              </a:solidFill>
            </a:endParaRPr>
          </a:p>
        </p:txBody>
      </p:sp>
      <p:sp>
        <p:nvSpPr>
          <p:cNvPr id="1434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434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graphicFrame>
        <p:nvGraphicFramePr>
          <p:cNvPr id="14344" name="对象 3"/>
          <p:cNvGraphicFramePr>
            <a:graphicFrameLocks noChangeAspect="1"/>
          </p:cNvGraphicFramePr>
          <p:nvPr>
            <p:extLst>
              <p:ext uri="{D42A27DB-BD31-4B8C-83A1-F6EECF244321}">
                <p14:modId xmlns:p14="http://schemas.microsoft.com/office/powerpoint/2010/main" val="2750630486"/>
              </p:ext>
            </p:extLst>
          </p:nvPr>
        </p:nvGraphicFramePr>
        <p:xfrm>
          <a:off x="4932040" y="3499644"/>
          <a:ext cx="781050" cy="609600"/>
        </p:xfrm>
        <a:graphic>
          <a:graphicData uri="http://schemas.openxmlformats.org/presentationml/2006/ole">
            <mc:AlternateContent xmlns:mc="http://schemas.openxmlformats.org/markup-compatibility/2006">
              <mc:Choice xmlns:v="urn:schemas-microsoft-com:vml" Requires="v">
                <p:oleObj spid="_x0000_s14491" name="Equation" r:id="rId4" imgW="520474" imgH="406224" progId="Equation.DSMT4">
                  <p:embed/>
                </p:oleObj>
              </mc:Choice>
              <mc:Fallback>
                <p:oleObj name="Equation" r:id="rId4" imgW="520474" imgH="406224"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499644"/>
                        <a:ext cx="781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对象 4"/>
          <p:cNvGraphicFramePr>
            <a:graphicFrameLocks noChangeAspect="1"/>
          </p:cNvGraphicFramePr>
          <p:nvPr>
            <p:extLst>
              <p:ext uri="{D42A27DB-BD31-4B8C-83A1-F6EECF244321}">
                <p14:modId xmlns:p14="http://schemas.microsoft.com/office/powerpoint/2010/main" val="2584929174"/>
              </p:ext>
            </p:extLst>
          </p:nvPr>
        </p:nvGraphicFramePr>
        <p:xfrm>
          <a:off x="5723369" y="4725144"/>
          <a:ext cx="798512" cy="628650"/>
        </p:xfrm>
        <a:graphic>
          <a:graphicData uri="http://schemas.openxmlformats.org/presentationml/2006/ole">
            <mc:AlternateContent xmlns:mc="http://schemas.openxmlformats.org/markup-compatibility/2006">
              <mc:Choice xmlns:v="urn:schemas-microsoft-com:vml" Requires="v">
                <p:oleObj spid="_x0000_s14492" name="Equation" r:id="rId6" imgW="533169" imgH="418918" progId="Equation.DSMT4">
                  <p:embed/>
                </p:oleObj>
              </mc:Choice>
              <mc:Fallback>
                <p:oleObj name="Equation" r:id="rId6" imgW="533169" imgH="418918"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3369" y="4725144"/>
                        <a:ext cx="79851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6" name="对象 6"/>
          <p:cNvGraphicFramePr>
            <a:graphicFrameLocks noChangeAspect="1"/>
          </p:cNvGraphicFramePr>
          <p:nvPr>
            <p:extLst>
              <p:ext uri="{D42A27DB-BD31-4B8C-83A1-F6EECF244321}">
                <p14:modId xmlns:p14="http://schemas.microsoft.com/office/powerpoint/2010/main" val="2168870743"/>
              </p:ext>
            </p:extLst>
          </p:nvPr>
        </p:nvGraphicFramePr>
        <p:xfrm>
          <a:off x="3097200" y="4327932"/>
          <a:ext cx="800100" cy="628650"/>
        </p:xfrm>
        <a:graphic>
          <a:graphicData uri="http://schemas.openxmlformats.org/presentationml/2006/ole">
            <mc:AlternateContent xmlns:mc="http://schemas.openxmlformats.org/markup-compatibility/2006">
              <mc:Choice xmlns:v="urn:schemas-microsoft-com:vml" Requires="v">
                <p:oleObj spid="_x0000_s14493" name="Equation" r:id="rId8" imgW="533169" imgH="418918" progId="Equation.DSMT4">
                  <p:embed/>
                </p:oleObj>
              </mc:Choice>
              <mc:Fallback>
                <p:oleObj name="Equation" r:id="rId8" imgW="533169" imgH="418918"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7200" y="4327932"/>
                        <a:ext cx="8001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6.5.3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单指令多数据流</a:t>
            </a: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(SIMD)</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技术</a:t>
            </a:r>
            <a:endParaRPr lang="zh-CN" altLang="en-US" dirty="0" smtClean="0">
              <a:solidFill>
                <a:srgbClr val="000066"/>
              </a:solidFill>
            </a:endParaRPr>
          </a:p>
        </p:txBody>
      </p:sp>
      <p:sp>
        <p:nvSpPr>
          <p:cNvPr id="15365" name="Rectangle 3"/>
          <p:cNvSpPr>
            <a:spLocks noGrp="1" noChangeArrowheads="1"/>
          </p:cNvSpPr>
          <p:nvPr>
            <p:ph type="subTitle" idx="1"/>
          </p:nvPr>
        </p:nvSpPr>
        <p:spPr>
          <a:xfrm>
            <a:off x="468000" y="1412875"/>
            <a:ext cx="8280000" cy="4930775"/>
          </a:xfrm>
        </p:spPr>
        <p:txBody>
          <a:bodyPr/>
          <a:lstStyle/>
          <a:p>
            <a:pPr indent="444500" algn="l" defTabSz="762000" eaLnBrk="1" hangingPunct="1">
              <a:lnSpc>
                <a:spcPct val="150000"/>
              </a:lnSpc>
              <a:spcBef>
                <a:spcPct val="0"/>
              </a:spcBef>
            </a:pPr>
            <a:r>
              <a:rPr lang="zh-CN" altLang="zh-CN" sz="1800" b="1" dirty="0" smtClean="0">
                <a:solidFill>
                  <a:srgbClr val="FF0000"/>
                </a:solidFill>
                <a:latin typeface="Arial" panose="020B0604020202020204" pitchFamily="34" charset="0"/>
                <a:ea typeface="楷体_GB2312" pitchFamily="49" charset="-122"/>
                <a:cs typeface="Arial" panose="020B0604020202020204" pitchFamily="34" charset="0"/>
              </a:rPr>
              <a:t>单指令流多数据流</a:t>
            </a:r>
            <a:r>
              <a:rPr lang="zh-CN" altLang="en-US" sz="1800" b="1" dirty="0" smtClean="0">
                <a:solidFill>
                  <a:srgbClr val="FF0000"/>
                </a:solidFill>
                <a:latin typeface="Arial" panose="020B0604020202020204" pitchFamily="34" charset="0"/>
                <a:ea typeface="楷体_GB2312" pitchFamily="49" charset="-122"/>
                <a:cs typeface="Arial" panose="020B0604020202020204" pitchFamily="34" charset="0"/>
              </a:rPr>
              <a:t>（</a:t>
            </a:r>
            <a:r>
              <a:rPr lang="en-US" altLang="zh-CN" sz="1800" b="1" dirty="0" smtClean="0">
                <a:solidFill>
                  <a:srgbClr val="FF0000"/>
                </a:solidFill>
                <a:latin typeface="Arial" panose="020B0604020202020204" pitchFamily="34" charset="0"/>
                <a:ea typeface="楷体_GB2312" pitchFamily="49" charset="-122"/>
                <a:cs typeface="Arial" panose="020B0604020202020204" pitchFamily="34" charset="0"/>
              </a:rPr>
              <a:t>SIMD</a:t>
            </a:r>
            <a:r>
              <a:rPr lang="zh-CN" altLang="en-US" sz="1800" b="1" dirty="0">
                <a:solidFill>
                  <a:srgbClr val="FF0000"/>
                </a:solidFill>
                <a:latin typeface="Arial" panose="020B0604020202020204" pitchFamily="34" charset="0"/>
                <a:ea typeface="楷体_GB2312" pitchFamily="49" charset="-122"/>
                <a:cs typeface="Arial" panose="020B0604020202020204" pitchFamily="34" charset="0"/>
              </a:rPr>
              <a:t>）技术</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采用一个控制器控制多个</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运算</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器同时对一组数据</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又称数据矢量</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执行相同操作</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从而实现并行</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的</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技术。在</a:t>
            </a:r>
            <a:r>
              <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rPr>
              <a:t>CPU</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中，</a:t>
            </a:r>
            <a:r>
              <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rPr>
              <a:t>SIMD</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就</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是</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由</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一个控制器控制多个平行处理</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单</a:t>
            </a: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元</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的技术。</a:t>
            </a: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r>
              <a:rPr lang="zh-CN" altLang="zh-CN" sz="1800" b="1" dirty="0" smtClean="0">
                <a:solidFill>
                  <a:srgbClr val="000066"/>
                </a:solidFill>
                <a:latin typeface="Arial" panose="020B0604020202020204" pitchFamily="34" charset="0"/>
                <a:ea typeface="楷体_GB2312" pitchFamily="49" charset="-122"/>
                <a:cs typeface="Arial" panose="020B0604020202020204" pitchFamily="34" charset="0"/>
              </a:rPr>
              <a:t>Intel</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公司</a:t>
            </a:r>
            <a:r>
              <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rPr>
              <a:t>P II</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以后的指令集中均含有</a:t>
            </a:r>
            <a:r>
              <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rPr>
              <a:t>SIMD</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指令（</a:t>
            </a:r>
            <a:r>
              <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rPr>
              <a:t>MMX</a:t>
            </a:r>
            <a:r>
              <a:rPr lang="zh-CN" altLang="en-US" sz="1800" b="1" dirty="0" smtClean="0">
                <a:solidFill>
                  <a:srgbClr val="000066"/>
                </a:solidFill>
                <a:latin typeface="Arial" panose="020B0604020202020204" pitchFamily="34" charset="0"/>
                <a:ea typeface="楷体_GB2312" pitchFamily="49" charset="-122"/>
                <a:cs typeface="Arial" panose="020B0604020202020204" pitchFamily="34" charset="0"/>
              </a:rPr>
              <a:t>指令集）。</a:t>
            </a: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ea typeface="楷体_GB2312" pitchFamily="49" charset="-122"/>
              <a:cs typeface="Arial" panose="020B0604020202020204" pitchFamily="34" charset="0"/>
            </a:endParaRPr>
          </a:p>
          <a:p>
            <a:pPr indent="444500" defTabSz="762000" eaLnBrk="1" hangingPunct="1">
              <a:lnSpc>
                <a:spcPct val="150000"/>
              </a:lnSpc>
              <a:spcBef>
                <a:spcPct val="0"/>
              </a:spcBef>
            </a:pPr>
            <a:r>
              <a:rPr lang="en-US" altLang="zh-CN" sz="1800" b="1" dirty="0">
                <a:solidFill>
                  <a:srgbClr val="000066"/>
                </a:solidFill>
                <a:latin typeface="Arial" panose="020B0604020202020204" pitchFamily="34" charset="0"/>
                <a:ea typeface="楷体_GB2312" pitchFamily="49" charset="-122"/>
                <a:cs typeface="Arial" panose="020B0604020202020204" pitchFamily="34" charset="0"/>
              </a:rPr>
              <a:t>SISD</a:t>
            </a:r>
            <a:r>
              <a:rPr lang="zh-CN" altLang="en-US" sz="1800" b="1" dirty="0">
                <a:solidFill>
                  <a:srgbClr val="000066"/>
                </a:solidFill>
                <a:latin typeface="Arial" panose="020B0604020202020204" pitchFamily="34" charset="0"/>
                <a:ea typeface="楷体_GB2312" pitchFamily="49" charset="-122"/>
                <a:cs typeface="Arial" panose="020B0604020202020204" pitchFamily="34" charset="0"/>
              </a:rPr>
              <a:t>、</a:t>
            </a:r>
            <a:r>
              <a:rPr lang="en-US" altLang="zh-CN" sz="1800" b="1" dirty="0">
                <a:solidFill>
                  <a:srgbClr val="000066"/>
                </a:solidFill>
                <a:latin typeface="Arial" panose="020B0604020202020204" pitchFamily="34" charset="0"/>
                <a:ea typeface="楷体_GB2312" pitchFamily="49" charset="-122"/>
                <a:cs typeface="Arial" panose="020B0604020202020204" pitchFamily="34" charset="0"/>
              </a:rPr>
              <a:t>SIMD</a:t>
            </a:r>
            <a:r>
              <a:rPr lang="zh-CN" altLang="en-US" sz="1800" b="1" dirty="0">
                <a:solidFill>
                  <a:srgbClr val="000066"/>
                </a:solidFill>
                <a:latin typeface="Arial" panose="020B0604020202020204" pitchFamily="34" charset="0"/>
                <a:ea typeface="楷体_GB2312" pitchFamily="49" charset="-122"/>
                <a:cs typeface="Arial" panose="020B0604020202020204" pitchFamily="34" charset="0"/>
              </a:rPr>
              <a:t>、</a:t>
            </a:r>
            <a:r>
              <a:rPr lang="en-US" altLang="zh-CN" sz="1800" b="1" dirty="0">
                <a:solidFill>
                  <a:srgbClr val="000066"/>
                </a:solidFill>
                <a:latin typeface="Arial" panose="020B0604020202020204" pitchFamily="34" charset="0"/>
                <a:ea typeface="楷体_GB2312" pitchFamily="49" charset="-122"/>
                <a:cs typeface="Arial" panose="020B0604020202020204" pitchFamily="34" charset="0"/>
              </a:rPr>
              <a:t>MIMD</a:t>
            </a:r>
            <a:r>
              <a:rPr lang="zh-CN" altLang="en-US" sz="1800" b="1" dirty="0">
                <a:solidFill>
                  <a:srgbClr val="000066"/>
                </a:solidFill>
                <a:latin typeface="Arial" panose="020B0604020202020204" pitchFamily="34" charset="0"/>
                <a:ea typeface="楷体_GB2312" pitchFamily="49" charset="-122"/>
                <a:cs typeface="Arial" panose="020B0604020202020204" pitchFamily="34" charset="0"/>
              </a:rPr>
              <a:t>关系</a:t>
            </a:r>
            <a:endParaRPr lang="en-US" altLang="zh-CN" sz="1800" b="1" dirty="0">
              <a:solidFill>
                <a:srgbClr val="000066"/>
              </a:solidFill>
              <a:latin typeface="Arial" panose="020B0604020202020204" pitchFamily="34" charset="0"/>
              <a:ea typeface="楷体_GB2312" pitchFamily="49" charset="-122"/>
              <a:cs typeface="Arial" panose="020B0604020202020204" pitchFamily="34" charset="0"/>
            </a:endParaRPr>
          </a:p>
          <a:p>
            <a:pPr algn="l" defTabSz="762000" eaLnBrk="1" hangingPunct="1">
              <a:lnSpc>
                <a:spcPct val="150000"/>
              </a:lnSpc>
              <a:spcBef>
                <a:spcPct val="0"/>
              </a:spcBef>
            </a:pPr>
            <a:r>
              <a:rPr lang="en-US" altLang="zh-CN" sz="2000" b="1" dirty="0" smtClean="0">
                <a:solidFill>
                  <a:srgbClr val="000066"/>
                </a:solidFill>
                <a:latin typeface="宋体" panose="02010600030101010101" pitchFamily="2" charset="-122"/>
                <a:ea typeface="楷体_GB2312" pitchFamily="49" charset="-122"/>
                <a:cs typeface="Arial" panose="020B0604020202020204" pitchFamily="34" charset="0"/>
              </a:rPr>
              <a:t>    </a:t>
            </a:r>
            <a:endParaRPr lang="zh-CN" altLang="en-US" sz="2000" b="1" dirty="0" smtClean="0">
              <a:solidFill>
                <a:srgbClr val="000066"/>
              </a:solidFill>
              <a:latin typeface="Arial" panose="020B0604020202020204" pitchFamily="34" charset="0"/>
              <a:ea typeface="楷体_GB2312" pitchFamily="49" charset="-122"/>
              <a:cs typeface="Arial" panose="020B0604020202020204" pitchFamily="34" charset="0"/>
            </a:endParaRPr>
          </a:p>
        </p:txBody>
      </p:sp>
      <p:sp>
        <p:nvSpPr>
          <p:cNvPr id="1536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536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72" y="3429000"/>
            <a:ext cx="6167057" cy="211226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6.5.4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超</a:t>
            </a:r>
            <a:r>
              <a:rPr lang="zh-CN" altLang="en-US" sz="3600" dirty="0">
                <a:solidFill>
                  <a:srgbClr val="000066"/>
                </a:solidFill>
                <a:effectLst>
                  <a:outerShdw blurRad="38100" dist="38100" dir="2700000" algn="tl">
                    <a:srgbClr val="C0C0C0"/>
                  </a:outerShdw>
                </a:effectLst>
                <a:latin typeface="黑体" pitchFamily="2" charset="-122"/>
                <a:ea typeface="黑体" pitchFamily="2" charset="-122"/>
              </a:rPr>
              <a:t>线程</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技术</a:t>
            </a:r>
            <a:endParaRPr lang="zh-CN" altLang="en-US" dirty="0" smtClean="0">
              <a:solidFill>
                <a:srgbClr val="000066"/>
              </a:solidFill>
            </a:endParaRPr>
          </a:p>
        </p:txBody>
      </p:sp>
      <p:sp>
        <p:nvSpPr>
          <p:cNvPr id="14341" name="Rectangle 3"/>
          <p:cNvSpPr>
            <a:spLocks noGrp="1" noChangeArrowheads="1"/>
          </p:cNvSpPr>
          <p:nvPr>
            <p:ph type="subTitle" idx="1"/>
          </p:nvPr>
        </p:nvSpPr>
        <p:spPr>
          <a:xfrm>
            <a:off x="468000" y="1412875"/>
            <a:ext cx="8280000" cy="4930775"/>
          </a:xfrm>
        </p:spPr>
        <p:txBody>
          <a:bodyPr/>
          <a:lstStyle/>
          <a:p>
            <a:pPr indent="444500" algn="l" defTabSz="762000" eaLnBrk="1" hangingPunct="1">
              <a:lnSpc>
                <a:spcPct val="150000"/>
              </a:lnSpc>
              <a:spcBef>
                <a:spcPct val="0"/>
              </a:spcBef>
              <a:defRPr/>
            </a:pPr>
            <a:r>
              <a:rPr lang="zh-CN" altLang="en-US" sz="1800" b="1" dirty="0" smtClean="0">
                <a:solidFill>
                  <a:srgbClr val="FF0000"/>
                </a:solidFill>
                <a:latin typeface="Arial" panose="020B0604020202020204" pitchFamily="34" charset="0"/>
                <a:cs typeface="Arial" panose="020B0604020202020204" pitchFamily="34" charset="0"/>
                <a:hlinkClick r:id="rId2" action="ppaction://hlinksldjump"/>
              </a:rPr>
              <a:t>超线程技术</a:t>
            </a:r>
            <a:r>
              <a:rPr lang="zh-CN" altLang="en-US" sz="1800" b="1" dirty="0" smtClean="0">
                <a:solidFill>
                  <a:srgbClr val="000066"/>
                </a:solidFill>
                <a:latin typeface="Arial" panose="020B0604020202020204" pitchFamily="34" charset="0"/>
                <a:cs typeface="Arial" panose="020B0604020202020204" pitchFamily="34" charset="0"/>
              </a:rPr>
              <a:t>：利用特殊的硬件指令，把一个物理</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内核模拟成多个逻辑</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内核，使</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能进行线程级并行处理，进而兼容多线程操作系统和软件，减少了</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的闲置时间、提高</a:t>
            </a:r>
            <a:r>
              <a:rPr lang="zh-CN" altLang="en-US" sz="1800" b="1" dirty="0">
                <a:solidFill>
                  <a:srgbClr val="000066"/>
                </a:solidFill>
                <a:latin typeface="Arial" panose="020B0604020202020204" pitchFamily="34" charset="0"/>
                <a:cs typeface="Arial" panose="020B0604020202020204" pitchFamily="34" charset="0"/>
              </a:rPr>
              <a:t>了</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的运行效率。</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defRPr/>
            </a:pP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defRPr/>
            </a:pPr>
            <a:r>
              <a:rPr lang="zh-CN" altLang="en-US" sz="1800" b="1" dirty="0" smtClean="0">
                <a:solidFill>
                  <a:srgbClr val="000066"/>
                </a:solidFill>
                <a:latin typeface="Arial" panose="020B0604020202020204" pitchFamily="34" charset="0"/>
                <a:cs typeface="Arial" panose="020B0604020202020204" pitchFamily="34" charset="0"/>
              </a:rPr>
              <a:t>超线程技术是一种软、硬件结合的技术，需要</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、芯片组、编译程序和操作系统的支持。</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defRPr/>
            </a:pP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defRPr/>
            </a:pPr>
            <a:r>
              <a:rPr lang="en-US" altLang="zh-CN" sz="1800" b="1" dirty="0">
                <a:solidFill>
                  <a:srgbClr val="000066"/>
                </a:solidFill>
                <a:latin typeface="Arial" panose="020B0604020202020204" pitchFamily="34" charset="0"/>
                <a:cs typeface="Arial" panose="020B0604020202020204" pitchFamily="34" charset="0"/>
              </a:rPr>
              <a:t>CPU</a:t>
            </a:r>
            <a:r>
              <a:rPr lang="zh-CN" altLang="en-US" sz="1800" b="1" dirty="0">
                <a:solidFill>
                  <a:srgbClr val="000066"/>
                </a:solidFill>
                <a:latin typeface="Arial" panose="020B0604020202020204" pitchFamily="34" charset="0"/>
                <a:cs typeface="Arial" panose="020B0604020202020204" pitchFamily="34" charset="0"/>
              </a:rPr>
              <a:t>中存在资源利用不充分的</a:t>
            </a:r>
            <a:r>
              <a:rPr lang="zh-CN" altLang="en-US" sz="1800" b="1" dirty="0" smtClean="0">
                <a:solidFill>
                  <a:srgbClr val="000066"/>
                </a:solidFill>
                <a:latin typeface="Arial" panose="020B0604020202020204" pitchFamily="34" charset="0"/>
                <a:cs typeface="Arial" panose="020B0604020202020204" pitchFamily="34" charset="0"/>
              </a:rPr>
              <a:t>现象，是超</a:t>
            </a:r>
            <a:r>
              <a:rPr lang="zh-CN" altLang="en-US" sz="1800" b="1" dirty="0">
                <a:solidFill>
                  <a:srgbClr val="000066"/>
                </a:solidFill>
                <a:latin typeface="Arial" panose="020B0604020202020204" pitchFamily="34" charset="0"/>
                <a:cs typeface="Arial" panose="020B0604020202020204" pitchFamily="34" charset="0"/>
              </a:rPr>
              <a:t>线程</a:t>
            </a:r>
            <a:r>
              <a:rPr lang="zh-CN" altLang="en-US" sz="1800" b="1" dirty="0" smtClean="0">
                <a:solidFill>
                  <a:srgbClr val="000066"/>
                </a:solidFill>
                <a:latin typeface="Arial" panose="020B0604020202020204" pitchFamily="34" charset="0"/>
                <a:cs typeface="Arial" panose="020B0604020202020204" pitchFamily="34" charset="0"/>
              </a:rPr>
              <a:t>技术有效的前提条件。</a:t>
            </a:r>
            <a:endParaRPr lang="zh-CN" altLang="en-US" sz="1800" b="1" dirty="0">
              <a:solidFill>
                <a:srgbClr val="000066"/>
              </a:solidFill>
              <a:latin typeface="Arial" panose="020B0604020202020204" pitchFamily="34" charset="0"/>
              <a:cs typeface="Arial" panose="020B0604020202020204" pitchFamily="34" charset="0"/>
            </a:endParaRPr>
          </a:p>
        </p:txBody>
      </p:sp>
      <p:sp>
        <p:nvSpPr>
          <p:cNvPr id="1639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639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6.5.5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乱序执行技术</a:t>
            </a:r>
            <a:endParaRPr lang="zh-CN" altLang="en-US" dirty="0" smtClean="0">
              <a:solidFill>
                <a:srgbClr val="000066"/>
              </a:solidFill>
            </a:endParaRPr>
          </a:p>
        </p:txBody>
      </p:sp>
      <p:sp>
        <p:nvSpPr>
          <p:cNvPr id="14341" name="Rectangle 3"/>
          <p:cNvSpPr>
            <a:spLocks noGrp="1" noChangeArrowheads="1"/>
          </p:cNvSpPr>
          <p:nvPr>
            <p:ph type="subTitle" idx="1"/>
          </p:nvPr>
        </p:nvSpPr>
        <p:spPr>
          <a:xfrm>
            <a:off x="468000" y="1412875"/>
            <a:ext cx="8280000" cy="4930775"/>
          </a:xfrm>
        </p:spPr>
        <p:txBody>
          <a:bodyPr/>
          <a:lstStyle/>
          <a:p>
            <a:pPr indent="444500" algn="l" defTabSz="762000" eaLnBrk="1" hangingPunct="1">
              <a:lnSpc>
                <a:spcPct val="150000"/>
              </a:lnSpc>
              <a:spcBef>
                <a:spcPct val="0"/>
              </a:spcBef>
              <a:defRPr/>
            </a:pPr>
            <a:r>
              <a:rPr lang="zh-CN" altLang="en-US" sz="1800" b="1" dirty="0" smtClean="0">
                <a:solidFill>
                  <a:srgbClr val="FF0000"/>
                </a:solidFill>
                <a:latin typeface="Cambria Math" panose="02040503050406030204" pitchFamily="18" charset="0"/>
              </a:rPr>
              <a:t>乱</a:t>
            </a:r>
            <a:r>
              <a:rPr lang="zh-CN" altLang="en-US" sz="1800" b="1" dirty="0" smtClean="0">
                <a:solidFill>
                  <a:srgbClr val="FF0000"/>
                </a:solidFill>
                <a:latin typeface="Cambria Math" panose="02040503050406030204" pitchFamily="18" charset="0"/>
                <a:cs typeface="Arial" panose="020B0604020202020204" pitchFamily="34" charset="0"/>
              </a:rPr>
              <a:t>序执行 </a:t>
            </a:r>
            <a:r>
              <a:rPr lang="en-US" altLang="zh-CN" sz="18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 out-of-order execution ) </a:t>
            </a:r>
            <a:r>
              <a:rPr lang="zh-CN" altLang="en-US" sz="1800" b="1" dirty="0" smtClean="0">
                <a:solidFill>
                  <a:srgbClr val="000066"/>
                </a:solidFill>
                <a:latin typeface="Cambria Math" panose="02040503050406030204" pitchFamily="18" charset="0"/>
                <a:cs typeface="Arial" panose="020B0604020202020204" pitchFamily="34" charset="0"/>
              </a:rPr>
              <a:t>：</a:t>
            </a:r>
            <a:r>
              <a:rPr lang="zh-CN" altLang="en-US" sz="1800" b="1" dirty="0">
                <a:solidFill>
                  <a:srgbClr val="000066"/>
                </a:solidFill>
                <a:latin typeface="Cambria Math" panose="02040503050406030204" pitchFamily="18" charset="0"/>
                <a:cs typeface="Arial" panose="020B0604020202020204" pitchFamily="34" charset="0"/>
              </a:rPr>
              <a:t>为</a:t>
            </a:r>
            <a:r>
              <a:rPr lang="zh-CN" altLang="zh-CN" sz="1800" b="1" dirty="0">
                <a:solidFill>
                  <a:srgbClr val="000066"/>
                </a:solidFill>
                <a:latin typeface="Cambria Math" panose="02040503050406030204" pitchFamily="18" charset="0"/>
                <a:cs typeface="Arial" panose="020B0604020202020204" pitchFamily="34" charset="0"/>
              </a:rPr>
              <a:t>减少</a:t>
            </a:r>
            <a:r>
              <a:rPr lang="zh-CN" altLang="en-US" sz="1800" b="1" dirty="0">
                <a:solidFill>
                  <a:srgbClr val="000066"/>
                </a:solidFill>
                <a:latin typeface="Cambria Math" panose="02040503050406030204" pitchFamily="18" charset="0"/>
                <a:cs typeface="Arial" panose="020B0604020202020204" pitchFamily="34" charset="0"/>
              </a:rPr>
              <a:t>程序</a:t>
            </a:r>
            <a:r>
              <a:rPr lang="zh-CN" altLang="en-US" sz="1800" b="1" dirty="0" smtClean="0">
                <a:solidFill>
                  <a:srgbClr val="000066"/>
                </a:solidFill>
                <a:latin typeface="Cambria Math" panose="02040503050406030204" pitchFamily="18" charset="0"/>
                <a:cs typeface="Arial" panose="020B0604020202020204" pitchFamily="34" charset="0"/>
              </a:rPr>
              <a:t>执行</a:t>
            </a:r>
            <a:r>
              <a:rPr lang="zh-CN" altLang="zh-CN" sz="1800" b="1" dirty="0" smtClean="0">
                <a:solidFill>
                  <a:srgbClr val="000066"/>
                </a:solidFill>
                <a:latin typeface="Cambria Math" panose="02040503050406030204" pitchFamily="18" charset="0"/>
                <a:cs typeface="Arial" panose="020B0604020202020204" pitchFamily="34" charset="0"/>
              </a:rPr>
              <a:t>时间</a:t>
            </a:r>
            <a:r>
              <a:rPr lang="zh-CN" altLang="en-US" sz="1800" b="1" dirty="0" smtClean="0">
                <a:solidFill>
                  <a:srgbClr val="000066"/>
                </a:solidFill>
                <a:latin typeface="Cambria Math" panose="02040503050406030204" pitchFamily="18" charset="0"/>
                <a:cs typeface="Arial" panose="020B0604020202020204" pitchFamily="34" charset="0"/>
              </a:rPr>
              <a:t>，</a:t>
            </a:r>
            <a:r>
              <a:rPr lang="en-US" altLang="zh-CN" sz="18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CPU</a:t>
            </a:r>
            <a:r>
              <a:rPr lang="zh-CN" altLang="en-US" sz="1800" b="1" dirty="0" smtClean="0">
                <a:solidFill>
                  <a:srgbClr val="000066"/>
                </a:solidFill>
                <a:latin typeface="Cambria Math" panose="02040503050406030204" pitchFamily="18" charset="0"/>
                <a:cs typeface="Arial" panose="020B0604020202020204" pitchFamily="34" charset="0"/>
              </a:rPr>
              <a:t>根据各处理单元的空闲状态，</a:t>
            </a:r>
            <a:r>
              <a:rPr lang="zh-CN" altLang="en-US" sz="1800" b="1" dirty="0">
                <a:solidFill>
                  <a:srgbClr val="000066"/>
                </a:solidFill>
                <a:latin typeface="Cambria Math" panose="02040503050406030204" pitchFamily="18" charset="0"/>
                <a:cs typeface="Arial" panose="020B0604020202020204" pitchFamily="34" charset="0"/>
              </a:rPr>
              <a:t>将</a:t>
            </a:r>
            <a:r>
              <a:rPr lang="zh-CN" altLang="en-US" sz="1800" b="1" dirty="0" smtClean="0">
                <a:solidFill>
                  <a:srgbClr val="000066"/>
                </a:solidFill>
                <a:latin typeface="Cambria Math" panose="02040503050406030204" pitchFamily="18" charset="0"/>
                <a:cs typeface="Arial" panose="020B0604020202020204" pitchFamily="34" charset="0"/>
              </a:rPr>
              <a:t>能够提前</a:t>
            </a:r>
            <a:r>
              <a:rPr lang="zh-CN" altLang="en-US" sz="1800" b="1" dirty="0">
                <a:solidFill>
                  <a:srgbClr val="000066"/>
                </a:solidFill>
                <a:latin typeface="Cambria Math" panose="02040503050406030204" pitchFamily="18" charset="0"/>
                <a:cs typeface="Arial" panose="020B0604020202020204" pitchFamily="34" charset="0"/>
              </a:rPr>
              <a:t>执行的指令立即发送给</a:t>
            </a:r>
            <a:r>
              <a:rPr lang="zh-CN" altLang="en-US" sz="1800" b="1" dirty="0" smtClean="0">
                <a:solidFill>
                  <a:srgbClr val="000066"/>
                </a:solidFill>
                <a:latin typeface="Cambria Math" panose="02040503050406030204" pitchFamily="18" charset="0"/>
                <a:cs typeface="Arial" panose="020B0604020202020204" pitchFamily="34" charset="0"/>
              </a:rPr>
              <a:t>相应</a:t>
            </a:r>
            <a:r>
              <a:rPr lang="zh-CN" altLang="en-US" sz="1800" b="1" dirty="0">
                <a:solidFill>
                  <a:srgbClr val="000066"/>
                </a:solidFill>
                <a:latin typeface="Cambria Math" panose="02040503050406030204" pitchFamily="18" charset="0"/>
                <a:cs typeface="Arial" panose="020B0604020202020204" pitchFamily="34" charset="0"/>
              </a:rPr>
              <a:t>处理</a:t>
            </a:r>
            <a:r>
              <a:rPr lang="zh-CN" altLang="en-US" sz="1800" b="1" dirty="0" smtClean="0">
                <a:solidFill>
                  <a:srgbClr val="000066"/>
                </a:solidFill>
                <a:latin typeface="Cambria Math" panose="02040503050406030204" pitchFamily="18" charset="0"/>
                <a:cs typeface="Arial" panose="020B0604020202020204" pitchFamily="34" charset="0"/>
              </a:rPr>
              <a:t>单元执行，从而改变了程序原执行顺序。乱序执行又称为</a:t>
            </a:r>
            <a:r>
              <a:rPr lang="zh-CN" altLang="en-US" sz="1800" b="1" dirty="0" smtClean="0">
                <a:solidFill>
                  <a:srgbClr val="FF0000"/>
                </a:solidFill>
                <a:latin typeface="Cambria Math" panose="02040503050406030204" pitchFamily="18" charset="0"/>
                <a:cs typeface="Arial" panose="020B0604020202020204" pitchFamily="34" charset="0"/>
              </a:rPr>
              <a:t>指令重排</a:t>
            </a:r>
            <a:r>
              <a:rPr lang="zh-CN" altLang="en-US" sz="1800" b="1" dirty="0" smtClean="0">
                <a:solidFill>
                  <a:srgbClr val="000066"/>
                </a:solidFill>
                <a:latin typeface="Cambria Math" panose="02040503050406030204" pitchFamily="18" charset="0"/>
                <a:cs typeface="Arial" panose="020B0604020202020204" pitchFamily="34" charset="0"/>
              </a:rPr>
              <a:t>。</a:t>
            </a:r>
            <a:endParaRPr lang="en-US" altLang="zh-CN" sz="1800" b="1" dirty="0" smtClean="0">
              <a:solidFill>
                <a:srgbClr val="000066"/>
              </a:solidFill>
              <a:latin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defRPr/>
            </a:pPr>
            <a:r>
              <a:rPr lang="en-US" altLang="zh-CN" sz="1800" b="1" dirty="0" smtClean="0">
                <a:solidFill>
                  <a:srgbClr val="000066"/>
                </a:solidFill>
                <a:latin typeface="Cambria Math" panose="02040503050406030204" pitchFamily="18" charset="0"/>
                <a:cs typeface="Arial" panose="020B0604020202020204" pitchFamily="34" charset="0"/>
              </a:rPr>
              <a:t>【</a:t>
            </a:r>
            <a:r>
              <a:rPr lang="zh-CN" altLang="en-US" sz="1800" b="1" dirty="0" smtClean="0">
                <a:solidFill>
                  <a:srgbClr val="000066"/>
                </a:solidFill>
                <a:latin typeface="Cambria Math" panose="02040503050406030204" pitchFamily="18" charset="0"/>
                <a:cs typeface="Arial" panose="020B0604020202020204" pitchFamily="34" charset="0"/>
              </a:rPr>
              <a:t>举例</a:t>
            </a:r>
            <a:r>
              <a:rPr lang="en-US" altLang="zh-CN" sz="18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endParaRPr lang="en-US" altLang="zh-CN" sz="18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defRPr/>
            </a:pPr>
            <a:endParaRPr lang="en-US" altLang="zh-CN" sz="1600" b="1" kern="1200" dirty="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542925" algn="l" defTabSz="762000" eaLnBrk="1" hangingPunct="1">
              <a:lnSpc>
                <a:spcPct val="150000"/>
              </a:lnSpc>
              <a:spcBef>
                <a:spcPct val="0"/>
              </a:spcBef>
              <a:defRPr/>
            </a:pPr>
            <a:endParaRPr lang="en-US" altLang="zh-CN" sz="1800" b="1" dirty="0">
              <a:solidFill>
                <a:srgbClr val="000066"/>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1843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843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4" name="矩形 3"/>
          <p:cNvSpPr/>
          <p:nvPr/>
        </p:nvSpPr>
        <p:spPr bwMode="auto">
          <a:xfrm>
            <a:off x="1149478" y="3140968"/>
            <a:ext cx="5040000" cy="1332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nSpc>
                <a:spcPct val="125000"/>
              </a:lnSpc>
            </a:pPr>
            <a:r>
              <a:rPr lang="zh-CN" altLang="en-US"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顺序</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执行</a:t>
            </a:r>
            <a:r>
              <a:rPr lang="zh-CN" altLang="en-US"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过程</a:t>
            </a:r>
            <a:r>
              <a:rPr lang="zh-CN" altLang="en-US"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流水线工作情况</a:t>
            </a:r>
            <a:endPar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25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MOV	AX,  [BX+3</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p>
          <a:p>
            <a:pPr defTabSz="628650">
              <a:lnSpc>
                <a:spcPct val="125000"/>
              </a:lnSpc>
            </a:pP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ADD</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	DX,  </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AX</a:t>
            </a:r>
          </a:p>
          <a:p>
            <a:pPr defTabSz="628650">
              <a:lnSpc>
                <a:spcPct val="125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SUB</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SI,    </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2</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25" name="矩形 24"/>
          <p:cNvSpPr/>
          <p:nvPr/>
        </p:nvSpPr>
        <p:spPr bwMode="auto">
          <a:xfrm>
            <a:off x="1148238" y="4602460"/>
            <a:ext cx="5041240" cy="1332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nSpc>
                <a:spcPct val="125000"/>
              </a:lnSpc>
            </a:pPr>
            <a:r>
              <a:rPr lang="zh-CN" altLang="en-US"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乱序</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执行过程</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流水线</a:t>
            </a:r>
            <a:r>
              <a:rPr lang="zh-CN" altLang="en-US"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工作情况</a:t>
            </a:r>
            <a:endPar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25000"/>
              </a:lnSpc>
            </a:pP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MOV	AX,  [BX+3]</a:t>
            </a:r>
          </a:p>
          <a:p>
            <a:pPr defTabSz="628650">
              <a:lnSpc>
                <a:spcPct val="125000"/>
              </a:lnSpc>
            </a:pP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SUB	SI,    </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2</a:t>
            </a:r>
          </a:p>
          <a:p>
            <a:pPr defTabSz="628650">
              <a:lnSpc>
                <a:spcPct val="125000"/>
              </a:lnSpc>
            </a:pP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ADD</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	AX,  </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DX</a:t>
            </a:r>
            <a:endParaRPr kumimoji="0" lang="zh-CN" altLang="en-US" sz="1600" b="0" i="0" u="none" strike="noStrike" cap="none" normalizeH="0" baseline="0" dirty="0" smtClean="0">
              <a:ln>
                <a:noFill/>
              </a:ln>
              <a:solidFill>
                <a:srgbClr val="FF0000"/>
              </a:solidFill>
              <a:effectLst/>
              <a:latin typeface="Cambria Math" panose="02040503050406030204" pitchFamily="18" charset="0"/>
              <a:ea typeface="黑体" pitchFamily="2" charset="-122"/>
            </a:endParaRPr>
          </a:p>
        </p:txBody>
      </p:sp>
      <p:grpSp>
        <p:nvGrpSpPr>
          <p:cNvPr id="3" name="组合 2"/>
          <p:cNvGrpSpPr>
            <a:grpSpLocks noChangeAspect="1"/>
          </p:cNvGrpSpPr>
          <p:nvPr/>
        </p:nvGrpSpPr>
        <p:grpSpPr>
          <a:xfrm>
            <a:off x="3669478" y="3545023"/>
            <a:ext cx="1835262" cy="786240"/>
            <a:chOff x="2984226" y="3573016"/>
            <a:chExt cx="1511836" cy="647682"/>
          </a:xfrm>
        </p:grpSpPr>
        <p:sp>
          <p:nvSpPr>
            <p:cNvPr id="2" name="矩形 1"/>
            <p:cNvSpPr/>
            <p:nvPr/>
          </p:nvSpPr>
          <p:spPr bwMode="auto">
            <a:xfrm>
              <a:off x="2984226" y="3573016"/>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1" name="矩形 10"/>
            <p:cNvSpPr/>
            <p:nvPr/>
          </p:nvSpPr>
          <p:spPr bwMode="auto">
            <a:xfrm>
              <a:off x="3200214" y="3573827"/>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2" name="矩形 11"/>
            <p:cNvSpPr/>
            <p:nvPr/>
          </p:nvSpPr>
          <p:spPr bwMode="auto">
            <a:xfrm>
              <a:off x="3416202" y="3573827"/>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3" name="矩形 12"/>
            <p:cNvSpPr/>
            <p:nvPr/>
          </p:nvSpPr>
          <p:spPr bwMode="auto">
            <a:xfrm>
              <a:off x="3632154" y="3573016"/>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4" name="矩形 13"/>
            <p:cNvSpPr/>
            <p:nvPr/>
          </p:nvSpPr>
          <p:spPr bwMode="auto">
            <a:xfrm>
              <a:off x="3200170" y="3789040"/>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5" name="矩形 14"/>
            <p:cNvSpPr/>
            <p:nvPr/>
          </p:nvSpPr>
          <p:spPr bwMode="auto">
            <a:xfrm>
              <a:off x="3416162" y="3789040"/>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6" name="矩形 15"/>
            <p:cNvSpPr/>
            <p:nvPr/>
          </p:nvSpPr>
          <p:spPr bwMode="auto">
            <a:xfrm>
              <a:off x="3632150" y="3789040"/>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7" name="矩形 16"/>
            <p:cNvSpPr/>
            <p:nvPr/>
          </p:nvSpPr>
          <p:spPr bwMode="auto">
            <a:xfrm>
              <a:off x="3848062" y="3789040"/>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8" name="矩形 17"/>
            <p:cNvSpPr/>
            <p:nvPr/>
          </p:nvSpPr>
          <p:spPr bwMode="auto">
            <a:xfrm>
              <a:off x="4064050" y="3789040"/>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19" name="矩形 18"/>
            <p:cNvSpPr/>
            <p:nvPr/>
          </p:nvSpPr>
          <p:spPr bwMode="auto">
            <a:xfrm>
              <a:off x="4280038" y="4003863"/>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0" name="矩形 19"/>
            <p:cNvSpPr/>
            <p:nvPr/>
          </p:nvSpPr>
          <p:spPr bwMode="auto">
            <a:xfrm>
              <a:off x="3416078" y="4004674"/>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1" name="矩形 20"/>
            <p:cNvSpPr/>
            <p:nvPr/>
          </p:nvSpPr>
          <p:spPr bwMode="auto">
            <a:xfrm>
              <a:off x="3631914" y="4003863"/>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2" name="矩形 21"/>
            <p:cNvSpPr/>
            <p:nvPr/>
          </p:nvSpPr>
          <p:spPr bwMode="auto">
            <a:xfrm>
              <a:off x="4064050" y="4004312"/>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3" name="矩形 22"/>
            <p:cNvSpPr/>
            <p:nvPr/>
          </p:nvSpPr>
          <p:spPr bwMode="auto">
            <a:xfrm>
              <a:off x="3847634" y="4003863"/>
              <a:ext cx="216024" cy="216024"/>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grpSp>
      <p:grpSp>
        <p:nvGrpSpPr>
          <p:cNvPr id="5" name="组合 4"/>
          <p:cNvGrpSpPr/>
          <p:nvPr/>
        </p:nvGrpSpPr>
        <p:grpSpPr>
          <a:xfrm>
            <a:off x="3668858" y="5006921"/>
            <a:ext cx="1573068" cy="786240"/>
            <a:chOff x="3347420" y="5006921"/>
            <a:chExt cx="1573068" cy="786240"/>
          </a:xfrm>
        </p:grpSpPr>
        <p:sp>
          <p:nvSpPr>
            <p:cNvPr id="27" name="矩形 26"/>
            <p:cNvSpPr/>
            <p:nvPr/>
          </p:nvSpPr>
          <p:spPr bwMode="auto">
            <a:xfrm>
              <a:off x="3347420" y="5006921"/>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8" name="矩形 27"/>
            <p:cNvSpPr/>
            <p:nvPr/>
          </p:nvSpPr>
          <p:spPr bwMode="auto">
            <a:xfrm>
              <a:off x="3609614" y="5007905"/>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29" name="矩形 28"/>
            <p:cNvSpPr/>
            <p:nvPr/>
          </p:nvSpPr>
          <p:spPr bwMode="auto">
            <a:xfrm>
              <a:off x="3871808" y="5007905"/>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0" name="矩形 29"/>
            <p:cNvSpPr/>
            <p:nvPr/>
          </p:nvSpPr>
          <p:spPr bwMode="auto">
            <a:xfrm>
              <a:off x="4133959" y="5006921"/>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1" name="矩形 30"/>
            <p:cNvSpPr/>
            <p:nvPr/>
          </p:nvSpPr>
          <p:spPr bwMode="auto">
            <a:xfrm>
              <a:off x="3609561" y="526915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2" name="矩形 31"/>
            <p:cNvSpPr/>
            <p:nvPr/>
          </p:nvSpPr>
          <p:spPr bwMode="auto">
            <a:xfrm>
              <a:off x="3871760" y="526915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3" name="矩形 32"/>
            <p:cNvSpPr/>
            <p:nvPr/>
          </p:nvSpPr>
          <p:spPr bwMode="auto">
            <a:xfrm>
              <a:off x="4133954" y="526915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黑体" pitchFamily="2" charset="-122"/>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4" name="矩形 33"/>
            <p:cNvSpPr/>
            <p:nvPr/>
          </p:nvSpPr>
          <p:spPr bwMode="auto">
            <a:xfrm>
              <a:off x="4396056" y="526915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002060"/>
                  </a:solidFill>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7" name="矩形 36"/>
            <p:cNvSpPr/>
            <p:nvPr/>
          </p:nvSpPr>
          <p:spPr bwMode="auto">
            <a:xfrm>
              <a:off x="3871658" y="5530923"/>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8" name="矩形 37"/>
            <p:cNvSpPr/>
            <p:nvPr/>
          </p:nvSpPr>
          <p:spPr bwMode="auto">
            <a:xfrm>
              <a:off x="4133667" y="552993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39" name="矩形 38"/>
            <p:cNvSpPr/>
            <p:nvPr/>
          </p:nvSpPr>
          <p:spPr bwMode="auto">
            <a:xfrm>
              <a:off x="4658250" y="5530484"/>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002060"/>
                  </a:solidFill>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40" name="矩形 39"/>
            <p:cNvSpPr/>
            <p:nvPr/>
          </p:nvSpPr>
          <p:spPr bwMode="auto">
            <a:xfrm>
              <a:off x="4395536" y="5529939"/>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黑体" pitchFamily="2" charset="-122"/>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grpSp>
      <p:sp>
        <p:nvSpPr>
          <p:cNvPr id="41" name="矩形 40"/>
          <p:cNvSpPr/>
          <p:nvPr/>
        </p:nvSpPr>
        <p:spPr bwMode="auto">
          <a:xfrm>
            <a:off x="6372200" y="3140968"/>
            <a:ext cx="1800000" cy="2793492"/>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628650">
              <a:lnSpc>
                <a:spcPct val="130000"/>
              </a:lnSpc>
            </a:pP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流水线符号说明</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30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取指令</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30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指令译码</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30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执行指令 </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30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结果回送</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defTabSz="628650">
              <a:lnSpc>
                <a:spcPct val="130000"/>
              </a:lnSpc>
            </a:pP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        : </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等待</a:t>
            </a:r>
            <a:endParaRPr kumimoji="0" lang="zh-CN" altLang="en-US" sz="1600" b="0" i="0" u="none" strike="noStrike" cap="none" normalizeH="0" baseline="0" dirty="0" smtClean="0">
              <a:ln>
                <a:noFill/>
              </a:ln>
              <a:solidFill>
                <a:srgbClr val="FF0000"/>
              </a:solidFill>
              <a:effectLst/>
              <a:latin typeface="Cambria Math" panose="02040503050406030204" pitchFamily="18" charset="0"/>
              <a:ea typeface="黑体" pitchFamily="2" charset="-122"/>
            </a:endParaRPr>
          </a:p>
        </p:txBody>
      </p:sp>
      <p:sp>
        <p:nvSpPr>
          <p:cNvPr id="43" name="矩形 42"/>
          <p:cNvSpPr/>
          <p:nvPr/>
        </p:nvSpPr>
        <p:spPr bwMode="auto">
          <a:xfrm>
            <a:off x="6474765" y="3545023"/>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F</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44" name="矩形 43"/>
          <p:cNvSpPr/>
          <p:nvPr/>
        </p:nvSpPr>
        <p:spPr bwMode="auto">
          <a:xfrm>
            <a:off x="6474765" y="3878262"/>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D</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45" name="矩形 44"/>
          <p:cNvSpPr/>
          <p:nvPr/>
        </p:nvSpPr>
        <p:spPr bwMode="auto">
          <a:xfrm>
            <a:off x="6477073" y="4184968"/>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E</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46" name="矩形 45"/>
          <p:cNvSpPr/>
          <p:nvPr/>
        </p:nvSpPr>
        <p:spPr bwMode="auto">
          <a:xfrm>
            <a:off x="6475497" y="4509208"/>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1" u="none" strike="noStrike" cap="none" normalizeH="0" baseline="0" dirty="0" smtClean="0">
                <a:ln>
                  <a:noFill/>
                </a:ln>
                <a:solidFill>
                  <a:srgbClr val="002060"/>
                </a:solidFill>
                <a:effectLst/>
                <a:latin typeface="Cambria Math" panose="02040503050406030204" pitchFamily="18" charset="0"/>
                <a:ea typeface="Cambria Math" panose="02040503050406030204" pitchFamily="18" charset="0"/>
              </a:rPr>
              <a:t>W</a:t>
            </a: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
        <p:nvSpPr>
          <p:cNvPr id="49" name="矩形 48"/>
          <p:cNvSpPr/>
          <p:nvPr/>
        </p:nvSpPr>
        <p:spPr bwMode="auto">
          <a:xfrm>
            <a:off x="6474765" y="4833448"/>
            <a:ext cx="262238" cy="262238"/>
          </a:xfrm>
          <a:prstGeom prst="rect">
            <a:avLst/>
          </a:prstGeom>
          <a:noFill/>
          <a:ln w="12700" cap="flat" cmpd="sng" algn="ctr">
            <a:solidFill>
              <a:schemeClr val="tx1"/>
            </a:solidFill>
            <a:prstDash val="solid"/>
            <a:round/>
            <a:headEnd type="none" w="sm" len="sm"/>
            <a:tailEnd type="none" w="sm" len="sm"/>
          </a:ln>
          <a:effectLs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u="none" strike="noStrike" cap="none" normalizeH="0" baseline="0" dirty="0" smtClean="0">
              <a:ln>
                <a:noFill/>
              </a:ln>
              <a:solidFill>
                <a:srgbClr val="002060"/>
              </a:solidFill>
              <a:effectLst/>
              <a:latin typeface="Cambria Math" panose="02040503050406030204" pitchFamily="18" charset="0"/>
              <a:ea typeface="黑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1042988" y="2708275"/>
            <a:ext cx="7129462" cy="1008063"/>
          </a:xfrm>
          <a:noFill/>
        </p:spPr>
        <p:txBody>
          <a:bodyPr/>
          <a:lstStyle/>
          <a:p>
            <a:pPr defTabSz="762000" eaLnBrk="1" hangingPunct="1">
              <a:lnSpc>
                <a:spcPct val="110000"/>
              </a:lnSpc>
            </a:pPr>
            <a:r>
              <a:rPr lang="zh-CN" altLang="en-US" sz="4800" dirty="0" smtClean="0">
                <a:solidFill>
                  <a:srgbClr val="000066"/>
                </a:solidFill>
                <a:latin typeface="黑体" pitchFamily="2" charset="-122"/>
                <a:ea typeface="黑体" pitchFamily="2" charset="-122"/>
              </a:rPr>
              <a:t>本章结束</a:t>
            </a:r>
          </a:p>
        </p:txBody>
      </p:sp>
    </p:spTree>
    <p:extLst>
      <p:ext uri="{BB962C8B-B14F-4D97-AF65-F5344CB8AC3E}">
        <p14:creationId xmlns:p14="http://schemas.microsoft.com/office/powerpoint/2010/main" val="2339524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动态转移预测</a:t>
            </a:r>
            <a:endParaRPr lang="zh-CN" altLang="en-US" sz="3600" dirty="0">
              <a:solidFill>
                <a:srgbClr val="000066"/>
              </a:solidFill>
              <a:effectLst>
                <a:outerShdw blurRad="38100" dist="38100" dir="2700000" algn="tl">
                  <a:srgbClr val="C0C0C0"/>
                </a:outerShdw>
              </a:effectLst>
              <a:latin typeface="黑体" pitchFamily="2" charset="-122"/>
              <a:ea typeface="黑体" pitchFamily="2" charset="-122"/>
            </a:endParaRPr>
          </a:p>
        </p:txBody>
      </p:sp>
      <p:sp>
        <p:nvSpPr>
          <p:cNvPr id="10245"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Clr>
                <a:srgbClr val="FF0000"/>
              </a:buClr>
              <a:buFont typeface="Wingdings" panose="05000000000000000000" pitchFamily="2" charset="2"/>
              <a:buChar char="n"/>
              <a:defRPr/>
            </a:pPr>
            <a:r>
              <a:rPr lang="zh-CN" altLang="en-US" sz="2000" b="1" dirty="0" smtClean="0">
                <a:solidFill>
                  <a:srgbClr val="FF0000"/>
                </a:solidFill>
                <a:latin typeface="Cambria Math" panose="02040503050406030204" pitchFamily="18" charset="0"/>
              </a:rPr>
              <a:t>动态转移预测</a:t>
            </a:r>
            <a:endParaRPr lang="en-US" altLang="zh-CN" sz="2000" b="1" dirty="0" smtClean="0">
              <a:solidFill>
                <a:srgbClr val="FF0000"/>
              </a:solidFill>
              <a:latin typeface="Cambria Math" panose="02040503050406030204" pitchFamily="18" charset="0"/>
              <a:ea typeface="Cambria Math" panose="02040503050406030204" pitchFamily="18" charset="0"/>
            </a:endParaRPr>
          </a:p>
          <a:p>
            <a:pPr indent="444500" algn="l" defTabSz="762000" eaLnBrk="1" hangingPunct="1">
              <a:lnSpc>
                <a:spcPct val="150000"/>
              </a:lnSpc>
              <a:spcBef>
                <a:spcPts val="0"/>
              </a:spcBef>
              <a:defRPr/>
            </a:pPr>
            <a:r>
              <a:rPr lang="zh-CN" altLang="en-US" sz="1800" b="1" dirty="0">
                <a:solidFill>
                  <a:srgbClr val="000066"/>
                </a:solidFill>
                <a:latin typeface="Cambria Math" panose="02040503050406030204" pitchFamily="18" charset="0"/>
                <a:cs typeface="Arial" panose="020B0604020202020204" pitchFamily="34" charset="0"/>
              </a:rPr>
              <a:t>针对分支指令普遍存在</a:t>
            </a:r>
            <a:r>
              <a:rPr lang="zh-CN" altLang="en-US" sz="1800" b="1" dirty="0" smtClean="0">
                <a:solidFill>
                  <a:srgbClr val="000066"/>
                </a:solidFill>
                <a:latin typeface="Cambria Math" panose="02040503050406030204" pitchFamily="18" charset="0"/>
                <a:cs typeface="Arial" panose="020B0604020202020204" pitchFamily="34" charset="0"/>
              </a:rPr>
              <a:t>的分支</a:t>
            </a:r>
            <a:r>
              <a:rPr lang="zh-CN" altLang="en-US" sz="1800" b="1" dirty="0">
                <a:solidFill>
                  <a:srgbClr val="000066"/>
                </a:solidFill>
                <a:latin typeface="Cambria Math" panose="02040503050406030204" pitchFamily="18" charset="0"/>
                <a:cs typeface="Arial" panose="020B0604020202020204" pitchFamily="34" charset="0"/>
              </a:rPr>
              <a:t>概率不均衡的现实，</a:t>
            </a:r>
            <a:r>
              <a:rPr lang="zh-CN" altLang="en-US" sz="1800" b="1" dirty="0" smtClean="0">
                <a:solidFill>
                  <a:srgbClr val="000066"/>
                </a:solidFill>
                <a:latin typeface="Cambria Math" panose="02040503050406030204" pitchFamily="18" charset="0"/>
                <a:cs typeface="Arial" panose="020B0604020202020204" pitchFamily="34" charset="0"/>
              </a:rPr>
              <a:t>利用该分支指令的之前转移</a:t>
            </a:r>
            <a:r>
              <a:rPr lang="zh-CN" altLang="en-US" sz="1800" b="1" dirty="0">
                <a:solidFill>
                  <a:srgbClr val="000066"/>
                </a:solidFill>
                <a:latin typeface="Cambria Math" panose="02040503050406030204" pitchFamily="18" charset="0"/>
                <a:cs typeface="Arial" panose="020B0604020202020204" pitchFamily="34" charset="0"/>
              </a:rPr>
              <a:t>行为，预测其当前的</a:t>
            </a:r>
            <a:r>
              <a:rPr lang="zh-CN" altLang="en-US" sz="1800" b="1" dirty="0" smtClean="0">
                <a:solidFill>
                  <a:srgbClr val="000066"/>
                </a:solidFill>
                <a:latin typeface="Cambria Math" panose="02040503050406030204" pitchFamily="18" charset="0"/>
                <a:cs typeface="Arial" panose="020B0604020202020204" pitchFamily="34" charset="0"/>
              </a:rPr>
              <a:t>转移目标。即：</a:t>
            </a:r>
            <a:r>
              <a:rPr lang="zh-CN" altLang="en-US" sz="1800" b="1" dirty="0" smtClean="0">
                <a:solidFill>
                  <a:srgbClr val="000066"/>
                </a:solidFill>
                <a:latin typeface="Cambria Math" panose="02040503050406030204" pitchFamily="18" charset="0"/>
              </a:rPr>
              <a:t>当</a:t>
            </a:r>
            <a:r>
              <a:rPr lang="zh-CN" altLang="en-US" sz="1800" b="1" dirty="0" smtClean="0">
                <a:solidFill>
                  <a:srgbClr val="000066"/>
                </a:solidFill>
                <a:latin typeface="Cambria Math" panose="02040503050406030204" pitchFamily="18" charset="0"/>
              </a:rPr>
              <a:t>分支指令尚未执行时</a:t>
            </a:r>
            <a:r>
              <a:rPr lang="zh-CN" altLang="en-US" sz="1800" b="1" dirty="0" smtClean="0">
                <a:solidFill>
                  <a:srgbClr val="000066"/>
                </a:solidFill>
                <a:latin typeface="Cambria Math" panose="02040503050406030204" pitchFamily="18" charset="0"/>
              </a:rPr>
              <a:t>，根据</a:t>
            </a:r>
            <a:r>
              <a:rPr lang="en-US" altLang="zh-CN" sz="1800" b="1" dirty="0" smtClean="0">
                <a:solidFill>
                  <a:srgbClr val="000066"/>
                </a:solidFill>
                <a:latin typeface="Cambria Math" panose="02040503050406030204" pitchFamily="18" charset="0"/>
                <a:ea typeface="Cambria Math" panose="02040503050406030204" pitchFamily="18" charset="0"/>
              </a:rPr>
              <a:t>BTB</a:t>
            </a:r>
            <a:r>
              <a:rPr lang="zh-CN" altLang="en-US" sz="1800" b="1" dirty="0" smtClean="0">
                <a:solidFill>
                  <a:srgbClr val="000066"/>
                </a:solidFill>
                <a:latin typeface="Cambria Math" panose="02040503050406030204" pitchFamily="18" charset="0"/>
              </a:rPr>
              <a:t>（转移目标缓冲器）去预测</a:t>
            </a:r>
            <a:r>
              <a:rPr lang="zh-CN" altLang="en-US" sz="1800" b="1" dirty="0" smtClean="0">
                <a:solidFill>
                  <a:srgbClr val="000066"/>
                </a:solidFill>
                <a:latin typeface="Cambria Math" panose="02040503050406030204" pitchFamily="18" charset="0"/>
              </a:rPr>
              <a:t>转移的目标地址，以减少分支指令对流水线不利</a:t>
            </a:r>
            <a:r>
              <a:rPr lang="zh-CN" altLang="en-US" sz="1800" b="1" dirty="0" smtClean="0">
                <a:solidFill>
                  <a:srgbClr val="000066"/>
                </a:solidFill>
                <a:latin typeface="Cambria Math" panose="02040503050406030204" pitchFamily="18" charset="0"/>
              </a:rPr>
              <a:t>影响。</a:t>
            </a:r>
            <a:endParaRPr lang="en-US" altLang="zh-CN" sz="1800" b="1" dirty="0" smtClean="0">
              <a:solidFill>
                <a:srgbClr val="000066"/>
              </a:solidFill>
              <a:latin typeface="Cambria Math" panose="02040503050406030204" pitchFamily="18" charset="0"/>
            </a:endParaRPr>
          </a:p>
          <a:p>
            <a:pPr marL="342900" indent="-342900" algn="l" defTabSz="762000" eaLnBrk="1" hangingPunct="1">
              <a:lnSpc>
                <a:spcPct val="150000"/>
              </a:lnSpc>
              <a:spcBef>
                <a:spcPts val="0"/>
              </a:spcBef>
              <a:buFont typeface="Wingdings" panose="05000000000000000000" pitchFamily="2" charset="2"/>
              <a:buChar char="n"/>
              <a:defRPr/>
            </a:pPr>
            <a:r>
              <a:rPr lang="zh-CN" altLang="en-US" sz="2000" b="1" dirty="0">
                <a:solidFill>
                  <a:srgbClr val="FF0000"/>
                </a:solidFill>
                <a:latin typeface="Cambria Math" panose="02040503050406030204" pitchFamily="18" charset="0"/>
              </a:rPr>
              <a:t>转移目标缓冲器（</a:t>
            </a:r>
            <a:r>
              <a:rPr lang="en-US" altLang="zh-CN" sz="2000" b="1" dirty="0" smtClean="0">
                <a:solidFill>
                  <a:srgbClr val="FF0000"/>
                </a:solidFill>
                <a:latin typeface="Cambria Math" panose="02040503050406030204" pitchFamily="18" charset="0"/>
              </a:rPr>
              <a:t>BTB</a:t>
            </a:r>
            <a:r>
              <a:rPr lang="zh-CN" altLang="en-US" sz="2000" b="1" dirty="0" smtClean="0">
                <a:solidFill>
                  <a:srgbClr val="FF0000"/>
                </a:solidFill>
                <a:latin typeface="Cambria Math" panose="02040503050406030204" pitchFamily="18" charset="0"/>
              </a:rPr>
              <a:t>，</a:t>
            </a:r>
            <a:r>
              <a:rPr lang="en-US" altLang="zh-CN" sz="2000" b="1" dirty="0">
                <a:solidFill>
                  <a:srgbClr val="FF0000"/>
                </a:solidFill>
                <a:latin typeface="Cambria Math" panose="02040503050406030204" pitchFamily="18" charset="0"/>
              </a:rPr>
              <a:t>Branch </a:t>
            </a:r>
            <a:r>
              <a:rPr lang="en-US" altLang="zh-CN" sz="2000" b="1" dirty="0">
                <a:solidFill>
                  <a:srgbClr val="FF0000"/>
                </a:solidFill>
                <a:latin typeface="Cambria Math" panose="02040503050406030204" pitchFamily="18" charset="0"/>
              </a:rPr>
              <a:t>Target </a:t>
            </a:r>
            <a:r>
              <a:rPr lang="en-US" altLang="zh-CN" sz="2000" b="1" dirty="0" smtClean="0">
                <a:solidFill>
                  <a:srgbClr val="FF0000"/>
                </a:solidFill>
                <a:latin typeface="Cambria Math" panose="02040503050406030204" pitchFamily="18" charset="0"/>
              </a:rPr>
              <a:t>Buffer</a:t>
            </a:r>
            <a:r>
              <a:rPr lang="zh-CN" altLang="en-US" sz="2000" b="1" dirty="0" smtClean="0">
                <a:solidFill>
                  <a:srgbClr val="FF0000"/>
                </a:solidFill>
                <a:latin typeface="Cambria Math" panose="02040503050406030204" pitchFamily="18" charset="0"/>
              </a:rPr>
              <a:t>）</a:t>
            </a:r>
            <a:endParaRPr lang="en-US" altLang="zh-CN" sz="2000" b="1" dirty="0">
              <a:solidFill>
                <a:srgbClr val="FF0000"/>
              </a:solidFill>
              <a:latin typeface="Cambria Math" panose="02040503050406030204" pitchFamily="18" charset="0"/>
            </a:endParaRPr>
          </a:p>
          <a:p>
            <a:pPr indent="444500" algn="l" defTabSz="762000" eaLnBrk="1" hangingPunct="1">
              <a:lnSpc>
                <a:spcPct val="150000"/>
              </a:lnSpc>
              <a:spcBef>
                <a:spcPts val="0"/>
              </a:spcBef>
              <a:defRPr/>
            </a:pPr>
            <a:r>
              <a:rPr lang="en-US" altLang="zh-CN" sz="1800" b="1" dirty="0">
                <a:solidFill>
                  <a:srgbClr val="000066"/>
                </a:solidFill>
                <a:latin typeface="Arial" panose="020B0604020202020204" pitchFamily="34" charset="0"/>
                <a:cs typeface="Arial" panose="020B0604020202020204" pitchFamily="34" charset="0"/>
              </a:rPr>
              <a:t>BTB</a:t>
            </a:r>
            <a:r>
              <a:rPr lang="zh-CN" altLang="en-US" sz="1800" b="1" dirty="0">
                <a:solidFill>
                  <a:srgbClr val="000066"/>
                </a:solidFill>
                <a:latin typeface="Arial" panose="020B0604020202020204" pitchFamily="34" charset="0"/>
                <a:cs typeface="Arial" panose="020B0604020202020204" pitchFamily="34" charset="0"/>
              </a:rPr>
              <a:t>是</a:t>
            </a:r>
            <a:r>
              <a:rPr lang="en-US" altLang="zh-CN" sz="1800" b="1" dirty="0">
                <a:solidFill>
                  <a:srgbClr val="000066"/>
                </a:solidFill>
                <a:latin typeface="Arial" panose="020B0604020202020204" pitchFamily="34" charset="0"/>
                <a:cs typeface="Arial" panose="020B0604020202020204" pitchFamily="34" charset="0"/>
              </a:rPr>
              <a:t>CPU</a:t>
            </a:r>
            <a:r>
              <a:rPr lang="zh-CN" altLang="en-US" sz="1800" b="1" dirty="0">
                <a:solidFill>
                  <a:srgbClr val="000066"/>
                </a:solidFill>
                <a:latin typeface="Arial" panose="020B0604020202020204" pitchFamily="34" charset="0"/>
                <a:cs typeface="Arial" panose="020B0604020202020204" pitchFamily="34" charset="0"/>
              </a:rPr>
              <a:t>中一个用相联</a:t>
            </a:r>
            <a:r>
              <a:rPr lang="zh-CN" altLang="en-US" sz="1800" b="1" dirty="0" smtClean="0">
                <a:solidFill>
                  <a:srgbClr val="000066"/>
                </a:solidFill>
                <a:latin typeface="Arial" panose="020B0604020202020204" pitchFamily="34" charset="0"/>
                <a:cs typeface="Arial" panose="020B0604020202020204" pitchFamily="34" charset="0"/>
              </a:rPr>
              <a:t>存储器管理</a:t>
            </a:r>
            <a:r>
              <a:rPr lang="zh-CN" altLang="en-US" sz="1800" b="1" dirty="0">
                <a:solidFill>
                  <a:srgbClr val="000066"/>
                </a:solidFill>
                <a:latin typeface="Arial" panose="020B0604020202020204" pitchFamily="34" charset="0"/>
                <a:cs typeface="Arial" panose="020B0604020202020204" pitchFamily="34" charset="0"/>
              </a:rPr>
              <a:t>的 </a:t>
            </a:r>
            <a:r>
              <a:rPr lang="en-US" altLang="zh-CN" sz="1800" b="1" dirty="0">
                <a:solidFill>
                  <a:srgbClr val="000066"/>
                </a:solidFill>
                <a:latin typeface="Arial" panose="020B0604020202020204" pitchFamily="34" charset="0"/>
                <a:cs typeface="Arial" panose="020B0604020202020204" pitchFamily="34" charset="0"/>
              </a:rPr>
              <a:t>Cache </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smtClean="0">
                <a:solidFill>
                  <a:srgbClr val="000066"/>
                </a:solidFill>
                <a:latin typeface="Arial" panose="020B0604020202020204" pitchFamily="34" charset="0"/>
                <a:cs typeface="Arial" panose="020B0604020202020204" pitchFamily="34" charset="0"/>
              </a:rPr>
              <a:t>表</a:t>
            </a:r>
            <a:r>
              <a:rPr lang="zh-CN" altLang="en-US" sz="1800" b="1" dirty="0">
                <a:solidFill>
                  <a:srgbClr val="000066"/>
                </a:solidFill>
                <a:latin typeface="Arial" panose="020B0604020202020204" pitchFamily="34" charset="0"/>
                <a:cs typeface="Arial" panose="020B0604020202020204" pitchFamily="34" charset="0"/>
              </a:rPr>
              <a:t>，共</a:t>
            </a:r>
            <a:r>
              <a:rPr lang="en-US" altLang="zh-CN" sz="1800" b="1" dirty="0">
                <a:solidFill>
                  <a:srgbClr val="000066"/>
                </a:solidFill>
                <a:latin typeface="Arial" panose="020B0604020202020204" pitchFamily="34" charset="0"/>
                <a:cs typeface="Arial" panose="020B0604020202020204" pitchFamily="34" charset="0"/>
              </a:rPr>
              <a:t>n</a:t>
            </a:r>
            <a:r>
              <a:rPr lang="zh-CN" altLang="en-US" sz="1800" b="1" dirty="0">
                <a:solidFill>
                  <a:srgbClr val="000066"/>
                </a:solidFill>
                <a:latin typeface="Arial" panose="020B0604020202020204" pitchFamily="34" charset="0"/>
                <a:cs typeface="Arial" panose="020B0604020202020204" pitchFamily="34" charset="0"/>
              </a:rPr>
              <a:t>项。每项含</a:t>
            </a:r>
            <a:r>
              <a:rPr lang="en-US" altLang="zh-CN" sz="1800" b="1" dirty="0">
                <a:solidFill>
                  <a:srgbClr val="000066"/>
                </a:solidFill>
                <a:latin typeface="Arial" panose="020B0604020202020204" pitchFamily="34" charset="0"/>
                <a:cs typeface="Arial" panose="020B0604020202020204" pitchFamily="34" charset="0"/>
              </a:rPr>
              <a:t>3</a:t>
            </a:r>
            <a:r>
              <a:rPr lang="zh-CN" altLang="en-US" sz="1800" b="1" dirty="0">
                <a:solidFill>
                  <a:srgbClr val="000066"/>
                </a:solidFill>
                <a:latin typeface="Arial" panose="020B0604020202020204" pitchFamily="34" charset="0"/>
                <a:cs typeface="Arial" panose="020B0604020202020204" pitchFamily="34" charset="0"/>
              </a:rPr>
              <a:t>列，</a:t>
            </a:r>
            <a:r>
              <a:rPr lang="zh-CN" altLang="en-US" sz="1800" b="1" dirty="0" smtClean="0">
                <a:solidFill>
                  <a:srgbClr val="000066"/>
                </a:solidFill>
                <a:latin typeface="Arial" panose="020B0604020202020204" pitchFamily="34" charset="0"/>
                <a:cs typeface="Arial" panose="020B0604020202020204" pitchFamily="34" charset="0"/>
              </a:rPr>
              <a:t>对应一个最近</a:t>
            </a:r>
            <a:r>
              <a:rPr lang="zh-CN" altLang="en-US" sz="1800" b="1" dirty="0">
                <a:solidFill>
                  <a:srgbClr val="000066"/>
                </a:solidFill>
                <a:latin typeface="Arial" panose="020B0604020202020204" pitchFamily="34" charset="0"/>
                <a:cs typeface="Arial" panose="020B0604020202020204" pitchFamily="34" charset="0"/>
              </a:rPr>
              <a:t>使用过的</a:t>
            </a:r>
            <a:r>
              <a:rPr lang="zh-CN" altLang="en-US" sz="1800" b="1" dirty="0" smtClean="0">
                <a:solidFill>
                  <a:srgbClr val="000066"/>
                </a:solidFill>
                <a:latin typeface="Arial" panose="020B0604020202020204" pitchFamily="34" charset="0"/>
                <a:cs typeface="Arial" panose="020B0604020202020204" pitchFamily="34" charset="0"/>
              </a:rPr>
              <a:t>条</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smtClean="0">
                <a:solidFill>
                  <a:srgbClr val="000066"/>
                </a:solidFill>
                <a:latin typeface="Arial" panose="020B0604020202020204" pitchFamily="34" charset="0"/>
                <a:cs typeface="Arial" panose="020B0604020202020204" pitchFamily="34" charset="0"/>
              </a:rPr>
              <a:t>件</a:t>
            </a:r>
            <a:r>
              <a:rPr lang="zh-CN" altLang="en-US" sz="1800" b="1" dirty="0">
                <a:solidFill>
                  <a:srgbClr val="000066"/>
                </a:solidFill>
                <a:latin typeface="Arial" panose="020B0604020202020204" pitchFamily="34" charset="0"/>
                <a:cs typeface="Arial" panose="020B0604020202020204" pitchFamily="34" charset="0"/>
              </a:rPr>
              <a:t>转移指令</a:t>
            </a:r>
            <a:r>
              <a:rPr lang="zh-CN" altLang="en-US" sz="1800" b="1" dirty="0" smtClean="0">
                <a:solidFill>
                  <a:srgbClr val="000066"/>
                </a:solidFill>
                <a:latin typeface="Arial" panose="020B0604020202020204" pitchFamily="34" charset="0"/>
                <a:cs typeface="Arial" panose="020B0604020202020204" pitchFamily="34" charset="0"/>
              </a:rPr>
              <a:t>。其中，</a:t>
            </a:r>
            <a:r>
              <a:rPr lang="en-US" altLang="zh-CN" sz="1800" b="1" dirty="0" smtClean="0">
                <a:solidFill>
                  <a:srgbClr val="000066"/>
                </a:solidFill>
                <a:latin typeface="Arial" panose="020B0604020202020204" pitchFamily="34" charset="0"/>
                <a:cs typeface="Arial" panose="020B0604020202020204" pitchFamily="34" charset="0"/>
              </a:rPr>
              <a:t>2</a:t>
            </a:r>
            <a:r>
              <a:rPr lang="zh-CN" altLang="en-US" sz="1800" b="1" dirty="0" smtClean="0">
                <a:solidFill>
                  <a:srgbClr val="000066"/>
                </a:solidFill>
                <a:latin typeface="Arial" panose="020B0604020202020204" pitchFamily="34" charset="0"/>
                <a:cs typeface="Arial" panose="020B0604020202020204" pitchFamily="34" charset="0"/>
              </a:rPr>
              <a:t>位饱和计数器单元记录</a:t>
            </a:r>
            <a:r>
              <a:rPr lang="zh-CN" altLang="en-US" sz="1800" b="1" dirty="0">
                <a:solidFill>
                  <a:srgbClr val="000066"/>
                </a:solidFill>
                <a:latin typeface="Arial" panose="020B0604020202020204" pitchFamily="34" charset="0"/>
                <a:cs typeface="Arial" panose="020B0604020202020204" pitchFamily="34" charset="0"/>
              </a:rPr>
              <a:t>该</a:t>
            </a:r>
            <a:r>
              <a:rPr lang="zh-CN" altLang="en-US" sz="1800" b="1" dirty="0" smtClean="0">
                <a:solidFill>
                  <a:srgbClr val="000066"/>
                </a:solidFill>
                <a:latin typeface="Arial" panose="020B0604020202020204" pitchFamily="34" charset="0"/>
                <a:cs typeface="Arial" panose="020B0604020202020204" pitchFamily="34" charset="0"/>
              </a:rPr>
              <a:t>转移</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a:solidFill>
                  <a:srgbClr val="000066"/>
                </a:solidFill>
                <a:latin typeface="Arial" panose="020B0604020202020204" pitchFamily="34" charset="0"/>
                <a:cs typeface="Arial" panose="020B0604020202020204" pitchFamily="34" charset="0"/>
              </a:rPr>
              <a:t>指</a:t>
            </a:r>
            <a:r>
              <a:rPr lang="zh-CN" altLang="en-US" sz="1800" b="1" dirty="0" smtClean="0">
                <a:solidFill>
                  <a:srgbClr val="000066"/>
                </a:solidFill>
                <a:latin typeface="Arial" panose="020B0604020202020204" pitchFamily="34" charset="0"/>
                <a:cs typeface="Arial" panose="020B0604020202020204" pitchFamily="34" charset="0"/>
              </a:rPr>
              <a:t>令的</a:t>
            </a:r>
            <a:r>
              <a:rPr lang="zh-CN" altLang="en-US" sz="1800" b="1" dirty="0">
                <a:solidFill>
                  <a:srgbClr val="000066"/>
                </a:solidFill>
                <a:latin typeface="Arial" panose="020B0604020202020204" pitchFamily="34" charset="0"/>
                <a:cs typeface="Arial" panose="020B0604020202020204" pitchFamily="34" charset="0"/>
              </a:rPr>
              <a:t>转移</a:t>
            </a:r>
            <a:r>
              <a:rPr lang="zh-CN" altLang="en-US" sz="1800" b="1" dirty="0" smtClean="0">
                <a:solidFill>
                  <a:srgbClr val="000066"/>
                </a:solidFill>
                <a:latin typeface="Arial" panose="020B0604020202020204" pitchFamily="34" charset="0"/>
                <a:cs typeface="Arial" panose="020B0604020202020204" pitchFamily="34" charset="0"/>
              </a:rPr>
              <a:t>发生</a:t>
            </a:r>
            <a:r>
              <a:rPr lang="zh-CN" altLang="en-US" sz="1800" b="1" dirty="0">
                <a:solidFill>
                  <a:srgbClr val="000066"/>
                </a:solidFill>
                <a:latin typeface="Arial" panose="020B0604020202020204" pitchFamily="34" charset="0"/>
                <a:cs typeface="Arial" panose="020B0604020202020204" pitchFamily="34" charset="0"/>
              </a:rPr>
              <a:t>次数，</a:t>
            </a:r>
            <a:r>
              <a:rPr lang="zh-CN" altLang="en-US" sz="1800" b="1" dirty="0" smtClean="0">
                <a:solidFill>
                  <a:srgbClr val="000066"/>
                </a:solidFill>
                <a:latin typeface="Arial" panose="020B0604020202020204" pitchFamily="34" charset="0"/>
                <a:cs typeface="Arial" panose="020B0604020202020204" pitchFamily="34" charset="0"/>
              </a:rPr>
              <a:t>其“高位”</a:t>
            </a:r>
            <a:r>
              <a:rPr lang="zh-CN" altLang="en-US" sz="1800" b="1" dirty="0">
                <a:solidFill>
                  <a:srgbClr val="000066"/>
                </a:solidFill>
                <a:latin typeface="Arial" panose="020B0604020202020204" pitchFamily="34" charset="0"/>
                <a:cs typeface="Arial" panose="020B0604020202020204" pitchFamily="34" charset="0"/>
              </a:rPr>
              <a:t>用于预测该</a:t>
            </a:r>
            <a:r>
              <a:rPr lang="zh-CN" altLang="en-US" sz="1800" b="1" dirty="0" smtClean="0">
                <a:solidFill>
                  <a:srgbClr val="000066"/>
                </a:solidFill>
                <a:latin typeface="Arial" panose="020B0604020202020204" pitchFamily="34" charset="0"/>
                <a:cs typeface="Arial" panose="020B0604020202020204" pitchFamily="34" charset="0"/>
              </a:rPr>
              <a:t>指令</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a:solidFill>
                  <a:srgbClr val="000066"/>
                </a:solidFill>
                <a:latin typeface="Arial" panose="020B0604020202020204" pitchFamily="34" charset="0"/>
                <a:cs typeface="Arial" panose="020B0604020202020204" pitchFamily="34" charset="0"/>
              </a:rPr>
              <a:t>当</a:t>
            </a:r>
            <a:r>
              <a:rPr lang="zh-CN" altLang="en-US" sz="1800" b="1" dirty="0" smtClean="0">
                <a:solidFill>
                  <a:srgbClr val="000066"/>
                </a:solidFill>
                <a:latin typeface="Arial" panose="020B0604020202020204" pitchFamily="34" charset="0"/>
                <a:cs typeface="Arial" panose="020B0604020202020204" pitchFamily="34" charset="0"/>
              </a:rPr>
              <a:t>前是否需要</a:t>
            </a:r>
            <a:r>
              <a:rPr lang="zh-CN" altLang="en-US" sz="1800" b="1" dirty="0">
                <a:solidFill>
                  <a:srgbClr val="000066"/>
                </a:solidFill>
                <a:latin typeface="Arial" panose="020B0604020202020204" pitchFamily="34" charset="0"/>
                <a:cs typeface="Arial" panose="020B0604020202020204" pitchFamily="34" charset="0"/>
              </a:rPr>
              <a:t>转移（</a:t>
            </a:r>
            <a:r>
              <a:rPr lang="en-US" altLang="zh-CN" sz="1800" b="1" dirty="0">
                <a:solidFill>
                  <a:srgbClr val="000066"/>
                </a:solidFill>
                <a:latin typeface="Arial" panose="020B0604020202020204" pitchFamily="34" charset="0"/>
                <a:cs typeface="Arial" panose="020B0604020202020204" pitchFamily="34" charset="0"/>
              </a:rPr>
              <a:t>1: </a:t>
            </a:r>
            <a:r>
              <a:rPr lang="zh-CN" altLang="en-US" sz="1800" b="1" dirty="0">
                <a:solidFill>
                  <a:srgbClr val="000066"/>
                </a:solidFill>
                <a:latin typeface="Arial" panose="020B0604020202020204" pitchFamily="34" charset="0"/>
                <a:cs typeface="Arial" panose="020B0604020202020204" pitchFamily="34" charset="0"/>
              </a:rPr>
              <a:t>转移，</a:t>
            </a:r>
            <a:r>
              <a:rPr lang="en-US" altLang="zh-CN" sz="1800" b="1" dirty="0">
                <a:solidFill>
                  <a:srgbClr val="000066"/>
                </a:solidFill>
                <a:latin typeface="Arial" panose="020B0604020202020204" pitchFamily="34" charset="0"/>
                <a:cs typeface="Arial" panose="020B0604020202020204" pitchFamily="34" charset="0"/>
              </a:rPr>
              <a:t>0: </a:t>
            </a:r>
            <a:r>
              <a:rPr lang="zh-CN" altLang="en-US" sz="1800" b="1" dirty="0">
                <a:solidFill>
                  <a:srgbClr val="000066"/>
                </a:solidFill>
                <a:latin typeface="Arial" panose="020B0604020202020204" pitchFamily="34" charset="0"/>
                <a:cs typeface="Arial" panose="020B0604020202020204" pitchFamily="34" charset="0"/>
              </a:rPr>
              <a:t>不转移）。指令</a:t>
            </a:r>
            <a:r>
              <a:rPr lang="zh-CN" altLang="en-US" sz="1800" b="1" dirty="0" smtClean="0">
                <a:solidFill>
                  <a:srgbClr val="000066"/>
                </a:solidFill>
                <a:latin typeface="Arial" panose="020B0604020202020204" pitchFamily="34" charset="0"/>
                <a:cs typeface="Arial" panose="020B0604020202020204" pitchFamily="34" charset="0"/>
              </a:rPr>
              <a:t>执</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a:solidFill>
                  <a:srgbClr val="000066"/>
                </a:solidFill>
                <a:latin typeface="Arial" panose="020B0604020202020204" pitchFamily="34" charset="0"/>
                <a:cs typeface="Arial" panose="020B0604020202020204" pitchFamily="34" charset="0"/>
              </a:rPr>
              <a:t>行</a:t>
            </a:r>
            <a:r>
              <a:rPr lang="zh-CN" altLang="en-US" sz="1800" b="1" dirty="0" smtClean="0">
                <a:solidFill>
                  <a:srgbClr val="000066"/>
                </a:solidFill>
                <a:latin typeface="Arial" panose="020B0604020202020204" pitchFamily="34" charset="0"/>
                <a:cs typeface="Arial" panose="020B0604020202020204" pitchFamily="34" charset="0"/>
              </a:rPr>
              <a:t>后</a:t>
            </a:r>
            <a:r>
              <a:rPr lang="zh-CN" altLang="en-US" sz="1800" b="1" dirty="0">
                <a:solidFill>
                  <a:srgbClr val="000066"/>
                </a:solidFill>
                <a:latin typeface="Arial" panose="020B0604020202020204" pitchFamily="34" charset="0"/>
                <a:cs typeface="Arial" panose="020B0604020202020204" pitchFamily="34" charset="0"/>
              </a:rPr>
              <a:t>，更新饱和计数器（转移</a:t>
            </a:r>
            <a:r>
              <a:rPr lang="en-US" altLang="zh-CN" sz="1800" b="1" dirty="0">
                <a:solidFill>
                  <a:srgbClr val="000066"/>
                </a:solidFill>
                <a:latin typeface="Arial" panose="020B0604020202020204" pitchFamily="34" charset="0"/>
                <a:cs typeface="Arial" panose="020B0604020202020204" pitchFamily="34" charset="0"/>
              </a:rPr>
              <a:t>+1</a:t>
            </a:r>
            <a:r>
              <a:rPr lang="zh-CN" altLang="en-US" sz="1800" b="1" dirty="0">
                <a:solidFill>
                  <a:srgbClr val="000066"/>
                </a:solidFill>
                <a:latin typeface="Arial" panose="020B0604020202020204" pitchFamily="34" charset="0"/>
                <a:cs typeface="Arial" panose="020B0604020202020204" pitchFamily="34" charset="0"/>
              </a:rPr>
              <a:t>，不转移</a:t>
            </a:r>
            <a:r>
              <a:rPr lang="en-US" altLang="zh-CN" sz="1800" b="1" dirty="0">
                <a:solidFill>
                  <a:srgbClr val="000066"/>
                </a:solidFill>
                <a:latin typeface="Arial" panose="020B0604020202020204" pitchFamily="34" charset="0"/>
                <a:cs typeface="Arial" panose="020B0604020202020204" pitchFamily="34" charset="0"/>
              </a:rPr>
              <a:t>-1</a:t>
            </a:r>
            <a:r>
              <a:rPr lang="zh-CN" altLang="en-US" sz="1800" b="1" dirty="0">
                <a:solidFill>
                  <a:srgbClr val="000066"/>
                </a:solidFill>
                <a:latin typeface="Arial" panose="020B0604020202020204" pitchFamily="34" charset="0"/>
                <a:cs typeface="Arial" panose="020B0604020202020204" pitchFamily="34" charset="0"/>
              </a:rPr>
              <a:t>）。</a:t>
            </a:r>
            <a:endParaRPr lang="en-US" altLang="zh-CN" sz="1800" b="1" dirty="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ts val="0"/>
              </a:spcBef>
              <a:defRPr/>
            </a:pPr>
            <a:endParaRPr lang="en-US" altLang="zh-CN" sz="1800" b="1" dirty="0" smtClean="0">
              <a:solidFill>
                <a:srgbClr val="000066"/>
              </a:solidFill>
              <a:latin typeface="Cambria Math" panose="02040503050406030204" pitchFamily="18" charset="0"/>
              <a:ea typeface="Cambria Math" panose="02040503050406030204" pitchFamily="18" charset="0"/>
            </a:endParaRPr>
          </a:p>
        </p:txBody>
      </p:sp>
      <p:sp>
        <p:nvSpPr>
          <p:cNvPr id="1946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946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9464" name="动作按钮: 上一张 1">
            <a:hlinkClick r:id="" action="ppaction://hlinkshowjump?jump=lastslideviewed" highlightClick="1"/>
          </p:cNvPr>
          <p:cNvSpPr>
            <a:spLocks noChangeArrowheads="1"/>
          </p:cNvSpPr>
          <p:nvPr/>
        </p:nvSpPr>
        <p:spPr bwMode="auto">
          <a:xfrm>
            <a:off x="7451725" y="692150"/>
            <a:ext cx="649288" cy="433388"/>
          </a:xfrm>
          <a:prstGeom prst="actionButtonReturn">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571742061"/>
              </p:ext>
            </p:extLst>
          </p:nvPr>
        </p:nvGraphicFramePr>
        <p:xfrm>
          <a:off x="6084168" y="3573016"/>
          <a:ext cx="2592000" cy="151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206784970"/>
                    </a:ext>
                  </a:extLst>
                </a:gridCol>
                <a:gridCol w="1008000">
                  <a:extLst>
                    <a:ext uri="{9D8B030D-6E8A-4147-A177-3AD203B41FA5}">
                      <a16:colId xmlns:a16="http://schemas.microsoft.com/office/drawing/2014/main" val="1824303139"/>
                    </a:ext>
                  </a:extLst>
                </a:gridCol>
                <a:gridCol w="864000">
                  <a:extLst>
                    <a:ext uri="{9D8B030D-6E8A-4147-A177-3AD203B41FA5}">
                      <a16:colId xmlns:a16="http://schemas.microsoft.com/office/drawing/2014/main" val="4292175956"/>
                    </a:ext>
                  </a:extLst>
                </a:gridCol>
              </a:tblGrid>
              <a:tr h="252000">
                <a:tc gridSpan="3">
                  <a:txBody>
                    <a:bodyPr/>
                    <a:lstStyle/>
                    <a:p>
                      <a:pPr algn="ctr"/>
                      <a:r>
                        <a:rPr lang="zh-CN" altLang="en-US" sz="1200" dirty="0" smtClean="0">
                          <a:solidFill>
                            <a:srgbClr val="FF0000"/>
                          </a:solidFill>
                          <a:latin typeface="Arial" panose="020B0604020202020204" pitchFamily="34" charset="0"/>
                          <a:cs typeface="Arial" panose="020B0604020202020204" pitchFamily="34" charset="0"/>
                        </a:rPr>
                        <a:t>转移目标缓冲器（</a:t>
                      </a:r>
                      <a:r>
                        <a:rPr lang="en-US" altLang="zh-CN" sz="1200" dirty="0" smtClean="0">
                          <a:solidFill>
                            <a:srgbClr val="FF0000"/>
                          </a:solidFill>
                          <a:latin typeface="Arial" panose="020B0604020202020204" pitchFamily="34" charset="0"/>
                          <a:cs typeface="Arial" panose="020B0604020202020204" pitchFamily="34" charset="0"/>
                        </a:rPr>
                        <a:t>BTB</a:t>
                      </a:r>
                      <a:r>
                        <a:rPr lang="zh-CN" altLang="en-US" sz="1200" dirty="0" smtClean="0">
                          <a:solidFill>
                            <a:srgbClr val="FF0000"/>
                          </a:solidFill>
                          <a:latin typeface="Arial" panose="020B0604020202020204" pitchFamily="34" charset="0"/>
                          <a:cs typeface="Arial" panose="020B0604020202020204" pitchFamily="34" charset="0"/>
                        </a:rPr>
                        <a:t>）</a:t>
                      </a:r>
                      <a:endParaRPr lang="zh-CN" altLang="en-US" sz="1200" dirty="0">
                        <a:solidFill>
                          <a:srgbClr val="FF0000"/>
                        </a:solidFill>
                        <a:latin typeface="Arial" panose="020B0604020202020204" pitchFamily="34" charset="0"/>
                        <a:cs typeface="Arial" panose="020B0604020202020204" pitchFamily="34" charset="0"/>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algn="ctr"/>
                      <a:endParaRPr lang="zh-CN" altLang="en-US" sz="1200" dirty="0">
                        <a:solidFill>
                          <a:schemeClr val="tx1"/>
                        </a:solidFill>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pPr algn="ctr"/>
                      <a:endParaRPr lang="zh-CN" altLang="en-US" sz="1200" dirty="0">
                        <a:solidFill>
                          <a:schemeClr val="tx1"/>
                        </a:solidFill>
                      </a:endParaRPr>
                    </a:p>
                  </a:txBody>
                  <a:tcPr marL="36000" marR="36000" marT="36000" marB="36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5345849"/>
                  </a:ext>
                </a:extLst>
              </a:tr>
              <a:tr h="252000">
                <a:tc>
                  <a:txBody>
                    <a:bodyPr/>
                    <a:lstStyle/>
                    <a:p>
                      <a:pPr algn="ctr"/>
                      <a:r>
                        <a:rPr lang="zh-CN" altLang="en-US" sz="1200" dirty="0" smtClean="0">
                          <a:solidFill>
                            <a:schemeClr val="tx1"/>
                          </a:solidFill>
                        </a:rPr>
                        <a:t>指令地址</a:t>
                      </a:r>
                      <a:endParaRPr lang="zh-CN" altLang="en-US" sz="1200" dirty="0">
                        <a:solidFill>
                          <a:schemeClr val="tx1"/>
                        </a:solidFill>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dirty="0" smtClean="0">
                          <a:solidFill>
                            <a:schemeClr val="tx1"/>
                          </a:solidFill>
                        </a:rPr>
                        <a:t>转移目标地址</a:t>
                      </a:r>
                      <a:endParaRPr lang="zh-CN" altLang="en-US" sz="1200" dirty="0">
                        <a:solidFill>
                          <a:schemeClr val="tx1"/>
                        </a:solidFill>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dirty="0" smtClean="0">
                          <a:solidFill>
                            <a:schemeClr val="tx1"/>
                          </a:solidFill>
                        </a:rPr>
                        <a:t>饱和计数器</a:t>
                      </a:r>
                      <a:endParaRPr lang="zh-CN" altLang="en-US" sz="1200" dirty="0">
                        <a:solidFill>
                          <a:schemeClr val="tx1"/>
                        </a:solidFill>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8734443"/>
                  </a:ext>
                </a:extLst>
              </a:tr>
              <a:tr h="252000">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BIA0</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BTA0</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3327383"/>
                  </a:ext>
                </a:extLst>
              </a:tr>
              <a:tr h="252000">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BIA1</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BTA1</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3508189"/>
                  </a:ext>
                </a:extLst>
              </a:tr>
              <a:tr h="252000">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838432"/>
                  </a:ext>
                </a:extLst>
              </a:tr>
              <a:tr h="252000">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BIA n</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BTA n</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a:t>
                      </a:r>
                      <a:endParaRPr lang="zh-CN" altLang="en-US" sz="1200" dirty="0">
                        <a:solidFill>
                          <a:schemeClr val="tx1"/>
                        </a:solidFill>
                        <a:latin typeface="Arial" panose="020B0604020202020204" pitchFamily="34" charset="0"/>
                        <a:cs typeface="Arial" panose="020B0604020202020204" pitchFamily="34" charset="0"/>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577579"/>
                  </a:ext>
                </a:extLst>
              </a:tr>
            </a:tbl>
          </a:graphicData>
        </a:graphic>
      </p:graphicFrame>
      <p:grpSp>
        <p:nvGrpSpPr>
          <p:cNvPr id="9" name="组合 8"/>
          <p:cNvGrpSpPr/>
          <p:nvPr/>
        </p:nvGrpSpPr>
        <p:grpSpPr>
          <a:xfrm>
            <a:off x="6720244" y="5263483"/>
            <a:ext cx="1943100" cy="901700"/>
            <a:chOff x="6588224" y="1563687"/>
            <a:chExt cx="1943100" cy="901700"/>
          </a:xfrm>
        </p:grpSpPr>
        <p:sp>
          <p:nvSpPr>
            <p:cNvPr id="10" name="矩形 1"/>
            <p:cNvSpPr>
              <a:spLocks noChangeArrowheads="1"/>
            </p:cNvSpPr>
            <p:nvPr/>
          </p:nvSpPr>
          <p:spPr bwMode="auto">
            <a:xfrm>
              <a:off x="7740549" y="1563687"/>
              <a:ext cx="359854" cy="288040"/>
            </a:xfrm>
            <a:prstGeom prst="rect">
              <a:avLst/>
            </a:prstGeom>
            <a:no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None/>
              </a:pPr>
              <a:r>
                <a:rPr lang="en-US" altLang="zh-CN" sz="1200" b="1" dirty="0" smtClean="0">
                  <a:solidFill>
                    <a:schemeClr val="tx1"/>
                  </a:solidFill>
                  <a:ea typeface="黑体" panose="02010609060101010101" pitchFamily="49" charset="-122"/>
                </a:rPr>
                <a:t>×</a:t>
              </a:r>
              <a:endParaRPr lang="zh-CN" altLang="en-US" sz="1200" dirty="0">
                <a:solidFill>
                  <a:schemeClr val="tx1"/>
                </a:solidFill>
                <a:ea typeface="黑体" panose="02010609060101010101" pitchFamily="49" charset="-122"/>
              </a:endParaRPr>
            </a:p>
          </p:txBody>
        </p:sp>
        <p:sp>
          <p:nvSpPr>
            <p:cNvPr id="11" name="矩形 11"/>
            <p:cNvSpPr>
              <a:spLocks noChangeArrowheads="1"/>
            </p:cNvSpPr>
            <p:nvPr/>
          </p:nvSpPr>
          <p:spPr bwMode="auto">
            <a:xfrm>
              <a:off x="8100402" y="1563687"/>
              <a:ext cx="359854" cy="288040"/>
            </a:xfrm>
            <a:prstGeom prst="rect">
              <a:avLst/>
            </a:prstGeom>
            <a:no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1200" b="1" dirty="0">
                  <a:solidFill>
                    <a:schemeClr val="tx1"/>
                  </a:solidFill>
                  <a:ea typeface="黑体" panose="02010609060101010101" pitchFamily="49" charset="-122"/>
                </a:rPr>
                <a:t>×</a:t>
              </a:r>
              <a:endParaRPr lang="zh-CN" altLang="en-US" sz="1200" b="1" dirty="0">
                <a:solidFill>
                  <a:schemeClr val="tx1"/>
                </a:solidFill>
                <a:ea typeface="黑体" panose="02010609060101010101" pitchFamily="49" charset="-122"/>
              </a:endParaRPr>
            </a:p>
          </p:txBody>
        </p:sp>
        <p:sp>
          <p:nvSpPr>
            <p:cNvPr id="12" name="矩形 11"/>
            <p:cNvSpPr/>
            <p:nvPr/>
          </p:nvSpPr>
          <p:spPr bwMode="auto">
            <a:xfrm>
              <a:off x="6588224" y="1563687"/>
              <a:ext cx="1150938" cy="287338"/>
            </a:xfrm>
            <a:prstGeom prst="rect">
              <a:avLst/>
            </a:prstGeom>
            <a:noFill/>
            <a:ln w="6350" cap="flat" cmpd="sng" algn="ctr">
              <a:noFill/>
              <a:prstDash val="solid"/>
              <a:round/>
              <a:headEnd type="none" w="sm" len="sm"/>
              <a:tailEnd type="none" w="sm" len="sm"/>
            </a:ln>
            <a:effectLst/>
            <a:extLst/>
          </p:spPr>
          <p:txBody>
            <a:bodyPr lIns="0" tIns="0" rIns="0" bIns="0" anchor="ctr"/>
            <a:lstStyle/>
            <a:p>
              <a:pPr algn="ctr">
                <a:defRPr/>
              </a:pPr>
              <a:r>
                <a:rPr lang="zh-CN" altLang="en-US" sz="1200" b="1" dirty="0">
                  <a:solidFill>
                    <a:srgbClr val="FF0000"/>
                  </a:solidFill>
                  <a:latin typeface="Arial" panose="020B0604020202020204" pitchFamily="34" charset="0"/>
                  <a:ea typeface="+mn-ea"/>
                  <a:cs typeface="Arial" panose="020B0604020202020204" pitchFamily="34" charset="0"/>
                </a:rPr>
                <a:t>饱和计数器</a:t>
              </a:r>
            </a:p>
          </p:txBody>
        </p:sp>
        <p:cxnSp>
          <p:nvCxnSpPr>
            <p:cNvPr id="13" name="直接连接符 13"/>
            <p:cNvCxnSpPr>
              <a:cxnSpLocks noChangeShapeType="1"/>
            </p:cNvCxnSpPr>
            <p:nvPr/>
          </p:nvCxnSpPr>
          <p:spPr bwMode="auto">
            <a:xfrm>
              <a:off x="7920476" y="1851727"/>
              <a:ext cx="2201" cy="126805"/>
            </a:xfrm>
            <a:prstGeom prst="line">
              <a:avLst/>
            </a:prstGeom>
            <a:noFill/>
            <a:ln w="12700" algn="ctr">
              <a:solidFill>
                <a:schemeClr val="tx1"/>
              </a:solidFill>
              <a:round/>
              <a:headEnd type="none" w="sm" len="me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左大括号 16"/>
            <p:cNvSpPr>
              <a:spLocks/>
            </p:cNvSpPr>
            <p:nvPr/>
          </p:nvSpPr>
          <p:spPr bwMode="auto">
            <a:xfrm rot="5400000">
              <a:off x="7848699" y="1465516"/>
              <a:ext cx="139700" cy="1225550"/>
            </a:xfrm>
            <a:prstGeom prst="leftBrace">
              <a:avLst>
                <a:gd name="adj1" fmla="val 40881"/>
                <a:gd name="adj2" fmla="val 50000"/>
              </a:avLst>
            </a:prstGeom>
            <a:no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200">
                <a:solidFill>
                  <a:schemeClr val="tx1"/>
                </a:solidFill>
                <a:ea typeface="黑体" panose="02010609060101010101" pitchFamily="49" charset="-122"/>
              </a:endParaRPr>
            </a:p>
          </p:txBody>
        </p:sp>
        <p:sp>
          <p:nvSpPr>
            <p:cNvPr id="15" name="矩形 14"/>
            <p:cNvSpPr/>
            <p:nvPr/>
          </p:nvSpPr>
          <p:spPr bwMode="auto">
            <a:xfrm>
              <a:off x="7305774" y="2178050"/>
              <a:ext cx="1225550" cy="287337"/>
            </a:xfrm>
            <a:prstGeom prst="rect">
              <a:avLst/>
            </a:prstGeom>
            <a:noFill/>
            <a:ln w="6350" cap="flat" cmpd="sng" algn="ctr">
              <a:noFill/>
              <a:prstDash val="solid"/>
              <a:round/>
              <a:headEnd type="none" w="sm" len="sm"/>
              <a:tailEnd type="none" w="sm" len="sm"/>
            </a:ln>
            <a:effectLst/>
            <a:extLst/>
          </p:spPr>
          <p:txBody>
            <a:bodyPr lIns="0" tIns="0" rIns="0" bIns="0" anchor="ctr"/>
            <a:lstStyle/>
            <a:p>
              <a:pPr algn="ctr">
                <a:defRPr/>
              </a:pPr>
              <a:r>
                <a:rPr lang="en-US" altLang="zh-CN" sz="1200" b="1" dirty="0">
                  <a:latin typeface="Arial" panose="020B0604020202020204" pitchFamily="34" charset="0"/>
                  <a:ea typeface="+mn-ea"/>
                  <a:cs typeface="Arial" panose="020B0604020202020204" pitchFamily="34" charset="0"/>
                </a:rPr>
                <a:t>1:</a:t>
              </a:r>
              <a:r>
                <a:rPr lang="zh-CN" altLang="en-US" sz="1200" b="1" dirty="0">
                  <a:latin typeface="Arial" panose="020B0604020202020204" pitchFamily="34" charset="0"/>
                  <a:ea typeface="+mn-ea"/>
                  <a:cs typeface="Arial" panose="020B0604020202020204" pitchFamily="34" charset="0"/>
                </a:rPr>
                <a:t>转移    </a:t>
              </a:r>
              <a:r>
                <a:rPr lang="en-US" altLang="zh-CN" sz="1200" b="1" dirty="0">
                  <a:latin typeface="Arial" panose="020B0604020202020204" pitchFamily="34" charset="0"/>
                  <a:ea typeface="+mn-ea"/>
                  <a:cs typeface="Arial" panose="020B0604020202020204" pitchFamily="34" charset="0"/>
                </a:rPr>
                <a:t>0:</a:t>
              </a:r>
              <a:r>
                <a:rPr lang="zh-CN" altLang="en-US" sz="1200" b="1" dirty="0">
                  <a:latin typeface="Arial" panose="020B0604020202020204" pitchFamily="34" charset="0"/>
                  <a:ea typeface="+mn-ea"/>
                  <a:cs typeface="Arial" panose="020B0604020202020204" pitchFamily="34" charset="0"/>
                </a:rPr>
                <a:t>不转移</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dirty="0"/>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动态转移预测</a:t>
            </a:r>
            <a:endParaRPr lang="zh-CN" altLang="en-US" sz="3600" dirty="0">
              <a:solidFill>
                <a:srgbClr val="000066"/>
              </a:solidFill>
              <a:effectLst>
                <a:outerShdw blurRad="38100" dist="38100" dir="2700000" algn="tl">
                  <a:srgbClr val="C0C0C0"/>
                </a:outerShdw>
              </a:effectLst>
              <a:latin typeface="黑体" pitchFamily="2" charset="-122"/>
              <a:ea typeface="黑体" pitchFamily="2" charset="-122"/>
            </a:endParaRPr>
          </a:p>
        </p:txBody>
      </p:sp>
      <p:sp>
        <p:nvSpPr>
          <p:cNvPr id="10245"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Font typeface="Wingdings" panose="05000000000000000000" pitchFamily="2" charset="2"/>
              <a:buChar char="n"/>
              <a:defRPr/>
            </a:pPr>
            <a:r>
              <a:rPr lang="zh-CN" altLang="en-US" sz="2000" b="1" dirty="0" smtClean="0">
                <a:solidFill>
                  <a:srgbClr val="FF0000"/>
                </a:solidFill>
                <a:latin typeface="宋体" pitchFamily="2" charset="-122"/>
              </a:rPr>
              <a:t>动态</a:t>
            </a:r>
            <a:r>
              <a:rPr lang="zh-CN" altLang="en-US" sz="2000" b="1" dirty="0">
                <a:solidFill>
                  <a:srgbClr val="FF0000"/>
                </a:solidFill>
                <a:latin typeface="宋体" pitchFamily="2" charset="-122"/>
              </a:rPr>
              <a:t>转移</a:t>
            </a:r>
            <a:r>
              <a:rPr lang="zh-CN" altLang="en-US" sz="2000" b="1" dirty="0" smtClean="0">
                <a:solidFill>
                  <a:srgbClr val="FF0000"/>
                </a:solidFill>
                <a:latin typeface="宋体" pitchFamily="2" charset="-122"/>
              </a:rPr>
              <a:t>预测示例</a:t>
            </a:r>
            <a:endParaRPr lang="en-US" altLang="zh-CN" sz="2000" b="1" dirty="0" smtClean="0">
              <a:solidFill>
                <a:srgbClr val="000066"/>
              </a:solidFill>
              <a:latin typeface="宋体" pitchFamily="2" charset="-122"/>
            </a:endParaRPr>
          </a:p>
          <a:p>
            <a:pPr marL="2151063" indent="452438" algn="l" defTabSz="762000" eaLnBrk="1" hangingPunct="1">
              <a:lnSpc>
                <a:spcPct val="150000"/>
              </a:lnSpc>
              <a:spcBef>
                <a:spcPts val="0"/>
              </a:spcBef>
              <a:defRPr/>
            </a:pPr>
            <a:r>
              <a:rPr lang="zh-CN" altLang="en-US" sz="1600" b="1" dirty="0" smtClean="0">
                <a:solidFill>
                  <a:srgbClr val="FF0000"/>
                </a:solidFill>
                <a:latin typeface="Cambria Math" panose="02040503050406030204" pitchFamily="18" charset="0"/>
                <a:cs typeface="Arial" panose="020B0604020202020204" pitchFamily="34" charset="0"/>
              </a:rPr>
              <a:t>第</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1</a:t>
            </a:r>
            <a:r>
              <a:rPr lang="zh-CN" altLang="en-US" sz="1600" b="1" dirty="0" smtClean="0">
                <a:solidFill>
                  <a:srgbClr val="FF0000"/>
                </a:solidFill>
                <a:latin typeface="Cambria Math" panose="02040503050406030204" pitchFamily="18" charset="0"/>
                <a:cs typeface="Arial" panose="020B0604020202020204" pitchFamily="34" charset="0"/>
              </a:rPr>
              <a:t>次执行</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a:solidFill>
                  <a:srgbClr val="FF0000"/>
                </a:solidFill>
                <a:latin typeface="Cambria Math" panose="02040503050406030204" pitchFamily="18" charset="0"/>
                <a:cs typeface="Arial" panose="020B0604020202020204" pitchFamily="34" charset="0"/>
              </a:rPr>
              <a:t>指令时</a:t>
            </a:r>
            <a:r>
              <a:rPr lang="zh-CN" altLang="en-US" sz="1600" b="1" dirty="0" smtClean="0">
                <a:solidFill>
                  <a:srgbClr val="000066"/>
                </a:solidFill>
                <a:latin typeface="Cambria Math" panose="02040503050406030204" pitchFamily="18" charset="0"/>
                <a:cs typeface="Arial" panose="020B0604020202020204" pitchFamily="34" charset="0"/>
              </a:rPr>
              <a:t>，假定</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BTB</a:t>
            </a:r>
            <a:r>
              <a:rPr lang="zh-CN" altLang="en-US" sz="1600" b="1" dirty="0" smtClean="0">
                <a:solidFill>
                  <a:srgbClr val="000066"/>
                </a:solidFill>
                <a:latin typeface="Cambria Math" panose="02040503050406030204" pitchFamily="18" charset="0"/>
                <a:cs typeface="Arial" panose="020B0604020202020204" pitchFamily="34" charset="0"/>
              </a:rPr>
              <a:t>中没有</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smtClean="0">
                <a:solidFill>
                  <a:srgbClr val="000066"/>
                </a:solidFill>
                <a:latin typeface="Cambria Math" panose="02040503050406030204" pitchFamily="18" charset="0"/>
                <a:cs typeface="Arial" panose="020B0604020202020204" pitchFamily="34" charset="0"/>
              </a:rPr>
              <a:t>项</a:t>
            </a:r>
            <a:r>
              <a:rPr lang="zh-CN" altLang="en-US" sz="1600" b="1" dirty="0" smtClean="0">
                <a:solidFill>
                  <a:srgbClr val="000066"/>
                </a:solidFill>
                <a:latin typeface="Cambria Math" panose="02040503050406030204" pitchFamily="18" charset="0"/>
                <a:cs typeface="Arial" panose="020B0604020202020204" pitchFamily="34" charset="0"/>
              </a:rPr>
              <a:t>（</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BTB</a:t>
            </a:r>
            <a:r>
              <a:rPr lang="zh-CN" altLang="en-US" sz="1600" b="1" dirty="0" smtClean="0">
                <a:solidFill>
                  <a:srgbClr val="000066"/>
                </a:solidFill>
                <a:latin typeface="Cambria Math" panose="02040503050406030204" pitchFamily="18" charset="0"/>
                <a:cs typeface="Arial" panose="020B0604020202020204" pitchFamily="34" charset="0"/>
              </a:rPr>
              <a:t>不命中</a:t>
            </a:r>
            <a:r>
              <a:rPr lang="zh-CN" altLang="en-US" sz="1600" b="1" dirty="0" smtClean="0">
                <a:solidFill>
                  <a:srgbClr val="000066"/>
                </a:solidFill>
                <a:latin typeface="Cambria Math" panose="02040503050406030204" pitchFamily="18" charset="0"/>
                <a:cs typeface="Arial" panose="020B0604020202020204" pitchFamily="34" charset="0"/>
              </a:rPr>
              <a:t>），则将</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smtClean="0">
                <a:solidFill>
                  <a:srgbClr val="000066"/>
                </a:solidFill>
                <a:latin typeface="Cambria Math" panose="02040503050406030204" pitchFamily="18" charset="0"/>
                <a:cs typeface="Arial" panose="020B0604020202020204" pitchFamily="34" charset="0"/>
              </a:rPr>
              <a:t>的信息</a:t>
            </a:r>
            <a:r>
              <a:rPr lang="zh-CN" altLang="en-US" sz="1600" b="1" dirty="0" smtClean="0">
                <a:solidFill>
                  <a:srgbClr val="000066"/>
                </a:solidFill>
                <a:latin typeface="Cambria Math" panose="02040503050406030204" pitchFamily="18" charset="0"/>
                <a:cs typeface="Arial" panose="020B0604020202020204" pitchFamily="34" charset="0"/>
              </a:rPr>
              <a:t>调入</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BTB</a:t>
            </a:r>
            <a:r>
              <a:rPr lang="zh-CN" altLang="en-US" sz="1600" b="1" dirty="0" smtClean="0">
                <a:solidFill>
                  <a:srgbClr val="000066"/>
                </a:solidFill>
                <a:latin typeface="Cambria Math" panose="02040503050406030204" pitchFamily="18" charset="0"/>
                <a:cs typeface="Arial" panose="020B0604020202020204" pitchFamily="34" charset="0"/>
              </a:rPr>
              <a:t>，并设置相应的</a:t>
            </a:r>
            <a:r>
              <a:rPr lang="zh-CN" altLang="zh-CN" sz="1600" b="1" dirty="0" smtClean="0">
                <a:solidFill>
                  <a:srgbClr val="000066"/>
                </a:solidFill>
                <a:latin typeface="Cambria Math" panose="02040503050406030204" pitchFamily="18" charset="0"/>
                <a:cs typeface="Arial" panose="020B0604020202020204" pitchFamily="34" charset="0"/>
              </a:rPr>
              <a:t>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zh-CN" altLang="en-US" sz="1600" b="1" dirty="0" smtClean="0">
                <a:solidFill>
                  <a:srgbClr val="000066"/>
                </a:solidFill>
                <a:latin typeface="Cambria Math" panose="02040503050406030204" pitchFamily="18" charset="0"/>
                <a:cs typeface="Arial" panose="020B0604020202020204" pitchFamily="34" charset="0"/>
              </a:rPr>
              <a:t>为</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00</a:t>
            </a:r>
            <a:r>
              <a:rPr lang="zh-CN" altLang="en-US" sz="1600" b="1" dirty="0" smtClean="0">
                <a:solidFill>
                  <a:srgbClr val="000066"/>
                </a:solidFill>
                <a:latin typeface="Cambria Math" panose="02040503050406030204" pitchFamily="18" charset="0"/>
                <a:cs typeface="Arial" panose="020B0604020202020204" pitchFamily="34" charset="0"/>
              </a:rPr>
              <a:t>（初值</a:t>
            </a:r>
            <a:r>
              <a:rPr lang="zh-CN" altLang="en-US" sz="1600" b="1" dirty="0" smtClean="0">
                <a:solidFill>
                  <a:srgbClr val="000066"/>
                </a:solidFill>
                <a:latin typeface="Cambria Math" panose="02040503050406030204" pitchFamily="18" charset="0"/>
                <a:cs typeface="Arial" panose="020B0604020202020204" pitchFamily="34" charset="0"/>
              </a:rPr>
              <a:t>），此时</a:t>
            </a:r>
            <a:r>
              <a:rPr lang="zh-CN" altLang="zh-CN" sz="1600" b="1" dirty="0" smtClean="0">
                <a:solidFill>
                  <a:srgbClr val="000066"/>
                </a:solidFill>
                <a:latin typeface="Cambria Math" panose="02040503050406030204" pitchFamily="18" charset="0"/>
                <a:cs typeface="Arial" panose="020B0604020202020204" pitchFamily="34" charset="0"/>
              </a:rPr>
              <a:t>预测</a:t>
            </a:r>
            <a:r>
              <a:rPr lang="zh-CN" altLang="zh-CN" sz="1600" b="1" dirty="0">
                <a:solidFill>
                  <a:srgbClr val="000066"/>
                </a:solidFill>
                <a:latin typeface="Cambria Math" panose="02040503050406030204" pitchFamily="18" charset="0"/>
                <a:cs typeface="Arial" panose="020B0604020202020204" pitchFamily="34" charset="0"/>
              </a:rPr>
              <a:t>为不</a:t>
            </a:r>
            <a:r>
              <a:rPr lang="zh-CN" altLang="zh-CN" sz="1600" b="1" dirty="0" smtClean="0">
                <a:solidFill>
                  <a:srgbClr val="000066"/>
                </a:solidFill>
                <a:latin typeface="Cambria Math" panose="02040503050406030204" pitchFamily="18" charset="0"/>
                <a:cs typeface="Arial" panose="020B0604020202020204" pitchFamily="34" charset="0"/>
              </a:rPr>
              <a:t>转移</a:t>
            </a:r>
            <a:r>
              <a:rPr lang="zh-CN" altLang="en-US" sz="1600" b="1" dirty="0">
                <a:solidFill>
                  <a:srgbClr val="000066"/>
                </a:solidFill>
                <a:latin typeface="Cambria Math" panose="02040503050406030204" pitchFamily="18" charset="0"/>
                <a:cs typeface="Arial" panose="020B0604020202020204" pitchFamily="34" charset="0"/>
              </a:rPr>
              <a:t>，</a:t>
            </a:r>
            <a:r>
              <a:rPr lang="zh-CN" altLang="zh-CN" sz="1600" b="1" dirty="0" smtClean="0">
                <a:solidFill>
                  <a:srgbClr val="000066"/>
                </a:solidFill>
                <a:latin typeface="Cambria Math" panose="02040503050406030204" pitchFamily="18" charset="0"/>
                <a:cs typeface="Arial" panose="020B0604020202020204" pitchFamily="34" charset="0"/>
              </a:rPr>
              <a:t>于是</a:t>
            </a:r>
            <a:r>
              <a:rPr lang="zh-CN" altLang="en-US" sz="1600" b="1" dirty="0" smtClean="0">
                <a:solidFill>
                  <a:srgbClr val="000066"/>
                </a:solidFill>
                <a:latin typeface="Cambria Math" panose="02040503050406030204" pitchFamily="18" charset="0"/>
                <a:cs typeface="Arial" panose="020B0604020202020204" pitchFamily="34" charset="0"/>
              </a:rPr>
              <a:t>流水线</a:t>
            </a:r>
            <a:r>
              <a:rPr lang="zh-CN" altLang="zh-CN" sz="1600" b="1" dirty="0" smtClean="0">
                <a:solidFill>
                  <a:srgbClr val="000066"/>
                </a:solidFill>
                <a:latin typeface="Cambria Math" panose="02040503050406030204" pitchFamily="18" charset="0"/>
                <a:cs typeface="Arial" panose="020B0604020202020204" pitchFamily="34" charset="0"/>
              </a:rPr>
              <a:t>取</a:t>
            </a: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L2</a:t>
            </a:r>
            <a:r>
              <a:rPr lang="zh-CN" altLang="zh-CN" sz="1600" b="1" dirty="0">
                <a:solidFill>
                  <a:srgbClr val="000066"/>
                </a:solidFill>
                <a:latin typeface="Cambria Math" panose="02040503050406030204" pitchFamily="18" charset="0"/>
                <a:cs typeface="Arial" panose="020B0604020202020204" pitchFamily="34" charset="0"/>
              </a:rPr>
              <a:t>处的</a:t>
            </a:r>
            <a:r>
              <a:rPr lang="zh-CN" altLang="zh-CN" sz="1600" b="1" dirty="0" smtClean="0">
                <a:solidFill>
                  <a:srgbClr val="000066"/>
                </a:solidFill>
                <a:latin typeface="Cambria Math" panose="02040503050406030204" pitchFamily="18" charset="0"/>
                <a:cs typeface="Arial" panose="020B0604020202020204" pitchFamily="34" charset="0"/>
              </a:rPr>
              <a:t>指令</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I</a:t>
            </a:r>
            <a:r>
              <a:rPr lang="en-US" altLang="zh-CN" sz="1600" b="1" baseline="-25000"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6</a:t>
            </a:r>
            <a:r>
              <a:rPr lang="zh-CN" altLang="zh-CN" sz="1600" b="1" dirty="0" smtClean="0">
                <a:solidFill>
                  <a:srgbClr val="000066"/>
                </a:solidFill>
                <a:latin typeface="Cambria Math" panose="02040503050406030204" pitchFamily="18" charset="0"/>
                <a:cs typeface="Arial" panose="020B0604020202020204" pitchFamily="34" charset="0"/>
              </a:rPr>
              <a:t>，</a:t>
            </a:r>
            <a:r>
              <a:rPr lang="zh-CN" altLang="zh-CN" sz="1600" b="1" dirty="0">
                <a:solidFill>
                  <a:srgbClr val="000066"/>
                </a:solidFill>
                <a:latin typeface="Cambria Math" panose="02040503050406030204" pitchFamily="18" charset="0"/>
                <a:cs typeface="Arial" panose="020B0604020202020204" pitchFamily="34" charset="0"/>
              </a:rPr>
              <a:t>同时饱和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a:t>
            </a:r>
            <a:r>
              <a:rPr lang="zh-CN" altLang="zh-CN" sz="1600" b="1" dirty="0">
                <a:solidFill>
                  <a:srgbClr val="000066"/>
                </a:solidFill>
                <a:latin typeface="Cambria Math" panose="02040503050406030204" pitchFamily="18" charset="0"/>
                <a:cs typeface="Arial" panose="020B0604020202020204" pitchFamily="34" charset="0"/>
              </a:rPr>
              <a:t>变成</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01</a:t>
            </a:r>
            <a:r>
              <a:rPr lang="zh-CN" altLang="en-US" sz="1600" b="1" dirty="0" smtClean="0">
                <a:solidFill>
                  <a:srgbClr val="000066"/>
                </a:solidFill>
                <a:latin typeface="Cambria Math" panose="02040503050406030204" pitchFamily="18" charset="0"/>
                <a:cs typeface="Arial" panose="020B0604020202020204" pitchFamily="34" charset="0"/>
              </a:rPr>
              <a:t>。</a:t>
            </a:r>
            <a:r>
              <a:rPr lang="zh-CN" altLang="zh-CN" sz="1600" b="1" dirty="0" smtClean="0">
                <a:solidFill>
                  <a:srgbClr val="000066"/>
                </a:solidFill>
                <a:latin typeface="Cambria Math" panose="02040503050406030204" pitchFamily="18" charset="0"/>
                <a:cs typeface="Arial" panose="020B0604020202020204" pitchFamily="34" charset="0"/>
              </a:rPr>
              <a:t>但</a:t>
            </a:r>
            <a:r>
              <a:rPr lang="zh-CN" altLang="en-US" sz="1600" b="1" dirty="0" smtClean="0">
                <a:solidFill>
                  <a:srgbClr val="000066"/>
                </a:solidFill>
                <a:latin typeface="Cambria Math" panose="02040503050406030204" pitchFamily="18" charset="0"/>
                <a:cs typeface="Arial" panose="020B0604020202020204" pitchFamily="34" charset="0"/>
              </a:rPr>
              <a:t>此</a:t>
            </a:r>
            <a:r>
              <a:rPr lang="zh-CN" altLang="zh-CN" sz="1600" b="1" dirty="0" smtClean="0">
                <a:solidFill>
                  <a:srgbClr val="000066"/>
                </a:solidFill>
                <a:latin typeface="Cambria Math" panose="02040503050406030204" pitchFamily="18" charset="0"/>
                <a:cs typeface="Arial" panose="020B0604020202020204" pitchFamily="34" charset="0"/>
              </a:rPr>
              <a:t>次</a:t>
            </a:r>
            <a:r>
              <a:rPr lang="zh-CN" altLang="zh-CN" sz="1600" b="1" dirty="0">
                <a:solidFill>
                  <a:srgbClr val="000066"/>
                </a:solidFill>
                <a:latin typeface="Cambria Math" panose="02040503050406030204" pitchFamily="18" charset="0"/>
                <a:cs typeface="Arial" panose="020B0604020202020204" pitchFamily="34" charset="0"/>
              </a:rPr>
              <a:t>预测是错误的</a:t>
            </a:r>
            <a:r>
              <a:rPr lang="zh-CN" altLang="en-US" sz="1600" b="1" dirty="0">
                <a:solidFill>
                  <a:srgbClr val="000066"/>
                </a:solidFill>
                <a:latin typeface="Cambria Math" panose="02040503050406030204" pitchFamily="18" charset="0"/>
                <a:cs typeface="Arial" panose="020B0604020202020204" pitchFamily="34" charset="0"/>
              </a:rPr>
              <a:t>，需要付出代价（</a:t>
            </a:r>
            <a:r>
              <a:rPr lang="zh-CN" altLang="zh-CN" sz="1600" b="1" dirty="0">
                <a:solidFill>
                  <a:srgbClr val="000066"/>
                </a:solidFill>
                <a:latin typeface="Cambria Math" panose="02040503050406030204" pitchFamily="18" charset="0"/>
                <a:cs typeface="Arial" panose="020B0604020202020204" pitchFamily="34" charset="0"/>
              </a:rPr>
              <a:t>从流水线中清空</a:t>
            </a: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JNZ</a:t>
            </a:r>
            <a:r>
              <a:rPr lang="zh-CN" altLang="zh-CN" sz="1600" b="1" dirty="0">
                <a:solidFill>
                  <a:srgbClr val="000066"/>
                </a:solidFill>
                <a:latin typeface="Cambria Math" panose="02040503050406030204" pitchFamily="18" charset="0"/>
                <a:cs typeface="Arial" panose="020B0604020202020204" pitchFamily="34" charset="0"/>
              </a:rPr>
              <a:t>之后的所有指令</a:t>
            </a:r>
            <a:r>
              <a:rPr lang="zh-CN" altLang="en-US" sz="1600" b="1" dirty="0">
                <a:solidFill>
                  <a:srgbClr val="000066"/>
                </a:solidFill>
                <a:latin typeface="Cambria Math" panose="02040503050406030204" pitchFamily="18" charset="0"/>
                <a:cs typeface="Arial" panose="020B0604020202020204" pitchFamily="34" charset="0"/>
              </a:rPr>
              <a:t>）</a:t>
            </a:r>
            <a:r>
              <a:rPr lang="zh-CN" altLang="en-US" sz="1600" b="1" dirty="0" smtClean="0">
                <a:solidFill>
                  <a:srgbClr val="000066"/>
                </a:solidFill>
                <a:latin typeface="Cambria Math" panose="02040503050406030204" pitchFamily="18" charset="0"/>
                <a:cs typeface="Arial" panose="020B0604020202020204" pitchFamily="34" charset="0"/>
              </a:rPr>
              <a:t>。</a:t>
            </a:r>
            <a:endParaRPr lang="en-US" altLang="zh-CN" sz="1600" b="1" dirty="0" smtClean="0">
              <a:solidFill>
                <a:srgbClr val="000066"/>
              </a:solidFill>
              <a:latin typeface="Cambria Math" panose="02040503050406030204" pitchFamily="18" charset="0"/>
              <a:cs typeface="Arial" panose="020B0604020202020204" pitchFamily="34" charset="0"/>
            </a:endParaRPr>
          </a:p>
          <a:p>
            <a:pPr indent="2603500" algn="l" defTabSz="762000" eaLnBrk="1" hangingPunct="1">
              <a:lnSpc>
                <a:spcPct val="150000"/>
              </a:lnSpc>
              <a:spcBef>
                <a:spcPts val="0"/>
              </a:spcBef>
              <a:defRPr/>
            </a:pPr>
            <a:r>
              <a:rPr lang="zh-CN" altLang="en-US" sz="1600" b="1" dirty="0" smtClean="0">
                <a:solidFill>
                  <a:srgbClr val="FF0000"/>
                </a:solidFill>
                <a:latin typeface="Cambria Math" panose="02040503050406030204" pitchFamily="18" charset="0"/>
                <a:cs typeface="Arial" panose="020B0604020202020204" pitchFamily="34" charset="0"/>
              </a:rPr>
              <a:t>第</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2</a:t>
            </a:r>
            <a:r>
              <a:rPr lang="zh-CN" altLang="en-US" sz="1600" b="1" dirty="0" smtClean="0">
                <a:solidFill>
                  <a:srgbClr val="FF0000"/>
                </a:solidFill>
                <a:latin typeface="Cambria Math" panose="02040503050406030204" pitchFamily="18" charset="0"/>
                <a:cs typeface="Arial" panose="020B0604020202020204" pitchFamily="34" charset="0"/>
              </a:rPr>
              <a:t>次</a:t>
            </a:r>
            <a:r>
              <a:rPr lang="zh-CN" altLang="en-US" sz="1600" b="1" dirty="0">
                <a:solidFill>
                  <a:srgbClr val="FF0000"/>
                </a:solidFill>
                <a:latin typeface="Cambria Math" panose="02040503050406030204" pitchFamily="18" charset="0"/>
                <a:cs typeface="Arial" panose="020B0604020202020204" pitchFamily="34" charset="0"/>
              </a:rPr>
              <a:t>执行</a:t>
            </a:r>
            <a:r>
              <a:rPr lang="en-US" altLang="zh-CN"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a:solidFill>
                  <a:srgbClr val="FF0000"/>
                </a:solidFill>
                <a:latin typeface="Cambria Math" panose="02040503050406030204" pitchFamily="18" charset="0"/>
                <a:cs typeface="Arial" panose="020B0604020202020204" pitchFamily="34" charset="0"/>
              </a:rPr>
              <a:t>指令</a:t>
            </a:r>
            <a:r>
              <a:rPr lang="zh-CN" altLang="en-US" sz="1600" b="1" dirty="0" smtClean="0">
                <a:solidFill>
                  <a:srgbClr val="FF0000"/>
                </a:solidFill>
                <a:latin typeface="Cambria Math" panose="02040503050406030204" pitchFamily="18" charset="0"/>
                <a:cs typeface="Arial" panose="020B0604020202020204" pitchFamily="34" charset="0"/>
              </a:rPr>
              <a:t>时</a:t>
            </a:r>
            <a:r>
              <a:rPr lang="zh-CN" altLang="en-US" sz="1600" b="1" dirty="0" smtClean="0">
                <a:solidFill>
                  <a:srgbClr val="000066"/>
                </a:solidFill>
                <a:latin typeface="Cambria Math" panose="02040503050406030204" pitchFamily="18" charset="0"/>
                <a:cs typeface="Arial" panose="020B0604020202020204" pitchFamily="34" charset="0"/>
              </a:rPr>
              <a:t>，</a:t>
            </a:r>
            <a:r>
              <a:rPr lang="zh-CN" altLang="en-US" sz="1600" b="1" dirty="0">
                <a:solidFill>
                  <a:srgbClr val="000066"/>
                </a:solidFill>
                <a:latin typeface="Cambria Math" panose="02040503050406030204" pitchFamily="18" charset="0"/>
                <a:cs typeface="Arial" panose="020B0604020202020204" pitchFamily="34" charset="0"/>
              </a:rPr>
              <a:t>由于</a:t>
            </a:r>
            <a:r>
              <a:rPr lang="zh-CN" altLang="zh-CN" sz="1600" b="1" dirty="0" smtClean="0">
                <a:solidFill>
                  <a:srgbClr val="000066"/>
                </a:solidFill>
                <a:latin typeface="Cambria Math" panose="02040503050406030204" pitchFamily="18" charset="0"/>
                <a:cs typeface="Arial" panose="020B0604020202020204" pitchFamily="34" charset="0"/>
              </a:rPr>
              <a:t>饱和计数器</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=01</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r>
              <a:rPr lang="zh-CN" altLang="en-US" sz="1600" b="1" dirty="0" smtClean="0">
                <a:solidFill>
                  <a:srgbClr val="000066"/>
                </a:solidFill>
                <a:latin typeface="Cambria Math" panose="02040503050406030204" pitchFamily="18" charset="0"/>
                <a:cs typeface="Arial" panose="020B0604020202020204" pitchFamily="34" charset="0"/>
              </a:rPr>
              <a:t>导致</a:t>
            </a:r>
            <a:r>
              <a:rPr lang="zh-CN" altLang="en-US" sz="1600" b="1" dirty="0" smtClean="0">
                <a:solidFill>
                  <a:srgbClr val="000066"/>
                </a:solidFill>
                <a:latin typeface="Cambria Math" panose="02040503050406030204" pitchFamily="18" charset="0"/>
                <a:cs typeface="Arial" panose="020B0604020202020204" pitchFamily="34" charset="0"/>
              </a:rPr>
              <a:t>依然错误地</a:t>
            </a:r>
            <a:r>
              <a:rPr lang="zh-CN" altLang="en-US" sz="1600" b="1" dirty="0" smtClean="0">
                <a:solidFill>
                  <a:srgbClr val="000066"/>
                </a:solidFill>
                <a:latin typeface="Cambria Math" panose="02040503050406030204" pitchFamily="18" charset="0"/>
                <a:cs typeface="Arial" panose="020B0604020202020204" pitchFamily="34" charset="0"/>
              </a:rPr>
              <a:t>预测为</a:t>
            </a:r>
            <a:r>
              <a:rPr lang="zh-CN" altLang="en-US" sz="1600" b="1" dirty="0" smtClean="0">
                <a:solidFill>
                  <a:srgbClr val="000066"/>
                </a:solidFill>
                <a:latin typeface="Cambria Math" panose="02040503050406030204" pitchFamily="18" charset="0"/>
                <a:cs typeface="Arial" panose="020B0604020202020204" pitchFamily="34" charset="0"/>
              </a:rPr>
              <a:t>不转移，</a:t>
            </a:r>
            <a:r>
              <a:rPr lang="zh-CN" altLang="zh-CN" sz="1600" b="1" dirty="0" smtClean="0">
                <a:solidFill>
                  <a:srgbClr val="000066"/>
                </a:solidFill>
                <a:latin typeface="Cambria Math" panose="02040503050406030204" pitchFamily="18" charset="0"/>
                <a:cs typeface="Arial" panose="020B0604020202020204" pitchFamily="34" charset="0"/>
              </a:rPr>
              <a:t>取</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L2</a:t>
            </a:r>
            <a:r>
              <a:rPr lang="zh-CN" altLang="zh-CN" sz="1600" b="1" dirty="0" smtClean="0">
                <a:solidFill>
                  <a:srgbClr val="000066"/>
                </a:solidFill>
                <a:latin typeface="Cambria Math" panose="02040503050406030204" pitchFamily="18" charset="0"/>
                <a:cs typeface="Arial" panose="020B0604020202020204" pitchFamily="34" charset="0"/>
              </a:rPr>
              <a:t>处的指令</a:t>
            </a: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I</a:t>
            </a:r>
            <a:r>
              <a:rPr lang="en-US" altLang="zh-CN" sz="1600" b="1" baseline="-25000" dirty="0">
                <a:solidFill>
                  <a:srgbClr val="000066"/>
                </a:solidFill>
                <a:latin typeface="Cambria Math" panose="02040503050406030204" pitchFamily="18" charset="0"/>
                <a:ea typeface="Cambria Math" panose="02040503050406030204" pitchFamily="18" charset="0"/>
                <a:cs typeface="Arial" panose="020B0604020202020204" pitchFamily="34" charset="0"/>
              </a:rPr>
              <a:t>6</a:t>
            </a:r>
            <a:r>
              <a:rPr lang="zh-CN" altLang="zh-CN" sz="1600" b="1" dirty="0" smtClean="0">
                <a:solidFill>
                  <a:srgbClr val="000066"/>
                </a:solidFill>
                <a:latin typeface="Cambria Math" panose="02040503050406030204" pitchFamily="18" charset="0"/>
                <a:cs typeface="Arial" panose="020B0604020202020204" pitchFamily="34" charset="0"/>
              </a:rPr>
              <a:t>，</a:t>
            </a:r>
            <a:r>
              <a:rPr lang="zh-CN" altLang="en-US" sz="1600" b="1" dirty="0" smtClean="0">
                <a:solidFill>
                  <a:srgbClr val="000066"/>
                </a:solidFill>
                <a:latin typeface="Cambria Math" panose="02040503050406030204" pitchFamily="18" charset="0"/>
                <a:cs typeface="Arial" panose="020B0604020202020204" pitchFamily="34" charset="0"/>
              </a:rPr>
              <a:t>并继续付出代价。但这一次</a:t>
            </a:r>
            <a:r>
              <a:rPr lang="zh-CN" altLang="zh-CN" sz="1600" b="1" dirty="0" smtClean="0">
                <a:solidFill>
                  <a:srgbClr val="000066"/>
                </a:solidFill>
                <a:latin typeface="Cambria Math" panose="02040503050406030204" pitchFamily="18" charset="0"/>
                <a:cs typeface="Arial" panose="020B0604020202020204" pitchFamily="34" charset="0"/>
              </a:rPr>
              <a:t>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a:t>
            </a:r>
            <a:r>
              <a:rPr lang="zh-CN" altLang="en-US" sz="1600" b="1" dirty="0" smtClean="0">
                <a:solidFill>
                  <a:srgbClr val="000066"/>
                </a:solidFill>
                <a:latin typeface="Cambria Math" panose="02040503050406030204" pitchFamily="18" charset="0"/>
                <a:cs typeface="Arial" panose="020B0604020202020204" pitchFamily="34" charset="0"/>
              </a:rPr>
              <a:t>后更新为</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10</a:t>
            </a:r>
            <a:r>
              <a:rPr lang="zh-CN" altLang="en-US" sz="1600" b="1" dirty="0" smtClean="0">
                <a:solidFill>
                  <a:srgbClr val="000066"/>
                </a:solidFill>
                <a:latin typeface="Cambria Math" panose="02040503050406030204" pitchFamily="18" charset="0"/>
                <a:cs typeface="Arial" panose="020B0604020202020204" pitchFamily="34" charset="0"/>
              </a:rPr>
              <a:t>。</a:t>
            </a:r>
            <a:endPar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endParaRPr>
          </a:p>
          <a:p>
            <a:pPr indent="444500" algn="l" defTabSz="762000" eaLnBrk="1" hangingPunct="1">
              <a:lnSpc>
                <a:spcPct val="150000"/>
              </a:lnSpc>
              <a:spcBef>
                <a:spcPts val="0"/>
              </a:spcBef>
              <a:defRPr/>
            </a:pPr>
            <a:r>
              <a:rPr lang="zh-CN" altLang="en-US" sz="1600" b="1" dirty="0" smtClean="0">
                <a:solidFill>
                  <a:srgbClr val="FF0000"/>
                </a:solidFill>
                <a:latin typeface="Cambria Math" panose="02040503050406030204" pitchFamily="18" charset="0"/>
                <a:cs typeface="Arial" panose="020B0604020202020204" pitchFamily="34" charset="0"/>
              </a:rPr>
              <a:t>第</a:t>
            </a:r>
            <a:r>
              <a:rPr lang="en-US" altLang="zh-CN" sz="1600" b="1" dirty="0" smtClean="0">
                <a:solidFill>
                  <a:srgbClr val="FF0000"/>
                </a:solidFill>
                <a:latin typeface="Cambria Math" panose="02040503050406030204" pitchFamily="18" charset="0"/>
                <a:ea typeface="Cambria Math" panose="02040503050406030204" pitchFamily="18" charset="0"/>
                <a:cs typeface="Arial" panose="020B0604020202020204" pitchFamily="34" charset="0"/>
              </a:rPr>
              <a:t>3</a:t>
            </a:r>
            <a:r>
              <a:rPr lang="zh-CN" altLang="en-US" sz="1600" b="1" dirty="0" smtClean="0">
                <a:solidFill>
                  <a:srgbClr val="FF0000"/>
                </a:solidFill>
                <a:latin typeface="Cambria Math" panose="02040503050406030204" pitchFamily="18" charset="0"/>
                <a:cs typeface="Arial" panose="020B0604020202020204" pitchFamily="34" charset="0"/>
              </a:rPr>
              <a:t>次</a:t>
            </a:r>
            <a:r>
              <a:rPr lang="zh-CN" altLang="en-US" sz="1600" b="1" dirty="0">
                <a:solidFill>
                  <a:srgbClr val="FF0000"/>
                </a:solidFill>
                <a:latin typeface="Cambria Math" panose="02040503050406030204" pitchFamily="18" charset="0"/>
                <a:cs typeface="Arial" panose="020B0604020202020204" pitchFamily="34" charset="0"/>
              </a:rPr>
              <a:t>执行</a:t>
            </a:r>
            <a:r>
              <a:rPr lang="en-US" altLang="zh-CN"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a:solidFill>
                  <a:srgbClr val="FF0000"/>
                </a:solidFill>
                <a:latin typeface="Cambria Math" panose="02040503050406030204" pitchFamily="18" charset="0"/>
                <a:cs typeface="Arial" panose="020B0604020202020204" pitchFamily="34" charset="0"/>
              </a:rPr>
              <a:t>指令时</a:t>
            </a:r>
            <a:r>
              <a:rPr lang="zh-CN" altLang="en-US" sz="1600" b="1" dirty="0" smtClean="0">
                <a:solidFill>
                  <a:srgbClr val="000066"/>
                </a:solidFill>
                <a:latin typeface="Cambria Math" panose="02040503050406030204" pitchFamily="18" charset="0"/>
                <a:cs typeface="Arial" panose="020B0604020202020204" pitchFamily="34" charset="0"/>
              </a:rPr>
              <a:t>，由于</a:t>
            </a:r>
            <a:r>
              <a:rPr lang="zh-CN" altLang="zh-CN" sz="1600" b="1" dirty="0" smtClean="0">
                <a:solidFill>
                  <a:srgbClr val="000066"/>
                </a:solidFill>
                <a:latin typeface="Cambria Math" panose="02040503050406030204" pitchFamily="18" charset="0"/>
                <a:cs typeface="Arial" panose="020B0604020202020204" pitchFamily="34" charset="0"/>
              </a:rPr>
              <a:t>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en-US" altLang="zh-CN" sz="1600" b="1" dirty="0" smtClean="0">
                <a:solidFill>
                  <a:srgbClr val="000066"/>
                </a:solidFill>
                <a:latin typeface="Cambria Math" panose="02040503050406030204" pitchFamily="18" charset="0"/>
                <a:cs typeface="Arial" panose="020B0604020202020204" pitchFamily="34" charset="0"/>
              </a:rPr>
              <a:t>=</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10</a:t>
            </a:r>
            <a:r>
              <a:rPr lang="zh-CN" altLang="en-US" sz="1600" b="1" dirty="0" smtClean="0">
                <a:solidFill>
                  <a:srgbClr val="000066"/>
                </a:solidFill>
                <a:latin typeface="Cambria Math" panose="02040503050406030204" pitchFamily="18" charset="0"/>
                <a:cs typeface="Arial" panose="020B0604020202020204" pitchFamily="34" charset="0"/>
              </a:rPr>
              <a:t>，于是</a:t>
            </a:r>
            <a:r>
              <a:rPr lang="zh-CN" altLang="en-US" sz="1600" b="1" dirty="0">
                <a:solidFill>
                  <a:srgbClr val="000066"/>
                </a:solidFill>
                <a:latin typeface="Cambria Math" panose="02040503050406030204" pitchFamily="18" charset="0"/>
                <a:cs typeface="Arial" panose="020B0604020202020204" pitchFamily="34" charset="0"/>
              </a:rPr>
              <a:t>预测为转移，</a:t>
            </a:r>
            <a:r>
              <a:rPr lang="zh-CN" altLang="zh-CN" sz="1600" b="1" dirty="0">
                <a:solidFill>
                  <a:srgbClr val="000066"/>
                </a:solidFill>
                <a:latin typeface="Cambria Math" panose="02040503050406030204" pitchFamily="18" charset="0"/>
                <a:cs typeface="Arial" panose="020B0604020202020204" pitchFamily="34" charset="0"/>
              </a:rPr>
              <a:t>取</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L1</a:t>
            </a:r>
            <a:r>
              <a:rPr lang="zh-CN" altLang="zh-CN" sz="1600" b="1" dirty="0" smtClean="0">
                <a:solidFill>
                  <a:srgbClr val="000066"/>
                </a:solidFill>
                <a:latin typeface="Cambria Math" panose="02040503050406030204" pitchFamily="18" charset="0"/>
                <a:cs typeface="Arial" panose="020B0604020202020204" pitchFamily="34" charset="0"/>
              </a:rPr>
              <a:t>处的</a:t>
            </a:r>
            <a:r>
              <a:rPr lang="zh-CN" altLang="zh-CN" sz="1600" b="1" dirty="0">
                <a:solidFill>
                  <a:srgbClr val="000066"/>
                </a:solidFill>
                <a:latin typeface="Cambria Math" panose="02040503050406030204" pitchFamily="18" charset="0"/>
                <a:cs typeface="Arial" panose="020B0604020202020204" pitchFamily="34" charset="0"/>
              </a:rPr>
              <a:t>指令</a:t>
            </a:r>
            <a:r>
              <a:rPr lang="en-US" altLang="zh-CN" sz="1600" b="1" dirty="0">
                <a:solidFill>
                  <a:srgbClr val="000066"/>
                </a:solidFill>
                <a:latin typeface="Cambria Math" panose="02040503050406030204" pitchFamily="18" charset="0"/>
                <a:ea typeface="Cambria Math" panose="02040503050406030204" pitchFamily="18" charset="0"/>
                <a:cs typeface="Arial" panose="020B0604020202020204" pitchFamily="34" charset="0"/>
              </a:rPr>
              <a:t>I</a:t>
            </a:r>
            <a:r>
              <a:rPr lang="en-US" altLang="zh-CN" sz="1600" b="1" baseline="-25000" dirty="0">
                <a:solidFill>
                  <a:srgbClr val="000066"/>
                </a:solidFill>
                <a:latin typeface="Cambria Math" panose="02040503050406030204" pitchFamily="18" charset="0"/>
                <a:ea typeface="Cambria Math" panose="02040503050406030204" pitchFamily="18" charset="0"/>
                <a:cs typeface="Arial" panose="020B0604020202020204" pitchFamily="34" charset="0"/>
              </a:rPr>
              <a:t>2</a:t>
            </a:r>
            <a:r>
              <a:rPr lang="zh-CN" altLang="zh-CN" sz="1600" b="1" dirty="0">
                <a:solidFill>
                  <a:srgbClr val="000066"/>
                </a:solidFill>
                <a:latin typeface="Cambria Math" panose="02040503050406030204" pitchFamily="18" charset="0"/>
                <a:cs typeface="Arial" panose="020B0604020202020204" pitchFamily="34" charset="0"/>
              </a:rPr>
              <a:t>，饱和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zh-CN" altLang="en-US" sz="1600" b="1" dirty="0" smtClean="0">
                <a:solidFill>
                  <a:srgbClr val="000066"/>
                </a:solidFill>
                <a:latin typeface="Cambria Math" panose="02040503050406030204" pitchFamily="18" charset="0"/>
                <a:cs typeface="Arial" panose="020B0604020202020204" pitchFamily="34" charset="0"/>
              </a:rPr>
              <a:t>更新</a:t>
            </a:r>
            <a:r>
              <a:rPr lang="zh-CN" altLang="en-US" sz="1600" b="1" dirty="0">
                <a:solidFill>
                  <a:srgbClr val="000066"/>
                </a:solidFill>
                <a:latin typeface="Cambria Math" panose="02040503050406030204" pitchFamily="18" charset="0"/>
                <a:cs typeface="Arial" panose="020B0604020202020204" pitchFamily="34" charset="0"/>
              </a:rPr>
              <a:t>为</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11</a:t>
            </a:r>
            <a:r>
              <a:rPr lang="zh-CN" altLang="en-US" sz="1600" b="1" dirty="0" smtClean="0">
                <a:solidFill>
                  <a:srgbClr val="000066"/>
                </a:solidFill>
                <a:latin typeface="Cambria Math" panose="02040503050406030204" pitchFamily="18" charset="0"/>
                <a:cs typeface="Arial" panose="020B0604020202020204" pitchFamily="34" charset="0"/>
              </a:rPr>
              <a:t>。这</a:t>
            </a:r>
            <a:r>
              <a:rPr lang="zh-CN" altLang="en-US" sz="1600" b="1" dirty="0">
                <a:solidFill>
                  <a:srgbClr val="000066"/>
                </a:solidFill>
                <a:latin typeface="Cambria Math" panose="02040503050406030204" pitchFamily="18" charset="0"/>
                <a:cs typeface="Arial" panose="020B0604020202020204" pitchFamily="34" charset="0"/>
              </a:rPr>
              <a:t>次预测是正确的</a:t>
            </a:r>
            <a:r>
              <a:rPr lang="zh-CN" altLang="en-US" sz="1600" b="1" dirty="0" smtClean="0">
                <a:solidFill>
                  <a:srgbClr val="000066"/>
                </a:solidFill>
                <a:latin typeface="Cambria Math" panose="02040503050406030204" pitchFamily="18" charset="0"/>
                <a:cs typeface="Arial" panose="020B0604020202020204" pitchFamily="34" charset="0"/>
              </a:rPr>
              <a:t>，于是</a:t>
            </a:r>
            <a:r>
              <a:rPr lang="zh-CN" altLang="zh-CN" sz="1600" b="1" dirty="0" smtClean="0">
                <a:solidFill>
                  <a:srgbClr val="000066"/>
                </a:solidFill>
                <a:latin typeface="Cambria Math" panose="02040503050406030204" pitchFamily="18" charset="0"/>
                <a:cs typeface="Arial" panose="020B0604020202020204" pitchFamily="34" charset="0"/>
              </a:rPr>
              <a:t>流水线正常</a:t>
            </a:r>
            <a:r>
              <a:rPr lang="zh-CN" altLang="zh-CN" sz="1600" b="1" dirty="0" smtClean="0">
                <a:solidFill>
                  <a:srgbClr val="000066"/>
                </a:solidFill>
                <a:latin typeface="Cambria Math" panose="02040503050406030204" pitchFamily="18" charset="0"/>
                <a:cs typeface="Arial" panose="020B0604020202020204" pitchFamily="34" charset="0"/>
              </a:rPr>
              <a:t>运行</a:t>
            </a:r>
            <a:r>
              <a:rPr lang="zh-CN" altLang="en-US" sz="1600" b="1" dirty="0" smtClean="0">
                <a:solidFill>
                  <a:srgbClr val="000066"/>
                </a:solidFill>
                <a:latin typeface="Cambria Math" panose="02040503050406030204" pitchFamily="18" charset="0"/>
                <a:cs typeface="Arial" panose="020B0604020202020204" pitchFamily="34" charset="0"/>
              </a:rPr>
              <a:t>，</a:t>
            </a:r>
            <a:r>
              <a:rPr lang="zh-CN" altLang="zh-CN" sz="1600" b="1" dirty="0" smtClean="0">
                <a:solidFill>
                  <a:srgbClr val="000066"/>
                </a:solidFill>
                <a:latin typeface="Cambria Math" panose="02040503050406030204" pitchFamily="18" charset="0"/>
                <a:cs typeface="Arial" panose="020B0604020202020204" pitchFamily="34" charset="0"/>
              </a:rPr>
              <a:t>这种</a:t>
            </a:r>
            <a:r>
              <a:rPr lang="zh-CN" altLang="en-US" sz="1600" b="1" dirty="0" smtClean="0">
                <a:solidFill>
                  <a:srgbClr val="000066"/>
                </a:solidFill>
                <a:latin typeface="Cambria Math" panose="02040503050406030204" pitchFamily="18" charset="0"/>
                <a:cs typeface="Arial" panose="020B0604020202020204" pitchFamily="34" charset="0"/>
              </a:rPr>
              <a:t>预测正确的</a:t>
            </a:r>
            <a:r>
              <a:rPr lang="zh-CN" altLang="zh-CN" sz="1600" b="1" dirty="0" smtClean="0">
                <a:solidFill>
                  <a:srgbClr val="000066"/>
                </a:solidFill>
                <a:latin typeface="Cambria Math" panose="02040503050406030204" pitchFamily="18" charset="0"/>
                <a:cs typeface="Arial" panose="020B0604020202020204" pitchFamily="34" charset="0"/>
              </a:rPr>
              <a:t>情况</a:t>
            </a:r>
            <a:r>
              <a:rPr lang="zh-CN" altLang="zh-CN" sz="1600" b="1" dirty="0">
                <a:solidFill>
                  <a:srgbClr val="000066"/>
                </a:solidFill>
                <a:latin typeface="Cambria Math" panose="02040503050406030204" pitchFamily="18" charset="0"/>
                <a:cs typeface="Arial" panose="020B0604020202020204" pitchFamily="34" charset="0"/>
              </a:rPr>
              <a:t>会</a:t>
            </a:r>
            <a:r>
              <a:rPr lang="zh-CN" altLang="zh-CN" sz="1600" b="1" dirty="0" smtClean="0">
                <a:solidFill>
                  <a:srgbClr val="000066"/>
                </a:solidFill>
                <a:latin typeface="Cambria Math" panose="02040503050406030204" pitchFamily="18" charset="0"/>
                <a:cs typeface="Arial" panose="020B0604020202020204" pitchFamily="34" charset="0"/>
              </a:rPr>
              <a:t>一直</a:t>
            </a:r>
            <a:r>
              <a:rPr lang="zh-CN" altLang="en-US" sz="1600" b="1" dirty="0" smtClean="0">
                <a:solidFill>
                  <a:srgbClr val="000066"/>
                </a:solidFill>
                <a:latin typeface="Cambria Math" panose="02040503050406030204" pitchFamily="18" charset="0"/>
                <a:cs typeface="Arial" panose="020B0604020202020204" pitchFamily="34" charset="0"/>
              </a:rPr>
              <a:t>保持</a:t>
            </a:r>
            <a:r>
              <a:rPr lang="zh-CN" altLang="zh-CN" sz="1600" b="1" dirty="0" smtClean="0">
                <a:solidFill>
                  <a:srgbClr val="000066"/>
                </a:solidFill>
                <a:latin typeface="Cambria Math" panose="02040503050406030204" pitchFamily="18" charset="0"/>
                <a:cs typeface="Arial" panose="020B0604020202020204" pitchFamily="34" charset="0"/>
              </a:rPr>
              <a:t>到</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CX</a:t>
            </a:r>
            <a:r>
              <a:rPr lang="en-US" altLang="zh-CN" sz="1600" b="1" dirty="0" smtClean="0">
                <a:solidFill>
                  <a:srgbClr val="000066"/>
                </a:solidFill>
                <a:latin typeface="Cambria Math" panose="02040503050406030204" pitchFamily="18" charset="0"/>
                <a:cs typeface="Arial" panose="020B0604020202020204" pitchFamily="34" charset="0"/>
              </a:rPr>
              <a:t>=</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0</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r>
              <a:rPr lang="zh-CN" altLang="en-US" sz="1600" b="1" dirty="0">
                <a:solidFill>
                  <a:srgbClr val="000066"/>
                </a:solidFill>
                <a:latin typeface="Cambria Math" panose="02040503050406030204" pitchFamily="18" charset="0"/>
                <a:cs typeface="Arial" panose="020B0604020202020204" pitchFamily="34" charset="0"/>
              </a:rPr>
              <a:t>第</a:t>
            </a:r>
            <a:r>
              <a:rPr lang="en-US" altLang="zh-CN" sz="1600" b="1" dirty="0">
                <a:solidFill>
                  <a:srgbClr val="000066"/>
                </a:solidFill>
                <a:latin typeface="Cambria Math" panose="02040503050406030204" pitchFamily="18" charset="0"/>
                <a:cs typeface="Arial" panose="020B0604020202020204" pitchFamily="34" charset="0"/>
              </a:rPr>
              <a:t>100</a:t>
            </a:r>
            <a:r>
              <a:rPr lang="zh-CN" altLang="en-US" sz="1600" b="1" dirty="0">
                <a:solidFill>
                  <a:srgbClr val="000066"/>
                </a:solidFill>
                <a:latin typeface="Cambria Math" panose="02040503050406030204" pitchFamily="18" charset="0"/>
                <a:cs typeface="Arial" panose="020B0604020202020204" pitchFamily="34" charset="0"/>
              </a:rPr>
              <a:t>次</a:t>
            </a:r>
            <a:r>
              <a:rPr lang="zh-CN" altLang="en-US" sz="1600" b="1" dirty="0">
                <a:solidFill>
                  <a:srgbClr val="000066"/>
                </a:solidFill>
                <a:latin typeface="Cambria Math" panose="02040503050406030204" pitchFamily="18" charset="0"/>
                <a:cs typeface="Arial" panose="020B0604020202020204" pitchFamily="34" charset="0"/>
              </a:rPr>
              <a:t>执行</a:t>
            </a:r>
            <a:r>
              <a:rPr lang="en-US" altLang="zh-CN" sz="1600" b="1" dirty="0">
                <a:solidFill>
                  <a:srgbClr val="000066"/>
                </a:solidFill>
                <a:latin typeface="Cambria Math" panose="02040503050406030204" pitchFamily="18" charset="0"/>
                <a:cs typeface="Arial" panose="020B0604020202020204" pitchFamily="34" charset="0"/>
              </a:rPr>
              <a:t>JNZ</a:t>
            </a:r>
            <a:r>
              <a:rPr lang="zh-CN" altLang="en-US" sz="1600" b="1" dirty="0">
                <a:solidFill>
                  <a:srgbClr val="000066"/>
                </a:solidFill>
                <a:latin typeface="Cambria Math" panose="02040503050406030204" pitchFamily="18" charset="0"/>
                <a:cs typeface="Arial" panose="020B0604020202020204" pitchFamily="34" charset="0"/>
              </a:rPr>
              <a:t>指令）</a:t>
            </a:r>
            <a:r>
              <a:rPr lang="zh-CN" altLang="en-US" sz="1600" b="1" dirty="0" smtClean="0">
                <a:solidFill>
                  <a:srgbClr val="000066"/>
                </a:solidFill>
                <a:latin typeface="Cambria Math" panose="02040503050406030204" pitchFamily="18" charset="0"/>
                <a:cs typeface="Arial" panose="020B0604020202020204" pitchFamily="34" charset="0"/>
              </a:rPr>
              <a:t>为止</a:t>
            </a:r>
            <a:r>
              <a:rPr lang="zh-CN" altLang="zh-CN" sz="1600" b="1" dirty="0" smtClean="0">
                <a:solidFill>
                  <a:srgbClr val="000066"/>
                </a:solidFill>
                <a:latin typeface="Cambria Math" panose="02040503050406030204" pitchFamily="18" charset="0"/>
                <a:cs typeface="Arial" panose="020B0604020202020204" pitchFamily="34" charset="0"/>
              </a:rPr>
              <a:t>。</a:t>
            </a:r>
            <a:endParaRPr lang="en-US" altLang="zh-CN" sz="1600" b="1" dirty="0" smtClean="0">
              <a:solidFill>
                <a:srgbClr val="000066"/>
              </a:solidFill>
              <a:latin typeface="Cambria Math" panose="02040503050406030204" pitchFamily="18" charset="0"/>
              <a:cs typeface="Arial" panose="020B0604020202020204" pitchFamily="34" charset="0"/>
            </a:endParaRPr>
          </a:p>
          <a:p>
            <a:pPr indent="444500" algn="l" defTabSz="762000" eaLnBrk="1" hangingPunct="1">
              <a:lnSpc>
                <a:spcPct val="150000"/>
              </a:lnSpc>
              <a:spcBef>
                <a:spcPts val="0"/>
              </a:spcBef>
              <a:defRPr/>
            </a:pPr>
            <a:r>
              <a:rPr lang="zh-CN" altLang="en-US" sz="1600" b="1" dirty="0">
                <a:solidFill>
                  <a:srgbClr val="FF0000"/>
                </a:solidFill>
                <a:latin typeface="Cambria Math" panose="02040503050406030204" pitchFamily="18" charset="0"/>
                <a:cs typeface="Arial" panose="020B0604020202020204" pitchFamily="34" charset="0"/>
              </a:rPr>
              <a:t>第</a:t>
            </a:r>
            <a:r>
              <a:rPr lang="en-US" altLang="zh-CN"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100</a:t>
            </a:r>
            <a:r>
              <a:rPr lang="zh-CN" altLang="en-US" sz="1600" b="1" dirty="0">
                <a:solidFill>
                  <a:srgbClr val="FF0000"/>
                </a:solidFill>
                <a:latin typeface="Cambria Math" panose="02040503050406030204" pitchFamily="18" charset="0"/>
                <a:cs typeface="Arial" panose="020B0604020202020204" pitchFamily="34" charset="0"/>
              </a:rPr>
              <a:t>次执行</a:t>
            </a:r>
            <a:r>
              <a:rPr lang="en-US" altLang="zh-CN" sz="1600" b="1" dirty="0">
                <a:solidFill>
                  <a:srgbClr val="FF0000"/>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smtClean="0">
                <a:solidFill>
                  <a:srgbClr val="FF0000"/>
                </a:solidFill>
                <a:latin typeface="Cambria Math" panose="02040503050406030204" pitchFamily="18" charset="0"/>
                <a:cs typeface="Arial" panose="020B0604020202020204" pitchFamily="34" charset="0"/>
              </a:rPr>
              <a:t>指令</a:t>
            </a:r>
            <a:r>
              <a:rPr lang="zh-CN" altLang="zh-CN" sz="1600" b="1" dirty="0" smtClean="0">
                <a:solidFill>
                  <a:srgbClr val="000066"/>
                </a:solidFill>
                <a:latin typeface="Cambria Math" panose="02040503050406030204" pitchFamily="18" charset="0"/>
                <a:cs typeface="Arial" panose="020B0604020202020204" pitchFamily="34" charset="0"/>
              </a:rPr>
              <a:t>时</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CX</a:t>
            </a:r>
            <a:r>
              <a:rPr lang="en-US" altLang="zh-CN" sz="1600" b="1" dirty="0">
                <a:solidFill>
                  <a:srgbClr val="000066"/>
                </a:solidFill>
                <a:latin typeface="Cambria Math" panose="02040503050406030204" pitchFamily="18" charset="0"/>
                <a:cs typeface="Arial" panose="020B0604020202020204" pitchFamily="34" charset="0"/>
              </a:rPr>
              <a:t>= </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0</a:t>
            </a:r>
            <a:r>
              <a:rPr lang="zh-CN" altLang="en-US"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a:t>
            </a:r>
            <a:r>
              <a:rPr lang="zh-CN" altLang="zh-CN" sz="1600" b="1" dirty="0" smtClean="0">
                <a:solidFill>
                  <a:srgbClr val="000066"/>
                </a:solidFill>
                <a:latin typeface="Cambria Math" panose="02040503050406030204" pitchFamily="18" charset="0"/>
                <a:cs typeface="Arial" panose="020B0604020202020204" pitchFamily="34" charset="0"/>
              </a:rPr>
              <a:t>，</a:t>
            </a:r>
            <a:r>
              <a:rPr lang="zh-CN" altLang="zh-CN" sz="1600" b="1" dirty="0">
                <a:solidFill>
                  <a:srgbClr val="000066"/>
                </a:solidFill>
                <a:latin typeface="Cambria Math" panose="02040503050406030204" pitchFamily="18" charset="0"/>
                <a:cs typeface="Arial" panose="020B0604020202020204" pitchFamily="34" charset="0"/>
              </a:rPr>
              <a:t>饱和</a:t>
            </a:r>
            <a:r>
              <a:rPr lang="zh-CN" altLang="zh-CN" sz="1600" b="1" dirty="0" smtClean="0">
                <a:solidFill>
                  <a:srgbClr val="000066"/>
                </a:solidFill>
                <a:latin typeface="Cambria Math" panose="02040503050406030204" pitchFamily="18" charset="0"/>
                <a:cs typeface="Arial" panose="020B0604020202020204" pitchFamily="34" charset="0"/>
              </a:rPr>
              <a:t>计数器</a:t>
            </a:r>
            <a:r>
              <a:rPr lang="en-US" altLang="zh-CN" sz="1600" b="1" dirty="0" smtClean="0">
                <a:solidFill>
                  <a:srgbClr val="000066"/>
                </a:solidFill>
                <a:latin typeface="Cambria Math" panose="02040503050406030204" pitchFamily="18" charset="0"/>
                <a:cs typeface="Arial" panose="020B0604020202020204" pitchFamily="34" charset="0"/>
              </a:rPr>
              <a:t>=</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11</a:t>
            </a:r>
            <a:r>
              <a:rPr lang="zh-CN" altLang="en-US" sz="1600" b="1" dirty="0" smtClean="0">
                <a:solidFill>
                  <a:srgbClr val="000066"/>
                </a:solidFill>
                <a:latin typeface="Cambria Math" panose="02040503050406030204" pitchFamily="18" charset="0"/>
                <a:cs typeface="Arial" panose="020B0604020202020204" pitchFamily="34" charset="0"/>
              </a:rPr>
              <a:t>，</a:t>
            </a:r>
            <a:r>
              <a:rPr lang="zh-CN" altLang="zh-CN" sz="1600" b="1" dirty="0" smtClean="0">
                <a:solidFill>
                  <a:srgbClr val="000066"/>
                </a:solidFill>
                <a:latin typeface="Cambria Math" panose="02040503050406030204" pitchFamily="18" charset="0"/>
                <a:cs typeface="Arial" panose="020B0604020202020204" pitchFamily="34" charset="0"/>
              </a:rPr>
              <a:t>预测</a:t>
            </a:r>
            <a:r>
              <a:rPr lang="zh-CN" altLang="en-US" sz="1600" b="1" dirty="0" smtClean="0">
                <a:solidFill>
                  <a:srgbClr val="000066"/>
                </a:solidFill>
                <a:latin typeface="Cambria Math" panose="02040503050406030204" pitchFamily="18" charset="0"/>
                <a:cs typeface="Arial" panose="020B0604020202020204" pitchFamily="34" charset="0"/>
              </a:rPr>
              <a:t>为转移并取</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L1</a:t>
            </a:r>
            <a:r>
              <a:rPr lang="zh-CN" altLang="zh-CN" sz="1600" b="1" dirty="0">
                <a:solidFill>
                  <a:srgbClr val="000066"/>
                </a:solidFill>
                <a:latin typeface="Cambria Math" panose="02040503050406030204" pitchFamily="18" charset="0"/>
                <a:cs typeface="Arial" panose="020B0604020202020204" pitchFamily="34" charset="0"/>
              </a:rPr>
              <a:t>处的</a:t>
            </a:r>
            <a:r>
              <a:rPr lang="zh-CN" altLang="zh-CN" sz="1600" b="1" dirty="0" smtClean="0">
                <a:solidFill>
                  <a:srgbClr val="000066"/>
                </a:solidFill>
                <a:latin typeface="Cambria Math" panose="02040503050406030204" pitchFamily="18" charset="0"/>
                <a:cs typeface="Arial" panose="020B0604020202020204" pitchFamily="34" charset="0"/>
              </a:rPr>
              <a:t>指令</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I</a:t>
            </a:r>
            <a:r>
              <a:rPr lang="en-US" altLang="zh-CN" sz="1600" b="1" baseline="-25000"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2</a:t>
            </a:r>
            <a:r>
              <a:rPr lang="zh-CN" altLang="en-US" sz="1600" b="1" dirty="0" smtClean="0">
                <a:solidFill>
                  <a:srgbClr val="000066"/>
                </a:solidFill>
                <a:latin typeface="Cambria Math" panose="02040503050406030204" pitchFamily="18" charset="0"/>
                <a:cs typeface="Arial" panose="020B0604020202020204" pitchFamily="34" charset="0"/>
              </a:rPr>
              <a:t>。但</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JNZ</a:t>
            </a:r>
            <a:r>
              <a:rPr lang="zh-CN" altLang="en-US" sz="1600" b="1" dirty="0" smtClean="0">
                <a:solidFill>
                  <a:srgbClr val="000066"/>
                </a:solidFill>
                <a:latin typeface="Cambria Math" panose="02040503050406030204" pitchFamily="18" charset="0"/>
                <a:cs typeface="Arial" panose="020B0604020202020204" pitchFamily="34" charset="0"/>
              </a:rPr>
              <a:t>实际</a:t>
            </a:r>
            <a:r>
              <a:rPr lang="zh-CN" altLang="en-US" sz="1600" b="1" dirty="0" smtClean="0">
                <a:solidFill>
                  <a:srgbClr val="000066"/>
                </a:solidFill>
                <a:latin typeface="Cambria Math" panose="02040503050406030204" pitchFamily="18" charset="0"/>
                <a:cs typeface="Arial" panose="020B0604020202020204" pitchFamily="34" charset="0"/>
              </a:rPr>
              <a:t>不</a:t>
            </a:r>
            <a:r>
              <a:rPr lang="zh-CN" altLang="zh-CN" sz="1600" b="1" dirty="0" smtClean="0">
                <a:solidFill>
                  <a:srgbClr val="000066"/>
                </a:solidFill>
                <a:latin typeface="Cambria Math" panose="02040503050406030204" pitchFamily="18" charset="0"/>
                <a:cs typeface="Arial" panose="020B0604020202020204" pitchFamily="34" charset="0"/>
              </a:rPr>
              <a:t>转移</a:t>
            </a:r>
            <a:r>
              <a:rPr lang="zh-CN" altLang="zh-CN" sz="1600" b="1" dirty="0" smtClean="0">
                <a:solidFill>
                  <a:srgbClr val="000066"/>
                </a:solidFill>
                <a:latin typeface="Cambria Math" panose="02040503050406030204" pitchFamily="18" charset="0"/>
                <a:cs typeface="Arial" panose="020B0604020202020204" pitchFamily="34" charset="0"/>
              </a:rPr>
              <a:t>，于是</a:t>
            </a:r>
            <a:r>
              <a:rPr lang="zh-CN" altLang="zh-CN" sz="1600" b="1" dirty="0">
                <a:solidFill>
                  <a:srgbClr val="000066"/>
                </a:solidFill>
                <a:latin typeface="Cambria Math" panose="02040503050406030204" pitchFamily="18" charset="0"/>
                <a:cs typeface="Arial" panose="020B0604020202020204" pitchFamily="34" charset="0"/>
              </a:rPr>
              <a:t>又一次（</a:t>
            </a:r>
            <a:r>
              <a:rPr lang="zh-CN" altLang="zh-CN" sz="1600" b="1" dirty="0" smtClean="0">
                <a:solidFill>
                  <a:srgbClr val="000066"/>
                </a:solidFill>
                <a:latin typeface="Cambria Math" panose="02040503050406030204" pitchFamily="18" charset="0"/>
                <a:cs typeface="Arial" panose="020B0604020202020204" pitchFamily="34" charset="0"/>
              </a:rPr>
              <a:t>第</a:t>
            </a:r>
            <a:r>
              <a:rPr lang="en-US" altLang="zh-CN" sz="1600" b="1" dirty="0" smtClean="0">
                <a:solidFill>
                  <a:srgbClr val="000066"/>
                </a:solidFill>
                <a:latin typeface="Cambria Math" panose="02040503050406030204" pitchFamily="18" charset="0"/>
                <a:ea typeface="Cambria Math" panose="02040503050406030204" pitchFamily="18" charset="0"/>
                <a:cs typeface="Arial" panose="020B0604020202020204" pitchFamily="34" charset="0"/>
              </a:rPr>
              <a:t>3</a:t>
            </a:r>
            <a:r>
              <a:rPr lang="zh-CN" altLang="zh-CN" sz="1600" b="1" dirty="0" smtClean="0">
                <a:solidFill>
                  <a:srgbClr val="000066"/>
                </a:solidFill>
                <a:latin typeface="Cambria Math" panose="02040503050406030204" pitchFamily="18" charset="0"/>
                <a:cs typeface="Arial" panose="020B0604020202020204" pitchFamily="34" charset="0"/>
              </a:rPr>
              <a:t>次</a:t>
            </a:r>
            <a:r>
              <a:rPr lang="zh-CN" altLang="zh-CN" sz="1600" b="1" dirty="0">
                <a:solidFill>
                  <a:srgbClr val="000066"/>
                </a:solidFill>
                <a:latin typeface="Cambria Math" panose="02040503050406030204" pitchFamily="18" charset="0"/>
                <a:cs typeface="Arial" panose="020B0604020202020204" pitchFamily="34" charset="0"/>
              </a:rPr>
              <a:t>）发生</a:t>
            </a:r>
            <a:r>
              <a:rPr lang="zh-CN" altLang="zh-CN" sz="1600" b="1" dirty="0" smtClean="0">
                <a:solidFill>
                  <a:srgbClr val="000066"/>
                </a:solidFill>
                <a:latin typeface="Cambria Math" panose="02040503050406030204" pitchFamily="18" charset="0"/>
                <a:cs typeface="Arial" panose="020B0604020202020204" pitchFamily="34" charset="0"/>
              </a:rPr>
              <a:t>预</a:t>
            </a:r>
            <a:r>
              <a:rPr lang="zh-CN" altLang="en-US" sz="1600" b="1" dirty="0" smtClean="0">
                <a:solidFill>
                  <a:srgbClr val="000066"/>
                </a:solidFill>
                <a:latin typeface="Cambria Math" panose="02040503050406030204" pitchFamily="18" charset="0"/>
                <a:cs typeface="Arial" panose="020B0604020202020204" pitchFamily="34" charset="0"/>
              </a:rPr>
              <a:t>测</a:t>
            </a:r>
            <a:r>
              <a:rPr lang="zh-CN" altLang="zh-CN" sz="1600" b="1" dirty="0" smtClean="0">
                <a:solidFill>
                  <a:srgbClr val="000066"/>
                </a:solidFill>
                <a:latin typeface="Cambria Math" panose="02040503050406030204" pitchFamily="18" charset="0"/>
                <a:cs typeface="Arial" panose="020B0604020202020204" pitchFamily="34" charset="0"/>
              </a:rPr>
              <a:t>错误</a:t>
            </a:r>
            <a:r>
              <a:rPr lang="zh-CN" altLang="en-US" sz="1600" b="1" dirty="0" smtClean="0">
                <a:solidFill>
                  <a:srgbClr val="000066"/>
                </a:solidFill>
                <a:latin typeface="Cambria Math" panose="02040503050406030204" pitchFamily="18" charset="0"/>
                <a:cs typeface="Arial" panose="020B0604020202020204" pitchFamily="34" charset="0"/>
              </a:rPr>
              <a:t>并付出代价</a:t>
            </a:r>
            <a:r>
              <a:rPr lang="zh-CN" altLang="zh-CN" sz="1600" b="1" dirty="0" smtClean="0">
                <a:solidFill>
                  <a:srgbClr val="000066"/>
                </a:solidFill>
                <a:latin typeface="Cambria Math" panose="02040503050406030204" pitchFamily="18" charset="0"/>
                <a:cs typeface="Arial" panose="020B0604020202020204" pitchFamily="34" charset="0"/>
              </a:rPr>
              <a:t>。</a:t>
            </a:r>
            <a:endParaRPr lang="zh-CN" altLang="en-US" sz="1600" b="1" dirty="0">
              <a:solidFill>
                <a:srgbClr val="000066"/>
              </a:solidFill>
              <a:latin typeface="Cambria Math" panose="02040503050406030204" pitchFamily="18" charset="0"/>
              <a:cs typeface="Arial" panose="020B0604020202020204" pitchFamily="34" charset="0"/>
            </a:endParaRPr>
          </a:p>
        </p:txBody>
      </p:sp>
      <p:sp>
        <p:nvSpPr>
          <p:cNvPr id="2048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048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0488" name="动作按钮: 上一张 1">
            <a:hlinkClick r:id="rId3" action="ppaction://hlinksldjump" highlightClick="1"/>
          </p:cNvPr>
          <p:cNvSpPr>
            <a:spLocks noChangeArrowheads="1"/>
          </p:cNvSpPr>
          <p:nvPr/>
        </p:nvSpPr>
        <p:spPr bwMode="auto">
          <a:xfrm>
            <a:off x="7451725" y="692150"/>
            <a:ext cx="649288" cy="433388"/>
          </a:xfrm>
          <a:prstGeom prst="actionButtonReturn">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017740669"/>
              </p:ext>
            </p:extLst>
          </p:nvPr>
        </p:nvGraphicFramePr>
        <p:xfrm>
          <a:off x="611560" y="1979216"/>
          <a:ext cx="1872208" cy="210312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3206784970"/>
                    </a:ext>
                  </a:extLst>
                </a:gridCol>
              </a:tblGrid>
              <a:tr h="1748957">
                <a:tc>
                  <a:txBody>
                    <a:bodyPr/>
                    <a:lstStyle/>
                    <a:p>
                      <a:pPr marL="0" indent="0" algn="ctr" defTabSz="457200">
                        <a:lnSpc>
                          <a:spcPct val="150000"/>
                        </a:lnSpc>
                      </a:pPr>
                      <a:r>
                        <a:rPr lang="zh-CN" altLang="en-US" sz="1200" b="1" kern="1200" dirty="0" smtClean="0">
                          <a:solidFill>
                            <a:schemeClr val="tx1"/>
                          </a:solidFill>
                          <a:effectLst/>
                          <a:latin typeface="Cambria" panose="02040503050406030204" pitchFamily="18" charset="0"/>
                          <a:ea typeface="+mn-ea"/>
                          <a:cs typeface="+mn-cs"/>
                        </a:rPr>
                        <a:t>程序示例</a:t>
                      </a:r>
                      <a:endParaRPr lang="en-US" altLang="zh-CN" sz="1200" b="1" kern="1200" dirty="0" smtClean="0">
                        <a:solidFill>
                          <a:schemeClr val="tx1"/>
                        </a:solidFill>
                        <a:effectLst/>
                        <a:latin typeface="Cambria" panose="02040503050406030204" pitchFamily="18" charset="0"/>
                        <a:ea typeface="Cambria" panose="02040503050406030204" pitchFamily="18" charset="0"/>
                        <a:cs typeface="+mn-cs"/>
                      </a:endParaRP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MOV CX, 100	</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1</a:t>
                      </a: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L1</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a:t>
                      </a:r>
                      <a:r>
                        <a:rPr lang="zh-CN" altLang="zh-CN" sz="1200" b="1" kern="1200" dirty="0" smtClean="0">
                          <a:solidFill>
                            <a:schemeClr val="tx1"/>
                          </a:solidFill>
                          <a:effectLst/>
                          <a:latin typeface="Cambria" panose="02040503050406030204" pitchFamily="18" charset="0"/>
                          <a:ea typeface="+mn-ea"/>
                          <a:cs typeface="+mn-cs"/>
                        </a:rPr>
                        <a:t>……</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 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2</a:t>
                      </a: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a:t>
                      </a:r>
                      <a:r>
                        <a:rPr lang="zh-CN" altLang="zh-CN" sz="1200" b="1" kern="1200" dirty="0" smtClean="0">
                          <a:solidFill>
                            <a:schemeClr val="tx1"/>
                          </a:solidFill>
                          <a:effectLst/>
                          <a:latin typeface="Cambria" panose="02040503050406030204" pitchFamily="18" charset="0"/>
                          <a:ea typeface="+mn-ea"/>
                          <a:cs typeface="+mn-cs"/>
                        </a:rPr>
                        <a:t>……</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 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3</a:t>
                      </a: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DEC  CX		; </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4</a:t>
                      </a: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JNZ  L1		; </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5</a:t>
                      </a:r>
                    </a:p>
                    <a:p>
                      <a:pPr marL="0" indent="0" defTabSz="357188">
                        <a:lnSpc>
                          <a:spcPct val="150000"/>
                        </a:lnSpc>
                      </a:pP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L2</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a:t>
                      </a:r>
                      <a:r>
                        <a:rPr lang="zh-CN" altLang="zh-CN" sz="1200" b="1" kern="1200" dirty="0" smtClean="0">
                          <a:solidFill>
                            <a:schemeClr val="tx1"/>
                          </a:solidFill>
                          <a:effectLst/>
                          <a:latin typeface="Cambria" panose="02040503050406030204" pitchFamily="18" charset="0"/>
                          <a:ea typeface="+mn-ea"/>
                          <a:cs typeface="+mn-cs"/>
                        </a:rPr>
                        <a:t>……</a:t>
                      </a:r>
                      <a:r>
                        <a:rPr lang="en-US" altLang="zh-CN" sz="1200" b="1" kern="1200" dirty="0" smtClean="0">
                          <a:solidFill>
                            <a:schemeClr val="tx1"/>
                          </a:solidFill>
                          <a:effectLst/>
                          <a:latin typeface="Cambria" panose="02040503050406030204" pitchFamily="18" charset="0"/>
                          <a:ea typeface="Cambria" panose="02040503050406030204" pitchFamily="18" charset="0"/>
                          <a:cs typeface="+mn-cs"/>
                        </a:rPr>
                        <a:t>			; I</a:t>
                      </a:r>
                      <a:r>
                        <a:rPr lang="en-US" altLang="zh-CN" sz="1200" b="1" kern="1200" baseline="-25000" dirty="0" smtClean="0">
                          <a:solidFill>
                            <a:schemeClr val="tx1"/>
                          </a:solidFill>
                          <a:effectLst/>
                          <a:latin typeface="Cambria" panose="02040503050406030204" pitchFamily="18" charset="0"/>
                          <a:ea typeface="Cambria" panose="02040503050406030204" pitchFamily="18" charset="0"/>
                          <a:cs typeface="+mn-cs"/>
                        </a:rPr>
                        <a:t>6</a:t>
                      </a:r>
                      <a:endParaRPr lang="zh-CN" altLang="zh-CN" sz="1200" b="1" kern="1200" dirty="0">
                        <a:solidFill>
                          <a:schemeClr val="tx1"/>
                        </a:solidFill>
                        <a:effectLst/>
                        <a:latin typeface="Cambria" panose="02040503050406030204" pitchFamily="18" charset="0"/>
                        <a:ea typeface="+mn-ea"/>
                        <a:cs typeface="+mn-cs"/>
                      </a:endParaRPr>
                    </a:p>
                  </a:txBody>
                  <a:tcPr marL="108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295345849"/>
                  </a:ext>
                </a:extLst>
              </a:tr>
              <a:tr h="169562">
                <a:tc>
                  <a:txBody>
                    <a:bodyPr/>
                    <a:lstStyle/>
                    <a:p>
                      <a:pPr defTabSz="457200"/>
                      <a:endParaRPr lang="zh-CN" altLang="zh-CN" sz="1200" b="1" kern="1200" dirty="0">
                        <a:solidFill>
                          <a:schemeClr val="tx1"/>
                        </a:solidFill>
                        <a:effectLst/>
                        <a:latin typeface="Cambria" panose="02040503050406030204" pitchFamily="18" charset="0"/>
                        <a:ea typeface="+mn-ea"/>
                        <a:cs typeface="+mn-cs"/>
                      </a:endParaRPr>
                    </a:p>
                  </a:txBody>
                  <a:tcPr marL="180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2400237"/>
                  </a:ext>
                </a:extLst>
              </a:tr>
            </a:tbl>
          </a:graphicData>
        </a:graphic>
      </p:graphicFrame>
    </p:spTree>
    <p:extLst>
      <p:ext uri="{BB962C8B-B14F-4D97-AF65-F5344CB8AC3E}">
        <p14:creationId xmlns:p14="http://schemas.microsoft.com/office/powerpoint/2010/main" val="1668160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阿姆达尔</a:t>
            </a:r>
            <a:r>
              <a:rPr lang="zh-CN" altLang="en-US" sz="3600" dirty="0">
                <a:solidFill>
                  <a:srgbClr val="000066"/>
                </a:solidFill>
                <a:effectLst>
                  <a:outerShdw blurRad="38100" dist="38100" dir="2700000" algn="tl">
                    <a:srgbClr val="C0C0C0"/>
                  </a:outerShdw>
                </a:effectLst>
                <a:latin typeface="黑体" pitchFamily="2" charset="-122"/>
                <a:ea typeface="黑体" pitchFamily="2" charset="-122"/>
              </a:rPr>
              <a:t>定律</a:t>
            </a:r>
            <a:r>
              <a:rPr lang="en-US" altLang="zh-CN" sz="3600" dirty="0">
                <a:solidFill>
                  <a:srgbClr val="000066"/>
                </a:solidFill>
                <a:effectLst>
                  <a:outerShdw blurRad="38100" dist="38100" dir="2700000" algn="tl">
                    <a:srgbClr val="C0C0C0"/>
                  </a:outerShdw>
                </a:effectLst>
                <a:latin typeface="黑体" pitchFamily="2" charset="-122"/>
                <a:ea typeface="黑体" pitchFamily="2" charset="-122"/>
              </a:rPr>
              <a:t>(Amdahl </a:t>
            </a: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Law</a:t>
            </a:r>
            <a:r>
              <a:rPr lang="en-US" altLang="zh-CN" sz="3600" dirty="0">
                <a:solidFill>
                  <a:srgbClr val="000066"/>
                </a:solidFill>
                <a:effectLst>
                  <a:outerShdw blurRad="38100" dist="38100" dir="2700000" algn="tl">
                    <a:srgbClr val="C0C0C0"/>
                  </a:outerShdw>
                </a:effectLst>
                <a:latin typeface="黑体" pitchFamily="2" charset="-122"/>
                <a:ea typeface="黑体" pitchFamily="2" charset="-122"/>
              </a:rPr>
              <a:t>)</a:t>
            </a:r>
            <a:endParaRPr lang="zh-CN" altLang="en-US" sz="3600" dirty="0">
              <a:solidFill>
                <a:srgbClr val="000066"/>
              </a:solidFill>
              <a:effectLst>
                <a:outerShdw blurRad="38100" dist="38100" dir="2700000" algn="tl">
                  <a:srgbClr val="C0C0C0"/>
                </a:outerShdw>
              </a:effectLst>
              <a:latin typeface="黑体" pitchFamily="2" charset="-122"/>
              <a:ea typeface="黑体" pitchFamily="2" charset="-122"/>
            </a:endParaRPr>
          </a:p>
        </p:txBody>
      </p:sp>
      <p:sp>
        <p:nvSpPr>
          <p:cNvPr id="10245" name="Rectangle 3"/>
          <p:cNvSpPr>
            <a:spLocks noGrp="1" noChangeArrowheads="1"/>
          </p:cNvSpPr>
          <p:nvPr>
            <p:ph type="subTitle" idx="1"/>
          </p:nvPr>
        </p:nvSpPr>
        <p:spPr>
          <a:xfrm>
            <a:off x="468000" y="1412875"/>
            <a:ext cx="8280000" cy="4930775"/>
          </a:xfrm>
        </p:spPr>
        <p:txBody>
          <a:bodyPr/>
          <a:lstStyle/>
          <a:p>
            <a:pPr indent="444500" algn="l" defTabSz="762000" eaLnBrk="1" hangingPunct="1">
              <a:lnSpc>
                <a:spcPct val="150000"/>
              </a:lnSpc>
              <a:spcBef>
                <a:spcPts val="0"/>
              </a:spcBef>
              <a:defRPr/>
            </a:pPr>
            <a:r>
              <a:rPr lang="zh-CN" altLang="en-US" sz="1800" b="1" dirty="0">
                <a:solidFill>
                  <a:srgbClr val="000066"/>
                </a:solidFill>
                <a:latin typeface="宋体" pitchFamily="2" charset="-122"/>
              </a:rPr>
              <a:t>阿姆达尔定律是计算机系统设计的重要定量原理之一，于</a:t>
            </a:r>
            <a:r>
              <a:rPr lang="en-US" altLang="zh-CN" sz="1800" b="1" dirty="0">
                <a:solidFill>
                  <a:srgbClr val="000066"/>
                </a:solidFill>
                <a:latin typeface="宋体" pitchFamily="2" charset="-122"/>
              </a:rPr>
              <a:t>1967</a:t>
            </a:r>
            <a:r>
              <a:rPr lang="zh-CN" altLang="en-US" sz="1800" b="1" dirty="0">
                <a:solidFill>
                  <a:srgbClr val="000066"/>
                </a:solidFill>
                <a:latin typeface="宋体" pitchFamily="2" charset="-122"/>
              </a:rPr>
              <a:t>年由</a:t>
            </a:r>
            <a:r>
              <a:rPr lang="en-US" altLang="zh-CN" sz="1800" b="1" dirty="0">
                <a:solidFill>
                  <a:srgbClr val="000066"/>
                </a:solidFill>
                <a:latin typeface="宋体" pitchFamily="2" charset="-122"/>
              </a:rPr>
              <a:t>IBM360</a:t>
            </a:r>
            <a:r>
              <a:rPr lang="zh-CN" altLang="en-US" sz="1800" b="1" dirty="0">
                <a:solidFill>
                  <a:srgbClr val="000066"/>
                </a:solidFill>
                <a:latin typeface="宋体" pitchFamily="2" charset="-122"/>
              </a:rPr>
              <a:t>系列机的主要设计者阿姆达尔首先提出。</a:t>
            </a:r>
            <a:r>
              <a:rPr lang="zh-CN" altLang="en-US" sz="1800" b="1" dirty="0" smtClean="0">
                <a:solidFill>
                  <a:srgbClr val="000066"/>
                </a:solidFill>
                <a:latin typeface="宋体" pitchFamily="2" charset="-122"/>
              </a:rPr>
              <a:t>阿姆达尔</a:t>
            </a:r>
            <a:r>
              <a:rPr lang="zh-CN" altLang="en-US" sz="1800" b="1" dirty="0">
                <a:solidFill>
                  <a:srgbClr val="000066"/>
                </a:solidFill>
                <a:latin typeface="宋体" pitchFamily="2" charset="-122"/>
              </a:rPr>
              <a:t>定律给出</a:t>
            </a:r>
            <a:r>
              <a:rPr lang="zh-CN" altLang="en-US" sz="1800" b="1" dirty="0" smtClean="0">
                <a:solidFill>
                  <a:srgbClr val="000066"/>
                </a:solidFill>
                <a:latin typeface="宋体" pitchFamily="2" charset="-122"/>
              </a:rPr>
              <a:t>了</a:t>
            </a:r>
            <a:r>
              <a:rPr lang="zh-CN" altLang="en-US" sz="1800" b="1" dirty="0">
                <a:solidFill>
                  <a:srgbClr val="000066"/>
                </a:solidFill>
                <a:latin typeface="宋体" pitchFamily="2" charset="-122"/>
              </a:rPr>
              <a:t>运算</a:t>
            </a:r>
            <a:r>
              <a:rPr lang="zh-CN" altLang="en-US" sz="1800" b="1" dirty="0" smtClean="0">
                <a:solidFill>
                  <a:srgbClr val="000066"/>
                </a:solidFill>
                <a:latin typeface="宋体" pitchFamily="2" charset="-122"/>
              </a:rPr>
              <a:t>任务</a:t>
            </a:r>
            <a:r>
              <a:rPr lang="zh-CN" altLang="en-US" sz="1800" b="1" dirty="0">
                <a:solidFill>
                  <a:srgbClr val="000066"/>
                </a:solidFill>
                <a:latin typeface="宋体" pitchFamily="2" charset="-122"/>
              </a:rPr>
              <a:t>在固定负载的情况下，随着系统</a:t>
            </a:r>
            <a:r>
              <a:rPr lang="zh-CN" altLang="en-US" sz="1800" b="1" dirty="0" smtClean="0">
                <a:solidFill>
                  <a:srgbClr val="000066"/>
                </a:solidFill>
                <a:latin typeface="宋体" pitchFamily="2" charset="-122"/>
              </a:rPr>
              <a:t>资源提升</a:t>
            </a:r>
            <a:r>
              <a:rPr lang="zh-CN" altLang="en-US" sz="1800" b="1" dirty="0">
                <a:solidFill>
                  <a:srgbClr val="000066"/>
                </a:solidFill>
                <a:latin typeface="宋体" pitchFamily="2" charset="-122"/>
              </a:rPr>
              <a:t>，执行速度的理论</a:t>
            </a:r>
            <a:r>
              <a:rPr lang="zh-CN" altLang="en-US" sz="1800" b="1" dirty="0" smtClean="0">
                <a:solidFill>
                  <a:srgbClr val="000066"/>
                </a:solidFill>
                <a:latin typeface="宋体" pitchFamily="2" charset="-122"/>
              </a:rPr>
              <a:t>上限。</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endParaRPr lang="en-US" altLang="zh-CN" sz="1800" b="1" dirty="0" smtClean="0">
              <a:solidFill>
                <a:srgbClr val="000066"/>
              </a:solidFill>
              <a:latin typeface="宋体" pitchFamily="2" charset="-122"/>
            </a:endParaRPr>
          </a:p>
          <a:p>
            <a:pPr marL="342900" indent="-342900" algn="l" defTabSz="762000" eaLnBrk="1" hangingPunct="1">
              <a:lnSpc>
                <a:spcPct val="150000"/>
              </a:lnSpc>
              <a:spcBef>
                <a:spcPts val="0"/>
              </a:spcBef>
              <a:buFont typeface="Wingdings" panose="05000000000000000000" pitchFamily="2" charset="2"/>
              <a:buChar char="n"/>
              <a:defRPr/>
            </a:pPr>
            <a:r>
              <a:rPr lang="zh-CN" altLang="en-US" sz="2000" b="1" dirty="0">
                <a:solidFill>
                  <a:srgbClr val="FF0000"/>
                </a:solidFill>
                <a:latin typeface="楷体_GB2312" pitchFamily="49" charset="-122"/>
                <a:ea typeface="楷体_GB2312" pitchFamily="49" charset="-122"/>
              </a:rPr>
              <a:t>定律的描述</a:t>
            </a:r>
            <a:endParaRPr lang="en-US" altLang="zh-CN" sz="2000" b="1" dirty="0">
              <a:solidFill>
                <a:srgbClr val="FF0000"/>
              </a:solidFill>
              <a:latin typeface="楷体_GB2312" pitchFamily="49" charset="-122"/>
              <a:ea typeface="楷体_GB2312" pitchFamily="49" charset="-122"/>
            </a:endParaRPr>
          </a:p>
          <a:p>
            <a:pPr indent="444500" algn="l" defTabSz="762000" eaLnBrk="1" hangingPunct="1">
              <a:lnSpc>
                <a:spcPct val="150000"/>
              </a:lnSpc>
              <a:spcBef>
                <a:spcPts val="0"/>
              </a:spcBef>
              <a:defRPr/>
            </a:pPr>
            <a:r>
              <a:rPr lang="zh-CN" altLang="en-US" sz="1800" b="1" dirty="0" smtClean="0">
                <a:solidFill>
                  <a:srgbClr val="000066"/>
                </a:solidFill>
                <a:latin typeface="宋体" pitchFamily="2" charset="-122"/>
              </a:rPr>
              <a:t>对</a:t>
            </a:r>
            <a:r>
              <a:rPr lang="zh-CN" altLang="en-US" sz="1800" b="1" dirty="0">
                <a:solidFill>
                  <a:srgbClr val="000066"/>
                </a:solidFill>
                <a:latin typeface="宋体" pitchFamily="2" charset="-122"/>
              </a:rPr>
              <a:t>系统内某部分的并行化</a:t>
            </a:r>
            <a:r>
              <a:rPr lang="zh-CN" altLang="en-US" sz="1800" b="1" dirty="0" smtClean="0">
                <a:solidFill>
                  <a:srgbClr val="000066"/>
                </a:solidFill>
                <a:latin typeface="宋体" pitchFamily="2" charset="-122"/>
              </a:rPr>
              <a:t>改进得到的系统整体性</a:t>
            </a:r>
            <a:r>
              <a:rPr lang="zh-CN" altLang="en-US" sz="1800" b="1" dirty="0">
                <a:solidFill>
                  <a:srgbClr val="000066"/>
                </a:solidFill>
                <a:latin typeface="宋体" pitchFamily="2" charset="-122"/>
              </a:rPr>
              <a:t>能提升量</a:t>
            </a:r>
            <a:r>
              <a:rPr lang="zh-CN" altLang="en-US" sz="1800" b="1" dirty="0" smtClean="0">
                <a:solidFill>
                  <a:srgbClr val="000066"/>
                </a:solidFill>
                <a:latin typeface="宋体" pitchFamily="2" charset="-122"/>
              </a:rPr>
              <a:t>取决于被改进部分在系统总执行时间中所占的比例。因此：</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en-US" altLang="zh-CN" sz="1800" b="1" dirty="0" smtClean="0">
                <a:solidFill>
                  <a:srgbClr val="000066"/>
                </a:solidFill>
                <a:latin typeface="宋体" pitchFamily="2" charset="-122"/>
              </a:rPr>
              <a:t>1</a:t>
            </a:r>
            <a:r>
              <a:rPr lang="zh-CN" altLang="en-US" sz="1800" b="1" dirty="0" smtClean="0">
                <a:solidFill>
                  <a:srgbClr val="000066"/>
                </a:solidFill>
                <a:latin typeface="宋体" pitchFamily="2" charset="-122"/>
              </a:rPr>
              <a:t>）对频繁使用部件的改进可使系统的整体性</a:t>
            </a:r>
            <a:r>
              <a:rPr lang="zh-CN" altLang="en-US" sz="1800" b="1" dirty="0">
                <a:solidFill>
                  <a:srgbClr val="000066"/>
                </a:solidFill>
                <a:latin typeface="宋体" pitchFamily="2" charset="-122"/>
              </a:rPr>
              <a:t>能得到较大</a:t>
            </a:r>
            <a:r>
              <a:rPr lang="zh-CN" altLang="en-US" sz="1800" b="1" dirty="0" smtClean="0">
                <a:solidFill>
                  <a:srgbClr val="000066"/>
                </a:solidFill>
                <a:latin typeface="宋体" pitchFamily="2" charset="-122"/>
              </a:rPr>
              <a:t>提升；</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en-US" altLang="zh-CN" sz="1800" b="1" dirty="0" smtClean="0">
                <a:solidFill>
                  <a:srgbClr val="000066"/>
                </a:solidFill>
                <a:latin typeface="宋体" pitchFamily="2" charset="-122"/>
              </a:rPr>
              <a:t>2</a:t>
            </a:r>
            <a:r>
              <a:rPr lang="zh-CN" altLang="en-US" sz="1800" b="1" dirty="0" smtClean="0">
                <a:solidFill>
                  <a:srgbClr val="000066"/>
                </a:solidFill>
                <a:latin typeface="宋体" pitchFamily="2" charset="-122"/>
              </a:rPr>
              <a:t>）持续对某个部件的改进会产生边际效应（即带来的系统性能提升越来越少）。</a:t>
            </a:r>
            <a:endParaRPr lang="en-US" altLang="zh-CN" sz="1800" b="1" dirty="0" smtClean="0">
              <a:solidFill>
                <a:srgbClr val="000066"/>
              </a:solidFill>
              <a:latin typeface="宋体" pitchFamily="2" charset="-122"/>
            </a:endParaRPr>
          </a:p>
          <a:p>
            <a:pPr algn="l" defTabSz="762000" eaLnBrk="1" hangingPunct="1">
              <a:lnSpc>
                <a:spcPct val="120000"/>
              </a:lnSpc>
              <a:defRPr/>
            </a:pPr>
            <a:endParaRPr lang="zh-CN" altLang="en-US" sz="2000" b="1" i="1" baseline="-25000" dirty="0" smtClean="0">
              <a:solidFill>
                <a:srgbClr val="000066"/>
              </a:solidFill>
            </a:endParaRPr>
          </a:p>
        </p:txBody>
      </p:sp>
      <p:sp>
        <p:nvSpPr>
          <p:cNvPr id="215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151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1512" name="动作按钮: 上一张 1">
            <a:hlinkClick r:id="" action="ppaction://hlinkshowjump?jump=lastslideviewed" highlightClick="1"/>
          </p:cNvPr>
          <p:cNvSpPr>
            <a:spLocks noChangeArrowheads="1"/>
          </p:cNvSpPr>
          <p:nvPr/>
        </p:nvSpPr>
        <p:spPr bwMode="auto">
          <a:xfrm>
            <a:off x="7451725" y="692150"/>
            <a:ext cx="649288" cy="433388"/>
          </a:xfrm>
          <a:prstGeom prst="actionButtonReturn">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6.5.1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并行处理技术</a:t>
            </a:r>
            <a:r>
              <a:rPr lang="zh-CN" altLang="en-US" sz="3600" dirty="0">
                <a:solidFill>
                  <a:srgbClr val="000066"/>
                </a:solidFill>
                <a:effectLst>
                  <a:outerShdw blurRad="38100" dist="38100" dir="2700000" algn="tl">
                    <a:srgbClr val="C0C0C0"/>
                  </a:outerShdw>
                </a:effectLst>
                <a:latin typeface="黑体" pitchFamily="2" charset="-122"/>
                <a:ea typeface="黑体" pitchFamily="2" charset="-122"/>
              </a:rPr>
              <a:t>概述</a:t>
            </a:r>
            <a:endParaRPr lang="zh-CN" altLang="en-US" dirty="0" smtClean="0">
              <a:solidFill>
                <a:srgbClr val="000066"/>
              </a:solidFill>
            </a:endParaRPr>
          </a:p>
        </p:txBody>
      </p:sp>
      <p:sp>
        <p:nvSpPr>
          <p:cNvPr id="3077"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zh-CN" altLang="en-US" sz="2000" b="1" dirty="0" smtClean="0">
                <a:solidFill>
                  <a:srgbClr val="FF0000"/>
                </a:solidFill>
                <a:latin typeface="楷体_GB2312" pitchFamily="49" charset="-122"/>
                <a:ea typeface="楷体_GB2312" pitchFamily="49" charset="-122"/>
              </a:rPr>
              <a:t>一、并行处理的基本概念</a:t>
            </a:r>
          </a:p>
          <a:p>
            <a:pPr indent="542925" algn="l" defTabSz="762000" eaLnBrk="1" hangingPunct="1">
              <a:lnSpc>
                <a:spcPct val="150000"/>
              </a:lnSpc>
              <a:spcBef>
                <a:spcPts val="0"/>
              </a:spcBef>
              <a:defRPr/>
            </a:pPr>
            <a:r>
              <a:rPr lang="zh-CN" altLang="en-US" sz="1800" b="1" dirty="0" smtClean="0">
                <a:solidFill>
                  <a:srgbClr val="000066"/>
                </a:solidFill>
                <a:latin typeface="Arial" panose="020B0604020202020204" pitchFamily="34" charset="0"/>
                <a:cs typeface="Arial" panose="020B0604020202020204" pitchFamily="34" charset="0"/>
              </a:rPr>
              <a:t>并行处理（</a:t>
            </a:r>
            <a:r>
              <a:rPr lang="en-US" altLang="zh-CN" sz="1800" b="1" dirty="0" smtClean="0">
                <a:solidFill>
                  <a:srgbClr val="000066"/>
                </a:solidFill>
                <a:latin typeface="Arial" panose="020B0604020202020204" pitchFamily="34" charset="0"/>
                <a:cs typeface="Arial" panose="020B0604020202020204" pitchFamily="34" charset="0"/>
              </a:rPr>
              <a:t>Parallel </a:t>
            </a:r>
            <a:r>
              <a:rPr lang="en-US" altLang="zh-CN" sz="1800" b="1" dirty="0">
                <a:solidFill>
                  <a:srgbClr val="000066"/>
                </a:solidFill>
                <a:latin typeface="Arial" panose="020B0604020202020204" pitchFamily="34" charset="0"/>
                <a:cs typeface="Arial" panose="020B0604020202020204" pitchFamily="34" charset="0"/>
              </a:rPr>
              <a:t>Processing</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itchFamily="2" charset="-122"/>
              </a:rPr>
              <a:t>：同时使用多种计算资源通过相互协作解决计算问题的过程。</a:t>
            </a:r>
            <a:endParaRPr lang="en-US" altLang="zh-CN" sz="1800" b="1" dirty="0" smtClean="0">
              <a:solidFill>
                <a:srgbClr val="000066"/>
              </a:solidFill>
              <a:latin typeface="宋体" pitchFamily="2" charset="-122"/>
            </a:endParaRPr>
          </a:p>
          <a:p>
            <a:pPr indent="542925" algn="l" defTabSz="762000" eaLnBrk="1" hangingPunct="1">
              <a:lnSpc>
                <a:spcPct val="150000"/>
              </a:lnSpc>
              <a:spcBef>
                <a:spcPts val="0"/>
              </a:spcBef>
              <a:defRPr/>
            </a:pPr>
            <a:r>
              <a:rPr lang="zh-CN" altLang="en-US" sz="1800" b="1" dirty="0" smtClean="0">
                <a:solidFill>
                  <a:srgbClr val="000066"/>
                </a:solidFill>
                <a:latin typeface="Arial" panose="020B0604020202020204" pitchFamily="34" charset="0"/>
                <a:cs typeface="Arial" panose="020B0604020202020204" pitchFamily="34" charset="0"/>
              </a:rPr>
              <a:t>计算机体系结构设计中，通过提高运算任务中各个层次的并行性来强化系统性能始终是</a:t>
            </a:r>
            <a:r>
              <a:rPr lang="en-US" altLang="zh-CN" sz="1800" b="1" dirty="0" smtClean="0">
                <a:solidFill>
                  <a:srgbClr val="000066"/>
                </a:solidFill>
                <a:latin typeface="Arial" panose="020B0604020202020204" pitchFamily="34" charset="0"/>
                <a:cs typeface="Arial" panose="020B0604020202020204" pitchFamily="34" charset="0"/>
              </a:rPr>
              <a:t>CPU</a:t>
            </a:r>
            <a:r>
              <a:rPr lang="zh-CN" altLang="en-US" sz="1800" b="1" dirty="0" smtClean="0">
                <a:solidFill>
                  <a:srgbClr val="000066"/>
                </a:solidFill>
                <a:latin typeface="Arial" panose="020B0604020202020204" pitchFamily="34" charset="0"/>
                <a:cs typeface="Arial" panose="020B0604020202020204" pitchFamily="34" charset="0"/>
              </a:rPr>
              <a:t>技术发展的主线。这些并行性包括</a:t>
            </a:r>
            <a:r>
              <a:rPr lang="zh-CN" altLang="en-US" sz="1800" b="1" dirty="0" smtClean="0">
                <a:solidFill>
                  <a:srgbClr val="000066"/>
                </a:solidFill>
                <a:latin typeface="宋体" pitchFamily="2" charset="-122"/>
              </a:rPr>
              <a:t>：</a:t>
            </a:r>
            <a:endParaRPr lang="en-US" altLang="zh-CN" sz="1800" b="1" dirty="0" smtClean="0">
              <a:solidFill>
                <a:srgbClr val="000066"/>
              </a:solidFill>
              <a:latin typeface="宋体" pitchFamily="2" charset="-122"/>
            </a:endParaRPr>
          </a:p>
          <a:p>
            <a:pPr indent="542925"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1</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mn-ea"/>
                <a:cs typeface="Arial" panose="020B0604020202020204" pitchFamily="34" charset="0"/>
              </a:rPr>
              <a:t>位</a:t>
            </a:r>
            <a:r>
              <a:rPr lang="zh-CN" altLang="en-US" sz="1800" b="1" dirty="0">
                <a:solidFill>
                  <a:srgbClr val="FF0000"/>
                </a:solidFill>
                <a:latin typeface="+mn-ea"/>
                <a:cs typeface="Arial" panose="020B0604020202020204" pitchFamily="34" charset="0"/>
              </a:rPr>
              <a:t>级</a:t>
            </a:r>
            <a:r>
              <a:rPr lang="zh-CN" altLang="en-US" sz="1800" b="1" dirty="0" smtClean="0">
                <a:solidFill>
                  <a:srgbClr val="FF0000"/>
                </a:solidFill>
                <a:latin typeface="+mn-ea"/>
                <a:cs typeface="Arial" panose="020B0604020202020204" pitchFamily="34" charset="0"/>
              </a:rPr>
              <a:t>并行</a:t>
            </a:r>
            <a:r>
              <a:rPr lang="zh-CN" altLang="en-US" sz="1800" b="1" dirty="0" smtClean="0">
                <a:solidFill>
                  <a:srgbClr val="000066"/>
                </a:solidFill>
                <a:latin typeface="+mn-ea"/>
                <a:cs typeface="Arial" panose="020B0604020202020204" pitchFamily="34" charset="0"/>
              </a:rPr>
              <a:t>：</a:t>
            </a:r>
            <a:r>
              <a:rPr lang="zh-CN" altLang="en-US" sz="1800" b="1" dirty="0">
                <a:solidFill>
                  <a:srgbClr val="000066"/>
                </a:solidFill>
                <a:latin typeface="Arial" pitchFamily="34" charset="0"/>
                <a:cs typeface="Arial" pitchFamily="34" charset="0"/>
              </a:rPr>
              <a:t>通过提高数据总线（或数据位）宽度</a:t>
            </a:r>
            <a:r>
              <a:rPr lang="zh-CN" altLang="en-US" sz="1800" b="1" dirty="0" smtClean="0">
                <a:solidFill>
                  <a:srgbClr val="000066"/>
                </a:solidFill>
                <a:latin typeface="Arial" pitchFamily="34" charset="0"/>
                <a:cs typeface="Arial" pitchFamily="34" charset="0"/>
              </a:rPr>
              <a:t>实现；</a:t>
            </a:r>
            <a:endParaRPr lang="en-US" altLang="zh-CN" sz="1800" b="1" dirty="0" smtClean="0">
              <a:solidFill>
                <a:srgbClr val="000066"/>
              </a:solidFill>
              <a:latin typeface="Arial" pitchFamily="34" charset="0"/>
              <a:cs typeface="Arial" pitchFamily="34" charset="0"/>
            </a:endParaRPr>
          </a:p>
          <a:p>
            <a:pPr indent="542925" algn="l" defTabSz="762000" eaLnBrk="1" hangingPunct="1">
              <a:lnSpc>
                <a:spcPct val="150000"/>
              </a:lnSpc>
              <a:spcBef>
                <a:spcPts val="0"/>
              </a:spcBef>
              <a:defRPr/>
            </a:pPr>
            <a:r>
              <a:rPr lang="en-US" altLang="zh-CN" sz="1800" b="1" dirty="0" smtClean="0">
                <a:solidFill>
                  <a:srgbClr val="000066"/>
                </a:solidFill>
                <a:latin typeface="Arial" pitchFamily="34" charset="0"/>
                <a:cs typeface="Arial" pitchFamily="34" charset="0"/>
              </a:rPr>
              <a:t>2</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mn-ea"/>
                <a:cs typeface="Arial" panose="020B0604020202020204" pitchFamily="34" charset="0"/>
              </a:rPr>
              <a:t>指令</a:t>
            </a:r>
            <a:r>
              <a:rPr lang="zh-CN" altLang="en-US" sz="1800" b="1" dirty="0">
                <a:solidFill>
                  <a:srgbClr val="FF0000"/>
                </a:solidFill>
                <a:latin typeface="+mn-ea"/>
                <a:cs typeface="Arial" panose="020B0604020202020204" pitchFamily="34" charset="0"/>
              </a:rPr>
              <a:t>级</a:t>
            </a:r>
            <a:r>
              <a:rPr lang="zh-CN" altLang="en-US" sz="1800" b="1" dirty="0" smtClean="0">
                <a:solidFill>
                  <a:srgbClr val="FF0000"/>
                </a:solidFill>
                <a:latin typeface="+mn-ea"/>
                <a:cs typeface="Arial" panose="020B0604020202020204" pitchFamily="34" charset="0"/>
              </a:rPr>
              <a:t>并行</a:t>
            </a:r>
            <a:r>
              <a:rPr lang="zh-CN" altLang="en-US" sz="1800" b="1" dirty="0" smtClean="0">
                <a:solidFill>
                  <a:srgbClr val="000066"/>
                </a:solidFill>
                <a:latin typeface="+mn-ea"/>
                <a:cs typeface="Arial" panose="020B0604020202020204" pitchFamily="34" charset="0"/>
              </a:rPr>
              <a:t>：</a:t>
            </a:r>
            <a:r>
              <a:rPr lang="zh-CN" altLang="en-US" sz="1800" b="1" dirty="0">
                <a:solidFill>
                  <a:srgbClr val="000066"/>
                </a:solidFill>
                <a:latin typeface="Arial" pitchFamily="34" charset="0"/>
                <a:cs typeface="Arial" pitchFamily="34" charset="0"/>
              </a:rPr>
              <a:t>通过流水线技术和超标量技术实现</a:t>
            </a:r>
            <a:r>
              <a:rPr lang="zh-CN" altLang="en-US" sz="1800" b="1" dirty="0" smtClean="0">
                <a:solidFill>
                  <a:srgbClr val="000066"/>
                </a:solidFill>
                <a:latin typeface="+mn-ea"/>
                <a:cs typeface="Arial" panose="020B0604020202020204" pitchFamily="34" charset="0"/>
              </a:rPr>
              <a:t>；</a:t>
            </a:r>
            <a:endParaRPr lang="en-US" altLang="zh-CN" sz="1800" b="1" dirty="0" smtClean="0">
              <a:solidFill>
                <a:srgbClr val="000066"/>
              </a:solidFill>
              <a:latin typeface="+mn-ea"/>
              <a:cs typeface="Arial" panose="020B0604020202020204" pitchFamily="34" charset="0"/>
            </a:endParaRPr>
          </a:p>
          <a:p>
            <a:pPr indent="542925"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3</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mn-ea"/>
                <a:cs typeface="Arial" panose="020B0604020202020204" pitchFamily="34" charset="0"/>
              </a:rPr>
              <a:t>数据级并行</a:t>
            </a:r>
            <a:r>
              <a:rPr lang="zh-CN" altLang="en-US" sz="1800" b="1" dirty="0" smtClean="0">
                <a:solidFill>
                  <a:srgbClr val="000066"/>
                </a:solidFill>
                <a:latin typeface="+mn-ea"/>
                <a:cs typeface="Arial" panose="020B0604020202020204" pitchFamily="34" charset="0"/>
              </a:rPr>
              <a:t>：</a:t>
            </a:r>
            <a:r>
              <a:rPr lang="zh-CN" altLang="en-US" sz="1800" b="1" dirty="0">
                <a:solidFill>
                  <a:srgbClr val="000066"/>
                </a:solidFill>
                <a:latin typeface="Arial" pitchFamily="34" charset="0"/>
                <a:cs typeface="Arial" pitchFamily="34" charset="0"/>
              </a:rPr>
              <a:t>主要通过</a:t>
            </a:r>
            <a:r>
              <a:rPr lang="en-US" altLang="zh-CN" sz="1800" b="1" dirty="0" smtClean="0">
                <a:solidFill>
                  <a:srgbClr val="000066"/>
                </a:solidFill>
                <a:latin typeface="Arial" pitchFamily="34" charset="0"/>
                <a:cs typeface="Arial" pitchFamily="34" charset="0"/>
              </a:rPr>
              <a:t>SIMD</a:t>
            </a:r>
            <a:r>
              <a:rPr lang="zh-CN" altLang="en-US" sz="1800" b="1" dirty="0" smtClean="0">
                <a:solidFill>
                  <a:srgbClr val="000066"/>
                </a:solidFill>
                <a:latin typeface="Arial" pitchFamily="34" charset="0"/>
                <a:cs typeface="Arial" pitchFamily="34" charset="0"/>
              </a:rPr>
              <a:t>（单指令多数据流）技术</a:t>
            </a:r>
            <a:r>
              <a:rPr lang="zh-CN" altLang="en-US" sz="1800" b="1" dirty="0">
                <a:solidFill>
                  <a:srgbClr val="000066"/>
                </a:solidFill>
                <a:latin typeface="Arial" pitchFamily="34" charset="0"/>
                <a:cs typeface="Arial" pitchFamily="34" charset="0"/>
              </a:rPr>
              <a:t>实现</a:t>
            </a:r>
            <a:r>
              <a:rPr lang="zh-CN" altLang="en-US" sz="1800" b="1" dirty="0" smtClean="0">
                <a:solidFill>
                  <a:srgbClr val="000066"/>
                </a:solidFill>
                <a:latin typeface="+mn-ea"/>
                <a:cs typeface="Arial" panose="020B0604020202020204" pitchFamily="34" charset="0"/>
              </a:rPr>
              <a:t>；</a:t>
            </a:r>
            <a:endParaRPr lang="en-US" altLang="zh-CN" sz="1800" b="1" dirty="0" smtClean="0">
              <a:solidFill>
                <a:srgbClr val="000066"/>
              </a:solidFill>
              <a:latin typeface="+mn-ea"/>
              <a:cs typeface="Arial" panose="020B0604020202020204" pitchFamily="34" charset="0"/>
            </a:endParaRPr>
          </a:p>
          <a:p>
            <a:pPr indent="542925"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4</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mn-ea"/>
                <a:cs typeface="Arial" panose="020B0604020202020204" pitchFamily="34" charset="0"/>
              </a:rPr>
              <a:t>线程</a:t>
            </a:r>
            <a:r>
              <a:rPr lang="zh-CN" altLang="en-US" sz="1800" b="1" dirty="0">
                <a:solidFill>
                  <a:srgbClr val="FF0000"/>
                </a:solidFill>
                <a:latin typeface="+mn-ea"/>
                <a:cs typeface="Arial" panose="020B0604020202020204" pitchFamily="34" charset="0"/>
              </a:rPr>
              <a:t>级</a:t>
            </a:r>
            <a:r>
              <a:rPr lang="zh-CN" altLang="en-US" sz="1800" b="1" dirty="0" smtClean="0">
                <a:solidFill>
                  <a:srgbClr val="FF0000"/>
                </a:solidFill>
                <a:latin typeface="+mn-ea"/>
                <a:cs typeface="Arial" panose="020B0604020202020204" pitchFamily="34" charset="0"/>
              </a:rPr>
              <a:t>并行</a:t>
            </a:r>
            <a:r>
              <a:rPr lang="zh-CN" altLang="en-US" sz="1800" b="1" dirty="0" smtClean="0">
                <a:solidFill>
                  <a:srgbClr val="000066"/>
                </a:solidFill>
                <a:latin typeface="+mn-ea"/>
                <a:cs typeface="Arial" panose="020B0604020202020204" pitchFamily="34" charset="0"/>
              </a:rPr>
              <a:t>：主要</a:t>
            </a:r>
            <a:r>
              <a:rPr lang="zh-CN" altLang="en-US" sz="1800" b="1" dirty="0" smtClean="0">
                <a:solidFill>
                  <a:srgbClr val="000066"/>
                </a:solidFill>
                <a:latin typeface="Arial" pitchFamily="34" charset="0"/>
                <a:cs typeface="Arial" pitchFamily="34" charset="0"/>
              </a:rPr>
              <a:t>通过</a:t>
            </a:r>
            <a:r>
              <a:rPr lang="zh-CN" altLang="en-US" sz="1800" b="1" dirty="0">
                <a:solidFill>
                  <a:srgbClr val="000066"/>
                </a:solidFill>
                <a:latin typeface="Arial" pitchFamily="34" charset="0"/>
                <a:cs typeface="Arial" pitchFamily="34" charset="0"/>
              </a:rPr>
              <a:t>超</a:t>
            </a:r>
            <a:r>
              <a:rPr lang="zh-CN" altLang="en-US" sz="1800" b="1" dirty="0" smtClean="0">
                <a:solidFill>
                  <a:srgbClr val="000066"/>
                </a:solidFill>
                <a:latin typeface="Arial" pitchFamily="34" charset="0"/>
                <a:cs typeface="Arial" pitchFamily="34" charset="0"/>
              </a:rPr>
              <a:t>线程技术（单核</a:t>
            </a:r>
            <a:r>
              <a:rPr lang="zh-CN" altLang="en-US" sz="1800" b="1" dirty="0">
                <a:solidFill>
                  <a:srgbClr val="000066"/>
                </a:solidFill>
                <a:latin typeface="Arial" pitchFamily="34" charset="0"/>
                <a:cs typeface="Arial" pitchFamily="34" charset="0"/>
              </a:rPr>
              <a:t>处理器</a:t>
            </a:r>
            <a:r>
              <a:rPr lang="zh-CN" altLang="en-US" sz="1800" b="1" dirty="0" smtClean="0">
                <a:solidFill>
                  <a:srgbClr val="000066"/>
                </a:solidFill>
                <a:latin typeface="Arial" pitchFamily="34" charset="0"/>
                <a:cs typeface="Arial" pitchFamily="34" charset="0"/>
              </a:rPr>
              <a:t>）和多</a:t>
            </a:r>
            <a:r>
              <a:rPr lang="zh-CN" altLang="en-US" sz="1800" b="1" dirty="0">
                <a:solidFill>
                  <a:srgbClr val="000066"/>
                </a:solidFill>
                <a:latin typeface="Arial" pitchFamily="34" charset="0"/>
                <a:cs typeface="Arial" pitchFamily="34" charset="0"/>
              </a:rPr>
              <a:t>线程</a:t>
            </a:r>
            <a:r>
              <a:rPr lang="zh-CN" altLang="en-US" sz="1800" b="1" dirty="0" smtClean="0">
                <a:solidFill>
                  <a:srgbClr val="000066"/>
                </a:solidFill>
                <a:latin typeface="Arial" pitchFamily="34" charset="0"/>
                <a:cs typeface="Arial" pitchFamily="34" charset="0"/>
              </a:rPr>
              <a:t>技术（多核处理器）实现。</a:t>
            </a:r>
            <a:endParaRPr lang="en-US" altLang="zh-CN" sz="1800" b="1" dirty="0" smtClean="0">
              <a:solidFill>
                <a:srgbClr val="000066"/>
              </a:solidFill>
              <a:latin typeface="Arial" pitchFamily="34" charset="0"/>
              <a:cs typeface="Arial" pitchFamily="34" charset="0"/>
            </a:endParaRPr>
          </a:p>
          <a:p>
            <a:pPr algn="l" defTabSz="762000" eaLnBrk="1" hangingPunct="1">
              <a:lnSpc>
                <a:spcPct val="150000"/>
              </a:lnSpc>
              <a:spcBef>
                <a:spcPts val="0"/>
              </a:spcBef>
              <a:defRPr/>
            </a:pPr>
            <a:r>
              <a:rPr lang="en-US" altLang="zh-CN" sz="1800" b="1" dirty="0" smtClean="0">
                <a:solidFill>
                  <a:srgbClr val="000066"/>
                </a:solidFill>
                <a:latin typeface="+mn-ea"/>
                <a:cs typeface="Arial" panose="020B0604020202020204" pitchFamily="34" charset="0"/>
              </a:rPr>
              <a:t>    </a:t>
            </a:r>
            <a:r>
              <a:rPr lang="en-US" altLang="zh-CN" sz="1800" b="1" dirty="0">
                <a:solidFill>
                  <a:srgbClr val="000066"/>
                </a:solidFill>
                <a:latin typeface="Arial" panose="020B0604020202020204" pitchFamily="34" charset="0"/>
                <a:cs typeface="Arial" panose="020B0604020202020204" pitchFamily="34" charset="0"/>
              </a:rPr>
              <a:t>5</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mn-ea"/>
                <a:cs typeface="Arial" panose="020B0604020202020204" pitchFamily="34" charset="0"/>
              </a:rPr>
              <a:t>任务</a:t>
            </a:r>
            <a:r>
              <a:rPr lang="zh-CN" altLang="en-US" sz="1800" b="1" dirty="0">
                <a:solidFill>
                  <a:srgbClr val="FF0000"/>
                </a:solidFill>
                <a:latin typeface="+mn-ea"/>
                <a:cs typeface="Arial" panose="020B0604020202020204" pitchFamily="34" charset="0"/>
              </a:rPr>
              <a:t>级</a:t>
            </a:r>
            <a:r>
              <a:rPr lang="zh-CN" altLang="en-US" sz="1800" b="1" dirty="0" smtClean="0">
                <a:solidFill>
                  <a:srgbClr val="FF0000"/>
                </a:solidFill>
                <a:latin typeface="+mn-ea"/>
                <a:cs typeface="Arial" panose="020B0604020202020204" pitchFamily="34" charset="0"/>
              </a:rPr>
              <a:t>并行</a:t>
            </a:r>
            <a:r>
              <a:rPr lang="zh-CN" altLang="en-US" sz="1800" b="1" dirty="0" smtClean="0">
                <a:solidFill>
                  <a:srgbClr val="000066"/>
                </a:solidFill>
                <a:latin typeface="+mn-ea"/>
                <a:cs typeface="Arial" panose="020B0604020202020204" pitchFamily="34" charset="0"/>
              </a:rPr>
              <a:t>：</a:t>
            </a:r>
            <a:r>
              <a:rPr lang="zh-CN" altLang="en-US" sz="1800" b="1" dirty="0">
                <a:solidFill>
                  <a:srgbClr val="000066"/>
                </a:solidFill>
                <a:latin typeface="宋体" pitchFamily="2" charset="-122"/>
              </a:rPr>
              <a:t>通过多任务操作系统实现</a:t>
            </a:r>
            <a:r>
              <a:rPr lang="zh-CN" altLang="en-US" sz="1800" b="1" dirty="0" smtClean="0">
                <a:solidFill>
                  <a:srgbClr val="000066"/>
                </a:solidFill>
                <a:latin typeface="宋体" pitchFamily="2" charset="-122"/>
              </a:rPr>
              <a:t>，是</a:t>
            </a:r>
            <a:r>
              <a:rPr lang="zh-CN" altLang="en-US" sz="1800" b="1" dirty="0">
                <a:solidFill>
                  <a:srgbClr val="000066"/>
                </a:solidFill>
                <a:latin typeface="宋体" pitchFamily="2" charset="-122"/>
              </a:rPr>
              <a:t>一</a:t>
            </a:r>
            <a:r>
              <a:rPr lang="zh-CN" altLang="en-US" sz="1800" b="1" dirty="0" smtClean="0">
                <a:solidFill>
                  <a:srgbClr val="000066"/>
                </a:solidFill>
                <a:latin typeface="宋体" pitchFamily="2" charset="-122"/>
              </a:rPr>
              <a:t>种软件技术。</a:t>
            </a:r>
            <a:endParaRPr lang="en-US" altLang="zh-CN" sz="1800" b="1" dirty="0">
              <a:solidFill>
                <a:srgbClr val="000066"/>
              </a:solidFill>
              <a:latin typeface="+mn-ea"/>
              <a:cs typeface="Arial" panose="020B0604020202020204" pitchFamily="34" charset="0"/>
            </a:endParaRPr>
          </a:p>
        </p:txBody>
      </p:sp>
      <p:sp>
        <p:nvSpPr>
          <p:cNvPr id="410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410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B01FB0AF-3A05-41F7-8379-059A9495D7BE}" type="datetime1">
              <a:rPr lang="zh-CN" altLang="en-US"/>
              <a:pPr>
                <a:defRPr/>
              </a:pPr>
              <a:t>2021/11/28</a:t>
            </a:fld>
            <a:endParaRPr lang="en-US" altLang="zh-CN"/>
          </a:p>
        </p:txBody>
      </p:sp>
      <p:sp>
        <p:nvSpPr>
          <p:cNvPr id="734210"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a:solidFill>
                  <a:srgbClr val="000066"/>
                </a:solidFill>
                <a:effectLst>
                  <a:outerShdw blurRad="38100" dist="38100" dir="2700000" algn="tl">
                    <a:srgbClr val="C0C0C0"/>
                  </a:outerShdw>
                </a:effectLst>
                <a:latin typeface="黑体" pitchFamily="2" charset="-122"/>
                <a:ea typeface="黑体" pitchFamily="2" charset="-122"/>
              </a:rPr>
              <a:t>阿姆达尔定律</a:t>
            </a:r>
            <a:r>
              <a:rPr lang="en-US" altLang="zh-CN" sz="3600" dirty="0">
                <a:solidFill>
                  <a:srgbClr val="000066"/>
                </a:solidFill>
                <a:effectLst>
                  <a:outerShdw blurRad="38100" dist="38100" dir="2700000" algn="tl">
                    <a:srgbClr val="C0C0C0"/>
                  </a:outerShdw>
                </a:effectLst>
                <a:latin typeface="黑体" pitchFamily="2" charset="-122"/>
                <a:ea typeface="黑体" pitchFamily="2" charset="-122"/>
              </a:rPr>
              <a:t>(Amdahl Law)</a:t>
            </a:r>
            <a:endParaRPr lang="zh-CN" altLang="en-US" dirty="0" smtClean="0">
              <a:solidFill>
                <a:srgbClr val="000066"/>
              </a:solidFill>
            </a:endParaRPr>
          </a:p>
        </p:txBody>
      </p:sp>
      <mc:AlternateContent xmlns:mc="http://schemas.openxmlformats.org/markup-compatibility/2006" xmlns:a14="http://schemas.microsoft.com/office/drawing/2010/main">
        <mc:Choice Requires="a14">
          <p:sp>
            <p:nvSpPr>
              <p:cNvPr id="10245"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Font typeface="Wingdings" panose="05000000000000000000" pitchFamily="2" charset="2"/>
                  <a:buChar char="n"/>
                  <a:defRPr/>
                </a:pPr>
                <a:r>
                  <a:rPr lang="zh-CN" altLang="en-US" sz="2000" b="1" dirty="0" smtClean="0">
                    <a:solidFill>
                      <a:srgbClr val="FF0000"/>
                    </a:solidFill>
                    <a:latin typeface="楷体_GB2312" pitchFamily="49" charset="-122"/>
                    <a:ea typeface="楷体_GB2312" pitchFamily="49" charset="-122"/>
                  </a:rPr>
                  <a:t>定律的</a:t>
                </a:r>
                <a:r>
                  <a:rPr lang="zh-CN" altLang="en-US" sz="2000" b="1" dirty="0">
                    <a:solidFill>
                      <a:srgbClr val="FF0000"/>
                    </a:solidFill>
                    <a:latin typeface="楷体_GB2312" pitchFamily="49" charset="-122"/>
                    <a:ea typeface="楷体_GB2312" pitchFamily="49" charset="-122"/>
                  </a:rPr>
                  <a:t>公式</a:t>
                </a:r>
                <a:r>
                  <a:rPr lang="zh-CN" altLang="en-US" sz="2000" b="1" dirty="0" smtClean="0">
                    <a:solidFill>
                      <a:srgbClr val="FF0000"/>
                    </a:solidFill>
                    <a:latin typeface="楷体_GB2312" pitchFamily="49" charset="-122"/>
                    <a:ea typeface="楷体_GB2312" pitchFamily="49" charset="-122"/>
                  </a:rPr>
                  <a:t>表达</a:t>
                </a:r>
                <a:endParaRPr lang="en-US" altLang="zh-CN" sz="2000" b="1" dirty="0" smtClean="0">
                  <a:solidFill>
                    <a:srgbClr val="FF0000"/>
                  </a:solidFill>
                  <a:latin typeface="楷体_GB2312" pitchFamily="49" charset="-122"/>
                  <a:ea typeface="楷体_GB2312" pitchFamily="49" charset="-122"/>
                </a:endParaRPr>
              </a:p>
              <a:p>
                <a:pPr indent="444500" algn="l" defTabSz="762000" eaLnBrk="1" hangingPunct="1">
                  <a:lnSpc>
                    <a:spcPct val="150000"/>
                  </a:lnSpc>
                  <a:spcBef>
                    <a:spcPts val="0"/>
                  </a:spcBef>
                  <a:defRPr/>
                </a:pPr>
                <a:r>
                  <a:rPr lang="zh-CN" altLang="en-US" sz="1800" b="1" dirty="0" smtClean="0">
                    <a:solidFill>
                      <a:srgbClr val="000066"/>
                    </a:solidFill>
                    <a:latin typeface="宋体" pitchFamily="2" charset="-122"/>
                  </a:rPr>
                  <a:t>设：系统</a:t>
                </a:r>
                <a:r>
                  <a:rPr lang="zh-CN" altLang="en-US" sz="1800" b="1" dirty="0">
                    <a:solidFill>
                      <a:srgbClr val="000066"/>
                    </a:solidFill>
                    <a:latin typeface="宋体" pitchFamily="2" charset="-122"/>
                  </a:rPr>
                  <a:t>由</a:t>
                </a:r>
                <a:r>
                  <a:rPr lang="zh-CN" altLang="en-US" sz="1800" b="1" dirty="0" smtClean="0">
                    <a:solidFill>
                      <a:srgbClr val="FF0000"/>
                    </a:solidFill>
                    <a:latin typeface="宋体" pitchFamily="2" charset="-122"/>
                  </a:rPr>
                  <a:t>不可改进部分</a:t>
                </a:r>
                <a14:m>
                  <m:oMath xmlns:m="http://schemas.openxmlformats.org/officeDocument/2006/math">
                    <m:r>
                      <a:rPr lang="en-US" altLang="zh-CN" sz="1800" b="1" i="1" smtClean="0">
                        <a:solidFill>
                          <a:srgbClr val="FF0000"/>
                        </a:solidFill>
                        <a:latin typeface="Cambria Math" panose="02040503050406030204" pitchFamily="18" charset="0"/>
                      </a:rPr>
                      <m:t>𝑨</m:t>
                    </m:r>
                  </m:oMath>
                </a14:m>
                <a:r>
                  <a:rPr lang="zh-CN" altLang="en-US" sz="1800" b="1" dirty="0" smtClean="0">
                    <a:solidFill>
                      <a:srgbClr val="000066"/>
                    </a:solidFill>
                  </a:rPr>
                  <a:t>和</a:t>
                </a:r>
                <a:r>
                  <a:rPr lang="zh-CN" altLang="en-US" sz="1800" b="1" dirty="0" smtClean="0">
                    <a:solidFill>
                      <a:srgbClr val="FF0000"/>
                    </a:solidFill>
                    <a:latin typeface="宋体" pitchFamily="2" charset="-122"/>
                  </a:rPr>
                  <a:t>可改进部分</a:t>
                </a:r>
                <a14:m>
                  <m:oMath xmlns:m="http://schemas.openxmlformats.org/officeDocument/2006/math">
                    <m:r>
                      <a:rPr lang="en-US" altLang="zh-CN" sz="1800" b="1" i="1" smtClean="0">
                        <a:solidFill>
                          <a:srgbClr val="FF0000"/>
                        </a:solidFill>
                        <a:latin typeface="Cambria Math" panose="02040503050406030204" pitchFamily="18" charset="0"/>
                      </a:rPr>
                      <m:t>𝑩</m:t>
                    </m:r>
                  </m:oMath>
                </a14:m>
                <a:r>
                  <a:rPr lang="zh-CN" altLang="en-US" sz="1800" b="1" dirty="0" smtClean="0">
                    <a:solidFill>
                      <a:srgbClr val="000066"/>
                    </a:solidFill>
                    <a:latin typeface="宋体" pitchFamily="2" charset="-122"/>
                  </a:rPr>
                  <a:t>两部分组成，</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zh-CN" altLang="en-US" sz="1800" b="1" dirty="0" smtClean="0">
                    <a:solidFill>
                      <a:srgbClr val="000066"/>
                    </a:solidFill>
                  </a:rPr>
                  <a:t>令：</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smtClean="0">
                            <a:solidFill>
                              <a:srgbClr val="000066"/>
                            </a:solidFill>
                            <a:latin typeface="Cambria Math" panose="02040503050406030204" pitchFamily="18" charset="0"/>
                          </a:rPr>
                          <m:t>𝒅</m:t>
                        </m:r>
                      </m:sub>
                    </m:sSub>
                  </m:oMath>
                </a14:m>
                <a:r>
                  <a:rPr lang="zh-CN" altLang="en-US" sz="1800" b="1" dirty="0" smtClean="0">
                    <a:solidFill>
                      <a:srgbClr val="000066"/>
                    </a:solidFill>
                    <a:latin typeface="宋体" pitchFamily="2" charset="-122"/>
                  </a:rPr>
                  <a:t>为</a:t>
                </a:r>
                <a14:m>
                  <m:oMath xmlns:m="http://schemas.openxmlformats.org/officeDocument/2006/math">
                    <m:r>
                      <a:rPr lang="en-US" altLang="zh-CN" sz="1800" b="1" i="1">
                        <a:solidFill>
                          <a:srgbClr val="FF0000"/>
                        </a:solidFill>
                        <a:latin typeface="Cambria Math" panose="02040503050406030204" pitchFamily="18" charset="0"/>
                      </a:rPr>
                      <m:t>𝑨</m:t>
                    </m:r>
                  </m:oMath>
                </a14:m>
                <a:r>
                  <a:rPr lang="zh-CN" altLang="en-US" sz="1800" b="1" dirty="0" smtClean="0">
                    <a:solidFill>
                      <a:srgbClr val="000066"/>
                    </a:solidFill>
                  </a:rPr>
                  <a:t>的</a:t>
                </a:r>
                <a:r>
                  <a:rPr lang="zh-CN" altLang="en-US" sz="1800" b="1" dirty="0" smtClean="0">
                    <a:solidFill>
                      <a:srgbClr val="000066"/>
                    </a:solidFill>
                    <a:latin typeface="宋体" pitchFamily="2" charset="-122"/>
                  </a:rPr>
                  <a:t>执行时间；</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𝟏</m:t>
                        </m:r>
                      </m:sub>
                    </m:sSub>
                  </m:oMath>
                </a14:m>
                <a:r>
                  <a:rPr lang="zh-CN" altLang="en-US" sz="1800" b="1" dirty="0" smtClean="0">
                    <a:solidFill>
                      <a:srgbClr val="000066"/>
                    </a:solidFill>
                    <a:latin typeface="宋体" pitchFamily="2" charset="-122"/>
                  </a:rPr>
                  <a:t>为</a:t>
                </a:r>
                <a14:m>
                  <m:oMath xmlns:m="http://schemas.openxmlformats.org/officeDocument/2006/math">
                    <m:r>
                      <a:rPr lang="en-US" altLang="zh-CN" sz="1800" b="1" i="1">
                        <a:solidFill>
                          <a:srgbClr val="FF0000"/>
                        </a:solidFill>
                        <a:latin typeface="Cambria Math" panose="02040503050406030204" pitchFamily="18" charset="0"/>
                      </a:rPr>
                      <m:t>𝑩</m:t>
                    </m:r>
                  </m:oMath>
                </a14:m>
                <a:r>
                  <a:rPr lang="zh-CN" altLang="en-US" sz="1800" b="1" dirty="0" smtClean="0">
                    <a:solidFill>
                      <a:srgbClr val="000066"/>
                    </a:solidFill>
                    <a:latin typeface="宋体" pitchFamily="2" charset="-122"/>
                  </a:rPr>
                  <a:t>改进前的执行时间；</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𝟐</m:t>
                        </m:r>
                      </m:sub>
                    </m:sSub>
                  </m:oMath>
                </a14:m>
                <a:r>
                  <a:rPr lang="zh-CN" altLang="en-US" sz="1800" b="1" dirty="0" smtClean="0">
                    <a:solidFill>
                      <a:srgbClr val="000066"/>
                    </a:solidFill>
                    <a:latin typeface="宋体" pitchFamily="2" charset="-122"/>
                  </a:rPr>
                  <a:t>为</a:t>
                </a:r>
                <a14:m>
                  <m:oMath xmlns:m="http://schemas.openxmlformats.org/officeDocument/2006/math">
                    <m:r>
                      <a:rPr lang="en-US" altLang="zh-CN" sz="1800" b="1" i="1">
                        <a:solidFill>
                          <a:srgbClr val="FF0000"/>
                        </a:solidFill>
                        <a:latin typeface="Cambria Math" panose="02040503050406030204" pitchFamily="18" charset="0"/>
                      </a:rPr>
                      <m:t>𝑩</m:t>
                    </m:r>
                  </m:oMath>
                </a14:m>
                <a:r>
                  <a:rPr lang="zh-CN" altLang="en-US" sz="1800" b="1" dirty="0" smtClean="0">
                    <a:solidFill>
                      <a:srgbClr val="000066"/>
                    </a:solidFill>
                    <a:latin typeface="宋体" pitchFamily="2" charset="-122"/>
                  </a:rPr>
                  <a:t>改进后的</a:t>
                </a:r>
                <a:r>
                  <a:rPr lang="zh-CN" altLang="en-US" sz="1800" b="1" dirty="0">
                    <a:solidFill>
                      <a:srgbClr val="000066"/>
                    </a:solidFill>
                    <a:latin typeface="宋体" pitchFamily="2" charset="-122"/>
                  </a:rPr>
                  <a:t>执行时间</a:t>
                </a:r>
                <a:r>
                  <a:rPr lang="zh-CN" altLang="en-US" sz="1800" b="1" dirty="0" smtClean="0">
                    <a:solidFill>
                      <a:srgbClr val="000066"/>
                    </a:solidFill>
                    <a:latin typeface="宋体" pitchFamily="2" charset="-122"/>
                  </a:rPr>
                  <a:t>；</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zh-CN" altLang="en-US" sz="1800" b="1" dirty="0">
                    <a:solidFill>
                      <a:srgbClr val="000066"/>
                    </a:solidFill>
                    <a:latin typeface="宋体" pitchFamily="2" charset="-122"/>
                  </a:rPr>
                  <a:t>则：系统改进前的总时间 </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𝟎</m:t>
                        </m:r>
                      </m:sub>
                    </m:sSub>
                    <m:r>
                      <a:rPr lang="en-US" altLang="zh-CN" sz="1800" b="1" i="1">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𝒅</m:t>
                        </m:r>
                      </m:sub>
                    </m:sSub>
                    <m:r>
                      <a:rPr lang="en-US" altLang="zh-CN" sz="1800" b="1" i="1">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smtClean="0">
                            <a:solidFill>
                              <a:srgbClr val="000066"/>
                            </a:solidFill>
                            <a:latin typeface="Cambria Math" panose="02040503050406030204" pitchFamily="18" charset="0"/>
                          </a:rPr>
                          <m:t>𝟏</m:t>
                        </m:r>
                      </m:sub>
                    </m:sSub>
                  </m:oMath>
                </a14:m>
                <a:r>
                  <a:rPr lang="zh-CN" altLang="en-US" sz="1800" b="1" dirty="0">
                    <a:solidFill>
                      <a:srgbClr val="000066"/>
                    </a:solidFill>
                  </a:rPr>
                  <a:t>；</a:t>
                </a:r>
                <a:endParaRPr lang="en-US" altLang="zh-CN" sz="1800" b="1" dirty="0">
                  <a:solidFill>
                    <a:srgbClr val="000066"/>
                  </a:solidFill>
                </a:endParaRPr>
              </a:p>
              <a:p>
                <a:pPr indent="444500" algn="l" defTabSz="762000" eaLnBrk="1" hangingPunct="1">
                  <a:lnSpc>
                    <a:spcPct val="150000"/>
                  </a:lnSpc>
                  <a:spcBef>
                    <a:spcPts val="0"/>
                  </a:spcBef>
                  <a:defRPr/>
                </a:pPr>
                <a:r>
                  <a:rPr lang="zh-CN" altLang="en-US" sz="1800" b="1" dirty="0" smtClean="0">
                    <a:solidFill>
                      <a:srgbClr val="000066"/>
                    </a:solidFill>
                    <a:latin typeface="宋体" pitchFamily="2" charset="-122"/>
                  </a:rPr>
                  <a:t>系统改进后的总时间 </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𝒌</m:t>
                        </m:r>
                      </m:sub>
                    </m:sSub>
                    <m:r>
                      <a:rPr lang="en-US" altLang="zh-CN" sz="1800" b="1" i="1" smtClean="0">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smtClean="0">
                            <a:solidFill>
                              <a:srgbClr val="000066"/>
                            </a:solidFill>
                            <a:latin typeface="Cambria Math" panose="02040503050406030204" pitchFamily="18" charset="0"/>
                          </a:rPr>
                          <m:t>𝒅</m:t>
                        </m:r>
                      </m:sub>
                    </m:sSub>
                    <m:r>
                      <a:rPr lang="en-US" altLang="zh-CN" sz="1800" b="1" i="1" smtClean="0">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smtClean="0">
                            <a:solidFill>
                              <a:srgbClr val="000066"/>
                            </a:solidFill>
                            <a:latin typeface="Cambria Math" panose="02040503050406030204" pitchFamily="18" charset="0"/>
                          </a:rPr>
                          <m:t>𝒆</m:t>
                        </m:r>
                        <m:r>
                          <a:rPr lang="en-US" altLang="zh-CN" sz="1800" b="1" i="1" smtClean="0">
                            <a:solidFill>
                              <a:srgbClr val="000066"/>
                            </a:solidFill>
                            <a:latin typeface="Cambria Math" panose="02040503050406030204" pitchFamily="18" charset="0"/>
                          </a:rPr>
                          <m:t>𝟐</m:t>
                        </m:r>
                      </m:sub>
                    </m:sSub>
                  </m:oMath>
                </a14:m>
                <a:r>
                  <a:rPr lang="zh-CN" altLang="en-US" sz="1800" b="1" dirty="0" smtClean="0">
                    <a:solidFill>
                      <a:srgbClr val="000066"/>
                    </a:solidFill>
                  </a:rPr>
                  <a:t>；</a:t>
                </a:r>
                <a:endParaRPr lang="en-US" altLang="zh-CN" sz="1800" b="1" dirty="0" smtClean="0">
                  <a:solidFill>
                    <a:srgbClr val="000066"/>
                  </a:solidFill>
                </a:endParaRPr>
              </a:p>
              <a:p>
                <a:pPr indent="444500" algn="l" defTabSz="762000" eaLnBrk="1" hangingPunct="1">
                  <a:lnSpc>
                    <a:spcPct val="150000"/>
                  </a:lnSpc>
                  <a:spcBef>
                    <a:spcPts val="0"/>
                  </a:spcBef>
                  <a:defRPr/>
                </a:pPr>
                <a14:m>
                  <m:oMath xmlns:m="http://schemas.openxmlformats.org/officeDocument/2006/math">
                    <m:r>
                      <a:rPr lang="en-US" altLang="zh-CN" sz="1800" b="1" i="1">
                        <a:solidFill>
                          <a:srgbClr val="FF0000"/>
                        </a:solidFill>
                        <a:latin typeface="Cambria Math" panose="02040503050406030204" pitchFamily="18" charset="0"/>
                      </a:rPr>
                      <m:t>𝑩</m:t>
                    </m:r>
                  </m:oMath>
                </a14:m>
                <a:r>
                  <a:rPr lang="zh-CN" altLang="en-US" sz="1800" b="1" dirty="0" smtClean="0">
                    <a:solidFill>
                      <a:srgbClr val="000066"/>
                    </a:solidFill>
                    <a:latin typeface="宋体" pitchFamily="2" charset="-122"/>
                  </a:rPr>
                  <a:t>的加速比 </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𝑺</m:t>
                        </m:r>
                      </m:e>
                      <m:sub>
                        <m:r>
                          <a:rPr lang="en-US" altLang="zh-CN" sz="1800" b="1" i="1">
                            <a:solidFill>
                              <a:srgbClr val="000066"/>
                            </a:solidFill>
                            <a:latin typeface="Cambria Math" panose="02040503050406030204" pitchFamily="18" charset="0"/>
                          </a:rPr>
                          <m:t>𝒆</m:t>
                        </m:r>
                      </m:sub>
                    </m:sSub>
                    <m:r>
                      <a:rPr lang="en-US" altLang="zh-CN" sz="1800" b="1" i="1">
                        <a:solidFill>
                          <a:srgbClr val="000066"/>
                        </a:solidFill>
                        <a:latin typeface="Cambria Math" panose="02040503050406030204" pitchFamily="18" charset="0"/>
                      </a:rPr>
                      <m:t>=</m:t>
                    </m:r>
                    <m:f>
                      <m:fPr>
                        <m:type m:val="lin"/>
                        <m:ctrlPr>
                          <a:rPr lang="en-US" altLang="zh-CN" sz="1800" b="1" i="1">
                            <a:solidFill>
                              <a:srgbClr val="000066"/>
                            </a:solidFill>
                            <a:latin typeface="Cambria Math" panose="02040503050406030204" pitchFamily="18" charset="0"/>
                          </a:rPr>
                        </m:ctrlPr>
                      </m:fPr>
                      <m:num>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𝟏</m:t>
                            </m:r>
                          </m:sub>
                        </m:sSub>
                      </m:num>
                      <m:den>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𝟐</m:t>
                            </m:r>
                          </m:sub>
                        </m:sSub>
                      </m:den>
                    </m:f>
                  </m:oMath>
                </a14:m>
                <a:r>
                  <a:rPr lang="zh-CN" altLang="en-US" sz="1800" b="1" dirty="0" smtClean="0">
                    <a:solidFill>
                      <a:srgbClr val="000066"/>
                    </a:solidFill>
                    <a:latin typeface="宋体" pitchFamily="2" charset="-122"/>
                  </a:rPr>
                  <a:t>；</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14:m>
                  <m:oMath xmlns:m="http://schemas.openxmlformats.org/officeDocument/2006/math">
                    <m:r>
                      <a:rPr lang="en-US" altLang="zh-CN" sz="1800" b="1" i="1">
                        <a:solidFill>
                          <a:srgbClr val="FF0000"/>
                        </a:solidFill>
                        <a:latin typeface="Cambria Math" panose="02040503050406030204" pitchFamily="18" charset="0"/>
                      </a:rPr>
                      <m:t>𝑩</m:t>
                    </m:r>
                  </m:oMath>
                </a14:m>
                <a:r>
                  <a:rPr lang="zh-CN" altLang="en-US" sz="1800" b="1" dirty="0" smtClean="0">
                    <a:solidFill>
                      <a:srgbClr val="000066"/>
                    </a:solidFill>
                    <a:latin typeface="宋体" pitchFamily="2" charset="-122"/>
                  </a:rPr>
                  <a:t>的改进比 </a:t>
                </a:r>
                <a14:m>
                  <m:oMath xmlns:m="http://schemas.openxmlformats.org/officeDocument/2006/math">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𝑭</m:t>
                        </m:r>
                      </m:e>
                      <m:sub>
                        <m:r>
                          <a:rPr lang="en-US" altLang="zh-CN" sz="1800" b="1" i="1">
                            <a:solidFill>
                              <a:srgbClr val="000066"/>
                            </a:solidFill>
                            <a:latin typeface="Cambria Math" panose="02040503050406030204" pitchFamily="18" charset="0"/>
                          </a:rPr>
                          <m:t>𝒆</m:t>
                        </m:r>
                      </m:sub>
                    </m:sSub>
                    <m:r>
                      <a:rPr lang="en-US" altLang="zh-CN" sz="1800" b="1" i="1">
                        <a:solidFill>
                          <a:srgbClr val="000066"/>
                        </a:solidFill>
                        <a:latin typeface="Cambria Math" panose="02040503050406030204" pitchFamily="18" charset="0"/>
                      </a:rPr>
                      <m:t>=</m:t>
                    </m:r>
                    <m:f>
                      <m:fPr>
                        <m:type m:val="lin"/>
                        <m:ctrlPr>
                          <a:rPr lang="en-US" altLang="zh-CN" sz="1800" b="1" i="1">
                            <a:solidFill>
                              <a:srgbClr val="000066"/>
                            </a:solidFill>
                            <a:latin typeface="Cambria Math" panose="02040503050406030204" pitchFamily="18" charset="0"/>
                          </a:rPr>
                        </m:ctrlPr>
                      </m:fPr>
                      <m:num>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𝟏</m:t>
                            </m:r>
                          </m:sub>
                        </m:sSub>
                      </m:num>
                      <m:den>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𝟎</m:t>
                            </m:r>
                          </m:sub>
                        </m:sSub>
                      </m:den>
                    </m:f>
                  </m:oMath>
                </a14:m>
                <a:r>
                  <a:rPr lang="zh-CN" altLang="en-US" sz="1800" b="1" dirty="0" smtClean="0">
                    <a:solidFill>
                      <a:srgbClr val="000066"/>
                    </a:solidFill>
                    <a:latin typeface="宋体" pitchFamily="2" charset="-122"/>
                  </a:rPr>
                  <a:t>；</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zh-CN" altLang="en-US" sz="1800" b="1" dirty="0" smtClean="0">
                    <a:solidFill>
                      <a:srgbClr val="000066"/>
                    </a:solidFill>
                    <a:latin typeface="宋体" pitchFamily="2" charset="-122"/>
                  </a:rPr>
                  <a:t>则整个系统的加速比：</a:t>
                </a:r>
                <a14:m>
                  <m:oMath xmlns:m="http://schemas.openxmlformats.org/officeDocument/2006/math">
                    <m:r>
                      <a:rPr lang="en-US" altLang="zh-CN" sz="1800" b="1" i="1" smtClean="0">
                        <a:solidFill>
                          <a:srgbClr val="000066"/>
                        </a:solidFill>
                        <a:latin typeface="Cambria Math" panose="02040503050406030204" pitchFamily="18" charset="0"/>
                      </a:rPr>
                      <m:t>𝑺</m:t>
                    </m:r>
                    <m:r>
                      <a:rPr lang="en-US" altLang="zh-CN" sz="1800" b="1" i="1" smtClean="0">
                        <a:solidFill>
                          <a:srgbClr val="000066"/>
                        </a:solidFill>
                        <a:latin typeface="Cambria Math" panose="02040503050406030204" pitchFamily="18" charset="0"/>
                      </a:rPr>
                      <m:t>=</m:t>
                    </m:r>
                    <m:f>
                      <m:fPr>
                        <m:ctrlPr>
                          <a:rPr lang="en-US" altLang="zh-CN" sz="1800" b="1" i="1" smtClean="0">
                            <a:solidFill>
                              <a:srgbClr val="000066"/>
                            </a:solidFill>
                            <a:latin typeface="Cambria Math" panose="02040503050406030204" pitchFamily="18" charset="0"/>
                          </a:rPr>
                        </m:ctrlPr>
                      </m:fPr>
                      <m:num>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𝟎</m:t>
                            </m:r>
                          </m:sub>
                        </m:sSub>
                      </m:num>
                      <m:den>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𝒌</m:t>
                            </m:r>
                          </m:sub>
                        </m:sSub>
                      </m:den>
                    </m:f>
                    <m:r>
                      <a:rPr lang="en-US" altLang="zh-CN" sz="1800" b="1" i="1" smtClean="0">
                        <a:solidFill>
                          <a:srgbClr val="000066"/>
                        </a:solidFill>
                        <a:latin typeface="Cambria Math" panose="02040503050406030204" pitchFamily="18" charset="0"/>
                      </a:rPr>
                      <m:t>=</m:t>
                    </m:r>
                    <m:f>
                      <m:fPr>
                        <m:ctrlPr>
                          <a:rPr lang="en-US" altLang="zh-CN" sz="1800" b="1" i="1" smtClean="0">
                            <a:solidFill>
                              <a:srgbClr val="000066"/>
                            </a:solidFill>
                            <a:latin typeface="Cambria Math" panose="02040503050406030204" pitchFamily="18" charset="0"/>
                          </a:rPr>
                        </m:ctrlPr>
                      </m:fPr>
                      <m:num>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𝒅</m:t>
                            </m:r>
                          </m:sub>
                        </m:sSub>
                        <m:r>
                          <a:rPr lang="en-US" altLang="zh-CN" sz="1800" b="1" i="1">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𝟏</m:t>
                            </m:r>
                          </m:sub>
                        </m:sSub>
                      </m:num>
                      <m:den>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𝒅</m:t>
                            </m:r>
                          </m:sub>
                        </m:sSub>
                        <m:r>
                          <a:rPr lang="en-US" altLang="zh-CN" sz="1800" b="1" i="1">
                            <a:solidFill>
                              <a:srgbClr val="000066"/>
                            </a:solidFill>
                            <a:latin typeface="Cambria Math" panose="02040503050406030204" pitchFamily="18" charset="0"/>
                          </a:rPr>
                          <m:t>+</m:t>
                        </m:r>
                        <m:sSub>
                          <m:sSubPr>
                            <m:ctrlPr>
                              <a:rPr lang="en-US" altLang="zh-CN" sz="1800" b="1" i="1">
                                <a:solidFill>
                                  <a:srgbClr val="000066"/>
                                </a:solidFill>
                                <a:latin typeface="Cambria Math" panose="02040503050406030204" pitchFamily="18" charset="0"/>
                              </a:rPr>
                            </m:ctrlPr>
                          </m:sSubPr>
                          <m:e>
                            <m:r>
                              <a:rPr lang="en-US" altLang="zh-CN" sz="1800" b="1" i="1">
                                <a:solidFill>
                                  <a:srgbClr val="000066"/>
                                </a:solidFill>
                                <a:latin typeface="Cambria Math" panose="02040503050406030204" pitchFamily="18" charset="0"/>
                              </a:rPr>
                              <m:t>𝑻</m:t>
                            </m:r>
                          </m:e>
                          <m:sub>
                            <m:r>
                              <a:rPr lang="en-US" altLang="zh-CN" sz="1800" b="1" i="1">
                                <a:solidFill>
                                  <a:srgbClr val="000066"/>
                                </a:solidFill>
                                <a:latin typeface="Cambria Math" panose="02040503050406030204" pitchFamily="18" charset="0"/>
                              </a:rPr>
                              <m:t>𝒆</m:t>
                            </m:r>
                            <m:r>
                              <a:rPr lang="en-US" altLang="zh-CN" sz="1800" b="1" i="1">
                                <a:solidFill>
                                  <a:srgbClr val="000066"/>
                                </a:solidFill>
                                <a:latin typeface="Cambria Math" panose="02040503050406030204" pitchFamily="18" charset="0"/>
                              </a:rPr>
                              <m:t>𝟐</m:t>
                            </m:r>
                          </m:sub>
                        </m:sSub>
                      </m:den>
                    </m:f>
                    <m:r>
                      <a:rPr lang="en-US" altLang="zh-CN" sz="1800" b="1" i="1" smtClean="0">
                        <a:solidFill>
                          <a:srgbClr val="000066"/>
                        </a:solidFill>
                        <a:latin typeface="Cambria Math" panose="02040503050406030204" pitchFamily="18" charset="0"/>
                      </a:rPr>
                      <m:t>=</m:t>
                    </m:r>
                    <m:f>
                      <m:fPr>
                        <m:ctrlPr>
                          <a:rPr lang="en-US" altLang="zh-CN" sz="1800" b="1" i="1" smtClean="0">
                            <a:solidFill>
                              <a:srgbClr val="000066"/>
                            </a:solidFill>
                            <a:latin typeface="Cambria Math" panose="02040503050406030204" pitchFamily="18" charset="0"/>
                          </a:rPr>
                        </m:ctrlPr>
                      </m:fPr>
                      <m:num>
                        <m:r>
                          <a:rPr lang="en-US" altLang="zh-CN" sz="1800" b="1" i="1" smtClean="0">
                            <a:solidFill>
                              <a:srgbClr val="000066"/>
                            </a:solidFill>
                            <a:latin typeface="Cambria Math" panose="02040503050406030204" pitchFamily="18" charset="0"/>
                          </a:rPr>
                          <m:t>𝟏</m:t>
                        </m:r>
                      </m:num>
                      <m:den>
                        <m:r>
                          <a:rPr lang="en-US" altLang="zh-CN" sz="1800" b="1" i="1" smtClean="0">
                            <a:solidFill>
                              <a:srgbClr val="000066"/>
                            </a:solidFill>
                            <a:latin typeface="Cambria Math" panose="02040503050406030204" pitchFamily="18" charset="0"/>
                          </a:rPr>
                          <m:t>𝟏</m:t>
                        </m:r>
                        <m:r>
                          <a:rPr lang="en-US" altLang="zh-CN" sz="1800" b="1" i="1" smtClean="0">
                            <a:solidFill>
                              <a:srgbClr val="000066"/>
                            </a:solidFill>
                            <a:latin typeface="Cambria Math" panose="02040503050406030204" pitchFamily="18" charset="0"/>
                          </a:rPr>
                          <m:t>−</m:t>
                        </m:r>
                        <m:sSub>
                          <m:sSubPr>
                            <m:ctrlPr>
                              <a:rPr lang="en-US" altLang="zh-CN" sz="1800" b="1" i="1" smtClean="0">
                                <a:solidFill>
                                  <a:srgbClr val="000066"/>
                                </a:solidFill>
                                <a:latin typeface="Cambria Math" panose="02040503050406030204" pitchFamily="18" charset="0"/>
                              </a:rPr>
                            </m:ctrlPr>
                          </m:sSubPr>
                          <m:e>
                            <m:r>
                              <a:rPr lang="en-US" altLang="zh-CN" sz="1800" b="1" i="1" smtClean="0">
                                <a:solidFill>
                                  <a:srgbClr val="000066"/>
                                </a:solidFill>
                                <a:latin typeface="Cambria Math" panose="02040503050406030204" pitchFamily="18" charset="0"/>
                              </a:rPr>
                              <m:t>𝑭</m:t>
                            </m:r>
                          </m:e>
                          <m:sub>
                            <m:r>
                              <a:rPr lang="en-US" altLang="zh-CN" sz="1800" b="1" i="1" smtClean="0">
                                <a:solidFill>
                                  <a:srgbClr val="000066"/>
                                </a:solidFill>
                                <a:latin typeface="Cambria Math" panose="02040503050406030204" pitchFamily="18" charset="0"/>
                              </a:rPr>
                              <m:t>𝒆</m:t>
                            </m:r>
                          </m:sub>
                        </m:sSub>
                        <m:r>
                          <a:rPr lang="en-US" altLang="zh-CN" sz="1800" b="1" i="1" smtClean="0">
                            <a:solidFill>
                              <a:srgbClr val="000066"/>
                            </a:solidFill>
                            <a:latin typeface="Cambria Math" panose="02040503050406030204" pitchFamily="18" charset="0"/>
                          </a:rPr>
                          <m:t>+</m:t>
                        </m:r>
                        <m:f>
                          <m:fPr>
                            <m:ctrlPr>
                              <a:rPr lang="en-US" altLang="zh-CN" sz="1800" b="1" i="1" smtClean="0">
                                <a:solidFill>
                                  <a:srgbClr val="000066"/>
                                </a:solidFill>
                                <a:latin typeface="Cambria Math" panose="02040503050406030204" pitchFamily="18" charset="0"/>
                              </a:rPr>
                            </m:ctrlPr>
                          </m:fPr>
                          <m:num>
                            <m:sSub>
                              <m:sSubPr>
                                <m:ctrlPr>
                                  <a:rPr lang="en-US" altLang="zh-CN" sz="1800" b="1" i="1" smtClean="0">
                                    <a:solidFill>
                                      <a:srgbClr val="000066"/>
                                    </a:solidFill>
                                    <a:latin typeface="Cambria Math" panose="02040503050406030204" pitchFamily="18" charset="0"/>
                                  </a:rPr>
                                </m:ctrlPr>
                              </m:sSubPr>
                              <m:e>
                                <m:r>
                                  <a:rPr lang="en-US" altLang="zh-CN" sz="1800" b="1" i="1" smtClean="0">
                                    <a:solidFill>
                                      <a:srgbClr val="000066"/>
                                    </a:solidFill>
                                    <a:latin typeface="Cambria Math" panose="02040503050406030204" pitchFamily="18" charset="0"/>
                                  </a:rPr>
                                  <m:t>𝑭</m:t>
                                </m:r>
                              </m:e>
                              <m:sub>
                                <m:r>
                                  <a:rPr lang="en-US" altLang="zh-CN" sz="1800" b="1" i="1" smtClean="0">
                                    <a:solidFill>
                                      <a:srgbClr val="000066"/>
                                    </a:solidFill>
                                    <a:latin typeface="Cambria Math" panose="02040503050406030204" pitchFamily="18" charset="0"/>
                                  </a:rPr>
                                  <m:t>𝒆</m:t>
                                </m:r>
                              </m:sub>
                            </m:sSub>
                          </m:num>
                          <m:den>
                            <m:sSub>
                              <m:sSubPr>
                                <m:ctrlPr>
                                  <a:rPr lang="en-US" altLang="zh-CN" sz="1800" b="1" i="1" smtClean="0">
                                    <a:solidFill>
                                      <a:srgbClr val="000066"/>
                                    </a:solidFill>
                                    <a:latin typeface="Cambria Math" panose="02040503050406030204" pitchFamily="18" charset="0"/>
                                  </a:rPr>
                                </m:ctrlPr>
                              </m:sSubPr>
                              <m:e>
                                <m:r>
                                  <a:rPr lang="en-US" altLang="zh-CN" sz="1800" b="1" i="1" smtClean="0">
                                    <a:solidFill>
                                      <a:srgbClr val="000066"/>
                                    </a:solidFill>
                                    <a:latin typeface="Cambria Math" panose="02040503050406030204" pitchFamily="18" charset="0"/>
                                  </a:rPr>
                                  <m:t>𝑺</m:t>
                                </m:r>
                              </m:e>
                              <m:sub>
                                <m:r>
                                  <a:rPr lang="en-US" altLang="zh-CN" sz="1800" b="1" i="1" smtClean="0">
                                    <a:solidFill>
                                      <a:srgbClr val="000066"/>
                                    </a:solidFill>
                                    <a:latin typeface="Cambria Math" panose="02040503050406030204" pitchFamily="18" charset="0"/>
                                  </a:rPr>
                                  <m:t>𝒆</m:t>
                                </m:r>
                              </m:sub>
                            </m:sSub>
                          </m:den>
                        </m:f>
                      </m:den>
                    </m:f>
                  </m:oMath>
                </a14:m>
                <a:endParaRPr lang="en-US" altLang="zh-CN" sz="1800" b="1" i="1" dirty="0" smtClean="0">
                  <a:solidFill>
                    <a:srgbClr val="000066"/>
                  </a:solidFill>
                </a:endParaRPr>
              </a:p>
              <a:p>
                <a:pPr algn="l" defTabSz="762000" eaLnBrk="1" hangingPunct="1">
                  <a:lnSpc>
                    <a:spcPct val="150000"/>
                  </a:lnSpc>
                  <a:spcBef>
                    <a:spcPts val="0"/>
                  </a:spcBef>
                  <a:defRPr/>
                </a:pPr>
                <a:endParaRPr lang="zh-CN" altLang="en-US" sz="2000" b="1" dirty="0">
                  <a:solidFill>
                    <a:srgbClr val="000066"/>
                  </a:solidFill>
                  <a:latin typeface="宋体" pitchFamily="2" charset="-122"/>
                </a:endParaRPr>
              </a:p>
            </p:txBody>
          </p:sp>
        </mc:Choice>
        <mc:Fallback xmlns="">
          <p:sp>
            <p:nvSpPr>
              <p:cNvPr id="10245" name="Rectangle 3"/>
              <p:cNvSpPr>
                <a:spLocks noGrp="1" noRot="1" noChangeAspect="1" noMove="1" noResize="1" noEditPoints="1" noAdjustHandles="1" noChangeArrowheads="1" noChangeShapeType="1" noTextEdit="1"/>
              </p:cNvSpPr>
              <p:nvPr>
                <p:ph type="subTitle" idx="1"/>
              </p:nvPr>
            </p:nvSpPr>
            <p:spPr>
              <a:xfrm>
                <a:off x="468000" y="1412875"/>
                <a:ext cx="8280000" cy="4930775"/>
              </a:xfrm>
              <a:blipFill>
                <a:blip r:embed="rId2"/>
                <a:stretch>
                  <a:fillRect l="-663" r="-589"/>
                </a:stretch>
              </a:blipFill>
            </p:spPr>
            <p:txBody>
              <a:bodyPr/>
              <a:lstStyle/>
              <a:p>
                <a:r>
                  <a:rPr lang="zh-CN" altLang="en-US">
                    <a:noFill/>
                  </a:rPr>
                  <a:t> </a:t>
                </a:r>
              </a:p>
            </p:txBody>
          </p:sp>
        </mc:Fallback>
      </mc:AlternateContent>
      <p:sp>
        <p:nvSpPr>
          <p:cNvPr id="2253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253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2536" name="动作按钮: 上一张 1">
            <a:hlinkClick r:id="rId3" action="ppaction://hlinksldjump" highlightClick="1"/>
          </p:cNvPr>
          <p:cNvSpPr>
            <a:spLocks noChangeArrowheads="1"/>
          </p:cNvSpPr>
          <p:nvPr/>
        </p:nvSpPr>
        <p:spPr bwMode="auto">
          <a:xfrm>
            <a:off x="7451725" y="692150"/>
            <a:ext cx="649288" cy="433388"/>
          </a:xfrm>
          <a:prstGeom prst="actionButtonReturn">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grpSp>
        <p:nvGrpSpPr>
          <p:cNvPr id="3" name="组合 2"/>
          <p:cNvGrpSpPr/>
          <p:nvPr/>
        </p:nvGrpSpPr>
        <p:grpSpPr>
          <a:xfrm>
            <a:off x="6084168" y="3212976"/>
            <a:ext cx="2528886" cy="1607372"/>
            <a:chOff x="5868144" y="3879607"/>
            <a:chExt cx="2528886" cy="1607372"/>
          </a:xfrm>
        </p:grpSpPr>
        <mc:AlternateContent xmlns:mc="http://schemas.openxmlformats.org/markup-compatibility/2006" xmlns:a14="http://schemas.microsoft.com/office/drawing/2010/main">
          <mc:Choice Requires="a14">
            <p:sp>
              <p:nvSpPr>
                <p:cNvPr id="22539" name="矩形 1"/>
                <p:cNvSpPr>
                  <a:spLocks noChangeArrowheads="1"/>
                </p:cNvSpPr>
                <p:nvPr/>
              </p:nvSpPr>
              <p:spPr bwMode="auto">
                <a:xfrm>
                  <a:off x="6948235" y="4320465"/>
                  <a:ext cx="720061" cy="288067"/>
                </a:xfrm>
                <a:prstGeom prst="rect">
                  <a:avLst/>
                </a:prstGeom>
                <a:noFill/>
                <a:ln w="6350" algn="ctr">
                  <a:solidFill>
                    <a:schemeClr val="tx1"/>
                  </a:solidFill>
                  <a:round/>
                  <a:headEnd type="none" w="sm" len="sm"/>
                  <a:tailEnd type="none" w="sm" len="sm"/>
                </a:ln>
                <a:extLst>
                  <a:ext uri="{909E8E84-426E-40DD-AFC4-6F175D3DCCD1}">
                    <a14:hiddenFill>
                      <a:solidFill>
                        <a:srgbClr val="FFFFFF"/>
                      </a:solidFill>
                    </a14:hiddenFill>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𝒅</m:t>
                            </m:r>
                          </m:sub>
                        </m:sSub>
                      </m:oMath>
                    </m:oMathPara>
                  </a14:m>
                  <a:endParaRPr lang="zh-CN" altLang="en-US" sz="1400" b="1" i="1" baseline="-25000" dirty="0">
                    <a:solidFill>
                      <a:schemeClr val="tx1"/>
                    </a:solidFill>
                    <a:ea typeface="黑体" panose="02010609060101010101" pitchFamily="49" charset="-122"/>
                  </a:endParaRPr>
                </a:p>
              </p:txBody>
            </p:sp>
          </mc:Choice>
          <mc:Fallback xmlns="">
            <p:sp>
              <p:nvSpPr>
                <p:cNvPr id="22539" name="矩形 1"/>
                <p:cNvSpPr>
                  <a:spLocks noRot="1" noChangeAspect="1" noMove="1" noResize="1" noEditPoints="1" noAdjustHandles="1" noChangeArrowheads="1" noChangeShapeType="1" noTextEdit="1"/>
                </p:cNvSpPr>
                <p:nvPr/>
              </p:nvSpPr>
              <p:spPr bwMode="auto">
                <a:xfrm>
                  <a:off x="6948235" y="4320465"/>
                  <a:ext cx="720061" cy="288067"/>
                </a:xfrm>
                <a:prstGeom prst="rect">
                  <a:avLst/>
                </a:prstGeom>
                <a:blipFill>
                  <a:blip r:embed="rId4"/>
                  <a:stretch>
                    <a:fillRect b="-2083"/>
                  </a:stretch>
                </a:blip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40" name="矩形 11"/>
                <p:cNvSpPr>
                  <a:spLocks noChangeArrowheads="1"/>
                </p:cNvSpPr>
                <p:nvPr/>
              </p:nvSpPr>
              <p:spPr bwMode="auto">
                <a:xfrm>
                  <a:off x="7668296" y="4320465"/>
                  <a:ext cx="720061" cy="288067"/>
                </a:xfrm>
                <a:prstGeom prst="rect">
                  <a:avLst/>
                </a:prstGeom>
                <a:noFill/>
                <a:ln w="6350" algn="ctr">
                  <a:solidFill>
                    <a:schemeClr val="tx1"/>
                  </a:solidFill>
                  <a:round/>
                  <a:headEnd type="none" w="sm" len="sm"/>
                  <a:tailEnd type="none" w="sm" len="sm"/>
                </a:ln>
                <a:extLst>
                  <a:ext uri="{909E8E84-426E-40DD-AFC4-6F175D3DCCD1}">
                    <a14:hiddenFill>
                      <a:solidFill>
                        <a:srgbClr val="FFFFFF"/>
                      </a:solidFill>
                    </a14:hiddenFill>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𝒆</m:t>
                            </m:r>
                            <m:r>
                              <a:rPr lang="en-US" altLang="zh-CN" sz="1400" b="1" i="1">
                                <a:solidFill>
                                  <a:srgbClr val="000066"/>
                                </a:solidFill>
                                <a:latin typeface="Cambria Math" panose="02040503050406030204" pitchFamily="18" charset="0"/>
                              </a:rPr>
                              <m:t>𝟏</m:t>
                            </m:r>
                          </m:sub>
                        </m:sSub>
                      </m:oMath>
                    </m:oMathPara>
                  </a14:m>
                  <a:endParaRPr lang="zh-CN" altLang="en-US" sz="1400" b="1" baseline="-25000" dirty="0">
                    <a:solidFill>
                      <a:schemeClr val="tx1"/>
                    </a:solidFill>
                    <a:ea typeface="黑体" panose="02010609060101010101" pitchFamily="49" charset="-122"/>
                  </a:endParaRPr>
                </a:p>
              </p:txBody>
            </p:sp>
          </mc:Choice>
          <mc:Fallback xmlns="">
            <p:sp>
              <p:nvSpPr>
                <p:cNvPr id="22540" name="矩形 11"/>
                <p:cNvSpPr>
                  <a:spLocks noRot="1" noChangeAspect="1" noMove="1" noResize="1" noEditPoints="1" noAdjustHandles="1" noChangeArrowheads="1" noChangeShapeType="1" noTextEdit="1"/>
                </p:cNvSpPr>
                <p:nvPr/>
              </p:nvSpPr>
              <p:spPr bwMode="auto">
                <a:xfrm>
                  <a:off x="7668296" y="4320465"/>
                  <a:ext cx="720061" cy="288067"/>
                </a:xfrm>
                <a:prstGeom prst="rect">
                  <a:avLst/>
                </a:prstGeom>
                <a:blipFill>
                  <a:blip r:embed="rId5"/>
                  <a:stretch>
                    <a:fillRect/>
                  </a:stretch>
                </a:blip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bwMode="auto">
                <a:xfrm>
                  <a:off x="5868144" y="4319718"/>
                  <a:ext cx="1079500" cy="288925"/>
                </a:xfrm>
                <a:prstGeom prst="rect">
                  <a:avLst/>
                </a:prstGeom>
                <a:noFill/>
                <a:ln w="6350" cap="flat" cmpd="sng" algn="ctr">
                  <a:noFill/>
                  <a:prstDash val="solid"/>
                  <a:round/>
                  <a:headEnd type="none" w="sm" len="sm"/>
                  <a:tailEnd type="none" w="sm" len="sm"/>
                </a:ln>
                <a:effectLst/>
                <a:extLst/>
              </p:spPr>
              <p:txBody>
                <a:bodyPr lIns="0" tIns="0" rIns="0" bIns="0" anchor="ctr" anchorCtr="1"/>
                <a:lstStyle/>
                <a:p>
                  <a:pPr algn="ctr">
                    <a:defRPr/>
                  </a:pPr>
                  <a:r>
                    <a:rPr lang="zh-CN" altLang="en-US" sz="1400" b="1" dirty="0">
                      <a:solidFill>
                        <a:srgbClr val="C00000"/>
                      </a:solidFill>
                      <a:latin typeface="+mn-ea"/>
                      <a:ea typeface="+mn-ea"/>
                    </a:rPr>
                    <a:t>改进前：</a:t>
                  </a:r>
                  <a14:m>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𝟎</m:t>
                          </m:r>
                        </m:sub>
                      </m:sSub>
                    </m:oMath>
                  </a14:m>
                  <a:endParaRPr lang="zh-CN" altLang="en-US" sz="1400" b="1" baseline="-25000" dirty="0">
                    <a:latin typeface="+mn-lt"/>
                    <a:ea typeface="+mn-ea"/>
                  </a:endParaRPr>
                </a:p>
              </p:txBody>
            </p:sp>
          </mc:Choice>
          <mc:Fallback xmlns="">
            <p:sp>
              <p:nvSpPr>
                <p:cNvPr id="13" name="矩形 12"/>
                <p:cNvSpPr>
                  <a:spLocks noRot="1" noChangeAspect="1" noMove="1" noResize="1" noEditPoints="1" noAdjustHandles="1" noChangeArrowheads="1" noChangeShapeType="1" noTextEdit="1"/>
                </p:cNvSpPr>
                <p:nvPr/>
              </p:nvSpPr>
              <p:spPr bwMode="auto">
                <a:xfrm>
                  <a:off x="5868144" y="4319718"/>
                  <a:ext cx="1079500" cy="288925"/>
                </a:xfrm>
                <a:prstGeom prst="rect">
                  <a:avLst/>
                </a:prstGeom>
                <a:blipFill>
                  <a:blip r:embed="rId6"/>
                  <a:stretch>
                    <a:fillRect l="-3390" t="-10638" b="-23404"/>
                  </a:stretch>
                </a:blipFill>
                <a:ln w="6350" cap="flat" cmpd="sng" algn="ctr">
                  <a:no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42" name="矩形 13"/>
                <p:cNvSpPr>
                  <a:spLocks noChangeArrowheads="1"/>
                </p:cNvSpPr>
                <p:nvPr/>
              </p:nvSpPr>
              <p:spPr bwMode="auto">
                <a:xfrm>
                  <a:off x="6960017" y="4760950"/>
                  <a:ext cx="720061" cy="288067"/>
                </a:xfrm>
                <a:prstGeom prst="rect">
                  <a:avLst/>
                </a:prstGeom>
                <a:noFill/>
                <a:ln w="6350" algn="ctr">
                  <a:solidFill>
                    <a:schemeClr val="tx1"/>
                  </a:solidFill>
                  <a:round/>
                  <a:headEnd type="none" w="sm" len="sm"/>
                  <a:tailEnd type="none" w="sm" len="sm"/>
                </a:ln>
                <a:extLst>
                  <a:ext uri="{909E8E84-426E-40DD-AFC4-6F175D3DCCD1}">
                    <a14:hiddenFill>
                      <a:solidFill>
                        <a:srgbClr val="FFFFFF"/>
                      </a:solidFill>
                    </a14:hiddenFill>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𝒅</m:t>
                            </m:r>
                          </m:sub>
                        </m:sSub>
                      </m:oMath>
                    </m:oMathPara>
                  </a14:m>
                  <a:endParaRPr lang="zh-CN" altLang="en-US" sz="1400" b="1" i="1" baseline="-25000" dirty="0">
                    <a:solidFill>
                      <a:schemeClr val="tx1"/>
                    </a:solidFill>
                    <a:ea typeface="黑体" panose="02010609060101010101" pitchFamily="49" charset="-122"/>
                  </a:endParaRPr>
                </a:p>
              </p:txBody>
            </p:sp>
          </mc:Choice>
          <mc:Fallback xmlns="">
            <p:sp>
              <p:nvSpPr>
                <p:cNvPr id="22542" name="矩形 13"/>
                <p:cNvSpPr>
                  <a:spLocks noRot="1" noChangeAspect="1" noMove="1" noResize="1" noEditPoints="1" noAdjustHandles="1" noChangeArrowheads="1" noChangeShapeType="1" noTextEdit="1"/>
                </p:cNvSpPr>
                <p:nvPr/>
              </p:nvSpPr>
              <p:spPr bwMode="auto">
                <a:xfrm>
                  <a:off x="6960017" y="4760950"/>
                  <a:ext cx="720061" cy="288067"/>
                </a:xfrm>
                <a:prstGeom prst="rect">
                  <a:avLst/>
                </a:prstGeom>
                <a:blipFill>
                  <a:blip r:embed="rId7"/>
                  <a:stretch>
                    <a:fillRect b="-2083"/>
                  </a:stretch>
                </a:blip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43" name="矩形 14"/>
                <p:cNvSpPr>
                  <a:spLocks noChangeArrowheads="1"/>
                </p:cNvSpPr>
                <p:nvPr/>
              </p:nvSpPr>
              <p:spPr bwMode="auto">
                <a:xfrm>
                  <a:off x="7680078" y="4760950"/>
                  <a:ext cx="420850" cy="288067"/>
                </a:xfrm>
                <a:prstGeom prst="rect">
                  <a:avLst/>
                </a:prstGeom>
                <a:noFill/>
                <a:ln w="6350" algn="ctr">
                  <a:solidFill>
                    <a:schemeClr val="tx1"/>
                  </a:solidFill>
                  <a:round/>
                  <a:headEnd type="none" w="sm" len="sm"/>
                  <a:tailEnd type="none" w="sm" len="sm"/>
                </a:ln>
                <a:extLst>
                  <a:ext uri="{909E8E84-426E-40DD-AFC4-6F175D3DCCD1}">
                    <a14:hiddenFill>
                      <a:solidFill>
                        <a:srgbClr val="FFFFFF"/>
                      </a:solidFill>
                    </a14:hiddenFill>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𝒆</m:t>
                            </m:r>
                            <m:r>
                              <a:rPr lang="en-US" altLang="zh-CN" sz="1400" b="1" i="1">
                                <a:solidFill>
                                  <a:srgbClr val="000066"/>
                                </a:solidFill>
                                <a:latin typeface="Cambria Math" panose="02040503050406030204" pitchFamily="18" charset="0"/>
                              </a:rPr>
                              <m:t>𝟐</m:t>
                            </m:r>
                          </m:sub>
                        </m:sSub>
                      </m:oMath>
                    </m:oMathPara>
                  </a14:m>
                  <a:endParaRPr lang="zh-CN" altLang="en-US" sz="1400" b="1" baseline="-25000" dirty="0">
                    <a:solidFill>
                      <a:schemeClr val="tx1"/>
                    </a:solidFill>
                    <a:ea typeface="黑体" panose="02010609060101010101" pitchFamily="49" charset="-122"/>
                  </a:endParaRPr>
                </a:p>
              </p:txBody>
            </p:sp>
          </mc:Choice>
          <mc:Fallback xmlns="">
            <p:sp>
              <p:nvSpPr>
                <p:cNvPr id="22543" name="矩形 14"/>
                <p:cNvSpPr>
                  <a:spLocks noRot="1" noChangeAspect="1" noMove="1" noResize="1" noEditPoints="1" noAdjustHandles="1" noChangeArrowheads="1" noChangeShapeType="1" noTextEdit="1"/>
                </p:cNvSpPr>
                <p:nvPr/>
              </p:nvSpPr>
              <p:spPr bwMode="auto">
                <a:xfrm>
                  <a:off x="7680078" y="4760950"/>
                  <a:ext cx="420850" cy="288067"/>
                </a:xfrm>
                <a:prstGeom prst="rect">
                  <a:avLst/>
                </a:prstGeom>
                <a:blipFill>
                  <a:blip r:embed="rId8"/>
                  <a:stretch>
                    <a:fillRect/>
                  </a:stretch>
                </a:blip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bwMode="auto">
                <a:xfrm>
                  <a:off x="5868144" y="4761043"/>
                  <a:ext cx="1092200" cy="287337"/>
                </a:xfrm>
                <a:prstGeom prst="rect">
                  <a:avLst/>
                </a:prstGeom>
                <a:noFill/>
                <a:ln w="6350" cap="flat" cmpd="sng" algn="ctr">
                  <a:noFill/>
                  <a:prstDash val="solid"/>
                  <a:round/>
                  <a:headEnd type="none" w="sm" len="sm"/>
                  <a:tailEnd type="none" w="sm" len="sm"/>
                </a:ln>
                <a:effectLst/>
                <a:extLst/>
              </p:spPr>
              <p:txBody>
                <a:bodyPr lIns="0" tIns="0" rIns="0" bIns="0" anchor="ctr" anchorCtr="1"/>
                <a:lstStyle/>
                <a:p>
                  <a:pPr algn="ctr">
                    <a:defRPr/>
                  </a:pPr>
                  <a:r>
                    <a:rPr lang="zh-CN" altLang="en-US" sz="1400" b="1" dirty="0">
                      <a:solidFill>
                        <a:srgbClr val="C00000"/>
                      </a:solidFill>
                      <a:latin typeface="+mn-ea"/>
                      <a:ea typeface="+mn-ea"/>
                    </a:rPr>
                    <a:t>改进后：</a:t>
                  </a:r>
                  <a14:m>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𝒌</m:t>
                          </m:r>
                        </m:sub>
                      </m:sSub>
                    </m:oMath>
                  </a14:m>
                  <a:endParaRPr lang="zh-CN" altLang="en-US" sz="1400" b="1" i="1" baseline="-25000" dirty="0">
                    <a:ea typeface="黑体" pitchFamily="2" charset="-122"/>
                  </a:endParaRPr>
                </a:p>
              </p:txBody>
            </p:sp>
          </mc:Choice>
          <mc:Fallback xmlns="">
            <p:sp>
              <p:nvSpPr>
                <p:cNvPr id="16" name="矩形 15"/>
                <p:cNvSpPr>
                  <a:spLocks noRot="1" noChangeAspect="1" noMove="1" noResize="1" noEditPoints="1" noAdjustHandles="1" noChangeArrowheads="1" noChangeShapeType="1" noTextEdit="1"/>
                </p:cNvSpPr>
                <p:nvPr/>
              </p:nvSpPr>
              <p:spPr bwMode="auto">
                <a:xfrm>
                  <a:off x="5868144" y="4761043"/>
                  <a:ext cx="1092200" cy="287337"/>
                </a:xfrm>
                <a:prstGeom prst="rect">
                  <a:avLst/>
                </a:prstGeom>
                <a:blipFill>
                  <a:blip r:embed="rId9"/>
                  <a:stretch>
                    <a:fillRect l="-2793" t="-8511" b="-23404"/>
                  </a:stretch>
                </a:blipFill>
                <a:ln w="6350" cap="flat" cmpd="sng" algn="ctr">
                  <a:noFill/>
                  <a:prstDash val="solid"/>
                  <a:round/>
                  <a:headEnd type="none" w="sm" len="sm"/>
                  <a:tailEnd type="none" w="sm" len="sm"/>
                </a:ln>
                <a:effectLst/>
                <a:extLst/>
              </p:spPr>
              <p:txBody>
                <a:bodyPr/>
                <a:lstStyle/>
                <a:p>
                  <a:r>
                    <a:rPr lang="zh-CN" altLang="en-US">
                      <a:noFill/>
                    </a:rPr>
                    <a:t> </a:t>
                  </a:r>
                </a:p>
              </p:txBody>
            </p:sp>
          </mc:Fallback>
        </mc:AlternateContent>
        <p:sp>
          <p:nvSpPr>
            <p:cNvPr id="22545" name="左大括号 2"/>
            <p:cNvSpPr>
              <a:spLocks/>
            </p:cNvSpPr>
            <p:nvPr/>
          </p:nvSpPr>
          <p:spPr bwMode="auto">
            <a:xfrm rot="5400000">
              <a:off x="7986818" y="3861306"/>
              <a:ext cx="94797" cy="708279"/>
            </a:xfrm>
            <a:prstGeom prst="leftBrace">
              <a:avLst>
                <a:gd name="adj1" fmla="val 93995"/>
                <a:gd name="adj2" fmla="val 50000"/>
              </a:avLst>
            </a:prstGeom>
            <a:no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400">
                <a:solidFill>
                  <a:srgbClr val="C00000"/>
                </a:solidFill>
                <a:ea typeface="黑体" panose="02010609060101010101" pitchFamily="49" charset="-122"/>
              </a:endParaRPr>
            </a:p>
          </p:txBody>
        </p:sp>
        <p:sp>
          <p:nvSpPr>
            <p:cNvPr id="18" name="矩形 17"/>
            <p:cNvSpPr/>
            <p:nvPr/>
          </p:nvSpPr>
          <p:spPr bwMode="auto">
            <a:xfrm>
              <a:off x="7660431" y="3879980"/>
              <a:ext cx="736599" cy="287338"/>
            </a:xfrm>
            <a:prstGeom prst="rect">
              <a:avLst/>
            </a:prstGeom>
            <a:noFill/>
            <a:ln w="6350" cap="flat" cmpd="sng" algn="ctr">
              <a:noFill/>
              <a:prstDash val="solid"/>
              <a:round/>
              <a:headEnd type="none" w="sm" len="sm"/>
              <a:tailEnd type="none" w="sm" len="sm"/>
            </a:ln>
            <a:effectLst/>
            <a:extLst/>
          </p:spPr>
          <p:txBody>
            <a:bodyPr lIns="0" tIns="0" rIns="0" bIns="36000" anchor="b" anchorCtr="0"/>
            <a:lstStyle/>
            <a:p>
              <a:pPr algn="ctr">
                <a:defRPr/>
              </a:pPr>
              <a:r>
                <a:rPr lang="zh-CN" altLang="en-US" sz="1400" b="1" dirty="0">
                  <a:solidFill>
                    <a:srgbClr val="C00000"/>
                  </a:solidFill>
                  <a:latin typeface="+mn-ea"/>
                  <a:ea typeface="+mn-ea"/>
                </a:rPr>
                <a:t>可改进</a:t>
              </a:r>
            </a:p>
          </p:txBody>
        </p:sp>
        <mc:AlternateContent xmlns:mc="http://schemas.openxmlformats.org/markup-compatibility/2006" xmlns:a14="http://schemas.microsoft.com/office/drawing/2010/main">
          <mc:Choice Requires="a14">
            <p:sp>
              <p:nvSpPr>
                <p:cNvPr id="22" name="矩形 21"/>
                <p:cNvSpPr/>
                <p:nvPr/>
              </p:nvSpPr>
              <p:spPr bwMode="auto">
                <a:xfrm>
                  <a:off x="5868144" y="5198054"/>
                  <a:ext cx="1223962" cy="288925"/>
                </a:xfrm>
                <a:prstGeom prst="rect">
                  <a:avLst/>
                </a:prstGeom>
                <a:noFill/>
                <a:ln w="6350" cap="flat" cmpd="sng" algn="ctr">
                  <a:noFill/>
                  <a:prstDash val="solid"/>
                  <a:round/>
                  <a:headEnd type="none" w="sm" len="sm"/>
                  <a:tailEnd type="none" w="sm" len="sm"/>
                </a:ln>
                <a:effectLst/>
                <a:extLst/>
              </p:spPr>
              <p:txBody>
                <a:bodyPr lIns="0" tIns="0" rIns="0" bIns="36000" anchor="ctr" anchorCtr="1"/>
                <a:lstStyle/>
                <a:p>
                  <a:pPr algn="ctr">
                    <a:defRPr/>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𝑭</m:t>
                            </m:r>
                          </m:e>
                          <m:sub>
                            <m:r>
                              <a:rPr lang="en-US" altLang="zh-CN" sz="1400" b="1" i="1">
                                <a:solidFill>
                                  <a:srgbClr val="000066"/>
                                </a:solidFill>
                                <a:latin typeface="Cambria Math" panose="02040503050406030204" pitchFamily="18" charset="0"/>
                              </a:rPr>
                              <m:t>𝒆</m:t>
                            </m:r>
                          </m:sub>
                        </m:sSub>
                        <m:r>
                          <a:rPr lang="en-US" altLang="zh-CN" sz="1400" b="1" i="1">
                            <a:solidFill>
                              <a:srgbClr val="000066"/>
                            </a:solidFill>
                            <a:latin typeface="Cambria Math" panose="02040503050406030204" pitchFamily="18" charset="0"/>
                          </a:rPr>
                          <m:t>=</m:t>
                        </m:r>
                        <m:f>
                          <m:fPr>
                            <m:type m:val="lin"/>
                            <m:ctrlPr>
                              <a:rPr lang="en-US" altLang="zh-CN" sz="1400" b="1" i="1">
                                <a:solidFill>
                                  <a:srgbClr val="000066"/>
                                </a:solidFill>
                                <a:latin typeface="Cambria Math" panose="02040503050406030204" pitchFamily="18" charset="0"/>
                              </a:rPr>
                            </m:ctrlPr>
                          </m:fPr>
                          <m:num>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𝒆</m:t>
                                </m:r>
                                <m:r>
                                  <a:rPr lang="en-US" altLang="zh-CN" sz="1400" b="1" i="1">
                                    <a:solidFill>
                                      <a:srgbClr val="000066"/>
                                    </a:solidFill>
                                    <a:latin typeface="Cambria Math" panose="02040503050406030204" pitchFamily="18" charset="0"/>
                                  </a:rPr>
                                  <m:t>𝟏</m:t>
                                </m:r>
                              </m:sub>
                            </m:sSub>
                          </m:num>
                          <m:den>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𝟎</m:t>
                                </m:r>
                              </m:sub>
                            </m:sSub>
                          </m:den>
                        </m:f>
                      </m:oMath>
                    </m:oMathPara>
                  </a14:m>
                  <a:endParaRPr lang="zh-CN" altLang="en-US" sz="1400" b="1" baseline="-25000" dirty="0">
                    <a:latin typeface="+mn-lt"/>
                    <a:ea typeface="+mn-ea"/>
                  </a:endParaRPr>
                </a:p>
              </p:txBody>
            </p:sp>
          </mc:Choice>
          <mc:Fallback xmlns="">
            <p:sp>
              <p:nvSpPr>
                <p:cNvPr id="22" name="矩形 21"/>
                <p:cNvSpPr>
                  <a:spLocks noRot="1" noChangeAspect="1" noMove="1" noResize="1" noEditPoints="1" noAdjustHandles="1" noChangeArrowheads="1" noChangeShapeType="1" noTextEdit="1"/>
                </p:cNvSpPr>
                <p:nvPr/>
              </p:nvSpPr>
              <p:spPr bwMode="auto">
                <a:xfrm>
                  <a:off x="5868144" y="5198054"/>
                  <a:ext cx="1223962" cy="288925"/>
                </a:xfrm>
                <a:prstGeom prst="rect">
                  <a:avLst/>
                </a:prstGeom>
                <a:blipFill>
                  <a:blip r:embed="rId10"/>
                  <a:stretch>
                    <a:fillRect t="-108511" r="-17910" b="-165957"/>
                  </a:stretch>
                </a:blipFill>
                <a:ln w="6350" cap="flat" cmpd="sng" algn="ctr">
                  <a:no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bwMode="auto">
                <a:xfrm>
                  <a:off x="7164388" y="5198847"/>
                  <a:ext cx="1223962" cy="287337"/>
                </a:xfrm>
                <a:prstGeom prst="rect">
                  <a:avLst/>
                </a:prstGeom>
                <a:noFill/>
                <a:ln w="6350" cap="flat" cmpd="sng" algn="ctr">
                  <a:noFill/>
                  <a:prstDash val="solid"/>
                  <a:round/>
                  <a:headEnd type="none" w="sm" len="sm"/>
                  <a:tailEnd type="none" w="sm" len="sm"/>
                </a:ln>
                <a:effectLst/>
                <a:extLst/>
              </p:spPr>
              <p:txBody>
                <a:bodyPr lIns="0" tIns="0" rIns="0" bIns="36000" anchor="ctr" anchorCtr="1"/>
                <a:lstStyle/>
                <a:p>
                  <a:pPr algn="ctr">
                    <a:defRPr/>
                  </a:pPr>
                  <a14:m>
                    <m:oMathPara xmlns:m="http://schemas.openxmlformats.org/officeDocument/2006/math">
                      <m:oMathParaPr>
                        <m:jc m:val="centerGroup"/>
                      </m:oMathParaPr>
                      <m:oMath xmlns:m="http://schemas.openxmlformats.org/officeDocument/2006/math">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𝑺</m:t>
                            </m:r>
                          </m:e>
                          <m:sub>
                            <m:r>
                              <a:rPr lang="en-US" altLang="zh-CN" sz="1400" b="1" i="1">
                                <a:solidFill>
                                  <a:srgbClr val="000066"/>
                                </a:solidFill>
                                <a:latin typeface="Cambria Math" panose="02040503050406030204" pitchFamily="18" charset="0"/>
                              </a:rPr>
                              <m:t>𝒆</m:t>
                            </m:r>
                          </m:sub>
                        </m:sSub>
                        <m:r>
                          <a:rPr lang="en-US" altLang="zh-CN" sz="1400" b="1" i="1">
                            <a:solidFill>
                              <a:srgbClr val="000066"/>
                            </a:solidFill>
                            <a:latin typeface="Cambria Math" panose="02040503050406030204" pitchFamily="18" charset="0"/>
                          </a:rPr>
                          <m:t>=</m:t>
                        </m:r>
                        <m:f>
                          <m:fPr>
                            <m:type m:val="lin"/>
                            <m:ctrlPr>
                              <a:rPr lang="en-US" altLang="zh-CN" sz="1400" b="1" i="1">
                                <a:solidFill>
                                  <a:srgbClr val="000066"/>
                                </a:solidFill>
                                <a:latin typeface="Cambria Math" panose="02040503050406030204" pitchFamily="18" charset="0"/>
                              </a:rPr>
                            </m:ctrlPr>
                          </m:fPr>
                          <m:num>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𝒆</m:t>
                                </m:r>
                                <m:r>
                                  <a:rPr lang="en-US" altLang="zh-CN" sz="1400" b="1" i="1">
                                    <a:solidFill>
                                      <a:srgbClr val="000066"/>
                                    </a:solidFill>
                                    <a:latin typeface="Cambria Math" panose="02040503050406030204" pitchFamily="18" charset="0"/>
                                  </a:rPr>
                                  <m:t>𝟏</m:t>
                                </m:r>
                              </m:sub>
                            </m:sSub>
                          </m:num>
                          <m:den>
                            <m:sSub>
                              <m:sSubPr>
                                <m:ctrlPr>
                                  <a:rPr lang="en-US" altLang="zh-CN" sz="1400" b="1" i="1">
                                    <a:solidFill>
                                      <a:srgbClr val="000066"/>
                                    </a:solidFill>
                                    <a:latin typeface="Cambria Math" panose="02040503050406030204" pitchFamily="18" charset="0"/>
                                  </a:rPr>
                                </m:ctrlPr>
                              </m:sSubPr>
                              <m:e>
                                <m:r>
                                  <a:rPr lang="en-US" altLang="zh-CN" sz="1400" b="1" i="1">
                                    <a:solidFill>
                                      <a:srgbClr val="000066"/>
                                    </a:solidFill>
                                    <a:latin typeface="Cambria Math" panose="02040503050406030204" pitchFamily="18" charset="0"/>
                                  </a:rPr>
                                  <m:t>𝑻</m:t>
                                </m:r>
                              </m:e>
                              <m:sub>
                                <m:r>
                                  <a:rPr lang="en-US" altLang="zh-CN" sz="1400" b="1" i="1">
                                    <a:solidFill>
                                      <a:srgbClr val="000066"/>
                                    </a:solidFill>
                                    <a:latin typeface="Cambria Math" panose="02040503050406030204" pitchFamily="18" charset="0"/>
                                  </a:rPr>
                                  <m:t>𝒆</m:t>
                                </m:r>
                                <m:r>
                                  <a:rPr lang="en-US" altLang="zh-CN" sz="1400" b="1" i="1">
                                    <a:solidFill>
                                      <a:srgbClr val="000066"/>
                                    </a:solidFill>
                                    <a:latin typeface="Cambria Math" panose="02040503050406030204" pitchFamily="18" charset="0"/>
                                  </a:rPr>
                                  <m:t>𝟐</m:t>
                                </m:r>
                              </m:sub>
                            </m:sSub>
                          </m:den>
                        </m:f>
                      </m:oMath>
                    </m:oMathPara>
                  </a14:m>
                  <a:endParaRPr lang="zh-CN" altLang="en-US" sz="1400" b="1" baseline="-25000" dirty="0">
                    <a:latin typeface="+mn-lt"/>
                    <a:ea typeface="+mn-ea"/>
                  </a:endParaRPr>
                </a:p>
              </p:txBody>
            </p:sp>
          </mc:Choice>
          <mc:Fallback xmlns="">
            <p:sp>
              <p:nvSpPr>
                <p:cNvPr id="23" name="矩形 22"/>
                <p:cNvSpPr>
                  <a:spLocks noRot="1" noChangeAspect="1" noMove="1" noResize="1" noEditPoints="1" noAdjustHandles="1" noChangeArrowheads="1" noChangeShapeType="1" noTextEdit="1"/>
                </p:cNvSpPr>
                <p:nvPr/>
              </p:nvSpPr>
              <p:spPr bwMode="auto">
                <a:xfrm>
                  <a:off x="7164388" y="5198847"/>
                  <a:ext cx="1223962" cy="287337"/>
                </a:xfrm>
                <a:prstGeom prst="rect">
                  <a:avLst/>
                </a:prstGeom>
                <a:blipFill>
                  <a:blip r:embed="rId11"/>
                  <a:stretch>
                    <a:fillRect t="-108511" r="-14428" b="-165957"/>
                  </a:stretch>
                </a:blipFill>
                <a:ln w="6350" cap="flat" cmpd="sng" algn="ctr">
                  <a:noFill/>
                  <a:prstDash val="solid"/>
                  <a:round/>
                  <a:headEnd type="none" w="sm" len="sm"/>
                  <a:tailEnd type="none" w="sm" len="sm"/>
                </a:ln>
                <a:effectLst/>
                <a:extLst/>
              </p:spPr>
              <p:txBody>
                <a:bodyPr/>
                <a:lstStyle/>
                <a:p>
                  <a:r>
                    <a:rPr lang="zh-CN" altLang="en-US">
                      <a:noFill/>
                    </a:rPr>
                    <a:t> </a:t>
                  </a:r>
                </a:p>
              </p:txBody>
            </p:sp>
          </mc:Fallback>
        </mc:AlternateContent>
        <p:sp>
          <p:nvSpPr>
            <p:cNvPr id="24" name="左大括号 2"/>
            <p:cNvSpPr>
              <a:spLocks/>
            </p:cNvSpPr>
            <p:nvPr/>
          </p:nvSpPr>
          <p:spPr bwMode="auto">
            <a:xfrm rot="5400000">
              <a:off x="7254385" y="3860577"/>
              <a:ext cx="94797" cy="708279"/>
            </a:xfrm>
            <a:prstGeom prst="leftBrace">
              <a:avLst>
                <a:gd name="adj1" fmla="val 93995"/>
                <a:gd name="adj2" fmla="val 50000"/>
              </a:avLst>
            </a:prstGeom>
            <a:noFill/>
            <a:ln w="63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400">
                <a:solidFill>
                  <a:srgbClr val="C00000"/>
                </a:solidFill>
                <a:ea typeface="黑体" panose="02010609060101010101" pitchFamily="49" charset="-122"/>
              </a:endParaRPr>
            </a:p>
          </p:txBody>
        </p:sp>
        <p:sp>
          <p:nvSpPr>
            <p:cNvPr id="25" name="矩形 24"/>
            <p:cNvSpPr/>
            <p:nvPr/>
          </p:nvSpPr>
          <p:spPr bwMode="auto">
            <a:xfrm>
              <a:off x="6939965" y="3879607"/>
              <a:ext cx="736599" cy="287338"/>
            </a:xfrm>
            <a:prstGeom prst="rect">
              <a:avLst/>
            </a:prstGeom>
            <a:noFill/>
            <a:ln w="6350" cap="flat" cmpd="sng" algn="ctr">
              <a:noFill/>
              <a:prstDash val="solid"/>
              <a:round/>
              <a:headEnd type="none" w="sm" len="sm"/>
              <a:tailEnd type="none" w="sm" len="sm"/>
            </a:ln>
            <a:effectLst/>
            <a:extLst/>
          </p:spPr>
          <p:txBody>
            <a:bodyPr lIns="0" tIns="0" rIns="0" bIns="36000" anchor="b" anchorCtr="0"/>
            <a:lstStyle/>
            <a:p>
              <a:pPr algn="ctr">
                <a:defRPr/>
              </a:pPr>
              <a:r>
                <a:rPr lang="zh-CN" altLang="en-US" sz="1400" b="1" dirty="0" smtClean="0">
                  <a:solidFill>
                    <a:srgbClr val="C00000"/>
                  </a:solidFill>
                  <a:latin typeface="+mn-ea"/>
                  <a:ea typeface="+mn-ea"/>
                </a:rPr>
                <a:t>不可</a:t>
              </a:r>
              <a:r>
                <a:rPr lang="zh-CN" altLang="en-US" sz="1400" b="1" dirty="0">
                  <a:solidFill>
                    <a:srgbClr val="C00000"/>
                  </a:solidFill>
                  <a:latin typeface="+mn-ea"/>
                  <a:ea typeface="+mn-ea"/>
                </a:rPr>
                <a:t>改进</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日期占位符 3"/>
          <p:cNvSpPr>
            <a:spLocks noGrp="1"/>
          </p:cNvSpPr>
          <p:nvPr>
            <p:ph type="dt" sz="quarter" idx="10"/>
          </p:nvPr>
        </p:nvSpPr>
        <p:spPr/>
        <p:txBody>
          <a:bodyPr/>
          <a:lstStyle/>
          <a:p>
            <a:pPr>
              <a:defRPr/>
            </a:pPr>
            <a:fld id="{8836ED02-0F46-45AA-BEAE-A8D2E234ABE9}" type="datetime1">
              <a:rPr lang="zh-CN" altLang="en-US"/>
              <a:pPr>
                <a:defRPr/>
              </a:pPr>
              <a:t>2021/11/28</a:t>
            </a:fld>
            <a:endParaRPr lang="en-US" altLang="zh-CN" dirty="0"/>
          </a:p>
        </p:txBody>
      </p:sp>
      <p:sp>
        <p:nvSpPr>
          <p:cNvPr id="730114" name="Rectangle 2"/>
          <p:cNvSpPr>
            <a:spLocks noGrp="1" noChangeArrowheads="1"/>
          </p:cNvSpPr>
          <p:nvPr>
            <p:ph type="ctrTitle"/>
          </p:nvPr>
        </p:nvSpPr>
        <p:spPr>
          <a:xfrm>
            <a:off x="467999" y="682625"/>
            <a:ext cx="8280000" cy="649288"/>
          </a:xfrm>
        </p:spPr>
        <p:txBody>
          <a:bodyPr/>
          <a:lstStyle/>
          <a:p>
            <a:pPr algn="l" eaLnBrk="1" fontAlgn="b" hangingPunct="1">
              <a:defRPr/>
            </a:pP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超线程技术</a:t>
            </a:r>
          </a:p>
        </p:txBody>
      </p:sp>
      <p:sp>
        <p:nvSpPr>
          <p:cNvPr id="174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74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7414" name="AutoShape 10"/>
          <p:cNvSpPr>
            <a:spLocks noChangeAspect="1" noChangeArrowheads="1"/>
          </p:cNvSpPr>
          <p:nvPr/>
        </p:nvSpPr>
        <p:spPr bwMode="auto">
          <a:xfrm>
            <a:off x="831950" y="1321148"/>
            <a:ext cx="72009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93" name="Text Box 79"/>
          <p:cNvSpPr txBox="1">
            <a:spLocks noChangeArrowheads="1"/>
          </p:cNvSpPr>
          <p:nvPr/>
        </p:nvSpPr>
        <p:spPr bwMode="auto">
          <a:xfrm>
            <a:off x="685801" y="1495773"/>
            <a:ext cx="2880000" cy="288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600" b="1" dirty="0" smtClean="0">
                <a:solidFill>
                  <a:srgbClr val="FF0000"/>
                </a:solidFill>
                <a:latin typeface="微软雅黑" panose="020B0503020204020204" pitchFamily="34" charset="-122"/>
                <a:ea typeface="微软雅黑" panose="020B0503020204020204" pitchFamily="34" charset="-122"/>
              </a:rPr>
              <a:t>单线程、多线程、超线程示意图</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289538" y="1817560"/>
            <a:ext cx="4723885" cy="960254"/>
            <a:chOff x="1289538" y="1817560"/>
            <a:chExt cx="4723885" cy="960254"/>
          </a:xfrm>
        </p:grpSpPr>
        <p:grpSp>
          <p:nvGrpSpPr>
            <p:cNvPr id="8" name="组合 7"/>
            <p:cNvGrpSpPr/>
            <p:nvPr/>
          </p:nvGrpSpPr>
          <p:grpSpPr>
            <a:xfrm>
              <a:off x="1289538" y="2057814"/>
              <a:ext cx="4687885" cy="720000"/>
              <a:chOff x="1289538" y="2057814"/>
              <a:chExt cx="4687885" cy="720000"/>
            </a:xfrm>
          </p:grpSpPr>
          <p:sp>
            <p:nvSpPr>
              <p:cNvPr id="17423" name="Text Box 16"/>
              <p:cNvSpPr txBox="1">
                <a:spLocks noChangeArrowheads="1"/>
              </p:cNvSpPr>
              <p:nvPr/>
            </p:nvSpPr>
            <p:spPr bwMode="auto">
              <a:xfrm>
                <a:off x="1289538" y="2057814"/>
                <a:ext cx="252000" cy="720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400" b="1" dirty="0" smtClean="0">
                    <a:solidFill>
                      <a:srgbClr val="FF0000"/>
                    </a:solidFill>
                  </a:rPr>
                  <a:t>单线程</a:t>
                </a:r>
                <a:endParaRPr lang="zh-CN" altLang="en-US" sz="1400" b="1" dirty="0">
                  <a:solidFill>
                    <a:srgbClr val="FF0000"/>
                  </a:solidFill>
                  <a:ea typeface="黑体" panose="02010609060101010101" pitchFamily="49" charset="-122"/>
                </a:endParaRPr>
              </a:p>
            </p:txBody>
          </p:sp>
          <p:sp>
            <p:nvSpPr>
              <p:cNvPr id="17424" name="AutoShape 17"/>
              <p:cNvSpPr>
                <a:spLocks noChangeArrowheads="1"/>
              </p:cNvSpPr>
              <p:nvPr/>
            </p:nvSpPr>
            <p:spPr bwMode="auto">
              <a:xfrm>
                <a:off x="2271583" y="2233124"/>
                <a:ext cx="504000" cy="360000"/>
              </a:xfrm>
              <a:prstGeom prst="rightArrow">
                <a:avLst>
                  <a:gd name="adj1" fmla="val 61165"/>
                  <a:gd name="adj2" fmla="val 32073"/>
                </a:avLst>
              </a:prstGeom>
              <a:solidFill>
                <a:srgbClr val="00B0F0"/>
              </a:solidFill>
              <a:ln w="9525">
                <a:solidFill>
                  <a:srgbClr val="00B0F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r">
                  <a:spcBef>
                    <a:spcPct val="0"/>
                  </a:spcBef>
                  <a:buFontTx/>
                  <a:buNone/>
                </a:pPr>
                <a:r>
                  <a:rPr lang="zh-CN" altLang="en-US" sz="1200" dirty="0">
                    <a:solidFill>
                      <a:schemeClr val="tx1"/>
                    </a:solidFill>
                  </a:rPr>
                  <a:t>线程</a:t>
                </a:r>
                <a:r>
                  <a:rPr lang="en-US" altLang="zh-CN" sz="1200" dirty="0">
                    <a:solidFill>
                      <a:schemeClr val="tx1"/>
                    </a:solidFill>
                  </a:rPr>
                  <a:t>1</a:t>
                </a:r>
                <a:endParaRPr lang="en-US" altLang="zh-CN" sz="1200" dirty="0">
                  <a:solidFill>
                    <a:schemeClr val="tx1"/>
                  </a:solidFill>
                  <a:ea typeface="黑体" panose="02010609060101010101" pitchFamily="49" charset="-122"/>
                </a:endParaRPr>
              </a:p>
            </p:txBody>
          </p:sp>
          <p:sp>
            <p:nvSpPr>
              <p:cNvPr id="94" name="Text Box 19"/>
              <p:cNvSpPr txBox="1">
                <a:spLocks noChangeArrowheads="1"/>
              </p:cNvSpPr>
              <p:nvPr/>
            </p:nvSpPr>
            <p:spPr bwMode="auto">
              <a:xfrm>
                <a:off x="4022932" y="2090650"/>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96" name="Text Box 19"/>
              <p:cNvSpPr txBox="1">
                <a:spLocks noChangeArrowheads="1"/>
              </p:cNvSpPr>
              <p:nvPr/>
            </p:nvSpPr>
            <p:spPr bwMode="auto">
              <a:xfrm>
                <a:off x="4318681" y="209065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97" name="Text Box 19"/>
              <p:cNvSpPr txBox="1">
                <a:spLocks noChangeArrowheads="1"/>
              </p:cNvSpPr>
              <p:nvPr/>
            </p:nvSpPr>
            <p:spPr bwMode="auto">
              <a:xfrm>
                <a:off x="5205928" y="2311834"/>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98" name="Text Box 19"/>
              <p:cNvSpPr txBox="1">
                <a:spLocks noChangeArrowheads="1"/>
              </p:cNvSpPr>
              <p:nvPr/>
            </p:nvSpPr>
            <p:spPr bwMode="auto">
              <a:xfrm>
                <a:off x="4022932" y="2533018"/>
                <a:ext cx="180000" cy="180000"/>
              </a:xfrm>
              <a:prstGeom prst="pentagon">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99" name="Text Box 19"/>
              <p:cNvSpPr txBox="1">
                <a:spLocks noChangeArrowheads="1"/>
              </p:cNvSpPr>
              <p:nvPr/>
            </p:nvSpPr>
            <p:spPr bwMode="auto">
              <a:xfrm>
                <a:off x="4910179" y="2533018"/>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00" name="Text Box 19"/>
              <p:cNvSpPr txBox="1">
                <a:spLocks noChangeArrowheads="1"/>
              </p:cNvSpPr>
              <p:nvPr/>
            </p:nvSpPr>
            <p:spPr bwMode="auto">
              <a:xfrm>
                <a:off x="4318681" y="2311834"/>
                <a:ext cx="180000" cy="180000"/>
              </a:xfrm>
              <a:prstGeom prst="ellipse">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01" name="Text Box 19"/>
              <p:cNvSpPr txBox="1">
                <a:spLocks noChangeArrowheads="1"/>
              </p:cNvSpPr>
              <p:nvPr/>
            </p:nvSpPr>
            <p:spPr bwMode="auto">
              <a:xfrm>
                <a:off x="4318681" y="2533018"/>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nvGrpSpPr>
              <p:cNvPr id="2" name="组合 1"/>
              <p:cNvGrpSpPr/>
              <p:nvPr/>
            </p:nvGrpSpPr>
            <p:grpSpPr>
              <a:xfrm>
                <a:off x="2792247" y="2057814"/>
                <a:ext cx="720000" cy="720000"/>
                <a:chOff x="2805424" y="2057814"/>
                <a:chExt cx="720000" cy="720000"/>
              </a:xfrm>
              <a:solidFill>
                <a:schemeClr val="accent6">
                  <a:lumMod val="20000"/>
                  <a:lumOff val="80000"/>
                </a:schemeClr>
              </a:solidFill>
            </p:grpSpPr>
            <p:sp>
              <p:nvSpPr>
                <p:cNvPr id="17419" name="Text Box 12"/>
                <p:cNvSpPr txBox="1">
                  <a:spLocks noChangeArrowheads="1"/>
                </p:cNvSpPr>
                <p:nvPr/>
              </p:nvSpPr>
              <p:spPr bwMode="auto">
                <a:xfrm>
                  <a:off x="2805424" y="2057814"/>
                  <a:ext cx="720000" cy="720000"/>
                </a:xfrm>
                <a:prstGeom prst="rect">
                  <a:avLst/>
                </a:prstGeom>
                <a:grpFill/>
                <a:ln w="9525">
                  <a:solidFill>
                    <a:srgbClr val="000000"/>
                  </a:solidFill>
                  <a:miter lim="800000"/>
                  <a:headEnd/>
                  <a:tailEnd/>
                </a:ln>
              </p:spPr>
              <p:txBody>
                <a:bodyPr lIns="36000" tIns="36000" rIns="36000" bIns="36000"/>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50" dirty="0" smtClean="0">
                      <a:solidFill>
                        <a:schemeClr val="tx1"/>
                      </a:solidFill>
                      <a:ea typeface="黑体" panose="02010609060101010101" pitchFamily="49" charset="-122"/>
                    </a:rPr>
                    <a:t>物理内核</a:t>
                  </a:r>
                  <a:endParaRPr lang="zh-CN" altLang="en-US" sz="1050" dirty="0">
                    <a:solidFill>
                      <a:schemeClr val="tx1"/>
                    </a:solidFill>
                    <a:ea typeface="黑体" panose="02010609060101010101" pitchFamily="49" charset="-122"/>
                  </a:endParaRPr>
                </a:p>
              </p:txBody>
            </p:sp>
            <p:sp>
              <p:nvSpPr>
                <p:cNvPr id="17426" name="Text Box 19"/>
                <p:cNvSpPr txBox="1">
                  <a:spLocks noChangeArrowheads="1"/>
                </p:cNvSpPr>
                <p:nvPr/>
              </p:nvSpPr>
              <p:spPr bwMode="auto">
                <a:xfrm>
                  <a:off x="2949519" y="228868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95" name="Text Box 19"/>
                <p:cNvSpPr txBox="1">
                  <a:spLocks noChangeArrowheads="1"/>
                </p:cNvSpPr>
                <p:nvPr/>
              </p:nvSpPr>
              <p:spPr bwMode="auto">
                <a:xfrm>
                  <a:off x="3222735" y="2288680"/>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2" name="Text Box 19"/>
                <p:cNvSpPr txBox="1">
                  <a:spLocks noChangeArrowheads="1"/>
                </p:cNvSpPr>
                <p:nvPr/>
              </p:nvSpPr>
              <p:spPr bwMode="auto">
                <a:xfrm>
                  <a:off x="3071179" y="2537769"/>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sp>
            <p:nvSpPr>
              <p:cNvPr id="103" name="Text Box 19"/>
              <p:cNvSpPr txBox="1">
                <a:spLocks noChangeArrowheads="1"/>
              </p:cNvSpPr>
              <p:nvPr/>
            </p:nvSpPr>
            <p:spPr bwMode="auto">
              <a:xfrm>
                <a:off x="4022932" y="2311834"/>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4" name="Text Box 19"/>
              <p:cNvSpPr txBox="1">
                <a:spLocks noChangeArrowheads="1"/>
              </p:cNvSpPr>
              <p:nvPr/>
            </p:nvSpPr>
            <p:spPr bwMode="auto">
              <a:xfrm>
                <a:off x="4614430" y="2090650"/>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05" name="Text Box 19"/>
              <p:cNvSpPr txBox="1">
                <a:spLocks noChangeArrowheads="1"/>
              </p:cNvSpPr>
              <p:nvPr/>
            </p:nvSpPr>
            <p:spPr bwMode="auto">
              <a:xfrm>
                <a:off x="4614430" y="2311834"/>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6" name="Text Box 19"/>
              <p:cNvSpPr txBox="1">
                <a:spLocks noChangeArrowheads="1"/>
              </p:cNvSpPr>
              <p:nvPr/>
            </p:nvSpPr>
            <p:spPr bwMode="auto">
              <a:xfrm>
                <a:off x="4614430" y="2533018"/>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7" name="Text Box 19"/>
              <p:cNvSpPr txBox="1">
                <a:spLocks noChangeArrowheads="1"/>
              </p:cNvSpPr>
              <p:nvPr/>
            </p:nvSpPr>
            <p:spPr bwMode="auto">
              <a:xfrm>
                <a:off x="4910179" y="209065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8" name="Text Box 19"/>
              <p:cNvSpPr txBox="1">
                <a:spLocks noChangeArrowheads="1"/>
              </p:cNvSpPr>
              <p:nvPr/>
            </p:nvSpPr>
            <p:spPr bwMode="auto">
              <a:xfrm>
                <a:off x="4910179" y="2311834"/>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09" name="Text Box 19"/>
              <p:cNvSpPr txBox="1">
                <a:spLocks noChangeArrowheads="1"/>
              </p:cNvSpPr>
              <p:nvPr/>
            </p:nvSpPr>
            <p:spPr bwMode="auto">
              <a:xfrm>
                <a:off x="5205928" y="209065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0" name="Text Box 19"/>
              <p:cNvSpPr txBox="1">
                <a:spLocks noChangeArrowheads="1"/>
              </p:cNvSpPr>
              <p:nvPr/>
            </p:nvSpPr>
            <p:spPr bwMode="auto">
              <a:xfrm>
                <a:off x="5205928" y="2533018"/>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1" name="Text Box 19"/>
              <p:cNvSpPr txBox="1">
                <a:spLocks noChangeArrowheads="1"/>
              </p:cNvSpPr>
              <p:nvPr/>
            </p:nvSpPr>
            <p:spPr bwMode="auto">
              <a:xfrm>
                <a:off x="5501677" y="209065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2" name="Text Box 19"/>
              <p:cNvSpPr txBox="1">
                <a:spLocks noChangeArrowheads="1"/>
              </p:cNvSpPr>
              <p:nvPr/>
            </p:nvSpPr>
            <p:spPr bwMode="auto">
              <a:xfrm>
                <a:off x="5501677" y="2311834"/>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3" name="Text Box 19"/>
              <p:cNvSpPr txBox="1">
                <a:spLocks noChangeArrowheads="1"/>
              </p:cNvSpPr>
              <p:nvPr/>
            </p:nvSpPr>
            <p:spPr bwMode="auto">
              <a:xfrm>
                <a:off x="5797423" y="2533018"/>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14" name="Text Box 19"/>
              <p:cNvSpPr txBox="1">
                <a:spLocks noChangeArrowheads="1"/>
              </p:cNvSpPr>
              <p:nvPr/>
            </p:nvSpPr>
            <p:spPr bwMode="auto">
              <a:xfrm>
                <a:off x="5501677" y="2533018"/>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5" name="Text Box 19"/>
              <p:cNvSpPr txBox="1">
                <a:spLocks noChangeArrowheads="1"/>
              </p:cNvSpPr>
              <p:nvPr/>
            </p:nvSpPr>
            <p:spPr bwMode="auto">
              <a:xfrm>
                <a:off x="5797423" y="209065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6" name="Text Box 19"/>
              <p:cNvSpPr txBox="1">
                <a:spLocks noChangeArrowheads="1"/>
              </p:cNvSpPr>
              <p:nvPr/>
            </p:nvSpPr>
            <p:spPr bwMode="auto">
              <a:xfrm>
                <a:off x="5797423" y="2311834"/>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21" name="AutoShape 17"/>
              <p:cNvSpPr>
                <a:spLocks noChangeArrowheads="1"/>
              </p:cNvSpPr>
              <p:nvPr/>
            </p:nvSpPr>
            <p:spPr bwMode="auto">
              <a:xfrm>
                <a:off x="1759254" y="2228479"/>
                <a:ext cx="504000" cy="360000"/>
              </a:xfrm>
              <a:prstGeom prst="rightArrow">
                <a:avLst>
                  <a:gd name="adj1" fmla="val 61165"/>
                  <a:gd name="adj2" fmla="val 32073"/>
                </a:avLst>
              </a:prstGeom>
              <a:solidFill>
                <a:srgbClr val="FFC000"/>
              </a:solidFill>
              <a:ln w="9525">
                <a:solidFill>
                  <a:srgbClr val="FFC00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smtClean="0">
                    <a:solidFill>
                      <a:schemeClr val="tx1"/>
                    </a:solidFill>
                  </a:rPr>
                  <a:t>线程</a:t>
                </a:r>
                <a:r>
                  <a:rPr lang="en-US" altLang="zh-CN" sz="1200" dirty="0" smtClean="0">
                    <a:solidFill>
                      <a:schemeClr val="tx1"/>
                    </a:solidFill>
                  </a:rPr>
                  <a:t>2</a:t>
                </a:r>
                <a:endParaRPr lang="en-US" altLang="zh-CN" sz="1200" dirty="0">
                  <a:solidFill>
                    <a:schemeClr val="tx1"/>
                  </a:solidFill>
                  <a:ea typeface="黑体" panose="02010609060101010101" pitchFamily="49" charset="-122"/>
                </a:endParaRPr>
              </a:p>
            </p:txBody>
          </p:sp>
          <p:sp>
            <p:nvSpPr>
              <p:cNvPr id="124" name="Text Box 19"/>
              <p:cNvSpPr txBox="1">
                <a:spLocks noChangeArrowheads="1"/>
              </p:cNvSpPr>
              <p:nvPr/>
            </p:nvSpPr>
            <p:spPr bwMode="auto">
              <a:xfrm>
                <a:off x="3727183" y="2533018"/>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25" name="Text Box 19"/>
              <p:cNvSpPr txBox="1">
                <a:spLocks noChangeArrowheads="1"/>
              </p:cNvSpPr>
              <p:nvPr/>
            </p:nvSpPr>
            <p:spPr bwMode="auto">
              <a:xfrm>
                <a:off x="3727183" y="2311834"/>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26" name="Text Box 19"/>
              <p:cNvSpPr txBox="1">
                <a:spLocks noChangeArrowheads="1"/>
              </p:cNvSpPr>
              <p:nvPr/>
            </p:nvSpPr>
            <p:spPr bwMode="auto">
              <a:xfrm>
                <a:off x="3727183" y="2090650"/>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grpSp>
          <p:nvGrpSpPr>
            <p:cNvPr id="14" name="组合 13"/>
            <p:cNvGrpSpPr/>
            <p:nvPr/>
          </p:nvGrpSpPr>
          <p:grpSpPr>
            <a:xfrm>
              <a:off x="3727183" y="1817560"/>
              <a:ext cx="2286240" cy="180000"/>
              <a:chOff x="3727183" y="1817560"/>
              <a:chExt cx="2286240" cy="180000"/>
            </a:xfrm>
          </p:grpSpPr>
          <p:sp>
            <p:nvSpPr>
              <p:cNvPr id="78" name="Text Box 34"/>
              <p:cNvSpPr txBox="1">
                <a:spLocks noChangeArrowheads="1"/>
              </p:cNvSpPr>
              <p:nvPr/>
            </p:nvSpPr>
            <p:spPr bwMode="auto">
              <a:xfrm>
                <a:off x="3727183"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1</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4" name="Text Box 34"/>
              <p:cNvSpPr txBox="1">
                <a:spLocks noChangeArrowheads="1"/>
              </p:cNvSpPr>
              <p:nvPr/>
            </p:nvSpPr>
            <p:spPr bwMode="auto">
              <a:xfrm>
                <a:off x="4022932"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a:solidFill>
                      <a:schemeClr val="tx1"/>
                    </a:solidFill>
                    <a:latin typeface="黑体" panose="02010609060101010101" pitchFamily="49" charset="-122"/>
                    <a:ea typeface="黑体" panose="02010609060101010101" pitchFamily="49" charset="-122"/>
                  </a:rPr>
                  <a:t>2</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5" name="Text Box 34"/>
              <p:cNvSpPr txBox="1">
                <a:spLocks noChangeArrowheads="1"/>
              </p:cNvSpPr>
              <p:nvPr/>
            </p:nvSpPr>
            <p:spPr bwMode="auto">
              <a:xfrm>
                <a:off x="4318681"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3</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6" name="Text Box 34"/>
              <p:cNvSpPr txBox="1">
                <a:spLocks noChangeArrowheads="1"/>
              </p:cNvSpPr>
              <p:nvPr/>
            </p:nvSpPr>
            <p:spPr bwMode="auto">
              <a:xfrm>
                <a:off x="4614430"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4</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7" name="Text Box 34"/>
              <p:cNvSpPr txBox="1">
                <a:spLocks noChangeArrowheads="1"/>
              </p:cNvSpPr>
              <p:nvPr/>
            </p:nvSpPr>
            <p:spPr bwMode="auto">
              <a:xfrm>
                <a:off x="4910179"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a:solidFill>
                      <a:schemeClr val="tx1"/>
                    </a:solidFill>
                    <a:latin typeface="黑体" panose="02010609060101010101" pitchFamily="49" charset="-122"/>
                    <a:ea typeface="黑体" panose="02010609060101010101" pitchFamily="49" charset="-122"/>
                  </a:rPr>
                  <a:t>5</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8" name="Text Box 34"/>
              <p:cNvSpPr txBox="1">
                <a:spLocks noChangeArrowheads="1"/>
              </p:cNvSpPr>
              <p:nvPr/>
            </p:nvSpPr>
            <p:spPr bwMode="auto">
              <a:xfrm>
                <a:off x="5205928"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6</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19" name="Text Box 34"/>
              <p:cNvSpPr txBox="1">
                <a:spLocks noChangeArrowheads="1"/>
              </p:cNvSpPr>
              <p:nvPr/>
            </p:nvSpPr>
            <p:spPr bwMode="auto">
              <a:xfrm>
                <a:off x="5501677"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7</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220" name="Text Box 34"/>
              <p:cNvSpPr txBox="1">
                <a:spLocks noChangeArrowheads="1"/>
              </p:cNvSpPr>
              <p:nvPr/>
            </p:nvSpPr>
            <p:spPr bwMode="auto">
              <a:xfrm>
                <a:off x="5797423" y="1817560"/>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8</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grpSp>
      </p:grpSp>
      <p:grpSp>
        <p:nvGrpSpPr>
          <p:cNvPr id="13" name="组合 12"/>
          <p:cNvGrpSpPr/>
          <p:nvPr/>
        </p:nvGrpSpPr>
        <p:grpSpPr>
          <a:xfrm>
            <a:off x="5962348" y="3672589"/>
            <a:ext cx="2598739" cy="2180084"/>
            <a:chOff x="5723937" y="3285041"/>
            <a:chExt cx="2598739" cy="2180084"/>
          </a:xfrm>
        </p:grpSpPr>
        <p:sp>
          <p:nvSpPr>
            <p:cNvPr id="11" name="文本框 10"/>
            <p:cNvSpPr txBox="1"/>
            <p:nvPr/>
          </p:nvSpPr>
          <p:spPr>
            <a:xfrm>
              <a:off x="5723937" y="3285041"/>
              <a:ext cx="2598739" cy="2180084"/>
            </a:xfrm>
            <a:prstGeom prst="rect">
              <a:avLst/>
            </a:prstGeom>
            <a:noFill/>
            <a:ln>
              <a:solidFill>
                <a:srgbClr val="0070C0"/>
              </a:solidFill>
            </a:ln>
          </p:spPr>
          <p:txBody>
            <a:bodyPr wrap="square" rtlCol="0">
              <a:spAutoFit/>
            </a:bodyPr>
            <a:lstStyle/>
            <a:p>
              <a:pPr algn="ctr"/>
              <a:r>
                <a:rPr lang="zh-CN" altLang="en-US" sz="1200" dirty="0" smtClean="0">
                  <a:solidFill>
                    <a:srgbClr val="FF0000"/>
                  </a:solidFill>
                  <a:latin typeface="黑体" panose="02010609060101010101" pitchFamily="49" charset="-122"/>
                </a:rPr>
                <a:t>图例说明</a:t>
              </a:r>
              <a:endParaRPr lang="en-US" altLang="zh-CN" sz="1200" dirty="0" smtClean="0">
                <a:solidFill>
                  <a:srgbClr val="FF0000"/>
                </a:solidFill>
                <a:latin typeface="黑体" panose="02010609060101010101" pitchFamily="49" charset="-122"/>
              </a:endParaRPr>
            </a:p>
            <a:p>
              <a:pPr>
                <a:spcBef>
                  <a:spcPts val="1200"/>
                </a:spcBef>
              </a:pPr>
              <a:r>
                <a:rPr lang="zh-CN" altLang="en-US" sz="1200" dirty="0" smtClean="0">
                  <a:latin typeface="+mn-ea"/>
                  <a:ea typeface="+mn-ea"/>
                </a:rPr>
                <a:t>内核资源：  资源</a:t>
              </a:r>
              <a:r>
                <a:rPr lang="en-US" altLang="zh-CN" sz="1200" dirty="0" smtClean="0">
                  <a:latin typeface="+mn-ea"/>
                  <a:ea typeface="+mn-ea"/>
                </a:rPr>
                <a:t>1  </a:t>
              </a:r>
              <a:r>
                <a:rPr lang="zh-CN" altLang="en-US" sz="1200" dirty="0" smtClean="0">
                  <a:latin typeface="+mn-ea"/>
                  <a:ea typeface="+mn-ea"/>
                </a:rPr>
                <a:t>资源</a:t>
              </a:r>
              <a:r>
                <a:rPr lang="en-US" altLang="zh-CN" sz="1200" dirty="0" smtClean="0">
                  <a:latin typeface="+mn-ea"/>
                  <a:ea typeface="+mn-ea"/>
                </a:rPr>
                <a:t>2  </a:t>
              </a:r>
              <a:r>
                <a:rPr lang="zh-CN" altLang="en-US" sz="1200" dirty="0" smtClean="0">
                  <a:latin typeface="+mn-ea"/>
                  <a:ea typeface="+mn-ea"/>
                </a:rPr>
                <a:t>资源</a:t>
              </a:r>
              <a:r>
                <a:rPr lang="en-US" altLang="zh-CN" sz="1200" dirty="0" smtClean="0">
                  <a:latin typeface="+mn-ea"/>
                  <a:ea typeface="+mn-ea"/>
                </a:rPr>
                <a:t>3</a:t>
              </a:r>
            </a:p>
            <a:p>
              <a:pPr>
                <a:spcBef>
                  <a:spcPts val="1200"/>
                </a:spcBef>
              </a:pPr>
              <a:endParaRPr lang="en-US" altLang="zh-CN" sz="1200" dirty="0">
                <a:latin typeface="+mn-ea"/>
                <a:ea typeface="+mn-ea"/>
              </a:endParaRPr>
            </a:p>
            <a:p>
              <a:pPr>
                <a:spcBef>
                  <a:spcPts val="1400"/>
                </a:spcBef>
              </a:pPr>
              <a:r>
                <a:rPr lang="zh-CN" altLang="en-US" sz="1200" dirty="0" smtClean="0">
                  <a:latin typeface="+mn-ea"/>
                  <a:ea typeface="+mn-ea"/>
                </a:rPr>
                <a:t>资源使用：  </a:t>
              </a:r>
              <a:r>
                <a:rPr lang="zh-CN" altLang="en-US" sz="1200" dirty="0" smtClean="0">
                  <a:latin typeface="+mn-lt"/>
                  <a:ea typeface="+mn-ea"/>
                </a:rPr>
                <a:t> </a:t>
              </a:r>
              <a:r>
                <a:rPr lang="zh-CN" altLang="en-US" sz="1200" dirty="0" smtClean="0">
                  <a:latin typeface="+mn-ea"/>
                  <a:ea typeface="+mn-ea"/>
                </a:rPr>
                <a:t>空闲</a:t>
              </a:r>
              <a:r>
                <a:rPr lang="zh-CN" altLang="en-US" sz="1200" dirty="0" smtClean="0">
                  <a:latin typeface="+mn-lt"/>
                  <a:ea typeface="+mn-ea"/>
                </a:rPr>
                <a:t> </a:t>
              </a:r>
              <a:r>
                <a:rPr lang="zh-CN" altLang="en-US" sz="1200" dirty="0" smtClean="0">
                  <a:latin typeface="+mn-ea"/>
                  <a:ea typeface="+mn-ea"/>
                </a:rPr>
                <a:t>  线程</a:t>
              </a:r>
              <a:r>
                <a:rPr lang="en-US" altLang="zh-CN" sz="1200" dirty="0" smtClean="0">
                  <a:latin typeface="+mn-ea"/>
                  <a:ea typeface="+mn-ea"/>
                </a:rPr>
                <a:t>1  </a:t>
              </a:r>
              <a:r>
                <a:rPr lang="zh-CN" altLang="en-US" sz="1200" dirty="0" smtClean="0">
                  <a:latin typeface="+mn-ea"/>
                  <a:ea typeface="+mn-ea"/>
                </a:rPr>
                <a:t>线程</a:t>
              </a:r>
              <a:r>
                <a:rPr lang="en-US" altLang="zh-CN" sz="1200" dirty="0" smtClean="0">
                  <a:latin typeface="+mn-ea"/>
                  <a:ea typeface="+mn-ea"/>
                </a:rPr>
                <a:t>2</a:t>
              </a:r>
            </a:p>
            <a:p>
              <a:pPr>
                <a:spcBef>
                  <a:spcPts val="1200"/>
                </a:spcBef>
              </a:pPr>
              <a:endParaRPr lang="en-US" altLang="zh-CN" sz="1200" dirty="0">
                <a:latin typeface="+mn-ea"/>
                <a:ea typeface="+mn-ea"/>
              </a:endParaRPr>
            </a:p>
            <a:p>
              <a:pPr>
                <a:spcBef>
                  <a:spcPts val="1200"/>
                </a:spcBef>
              </a:pPr>
              <a:r>
                <a:rPr lang="zh-CN" altLang="en-US" sz="1200" dirty="0" smtClean="0">
                  <a:latin typeface="+mn-ea"/>
                  <a:ea typeface="+mn-ea"/>
                </a:rPr>
                <a:t>时间片：</a:t>
              </a:r>
              <a:r>
                <a:rPr lang="en-US" altLang="zh-CN" sz="1200" dirty="0" smtClean="0">
                  <a:latin typeface="黑体" panose="02010609060101010101" pitchFamily="49" charset="-122"/>
                </a:rPr>
                <a:t>T</a:t>
              </a:r>
              <a:r>
                <a:rPr lang="en-US" altLang="zh-CN" sz="1200" baseline="-25000" dirty="0" smtClean="0">
                  <a:latin typeface="黑体" panose="02010609060101010101" pitchFamily="49" charset="-122"/>
                </a:rPr>
                <a:t>1</a:t>
              </a:r>
              <a:r>
                <a:rPr lang="en-US" altLang="zh-CN" sz="1200" dirty="0" smtClean="0">
                  <a:latin typeface="+mn-ea"/>
                  <a:ea typeface="+mn-ea"/>
                </a:rPr>
                <a:t>,</a:t>
              </a:r>
              <a:r>
                <a:rPr lang="en-US" altLang="zh-CN" sz="1200" dirty="0" smtClean="0">
                  <a:latin typeface="黑体" panose="02010609060101010101" pitchFamily="49" charset="-122"/>
                </a:rPr>
                <a:t>T</a:t>
              </a:r>
              <a:r>
                <a:rPr lang="en-US" altLang="zh-CN" sz="1200" baseline="-25000" dirty="0">
                  <a:latin typeface="黑体" panose="02010609060101010101" pitchFamily="49" charset="-122"/>
                </a:rPr>
                <a:t>2</a:t>
              </a:r>
              <a:r>
                <a:rPr lang="en-US" altLang="zh-CN" sz="1200" dirty="0" smtClean="0">
                  <a:latin typeface="+mn-ea"/>
                  <a:ea typeface="+mn-ea"/>
                </a:rPr>
                <a:t>,</a:t>
              </a:r>
              <a:r>
                <a:rPr lang="en-US" altLang="zh-CN" sz="1200" dirty="0" smtClean="0">
                  <a:latin typeface="黑体" panose="02010609060101010101" pitchFamily="49" charset="-122"/>
                </a:rPr>
                <a:t>T</a:t>
              </a:r>
              <a:r>
                <a:rPr lang="en-US" altLang="zh-CN" sz="1200" baseline="-25000" dirty="0">
                  <a:latin typeface="黑体" panose="02010609060101010101" pitchFamily="49" charset="-122"/>
                </a:rPr>
                <a:t>3</a:t>
              </a:r>
              <a:r>
                <a:rPr lang="en-US" altLang="zh-CN" sz="1200" dirty="0" smtClean="0">
                  <a:latin typeface="+mn-ea"/>
                  <a:ea typeface="+mn-ea"/>
                </a:rPr>
                <a:t>,</a:t>
              </a:r>
              <a:r>
                <a:rPr lang="en-US" altLang="zh-CN" sz="1200" dirty="0" smtClean="0">
                  <a:latin typeface="黑体" panose="02010609060101010101" pitchFamily="49" charset="-122"/>
                </a:rPr>
                <a:t>T</a:t>
              </a:r>
              <a:r>
                <a:rPr lang="en-US" altLang="zh-CN" sz="1200" baseline="-25000" dirty="0">
                  <a:latin typeface="黑体" panose="02010609060101010101" pitchFamily="49" charset="-122"/>
                </a:rPr>
                <a:t>4</a:t>
              </a:r>
              <a:r>
                <a:rPr lang="en-US" altLang="zh-CN" sz="1200" dirty="0" smtClean="0">
                  <a:latin typeface="+mn-ea"/>
                  <a:ea typeface="+mn-ea"/>
                </a:rPr>
                <a:t>,</a:t>
              </a:r>
              <a:r>
                <a:rPr lang="en-US" altLang="zh-CN" sz="1200" dirty="0" smtClean="0">
                  <a:latin typeface="黑体" panose="02010609060101010101" pitchFamily="49" charset="-122"/>
                </a:rPr>
                <a:t>T</a:t>
              </a:r>
              <a:r>
                <a:rPr lang="en-US" altLang="zh-CN" sz="1200" baseline="-25000" dirty="0">
                  <a:latin typeface="黑体" panose="02010609060101010101" pitchFamily="49" charset="-122"/>
                </a:rPr>
                <a:t>5</a:t>
              </a:r>
              <a:r>
                <a:rPr lang="en-US" altLang="zh-CN" sz="1200" dirty="0" smtClean="0">
                  <a:latin typeface="+mn-ea"/>
                  <a:ea typeface="+mn-ea"/>
                </a:rPr>
                <a:t>,</a:t>
              </a:r>
              <a:r>
                <a:rPr lang="en-US" altLang="zh-CN" sz="1200" dirty="0" smtClean="0">
                  <a:latin typeface="黑体" panose="02010609060101010101" pitchFamily="49" charset="-122"/>
                </a:rPr>
                <a:t>T</a:t>
              </a:r>
              <a:r>
                <a:rPr lang="en-US" altLang="zh-CN" sz="1200" baseline="-25000" dirty="0">
                  <a:latin typeface="黑体" panose="02010609060101010101" pitchFamily="49" charset="-122"/>
                </a:rPr>
                <a:t>6</a:t>
              </a:r>
              <a:r>
                <a:rPr lang="en-US" altLang="zh-CN" sz="1200" dirty="0" smtClean="0">
                  <a:latin typeface="+mn-ea"/>
                  <a:ea typeface="+mn-ea"/>
                </a:rPr>
                <a:t>,</a:t>
              </a:r>
              <a:r>
                <a:rPr lang="en-US" altLang="zh-CN" sz="1200" dirty="0">
                  <a:latin typeface="黑体" panose="02010609060101010101" pitchFamily="49" charset="-122"/>
                </a:rPr>
                <a:t>T</a:t>
              </a:r>
              <a:r>
                <a:rPr lang="en-US" altLang="zh-CN" sz="1200" baseline="-25000" dirty="0">
                  <a:latin typeface="黑体" panose="02010609060101010101" pitchFamily="49" charset="-122"/>
                </a:rPr>
                <a:t>7</a:t>
              </a:r>
              <a:r>
                <a:rPr lang="en-US" altLang="zh-CN" sz="1200" dirty="0" smtClean="0">
                  <a:latin typeface="+mn-ea"/>
                  <a:ea typeface="+mn-ea"/>
                </a:rPr>
                <a:t>,</a:t>
              </a:r>
              <a:r>
                <a:rPr lang="en-US" altLang="zh-CN" sz="1200" dirty="0">
                  <a:latin typeface="黑体" panose="02010609060101010101" pitchFamily="49" charset="-122"/>
                </a:rPr>
                <a:t>T</a:t>
              </a:r>
              <a:r>
                <a:rPr lang="en-US" altLang="zh-CN" sz="1200" baseline="-25000" dirty="0">
                  <a:latin typeface="黑体" panose="02010609060101010101" pitchFamily="49" charset="-122"/>
                </a:rPr>
                <a:t>8</a:t>
              </a:r>
            </a:p>
            <a:p>
              <a:endParaRPr lang="zh-CN" altLang="en-US" sz="1200" dirty="0">
                <a:latin typeface="+mn-ea"/>
                <a:ea typeface="+mn-ea"/>
              </a:endParaRPr>
            </a:p>
          </p:txBody>
        </p:sp>
        <p:grpSp>
          <p:nvGrpSpPr>
            <p:cNvPr id="12" name="组合 11"/>
            <p:cNvGrpSpPr/>
            <p:nvPr/>
          </p:nvGrpSpPr>
          <p:grpSpPr>
            <a:xfrm>
              <a:off x="6798050" y="3927858"/>
              <a:ext cx="1279871" cy="868435"/>
              <a:chOff x="6817548" y="4036445"/>
              <a:chExt cx="1279871" cy="868435"/>
            </a:xfrm>
          </p:grpSpPr>
          <p:sp>
            <p:nvSpPr>
              <p:cNvPr id="118" name="Text Box 19"/>
              <p:cNvSpPr txBox="1">
                <a:spLocks noChangeArrowheads="1"/>
              </p:cNvSpPr>
              <p:nvPr/>
            </p:nvSpPr>
            <p:spPr bwMode="auto">
              <a:xfrm>
                <a:off x="7366435" y="4724880"/>
                <a:ext cx="180000" cy="180000"/>
              </a:xfrm>
              <a:prstGeom prst="ellipse">
                <a:avLst/>
              </a:prstGeom>
              <a:solidFill>
                <a:srgbClr val="00B0F0"/>
              </a:solidFill>
              <a:ln w="9525">
                <a:no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119" name="Text Box 19"/>
              <p:cNvSpPr txBox="1">
                <a:spLocks noChangeArrowheads="1"/>
              </p:cNvSpPr>
              <p:nvPr/>
            </p:nvSpPr>
            <p:spPr bwMode="auto">
              <a:xfrm>
                <a:off x="7917419" y="4724880"/>
                <a:ext cx="180000" cy="180000"/>
              </a:xfrm>
              <a:prstGeom prst="ellipse">
                <a:avLst/>
              </a:prstGeom>
              <a:solidFill>
                <a:srgbClr val="FFC000"/>
              </a:solidFill>
              <a:ln w="9525">
                <a:no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98" name="Text Box 19"/>
              <p:cNvSpPr txBox="1">
                <a:spLocks noChangeArrowheads="1"/>
              </p:cNvSpPr>
              <p:nvPr/>
            </p:nvSpPr>
            <p:spPr bwMode="auto">
              <a:xfrm>
                <a:off x="6817548" y="4036445"/>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9" name="Text Box 19"/>
              <p:cNvSpPr txBox="1">
                <a:spLocks noChangeArrowheads="1"/>
              </p:cNvSpPr>
              <p:nvPr/>
            </p:nvSpPr>
            <p:spPr bwMode="auto">
              <a:xfrm>
                <a:off x="7917419" y="4036445"/>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300" name="Text Box 19"/>
              <p:cNvSpPr txBox="1">
                <a:spLocks noChangeArrowheads="1"/>
              </p:cNvSpPr>
              <p:nvPr/>
            </p:nvSpPr>
            <p:spPr bwMode="auto">
              <a:xfrm>
                <a:off x="7366435" y="4036445"/>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301" name="Text Box 19"/>
              <p:cNvSpPr txBox="1">
                <a:spLocks noChangeArrowheads="1"/>
              </p:cNvSpPr>
              <p:nvPr/>
            </p:nvSpPr>
            <p:spPr bwMode="auto">
              <a:xfrm>
                <a:off x="6832038" y="4724880"/>
                <a:ext cx="180000" cy="180000"/>
              </a:xfrm>
              <a:prstGeom prst="ellipse">
                <a:avLst/>
              </a:prstGeom>
              <a:solidFill>
                <a:srgbClr val="FFFFFF"/>
              </a:solidFill>
              <a:ln w="9525">
                <a:solidFill>
                  <a:schemeClr val="accent4">
                    <a:lumMod val="50000"/>
                    <a:lumOff val="50000"/>
                  </a:schemeClr>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grpSp>
      <p:grpSp>
        <p:nvGrpSpPr>
          <p:cNvPr id="15" name="组合 14"/>
          <p:cNvGrpSpPr/>
          <p:nvPr/>
        </p:nvGrpSpPr>
        <p:grpSpPr>
          <a:xfrm>
            <a:off x="1804732" y="2945356"/>
            <a:ext cx="3025698" cy="1752041"/>
            <a:chOff x="1804732" y="2945356"/>
            <a:chExt cx="3025698" cy="1752041"/>
          </a:xfrm>
        </p:grpSpPr>
        <p:grpSp>
          <p:nvGrpSpPr>
            <p:cNvPr id="9" name="组合 8"/>
            <p:cNvGrpSpPr/>
            <p:nvPr/>
          </p:nvGrpSpPr>
          <p:grpSpPr>
            <a:xfrm>
              <a:off x="1804732" y="3169354"/>
              <a:ext cx="2993547" cy="1528043"/>
              <a:chOff x="1804732" y="3169354"/>
              <a:chExt cx="2993547" cy="1528043"/>
            </a:xfrm>
          </p:grpSpPr>
          <p:sp>
            <p:nvSpPr>
              <p:cNvPr id="141" name="AutoShape 17"/>
              <p:cNvSpPr>
                <a:spLocks noChangeArrowheads="1"/>
              </p:cNvSpPr>
              <p:nvPr/>
            </p:nvSpPr>
            <p:spPr bwMode="auto">
              <a:xfrm>
                <a:off x="2275517" y="3342035"/>
                <a:ext cx="504000" cy="360000"/>
              </a:xfrm>
              <a:prstGeom prst="rightArrow">
                <a:avLst>
                  <a:gd name="adj1" fmla="val 61165"/>
                  <a:gd name="adj2" fmla="val 32073"/>
                </a:avLst>
              </a:prstGeom>
              <a:solidFill>
                <a:srgbClr val="00B0F0"/>
              </a:solidFill>
              <a:ln w="9525">
                <a:solidFill>
                  <a:srgbClr val="00B0F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a:solidFill>
                      <a:schemeClr val="tx1"/>
                    </a:solidFill>
                  </a:rPr>
                  <a:t>线程</a:t>
                </a:r>
                <a:r>
                  <a:rPr lang="en-US" altLang="zh-CN" sz="1200" dirty="0">
                    <a:solidFill>
                      <a:schemeClr val="tx1"/>
                    </a:solidFill>
                  </a:rPr>
                  <a:t>1</a:t>
                </a:r>
                <a:endParaRPr lang="en-US" altLang="zh-CN" sz="1200" dirty="0">
                  <a:solidFill>
                    <a:schemeClr val="tx1"/>
                  </a:solidFill>
                  <a:ea typeface="黑体" panose="02010609060101010101" pitchFamily="49" charset="-122"/>
                </a:endParaRPr>
              </a:p>
            </p:txBody>
          </p:sp>
          <p:sp>
            <p:nvSpPr>
              <p:cNvPr id="198" name="AutoShape 17"/>
              <p:cNvSpPr>
                <a:spLocks noChangeArrowheads="1"/>
              </p:cNvSpPr>
              <p:nvPr/>
            </p:nvSpPr>
            <p:spPr bwMode="auto">
              <a:xfrm>
                <a:off x="2275517" y="4170080"/>
                <a:ext cx="504000" cy="360000"/>
              </a:xfrm>
              <a:prstGeom prst="rightArrow">
                <a:avLst>
                  <a:gd name="adj1" fmla="val 61165"/>
                  <a:gd name="adj2" fmla="val 32073"/>
                </a:avLst>
              </a:prstGeom>
              <a:solidFill>
                <a:srgbClr val="FFC000"/>
              </a:solidFill>
              <a:ln w="9525">
                <a:solidFill>
                  <a:srgbClr val="FFC00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smtClean="0">
                    <a:solidFill>
                      <a:schemeClr val="tx1"/>
                    </a:solidFill>
                  </a:rPr>
                  <a:t>线程</a:t>
                </a:r>
                <a:r>
                  <a:rPr lang="en-US" altLang="zh-CN" sz="1200" dirty="0" smtClean="0">
                    <a:solidFill>
                      <a:schemeClr val="tx1"/>
                    </a:solidFill>
                  </a:rPr>
                  <a:t>2</a:t>
                </a:r>
                <a:endParaRPr lang="en-US" altLang="zh-CN" sz="1200" dirty="0">
                  <a:solidFill>
                    <a:schemeClr val="tx1"/>
                  </a:solidFill>
                  <a:ea typeface="黑体" panose="02010609060101010101" pitchFamily="49" charset="-122"/>
                </a:endParaRPr>
              </a:p>
            </p:txBody>
          </p:sp>
          <p:grpSp>
            <p:nvGrpSpPr>
              <p:cNvPr id="199" name="组合 198"/>
              <p:cNvGrpSpPr/>
              <p:nvPr/>
            </p:nvGrpSpPr>
            <p:grpSpPr>
              <a:xfrm>
                <a:off x="2792247" y="3169354"/>
                <a:ext cx="720000" cy="720000"/>
                <a:chOff x="2805424" y="2057814"/>
                <a:chExt cx="720000" cy="720000"/>
              </a:xfrm>
            </p:grpSpPr>
            <p:sp>
              <p:nvSpPr>
                <p:cNvPr id="200" name="Text Box 12"/>
                <p:cNvSpPr txBox="1">
                  <a:spLocks noChangeArrowheads="1"/>
                </p:cNvSpPr>
                <p:nvPr/>
              </p:nvSpPr>
              <p:spPr bwMode="auto">
                <a:xfrm>
                  <a:off x="2805424" y="2057814"/>
                  <a:ext cx="720000" cy="720000"/>
                </a:xfrm>
                <a:prstGeom prst="rect">
                  <a:avLst/>
                </a:prstGeom>
                <a:solidFill>
                  <a:schemeClr val="accent6">
                    <a:lumMod val="20000"/>
                    <a:lumOff val="80000"/>
                  </a:schemeClr>
                </a:solidFill>
                <a:ln w="9525">
                  <a:solidFill>
                    <a:srgbClr val="000000"/>
                  </a:solidFill>
                  <a:miter lim="800000"/>
                  <a:headEnd/>
                  <a:tailEnd/>
                </a:ln>
              </p:spPr>
              <p:txBody>
                <a:bodyPr lIns="36000" tIns="36000" rIns="36000" bIns="36000"/>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50" dirty="0" smtClean="0">
                      <a:solidFill>
                        <a:schemeClr val="tx1"/>
                      </a:solidFill>
                      <a:latin typeface="黑体" panose="02010609060101010101" pitchFamily="49" charset="-122"/>
                      <a:ea typeface="黑体" panose="02010609060101010101" pitchFamily="49" charset="-122"/>
                    </a:rPr>
                    <a:t>物理内核</a:t>
                  </a:r>
                  <a:r>
                    <a:rPr lang="en-US" altLang="zh-CN" sz="1050" dirty="0" smtClean="0">
                      <a:solidFill>
                        <a:schemeClr val="tx1"/>
                      </a:solidFill>
                      <a:latin typeface="黑体" panose="02010609060101010101" pitchFamily="49" charset="-122"/>
                      <a:ea typeface="黑体" panose="02010609060101010101" pitchFamily="49" charset="-122"/>
                    </a:rPr>
                    <a:t>1</a:t>
                  </a:r>
                  <a:endParaRPr lang="zh-CN" altLang="en-US" sz="1050" dirty="0">
                    <a:solidFill>
                      <a:schemeClr val="tx1"/>
                    </a:solidFill>
                    <a:latin typeface="黑体" panose="02010609060101010101" pitchFamily="49" charset="-122"/>
                    <a:ea typeface="黑体" panose="02010609060101010101" pitchFamily="49" charset="-122"/>
                  </a:endParaRPr>
                </a:p>
              </p:txBody>
            </p:sp>
            <p:sp>
              <p:nvSpPr>
                <p:cNvPr id="201" name="Text Box 19"/>
                <p:cNvSpPr txBox="1">
                  <a:spLocks noChangeArrowheads="1"/>
                </p:cNvSpPr>
                <p:nvPr/>
              </p:nvSpPr>
              <p:spPr bwMode="auto">
                <a:xfrm>
                  <a:off x="2949519" y="228868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02" name="Text Box 19"/>
                <p:cNvSpPr txBox="1">
                  <a:spLocks noChangeArrowheads="1"/>
                </p:cNvSpPr>
                <p:nvPr/>
              </p:nvSpPr>
              <p:spPr bwMode="auto">
                <a:xfrm>
                  <a:off x="3222735" y="2288680"/>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03" name="Text Box 19"/>
                <p:cNvSpPr txBox="1">
                  <a:spLocks noChangeArrowheads="1"/>
                </p:cNvSpPr>
                <p:nvPr/>
              </p:nvSpPr>
              <p:spPr bwMode="auto">
                <a:xfrm>
                  <a:off x="3071179" y="2537769"/>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grpSp>
            <p:nvGrpSpPr>
              <p:cNvPr id="204" name="组合 203"/>
              <p:cNvGrpSpPr/>
              <p:nvPr/>
            </p:nvGrpSpPr>
            <p:grpSpPr>
              <a:xfrm>
                <a:off x="2792247" y="3977397"/>
                <a:ext cx="720000" cy="720000"/>
                <a:chOff x="2805424" y="2057814"/>
                <a:chExt cx="720000" cy="720000"/>
              </a:xfrm>
            </p:grpSpPr>
            <p:sp>
              <p:nvSpPr>
                <p:cNvPr id="205" name="Text Box 12"/>
                <p:cNvSpPr txBox="1">
                  <a:spLocks noChangeArrowheads="1"/>
                </p:cNvSpPr>
                <p:nvPr/>
              </p:nvSpPr>
              <p:spPr bwMode="auto">
                <a:xfrm>
                  <a:off x="2805424" y="2057814"/>
                  <a:ext cx="720000" cy="720000"/>
                </a:xfrm>
                <a:prstGeom prst="rect">
                  <a:avLst/>
                </a:prstGeom>
                <a:solidFill>
                  <a:schemeClr val="accent6">
                    <a:lumMod val="20000"/>
                    <a:lumOff val="80000"/>
                  </a:schemeClr>
                </a:solidFill>
                <a:ln w="9525">
                  <a:solidFill>
                    <a:srgbClr val="000000"/>
                  </a:solidFill>
                  <a:miter lim="800000"/>
                  <a:headEnd/>
                  <a:tailEnd/>
                </a:ln>
              </p:spPr>
              <p:txBody>
                <a:bodyPr lIns="36000" tIns="36000" rIns="36000" bIns="36000"/>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50" dirty="0" smtClean="0">
                      <a:solidFill>
                        <a:schemeClr val="tx1"/>
                      </a:solidFill>
                      <a:latin typeface="黑体" panose="02010609060101010101" pitchFamily="49" charset="-122"/>
                      <a:ea typeface="黑体" panose="02010609060101010101" pitchFamily="49" charset="-122"/>
                    </a:rPr>
                    <a:t>物理内核</a:t>
                  </a:r>
                  <a:r>
                    <a:rPr lang="en-US" altLang="zh-CN" sz="1050" dirty="0" smtClean="0">
                      <a:solidFill>
                        <a:schemeClr val="tx1"/>
                      </a:solidFill>
                      <a:latin typeface="黑体" panose="02010609060101010101" pitchFamily="49" charset="-122"/>
                      <a:ea typeface="黑体" panose="02010609060101010101" pitchFamily="49" charset="-122"/>
                    </a:rPr>
                    <a:t>2</a:t>
                  </a:r>
                  <a:endParaRPr lang="zh-CN" altLang="en-US" sz="1050" dirty="0">
                    <a:solidFill>
                      <a:schemeClr val="tx1"/>
                    </a:solidFill>
                    <a:latin typeface="黑体" panose="02010609060101010101" pitchFamily="49" charset="-122"/>
                    <a:ea typeface="黑体" panose="02010609060101010101" pitchFamily="49" charset="-122"/>
                  </a:endParaRPr>
                </a:p>
              </p:txBody>
            </p:sp>
            <p:sp>
              <p:nvSpPr>
                <p:cNvPr id="206" name="Text Box 19"/>
                <p:cNvSpPr txBox="1">
                  <a:spLocks noChangeArrowheads="1"/>
                </p:cNvSpPr>
                <p:nvPr/>
              </p:nvSpPr>
              <p:spPr bwMode="auto">
                <a:xfrm>
                  <a:off x="2949519" y="228868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07" name="Text Box 19"/>
                <p:cNvSpPr txBox="1">
                  <a:spLocks noChangeArrowheads="1"/>
                </p:cNvSpPr>
                <p:nvPr/>
              </p:nvSpPr>
              <p:spPr bwMode="auto">
                <a:xfrm>
                  <a:off x="3222735" y="2288680"/>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08" name="Text Box 19"/>
                <p:cNvSpPr txBox="1">
                  <a:spLocks noChangeArrowheads="1"/>
                </p:cNvSpPr>
                <p:nvPr/>
              </p:nvSpPr>
              <p:spPr bwMode="auto">
                <a:xfrm>
                  <a:off x="3071179" y="2537769"/>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sp>
            <p:nvSpPr>
              <p:cNvPr id="221" name="Text Box 19"/>
              <p:cNvSpPr txBox="1">
                <a:spLocks noChangeArrowheads="1"/>
              </p:cNvSpPr>
              <p:nvPr/>
            </p:nvSpPr>
            <p:spPr bwMode="auto">
              <a:xfrm>
                <a:off x="4026781" y="3216872"/>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22" name="Text Box 19"/>
              <p:cNvSpPr txBox="1">
                <a:spLocks noChangeArrowheads="1"/>
              </p:cNvSpPr>
              <p:nvPr/>
            </p:nvSpPr>
            <p:spPr bwMode="auto">
              <a:xfrm>
                <a:off x="4322530" y="3216872"/>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23" name="Text Box 19"/>
              <p:cNvSpPr txBox="1">
                <a:spLocks noChangeArrowheads="1"/>
              </p:cNvSpPr>
              <p:nvPr/>
            </p:nvSpPr>
            <p:spPr bwMode="auto">
              <a:xfrm>
                <a:off x="4026781" y="3659240"/>
                <a:ext cx="180000" cy="180000"/>
              </a:xfrm>
              <a:prstGeom prst="pentagon">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24" name="Text Box 19"/>
              <p:cNvSpPr txBox="1">
                <a:spLocks noChangeArrowheads="1"/>
              </p:cNvSpPr>
              <p:nvPr/>
            </p:nvSpPr>
            <p:spPr bwMode="auto">
              <a:xfrm>
                <a:off x="4322530" y="3438056"/>
                <a:ext cx="180000" cy="180000"/>
              </a:xfrm>
              <a:prstGeom prst="ellipse">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25" name="Text Box 19"/>
              <p:cNvSpPr txBox="1">
                <a:spLocks noChangeArrowheads="1"/>
              </p:cNvSpPr>
              <p:nvPr/>
            </p:nvSpPr>
            <p:spPr bwMode="auto">
              <a:xfrm>
                <a:off x="4322530" y="3659240"/>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26" name="Text Box 19"/>
              <p:cNvSpPr txBox="1">
                <a:spLocks noChangeArrowheads="1"/>
              </p:cNvSpPr>
              <p:nvPr/>
            </p:nvSpPr>
            <p:spPr bwMode="auto">
              <a:xfrm>
                <a:off x="4026781" y="3438056"/>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27" name="Text Box 19"/>
              <p:cNvSpPr txBox="1">
                <a:spLocks noChangeArrowheads="1"/>
              </p:cNvSpPr>
              <p:nvPr/>
            </p:nvSpPr>
            <p:spPr bwMode="auto">
              <a:xfrm>
                <a:off x="4618279" y="3216872"/>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28" name="Text Box 19"/>
              <p:cNvSpPr txBox="1">
                <a:spLocks noChangeArrowheads="1"/>
              </p:cNvSpPr>
              <p:nvPr/>
            </p:nvSpPr>
            <p:spPr bwMode="auto">
              <a:xfrm>
                <a:off x="4618279" y="3438056"/>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29" name="Text Box 19"/>
              <p:cNvSpPr txBox="1">
                <a:spLocks noChangeArrowheads="1"/>
              </p:cNvSpPr>
              <p:nvPr/>
            </p:nvSpPr>
            <p:spPr bwMode="auto">
              <a:xfrm>
                <a:off x="4618279" y="3659240"/>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0" name="Text Box 19"/>
              <p:cNvSpPr txBox="1">
                <a:spLocks noChangeArrowheads="1"/>
              </p:cNvSpPr>
              <p:nvPr/>
            </p:nvSpPr>
            <p:spPr bwMode="auto">
              <a:xfrm>
                <a:off x="3731032" y="3659240"/>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1" name="Text Box 19"/>
              <p:cNvSpPr txBox="1">
                <a:spLocks noChangeArrowheads="1"/>
              </p:cNvSpPr>
              <p:nvPr/>
            </p:nvSpPr>
            <p:spPr bwMode="auto">
              <a:xfrm>
                <a:off x="3731032" y="3438056"/>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2" name="Text Box 19"/>
              <p:cNvSpPr txBox="1">
                <a:spLocks noChangeArrowheads="1"/>
              </p:cNvSpPr>
              <p:nvPr/>
            </p:nvSpPr>
            <p:spPr bwMode="auto">
              <a:xfrm>
                <a:off x="3731032" y="3216872"/>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3" name="Text Box 19"/>
              <p:cNvSpPr txBox="1">
                <a:spLocks noChangeArrowheads="1"/>
              </p:cNvSpPr>
              <p:nvPr/>
            </p:nvSpPr>
            <p:spPr bwMode="auto">
              <a:xfrm>
                <a:off x="4026781" y="4257629"/>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34" name="Text Box 19"/>
              <p:cNvSpPr txBox="1">
                <a:spLocks noChangeArrowheads="1"/>
              </p:cNvSpPr>
              <p:nvPr/>
            </p:nvSpPr>
            <p:spPr bwMode="auto">
              <a:xfrm>
                <a:off x="3731032" y="4478813"/>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35" name="Text Box 19"/>
              <p:cNvSpPr txBox="1">
                <a:spLocks noChangeArrowheads="1"/>
              </p:cNvSpPr>
              <p:nvPr/>
            </p:nvSpPr>
            <p:spPr bwMode="auto">
              <a:xfrm>
                <a:off x="3731032" y="4036445"/>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6" name="Text Box 19"/>
              <p:cNvSpPr txBox="1">
                <a:spLocks noChangeArrowheads="1"/>
              </p:cNvSpPr>
              <p:nvPr/>
            </p:nvSpPr>
            <p:spPr bwMode="auto">
              <a:xfrm>
                <a:off x="3731032" y="4257629"/>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7" name="Text Box 19"/>
              <p:cNvSpPr txBox="1">
                <a:spLocks noChangeArrowheads="1"/>
              </p:cNvSpPr>
              <p:nvPr/>
            </p:nvSpPr>
            <p:spPr bwMode="auto">
              <a:xfrm>
                <a:off x="4026781" y="4036445"/>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8" name="Text Box 19"/>
              <p:cNvSpPr txBox="1">
                <a:spLocks noChangeArrowheads="1"/>
              </p:cNvSpPr>
              <p:nvPr/>
            </p:nvSpPr>
            <p:spPr bwMode="auto">
              <a:xfrm>
                <a:off x="4026781" y="4478813"/>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39" name="Text Box 19"/>
              <p:cNvSpPr txBox="1">
                <a:spLocks noChangeArrowheads="1"/>
              </p:cNvSpPr>
              <p:nvPr/>
            </p:nvSpPr>
            <p:spPr bwMode="auto">
              <a:xfrm>
                <a:off x="4322530" y="4036445"/>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40" name="Text Box 19"/>
              <p:cNvSpPr txBox="1">
                <a:spLocks noChangeArrowheads="1"/>
              </p:cNvSpPr>
              <p:nvPr/>
            </p:nvSpPr>
            <p:spPr bwMode="auto">
              <a:xfrm>
                <a:off x="4322530" y="4257629"/>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41" name="Text Box 19"/>
              <p:cNvSpPr txBox="1">
                <a:spLocks noChangeArrowheads="1"/>
              </p:cNvSpPr>
              <p:nvPr/>
            </p:nvSpPr>
            <p:spPr bwMode="auto">
              <a:xfrm>
                <a:off x="4618276" y="4478813"/>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42" name="Text Box 19"/>
              <p:cNvSpPr txBox="1">
                <a:spLocks noChangeArrowheads="1"/>
              </p:cNvSpPr>
              <p:nvPr/>
            </p:nvSpPr>
            <p:spPr bwMode="auto">
              <a:xfrm>
                <a:off x="4322530" y="4478813"/>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43" name="Text Box 19"/>
              <p:cNvSpPr txBox="1">
                <a:spLocks noChangeArrowheads="1"/>
              </p:cNvSpPr>
              <p:nvPr/>
            </p:nvSpPr>
            <p:spPr bwMode="auto">
              <a:xfrm>
                <a:off x="4618276" y="4036445"/>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44" name="Text Box 19"/>
              <p:cNvSpPr txBox="1">
                <a:spLocks noChangeArrowheads="1"/>
              </p:cNvSpPr>
              <p:nvPr/>
            </p:nvSpPr>
            <p:spPr bwMode="auto">
              <a:xfrm>
                <a:off x="4618276" y="4257629"/>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3" name="Text Box 16"/>
              <p:cNvSpPr txBox="1">
                <a:spLocks noChangeArrowheads="1"/>
              </p:cNvSpPr>
              <p:nvPr/>
            </p:nvSpPr>
            <p:spPr bwMode="auto">
              <a:xfrm>
                <a:off x="1804732" y="3569091"/>
                <a:ext cx="252000" cy="720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400" b="1" dirty="0" smtClean="0">
                    <a:solidFill>
                      <a:srgbClr val="FF0000"/>
                    </a:solidFill>
                  </a:rPr>
                  <a:t>多线程</a:t>
                </a:r>
                <a:endParaRPr lang="zh-CN" altLang="en-US" sz="1400" b="1" dirty="0">
                  <a:solidFill>
                    <a:srgbClr val="FF0000"/>
                  </a:solidFill>
                  <a:ea typeface="黑体" panose="02010609060101010101" pitchFamily="49" charset="-122"/>
                </a:endParaRPr>
              </a:p>
            </p:txBody>
          </p:sp>
        </p:grpSp>
        <p:sp>
          <p:nvSpPr>
            <p:cNvPr id="306" name="Text Box 34"/>
            <p:cNvSpPr txBox="1">
              <a:spLocks noChangeArrowheads="1"/>
            </p:cNvSpPr>
            <p:nvPr/>
          </p:nvSpPr>
          <p:spPr bwMode="auto">
            <a:xfrm>
              <a:off x="3727183" y="2945356"/>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1</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07" name="Text Box 34"/>
            <p:cNvSpPr txBox="1">
              <a:spLocks noChangeArrowheads="1"/>
            </p:cNvSpPr>
            <p:nvPr/>
          </p:nvSpPr>
          <p:spPr bwMode="auto">
            <a:xfrm>
              <a:off x="4022932" y="2945356"/>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a:solidFill>
                    <a:schemeClr val="tx1"/>
                  </a:solidFill>
                  <a:latin typeface="黑体" panose="02010609060101010101" pitchFamily="49" charset="-122"/>
                  <a:ea typeface="黑体" panose="02010609060101010101" pitchFamily="49" charset="-122"/>
                </a:rPr>
                <a:t>2</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08" name="Text Box 34"/>
            <p:cNvSpPr txBox="1">
              <a:spLocks noChangeArrowheads="1"/>
            </p:cNvSpPr>
            <p:nvPr/>
          </p:nvSpPr>
          <p:spPr bwMode="auto">
            <a:xfrm>
              <a:off x="4318681" y="2945356"/>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3</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09" name="Text Box 34"/>
            <p:cNvSpPr txBox="1">
              <a:spLocks noChangeArrowheads="1"/>
            </p:cNvSpPr>
            <p:nvPr/>
          </p:nvSpPr>
          <p:spPr bwMode="auto">
            <a:xfrm>
              <a:off x="4614430" y="2945356"/>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4</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grpSp>
      <p:grpSp>
        <p:nvGrpSpPr>
          <p:cNvPr id="18" name="组合 17"/>
          <p:cNvGrpSpPr/>
          <p:nvPr/>
        </p:nvGrpSpPr>
        <p:grpSpPr>
          <a:xfrm>
            <a:off x="892564" y="4868091"/>
            <a:ext cx="4233291" cy="1024597"/>
            <a:chOff x="892564" y="4868091"/>
            <a:chExt cx="4233291" cy="1024597"/>
          </a:xfrm>
        </p:grpSpPr>
        <p:grpSp>
          <p:nvGrpSpPr>
            <p:cNvPr id="10" name="组合 9"/>
            <p:cNvGrpSpPr/>
            <p:nvPr/>
          </p:nvGrpSpPr>
          <p:grpSpPr>
            <a:xfrm>
              <a:off x="892564" y="5062063"/>
              <a:ext cx="4202002" cy="830625"/>
              <a:chOff x="892564" y="5062063"/>
              <a:chExt cx="4202002" cy="830625"/>
            </a:xfrm>
          </p:grpSpPr>
          <p:sp>
            <p:nvSpPr>
              <p:cNvPr id="142" name="AutoShape 17"/>
              <p:cNvSpPr>
                <a:spLocks noChangeArrowheads="1"/>
              </p:cNvSpPr>
              <p:nvPr/>
            </p:nvSpPr>
            <p:spPr bwMode="auto">
              <a:xfrm>
                <a:off x="1360187" y="5486998"/>
                <a:ext cx="504000" cy="360000"/>
              </a:xfrm>
              <a:prstGeom prst="rightArrow">
                <a:avLst>
                  <a:gd name="adj1" fmla="val 61165"/>
                  <a:gd name="adj2" fmla="val 32073"/>
                </a:avLst>
              </a:prstGeom>
              <a:solidFill>
                <a:srgbClr val="FFC000"/>
              </a:solidFill>
              <a:ln w="9525">
                <a:solidFill>
                  <a:srgbClr val="FFC00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smtClean="0">
                    <a:solidFill>
                      <a:schemeClr val="tx1"/>
                    </a:solidFill>
                  </a:rPr>
                  <a:t>线程</a:t>
                </a:r>
                <a:r>
                  <a:rPr lang="en-US" altLang="zh-CN" sz="1200" dirty="0" smtClean="0">
                    <a:solidFill>
                      <a:schemeClr val="tx1"/>
                    </a:solidFill>
                  </a:rPr>
                  <a:t>2</a:t>
                </a:r>
                <a:endParaRPr lang="en-US" altLang="zh-CN" sz="1200" dirty="0">
                  <a:solidFill>
                    <a:schemeClr val="tx1"/>
                  </a:solidFill>
                  <a:ea typeface="黑体" panose="02010609060101010101" pitchFamily="49" charset="-122"/>
                </a:endParaRPr>
              </a:p>
            </p:txBody>
          </p:sp>
          <p:sp>
            <p:nvSpPr>
              <p:cNvPr id="170" name="AutoShape 17"/>
              <p:cNvSpPr>
                <a:spLocks noChangeArrowheads="1"/>
              </p:cNvSpPr>
              <p:nvPr/>
            </p:nvSpPr>
            <p:spPr bwMode="auto">
              <a:xfrm>
                <a:off x="2275517" y="5488355"/>
                <a:ext cx="504000" cy="360000"/>
              </a:xfrm>
              <a:prstGeom prst="rightArrow">
                <a:avLst>
                  <a:gd name="adj1" fmla="val 61165"/>
                  <a:gd name="adj2" fmla="val 32073"/>
                </a:avLst>
              </a:prstGeom>
              <a:solidFill>
                <a:srgbClr val="FFC000"/>
              </a:solidFill>
              <a:ln w="9525">
                <a:solidFill>
                  <a:srgbClr val="FFC00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smtClean="0">
                    <a:solidFill>
                      <a:schemeClr val="tx1"/>
                    </a:solidFill>
                  </a:rPr>
                  <a:t>线程</a:t>
                </a:r>
                <a:r>
                  <a:rPr lang="en-US" altLang="zh-CN" sz="1200" dirty="0" smtClean="0">
                    <a:solidFill>
                      <a:schemeClr val="tx1"/>
                    </a:solidFill>
                  </a:rPr>
                  <a:t>2</a:t>
                </a:r>
                <a:endParaRPr lang="en-US" altLang="zh-CN" sz="1200" dirty="0">
                  <a:solidFill>
                    <a:schemeClr val="tx1"/>
                  </a:solidFill>
                  <a:ea typeface="黑体" panose="02010609060101010101" pitchFamily="49" charset="-122"/>
                </a:endParaRPr>
              </a:p>
            </p:txBody>
          </p:sp>
          <p:sp>
            <p:nvSpPr>
              <p:cNvPr id="171" name="AutoShape 17"/>
              <p:cNvSpPr>
                <a:spLocks noChangeArrowheads="1"/>
              </p:cNvSpPr>
              <p:nvPr/>
            </p:nvSpPr>
            <p:spPr bwMode="auto">
              <a:xfrm>
                <a:off x="2275517" y="5087171"/>
                <a:ext cx="504000" cy="360000"/>
              </a:xfrm>
              <a:prstGeom prst="rightArrow">
                <a:avLst>
                  <a:gd name="adj1" fmla="val 61165"/>
                  <a:gd name="adj2" fmla="val 32073"/>
                </a:avLst>
              </a:prstGeom>
              <a:solidFill>
                <a:srgbClr val="00B0F0"/>
              </a:solidFill>
              <a:ln w="9525">
                <a:solidFill>
                  <a:srgbClr val="00B0F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a:solidFill>
                      <a:schemeClr val="tx1"/>
                    </a:solidFill>
                  </a:rPr>
                  <a:t>线程</a:t>
                </a:r>
                <a:r>
                  <a:rPr lang="en-US" altLang="zh-CN" sz="1200" dirty="0">
                    <a:solidFill>
                      <a:schemeClr val="tx1"/>
                    </a:solidFill>
                  </a:rPr>
                  <a:t>1</a:t>
                </a:r>
                <a:endParaRPr lang="en-US" altLang="zh-CN" sz="1200" dirty="0">
                  <a:solidFill>
                    <a:schemeClr val="tx1"/>
                  </a:solidFill>
                  <a:ea typeface="黑体" panose="02010609060101010101" pitchFamily="49" charset="-122"/>
                </a:endParaRPr>
              </a:p>
            </p:txBody>
          </p:sp>
          <p:sp>
            <p:nvSpPr>
              <p:cNvPr id="172" name="AutoShape 17"/>
              <p:cNvSpPr>
                <a:spLocks noChangeArrowheads="1"/>
              </p:cNvSpPr>
              <p:nvPr/>
            </p:nvSpPr>
            <p:spPr bwMode="auto">
              <a:xfrm>
                <a:off x="1360187" y="5087171"/>
                <a:ext cx="504000" cy="360000"/>
              </a:xfrm>
              <a:prstGeom prst="rightArrow">
                <a:avLst>
                  <a:gd name="adj1" fmla="val 61165"/>
                  <a:gd name="adj2" fmla="val 32073"/>
                </a:avLst>
              </a:prstGeom>
              <a:solidFill>
                <a:srgbClr val="00B0F0"/>
              </a:solidFill>
              <a:ln w="9525">
                <a:solidFill>
                  <a:srgbClr val="00B0F0"/>
                </a:solidFill>
                <a:miter lim="800000"/>
                <a:headEnd/>
                <a:tailEnd/>
              </a:ln>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200" dirty="0">
                    <a:solidFill>
                      <a:schemeClr val="tx1"/>
                    </a:solidFill>
                  </a:rPr>
                  <a:t>线程</a:t>
                </a:r>
                <a:r>
                  <a:rPr lang="en-US" altLang="zh-CN" sz="1200" dirty="0">
                    <a:solidFill>
                      <a:schemeClr val="tx1"/>
                    </a:solidFill>
                  </a:rPr>
                  <a:t>1</a:t>
                </a:r>
                <a:endParaRPr lang="en-US" altLang="zh-CN" sz="1200" dirty="0">
                  <a:solidFill>
                    <a:schemeClr val="tx1"/>
                  </a:solidFill>
                  <a:ea typeface="黑体" panose="02010609060101010101" pitchFamily="49" charset="-122"/>
                </a:endParaRPr>
              </a:p>
            </p:txBody>
          </p:sp>
          <p:grpSp>
            <p:nvGrpSpPr>
              <p:cNvPr id="209" name="组合 208"/>
              <p:cNvGrpSpPr/>
              <p:nvPr/>
            </p:nvGrpSpPr>
            <p:grpSpPr>
              <a:xfrm>
                <a:off x="2792247" y="5093099"/>
                <a:ext cx="720000" cy="720000"/>
                <a:chOff x="2805424" y="2057814"/>
                <a:chExt cx="720000" cy="720000"/>
              </a:xfrm>
            </p:grpSpPr>
            <p:sp>
              <p:nvSpPr>
                <p:cNvPr id="210" name="Text Box 12"/>
                <p:cNvSpPr txBox="1">
                  <a:spLocks noChangeArrowheads="1"/>
                </p:cNvSpPr>
                <p:nvPr/>
              </p:nvSpPr>
              <p:spPr bwMode="auto">
                <a:xfrm>
                  <a:off x="2805424" y="2057814"/>
                  <a:ext cx="720000" cy="720000"/>
                </a:xfrm>
                <a:prstGeom prst="rect">
                  <a:avLst/>
                </a:prstGeom>
                <a:solidFill>
                  <a:schemeClr val="accent6">
                    <a:lumMod val="20000"/>
                    <a:lumOff val="80000"/>
                  </a:schemeClr>
                </a:solidFill>
                <a:ln w="9525">
                  <a:solidFill>
                    <a:srgbClr val="000000"/>
                  </a:solidFill>
                  <a:miter lim="800000"/>
                  <a:headEnd/>
                  <a:tailEnd/>
                </a:ln>
              </p:spPr>
              <p:txBody>
                <a:bodyPr lIns="36000" tIns="36000" rIns="36000" bIns="36000"/>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50" dirty="0" smtClean="0">
                      <a:solidFill>
                        <a:schemeClr val="tx1"/>
                      </a:solidFill>
                      <a:ea typeface="黑体" panose="02010609060101010101" pitchFamily="49" charset="-122"/>
                    </a:rPr>
                    <a:t>物理内核</a:t>
                  </a:r>
                  <a:endParaRPr lang="zh-CN" altLang="en-US" sz="1050" dirty="0">
                    <a:solidFill>
                      <a:schemeClr val="tx1"/>
                    </a:solidFill>
                    <a:ea typeface="黑体" panose="02010609060101010101" pitchFamily="49" charset="-122"/>
                  </a:endParaRPr>
                </a:p>
              </p:txBody>
            </p:sp>
            <p:sp>
              <p:nvSpPr>
                <p:cNvPr id="211" name="Text Box 19"/>
                <p:cNvSpPr txBox="1">
                  <a:spLocks noChangeArrowheads="1"/>
                </p:cNvSpPr>
                <p:nvPr/>
              </p:nvSpPr>
              <p:spPr bwMode="auto">
                <a:xfrm>
                  <a:off x="2949519" y="2288680"/>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12" name="Text Box 19"/>
                <p:cNvSpPr txBox="1">
                  <a:spLocks noChangeArrowheads="1"/>
                </p:cNvSpPr>
                <p:nvPr/>
              </p:nvSpPr>
              <p:spPr bwMode="auto">
                <a:xfrm>
                  <a:off x="3222735" y="2288680"/>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13" name="Text Box 19"/>
                <p:cNvSpPr txBox="1">
                  <a:spLocks noChangeArrowheads="1"/>
                </p:cNvSpPr>
                <p:nvPr/>
              </p:nvSpPr>
              <p:spPr bwMode="auto">
                <a:xfrm>
                  <a:off x="3071179" y="2537769"/>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grpSp>
          <p:sp>
            <p:nvSpPr>
              <p:cNvPr id="17460" name="Text Box 56" descr="大棋盘"/>
              <p:cNvSpPr txBox="1">
                <a:spLocks noChangeArrowheads="1"/>
              </p:cNvSpPr>
              <p:nvPr/>
            </p:nvSpPr>
            <p:spPr bwMode="auto">
              <a:xfrm>
                <a:off x="1877601" y="5496688"/>
                <a:ext cx="396000" cy="396000"/>
              </a:xfrm>
              <a:prstGeom prst="rect">
                <a:avLst/>
              </a:prstGeom>
              <a:solidFill>
                <a:schemeClr val="bg2">
                  <a:lumMod val="20000"/>
                  <a:lumOff val="80000"/>
                </a:schemeClr>
              </a:solidFill>
              <a:ln w="9525">
                <a:solidFill>
                  <a:srgbClr val="000000"/>
                </a:solidFill>
                <a:miter lim="800000"/>
                <a:headEnd/>
                <a:tailEnd/>
              </a:ln>
            </p:spPr>
            <p:txBody>
              <a:bodyPr lIns="18000" tIns="36000" rIns="18000" bIns="36000"/>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00" dirty="0" smtClean="0">
                    <a:solidFill>
                      <a:schemeClr val="tx1"/>
                    </a:solidFill>
                    <a:latin typeface="黑体" panose="02010609060101010101" pitchFamily="49" charset="-122"/>
                    <a:ea typeface="黑体" panose="02010609060101010101" pitchFamily="49" charset="-122"/>
                  </a:rPr>
                  <a:t>逻辑内核</a:t>
                </a:r>
                <a:r>
                  <a:rPr lang="en-US" altLang="zh-CN" sz="1000" dirty="0" smtClean="0">
                    <a:solidFill>
                      <a:schemeClr val="tx1"/>
                    </a:solidFill>
                    <a:latin typeface="黑体" panose="02010609060101010101" pitchFamily="49" charset="-122"/>
                    <a:ea typeface="黑体" panose="02010609060101010101" pitchFamily="49" charset="-122"/>
                  </a:rPr>
                  <a:t>2</a:t>
                </a:r>
                <a:endParaRPr lang="zh-CN" altLang="en-US" sz="1000" dirty="0">
                  <a:solidFill>
                    <a:schemeClr val="tx1"/>
                  </a:solidFill>
                  <a:latin typeface="黑体" panose="02010609060101010101" pitchFamily="49" charset="-122"/>
                  <a:ea typeface="黑体" panose="02010609060101010101" pitchFamily="49" charset="-122"/>
                </a:endParaRPr>
              </a:p>
            </p:txBody>
          </p:sp>
          <p:sp>
            <p:nvSpPr>
              <p:cNvPr id="17462" name="Text Box 58" descr="大棋盘"/>
              <p:cNvSpPr txBox="1">
                <a:spLocks noChangeArrowheads="1"/>
              </p:cNvSpPr>
              <p:nvPr/>
            </p:nvSpPr>
            <p:spPr bwMode="auto">
              <a:xfrm>
                <a:off x="1881217" y="5062063"/>
                <a:ext cx="396000" cy="396000"/>
              </a:xfrm>
              <a:prstGeom prst="rect">
                <a:avLst/>
              </a:prstGeom>
              <a:solidFill>
                <a:schemeClr val="bg2">
                  <a:lumMod val="20000"/>
                  <a:lumOff val="80000"/>
                </a:schemeClr>
              </a:solidFill>
              <a:ln w="9525">
                <a:solidFill>
                  <a:srgbClr val="000000"/>
                </a:solidFill>
                <a:miter lim="800000"/>
                <a:headEnd/>
                <a:tailEnd/>
              </a:ln>
            </p:spPr>
            <p:txBody>
              <a:bodyPr lIns="18000" tIns="36000" rIns="18000" bIns="3600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000" dirty="0" smtClean="0">
                    <a:solidFill>
                      <a:schemeClr val="tx1"/>
                    </a:solidFill>
                    <a:latin typeface="黑体" panose="02010609060101010101" pitchFamily="49" charset="-122"/>
                    <a:ea typeface="黑体" panose="02010609060101010101" pitchFamily="49" charset="-122"/>
                  </a:rPr>
                  <a:t>逻辑内核</a:t>
                </a:r>
                <a:r>
                  <a:rPr lang="en-US" altLang="zh-CN" sz="1000" dirty="0" smtClean="0">
                    <a:solidFill>
                      <a:schemeClr val="tx1"/>
                    </a:solidFill>
                    <a:latin typeface="黑体" panose="02010609060101010101" pitchFamily="49" charset="-122"/>
                    <a:ea typeface="黑体" panose="02010609060101010101" pitchFamily="49" charset="-122"/>
                  </a:rPr>
                  <a:t>1</a:t>
                </a:r>
                <a:endParaRPr lang="zh-CN" altLang="en-US" sz="1000" dirty="0">
                  <a:solidFill>
                    <a:schemeClr val="tx1"/>
                  </a:solidFill>
                  <a:latin typeface="黑体" panose="02010609060101010101" pitchFamily="49" charset="-122"/>
                  <a:ea typeface="黑体" panose="02010609060101010101" pitchFamily="49" charset="-122"/>
                </a:endParaRPr>
              </a:p>
            </p:txBody>
          </p:sp>
          <p:sp>
            <p:nvSpPr>
              <p:cNvPr id="269" name="Text Box 19"/>
              <p:cNvSpPr txBox="1">
                <a:spLocks noChangeArrowheads="1"/>
              </p:cNvSpPr>
              <p:nvPr/>
            </p:nvSpPr>
            <p:spPr bwMode="auto">
              <a:xfrm>
                <a:off x="4027319" y="5135327"/>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70" name="Text Box 19"/>
              <p:cNvSpPr txBox="1">
                <a:spLocks noChangeArrowheads="1"/>
              </p:cNvSpPr>
              <p:nvPr/>
            </p:nvSpPr>
            <p:spPr bwMode="auto">
              <a:xfrm>
                <a:off x="4323068" y="5135327"/>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72" name="Text Box 19"/>
              <p:cNvSpPr txBox="1">
                <a:spLocks noChangeArrowheads="1"/>
              </p:cNvSpPr>
              <p:nvPr/>
            </p:nvSpPr>
            <p:spPr bwMode="auto">
              <a:xfrm>
                <a:off x="4027319" y="5577695"/>
                <a:ext cx="180000" cy="180000"/>
              </a:xfrm>
              <a:prstGeom prst="pentagon">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73" name="Text Box 19"/>
              <p:cNvSpPr txBox="1">
                <a:spLocks noChangeArrowheads="1"/>
              </p:cNvSpPr>
              <p:nvPr/>
            </p:nvSpPr>
            <p:spPr bwMode="auto">
              <a:xfrm>
                <a:off x="4914566" y="5577695"/>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74" name="Text Box 19"/>
              <p:cNvSpPr txBox="1">
                <a:spLocks noChangeArrowheads="1"/>
              </p:cNvSpPr>
              <p:nvPr/>
            </p:nvSpPr>
            <p:spPr bwMode="auto">
              <a:xfrm>
                <a:off x="4323068" y="5356511"/>
                <a:ext cx="180000" cy="180000"/>
              </a:xfrm>
              <a:prstGeom prst="ellipse">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75" name="Text Box 19"/>
              <p:cNvSpPr txBox="1">
                <a:spLocks noChangeArrowheads="1"/>
              </p:cNvSpPr>
              <p:nvPr/>
            </p:nvSpPr>
            <p:spPr bwMode="auto">
              <a:xfrm>
                <a:off x="4323068" y="5577695"/>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76" name="Text Box 19"/>
              <p:cNvSpPr txBox="1">
                <a:spLocks noChangeArrowheads="1"/>
              </p:cNvSpPr>
              <p:nvPr/>
            </p:nvSpPr>
            <p:spPr bwMode="auto">
              <a:xfrm>
                <a:off x="4027319" y="5356511"/>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77" name="Text Box 19"/>
              <p:cNvSpPr txBox="1">
                <a:spLocks noChangeArrowheads="1"/>
              </p:cNvSpPr>
              <p:nvPr/>
            </p:nvSpPr>
            <p:spPr bwMode="auto">
              <a:xfrm>
                <a:off x="4618817" y="5135327"/>
                <a:ext cx="180000" cy="1800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278" name="Text Box 19"/>
              <p:cNvSpPr txBox="1">
                <a:spLocks noChangeArrowheads="1"/>
              </p:cNvSpPr>
              <p:nvPr/>
            </p:nvSpPr>
            <p:spPr bwMode="auto">
              <a:xfrm>
                <a:off x="4618817" y="5356511"/>
                <a:ext cx="180000" cy="180000"/>
              </a:xfrm>
              <a:prstGeom prst="ellipse">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79" name="Text Box 19"/>
              <p:cNvSpPr txBox="1">
                <a:spLocks noChangeArrowheads="1"/>
              </p:cNvSpPr>
              <p:nvPr/>
            </p:nvSpPr>
            <p:spPr bwMode="auto">
              <a:xfrm>
                <a:off x="4618817" y="5577695"/>
                <a:ext cx="180000" cy="180000"/>
              </a:xfrm>
              <a:prstGeom prst="pentagon">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80" name="Text Box 19"/>
              <p:cNvSpPr txBox="1">
                <a:spLocks noChangeArrowheads="1"/>
              </p:cNvSpPr>
              <p:nvPr/>
            </p:nvSpPr>
            <p:spPr bwMode="auto">
              <a:xfrm>
                <a:off x="4914566" y="5135327"/>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81" name="Text Box 19"/>
              <p:cNvSpPr txBox="1">
                <a:spLocks noChangeArrowheads="1"/>
              </p:cNvSpPr>
              <p:nvPr/>
            </p:nvSpPr>
            <p:spPr bwMode="auto">
              <a:xfrm>
                <a:off x="4914566" y="5356511"/>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0" name="Text Box 19"/>
              <p:cNvSpPr txBox="1">
                <a:spLocks noChangeArrowheads="1"/>
              </p:cNvSpPr>
              <p:nvPr/>
            </p:nvSpPr>
            <p:spPr bwMode="auto">
              <a:xfrm>
                <a:off x="3731570" y="5577695"/>
                <a:ext cx="180000" cy="180000"/>
              </a:xfrm>
              <a:prstGeom prst="pentagon">
                <a:avLst/>
              </a:prstGeom>
              <a:solidFill>
                <a:srgbClr val="FFC00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1" name="Text Box 19"/>
              <p:cNvSpPr txBox="1">
                <a:spLocks noChangeArrowheads="1"/>
              </p:cNvSpPr>
              <p:nvPr/>
            </p:nvSpPr>
            <p:spPr bwMode="auto">
              <a:xfrm>
                <a:off x="3731570" y="5356511"/>
                <a:ext cx="180000" cy="180000"/>
              </a:xfrm>
              <a:prstGeom prst="ellipse">
                <a:avLst/>
              </a:prstGeom>
              <a:solidFill>
                <a:srgbClr val="FFFFFF"/>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2" name="Text Box 19"/>
              <p:cNvSpPr txBox="1">
                <a:spLocks noChangeArrowheads="1"/>
              </p:cNvSpPr>
              <p:nvPr/>
            </p:nvSpPr>
            <p:spPr bwMode="auto">
              <a:xfrm>
                <a:off x="3731570" y="5135327"/>
                <a:ext cx="180000" cy="180000"/>
              </a:xfrm>
              <a:prstGeom prst="rect">
                <a:avLst/>
              </a:prstGeom>
              <a:solidFill>
                <a:srgbClr val="00B0F0"/>
              </a:solidFill>
              <a:ln w="9525">
                <a:solidFill>
                  <a:srgbClr val="000000"/>
                </a:solidFill>
                <a:miter lim="800000"/>
                <a:headEnd/>
                <a:tailEnd/>
              </a:ln>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dirty="0">
                  <a:solidFill>
                    <a:schemeClr val="tx1"/>
                  </a:solidFill>
                  <a:ea typeface="黑体" panose="02010609060101010101" pitchFamily="49" charset="-122"/>
                </a:endParaRPr>
              </a:p>
            </p:txBody>
          </p:sp>
          <p:sp>
            <p:nvSpPr>
              <p:cNvPr id="295" name="Text Box 16"/>
              <p:cNvSpPr txBox="1">
                <a:spLocks noChangeArrowheads="1"/>
              </p:cNvSpPr>
              <p:nvPr/>
            </p:nvSpPr>
            <p:spPr bwMode="auto">
              <a:xfrm>
                <a:off x="892564" y="5087171"/>
                <a:ext cx="252000" cy="720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400" b="1" dirty="0" smtClean="0">
                    <a:solidFill>
                      <a:srgbClr val="FF0000"/>
                    </a:solidFill>
                  </a:rPr>
                  <a:t>超线程</a:t>
                </a:r>
                <a:endParaRPr lang="zh-CN" altLang="en-US" sz="1400" b="1" dirty="0">
                  <a:solidFill>
                    <a:srgbClr val="FF0000"/>
                  </a:solidFill>
                  <a:ea typeface="黑体" panose="02010609060101010101" pitchFamily="49" charset="-122"/>
                </a:endParaRPr>
              </a:p>
            </p:txBody>
          </p:sp>
        </p:grpSp>
        <p:grpSp>
          <p:nvGrpSpPr>
            <p:cNvPr id="17" name="组合 16"/>
            <p:cNvGrpSpPr/>
            <p:nvPr/>
          </p:nvGrpSpPr>
          <p:grpSpPr>
            <a:xfrm>
              <a:off x="3726859" y="4868091"/>
              <a:ext cx="1398996" cy="180000"/>
              <a:chOff x="3726859" y="4868091"/>
              <a:chExt cx="1398996" cy="180000"/>
            </a:xfrm>
          </p:grpSpPr>
          <p:sp>
            <p:nvSpPr>
              <p:cNvPr id="315" name="Text Box 34"/>
              <p:cNvSpPr txBox="1">
                <a:spLocks noChangeArrowheads="1"/>
              </p:cNvSpPr>
              <p:nvPr/>
            </p:nvSpPr>
            <p:spPr bwMode="auto">
              <a:xfrm>
                <a:off x="3726859" y="4868091"/>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1</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16" name="Text Box 34"/>
              <p:cNvSpPr txBox="1">
                <a:spLocks noChangeArrowheads="1"/>
              </p:cNvSpPr>
              <p:nvPr/>
            </p:nvSpPr>
            <p:spPr bwMode="auto">
              <a:xfrm>
                <a:off x="4022608" y="4868091"/>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a:solidFill>
                      <a:schemeClr val="tx1"/>
                    </a:solidFill>
                    <a:latin typeface="黑体" panose="02010609060101010101" pitchFamily="49" charset="-122"/>
                    <a:ea typeface="黑体" panose="02010609060101010101" pitchFamily="49" charset="-122"/>
                  </a:rPr>
                  <a:t>2</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17" name="Text Box 34"/>
              <p:cNvSpPr txBox="1">
                <a:spLocks noChangeArrowheads="1"/>
              </p:cNvSpPr>
              <p:nvPr/>
            </p:nvSpPr>
            <p:spPr bwMode="auto">
              <a:xfrm>
                <a:off x="4318357" y="4868091"/>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3</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18" name="Text Box 34"/>
              <p:cNvSpPr txBox="1">
                <a:spLocks noChangeArrowheads="1"/>
              </p:cNvSpPr>
              <p:nvPr/>
            </p:nvSpPr>
            <p:spPr bwMode="auto">
              <a:xfrm>
                <a:off x="4614106" y="4868091"/>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smtClean="0">
                    <a:solidFill>
                      <a:schemeClr val="tx1"/>
                    </a:solidFill>
                    <a:latin typeface="黑体" panose="02010609060101010101" pitchFamily="49" charset="-122"/>
                    <a:ea typeface="黑体" panose="02010609060101010101" pitchFamily="49" charset="-122"/>
                  </a:rPr>
                  <a:t>4</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sp>
            <p:nvSpPr>
              <p:cNvPr id="319" name="Text Box 34"/>
              <p:cNvSpPr txBox="1">
                <a:spLocks noChangeArrowheads="1"/>
              </p:cNvSpPr>
              <p:nvPr/>
            </p:nvSpPr>
            <p:spPr bwMode="auto">
              <a:xfrm>
                <a:off x="4909855" y="4868091"/>
                <a:ext cx="216000" cy="180000"/>
              </a:xfrm>
              <a:prstGeom prst="rect">
                <a:avLst/>
              </a:prstGeom>
              <a:solidFill>
                <a:srgbClr val="FFFFFF"/>
              </a:solidFill>
              <a:ln>
                <a:noFill/>
              </a:ln>
              <a:extLst>
                <a:ext uri="{91240B29-F687-4F45-9708-019B960494DF}">
                  <a14:hiddenLine xmlns:a14="http://schemas.microsoft.com/office/drawing/2010/main" w="9525">
                    <a:solidFill>
                      <a:srgbClr val="C0C0C0"/>
                    </a:solidFill>
                    <a:miter lim="800000"/>
                    <a:headEnd/>
                    <a:tailEnd/>
                  </a14:hiddenLine>
                </a:ext>
              </a:extLst>
            </p:spPr>
            <p:txBody>
              <a:bodyPr lIns="0" tIns="0" rIns="0" bIns="0" anchor="ctr" anchorCtr="1"/>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1050" dirty="0" smtClean="0">
                    <a:solidFill>
                      <a:schemeClr val="tx1"/>
                    </a:solidFill>
                    <a:latin typeface="黑体" panose="02010609060101010101" pitchFamily="49" charset="-122"/>
                    <a:ea typeface="黑体" panose="02010609060101010101" pitchFamily="49" charset="-122"/>
                  </a:rPr>
                  <a:t>T</a:t>
                </a:r>
                <a:r>
                  <a:rPr lang="en-US" altLang="zh-CN" sz="1050" baseline="-25000" dirty="0">
                    <a:solidFill>
                      <a:schemeClr val="tx1"/>
                    </a:solidFill>
                    <a:latin typeface="黑体" panose="02010609060101010101" pitchFamily="49" charset="-122"/>
                    <a:ea typeface="黑体" panose="02010609060101010101" pitchFamily="49" charset="-122"/>
                  </a:rPr>
                  <a:t>5</a:t>
                </a:r>
                <a:endParaRPr lang="zh-CN" altLang="en-US" sz="1050" baseline="-25000" dirty="0">
                  <a:solidFill>
                    <a:schemeClr val="tx1"/>
                  </a:solidFill>
                  <a:latin typeface="黑体" panose="02010609060101010101" pitchFamily="49" charset="-122"/>
                  <a:ea typeface="黑体" panose="02010609060101010101" pitchFamily="49" charset="-122"/>
                </a:endParaRPr>
              </a:p>
            </p:txBody>
          </p:sp>
        </p:grpSp>
      </p:grpSp>
      <p:sp>
        <p:nvSpPr>
          <p:cNvPr id="138" name="动作按钮: 上一张 1">
            <a:hlinkClick r:id="" action="ppaction://hlinkshowjump?jump=lastslideviewed" highlightClick="1"/>
          </p:cNvPr>
          <p:cNvSpPr>
            <a:spLocks noChangeArrowheads="1"/>
          </p:cNvSpPr>
          <p:nvPr/>
        </p:nvSpPr>
        <p:spPr bwMode="auto">
          <a:xfrm>
            <a:off x="7451725" y="692150"/>
            <a:ext cx="649288" cy="433388"/>
          </a:xfrm>
          <a:prstGeom prst="actionButtonReturn">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extLst>
      <p:ext uri="{BB962C8B-B14F-4D97-AF65-F5344CB8AC3E}">
        <p14:creationId xmlns:p14="http://schemas.microsoft.com/office/powerpoint/2010/main" val="1785952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8000"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6.5.1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并行处理技术</a:t>
            </a:r>
            <a:r>
              <a:rPr lang="zh-CN" altLang="en-US" sz="3600" dirty="0">
                <a:solidFill>
                  <a:srgbClr val="000066"/>
                </a:solidFill>
                <a:effectLst>
                  <a:outerShdw blurRad="38100" dist="38100" dir="2700000" algn="tl">
                    <a:srgbClr val="C0C0C0"/>
                  </a:outerShdw>
                </a:effectLst>
                <a:latin typeface="黑体" pitchFamily="2" charset="-122"/>
                <a:ea typeface="黑体" pitchFamily="2" charset="-122"/>
              </a:rPr>
              <a:t>概述</a:t>
            </a:r>
            <a:endParaRPr lang="zh-CN" altLang="en-US" dirty="0" smtClean="0">
              <a:solidFill>
                <a:srgbClr val="000066"/>
              </a:solidFill>
            </a:endParaRPr>
          </a:p>
        </p:txBody>
      </p:sp>
      <p:sp>
        <p:nvSpPr>
          <p:cNvPr id="3077" name="Rectangle 3"/>
          <p:cNvSpPr>
            <a:spLocks noGrp="1" noChangeArrowheads="1"/>
          </p:cNvSpPr>
          <p:nvPr>
            <p:ph type="subTitle" idx="1"/>
          </p:nvPr>
        </p:nvSpPr>
        <p:spPr>
          <a:xfrm>
            <a:off x="468000" y="1412875"/>
            <a:ext cx="8280000" cy="4930775"/>
          </a:xfrm>
        </p:spPr>
        <p:txBody>
          <a:bodyPr/>
          <a:lstStyle/>
          <a:p>
            <a:pPr algn="l" defTabSz="762000" eaLnBrk="1" hangingPunct="1">
              <a:lnSpc>
                <a:spcPct val="150000"/>
              </a:lnSpc>
              <a:spcBef>
                <a:spcPts val="0"/>
              </a:spcBef>
              <a:defRPr/>
            </a:pPr>
            <a:r>
              <a:rPr lang="zh-CN" altLang="en-US" sz="2000" b="1" dirty="0" smtClean="0">
                <a:solidFill>
                  <a:srgbClr val="FF0000"/>
                </a:solidFill>
                <a:latin typeface="楷体_GB2312" pitchFamily="49" charset="-122"/>
                <a:ea typeface="楷体_GB2312" pitchFamily="49" charset="-122"/>
              </a:rPr>
              <a:t>二、并行的表现形式</a:t>
            </a:r>
            <a:endParaRPr lang="en-US" altLang="zh-CN" sz="2000" b="1" dirty="0" smtClean="0">
              <a:solidFill>
                <a:srgbClr val="FF0000"/>
              </a:solidFill>
              <a:latin typeface="楷体_GB2312" pitchFamily="49" charset="-122"/>
              <a:ea typeface="楷体_GB2312" pitchFamily="49" charset="-122"/>
            </a:endParaRPr>
          </a:p>
          <a:p>
            <a:pPr algn="l" defTabSz="762000" eaLnBrk="1" hangingPunct="1">
              <a:lnSpc>
                <a:spcPct val="150000"/>
              </a:lnSpc>
              <a:spcBef>
                <a:spcPts val="0"/>
              </a:spcBef>
              <a:defRPr/>
            </a:pPr>
            <a:r>
              <a:rPr lang="zh-CN" altLang="en-US" sz="1800" b="1" dirty="0" smtClean="0">
                <a:solidFill>
                  <a:srgbClr val="000066"/>
                </a:solidFill>
                <a:latin typeface="宋体" pitchFamily="2" charset="-122"/>
              </a:rPr>
              <a:t>    </a:t>
            </a:r>
            <a:r>
              <a:rPr lang="zh-CN" altLang="en-US" sz="1800" b="1" dirty="0" smtClean="0">
                <a:solidFill>
                  <a:srgbClr val="FF0000"/>
                </a:solidFill>
                <a:latin typeface="宋体" pitchFamily="2" charset="-122"/>
              </a:rPr>
              <a:t>时间重叠</a:t>
            </a:r>
            <a:r>
              <a:rPr lang="zh-CN" altLang="en-US" sz="1800" b="1" dirty="0" smtClean="0">
                <a:solidFill>
                  <a:srgbClr val="000066"/>
                </a:solidFill>
                <a:latin typeface="宋体" pitchFamily="2" charset="-122"/>
              </a:rPr>
              <a:t>：</a:t>
            </a:r>
            <a:r>
              <a:rPr lang="zh-CN" altLang="en-US" sz="1800" b="1" dirty="0" smtClean="0">
                <a:solidFill>
                  <a:srgbClr val="000066"/>
                </a:solidFill>
                <a:latin typeface="Arial" panose="020B0604020202020204" pitchFamily="34" charset="0"/>
                <a:cs typeface="Arial" panose="020B0604020202020204" pitchFamily="34" charset="0"/>
              </a:rPr>
              <a:t>让</a:t>
            </a:r>
            <a:r>
              <a:rPr lang="zh-CN" altLang="en-US" sz="1800" b="1" dirty="0">
                <a:solidFill>
                  <a:srgbClr val="000066"/>
                </a:solidFill>
                <a:latin typeface="Arial" panose="020B0604020202020204" pitchFamily="34" charset="0"/>
                <a:cs typeface="Arial" panose="020B0604020202020204" pitchFamily="34" charset="0"/>
              </a:rPr>
              <a:t>多个处理过程在时间上相互错开，轮流重叠地使用同一套硬件设备</a:t>
            </a:r>
            <a:r>
              <a:rPr lang="zh-CN" altLang="en-US" sz="1800" b="1" dirty="0" smtClean="0">
                <a:solidFill>
                  <a:srgbClr val="000066"/>
                </a:solidFill>
                <a:latin typeface="Arial" panose="020B0604020202020204" pitchFamily="34" charset="0"/>
                <a:cs typeface="Arial" panose="020B0604020202020204" pitchFamily="34" charset="0"/>
              </a:rPr>
              <a:t>的不同部分</a:t>
            </a:r>
            <a:r>
              <a:rPr lang="zh-CN" altLang="en-US" sz="1800" b="1" dirty="0">
                <a:solidFill>
                  <a:srgbClr val="000066"/>
                </a:solidFill>
                <a:latin typeface="Arial" panose="020B0604020202020204" pitchFamily="34" charset="0"/>
                <a:cs typeface="Arial" panose="020B0604020202020204" pitchFamily="34" charset="0"/>
              </a:rPr>
              <a:t>，以加快硬件周转而赢得速度</a:t>
            </a:r>
            <a:r>
              <a:rPr lang="zh-CN" altLang="en-US" sz="1800" b="1" dirty="0" smtClean="0">
                <a:solidFill>
                  <a:srgbClr val="000066"/>
                </a:solidFill>
                <a:latin typeface="Arial" panose="020B0604020202020204" pitchFamily="34" charset="0"/>
                <a:cs typeface="Arial" panose="020B0604020202020204" pitchFamily="34" charset="0"/>
              </a:rPr>
              <a:t>。其典型应用是流水线技术。</a:t>
            </a:r>
            <a:endParaRPr lang="en-US" altLang="zh-CN" sz="1800" b="1" dirty="0">
              <a:solidFill>
                <a:srgbClr val="000066"/>
              </a:solidFill>
              <a:latin typeface="Arial" panose="020B0604020202020204" pitchFamily="34" charset="0"/>
              <a:cs typeface="Arial" panose="020B0604020202020204" pitchFamily="34" charset="0"/>
            </a:endParaRPr>
          </a:p>
          <a:p>
            <a:pPr algn="l" defTabSz="762000" eaLnBrk="1" hangingPunct="1">
              <a:lnSpc>
                <a:spcPct val="150000"/>
              </a:lnSpc>
              <a:spcBef>
                <a:spcPts val="0"/>
              </a:spcBef>
              <a:defRPr/>
            </a:pPr>
            <a:r>
              <a:rPr lang="en-US" altLang="zh-CN" sz="1800" b="1" dirty="0" smtClean="0">
                <a:solidFill>
                  <a:srgbClr val="000066"/>
                </a:solidFill>
                <a:latin typeface="宋体" pitchFamily="2" charset="-122"/>
              </a:rPr>
              <a:t>    </a:t>
            </a:r>
            <a:r>
              <a:rPr lang="zh-CN" altLang="en-US" sz="1800" b="1" dirty="0" smtClean="0">
                <a:solidFill>
                  <a:srgbClr val="FF0000"/>
                </a:solidFill>
                <a:latin typeface="宋体" pitchFamily="2" charset="-122"/>
              </a:rPr>
              <a:t>空间重叠</a:t>
            </a:r>
            <a:r>
              <a:rPr lang="zh-CN" altLang="en-US" sz="1800" b="1" dirty="0" smtClean="0">
                <a:solidFill>
                  <a:srgbClr val="000066"/>
                </a:solidFill>
                <a:latin typeface="宋体" pitchFamily="2" charset="-122"/>
              </a:rPr>
              <a:t>：又称为</a:t>
            </a:r>
            <a:r>
              <a:rPr lang="zh-CN" altLang="en-US" sz="1800" b="1" dirty="0" smtClean="0">
                <a:solidFill>
                  <a:srgbClr val="000066"/>
                </a:solidFill>
                <a:latin typeface="Arial" panose="020B0604020202020204" pitchFamily="34" charset="0"/>
                <a:cs typeface="Arial" panose="020B0604020202020204" pitchFamily="34" charset="0"/>
              </a:rPr>
              <a:t>资源重复技术，通过重复地设置硬件资源以提高系统性能。</a:t>
            </a:r>
            <a:r>
              <a:rPr lang="zh-CN" altLang="en-US" sz="1800" b="1" dirty="0">
                <a:solidFill>
                  <a:srgbClr val="000066"/>
                </a:solidFill>
                <a:latin typeface="Arial" panose="020B0604020202020204" pitchFamily="34" charset="0"/>
                <a:cs typeface="Arial" panose="020B0604020202020204" pitchFamily="34" charset="0"/>
              </a:rPr>
              <a:t>其典型应用</a:t>
            </a:r>
            <a:r>
              <a:rPr lang="zh-CN" altLang="en-US" sz="1800" b="1" dirty="0" smtClean="0">
                <a:solidFill>
                  <a:srgbClr val="000066"/>
                </a:solidFill>
                <a:latin typeface="Arial" panose="020B0604020202020204" pitchFamily="34" charset="0"/>
                <a:cs typeface="Arial" panose="020B0604020202020204" pitchFamily="34" charset="0"/>
              </a:rPr>
              <a:t>是超标量技术、多处理机技术。</a:t>
            </a:r>
            <a:endParaRPr lang="en-US" altLang="zh-CN" sz="1800" b="1" dirty="0" smtClean="0">
              <a:solidFill>
                <a:srgbClr val="000066"/>
              </a:solidFill>
              <a:latin typeface="宋体" pitchFamily="2" charset="-122"/>
            </a:endParaRPr>
          </a:p>
          <a:p>
            <a:pPr algn="l" defTabSz="762000" eaLnBrk="1" hangingPunct="1">
              <a:lnSpc>
                <a:spcPct val="150000"/>
              </a:lnSpc>
              <a:spcBef>
                <a:spcPts val="0"/>
              </a:spcBef>
              <a:defRPr/>
            </a:pPr>
            <a:r>
              <a:rPr lang="en-US" altLang="zh-CN" sz="1800" b="1" dirty="0">
                <a:solidFill>
                  <a:srgbClr val="000066"/>
                </a:solidFill>
                <a:latin typeface="宋体" pitchFamily="2" charset="-122"/>
                <a:cs typeface="Arial" panose="020B0604020202020204" pitchFamily="34" charset="0"/>
              </a:rPr>
              <a:t> </a:t>
            </a:r>
            <a:r>
              <a:rPr lang="en-US" altLang="zh-CN" sz="1800" b="1" dirty="0" smtClean="0">
                <a:solidFill>
                  <a:srgbClr val="000066"/>
                </a:solidFill>
                <a:latin typeface="宋体" pitchFamily="2" charset="-122"/>
                <a:cs typeface="Arial" panose="020B0604020202020204" pitchFamily="34" charset="0"/>
              </a:rPr>
              <a:t>   </a:t>
            </a:r>
            <a:r>
              <a:rPr lang="zh-CN" altLang="en-US" sz="1800" b="1" dirty="0" smtClean="0">
                <a:solidFill>
                  <a:srgbClr val="FF0000"/>
                </a:solidFill>
                <a:latin typeface="宋体" pitchFamily="2" charset="-122"/>
              </a:rPr>
              <a:t>资源共享</a:t>
            </a:r>
            <a:r>
              <a:rPr lang="zh-CN" altLang="en-US" sz="1800" b="1" dirty="0" smtClean="0">
                <a:solidFill>
                  <a:srgbClr val="000066"/>
                </a:solidFill>
                <a:latin typeface="宋体" pitchFamily="2" charset="-122"/>
                <a:cs typeface="Arial" panose="020B0604020202020204" pitchFamily="34" charset="0"/>
              </a:rPr>
              <a:t>：指多个处理过程按一定时间顺序轮流使用同一硬件设备的技术。</a:t>
            </a:r>
            <a:r>
              <a:rPr lang="zh-CN" altLang="en-US" sz="1800" b="1" dirty="0">
                <a:solidFill>
                  <a:srgbClr val="000066"/>
                </a:solidFill>
                <a:latin typeface="Arial" panose="020B0604020202020204" pitchFamily="34" charset="0"/>
                <a:cs typeface="Arial" panose="020B0604020202020204" pitchFamily="34" charset="0"/>
              </a:rPr>
              <a:t>其典型应用</a:t>
            </a:r>
            <a:r>
              <a:rPr lang="zh-CN" altLang="en-US" sz="1800" b="1" dirty="0" smtClean="0">
                <a:solidFill>
                  <a:srgbClr val="000066"/>
                </a:solidFill>
                <a:latin typeface="Arial" panose="020B0604020202020204" pitchFamily="34" charset="0"/>
                <a:cs typeface="Arial" panose="020B0604020202020204" pitchFamily="34" charset="0"/>
              </a:rPr>
              <a:t>是超线程技术、分时系统。</a:t>
            </a:r>
            <a:endParaRPr lang="en-US" altLang="zh-CN" sz="1800" b="1" dirty="0">
              <a:solidFill>
                <a:srgbClr val="000066"/>
              </a:solidFill>
              <a:latin typeface="+mn-ea"/>
              <a:cs typeface="Arial" panose="020B0604020202020204" pitchFamily="34" charset="0"/>
            </a:endParaRPr>
          </a:p>
        </p:txBody>
      </p:sp>
      <p:sp>
        <p:nvSpPr>
          <p:cNvPr id="51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512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sz="3600" dirty="0" smtClean="0">
              <a:solidFill>
                <a:srgbClr val="000066"/>
              </a:solidFill>
            </a:endParaRPr>
          </a:p>
        </p:txBody>
      </p:sp>
      <p:sp>
        <p:nvSpPr>
          <p:cNvPr id="6149"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ct val="0"/>
              </a:spcBef>
            </a:pPr>
            <a:r>
              <a:rPr lang="zh-CN" altLang="en-US" sz="2000" b="1" dirty="0" smtClean="0">
                <a:solidFill>
                  <a:srgbClr val="FF0000"/>
                </a:solidFill>
                <a:latin typeface="楷体_GB2312" pitchFamily="49" charset="-122"/>
                <a:ea typeface="楷体_GB2312" pitchFamily="49" charset="-122"/>
              </a:rPr>
              <a:t>一、流水线基本概念</a:t>
            </a:r>
          </a:p>
          <a:p>
            <a:pPr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    </a:t>
            </a:r>
            <a:r>
              <a:rPr lang="zh-CN" altLang="en-US" sz="1800" b="1" dirty="0">
                <a:solidFill>
                  <a:srgbClr val="000066"/>
                </a:solidFill>
                <a:latin typeface="宋体" panose="02010600030101010101" pitchFamily="2" charset="-122"/>
              </a:rPr>
              <a:t>通常</a:t>
            </a:r>
            <a:r>
              <a:rPr lang="zh-CN" altLang="en-US" sz="1800" b="1" dirty="0" smtClean="0">
                <a:solidFill>
                  <a:srgbClr val="000066"/>
                </a:solidFill>
                <a:latin typeface="宋体" panose="02010600030101010101" pitchFamily="2" charset="-122"/>
              </a:rPr>
              <a:t>运算任务由多</a:t>
            </a:r>
            <a:r>
              <a:rPr lang="zh-CN" altLang="en-US" sz="1800" b="1" dirty="0">
                <a:solidFill>
                  <a:srgbClr val="000066"/>
                </a:solidFill>
                <a:latin typeface="宋体" panose="02010600030101010101" pitchFamily="2" charset="-122"/>
              </a:rPr>
              <a:t>条指令</a:t>
            </a:r>
            <a:r>
              <a:rPr lang="zh-CN" altLang="en-US" sz="1800" b="1" dirty="0" smtClean="0">
                <a:solidFill>
                  <a:srgbClr val="000066"/>
                </a:solidFill>
                <a:latin typeface="宋体" panose="02010600030101010101" pitchFamily="2" charset="-122"/>
              </a:rPr>
              <a:t>组成，每条指令又细分为若干执行步骤，若每条指令的各步骤按序执行且每个步骤由一个专门的功能部件实现，则可用两种不同的方法实现：</a:t>
            </a:r>
          </a:p>
          <a:p>
            <a:pPr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    </a:t>
            </a:r>
            <a:r>
              <a:rPr lang="zh-CN" altLang="en-US" sz="1800" b="1" dirty="0" smtClean="0">
                <a:solidFill>
                  <a:srgbClr val="FF0000"/>
                </a:solidFill>
                <a:latin typeface="宋体" panose="02010600030101010101" pitchFamily="2" charset="-122"/>
              </a:rPr>
              <a:t>串行（顺序）执行</a:t>
            </a:r>
            <a:r>
              <a:rPr lang="zh-CN" altLang="en-US" sz="1800" b="1" dirty="0" smtClean="0">
                <a:solidFill>
                  <a:srgbClr val="000066"/>
                </a:solidFill>
                <a:latin typeface="宋体" panose="02010600030101010101" pitchFamily="2" charset="-122"/>
              </a:rPr>
              <a:t>：总是执行完前一</a:t>
            </a:r>
            <a:r>
              <a:rPr lang="en-US" altLang="zh-CN" sz="1800" b="1" dirty="0" smtClean="0">
                <a:solidFill>
                  <a:srgbClr val="000066"/>
                </a:solidFill>
                <a:latin typeface="宋体" panose="02010600030101010101" pitchFamily="2" charset="-122"/>
              </a:rPr>
              <a:t/>
            </a:r>
            <a:br>
              <a:rPr lang="en-US" altLang="zh-CN" sz="1800" b="1" dirty="0" smtClean="0">
                <a:solidFill>
                  <a:srgbClr val="000066"/>
                </a:solidFill>
                <a:latin typeface="宋体" panose="02010600030101010101" pitchFamily="2" charset="-122"/>
              </a:rPr>
            </a:br>
            <a:r>
              <a:rPr lang="zh-CN" altLang="en-US" sz="1800" b="1" dirty="0" smtClean="0">
                <a:solidFill>
                  <a:srgbClr val="000066"/>
                </a:solidFill>
                <a:latin typeface="宋体" panose="02010600030101010101" pitchFamily="2" charset="-122"/>
              </a:rPr>
              <a:t>指令的最后一个步骤后，才开始新指令的</a:t>
            </a:r>
            <a:r>
              <a:rPr lang="en-US" altLang="zh-CN" sz="1800" b="1" dirty="0" smtClean="0">
                <a:solidFill>
                  <a:srgbClr val="000066"/>
                </a:solidFill>
                <a:latin typeface="宋体" panose="02010600030101010101" pitchFamily="2" charset="-122"/>
              </a:rPr>
              <a:t/>
            </a:r>
            <a:br>
              <a:rPr lang="en-US" altLang="zh-CN" sz="1800" b="1" dirty="0" smtClean="0">
                <a:solidFill>
                  <a:srgbClr val="000066"/>
                </a:solidFill>
                <a:latin typeface="宋体" panose="02010600030101010101" pitchFamily="2" charset="-122"/>
              </a:rPr>
            </a:br>
            <a:r>
              <a:rPr lang="zh-CN" altLang="en-US" sz="1800" b="1" dirty="0" smtClean="0">
                <a:solidFill>
                  <a:srgbClr val="000066"/>
                </a:solidFill>
                <a:latin typeface="宋体" panose="02010600030101010101" pitchFamily="2" charset="-122"/>
              </a:rPr>
              <a:t>第一个步骤，这称为顺序执行。其特点是任何时刻仅有一个功能部件在工作。</a:t>
            </a:r>
            <a:endParaRPr lang="zh-CN" altLang="en-US" sz="1800" b="1" dirty="0" smtClean="0">
              <a:solidFill>
                <a:srgbClr val="000066"/>
              </a:solidFill>
            </a:endParaRPr>
          </a:p>
          <a:p>
            <a:pPr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    </a:t>
            </a:r>
            <a:r>
              <a:rPr lang="zh-CN" altLang="en-US" sz="1800" b="1" dirty="0" smtClean="0">
                <a:solidFill>
                  <a:srgbClr val="FF0000"/>
                </a:solidFill>
                <a:latin typeface="宋体" panose="02010600030101010101" pitchFamily="2" charset="-122"/>
              </a:rPr>
              <a:t>流水线执行</a:t>
            </a:r>
            <a:r>
              <a:rPr lang="zh-CN" altLang="en-US" sz="1800" b="1" dirty="0" smtClean="0">
                <a:solidFill>
                  <a:srgbClr val="000066"/>
                </a:solidFill>
                <a:latin typeface="宋体" panose="02010600030101010101" pitchFamily="2" charset="-122"/>
              </a:rPr>
              <a:t>：在任意时刻，不同指令</a:t>
            </a:r>
            <a:r>
              <a:rPr lang="en-US" altLang="zh-CN" sz="1800" b="1" dirty="0" smtClean="0">
                <a:solidFill>
                  <a:srgbClr val="000066"/>
                </a:solidFill>
                <a:latin typeface="宋体" panose="02010600030101010101" pitchFamily="2" charset="-122"/>
              </a:rPr>
              <a:t/>
            </a:r>
            <a:br>
              <a:rPr lang="en-US" altLang="zh-CN" sz="1800" b="1" dirty="0" smtClean="0">
                <a:solidFill>
                  <a:srgbClr val="000066"/>
                </a:solidFill>
                <a:latin typeface="宋体" panose="02010600030101010101" pitchFamily="2" charset="-122"/>
              </a:rPr>
            </a:br>
            <a:r>
              <a:rPr lang="zh-CN" altLang="en-US" sz="1800" b="1" dirty="0" smtClean="0">
                <a:solidFill>
                  <a:srgbClr val="000066"/>
                </a:solidFill>
                <a:latin typeface="宋体" panose="02010600030101010101" pitchFamily="2" charset="-122"/>
              </a:rPr>
              <a:t>的不同步骤都可以同时在各自的功能部件</a:t>
            </a:r>
            <a:r>
              <a:rPr lang="en-US" altLang="zh-CN" sz="1800" b="1" dirty="0" smtClean="0">
                <a:solidFill>
                  <a:srgbClr val="000066"/>
                </a:solidFill>
                <a:latin typeface="宋体" panose="02010600030101010101" pitchFamily="2" charset="-122"/>
              </a:rPr>
              <a:t/>
            </a:r>
            <a:br>
              <a:rPr lang="en-US" altLang="zh-CN" sz="1800" b="1" dirty="0" smtClean="0">
                <a:solidFill>
                  <a:srgbClr val="000066"/>
                </a:solidFill>
                <a:latin typeface="宋体" panose="02010600030101010101" pitchFamily="2" charset="-122"/>
              </a:rPr>
            </a:br>
            <a:r>
              <a:rPr lang="zh-CN" altLang="en-US" sz="1800" b="1" dirty="0" smtClean="0">
                <a:solidFill>
                  <a:srgbClr val="000066"/>
                </a:solidFill>
                <a:latin typeface="宋体" panose="02010600030101010101" pitchFamily="2" charset="-122"/>
              </a:rPr>
              <a:t>中执行，这称为流水线执行。流水线是一</a:t>
            </a:r>
            <a:r>
              <a:rPr lang="en-US" altLang="zh-CN" sz="1800" b="1" dirty="0" smtClean="0">
                <a:solidFill>
                  <a:srgbClr val="000066"/>
                </a:solidFill>
                <a:latin typeface="宋体" panose="02010600030101010101" pitchFamily="2" charset="-122"/>
              </a:rPr>
              <a:t/>
            </a:r>
            <a:br>
              <a:rPr lang="en-US" altLang="zh-CN" sz="1800" b="1" dirty="0" smtClean="0">
                <a:solidFill>
                  <a:srgbClr val="000066"/>
                </a:solidFill>
                <a:latin typeface="宋体" panose="02010600030101010101" pitchFamily="2" charset="-122"/>
              </a:rPr>
            </a:br>
            <a:r>
              <a:rPr lang="zh-CN" altLang="en-US" sz="1800" b="1" dirty="0" smtClean="0">
                <a:solidFill>
                  <a:srgbClr val="000066"/>
                </a:solidFill>
                <a:latin typeface="宋体" panose="02010600030101010101" pitchFamily="2" charset="-122"/>
              </a:rPr>
              <a:t>种时间重叠技术，其特点是任何时刻都有多个功能部件在并行工作。</a:t>
            </a:r>
            <a:endParaRPr lang="zh-CN" altLang="en-US" sz="1800" b="1" dirty="0" smtClean="0">
              <a:solidFill>
                <a:srgbClr val="000066"/>
              </a:solidFill>
            </a:endParaRPr>
          </a:p>
        </p:txBody>
      </p:sp>
      <p:sp>
        <p:nvSpPr>
          <p:cNvPr id="615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615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grpSp>
        <p:nvGrpSpPr>
          <p:cNvPr id="5" name="组合 4"/>
          <p:cNvGrpSpPr/>
          <p:nvPr/>
        </p:nvGrpSpPr>
        <p:grpSpPr>
          <a:xfrm>
            <a:off x="5148064" y="3012183"/>
            <a:ext cx="3226448" cy="878259"/>
            <a:chOff x="5177200" y="1010346"/>
            <a:chExt cx="3226448" cy="878259"/>
          </a:xfrm>
        </p:grpSpPr>
        <mc:AlternateContent xmlns:mc="http://schemas.openxmlformats.org/markup-compatibility/2006" xmlns:a14="http://schemas.microsoft.com/office/drawing/2010/main">
          <mc:Choice Requires="a14">
            <p:sp>
              <p:nvSpPr>
                <p:cNvPr id="4" name="矩形 3"/>
                <p:cNvSpPr/>
                <p:nvPr/>
              </p:nvSpPr>
              <p:spPr bwMode="auto">
                <a:xfrm>
                  <a:off x="5177200"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𝐼</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𝑘</m:t>
                                </m:r>
                              </m:e>
                              <m:sub>
                                <m:r>
                                  <a:rPr lang="en-US" altLang="zh-CN" sz="1600" i="1">
                                    <a:latin typeface="Cambria Math" panose="02040503050406030204" pitchFamily="18" charset="0"/>
                                  </a:rPr>
                                  <m:t>1</m:t>
                                </m:r>
                              </m:sub>
                            </m:sSub>
                          </m:sub>
                        </m:sSub>
                      </m:oMath>
                    </m:oMathPara>
                  </a14:m>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bwMode="auto">
                <a:xfrm>
                  <a:off x="5177200" y="1528605"/>
                  <a:ext cx="540000" cy="360000"/>
                </a:xfrm>
                <a:prstGeom prst="rect">
                  <a:avLst/>
                </a:prstGeom>
                <a:blipFill>
                  <a:blip r:embed="rId2"/>
                  <a:stretch>
                    <a:fillRect/>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bwMode="auto">
                <a:xfrm>
                  <a:off x="5717200"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ea typeface="Cambria Math" panose="02040503050406030204" pitchFamily="18" charset="0"/>
                          </a:rPr>
                          <m:t>⋯</m:t>
                        </m:r>
                      </m:oMath>
                    </m:oMathPara>
                  </a14:m>
                  <a:endParaRPr lang="zh-CN" altLang="en-US" sz="1600" dirty="0"/>
                </a:p>
                <a:p>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30" name="矩形 29"/>
                <p:cNvSpPr>
                  <a:spLocks noRot="1" noChangeAspect="1" noMove="1" noResize="1" noEditPoints="1" noAdjustHandles="1" noChangeArrowheads="1" noChangeShapeType="1" noTextEdit="1"/>
                </p:cNvSpPr>
                <p:nvPr/>
              </p:nvSpPr>
              <p:spPr bwMode="auto">
                <a:xfrm>
                  <a:off x="5717200" y="1528605"/>
                  <a:ext cx="540000" cy="360000"/>
                </a:xfrm>
                <a:prstGeom prst="rect">
                  <a:avLst/>
                </a:prstGeom>
                <a:blipFill>
                  <a:blip r:embed="rId3"/>
                  <a:stretch>
                    <a:fillRect/>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bwMode="auto">
                <a:xfrm>
                  <a:off x="6257200"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𝐼</m:t>
                            </m:r>
                          </m:e>
                          <m:sub>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𝑘</m:t>
                                </m:r>
                              </m:e>
                              <m:sub>
                                <m:r>
                                  <a:rPr lang="en-US" altLang="zh-CN" sz="1600" i="1">
                                    <a:solidFill>
                                      <a:srgbClr val="C00000"/>
                                    </a:solidFill>
                                    <a:latin typeface="Cambria Math" panose="02040503050406030204" pitchFamily="18" charset="0"/>
                                  </a:rPr>
                                  <m:t>𝑛</m:t>
                                </m:r>
                              </m:sub>
                            </m:sSub>
                          </m:sub>
                        </m:sSub>
                      </m:oMath>
                    </m:oMathPara>
                  </a14:m>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31" name="矩形 30"/>
                <p:cNvSpPr>
                  <a:spLocks noRot="1" noChangeAspect="1" noMove="1" noResize="1" noEditPoints="1" noAdjustHandles="1" noChangeArrowheads="1" noChangeShapeType="1" noTextEdit="1"/>
                </p:cNvSpPr>
                <p:nvPr/>
              </p:nvSpPr>
              <p:spPr bwMode="auto">
                <a:xfrm>
                  <a:off x="6257200" y="1528605"/>
                  <a:ext cx="540000" cy="360000"/>
                </a:xfrm>
                <a:prstGeom prst="rect">
                  <a:avLst/>
                </a:prstGeom>
                <a:blipFill>
                  <a:blip r:embed="rId4"/>
                  <a:stretch>
                    <a:fillRect/>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bwMode="auto">
                <a:xfrm>
                  <a:off x="6798502"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𝐼</m:t>
                            </m:r>
                          </m:e>
                          <m:sub>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𝑘</m:t>
                                </m:r>
                                <m:r>
                                  <a:rPr lang="en-US" altLang="zh-CN" sz="1600" i="1">
                                    <a:solidFill>
                                      <a:srgbClr val="C00000"/>
                                    </a:solidFill>
                                    <a:latin typeface="Cambria Math" panose="02040503050406030204" pitchFamily="18" charset="0"/>
                                  </a:rPr>
                                  <m:t>+1</m:t>
                                </m:r>
                              </m:e>
                              <m:sub>
                                <m:r>
                                  <a:rPr lang="en-US" altLang="zh-CN" sz="1600" i="1">
                                    <a:solidFill>
                                      <a:srgbClr val="C00000"/>
                                    </a:solidFill>
                                    <a:latin typeface="Cambria Math" panose="02040503050406030204" pitchFamily="18" charset="0"/>
                                  </a:rPr>
                                  <m:t>1</m:t>
                                </m:r>
                              </m:sub>
                            </m:sSub>
                          </m:sub>
                        </m:sSub>
                      </m:oMath>
                    </m:oMathPara>
                  </a14:m>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32" name="矩形 31"/>
                <p:cNvSpPr>
                  <a:spLocks noRot="1" noChangeAspect="1" noMove="1" noResize="1" noEditPoints="1" noAdjustHandles="1" noChangeArrowheads="1" noChangeShapeType="1" noTextEdit="1"/>
                </p:cNvSpPr>
                <p:nvPr/>
              </p:nvSpPr>
              <p:spPr bwMode="auto">
                <a:xfrm>
                  <a:off x="6798502" y="1528605"/>
                  <a:ext cx="540000" cy="360000"/>
                </a:xfrm>
                <a:prstGeom prst="rect">
                  <a:avLst/>
                </a:prstGeom>
                <a:blipFill>
                  <a:blip r:embed="rId5"/>
                  <a:stretch>
                    <a:fillRect r="-2198"/>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bwMode="auto">
                <a:xfrm>
                  <a:off x="7331075"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ea typeface="Cambria Math" panose="02040503050406030204" pitchFamily="18" charset="0"/>
                          </a:rPr>
                          <m:t>⋯</m:t>
                        </m:r>
                      </m:oMath>
                    </m:oMathPara>
                  </a14:m>
                  <a:endParaRPr lang="zh-CN" altLang="en-US" sz="1600" dirty="0"/>
                </a:p>
                <a:p>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33" name="矩形 32"/>
                <p:cNvSpPr>
                  <a:spLocks noRot="1" noChangeAspect="1" noMove="1" noResize="1" noEditPoints="1" noAdjustHandles="1" noChangeArrowheads="1" noChangeShapeType="1" noTextEdit="1"/>
                </p:cNvSpPr>
                <p:nvPr/>
              </p:nvSpPr>
              <p:spPr bwMode="auto">
                <a:xfrm>
                  <a:off x="7331075" y="1528605"/>
                  <a:ext cx="540000" cy="360000"/>
                </a:xfrm>
                <a:prstGeom prst="rect">
                  <a:avLst/>
                </a:prstGeom>
                <a:blipFill>
                  <a:blip r:embed="rId6"/>
                  <a:stretch>
                    <a:fillRect/>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bwMode="auto">
                <a:xfrm>
                  <a:off x="7863648" y="1528605"/>
                  <a:ext cx="540000" cy="360000"/>
                </a:xfrm>
                <a:prstGeom prst="rect">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𝐼</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𝑘</m:t>
                                </m:r>
                                <m:r>
                                  <a:rPr lang="en-US" altLang="zh-CN" sz="1600" b="0" i="1" smtClean="0">
                                    <a:latin typeface="Cambria Math" panose="02040503050406030204" pitchFamily="18" charset="0"/>
                                  </a:rPr>
                                  <m:t>+1</m:t>
                                </m:r>
                              </m:e>
                              <m:sub>
                                <m:r>
                                  <a:rPr lang="en-US" altLang="zh-CN" sz="1600" i="1">
                                    <a:latin typeface="Cambria Math" panose="02040503050406030204" pitchFamily="18" charset="0"/>
                                  </a:rPr>
                                  <m:t>𝑛</m:t>
                                </m:r>
                              </m:sub>
                            </m:sSub>
                          </m:sub>
                        </m:sSub>
                      </m:oMath>
                    </m:oMathPara>
                  </a14:m>
                  <a:endParaRPr kumimoji="0" lang="zh-CN" altLang="en-US" sz="1600" b="0" i="0" u="none" strike="noStrike" cap="none" normalizeH="0" baseline="0" dirty="0" smtClean="0">
                    <a:ln>
                      <a:noFill/>
                    </a:ln>
                    <a:solidFill>
                      <a:schemeClr val="tx1"/>
                    </a:solidFill>
                    <a:effectLst/>
                    <a:ea typeface="黑体" pitchFamily="2" charset="-122"/>
                  </a:endParaRPr>
                </a:p>
              </p:txBody>
            </p:sp>
          </mc:Choice>
          <mc:Fallback xmlns="">
            <p:sp>
              <p:nvSpPr>
                <p:cNvPr id="34" name="矩形 33"/>
                <p:cNvSpPr>
                  <a:spLocks noRot="1" noChangeAspect="1" noMove="1" noResize="1" noEditPoints="1" noAdjustHandles="1" noChangeArrowheads="1" noChangeShapeType="1" noTextEdit="1"/>
                </p:cNvSpPr>
                <p:nvPr/>
              </p:nvSpPr>
              <p:spPr bwMode="auto">
                <a:xfrm>
                  <a:off x="7863648" y="1528605"/>
                  <a:ext cx="540000" cy="360000"/>
                </a:xfrm>
                <a:prstGeom prst="rect">
                  <a:avLst/>
                </a:prstGeom>
                <a:blipFill>
                  <a:blip r:embed="rId7"/>
                  <a:stretch>
                    <a:fillRect r="-3297"/>
                  </a:stretch>
                </a:blipFill>
                <a:ln w="12700" cap="flat" cmpd="sng" algn="ctr">
                  <a:solidFill>
                    <a:schemeClr val="tx1"/>
                  </a:solidFill>
                  <a:prstDash val="solid"/>
                  <a:round/>
                  <a:headEnd type="none" w="sm" len="sm"/>
                  <a:tailEnd type="none" w="sm" len="sm"/>
                </a:ln>
                <a:effectLst/>
                <a:extLst/>
              </p:spPr>
              <p:txBody>
                <a:bodyPr/>
                <a:lstStyle/>
                <a:p>
                  <a:r>
                    <a:rPr lang="zh-CN" altLang="en-US">
                      <a:noFill/>
                    </a:rPr>
                    <a:t> </a:t>
                  </a:r>
                </a:p>
              </p:txBody>
            </p:sp>
          </mc:Fallback>
        </mc:AlternateContent>
        <p:sp>
          <p:nvSpPr>
            <p:cNvPr id="35" name="左大括号 34"/>
            <p:cNvSpPr/>
            <p:nvPr/>
          </p:nvSpPr>
          <p:spPr bwMode="auto">
            <a:xfrm rot="16200000" flipH="1">
              <a:off x="5885915" y="597682"/>
              <a:ext cx="177374" cy="1584000"/>
            </a:xfrm>
            <a:prstGeom prst="leftBrace">
              <a:avLst>
                <a:gd name="adj1" fmla="val 30815"/>
                <a:gd name="adj2" fmla="val 50000"/>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黑体" pitchFamily="2" charset="-122"/>
              </a:endParaRPr>
            </a:p>
          </p:txBody>
        </p:sp>
        <p:sp>
          <p:nvSpPr>
            <p:cNvPr id="36" name="左大括号 35"/>
            <p:cNvSpPr/>
            <p:nvPr/>
          </p:nvSpPr>
          <p:spPr bwMode="auto">
            <a:xfrm rot="16200000" flipH="1">
              <a:off x="7522961" y="597682"/>
              <a:ext cx="177374" cy="1584000"/>
            </a:xfrm>
            <a:prstGeom prst="leftBrace">
              <a:avLst>
                <a:gd name="adj1" fmla="val 30815"/>
                <a:gd name="adj2" fmla="val 50000"/>
              </a:avLst>
            </a:prstGeom>
            <a:no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a typeface="黑体" pitchFamily="2" charset="-122"/>
              </a:endParaRPr>
            </a:p>
          </p:txBody>
        </p:sp>
        <p:sp>
          <p:nvSpPr>
            <p:cNvPr id="37" name="文本框 36"/>
            <p:cNvSpPr txBox="1"/>
            <p:nvPr/>
          </p:nvSpPr>
          <p:spPr>
            <a:xfrm>
              <a:off x="7025011" y="1010346"/>
              <a:ext cx="1152128" cy="318924"/>
            </a:xfrm>
            <a:prstGeom prst="rect">
              <a:avLst/>
            </a:prstGeom>
            <a:noFill/>
            <a:ln>
              <a:noFill/>
            </a:ln>
          </p:spPr>
          <p:txBody>
            <a:bodyPr wrap="square" lIns="36000" tIns="36000" rIns="36000" bIns="36000" rtlCol="0" anchor="ctr" anchorCtr="0">
              <a:spAutoFit/>
            </a:bodyPr>
            <a:lstStyle/>
            <a:p>
              <a:pPr algn="ctr"/>
              <a:r>
                <a:rPr lang="zh-CN" altLang="en-US" sz="1600" dirty="0" smtClean="0">
                  <a:solidFill>
                    <a:schemeClr val="tx1"/>
                  </a:solidFill>
                  <a:latin typeface="宋体" panose="02010600030101010101" pitchFamily="2" charset="-122"/>
                  <a:ea typeface="宋体" panose="02010600030101010101" pitchFamily="2" charset="-122"/>
                </a:rPr>
                <a:t>指令</a:t>
              </a:r>
              <a:r>
                <a:rPr lang="en-US" altLang="zh-CN" sz="1600" dirty="0" smtClean="0">
                  <a:latin typeface="Cambria Math" panose="02040503050406030204" pitchFamily="18" charset="0"/>
                  <a:ea typeface="Cambria Math" panose="02040503050406030204" pitchFamily="18" charset="0"/>
                </a:rPr>
                <a:t>k+1</a:t>
              </a:r>
              <a:endParaRPr lang="zh-CN" altLang="en-US" sz="1600" dirty="0">
                <a:solidFill>
                  <a:schemeClr val="tx1"/>
                </a:solidFill>
                <a:latin typeface="Cambria Math" panose="02040503050406030204" pitchFamily="18" charset="0"/>
                <a:ea typeface="宋体" panose="02010600030101010101" pitchFamily="2" charset="-122"/>
              </a:endParaRPr>
            </a:p>
          </p:txBody>
        </p:sp>
        <p:sp>
          <p:nvSpPr>
            <p:cNvPr id="38" name="文本框 37"/>
            <p:cNvSpPr txBox="1"/>
            <p:nvPr/>
          </p:nvSpPr>
          <p:spPr>
            <a:xfrm>
              <a:off x="5398538" y="1010346"/>
              <a:ext cx="1152128" cy="318924"/>
            </a:xfrm>
            <a:prstGeom prst="rect">
              <a:avLst/>
            </a:prstGeom>
            <a:noFill/>
            <a:ln>
              <a:noFill/>
            </a:ln>
          </p:spPr>
          <p:txBody>
            <a:bodyPr wrap="square" lIns="36000" tIns="36000" rIns="36000" bIns="36000" rtlCol="0" anchor="ctr" anchorCtr="0">
              <a:spAutoFit/>
            </a:bodyPr>
            <a:lstStyle/>
            <a:p>
              <a:pPr algn="ctr"/>
              <a:r>
                <a:rPr lang="zh-CN" altLang="en-US" sz="1600" dirty="0" smtClean="0">
                  <a:solidFill>
                    <a:schemeClr val="tx1"/>
                  </a:solidFill>
                  <a:latin typeface="Cambria Math" panose="02040503050406030204" pitchFamily="18" charset="0"/>
                  <a:ea typeface="宋体" panose="02010600030101010101" pitchFamily="2" charset="-122"/>
                </a:rPr>
                <a:t>指令</a:t>
              </a:r>
              <a:r>
                <a:rPr lang="en-US" altLang="zh-CN" sz="1600" dirty="0" smtClean="0">
                  <a:solidFill>
                    <a:schemeClr val="tx1"/>
                  </a:solidFill>
                  <a:latin typeface="Cambria Math" panose="02040503050406030204" pitchFamily="18" charset="0"/>
                  <a:ea typeface="Cambria Math" panose="02040503050406030204" pitchFamily="18" charset="0"/>
                </a:rPr>
                <a:t>k</a:t>
              </a:r>
              <a:endParaRPr lang="zh-CN" altLang="en-US" sz="1600" dirty="0">
                <a:solidFill>
                  <a:schemeClr val="tx1"/>
                </a:solidFill>
                <a:latin typeface="Cambria Math" panose="02040503050406030204" pitchFamily="18" charset="0"/>
                <a:ea typeface="宋体" panose="02010600030101010101" pitchFamily="2" charset="-122"/>
              </a:endParaRPr>
            </a:p>
          </p:txBody>
        </p:sp>
      </p:grpSp>
      <p:grpSp>
        <p:nvGrpSpPr>
          <p:cNvPr id="14" name="组合 13"/>
          <p:cNvGrpSpPr/>
          <p:nvPr/>
        </p:nvGrpSpPr>
        <p:grpSpPr>
          <a:xfrm>
            <a:off x="5148064" y="4650016"/>
            <a:ext cx="3671078" cy="720164"/>
            <a:chOff x="5148064" y="4650016"/>
            <a:chExt cx="3671078" cy="720164"/>
          </a:xfrm>
        </p:grpSpPr>
        <p:grpSp>
          <p:nvGrpSpPr>
            <p:cNvPr id="13" name="组合 12"/>
            <p:cNvGrpSpPr/>
            <p:nvPr/>
          </p:nvGrpSpPr>
          <p:grpSpPr>
            <a:xfrm>
              <a:off x="5148064" y="4650016"/>
              <a:ext cx="2699371" cy="720164"/>
              <a:chOff x="5130283" y="4795872"/>
              <a:chExt cx="2699371" cy="720164"/>
            </a:xfrm>
          </p:grpSpPr>
          <mc:AlternateContent xmlns:mc="http://schemas.openxmlformats.org/markup-compatibility/2006" xmlns:a14="http://schemas.microsoft.com/office/drawing/2010/main">
            <mc:Choice Requires="a14">
              <p:sp>
                <p:nvSpPr>
                  <p:cNvPr id="15" name="文本框 14"/>
                  <p:cNvSpPr txBox="1"/>
                  <p:nvPr/>
                </p:nvSpPr>
                <p:spPr>
                  <a:xfrm>
                    <a:off x="5130283" y="4796036"/>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e>
                                <m:sub>
                                  <m:r>
                                    <a:rPr lang="en-US" altLang="zh-CN" sz="1600" b="0" i="1" smtClean="0">
                                      <a:solidFill>
                                        <a:schemeClr val="tx1"/>
                                      </a:solidFill>
                                      <a:latin typeface="Cambria Math" panose="02040503050406030204" pitchFamily="18" charset="0"/>
                                    </a:rPr>
                                    <m:t>1</m:t>
                                  </m:r>
                                </m:sub>
                              </m:sSub>
                            </m:sub>
                          </m:sSub>
                        </m:oMath>
                      </m:oMathPara>
                    </a14:m>
                    <a:endParaRPr lang="zh-CN" altLang="en-US" sz="1600" dirty="0">
                      <a:solidFill>
                        <a:schemeClr val="tx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130283" y="4796036"/>
                    <a:ext cx="540000" cy="360000"/>
                  </a:xfrm>
                  <a:prstGeom prst="rect">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70283" y="4796036"/>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e>
                                <m:sub>
                                  <m:r>
                                    <a:rPr lang="en-US" altLang="zh-CN" sz="1600" b="0" i="1" smtClean="0">
                                      <a:solidFill>
                                        <a:schemeClr val="tx1"/>
                                      </a:solidFill>
                                      <a:latin typeface="Cambria Math" panose="02040503050406030204" pitchFamily="18" charset="0"/>
                                    </a:rPr>
                                    <m:t>2</m:t>
                                  </m:r>
                                </m:sub>
                              </m:sSub>
                            </m:sub>
                          </m:sSub>
                        </m:oMath>
                      </m:oMathPara>
                    </a14:m>
                    <a:endParaRPr lang="zh-CN" altLang="en-US" sz="1600" dirty="0">
                      <a:solidFill>
                        <a:schemeClr val="tx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670283" y="4796036"/>
                    <a:ext cx="540000" cy="360000"/>
                  </a:xfrm>
                  <a:prstGeom prst="rect">
                    <a:avLst/>
                  </a:prstGeom>
                  <a:blipFill>
                    <a:blip r:embed="rId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210283" y="4795872"/>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r>
                            <a:rPr lang="en-US" altLang="zh-CN" sz="1600" i="1" smtClean="0">
                              <a:solidFill>
                                <a:schemeClr val="tx1"/>
                              </a:solidFill>
                              <a:latin typeface="Cambria Math" panose="02040503050406030204" pitchFamily="18" charset="0"/>
                              <a:ea typeface="Cambria Math" panose="02040503050406030204" pitchFamily="18" charset="0"/>
                            </a:rPr>
                            <m:t>⋯</m:t>
                          </m:r>
                        </m:oMath>
                      </m:oMathPara>
                    </a14:m>
                    <a:endParaRPr lang="zh-CN" altLang="en-US" sz="1600" dirty="0">
                      <a:solidFill>
                        <a:schemeClr val="tx1"/>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210283" y="4795872"/>
                    <a:ext cx="540000" cy="360000"/>
                  </a:xfrm>
                  <a:prstGeom prst="rect">
                    <a:avLst/>
                  </a:prstGeom>
                  <a:blipFill>
                    <a:blip r:embed="rId1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289654" y="5155872"/>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r>
                                    <a:rPr lang="en-US" altLang="zh-CN" sz="1600" b="0" i="1" smtClean="0">
                                      <a:solidFill>
                                        <a:schemeClr val="tx1"/>
                                      </a:solidFill>
                                      <a:latin typeface="Cambria Math" panose="02040503050406030204" pitchFamily="18" charset="0"/>
                                    </a:rPr>
                                    <m:t>+1</m:t>
                                  </m:r>
                                </m:e>
                                <m:sub>
                                  <m:r>
                                    <a:rPr lang="en-US" altLang="zh-CN" sz="1600" b="0" i="1" smtClean="0">
                                      <a:solidFill>
                                        <a:schemeClr val="tx1"/>
                                      </a:solidFill>
                                      <a:latin typeface="Cambria Math" panose="02040503050406030204" pitchFamily="18" charset="0"/>
                                    </a:rPr>
                                    <m:t>𝑛</m:t>
                                  </m:r>
                                </m:sub>
                              </m:sSub>
                            </m:sub>
                          </m:sSub>
                        </m:oMath>
                      </m:oMathPara>
                    </a14:m>
                    <a:endParaRPr lang="zh-CN" altLang="en-US" sz="1600" dirty="0">
                      <a:solidFill>
                        <a:schemeClr val="tx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289654" y="5155872"/>
                    <a:ext cx="540000" cy="360000"/>
                  </a:xfrm>
                  <a:prstGeom prst="rect">
                    <a:avLst/>
                  </a:prstGeom>
                  <a:blipFill>
                    <a:blip r:embed="rId11"/>
                    <a:stretch>
                      <a:fillRect l="-8889"/>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750283" y="4795872"/>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e>
                                <m:sub>
                                  <m:r>
                                    <a:rPr lang="en-US" altLang="zh-CN" sz="1600" b="0" i="1" smtClean="0">
                                      <a:solidFill>
                                        <a:schemeClr val="tx1"/>
                                      </a:solidFill>
                                      <a:latin typeface="Cambria Math" panose="02040503050406030204" pitchFamily="18" charset="0"/>
                                    </a:rPr>
                                    <m:t>𝑛</m:t>
                                  </m:r>
                                </m:sub>
                              </m:sSub>
                            </m:sub>
                          </m:sSub>
                        </m:oMath>
                      </m:oMathPara>
                    </a14:m>
                    <a:endParaRPr lang="zh-CN" altLang="en-US" sz="1600" dirty="0">
                      <a:solidFill>
                        <a:schemeClr val="tx1"/>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6750283" y="4795872"/>
                    <a:ext cx="540000" cy="360000"/>
                  </a:xfrm>
                  <a:prstGeom prst="rect">
                    <a:avLst/>
                  </a:prstGeom>
                  <a:blipFill>
                    <a:blip r:embed="rId1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750283" y="5156036"/>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r>
                            <a:rPr lang="en-US" altLang="zh-CN" sz="1600" i="1" smtClean="0">
                              <a:solidFill>
                                <a:schemeClr val="tx1"/>
                              </a:solidFill>
                              <a:latin typeface="Cambria Math" panose="02040503050406030204" pitchFamily="18" charset="0"/>
                              <a:ea typeface="Cambria Math" panose="02040503050406030204" pitchFamily="18" charset="0"/>
                            </a:rPr>
                            <m:t>⋯</m:t>
                          </m:r>
                        </m:oMath>
                      </m:oMathPara>
                    </a14:m>
                    <a:endParaRPr lang="zh-CN" altLang="en-US" sz="1600" dirty="0">
                      <a:solidFill>
                        <a:schemeClr val="tx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750283" y="5156036"/>
                    <a:ext cx="540000" cy="360000"/>
                  </a:xfrm>
                  <a:prstGeom prst="rect">
                    <a:avLst/>
                  </a:prstGeom>
                  <a:blipFill>
                    <a:blip r:embed="rId1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670912" y="5156036"/>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r>
                                    <a:rPr lang="en-US" altLang="zh-CN" sz="1600" b="0" i="1" smtClean="0">
                                      <a:solidFill>
                                        <a:schemeClr val="tx1"/>
                                      </a:solidFill>
                                      <a:latin typeface="Cambria Math" panose="02040503050406030204" pitchFamily="18" charset="0"/>
                                    </a:rPr>
                                    <m:t>+1</m:t>
                                  </m:r>
                                </m:e>
                                <m:sub>
                                  <m:r>
                                    <a:rPr lang="en-US" altLang="zh-CN" sz="1600" b="0" i="1" smtClean="0">
                                      <a:solidFill>
                                        <a:schemeClr val="tx1"/>
                                      </a:solidFill>
                                      <a:latin typeface="Cambria Math" panose="02040503050406030204" pitchFamily="18" charset="0"/>
                                    </a:rPr>
                                    <m:t>1</m:t>
                                  </m:r>
                                </m:sub>
                              </m:sSub>
                            </m:sub>
                          </m:sSub>
                        </m:oMath>
                      </m:oMathPara>
                    </a14:m>
                    <a:endParaRPr lang="zh-CN" altLang="en-US" sz="1600" dirty="0">
                      <a:solidFill>
                        <a:schemeClr val="tx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5670912" y="5156036"/>
                    <a:ext cx="540000" cy="360000"/>
                  </a:xfrm>
                  <a:prstGeom prst="rect">
                    <a:avLst/>
                  </a:prstGeom>
                  <a:blipFill>
                    <a:blip r:embed="rId14"/>
                    <a:stretch>
                      <a:fillRect l="-659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210283" y="5156036"/>
                    <a:ext cx="540000" cy="360000"/>
                  </a:xfrm>
                  <a:prstGeom prst="rect">
                    <a:avLst/>
                  </a:prstGeom>
                  <a:noFill/>
                  <a:ln>
                    <a:solidFill>
                      <a:schemeClr val="tx1"/>
                    </a:solidFill>
                  </a:ln>
                </p:spPr>
                <p:txBody>
                  <a:bodyPr wrap="square" lIns="36000" tIns="36000" rIns="36000" bIns="36000" rtlCol="0" anchor="ctr" anchorCtr="0">
                    <a:spAutoFit/>
                  </a:bodyPr>
                  <a:lstStyle/>
                  <a:p>
                    <a:pPr algn="ctr"/>
                    <a14:m>
                      <m:oMathPara xmlns:m="http://schemas.openxmlformats.org/officeDocument/2006/math">
                        <m:oMathParaPr>
                          <m:jc m:val="center"/>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𝐼</m:t>
                              </m:r>
                            </m:e>
                            <m:sub>
                              <m:sSub>
                                <m:sSubPr>
                                  <m:ctrlPr>
                                    <a:rPr lang="en-US" altLang="zh-CN" sz="1600" i="1" smtClean="0">
                                      <a:solidFill>
                                        <a:schemeClr val="tx1"/>
                                      </a:solidFill>
                                      <a:latin typeface="Cambria Math" panose="02040503050406030204" pitchFamily="18" charset="0"/>
                                    </a:rPr>
                                  </m:ctrlPr>
                                </m:sSubPr>
                                <m:e>
                                  <m:r>
                                    <a:rPr lang="en-US" altLang="zh-CN" sz="1600" b="0" i="1" smtClean="0">
                                      <a:solidFill>
                                        <a:schemeClr val="tx1"/>
                                      </a:solidFill>
                                      <a:latin typeface="Cambria Math" panose="02040503050406030204" pitchFamily="18" charset="0"/>
                                    </a:rPr>
                                    <m:t>𝑘</m:t>
                                  </m:r>
                                  <m:r>
                                    <a:rPr lang="en-US" altLang="zh-CN" sz="1600" b="0" i="1" smtClean="0">
                                      <a:solidFill>
                                        <a:schemeClr val="tx1"/>
                                      </a:solidFill>
                                      <a:latin typeface="Cambria Math" panose="02040503050406030204" pitchFamily="18" charset="0"/>
                                    </a:rPr>
                                    <m:t>+1</m:t>
                                  </m:r>
                                </m:e>
                                <m:sub>
                                  <m:r>
                                    <a:rPr lang="en-US" altLang="zh-CN" sz="1600" b="0" i="1" smtClean="0">
                                      <a:solidFill>
                                        <a:schemeClr val="tx1"/>
                                      </a:solidFill>
                                      <a:latin typeface="Cambria Math" panose="02040503050406030204" pitchFamily="18" charset="0"/>
                                    </a:rPr>
                                    <m:t>2</m:t>
                                  </m:r>
                                </m:sub>
                              </m:sSub>
                            </m:sub>
                          </m:sSub>
                        </m:oMath>
                      </m:oMathPara>
                    </a14:m>
                    <a:endParaRPr lang="zh-CN" altLang="en-US" sz="1600" dirty="0">
                      <a:solidFill>
                        <a:schemeClr val="tx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6210283" y="5156036"/>
                    <a:ext cx="540000" cy="360000"/>
                  </a:xfrm>
                  <a:prstGeom prst="rect">
                    <a:avLst/>
                  </a:prstGeom>
                  <a:blipFill>
                    <a:blip r:embed="rId15"/>
                    <a:stretch>
                      <a:fillRect l="-7778"/>
                    </a:stretch>
                  </a:blipFill>
                  <a:ln>
                    <a:solidFill>
                      <a:schemeClr val="tx1"/>
                    </a:solidFill>
                  </a:ln>
                </p:spPr>
                <p:txBody>
                  <a:bodyPr/>
                  <a:lstStyle/>
                  <a:p>
                    <a:r>
                      <a:rPr lang="zh-CN" altLang="en-US">
                        <a:noFill/>
                      </a:rPr>
                      <a:t> </a:t>
                    </a:r>
                  </a:p>
                </p:txBody>
              </p:sp>
            </mc:Fallback>
          </mc:AlternateContent>
        </p:grpSp>
        <p:sp>
          <p:nvSpPr>
            <p:cNvPr id="40" name="文本框 39"/>
            <p:cNvSpPr txBox="1"/>
            <p:nvPr/>
          </p:nvSpPr>
          <p:spPr>
            <a:xfrm>
              <a:off x="7827024" y="4670554"/>
              <a:ext cx="864672" cy="318924"/>
            </a:xfrm>
            <a:prstGeom prst="rect">
              <a:avLst/>
            </a:prstGeom>
            <a:noFill/>
            <a:ln>
              <a:noFill/>
            </a:ln>
          </p:spPr>
          <p:txBody>
            <a:bodyPr wrap="square" lIns="36000" tIns="36000" rIns="36000" bIns="36000" rtlCol="0" anchor="ctr" anchorCtr="0">
              <a:spAutoFit/>
            </a:bodyPr>
            <a:lstStyle/>
            <a:p>
              <a:pPr algn="ctr"/>
              <a:r>
                <a:rPr lang="zh-CN" altLang="en-US" sz="1600" dirty="0" smtClean="0">
                  <a:solidFill>
                    <a:schemeClr val="tx1"/>
                  </a:solidFill>
                  <a:latin typeface="Cambria Math" panose="02040503050406030204" pitchFamily="18" charset="0"/>
                  <a:ea typeface="宋体" panose="02010600030101010101" pitchFamily="2" charset="-122"/>
                </a:rPr>
                <a:t>指令</a:t>
              </a:r>
              <a:r>
                <a:rPr lang="en-US" altLang="zh-CN" sz="1600" dirty="0" smtClean="0">
                  <a:solidFill>
                    <a:schemeClr val="tx1"/>
                  </a:solidFill>
                  <a:latin typeface="Cambria Math" panose="02040503050406030204" pitchFamily="18" charset="0"/>
                  <a:ea typeface="Cambria Math" panose="02040503050406030204" pitchFamily="18" charset="0"/>
                </a:rPr>
                <a:t>k</a:t>
              </a:r>
              <a:endParaRPr lang="zh-CN" altLang="en-US" sz="1600" dirty="0">
                <a:solidFill>
                  <a:schemeClr val="tx1"/>
                </a:solidFill>
                <a:latin typeface="Cambria Math" panose="02040503050406030204" pitchFamily="18" charset="0"/>
                <a:ea typeface="宋体" panose="02010600030101010101" pitchFamily="2" charset="-122"/>
              </a:endParaRPr>
            </a:p>
          </p:txBody>
        </p:sp>
        <p:sp>
          <p:nvSpPr>
            <p:cNvPr id="41" name="文本框 40"/>
            <p:cNvSpPr txBox="1"/>
            <p:nvPr/>
          </p:nvSpPr>
          <p:spPr>
            <a:xfrm>
              <a:off x="7954470" y="5030554"/>
              <a:ext cx="864672" cy="318924"/>
            </a:xfrm>
            <a:prstGeom prst="rect">
              <a:avLst/>
            </a:prstGeom>
            <a:noFill/>
            <a:ln>
              <a:noFill/>
            </a:ln>
          </p:spPr>
          <p:txBody>
            <a:bodyPr wrap="square" lIns="36000" tIns="36000" rIns="36000" bIns="36000" rtlCol="0" anchor="ctr" anchorCtr="0">
              <a:spAutoFit/>
            </a:bodyPr>
            <a:lstStyle/>
            <a:p>
              <a:pPr algn="ctr"/>
              <a:r>
                <a:rPr lang="zh-CN" altLang="en-US" sz="1600" dirty="0" smtClean="0">
                  <a:solidFill>
                    <a:schemeClr val="tx1"/>
                  </a:solidFill>
                  <a:latin typeface="Cambria Math" panose="02040503050406030204" pitchFamily="18" charset="0"/>
                  <a:ea typeface="宋体" panose="02010600030101010101" pitchFamily="2" charset="-122"/>
                </a:rPr>
                <a:t>指令</a:t>
              </a:r>
              <a:r>
                <a:rPr lang="en-US" altLang="zh-CN" sz="1600" dirty="0" smtClean="0">
                  <a:solidFill>
                    <a:schemeClr val="tx1"/>
                  </a:solidFill>
                  <a:latin typeface="Cambria Math" panose="02040503050406030204" pitchFamily="18" charset="0"/>
                  <a:ea typeface="Cambria Math" panose="02040503050406030204" pitchFamily="18" charset="0"/>
                </a:rPr>
                <a:t>k+1</a:t>
              </a:r>
              <a:endParaRPr lang="zh-CN" altLang="en-US" sz="1600" dirty="0">
                <a:solidFill>
                  <a:schemeClr val="tx1"/>
                </a:solidFill>
                <a:latin typeface="Cambria Math" panose="020405030504060302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sz="3600" dirty="0" smtClean="0">
              <a:solidFill>
                <a:srgbClr val="000066"/>
              </a:solidFill>
            </a:endParaRPr>
          </a:p>
        </p:txBody>
      </p:sp>
      <p:sp>
        <p:nvSpPr>
          <p:cNvPr id="7173" name="Rectangle 3"/>
          <p:cNvSpPr>
            <a:spLocks noGrp="1" noChangeArrowheads="1"/>
          </p:cNvSpPr>
          <p:nvPr>
            <p:ph type="subTitle" idx="1"/>
          </p:nvPr>
        </p:nvSpPr>
        <p:spPr>
          <a:xfrm>
            <a:off x="468000" y="1412875"/>
            <a:ext cx="8280000" cy="4930775"/>
          </a:xfrm>
          <a:noFill/>
        </p:spPr>
        <p:txBody>
          <a:bodyPr/>
          <a:lstStyle/>
          <a:p>
            <a:pPr indent="444500" algn="l" defTabSz="762000" eaLnBrk="1" hangingPunct="1">
              <a:lnSpc>
                <a:spcPct val="150000"/>
              </a:lnSpc>
              <a:spcBef>
                <a:spcPct val="0"/>
              </a:spcBef>
            </a:pPr>
            <a:r>
              <a:rPr lang="zh-CN" altLang="en-US" sz="1800" b="1" dirty="0" smtClean="0">
                <a:solidFill>
                  <a:srgbClr val="FF0000"/>
                </a:solidFill>
                <a:latin typeface="Arial" panose="020B0604020202020204" pitchFamily="34" charset="0"/>
                <a:cs typeface="Arial" panose="020B0604020202020204" pitchFamily="34" charset="0"/>
              </a:rPr>
              <a:t>超级流水线</a:t>
            </a:r>
            <a:r>
              <a:rPr lang="zh-CN" altLang="en-US" sz="1800" b="1" dirty="0" smtClean="0">
                <a:solidFill>
                  <a:srgbClr val="000066"/>
                </a:solidFill>
                <a:latin typeface="Arial" panose="020B0604020202020204" pitchFamily="34" charset="0"/>
                <a:cs typeface="Arial" panose="020B0604020202020204" pitchFamily="34" charset="0"/>
              </a:rPr>
              <a:t>：它比基本指令流水线要划分成更多更小的段。流水线中段数的增加，可使每段规定完成的任务减少，从而允许时钟频率提高。</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zh-CN" altLang="en-US" sz="1800" b="1" dirty="0" smtClean="0">
                <a:solidFill>
                  <a:srgbClr val="FF0000"/>
                </a:solidFill>
                <a:latin typeface="Arial" panose="020B0604020202020204" pitchFamily="34" charset="0"/>
                <a:cs typeface="Arial" panose="020B0604020202020204" pitchFamily="34" charset="0"/>
              </a:rPr>
              <a:t>超标量流水线</a:t>
            </a:r>
            <a:r>
              <a:rPr lang="zh-CN" altLang="en-US" sz="1800" b="1" dirty="0" smtClean="0">
                <a:solidFill>
                  <a:srgbClr val="000066"/>
                </a:solidFill>
                <a:latin typeface="Arial" panose="020B0604020202020204" pitchFamily="34" charset="0"/>
                <a:cs typeface="Arial" panose="020B0604020202020204" pitchFamily="34" charset="0"/>
              </a:rPr>
              <a:t>：含有至少两套相同流水线的流水线结构。其中，含有的流水线数量称为流水线的“度”。</a:t>
            </a:r>
            <a:endParaRPr lang="en-US" altLang="zh-CN" sz="1800" b="1" dirty="0" smtClean="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a:solidFill>
                <a:srgbClr val="000066"/>
              </a:solidFill>
              <a:latin typeface="Arial" panose="020B0604020202020204" pitchFamily="34" charset="0"/>
              <a:cs typeface="Arial" panose="020B0604020202020204" pitchFamily="34" charset="0"/>
            </a:endParaRPr>
          </a:p>
          <a:p>
            <a:pPr indent="542925"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cs typeface="Arial" panose="020B0604020202020204" pitchFamily="34" charset="0"/>
            </a:endParaRPr>
          </a:p>
          <a:p>
            <a:pPr indent="542925" defTabSz="762000" eaLnBrk="1" hangingPunct="1">
              <a:lnSpc>
                <a:spcPct val="150000"/>
              </a:lnSpc>
              <a:spcBef>
                <a:spcPct val="0"/>
              </a:spcBef>
            </a:pPr>
            <a:r>
              <a:rPr lang="zh-CN" altLang="en-US" sz="1400" b="1" dirty="0" smtClean="0">
                <a:solidFill>
                  <a:srgbClr val="000066"/>
                </a:solidFill>
                <a:latin typeface="Arial" panose="020B0604020202020204" pitchFamily="34" charset="0"/>
                <a:cs typeface="Arial" panose="020B0604020202020204" pitchFamily="34" charset="0"/>
              </a:rPr>
              <a:t>流水线、超级流水线、超标量流水线示意图</a:t>
            </a:r>
            <a:endParaRPr lang="en-US" altLang="zh-CN" sz="1400" b="1" dirty="0" smtClean="0">
              <a:solidFill>
                <a:srgbClr val="000066"/>
              </a:solidFill>
              <a:latin typeface="Arial" panose="020B0604020202020204" pitchFamily="34" charset="0"/>
              <a:cs typeface="Arial" panose="020B0604020202020204" pitchFamily="34" charset="0"/>
            </a:endParaRPr>
          </a:p>
        </p:txBody>
      </p:sp>
      <p:sp>
        <p:nvSpPr>
          <p:cNvPr id="717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71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pic>
        <p:nvPicPr>
          <p:cNvPr id="7" name="Picture 8" descr="img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506" y="3212976"/>
            <a:ext cx="5544988" cy="278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569BFA9-17EB-4A20-83C4-AE8A8E30F8B4}" type="datetime1">
              <a:rPr lang="zh-CN" altLang="en-US"/>
              <a:pPr>
                <a:defRPr/>
              </a:pPr>
              <a:t>2021/11/28</a:t>
            </a:fld>
            <a:endParaRPr lang="en-US" altLang="zh-CN"/>
          </a:p>
        </p:txBody>
      </p:sp>
      <p:sp>
        <p:nvSpPr>
          <p:cNvPr id="731138"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sz="3600" dirty="0" smtClean="0">
              <a:solidFill>
                <a:srgbClr val="000066"/>
              </a:solidFill>
            </a:endParaRPr>
          </a:p>
        </p:txBody>
      </p:sp>
      <p:sp>
        <p:nvSpPr>
          <p:cNvPr id="7173" name="Rectangle 3"/>
          <p:cNvSpPr>
            <a:spLocks noGrp="1" noChangeArrowheads="1"/>
          </p:cNvSpPr>
          <p:nvPr>
            <p:ph type="subTitle" idx="1"/>
          </p:nvPr>
        </p:nvSpPr>
        <p:spPr>
          <a:xfrm>
            <a:off x="468000" y="1412875"/>
            <a:ext cx="8280000" cy="4930775"/>
          </a:xfrm>
          <a:noFill/>
        </p:spPr>
        <p:txBody>
          <a:bodyPr/>
          <a:lstStyle/>
          <a:p>
            <a:pPr indent="444500" algn="l" defTabSz="762000" eaLnBrk="1" hangingPunct="1">
              <a:lnSpc>
                <a:spcPct val="150000"/>
              </a:lnSpc>
              <a:spcBef>
                <a:spcPct val="0"/>
              </a:spcBef>
            </a:pPr>
            <a:r>
              <a:rPr lang="zh-CN" altLang="en-US" sz="1800" b="1" dirty="0" smtClean="0">
                <a:solidFill>
                  <a:srgbClr val="000066"/>
                </a:solidFill>
                <a:latin typeface="Arial" panose="020B0604020202020204" pitchFamily="34" charset="0"/>
                <a:cs typeface="Arial" panose="020B0604020202020204" pitchFamily="34" charset="0"/>
              </a:rPr>
              <a:t>除</a:t>
            </a:r>
            <a:r>
              <a:rPr lang="zh-CN" altLang="en-US" sz="1800" b="1" dirty="0" smtClean="0">
                <a:solidFill>
                  <a:srgbClr val="FF0000"/>
                </a:solidFill>
                <a:latin typeface="Arial" panose="020B0604020202020204" pitchFamily="34" charset="0"/>
                <a:cs typeface="Arial" panose="020B0604020202020204" pitchFamily="34" charset="0"/>
              </a:rPr>
              <a:t>超级流水线</a:t>
            </a:r>
            <a:r>
              <a:rPr lang="zh-CN" altLang="en-US" sz="1800" b="1" dirty="0">
                <a:solidFill>
                  <a:srgbClr val="000066"/>
                </a:solidFill>
                <a:latin typeface="Arial" panose="020B0604020202020204" pitchFamily="34" charset="0"/>
                <a:cs typeface="Arial" panose="020B0604020202020204" pitchFamily="34" charset="0"/>
              </a:rPr>
              <a:t>和</a:t>
            </a:r>
            <a:r>
              <a:rPr lang="zh-CN" altLang="en-US" sz="1800" b="1" dirty="0">
                <a:solidFill>
                  <a:srgbClr val="FF0000"/>
                </a:solidFill>
                <a:latin typeface="Arial" panose="020B0604020202020204" pitchFamily="34" charset="0"/>
                <a:cs typeface="Arial" panose="020B0604020202020204" pitchFamily="34" charset="0"/>
              </a:rPr>
              <a:t>超</a:t>
            </a:r>
            <a:r>
              <a:rPr lang="zh-CN" altLang="en-US" sz="1800" b="1" dirty="0" smtClean="0">
                <a:solidFill>
                  <a:srgbClr val="FF0000"/>
                </a:solidFill>
                <a:latin typeface="Arial" panose="020B0604020202020204" pitchFamily="34" charset="0"/>
                <a:cs typeface="Arial" panose="020B0604020202020204" pitchFamily="34" charset="0"/>
              </a:rPr>
              <a:t>标量流水线</a:t>
            </a:r>
            <a:r>
              <a:rPr lang="zh-CN" altLang="en-US" sz="1800" b="1" dirty="0" smtClean="0">
                <a:solidFill>
                  <a:srgbClr val="000066"/>
                </a:solidFill>
                <a:latin typeface="Arial" panose="020B0604020202020204" pitchFamily="34" charset="0"/>
                <a:cs typeface="Arial" panose="020B0604020202020204" pitchFamily="34" charset="0"/>
              </a:rPr>
              <a:t>技术外，还有一种</a:t>
            </a:r>
            <a:r>
              <a:rPr lang="zh-CN" altLang="en-US" sz="1800" b="1" dirty="0">
                <a:solidFill>
                  <a:srgbClr val="000066"/>
                </a:solidFill>
                <a:latin typeface="Arial" panose="020B0604020202020204" pitchFamily="34" charset="0"/>
                <a:cs typeface="Arial" panose="020B0604020202020204" pitchFamily="34" charset="0"/>
              </a:rPr>
              <a:t>称为</a:t>
            </a:r>
            <a:r>
              <a:rPr lang="zh-CN" altLang="en-US" sz="1800" b="1" dirty="0">
                <a:solidFill>
                  <a:srgbClr val="FF0000"/>
                </a:solidFill>
                <a:latin typeface="Arial" panose="020B0604020202020204" pitchFamily="34" charset="0"/>
                <a:cs typeface="Arial" panose="020B0604020202020204" pitchFamily="34" charset="0"/>
              </a:rPr>
              <a:t>超长指令字</a:t>
            </a:r>
            <a:r>
              <a:rPr lang="zh-CN" altLang="en-US" sz="1800" b="1" dirty="0">
                <a:solidFill>
                  <a:srgbClr val="000066"/>
                </a:solidFill>
                <a:latin typeface="Arial" panose="020B0604020202020204" pitchFamily="34" charset="0"/>
                <a:cs typeface="Arial" panose="020B0604020202020204" pitchFamily="34" charset="0"/>
              </a:rPr>
              <a:t>（</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VLIW</a:t>
            </a:r>
            <a:r>
              <a:rPr lang="zh-CN" altLang="en-US" sz="1800" b="1" dirty="0" smtClean="0">
                <a:solidFill>
                  <a:srgbClr val="000066"/>
                </a:solidFill>
                <a:latin typeface="Arial" panose="020B0604020202020204" pitchFamily="34" charset="0"/>
                <a:cs typeface="Arial" panose="020B0604020202020204" pitchFamily="34" charset="0"/>
              </a:rPr>
              <a:t>，</a:t>
            </a:r>
            <a:r>
              <a:rPr lang="en-US" altLang="zh-CN" sz="1800" b="1" dirty="0" smtClean="0">
                <a:solidFill>
                  <a:srgbClr val="000066"/>
                </a:solidFill>
                <a:latin typeface="Arial" panose="020B0604020202020204" pitchFamily="34" charset="0"/>
                <a:cs typeface="Arial" panose="020B0604020202020204" pitchFamily="34" charset="0"/>
              </a:rPr>
              <a:t>Very Long Instruction Word </a:t>
            </a:r>
            <a:r>
              <a:rPr lang="zh-CN" altLang="en-US" sz="1800" b="1" dirty="0" smtClean="0">
                <a:solidFill>
                  <a:srgbClr val="000066"/>
                </a:solidFill>
                <a:latin typeface="Arial" panose="020B0604020202020204" pitchFamily="34" charset="0"/>
                <a:cs typeface="Arial" panose="020B0604020202020204" pitchFamily="34" charset="0"/>
              </a:rPr>
              <a:t>）的技术也可以改进</a:t>
            </a:r>
            <a:r>
              <a:rPr lang="zh-CN" altLang="en-US" sz="1800" b="1" dirty="0">
                <a:solidFill>
                  <a:srgbClr val="000066"/>
                </a:solidFill>
                <a:latin typeface="Arial" panose="020B0604020202020204" pitchFamily="34" charset="0"/>
                <a:cs typeface="Arial" panose="020B0604020202020204" pitchFamily="34" charset="0"/>
              </a:rPr>
              <a:t>流水线</a:t>
            </a:r>
            <a:r>
              <a:rPr lang="zh-CN" altLang="en-US" sz="1800" b="1" dirty="0" smtClean="0">
                <a:solidFill>
                  <a:srgbClr val="000066"/>
                </a:solidFill>
                <a:latin typeface="Arial" panose="020B0604020202020204" pitchFamily="34" charset="0"/>
                <a:cs typeface="Arial" panose="020B0604020202020204" pitchFamily="34" charset="0"/>
              </a:rPr>
              <a:t>。</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en-US" altLang="zh-CN" sz="1800" b="1" dirty="0" smtClean="0">
                <a:solidFill>
                  <a:srgbClr val="000066"/>
                </a:solidFill>
                <a:latin typeface="Arial" panose="020B0604020202020204" pitchFamily="34" charset="0"/>
                <a:cs typeface="Arial" panose="020B0604020202020204" pitchFamily="34" charset="0"/>
              </a:rPr>
              <a:t> </a:t>
            </a:r>
            <a:r>
              <a:rPr lang="en-US" altLang="zh-CN" sz="1800" b="1" dirty="0">
                <a:solidFill>
                  <a:srgbClr val="000066"/>
                </a:solidFill>
                <a:latin typeface="Arial" panose="020B0604020202020204" pitchFamily="34" charset="0"/>
                <a:cs typeface="Arial" panose="020B0604020202020204" pitchFamily="34" charset="0"/>
              </a:rPr>
              <a:t>VLIW</a:t>
            </a:r>
            <a:r>
              <a:rPr lang="zh-CN" altLang="en-US" sz="1800" b="1" dirty="0" smtClean="0">
                <a:solidFill>
                  <a:srgbClr val="000066"/>
                </a:solidFill>
                <a:latin typeface="Arial" panose="020B0604020202020204" pitchFamily="34" charset="0"/>
                <a:cs typeface="Arial" panose="020B0604020202020204" pitchFamily="34" charset="0"/>
              </a:rPr>
              <a:t>通常</a:t>
            </a:r>
            <a:r>
              <a:rPr lang="zh-CN" altLang="en-US" sz="1800" b="1" dirty="0">
                <a:solidFill>
                  <a:srgbClr val="000066"/>
                </a:solidFill>
                <a:latin typeface="Arial" panose="020B0604020202020204" pitchFamily="34" charset="0"/>
                <a:cs typeface="Arial" panose="020B0604020202020204" pitchFamily="34" charset="0"/>
              </a:rPr>
              <a:t>一条指令多达上百位</a:t>
            </a:r>
            <a:r>
              <a:rPr lang="zh-CN" altLang="en-US" sz="1800" b="1" dirty="0" smtClean="0">
                <a:solidFill>
                  <a:srgbClr val="000066"/>
                </a:solidFill>
                <a:latin typeface="Arial" panose="020B0604020202020204" pitchFamily="34" charset="0"/>
                <a:cs typeface="Arial" panose="020B0604020202020204" pitchFamily="34" charset="0"/>
              </a:rPr>
              <a:t>，并有</a:t>
            </a:r>
            <a:r>
              <a:rPr lang="zh-CN" altLang="en-US" sz="1800" b="1" dirty="0">
                <a:solidFill>
                  <a:srgbClr val="000066"/>
                </a:solidFill>
                <a:latin typeface="Arial" panose="020B0604020202020204" pitchFamily="34" charset="0"/>
                <a:cs typeface="Arial" panose="020B0604020202020204" pitchFamily="34" charset="0"/>
              </a:rPr>
              <a:t>若干操作数，每条指令可以做不同的几种</a:t>
            </a:r>
            <a:r>
              <a:rPr lang="zh-CN" altLang="en-US" sz="1800" b="1" dirty="0" smtClean="0">
                <a:solidFill>
                  <a:srgbClr val="000066"/>
                </a:solidFill>
                <a:latin typeface="Arial" panose="020B0604020202020204" pitchFamily="34" charset="0"/>
                <a:cs typeface="Arial" panose="020B0604020202020204" pitchFamily="34" charset="0"/>
              </a:rPr>
              <a:t>运算，而且这些操作可以</a:t>
            </a:r>
            <a:r>
              <a:rPr lang="zh-CN" altLang="en-US" sz="1800" b="1" dirty="0">
                <a:solidFill>
                  <a:srgbClr val="000066"/>
                </a:solidFill>
                <a:latin typeface="Arial" panose="020B0604020202020204" pitchFamily="34" charset="0"/>
                <a:cs typeface="Arial" panose="020B0604020202020204" pitchFamily="34" charset="0"/>
              </a:rPr>
              <a:t>并行</a:t>
            </a:r>
            <a:r>
              <a:rPr lang="zh-CN" altLang="en-US" sz="1800" b="1" dirty="0" smtClean="0">
                <a:solidFill>
                  <a:srgbClr val="000066"/>
                </a:solidFill>
                <a:latin typeface="Arial" panose="020B0604020202020204" pitchFamily="34" charset="0"/>
                <a:cs typeface="Arial" panose="020B0604020202020204" pitchFamily="34" charset="0"/>
              </a:rPr>
              <a:t>执行，通常是</a:t>
            </a:r>
            <a:r>
              <a:rPr lang="zh-CN" altLang="en-US" sz="1800" b="1" dirty="0">
                <a:solidFill>
                  <a:srgbClr val="000066"/>
                </a:solidFill>
                <a:latin typeface="Arial" panose="020B0604020202020204" pitchFamily="34" charset="0"/>
                <a:cs typeface="Arial" panose="020B0604020202020204" pitchFamily="34" charset="0"/>
              </a:rPr>
              <a:t>由</a:t>
            </a:r>
            <a:r>
              <a:rPr lang="zh-CN" altLang="en-US" sz="1800" b="1" dirty="0" smtClean="0">
                <a:solidFill>
                  <a:srgbClr val="000066"/>
                </a:solidFill>
                <a:latin typeface="Arial" panose="020B0604020202020204" pitchFamily="34" charset="0"/>
                <a:cs typeface="Arial" panose="020B0604020202020204" pitchFamily="34" charset="0"/>
              </a:rPr>
              <a:t>编译器在编译阶段</a:t>
            </a:r>
            <a:r>
              <a:rPr lang="zh-CN" altLang="en-US" sz="1800" b="1" dirty="0">
                <a:solidFill>
                  <a:srgbClr val="000066"/>
                </a:solidFill>
                <a:latin typeface="Arial" panose="020B0604020202020204" pitchFamily="34" charset="0"/>
                <a:cs typeface="Arial" panose="020B0604020202020204" pitchFamily="34" charset="0"/>
              </a:rPr>
              <a:t>精心选择的。</a:t>
            </a:r>
            <a:endParaRPr lang="en-US" altLang="zh-CN" sz="1800" b="1" dirty="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zh-CN" altLang="en-US" sz="1800" b="1" dirty="0">
                <a:solidFill>
                  <a:srgbClr val="000066"/>
                </a:solidFill>
                <a:latin typeface="Arial" panose="020B0604020202020204" pitchFamily="34" charset="0"/>
                <a:cs typeface="Arial" panose="020B0604020202020204" pitchFamily="34" charset="0"/>
              </a:rPr>
              <a:t>通常</a:t>
            </a:r>
            <a:r>
              <a:rPr lang="en-US" altLang="zh-CN" sz="1800" b="1" dirty="0">
                <a:solidFill>
                  <a:srgbClr val="000066"/>
                </a:solidFill>
                <a:latin typeface="Arial" panose="020B0604020202020204" pitchFamily="34" charset="0"/>
                <a:cs typeface="Arial" panose="020B0604020202020204" pitchFamily="34" charset="0"/>
              </a:rPr>
              <a:t>VLIW</a:t>
            </a:r>
            <a:r>
              <a:rPr lang="zh-CN" altLang="en-US" sz="1800" b="1" dirty="0">
                <a:solidFill>
                  <a:srgbClr val="000066"/>
                </a:solidFill>
                <a:latin typeface="Arial" panose="020B0604020202020204" pitchFamily="34" charset="0"/>
                <a:cs typeface="Arial" panose="020B0604020202020204" pitchFamily="34" charset="0"/>
              </a:rPr>
              <a:t>机只有一个控制器，每个周期启动一条长指令，长指令被分为几个字段，每个字段控制相应的部件</a:t>
            </a:r>
            <a:r>
              <a:rPr lang="zh-CN" altLang="en-US" sz="1800" b="1" dirty="0" smtClean="0">
                <a:solidFill>
                  <a:srgbClr val="000066"/>
                </a:solidFill>
                <a:latin typeface="Arial" panose="020B0604020202020204" pitchFamily="34" charset="0"/>
                <a:cs typeface="Arial" panose="020B0604020202020204" pitchFamily="34" charset="0"/>
              </a:rPr>
              <a:t>。</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zh-CN" altLang="en-US" sz="1800" b="1" dirty="0" smtClean="0">
                <a:solidFill>
                  <a:srgbClr val="000066"/>
                </a:solidFill>
                <a:latin typeface="Arial" panose="020B0604020202020204" pitchFamily="34" charset="0"/>
                <a:cs typeface="Arial" panose="020B0604020202020204" pitchFamily="34" charset="0"/>
              </a:rPr>
              <a:t>由于</a:t>
            </a:r>
            <a:r>
              <a:rPr lang="zh-CN" altLang="en-US" sz="1800" b="1" dirty="0">
                <a:solidFill>
                  <a:srgbClr val="000066"/>
                </a:solidFill>
                <a:latin typeface="Arial" panose="020B0604020202020204" pitchFamily="34" charset="0"/>
                <a:cs typeface="Arial" panose="020B0604020202020204" pitchFamily="34" charset="0"/>
              </a:rPr>
              <a:t>不太容易</a:t>
            </a:r>
            <a:r>
              <a:rPr lang="zh-CN" altLang="en-US" sz="1800" b="1" dirty="0" smtClean="0">
                <a:solidFill>
                  <a:srgbClr val="000066"/>
                </a:solidFill>
                <a:latin typeface="Arial" panose="020B0604020202020204" pitchFamily="34" charset="0"/>
                <a:cs typeface="Arial" panose="020B0604020202020204" pitchFamily="34" charset="0"/>
              </a:rPr>
              <a:t>实现，</a:t>
            </a:r>
            <a:r>
              <a:rPr lang="en-US" altLang="zh-CN" sz="1800" b="1" dirty="0" smtClean="0">
                <a:solidFill>
                  <a:srgbClr val="000066"/>
                </a:solidFill>
                <a:latin typeface="Arial" panose="020B0604020202020204" pitchFamily="34" charset="0"/>
                <a:cs typeface="Arial" panose="020B0604020202020204" pitchFamily="34" charset="0"/>
              </a:rPr>
              <a:t>VLIW</a:t>
            </a:r>
            <a:r>
              <a:rPr lang="zh-CN" altLang="en-US" sz="1800" b="1" dirty="0">
                <a:solidFill>
                  <a:srgbClr val="000066"/>
                </a:solidFill>
                <a:latin typeface="Arial" panose="020B0604020202020204" pitchFamily="34" charset="0"/>
                <a:cs typeface="Arial" panose="020B0604020202020204" pitchFamily="34" charset="0"/>
              </a:rPr>
              <a:t>机器目前很</a:t>
            </a:r>
            <a:r>
              <a:rPr lang="zh-CN" altLang="en-US" sz="1800" b="1" dirty="0" smtClean="0">
                <a:solidFill>
                  <a:srgbClr val="000066"/>
                </a:solidFill>
                <a:latin typeface="Arial" panose="020B0604020202020204" pitchFamily="34" charset="0"/>
                <a:cs typeface="Arial" panose="020B0604020202020204" pitchFamily="34" charset="0"/>
              </a:rPr>
              <a:t>少见。</a:t>
            </a:r>
            <a:endParaRPr lang="en-US" altLang="zh-CN" sz="1800" b="1" dirty="0" smtClean="0">
              <a:solidFill>
                <a:srgbClr val="000066"/>
              </a:solidFill>
              <a:latin typeface="Arial" panose="020B0604020202020204" pitchFamily="34" charset="0"/>
              <a:cs typeface="Arial" panose="020B0604020202020204" pitchFamily="34" charset="0"/>
            </a:endParaRPr>
          </a:p>
        </p:txBody>
      </p:sp>
      <p:sp>
        <p:nvSpPr>
          <p:cNvPr id="717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717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extLst>
      <p:ext uri="{BB962C8B-B14F-4D97-AF65-F5344CB8AC3E}">
        <p14:creationId xmlns:p14="http://schemas.microsoft.com/office/powerpoint/2010/main" val="176406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2F907BD1-15E6-4957-8E6E-A8C023E698A0}" type="datetime1">
              <a:rPr lang="zh-CN" altLang="en-US"/>
              <a:pPr>
                <a:defRPr/>
              </a:pPr>
              <a:t>2021/11/28</a:t>
            </a:fld>
            <a:endParaRPr lang="en-US" altLang="zh-CN"/>
          </a:p>
        </p:txBody>
      </p:sp>
      <p:sp>
        <p:nvSpPr>
          <p:cNvPr id="729090"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p>
        </p:txBody>
      </p:sp>
      <p:sp>
        <p:nvSpPr>
          <p:cNvPr id="9221"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ct val="0"/>
              </a:spcBef>
            </a:pPr>
            <a:r>
              <a:rPr lang="zh-CN" altLang="en-US" sz="2000" b="1" dirty="0" smtClean="0">
                <a:solidFill>
                  <a:srgbClr val="FF0000"/>
                </a:solidFill>
                <a:latin typeface="楷体_GB2312" pitchFamily="49" charset="-122"/>
                <a:ea typeface="楷体_GB2312" pitchFamily="49" charset="-122"/>
              </a:rPr>
              <a:t>二、时空图</a:t>
            </a: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常见的流水线图示方法是“时空图”。时空图有两种不同画法：</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en-US" altLang="zh-CN" sz="1800" b="1" dirty="0" smtClean="0">
                <a:solidFill>
                  <a:srgbClr val="FF0000"/>
                </a:solidFill>
                <a:latin typeface="Arial" panose="020B0604020202020204" pitchFamily="34" charset="0"/>
                <a:cs typeface="Arial" panose="020B0604020202020204" pitchFamily="34" charset="0"/>
              </a:rPr>
              <a:t>1</a:t>
            </a:r>
            <a:r>
              <a:rPr lang="zh-CN" altLang="en-US" sz="1800" b="1" dirty="0" smtClean="0">
                <a:solidFill>
                  <a:srgbClr val="FF0000"/>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anose="02010600030101010101" pitchFamily="2" charset="-122"/>
              </a:rPr>
              <a:t>横轴表示时间，即指令各步骤在流水线中的时间；纵轴表示流水段，即流水线各段的工作情况。</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en-US" altLang="zh-CN" sz="1800" b="1" dirty="0" smtClean="0">
                <a:solidFill>
                  <a:srgbClr val="FF0000"/>
                </a:solidFill>
                <a:latin typeface="Arial" panose="020B0604020202020204" pitchFamily="34" charset="0"/>
                <a:cs typeface="Arial" panose="020B0604020202020204" pitchFamily="34" charset="0"/>
              </a:rPr>
              <a:t>2</a:t>
            </a:r>
            <a:r>
              <a:rPr lang="zh-CN" altLang="en-US" sz="1800" b="1" dirty="0" smtClean="0">
                <a:solidFill>
                  <a:srgbClr val="FF0000"/>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anose="02010600030101010101" pitchFamily="2" charset="-122"/>
              </a:rPr>
              <a:t>横轴依然表示时间，而纵轴表示指令，反映指令在各流水段的工作情况。</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zh-CN" altLang="en-US" sz="1800" b="1" dirty="0" smtClean="0">
                <a:solidFill>
                  <a:srgbClr val="000066"/>
                </a:solidFill>
                <a:latin typeface="Arial" panose="020B0604020202020204" pitchFamily="34" charset="0"/>
                <a:cs typeface="Arial" panose="020B0604020202020204" pitchFamily="34" charset="0"/>
              </a:rPr>
              <a:t>右图为“</a:t>
            </a:r>
            <a:r>
              <a:rPr lang="en-US" altLang="zh-CN" sz="1800" b="1" dirty="0">
                <a:solidFill>
                  <a:srgbClr val="000066"/>
                </a:solidFill>
                <a:latin typeface="Arial" panose="020B0604020202020204" pitchFamily="34" charset="0"/>
                <a:cs typeface="Arial" panose="020B0604020202020204" pitchFamily="34" charset="0"/>
              </a:rPr>
              <a:t>1</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Arial" panose="020B0604020202020204" pitchFamily="34" charset="0"/>
                <a:cs typeface="Arial" panose="020B0604020202020204" pitchFamily="34" charset="0"/>
              </a:rPr>
              <a:t>”型时空图。流</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smtClean="0">
                <a:solidFill>
                  <a:srgbClr val="000066"/>
                </a:solidFill>
                <a:latin typeface="Arial" panose="020B0604020202020204" pitchFamily="34" charset="0"/>
                <a:cs typeface="Arial" panose="020B0604020202020204" pitchFamily="34" charset="0"/>
              </a:rPr>
              <a:t>水线有取指</a:t>
            </a:r>
            <a:r>
              <a:rPr lang="en-US" altLang="zh-CN" sz="1800" b="1" dirty="0" smtClean="0">
                <a:solidFill>
                  <a:srgbClr val="000066"/>
                </a:solidFill>
                <a:latin typeface="Arial" panose="020B0604020202020204" pitchFamily="34" charset="0"/>
                <a:cs typeface="Arial" panose="020B0604020202020204" pitchFamily="34" charset="0"/>
              </a:rPr>
              <a:t>IF</a:t>
            </a:r>
            <a:r>
              <a:rPr lang="zh-CN" altLang="en-US" sz="1800" b="1" dirty="0" smtClean="0">
                <a:solidFill>
                  <a:srgbClr val="000066"/>
                </a:solidFill>
                <a:latin typeface="Arial" panose="020B0604020202020204" pitchFamily="34" charset="0"/>
                <a:cs typeface="Arial" panose="020B0604020202020204" pitchFamily="34" charset="0"/>
              </a:rPr>
              <a:t>、译码</a:t>
            </a:r>
            <a:r>
              <a:rPr lang="en-US" altLang="zh-CN" sz="1800" b="1" dirty="0" smtClean="0">
                <a:solidFill>
                  <a:srgbClr val="000066"/>
                </a:solidFill>
                <a:latin typeface="Arial" panose="020B0604020202020204" pitchFamily="34" charset="0"/>
                <a:cs typeface="Arial" panose="020B0604020202020204" pitchFamily="34" charset="0"/>
              </a:rPr>
              <a:t>ID</a:t>
            </a:r>
            <a:r>
              <a:rPr lang="zh-CN" altLang="en-US" sz="1800" b="1" dirty="0" smtClean="0">
                <a:solidFill>
                  <a:srgbClr val="000066"/>
                </a:solidFill>
                <a:latin typeface="Arial" panose="020B0604020202020204" pitchFamily="34" charset="0"/>
                <a:cs typeface="Arial" panose="020B0604020202020204" pitchFamily="34" charset="0"/>
              </a:rPr>
              <a:t>、执行</a:t>
            </a:r>
            <a:r>
              <a:rPr lang="en-US" altLang="zh-CN" sz="1800" b="1" dirty="0" smtClean="0">
                <a:solidFill>
                  <a:srgbClr val="000066"/>
                </a:solidFill>
                <a:latin typeface="Arial" panose="020B0604020202020204" pitchFamily="34" charset="0"/>
                <a:cs typeface="Arial" panose="020B0604020202020204" pitchFamily="34" charset="0"/>
              </a:rPr>
              <a:t>EX</a:t>
            </a:r>
            <a:r>
              <a:rPr lang="zh-CN" altLang="en-US" sz="1800" b="1" dirty="0" smtClean="0">
                <a:solidFill>
                  <a:srgbClr val="000066"/>
                </a:solidFill>
                <a:latin typeface="Arial" panose="020B0604020202020204" pitchFamily="34" charset="0"/>
                <a:cs typeface="Arial" panose="020B0604020202020204" pitchFamily="34" charset="0"/>
              </a:rPr>
              <a:t>、</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smtClean="0">
                <a:solidFill>
                  <a:srgbClr val="000066"/>
                </a:solidFill>
                <a:latin typeface="Arial" panose="020B0604020202020204" pitchFamily="34" charset="0"/>
                <a:cs typeface="Arial" panose="020B0604020202020204" pitchFamily="34" charset="0"/>
              </a:rPr>
              <a:t>访存</a:t>
            </a:r>
            <a:r>
              <a:rPr lang="en-US" altLang="zh-CN" sz="1800" b="1" dirty="0" smtClean="0">
                <a:solidFill>
                  <a:srgbClr val="000066"/>
                </a:solidFill>
                <a:latin typeface="Arial" panose="020B0604020202020204" pitchFamily="34" charset="0"/>
                <a:cs typeface="Arial" panose="020B0604020202020204" pitchFamily="34" charset="0"/>
              </a:rPr>
              <a:t>MEM</a:t>
            </a:r>
            <a:r>
              <a:rPr lang="zh-CN" altLang="en-US" sz="1800" b="1" dirty="0" smtClean="0">
                <a:solidFill>
                  <a:srgbClr val="000066"/>
                </a:solidFill>
                <a:latin typeface="Arial" panose="020B0604020202020204" pitchFamily="34" charset="0"/>
                <a:cs typeface="Arial" panose="020B0604020202020204" pitchFamily="34" charset="0"/>
              </a:rPr>
              <a:t>、写回</a:t>
            </a:r>
            <a:r>
              <a:rPr lang="en-US" altLang="zh-CN" sz="1800" b="1" dirty="0" smtClean="0">
                <a:solidFill>
                  <a:srgbClr val="000066"/>
                </a:solidFill>
                <a:latin typeface="Arial" panose="020B0604020202020204" pitchFamily="34" charset="0"/>
                <a:cs typeface="Arial" panose="020B0604020202020204" pitchFamily="34" charset="0"/>
              </a:rPr>
              <a:t>WB</a:t>
            </a:r>
            <a:r>
              <a:rPr lang="zh-CN" altLang="en-US" sz="1800" b="1" dirty="0" smtClean="0">
                <a:solidFill>
                  <a:srgbClr val="000066"/>
                </a:solidFill>
                <a:latin typeface="Arial" panose="020B0604020202020204" pitchFamily="34" charset="0"/>
                <a:cs typeface="Arial" panose="020B0604020202020204" pitchFamily="34" charset="0"/>
              </a:rPr>
              <a:t>五个段，共</a:t>
            </a:r>
            <a:r>
              <a:rPr lang="en-US" altLang="zh-CN" sz="1800" b="1" dirty="0" smtClean="0">
                <a:solidFill>
                  <a:srgbClr val="000066"/>
                </a:solidFill>
                <a:latin typeface="Arial" panose="020B0604020202020204" pitchFamily="34" charset="0"/>
                <a:cs typeface="Arial" panose="020B0604020202020204" pitchFamily="34" charset="0"/>
              </a:rPr>
              <a:t/>
            </a:r>
            <a:br>
              <a:rPr lang="en-US" altLang="zh-CN" sz="1800" b="1" dirty="0" smtClean="0">
                <a:solidFill>
                  <a:srgbClr val="000066"/>
                </a:solidFill>
                <a:latin typeface="Arial" panose="020B0604020202020204" pitchFamily="34" charset="0"/>
                <a:cs typeface="Arial" panose="020B0604020202020204" pitchFamily="34" charset="0"/>
              </a:rPr>
            </a:br>
            <a:r>
              <a:rPr lang="zh-CN" altLang="en-US" sz="1800" b="1" dirty="0" smtClean="0">
                <a:solidFill>
                  <a:srgbClr val="000066"/>
                </a:solidFill>
                <a:latin typeface="Arial" panose="020B0604020202020204" pitchFamily="34" charset="0"/>
                <a:cs typeface="Arial" panose="020B0604020202020204" pitchFamily="34" charset="0"/>
              </a:rPr>
              <a:t>计</a:t>
            </a:r>
            <a:r>
              <a:rPr lang="en-US" altLang="zh-CN" sz="1800" b="1" dirty="0" smtClean="0">
                <a:solidFill>
                  <a:srgbClr val="000066"/>
                </a:solidFill>
                <a:latin typeface="Arial" panose="020B0604020202020204" pitchFamily="34" charset="0"/>
                <a:cs typeface="Arial" panose="020B0604020202020204" pitchFamily="34" charset="0"/>
              </a:rPr>
              <a:t>6</a:t>
            </a:r>
            <a:r>
              <a:rPr lang="zh-CN" altLang="en-US" sz="1800" b="1" dirty="0" smtClean="0">
                <a:solidFill>
                  <a:srgbClr val="000066"/>
                </a:solidFill>
                <a:latin typeface="Arial" panose="020B0604020202020204" pitchFamily="34" charset="0"/>
                <a:cs typeface="Arial" panose="020B0604020202020204" pitchFamily="34" charset="0"/>
              </a:rPr>
              <a:t>条指令连续输入此流水线。</a:t>
            </a:r>
          </a:p>
        </p:txBody>
      </p:sp>
      <p:sp>
        <p:nvSpPr>
          <p:cNvPr id="922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922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pic>
        <p:nvPicPr>
          <p:cNvPr id="9224" name="Picture 10" descr="http://img.my.csdn.net/uploads/201211/08/1352371386_69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005064"/>
            <a:ext cx="4449763"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3AA8E5-5416-4A72-B6B3-8B8095868A71}" type="datetime1">
              <a:rPr lang="zh-CN" altLang="en-US"/>
              <a:pPr>
                <a:defRPr/>
              </a:pPr>
              <a:t>2021/11/28</a:t>
            </a:fld>
            <a:endParaRPr lang="en-US" altLang="zh-CN"/>
          </a:p>
        </p:txBody>
      </p:sp>
      <p:sp>
        <p:nvSpPr>
          <p:cNvPr id="733186"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dirty="0" smtClean="0">
              <a:solidFill>
                <a:srgbClr val="000066"/>
              </a:solidFill>
            </a:endParaRPr>
          </a:p>
        </p:txBody>
      </p:sp>
      <p:sp>
        <p:nvSpPr>
          <p:cNvPr id="10245" name="Rectangle 3"/>
          <p:cNvSpPr>
            <a:spLocks noGrp="1" noChangeArrowheads="1"/>
          </p:cNvSpPr>
          <p:nvPr>
            <p:ph type="subTitle" idx="1"/>
          </p:nvPr>
        </p:nvSpPr>
        <p:spPr>
          <a:xfrm>
            <a:off x="468000" y="1412875"/>
            <a:ext cx="8280000" cy="4930775"/>
          </a:xfrm>
          <a:noFill/>
        </p:spPr>
        <p:txBody>
          <a:bodyPr/>
          <a:lstStyle/>
          <a:p>
            <a:pPr algn="l" defTabSz="762000" eaLnBrk="1" hangingPunct="1">
              <a:lnSpc>
                <a:spcPct val="150000"/>
              </a:lnSpc>
              <a:spcBef>
                <a:spcPct val="0"/>
              </a:spcBef>
            </a:pPr>
            <a:r>
              <a:rPr lang="zh-CN" altLang="en-US" sz="2000" b="1" dirty="0" smtClean="0">
                <a:solidFill>
                  <a:srgbClr val="FF0000"/>
                </a:solidFill>
                <a:latin typeface="楷体_GB2312" pitchFamily="49" charset="-122"/>
                <a:ea typeface="楷体_GB2312" pitchFamily="49" charset="-122"/>
              </a:rPr>
              <a:t>三、影响流水线效率的因素</a:t>
            </a: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流水线中的邻近指令间出现了某种关联后，为避免出错而使其不能同时被处理的现象，称为相关冲突</a:t>
            </a:r>
            <a:r>
              <a:rPr lang="zh-CN" altLang="en-US" sz="1800" b="1" dirty="0">
                <a:solidFill>
                  <a:srgbClr val="000066"/>
                </a:solidFill>
                <a:latin typeface="宋体" panose="02010600030101010101" pitchFamily="2" charset="-122"/>
              </a:rPr>
              <a:t>（</a:t>
            </a:r>
            <a:r>
              <a:rPr lang="zh-CN" altLang="en-US" sz="1800" b="1" dirty="0" smtClean="0">
                <a:solidFill>
                  <a:srgbClr val="000066"/>
                </a:solidFill>
                <a:latin typeface="宋体" panose="02010600030101010101" pitchFamily="2" charset="-122"/>
              </a:rPr>
              <a:t>简称</a:t>
            </a:r>
            <a:r>
              <a:rPr lang="zh-CN" altLang="en-US" sz="1800" b="1" dirty="0" smtClean="0">
                <a:solidFill>
                  <a:srgbClr val="FF0000"/>
                </a:solidFill>
                <a:latin typeface="宋体" panose="02010600030101010101" pitchFamily="2" charset="-122"/>
              </a:rPr>
              <a:t>相关</a:t>
            </a:r>
            <a:r>
              <a:rPr lang="zh-CN" altLang="en-US" sz="1800" b="1" dirty="0" smtClean="0">
                <a:solidFill>
                  <a:srgbClr val="000066"/>
                </a:solidFill>
                <a:latin typeface="宋体" panose="02010600030101010101" pitchFamily="2" charset="-122"/>
              </a:rPr>
              <a:t>）。</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相关会造成流水线效率的下降，严重时甚至会造成流水线失去意义。</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zh-CN" altLang="en-US" sz="1800" b="1" dirty="0" smtClean="0">
                <a:solidFill>
                  <a:srgbClr val="000066"/>
                </a:solidFill>
                <a:latin typeface="宋体" panose="02010600030101010101" pitchFamily="2" charset="-122"/>
              </a:rPr>
              <a:t>相关通常可以</a:t>
            </a:r>
            <a:r>
              <a:rPr lang="zh-CN" altLang="en-US" sz="1800" b="1" dirty="0">
                <a:solidFill>
                  <a:srgbClr val="000066"/>
                </a:solidFill>
                <a:latin typeface="宋体" panose="02010600030101010101" pitchFamily="2" charset="-122"/>
              </a:rPr>
              <a:t>分</a:t>
            </a:r>
            <a:r>
              <a:rPr lang="zh-CN" altLang="en-US" sz="1800" b="1" dirty="0" smtClean="0">
                <a:solidFill>
                  <a:srgbClr val="000066"/>
                </a:solidFill>
                <a:latin typeface="宋体" panose="02010600030101010101" pitchFamily="2" charset="-122"/>
              </a:rPr>
              <a:t>为</a:t>
            </a:r>
            <a:r>
              <a:rPr lang="en-US" altLang="zh-CN" sz="1800" b="1" dirty="0" smtClean="0">
                <a:solidFill>
                  <a:srgbClr val="000066"/>
                </a:solidFill>
                <a:latin typeface="宋体" panose="02010600030101010101" pitchFamily="2" charset="-122"/>
              </a:rPr>
              <a:t>3</a:t>
            </a:r>
            <a:r>
              <a:rPr lang="zh-CN" altLang="en-US" sz="1800" b="1" dirty="0" smtClean="0">
                <a:solidFill>
                  <a:srgbClr val="000066"/>
                </a:solidFill>
                <a:latin typeface="宋体" panose="02010600030101010101" pitchFamily="2" charset="-122"/>
              </a:rPr>
              <a:t>类：</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en-US" altLang="zh-CN" sz="1800" b="1" dirty="0" smtClean="0">
                <a:solidFill>
                  <a:srgbClr val="000066"/>
                </a:solidFill>
                <a:latin typeface="Arial" panose="020B0604020202020204" pitchFamily="34" charset="0"/>
                <a:cs typeface="Arial" panose="020B0604020202020204" pitchFamily="34" charset="0"/>
              </a:rPr>
              <a:t>1</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宋体" panose="02010600030101010101" pitchFamily="2" charset="-122"/>
              </a:rPr>
              <a:t>数据相关</a:t>
            </a:r>
            <a:r>
              <a:rPr lang="zh-CN" altLang="en-US" sz="1800" b="1" dirty="0" smtClean="0">
                <a:solidFill>
                  <a:srgbClr val="000066"/>
                </a:solidFill>
                <a:latin typeface="宋体" panose="02010600030101010101" pitchFamily="2" charset="-122"/>
              </a:rPr>
              <a:t>：当前指令的执行依赖于之前指令的执行结果。</a:t>
            </a:r>
            <a:endParaRPr lang="en-US" altLang="zh-CN" sz="1800" b="1" dirty="0" smtClean="0">
              <a:solidFill>
                <a:srgbClr val="000066"/>
              </a:solidFill>
              <a:latin typeface="宋体" panose="02010600030101010101" pitchFamily="2" charset="-122"/>
            </a:endParaRPr>
          </a:p>
          <a:p>
            <a:pPr indent="444500" algn="l" defTabSz="762000" eaLnBrk="1" hangingPunct="1">
              <a:lnSpc>
                <a:spcPct val="150000"/>
              </a:lnSpc>
              <a:spcBef>
                <a:spcPct val="0"/>
              </a:spcBef>
            </a:pPr>
            <a:r>
              <a:rPr lang="en-US" altLang="zh-CN" sz="1800" b="1" dirty="0" smtClean="0">
                <a:solidFill>
                  <a:srgbClr val="000066"/>
                </a:solidFill>
                <a:latin typeface="Arial" panose="020B0604020202020204" pitchFamily="34" charset="0"/>
                <a:cs typeface="Arial" panose="020B0604020202020204" pitchFamily="34" charset="0"/>
              </a:rPr>
              <a:t>2</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宋体" panose="02010600030101010101" pitchFamily="2" charset="-122"/>
              </a:rPr>
              <a:t>结构</a:t>
            </a:r>
            <a:r>
              <a:rPr lang="en-US" altLang="zh-CN" sz="1800" b="1" dirty="0" smtClean="0">
                <a:solidFill>
                  <a:srgbClr val="FF0000"/>
                </a:solidFill>
                <a:latin typeface="宋体" panose="02010600030101010101" pitchFamily="2" charset="-122"/>
              </a:rPr>
              <a:t>(</a:t>
            </a:r>
            <a:r>
              <a:rPr lang="zh-CN" altLang="en-US" sz="1800" b="1" dirty="0" smtClean="0">
                <a:solidFill>
                  <a:srgbClr val="FF0000"/>
                </a:solidFill>
                <a:latin typeface="宋体" panose="02010600030101010101" pitchFamily="2" charset="-122"/>
              </a:rPr>
              <a:t>资源</a:t>
            </a:r>
            <a:r>
              <a:rPr lang="en-US" altLang="zh-CN" sz="1800" b="1" dirty="0" smtClean="0">
                <a:solidFill>
                  <a:srgbClr val="FF0000"/>
                </a:solidFill>
                <a:latin typeface="宋体" panose="02010600030101010101" pitchFamily="2" charset="-122"/>
              </a:rPr>
              <a:t>)</a:t>
            </a:r>
            <a:r>
              <a:rPr lang="zh-CN" altLang="en-US" sz="1800" b="1" dirty="0" smtClean="0">
                <a:solidFill>
                  <a:srgbClr val="FF0000"/>
                </a:solidFill>
                <a:latin typeface="宋体" panose="02010600030101010101" pitchFamily="2" charset="-122"/>
              </a:rPr>
              <a:t>相关</a:t>
            </a:r>
            <a:r>
              <a:rPr lang="zh-CN" altLang="en-US" sz="1800" b="1" dirty="0" smtClean="0">
                <a:solidFill>
                  <a:srgbClr val="000066"/>
                </a:solidFill>
                <a:latin typeface="宋体" panose="02010600030101010101" pitchFamily="2" charset="-122"/>
              </a:rPr>
              <a:t>：</a:t>
            </a:r>
            <a:r>
              <a:rPr lang="zh-CN" altLang="en-US" sz="1800" b="1" dirty="0" smtClean="0">
                <a:solidFill>
                  <a:srgbClr val="000066"/>
                </a:solidFill>
                <a:latin typeface="Arial" panose="020B0604020202020204" pitchFamily="34" charset="0"/>
                <a:cs typeface="Arial" panose="020B0604020202020204" pitchFamily="34" charset="0"/>
              </a:rPr>
              <a:t>相邻指令由于硬件资源冲突造成的相关。</a:t>
            </a:r>
            <a:endParaRPr lang="en-US" altLang="zh-CN" sz="1800" b="1" dirty="0" smtClean="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ct val="0"/>
              </a:spcBef>
            </a:pPr>
            <a:r>
              <a:rPr lang="en-US" altLang="zh-CN" sz="1800" b="1" dirty="0" smtClean="0">
                <a:solidFill>
                  <a:srgbClr val="000066"/>
                </a:solidFill>
                <a:latin typeface="Arial" panose="020B0604020202020204" pitchFamily="34" charset="0"/>
                <a:cs typeface="Arial" panose="020B0604020202020204" pitchFamily="34" charset="0"/>
              </a:rPr>
              <a:t>3</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FF0000"/>
                </a:solidFill>
                <a:latin typeface="宋体" panose="02010600030101010101" pitchFamily="2" charset="-122"/>
              </a:rPr>
              <a:t>控制相关</a:t>
            </a:r>
            <a:r>
              <a:rPr lang="zh-CN" altLang="en-US" sz="1800" b="1" dirty="0" smtClean="0">
                <a:solidFill>
                  <a:srgbClr val="000066"/>
                </a:solidFill>
                <a:latin typeface="宋体" panose="02010600030101010101" pitchFamily="2" charset="-122"/>
              </a:rPr>
              <a:t>：分支指令或者其它改写</a:t>
            </a:r>
            <a:r>
              <a:rPr lang="en-US" altLang="zh-CN" sz="1800" b="1" dirty="0" smtClean="0">
                <a:solidFill>
                  <a:srgbClr val="000066"/>
                </a:solidFill>
                <a:latin typeface="Arial" panose="020B0604020202020204" pitchFamily="34" charset="0"/>
                <a:cs typeface="Arial" panose="020B0604020202020204" pitchFamily="34" charset="0"/>
              </a:rPr>
              <a:t>PC(</a:t>
            </a:r>
            <a:r>
              <a:rPr lang="zh-CN" altLang="en-US" sz="1800" b="1" dirty="0" smtClean="0">
                <a:solidFill>
                  <a:srgbClr val="000066"/>
                </a:solidFill>
                <a:latin typeface="Arial" panose="020B0604020202020204" pitchFamily="34" charset="0"/>
                <a:cs typeface="Arial" panose="020B0604020202020204" pitchFamily="34" charset="0"/>
              </a:rPr>
              <a:t>程序计数器</a:t>
            </a:r>
            <a:r>
              <a:rPr lang="en-US" altLang="zh-CN" sz="1800" b="1" dirty="0" smtClean="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Arial" panose="020B0604020202020204" pitchFamily="34" charset="0"/>
                <a:cs typeface="Arial" panose="020B0604020202020204" pitchFamily="34" charset="0"/>
              </a:rPr>
              <a:t>内容的指令而造成的相关。</a:t>
            </a:r>
            <a:endParaRPr lang="en-US" altLang="zh-CN" sz="1800" b="1" dirty="0" smtClean="0">
              <a:solidFill>
                <a:srgbClr val="000066"/>
              </a:solidFill>
              <a:latin typeface="宋体" panose="02010600030101010101" pitchFamily="2" charset="-122"/>
            </a:endParaRPr>
          </a:p>
        </p:txBody>
      </p:sp>
      <p:sp>
        <p:nvSpPr>
          <p:cNvPr id="1024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024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633AA8E5-5416-4A72-B6B3-8B8095868A71}" type="datetime1">
              <a:rPr lang="zh-CN" altLang="en-US"/>
              <a:pPr>
                <a:defRPr/>
              </a:pPr>
              <a:t>2021/11/28</a:t>
            </a:fld>
            <a:endParaRPr lang="en-US" altLang="zh-CN"/>
          </a:p>
        </p:txBody>
      </p:sp>
      <p:sp>
        <p:nvSpPr>
          <p:cNvPr id="733186" name="Rectangle 2"/>
          <p:cNvSpPr>
            <a:spLocks noGrp="1" noChangeArrowheads="1"/>
          </p:cNvSpPr>
          <p:nvPr>
            <p:ph type="ctrTitle"/>
          </p:nvPr>
        </p:nvSpPr>
        <p:spPr>
          <a:xfrm>
            <a:off x="467999" y="682625"/>
            <a:ext cx="8280000" cy="649288"/>
          </a:xfrm>
        </p:spPr>
        <p:txBody>
          <a:bodyPr/>
          <a:lstStyle/>
          <a:p>
            <a:pPr algn="l" eaLnBrk="1" fontAlgn="b" hangingPunct="1">
              <a:defRPr/>
            </a:pPr>
            <a:r>
              <a:rPr lang="en-US" altLang="zh-CN" sz="3600" dirty="0" smtClean="0">
                <a:solidFill>
                  <a:srgbClr val="000066"/>
                </a:solidFill>
                <a:effectLst>
                  <a:outerShdw blurRad="38100" dist="38100" dir="2700000" algn="tl">
                    <a:srgbClr val="C0C0C0"/>
                  </a:outerShdw>
                </a:effectLst>
                <a:latin typeface="黑体" pitchFamily="2" charset="-122"/>
                <a:ea typeface="黑体" pitchFamily="2" charset="-122"/>
              </a:rPr>
              <a:t>6.5.2 </a:t>
            </a:r>
            <a:r>
              <a:rPr lang="zh-CN" altLang="en-US" sz="3600" dirty="0" smtClean="0">
                <a:solidFill>
                  <a:srgbClr val="000066"/>
                </a:solidFill>
                <a:effectLst>
                  <a:outerShdw blurRad="38100" dist="38100" dir="2700000" algn="tl">
                    <a:srgbClr val="C0C0C0"/>
                  </a:outerShdw>
                </a:effectLst>
                <a:latin typeface="黑体" pitchFamily="2" charset="-122"/>
                <a:ea typeface="黑体" pitchFamily="2" charset="-122"/>
              </a:rPr>
              <a:t>流水线技术</a:t>
            </a:r>
            <a:endParaRPr lang="zh-CN" altLang="en-US" dirty="0" smtClean="0">
              <a:solidFill>
                <a:srgbClr val="000066"/>
              </a:solidFill>
            </a:endParaRPr>
          </a:p>
        </p:txBody>
      </p:sp>
      <p:sp>
        <p:nvSpPr>
          <p:cNvPr id="8197" name="Rectangle 3"/>
          <p:cNvSpPr>
            <a:spLocks noGrp="1" noChangeArrowheads="1"/>
          </p:cNvSpPr>
          <p:nvPr>
            <p:ph type="subTitle" idx="1"/>
          </p:nvPr>
        </p:nvSpPr>
        <p:spPr>
          <a:xfrm>
            <a:off x="468000" y="1412875"/>
            <a:ext cx="8280000" cy="4930775"/>
          </a:xfrm>
        </p:spPr>
        <p:txBody>
          <a:bodyPr/>
          <a:lstStyle/>
          <a:p>
            <a:pPr marL="342900" indent="-342900" algn="l" defTabSz="762000" eaLnBrk="1" hangingPunct="1">
              <a:lnSpc>
                <a:spcPct val="150000"/>
              </a:lnSpc>
              <a:spcBef>
                <a:spcPts val="0"/>
              </a:spcBef>
              <a:buFontTx/>
              <a:buChar char="★"/>
              <a:defRPr/>
            </a:pPr>
            <a:r>
              <a:rPr lang="zh-CN" altLang="en-US" sz="2000" b="1" dirty="0" smtClean="0">
                <a:solidFill>
                  <a:srgbClr val="FF0000"/>
                </a:solidFill>
                <a:latin typeface="楷体_GB2312" pitchFamily="49" charset="-122"/>
                <a:ea typeface="楷体_GB2312" pitchFamily="49" charset="-122"/>
              </a:rPr>
              <a:t>数据相关</a:t>
            </a:r>
          </a:p>
          <a:p>
            <a:pPr indent="444500" algn="l" defTabSz="762000" eaLnBrk="1" hangingPunct="1">
              <a:lnSpc>
                <a:spcPct val="150000"/>
              </a:lnSpc>
              <a:spcBef>
                <a:spcPts val="0"/>
              </a:spcBef>
              <a:defRPr/>
            </a:pPr>
            <a:r>
              <a:rPr lang="zh-CN" altLang="en-US" sz="1800" b="1" dirty="0" smtClean="0">
                <a:solidFill>
                  <a:srgbClr val="000066"/>
                </a:solidFill>
                <a:latin typeface="Arial" panose="020B0604020202020204" pitchFamily="34" charset="0"/>
                <a:cs typeface="Arial" panose="020B0604020202020204" pitchFamily="34" charset="0"/>
              </a:rPr>
              <a:t>当前指令操作数依赖于之前指令的执行结果造成的相关。流水线的数据相关可能导致读写顺序发生</a:t>
            </a:r>
            <a:r>
              <a:rPr lang="zh-CN" altLang="en-US" sz="1800" b="1" dirty="0">
                <a:solidFill>
                  <a:srgbClr val="000066"/>
                </a:solidFill>
                <a:latin typeface="Arial" panose="020B0604020202020204" pitchFamily="34" charset="0"/>
                <a:cs typeface="Arial" panose="020B0604020202020204" pitchFamily="34" charset="0"/>
              </a:rPr>
              <a:t>错误</a:t>
            </a:r>
            <a:r>
              <a:rPr lang="zh-CN" altLang="en-US" sz="1800" b="1" dirty="0" smtClean="0">
                <a:solidFill>
                  <a:srgbClr val="000066"/>
                </a:solidFill>
                <a:latin typeface="Arial" panose="020B0604020202020204" pitchFamily="34" charset="0"/>
                <a:cs typeface="Arial" panose="020B0604020202020204" pitchFamily="34" charset="0"/>
              </a:rPr>
              <a:t>。数据相关的表现</a:t>
            </a:r>
            <a:r>
              <a:rPr lang="zh-CN" altLang="en-US" sz="1800" b="1" dirty="0">
                <a:solidFill>
                  <a:srgbClr val="000066"/>
                </a:solidFill>
                <a:latin typeface="Arial" panose="020B0604020202020204" pitchFamily="34" charset="0"/>
                <a:cs typeface="Arial" panose="020B0604020202020204" pitchFamily="34" charset="0"/>
              </a:rPr>
              <a:t>形式为</a:t>
            </a:r>
            <a:r>
              <a:rPr lang="zh-CN" altLang="en-US" sz="1800" b="1" dirty="0" smtClean="0">
                <a:solidFill>
                  <a:srgbClr val="000066"/>
                </a:solidFill>
                <a:latin typeface="Arial" panose="020B0604020202020204" pitchFamily="34" charset="0"/>
                <a:cs typeface="Arial" panose="020B0604020202020204" pitchFamily="34" charset="0"/>
              </a:rPr>
              <a:t>：</a:t>
            </a:r>
            <a:r>
              <a:rPr lang="zh-CN" altLang="en-US"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a:t>
            </a:r>
            <a:r>
              <a:rPr lang="zh-CN" altLang="en-US" sz="1800" b="1" dirty="0" smtClean="0">
                <a:solidFill>
                  <a:srgbClr val="FF0000"/>
                </a:solidFill>
                <a:latin typeface="Arial" panose="020B0604020202020204" pitchFamily="34" charset="0"/>
                <a:cs typeface="Arial" panose="020B0604020202020204" pitchFamily="34" charset="0"/>
              </a:rPr>
              <a:t>写后读</a:t>
            </a:r>
            <a:r>
              <a:rPr lang="zh-CN" altLang="en-US" sz="1800" b="1" kern="1200" dirty="0">
                <a:solidFill>
                  <a:srgbClr val="000066"/>
                </a:solidFill>
                <a:latin typeface="Arial" panose="020B0604020202020204" pitchFamily="34" charset="0"/>
                <a:ea typeface="宋体" panose="02010600030101010101" pitchFamily="2" charset="-122"/>
                <a:cs typeface="Arial" panose="020B0604020202020204" pitchFamily="34" charset="0"/>
              </a:rPr>
              <a:t>”</a:t>
            </a:r>
            <a:r>
              <a:rPr lang="en-US" altLang="zh-CN" sz="1800" b="1" dirty="0" smtClean="0">
                <a:solidFill>
                  <a:srgbClr val="000066"/>
                </a:solidFill>
                <a:latin typeface="Arial" panose="020B0604020202020204" pitchFamily="34" charset="0"/>
                <a:cs typeface="Arial" panose="020B0604020202020204" pitchFamily="34" charset="0"/>
              </a:rPr>
              <a:t>( RAW</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Read-After-Write )</a:t>
            </a:r>
            <a:r>
              <a:rPr lang="zh-CN" altLang="en-US" sz="1800" b="1" dirty="0" smtClean="0">
                <a:solidFill>
                  <a:srgbClr val="000066"/>
                </a:solidFill>
                <a:latin typeface="Arial" panose="020B0604020202020204" pitchFamily="34" charset="0"/>
                <a:cs typeface="Arial" panose="020B0604020202020204" pitchFamily="34" charset="0"/>
              </a:rPr>
              <a:t>指令</a:t>
            </a:r>
            <a:r>
              <a:rPr lang="zh-CN" altLang="en-US" sz="1800" b="1" dirty="0">
                <a:solidFill>
                  <a:srgbClr val="000066"/>
                </a:solidFill>
                <a:latin typeface="Arial" panose="020B0604020202020204" pitchFamily="34" charset="0"/>
                <a:cs typeface="Arial" panose="020B0604020202020204" pitchFamily="34" charset="0"/>
              </a:rPr>
              <a:t>序列。</a:t>
            </a:r>
            <a:endParaRPr lang="en-US" altLang="zh-CN" sz="1800" b="1" dirty="0">
              <a:solidFill>
                <a:srgbClr val="000066"/>
              </a:solidFill>
              <a:latin typeface="Arial" panose="020B0604020202020204" pitchFamily="34" charset="0"/>
              <a:cs typeface="Arial" panose="020B0604020202020204" pitchFamily="34" charset="0"/>
            </a:endParaRPr>
          </a:p>
          <a:p>
            <a:pPr indent="444500" algn="l" defTabSz="762000" eaLnBrk="1" hangingPunct="1">
              <a:lnSpc>
                <a:spcPct val="150000"/>
              </a:lnSpc>
              <a:spcBef>
                <a:spcPts val="0"/>
              </a:spcBef>
              <a:defRPr/>
            </a:pP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endParaRPr lang="en-US" altLang="zh-CN" sz="1800" b="1" dirty="0">
              <a:solidFill>
                <a:srgbClr val="000066"/>
              </a:solidFill>
              <a:latin typeface="宋体" pitchFamily="2" charset="-122"/>
            </a:endParaRPr>
          </a:p>
          <a:p>
            <a:pPr indent="444500" algn="l" defTabSz="762000" eaLnBrk="1" hangingPunct="1">
              <a:lnSpc>
                <a:spcPct val="150000"/>
              </a:lnSpc>
              <a:spcBef>
                <a:spcPts val="0"/>
              </a:spcBef>
              <a:defRPr/>
            </a:pP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buFontTx/>
              <a:buChar char="★"/>
              <a:defRPr/>
            </a:pPr>
            <a:r>
              <a:rPr lang="zh-CN" altLang="en-US" sz="2000" b="1" dirty="0">
                <a:solidFill>
                  <a:srgbClr val="FF0000"/>
                </a:solidFill>
                <a:latin typeface="楷体_GB2312" pitchFamily="49" charset="-122"/>
                <a:ea typeface="楷体_GB2312" pitchFamily="49" charset="-122"/>
              </a:rPr>
              <a:t>解决方案</a:t>
            </a:r>
            <a:endParaRPr lang="en-US" altLang="zh-CN" sz="2000" b="1" dirty="0">
              <a:solidFill>
                <a:srgbClr val="FF0000"/>
              </a:solidFill>
              <a:latin typeface="楷体_GB2312" pitchFamily="49" charset="-122"/>
              <a:ea typeface="楷体_GB2312" pitchFamily="49" charset="-122"/>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ea typeface="Yu Gothic UI Semibold" panose="020B0700000000000000" pitchFamily="34" charset="-128"/>
                <a:cs typeface="Arial" panose="020B0604020202020204" pitchFamily="34" charset="0"/>
              </a:rPr>
              <a:t>1</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itchFamily="2" charset="-122"/>
              </a:rPr>
              <a:t>推迟流水线相关部件的操作</a:t>
            </a:r>
            <a:endParaRPr lang="en-US" altLang="zh-CN" sz="1800" b="1" dirty="0" smtClean="0">
              <a:solidFill>
                <a:srgbClr val="000066"/>
              </a:solidFill>
              <a:latin typeface="宋体" pitchFamily="2" charset="-122"/>
            </a:endParaRPr>
          </a:p>
          <a:p>
            <a:pPr indent="444500" algn="l" defTabSz="762000" eaLnBrk="1" hangingPunct="1">
              <a:lnSpc>
                <a:spcPct val="150000"/>
              </a:lnSpc>
              <a:spcBef>
                <a:spcPts val="0"/>
              </a:spcBef>
              <a:defRPr/>
            </a:pPr>
            <a:r>
              <a:rPr lang="en-US" altLang="zh-CN" sz="1800" b="1" dirty="0" smtClean="0">
                <a:solidFill>
                  <a:srgbClr val="000066"/>
                </a:solidFill>
                <a:latin typeface="Arial" panose="020B0604020202020204" pitchFamily="34" charset="0"/>
                <a:cs typeface="Arial" panose="020B0604020202020204" pitchFamily="34" charset="0"/>
              </a:rPr>
              <a:t>2</a:t>
            </a:r>
            <a:r>
              <a:rPr lang="zh-CN" altLang="en-US" sz="1800" b="1" dirty="0">
                <a:solidFill>
                  <a:srgbClr val="000066"/>
                </a:solidFill>
                <a:latin typeface="Arial" panose="020B0604020202020204" pitchFamily="34" charset="0"/>
                <a:cs typeface="Arial" panose="020B0604020202020204" pitchFamily="34" charset="0"/>
              </a:rPr>
              <a:t>）</a:t>
            </a:r>
            <a:r>
              <a:rPr lang="zh-CN" altLang="en-US" sz="1800" b="1" dirty="0" smtClean="0">
                <a:solidFill>
                  <a:srgbClr val="000066"/>
                </a:solidFill>
                <a:latin typeface="宋体" pitchFamily="2" charset="-122"/>
              </a:rPr>
              <a:t>调整指令顺序</a:t>
            </a:r>
            <a:r>
              <a:rPr lang="zh-CN" altLang="en-US" sz="1800" b="1" dirty="0" smtClean="0">
                <a:solidFill>
                  <a:srgbClr val="000066"/>
                </a:solidFill>
                <a:latin typeface="宋体" pitchFamily="2" charset="-122"/>
              </a:rPr>
              <a:t>（乱序执行，优化编译</a:t>
            </a:r>
            <a:r>
              <a:rPr lang="zh-CN" altLang="en-US" sz="1800" b="1" dirty="0" smtClean="0">
                <a:solidFill>
                  <a:srgbClr val="000066"/>
                </a:solidFill>
                <a:latin typeface="宋体" pitchFamily="2" charset="-122"/>
              </a:rPr>
              <a:t>）</a:t>
            </a:r>
            <a:endParaRPr lang="en-US" altLang="zh-CN" sz="1800" b="1" dirty="0">
              <a:solidFill>
                <a:srgbClr val="000066"/>
              </a:solidFill>
              <a:latin typeface="宋体" pitchFamily="2" charset="-122"/>
            </a:endParaRPr>
          </a:p>
        </p:txBody>
      </p:sp>
      <p:sp>
        <p:nvSpPr>
          <p:cNvPr id="1127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127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chemeClr val="tx1"/>
              </a:solidFill>
              <a:ea typeface="黑体" panose="02010609060101010101" pitchFamily="49" charset="-122"/>
            </a:endParaRPr>
          </a:p>
        </p:txBody>
      </p:sp>
      <p:sp>
        <p:nvSpPr>
          <p:cNvPr id="11272" name="TextBox 1"/>
          <p:cNvSpPr txBox="1">
            <a:spLocks noChangeArrowheads="1"/>
          </p:cNvSpPr>
          <p:nvPr/>
        </p:nvSpPr>
        <p:spPr bwMode="auto">
          <a:xfrm>
            <a:off x="1115616" y="3292492"/>
            <a:ext cx="3888000" cy="117153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FFFF00"/>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rgbClr val="FFFF00"/>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rgbClr val="FFFF00"/>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FFFF00"/>
                </a:solidFill>
                <a:latin typeface="Times New Roman" panose="02020603050405020304" pitchFamily="18" charset="0"/>
                <a:ea typeface="宋体" panose="02010600030101010101" pitchFamily="2" charset="-122"/>
              </a:defRPr>
            </a:lvl9pPr>
          </a:lstStyle>
          <a:p>
            <a:pPr algn="ctr">
              <a:lnSpc>
                <a:spcPct val="125000"/>
              </a:lnSpc>
              <a:spcBef>
                <a:spcPct val="0"/>
              </a:spcBef>
              <a:spcAft>
                <a:spcPts val="600"/>
              </a:spcAft>
              <a:buFontTx/>
              <a:buNone/>
            </a:pPr>
            <a:r>
              <a:rPr lang="en-US" altLang="zh-CN" sz="1800" b="1" dirty="0" smtClean="0">
                <a:solidFill>
                  <a:srgbClr val="FF0000"/>
                </a:solidFill>
                <a:latin typeface="Arial" panose="020B0604020202020204" pitchFamily="34" charset="0"/>
              </a:rPr>
              <a:t>RAW</a:t>
            </a:r>
            <a:r>
              <a:rPr lang="zh-CN" altLang="en-US" sz="1800" b="1" dirty="0" smtClean="0">
                <a:solidFill>
                  <a:srgbClr val="FF0000"/>
                </a:solidFill>
                <a:latin typeface="Arial" panose="020B0604020202020204" pitchFamily="34" charset="0"/>
              </a:rPr>
              <a:t>指令序列相对</a:t>
            </a:r>
            <a:r>
              <a:rPr lang="zh-CN" altLang="en-US" sz="1800" b="1" dirty="0">
                <a:solidFill>
                  <a:srgbClr val="FF0000"/>
                </a:solidFill>
                <a:latin typeface="Arial" panose="020B0604020202020204" pitchFamily="34" charset="0"/>
              </a:rPr>
              <a:t>于</a:t>
            </a:r>
            <a:r>
              <a:rPr lang="en-US" altLang="zh-CN" sz="1800" b="1" dirty="0" smtClean="0">
                <a:solidFill>
                  <a:srgbClr val="FF0000"/>
                </a:solidFill>
                <a:latin typeface="Arial" panose="020B0604020202020204" pitchFamily="34" charset="0"/>
              </a:rPr>
              <a:t>DX</a:t>
            </a:r>
            <a:r>
              <a:rPr lang="zh-CN" altLang="en-US" sz="1800" b="1" dirty="0" smtClean="0">
                <a:solidFill>
                  <a:srgbClr val="FF0000"/>
                </a:solidFill>
                <a:latin typeface="Arial" panose="020B0604020202020204" pitchFamily="34" charset="0"/>
              </a:rPr>
              <a:t>产生相关</a:t>
            </a:r>
            <a:endParaRPr lang="en-US" altLang="zh-CN" sz="1800" b="1" dirty="0">
              <a:solidFill>
                <a:srgbClr val="FF0000"/>
              </a:solidFill>
              <a:latin typeface="Arial" panose="020B0604020202020204" pitchFamily="34" charset="0"/>
            </a:endParaRPr>
          </a:p>
          <a:p>
            <a:pPr>
              <a:lnSpc>
                <a:spcPct val="125000"/>
              </a:lnSpc>
              <a:spcBef>
                <a:spcPct val="0"/>
              </a:spcBef>
              <a:buFontTx/>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1</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ADD </a:t>
            </a:r>
            <a:r>
              <a:rPr lang="en-US" altLang="zh-CN" sz="1800" b="1" dirty="0">
                <a:solidFill>
                  <a:srgbClr val="000066"/>
                </a:solidFill>
                <a:latin typeface="Arial" panose="020B0604020202020204" pitchFamily="34" charset="0"/>
                <a:cs typeface="Arial" panose="020B0604020202020204" pitchFamily="34" charset="0"/>
              </a:rPr>
              <a:t>DX, AX</a:t>
            </a:r>
            <a:r>
              <a:rPr lang="zh-CN" altLang="en-US" sz="1800" b="1" dirty="0">
                <a:solidFill>
                  <a:srgbClr val="000066"/>
                </a:solidFill>
                <a:latin typeface="Arial" panose="020B0604020202020204" pitchFamily="34" charset="0"/>
                <a:cs typeface="Arial" panose="020B0604020202020204" pitchFamily="34" charset="0"/>
              </a:rPr>
              <a:t>；    </a:t>
            </a:r>
            <a:r>
              <a:rPr lang="zh-CN" altLang="en-US" sz="1800" b="1" dirty="0" smtClean="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DX</a:t>
            </a:r>
            <a:r>
              <a:rPr lang="en-US" altLang="zh-CN" sz="1800" b="1" dirty="0">
                <a:solidFill>
                  <a:srgbClr val="000066"/>
                </a:solidFill>
                <a:latin typeface="Arial" panose="020B0604020202020204" pitchFamily="34" charset="0"/>
                <a:cs typeface="Arial" panose="020B0604020202020204" pitchFamily="34" charset="0"/>
              </a:rPr>
              <a:t>←DX+AX</a:t>
            </a:r>
          </a:p>
          <a:p>
            <a:pPr>
              <a:lnSpc>
                <a:spcPct val="125000"/>
              </a:lnSpc>
              <a:spcBef>
                <a:spcPct val="0"/>
              </a:spcBef>
              <a:buFontTx/>
              <a:buNone/>
            </a:pPr>
            <a:r>
              <a:rPr lang="en-US" altLang="zh-CN" sz="1800" b="1" dirty="0">
                <a:solidFill>
                  <a:srgbClr val="000066"/>
                </a:solidFill>
                <a:latin typeface="Arial" panose="020B0604020202020204" pitchFamily="34" charset="0"/>
                <a:cs typeface="Arial" panose="020B0604020202020204" pitchFamily="34" charset="0"/>
              </a:rPr>
              <a:t>I</a:t>
            </a:r>
            <a:r>
              <a:rPr lang="en-US" altLang="zh-CN" sz="1800" b="1" baseline="-25000" dirty="0">
                <a:solidFill>
                  <a:srgbClr val="000066"/>
                </a:solidFill>
                <a:latin typeface="Arial" panose="020B0604020202020204" pitchFamily="34" charset="0"/>
                <a:cs typeface="Arial" panose="020B0604020202020204" pitchFamily="34" charset="0"/>
              </a:rPr>
              <a:t>2</a:t>
            </a:r>
            <a:r>
              <a:rPr lang="en-US" altLang="zh-CN" sz="1800" b="1" dirty="0">
                <a:solidFill>
                  <a:srgbClr val="000066"/>
                </a:solidFill>
                <a:latin typeface="Arial" panose="020B0604020202020204" pitchFamily="34" charset="0"/>
                <a:cs typeface="Arial" panose="020B0604020202020204" pitchFamily="34" charset="0"/>
              </a:rPr>
              <a:t>    </a:t>
            </a:r>
            <a:r>
              <a:rPr lang="en-US" altLang="zh-CN" sz="1800" b="1" dirty="0" smtClean="0">
                <a:solidFill>
                  <a:srgbClr val="000066"/>
                </a:solidFill>
                <a:latin typeface="Arial" panose="020B0604020202020204" pitchFamily="34" charset="0"/>
                <a:cs typeface="Arial" panose="020B0604020202020204" pitchFamily="34" charset="0"/>
              </a:rPr>
              <a:t>MOV </a:t>
            </a:r>
            <a:r>
              <a:rPr lang="en-US" altLang="zh-CN" sz="1800" b="1" dirty="0">
                <a:solidFill>
                  <a:srgbClr val="000066"/>
                </a:solidFill>
                <a:latin typeface="Arial" panose="020B0604020202020204" pitchFamily="34" charset="0"/>
                <a:cs typeface="Arial" panose="020B0604020202020204" pitchFamily="34" charset="0"/>
              </a:rPr>
              <a:t>BX, DX</a:t>
            </a:r>
            <a:r>
              <a:rPr lang="zh-CN" altLang="en-US" sz="1800" b="1" dirty="0">
                <a:solidFill>
                  <a:srgbClr val="000066"/>
                </a:solidFill>
                <a:latin typeface="Arial" panose="020B0604020202020204" pitchFamily="34" charset="0"/>
                <a:cs typeface="Arial" panose="020B0604020202020204" pitchFamily="34" charset="0"/>
              </a:rPr>
              <a:t>；    </a:t>
            </a:r>
            <a:r>
              <a:rPr lang="en-US" altLang="zh-CN" sz="1800" b="1" dirty="0">
                <a:solidFill>
                  <a:srgbClr val="000066"/>
                </a:solidFill>
                <a:latin typeface="Arial" panose="020B0604020202020204" pitchFamily="34" charset="0"/>
                <a:cs typeface="Arial" panose="020B0604020202020204" pitchFamily="34" charset="0"/>
              </a:rPr>
              <a:t>BX←DX</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t3">
  <a:themeElements>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at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att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t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t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t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tt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20349</TotalTime>
  <Words>2829</Words>
  <Application>Microsoft Office PowerPoint</Application>
  <PresentationFormat>全屏显示(4:3)</PresentationFormat>
  <Paragraphs>310</Paragraphs>
  <Slides>21</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4" baseType="lpstr">
      <vt:lpstr>Yu Gothic UI Semibold</vt:lpstr>
      <vt:lpstr>黑体</vt:lpstr>
      <vt:lpstr>楷体_GB2312</vt:lpstr>
      <vt:lpstr>隶书</vt:lpstr>
      <vt:lpstr>宋体</vt:lpstr>
      <vt:lpstr>微软雅黑</vt:lpstr>
      <vt:lpstr>Arial</vt:lpstr>
      <vt:lpstr>Cambria</vt:lpstr>
      <vt:lpstr>Cambria Math</vt:lpstr>
      <vt:lpstr>Times New Roman</vt:lpstr>
      <vt:lpstr>Wingdings</vt:lpstr>
      <vt:lpstr>att3</vt:lpstr>
      <vt:lpstr>Equation</vt:lpstr>
      <vt:lpstr>6.5 并行处理技术</vt:lpstr>
      <vt:lpstr>6.5.1 并行处理技术概述</vt:lpstr>
      <vt:lpstr>6.5.1 并行处理技术概述</vt:lpstr>
      <vt:lpstr>6.5.2 流水线技术</vt:lpstr>
      <vt:lpstr>6.5.2 流水线技术</vt:lpstr>
      <vt:lpstr>6.5.2 流水线技术</vt:lpstr>
      <vt:lpstr>6.5.2 流水线技术</vt:lpstr>
      <vt:lpstr>6.5.2 流水线技术</vt:lpstr>
      <vt:lpstr>6.5.2 流水线技术</vt:lpstr>
      <vt:lpstr>6.5.2 流水线技术</vt:lpstr>
      <vt:lpstr>6.5.2 流水线技术</vt:lpstr>
      <vt:lpstr>6.5.2 流水线技术</vt:lpstr>
      <vt:lpstr>6.5.3 单指令多数据流(SIMD)技术</vt:lpstr>
      <vt:lpstr>6.5.4 超线程技术</vt:lpstr>
      <vt:lpstr>6.5.5 乱序执行技术</vt:lpstr>
      <vt:lpstr>PowerPoint 演示文稿</vt:lpstr>
      <vt:lpstr>动态转移预测</vt:lpstr>
      <vt:lpstr>动态转移预测</vt:lpstr>
      <vt:lpstr>阿姆达尔定律(Amdahl Law)</vt:lpstr>
      <vt:lpstr>阿姆达尔定律(Amdahl Law)</vt:lpstr>
      <vt:lpstr>超线程技术</vt:lpstr>
    </vt:vector>
  </TitlesOfParts>
  <Company>中国矿业大学(北京)(cumtb)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计算机组成与结构</dc:title>
  <dc:creator>shq</dc:creator>
  <dc:description>清华，王爱英，第3版</dc:description>
  <cp:lastModifiedBy>Windows 用户</cp:lastModifiedBy>
  <cp:revision>360</cp:revision>
  <cp:lastPrinted>1999-05-06T17:03:56Z</cp:lastPrinted>
  <dcterms:created xsi:type="dcterms:W3CDTF">1999-05-03T20:45:05Z</dcterms:created>
  <dcterms:modified xsi:type="dcterms:W3CDTF">2021-11-28T13:55:28Z</dcterms:modified>
</cp:coreProperties>
</file>