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745" r:id="rId3"/>
    <p:sldId id="746" r:id="rId4"/>
    <p:sldId id="756" r:id="rId5"/>
    <p:sldId id="774" r:id="rId6"/>
    <p:sldId id="747" r:id="rId7"/>
    <p:sldId id="759" r:id="rId8"/>
    <p:sldId id="772" r:id="rId9"/>
    <p:sldId id="773" r:id="rId10"/>
    <p:sldId id="763" r:id="rId11"/>
    <p:sldId id="751" r:id="rId12"/>
    <p:sldId id="752" r:id="rId13"/>
    <p:sldId id="753" r:id="rId14"/>
    <p:sldId id="754" r:id="rId15"/>
    <p:sldId id="765" r:id="rId16"/>
    <p:sldId id="775" r:id="rId17"/>
    <p:sldId id="776" r:id="rId18"/>
    <p:sldId id="777" r:id="rId19"/>
    <p:sldId id="766" r:id="rId20"/>
    <p:sldId id="767" r:id="rId21"/>
    <p:sldId id="768" r:id="rId22"/>
    <p:sldId id="769" r:id="rId23"/>
    <p:sldId id="770" r:id="rId24"/>
    <p:sldId id="771" r:id="rId25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FFCDCD"/>
    <a:srgbClr val="C3E3ED"/>
    <a:srgbClr val="FF8585"/>
    <a:srgbClr val="FFAAAA"/>
    <a:srgbClr val="FF3B3B"/>
    <a:srgbClr val="FF7C8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1050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3" d="100"/>
          <a:sy n="53" d="100"/>
        </p:scale>
        <p:origin x="2820" y="78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440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91748AF-D95A-430F-9ECB-0ED3D51F6B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130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748AF-D95A-430F-9ECB-0ED3D51F6B3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77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748AF-D95A-430F-9ECB-0ED3D51F6B3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77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748AF-D95A-430F-9ECB-0ED3D51F6B3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77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B5A75-AE6B-496B-8B30-C6CCC788807F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69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0C4D2-1A7A-4A77-AE6E-EBEC34449124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38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5C11-EA9D-4092-8754-AA266D7D2B54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92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34ED5-8F2B-451D-B4D6-052154B1F480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037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A16D6-B2A0-4F39-BC05-DC557C1BDA02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6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2B8DA-3679-46C4-940A-B585A4819749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361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F2962-DD24-4245-B949-54DED69EB044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097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04FA3-C260-4305-B07C-8CF4CD48B3ED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76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7362-8747-469C-B4BB-7A699AD5AAA4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037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7D0EF-61D2-4AB1-B8EC-C21A9E6C5443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514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D7E0D-B4E2-4C7B-80E5-CA63E873C11A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41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D869C-5071-4BC4-AF0F-D8DCC399629A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172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90D64-CD36-4EF7-9849-47273E6C3472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086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FA526-20B0-4951-8640-0E6E063178A8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298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02462-3D33-4C84-8C75-8D6FE12E1327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20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5BA2D-7F14-486D-850F-73E44B435659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33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D594E-46D6-44AD-8736-3142CBC6CFC4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38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0450D-D15C-4A78-83E1-73203B28DB09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7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A6E88-DA02-462D-80D2-1DD0A478CC11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71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A24ED-D600-4709-97BC-00A62EDBF390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65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0C680-AA7C-4502-B2E6-84E48D030FC3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10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10E91-6B39-4E3E-BC7C-701F40967F56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48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12C5A3C-BDD7-4AE8-9ACA-6089A08D423D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fld id="{B0FCF00E-0580-43FB-96E5-D96CC7EE56D4}" type="slidenum">
              <a:rPr lang="zh-CN" altLang="en-US" sz="1200" smtClean="0">
                <a:solidFill>
                  <a:srgbClr val="FF0000"/>
                </a:solidFill>
                <a:latin typeface="黑体" panose="02010609060101010101" pitchFamily="49" charset="-122"/>
              </a:rPr>
              <a:pPr algn="ctr">
                <a:defRPr/>
              </a:pPr>
              <a:t>‹#›</a:t>
            </a:fld>
            <a:endParaRPr lang="en-US" altLang="zh-CN" sz="1200" smtClean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1" y="88900"/>
            <a:ext cx="3600000" cy="4007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计算机组成与结构</a:t>
            </a:r>
            <a:r>
              <a:rPr lang="en-US" altLang="zh-CN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第七章</a:t>
            </a:r>
            <a:endParaRPr lang="zh-CN" altLang="zh-CN" sz="20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74DDF659-FBF0-478F-83BB-344DA6FD1825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2056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2061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fld id="{C1676D06-E648-49D1-9CF9-020930B0D220}" type="slidenum">
              <a:rPr lang="zh-CN" altLang="en-US" sz="1200" smtClean="0">
                <a:solidFill>
                  <a:srgbClr val="FF0000"/>
                </a:solidFill>
                <a:latin typeface="黑体" panose="02010609060101010101" pitchFamily="49" charset="-122"/>
              </a:rPr>
              <a:pPr algn="ctr">
                <a:defRPr/>
              </a:pPr>
              <a:t>‹#›</a:t>
            </a:fld>
            <a:endParaRPr lang="en-US" altLang="zh-CN" sz="1200" smtClean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1" y="88900"/>
            <a:ext cx="3600000" cy="4007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计算机组成与结构</a:t>
            </a:r>
            <a:r>
              <a:rPr lang="en-US" altLang="zh-CN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第七章</a:t>
            </a:r>
            <a:endParaRPr lang="zh-CN" altLang="zh-CN" sz="20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1D8752-CA7E-4FD3-A58D-D1D29AA2701B}" type="datetime1">
              <a:rPr lang="zh-CN" altLang="en-US"/>
              <a:pPr>
                <a:defRPr/>
              </a:pPr>
              <a:t>2021/11/25</a:t>
            </a:fld>
            <a:endParaRPr lang="en-US" altLang="zh-CN" dirty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101" name="AutoShape 10"/>
          <p:cNvSpPr>
            <a:spLocks noChangeAspect="1" noChangeArrowheads="1"/>
          </p:cNvSpPr>
          <p:nvPr/>
        </p:nvSpPr>
        <p:spPr bwMode="auto">
          <a:xfrm>
            <a:off x="900113" y="1341438"/>
            <a:ext cx="72009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480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</a:t>
            </a:r>
            <a:r>
              <a:rPr lang="zh-CN" altLang="en-US" sz="480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67999" y="1414463"/>
                <a:ext cx="3528000" cy="4930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3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800">
                    <a:solidFill>
                      <a:srgbClr val="000066"/>
                    </a:solidFill>
                    <a:latin typeface="+mn-lt"/>
                    <a:ea typeface="+mn-ea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400">
                    <a:solidFill>
                      <a:srgbClr val="000066"/>
                    </a:solidFill>
                    <a:latin typeface="+mn-lt"/>
                    <a:ea typeface="+mn-ea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000066"/>
                    </a:solidFill>
                    <a:latin typeface="+mn-lt"/>
                    <a:ea typeface="+mn-ea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000066"/>
                    </a:solidFill>
                    <a:latin typeface="+mn-lt"/>
                    <a:ea typeface="+mn-ea"/>
                  </a:defRPr>
                </a:lvl5pPr>
                <a:lvl6pPr marL="22860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000066"/>
                    </a:solidFill>
                    <a:latin typeface="+mn-lt"/>
                    <a:ea typeface="+mn-ea"/>
                  </a:defRPr>
                </a:lvl6pPr>
                <a:lvl7pPr marL="27432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000066"/>
                    </a:solidFill>
                    <a:latin typeface="+mn-lt"/>
                    <a:ea typeface="+mn-ea"/>
                  </a:defRPr>
                </a:lvl7pPr>
                <a:lvl8pPr marL="32004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000066"/>
                    </a:solidFill>
                    <a:latin typeface="+mn-lt"/>
                    <a:ea typeface="+mn-ea"/>
                  </a:defRPr>
                </a:lvl8pPr>
                <a:lvl9pPr marL="36576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000066"/>
                    </a:solidFill>
                    <a:latin typeface="+mn-lt"/>
                    <a:ea typeface="+mn-ea"/>
                  </a:defRPr>
                </a:lvl9pPr>
              </a:lstStyle>
              <a:p>
                <a:pPr algn="l" defTabSz="762000" eaLnBrk="1" hangingPunct="1">
                  <a:lnSpc>
                    <a:spcPct val="120000"/>
                  </a:lnSpc>
                  <a:defRPr/>
                </a:pPr>
                <a:r>
                  <a:rPr lang="zh-CN" altLang="en-US" sz="2400" b="1" kern="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楷体_GB2312"/>
                    <a:cs typeface="楷体_GB2312"/>
                  </a:rPr>
                  <a:t>三</a:t>
                </a:r>
                <a:r>
                  <a:rPr lang="zh-CN" altLang="en-US" sz="2400" b="1" kern="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楷体_GB2312"/>
                    <a:cs typeface="楷体_GB2312"/>
                  </a:rPr>
                  <a:t>、</a:t>
                </a:r>
                <a:r>
                  <a:rPr lang="en-US" altLang="zh-CN" sz="2400" b="1" kern="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楷体_GB2312"/>
                  </a:rPr>
                  <a:t>Cache</a:t>
                </a:r>
                <a:r>
                  <a:rPr lang="zh-CN" altLang="en-US" sz="2400" b="1" kern="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楷体_GB2312"/>
                    <a:cs typeface="楷体_GB2312"/>
                  </a:rPr>
                  <a:t>的地址映像</a:t>
                </a:r>
                <a:endParaRPr lang="en-US" altLang="zh-CN" sz="2400" b="1" kern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设：主存有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个</a:t>
                </a: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单元</a:t>
                </a: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；</a:t>
                </a:r>
                <a:endParaRPr lang="en-US" altLang="zh-CN" sz="2000" b="1" kern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主存分为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 块；</a:t>
                </a:r>
                <a:endParaRPr lang="en-US" altLang="zh-CN" sz="2000" b="1" kern="0" dirty="0" smtClean="0">
                  <a:latin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每块</a:t>
                </a: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含有</a:t>
                </a: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单元；</a:t>
                </a:r>
                <a:endParaRPr lang="en-US" altLang="zh-CN" sz="2000" b="1" kern="0" dirty="0" smtClean="0">
                  <a:latin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  <a:defRPr/>
                </a:pPr>
                <a:endParaRPr lang="en-US" altLang="zh-CN" sz="2000" b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lang="en-US" altLang="zh-CN" sz="2000" b="1" kern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2000" b="1" i="1" kern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2000" b="1" kern="0" dirty="0">
                    <a:latin typeface="Cambria Math" panose="02040503050406030204" pitchFamily="18" charset="0"/>
                  </a:rPr>
                  <a:t>个单元</a:t>
                </a: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；</a:t>
                </a:r>
                <a:endParaRPr lang="en-US" altLang="zh-CN" sz="2000" b="1" kern="0" dirty="0" smtClean="0">
                  <a:latin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lang="en-US" altLang="zh-CN" sz="2000" b="1" kern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分为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zh-CN" altLang="en-US" sz="2000" b="1" kern="0" dirty="0">
                    <a:latin typeface="Cambria Math" panose="02040503050406030204" pitchFamily="18" charset="0"/>
                  </a:rPr>
                  <a:t>块</a:t>
                </a: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；</a:t>
                </a:r>
                <a:endParaRPr lang="en-US" altLang="zh-CN" sz="2000" b="1" kern="0" dirty="0" smtClean="0">
                  <a:latin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每</a:t>
                </a:r>
                <a:r>
                  <a:rPr lang="zh-CN" altLang="en-US" sz="2000" b="1" kern="0" dirty="0">
                    <a:latin typeface="Cambria Math" panose="02040503050406030204" pitchFamily="18" charset="0"/>
                  </a:rPr>
                  <a:t>块</a:t>
                </a:r>
                <a:r>
                  <a:rPr lang="zh-CN" altLang="en-US" sz="2000" b="1" kern="0" dirty="0">
                    <a:latin typeface="Cambria Math" panose="02040503050406030204" pitchFamily="18" charset="0"/>
                  </a:rPr>
                  <a:t>含有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zh-CN" altLang="en-US" sz="2000" b="1" kern="0" dirty="0">
                    <a:latin typeface="Cambria Math" panose="02040503050406030204" pitchFamily="18" charset="0"/>
                  </a:rPr>
                  <a:t>单元</a:t>
                </a: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；</a:t>
                </a:r>
                <a:endParaRPr lang="en-US" altLang="zh-CN" sz="2000" b="1" kern="0" dirty="0" smtClean="0">
                  <a:latin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  <a:defRPr/>
                </a:pP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每</a:t>
                </a:r>
                <a:r>
                  <a:rPr lang="zh-CN" altLang="en-US" sz="2000" b="1" kern="0" dirty="0" smtClean="0">
                    <a:latin typeface="Cambria Math" panose="02040503050406030204" pitchFamily="18" charset="0"/>
                  </a:rPr>
                  <a:t>块有一个标记区；</a:t>
                </a:r>
                <a:endParaRPr lang="en-US" altLang="zh-CN" sz="2000" b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20000"/>
                  </a:lnSpc>
                  <a:defRPr/>
                </a:pPr>
                <a:endParaRPr lang="en-US" altLang="zh-CN" sz="2400" b="1" kern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999" y="1414463"/>
                <a:ext cx="3528000" cy="4930775"/>
              </a:xfrm>
              <a:prstGeom prst="rect">
                <a:avLst/>
              </a:prstGeom>
              <a:blipFill>
                <a:blip r:embed="rId3"/>
                <a:stretch>
                  <a:fillRect l="-2763" t="-7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EE4BF3-88D7-4CF6-8D4F-0AB89D2A36B0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995738" y="1714500"/>
          <a:ext cx="4621212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Photo Editor 照片" r:id="rId4" imgW="11552381" imgH="10828571" progId="MSPhotoEd.3">
                  <p:embed/>
                </p:oleObj>
              </mc:Choice>
              <mc:Fallback>
                <p:oleObj name="Photo Editor 照片" r:id="rId4" imgW="11552381" imgH="10828571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643"/>
                      <a:stretch>
                        <a:fillRect/>
                      </a:stretch>
                    </p:blipFill>
                    <p:spPr bwMode="auto">
                      <a:xfrm>
                        <a:off x="3995738" y="1714500"/>
                        <a:ext cx="4621212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3CF540-611A-4D05-BE21-C8A7EA6B3D66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直接映像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20000"/>
              </a:lnSpc>
            </a:pPr>
            <a:r>
              <a:rPr lang="zh-CN" altLang="en-US" b="1" smtClean="0">
                <a:latin typeface="宋体" panose="02010600030101010101" pitchFamily="2" charset="-122"/>
              </a:rPr>
              <a:t>    </a:t>
            </a:r>
          </a:p>
          <a:p>
            <a:pPr algn="l" defTabSz="762000" eaLnBrk="1" hangingPunct="1">
              <a:lnSpc>
                <a:spcPct val="120000"/>
              </a:lnSpc>
            </a:pPr>
            <a:endParaRPr lang="zh-CN" altLang="en-US" b="1" smtClean="0"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20000"/>
              </a:lnSpc>
            </a:pPr>
            <a:endParaRPr lang="zh-CN" altLang="en-US" b="1" smtClean="0">
              <a:latin typeface="宋体" panose="02010600030101010101" pitchFamily="2" charset="-122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827088" y="1341438"/>
          <a:ext cx="74898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Photo Editor 照片" r:id="rId3" imgW="12428571" imgH="8580952" progId="MSPhotoEd.3">
                  <p:embed/>
                </p:oleObj>
              </mc:Choice>
              <mc:Fallback>
                <p:oleObj name="Photo Editor 照片" r:id="rId3" imgW="12428571" imgH="8580952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72" t="4454" b="10875"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7489825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000" y="1414463"/>
            <a:ext cx="82800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 b="1" kern="0" dirty="0" smtClean="0">
                <a:latin typeface="Cambria Math" panose="02040503050406030204" pitchFamily="18" charset="0"/>
              </a:rPr>
              <a:t>主存的任意一块可以映像到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kern="0" dirty="0" smtClean="0">
                <a:latin typeface="Cambria Math" panose="02040503050406030204" pitchFamily="18" charset="0"/>
              </a:rPr>
              <a:t>中的任意一块上。</a:t>
            </a:r>
            <a:endParaRPr lang="en-US" altLang="zh-CN" sz="2000" b="1" kern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  <a:defRPr/>
            </a:pPr>
            <a:endParaRPr lang="en-US" altLang="zh-CN" sz="2000" b="1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 b="1" kern="0" dirty="0" smtClean="0">
                <a:latin typeface="Cambria Math" panose="02040503050406030204" pitchFamily="18" charset="0"/>
              </a:rPr>
              <a:t>与直接映像相比，全相联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000" b="1" kern="0" dirty="0" smtClean="0">
                <a:latin typeface="Cambria Math" panose="02040503050406030204" pitchFamily="18" charset="0"/>
              </a:rPr>
              <a:t>映像的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kern="0" dirty="0" smtClean="0">
                <a:latin typeface="Cambria Math" panose="02040503050406030204" pitchFamily="18" charset="0"/>
              </a:rPr>
              <a:t>利用率较高，有助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000" b="1" kern="0" dirty="0" smtClean="0">
                <a:latin typeface="Cambria Math" panose="02040503050406030204" pitchFamily="18" charset="0"/>
              </a:rPr>
              <a:t>于提高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kern="0" dirty="0" smtClean="0">
                <a:latin typeface="Cambria Math" panose="02040503050406030204" pitchFamily="18" charset="0"/>
              </a:rPr>
              <a:t>命中率，进而提高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000" b="1" kern="0" dirty="0" smtClean="0">
                <a:latin typeface="Cambria Math" panose="02040503050406030204" pitchFamily="18" charset="0"/>
              </a:rPr>
              <a:t>访问效率。</a:t>
            </a:r>
            <a:endParaRPr lang="en-US" altLang="zh-CN" sz="2000" b="1" kern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b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zh-CN" altLang="en-US" sz="2000" b="1" kern="0" dirty="0" smtClean="0">
                <a:latin typeface="Cambria Math" panose="02040503050406030204" pitchFamily="18" charset="0"/>
              </a:rPr>
              <a:t>但标记的比较过程较长，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000" b="1" kern="0" dirty="0" smtClean="0">
                <a:latin typeface="Cambria Math" panose="02040503050406030204" pitchFamily="18" charset="0"/>
              </a:rPr>
              <a:t>又影响到访问效率，因此需要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000" b="1" kern="0" dirty="0">
                <a:latin typeface="Cambria Math" panose="02040503050406030204" pitchFamily="18" charset="0"/>
              </a:rPr>
              <a:t>使用相</a:t>
            </a:r>
            <a:r>
              <a:rPr lang="zh-CN" altLang="en-US" sz="2000" b="1" kern="0" dirty="0" smtClean="0">
                <a:latin typeface="Cambria Math" panose="02040503050406030204" pitchFamily="18" charset="0"/>
              </a:rPr>
              <a:t>联存储器管理标记，但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000" b="1" kern="0" dirty="0" smtClean="0">
                <a:latin typeface="Cambria Math" panose="02040503050406030204" pitchFamily="18" charset="0"/>
              </a:rPr>
              <a:t>这会增加管理成本。</a:t>
            </a:r>
            <a:endParaRPr lang="en-US" altLang="zh-CN" sz="2000" b="1" kern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C9E9DF-418E-48AD-8BAC-933242AD6FCE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全相联映像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641850" y="2492375"/>
          <a:ext cx="3814763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Photo Editor 照片" r:id="rId3" imgW="7628571" imgH="7249537" progId="MSPhotoEd.3">
                  <p:embed/>
                </p:oleObj>
              </mc:Choice>
              <mc:Fallback>
                <p:oleObj name="Photo Editor 照片" r:id="rId3" imgW="7628571" imgH="7249537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397" t="4182" r="1854" b="13530"/>
                      <a:stretch>
                        <a:fillRect/>
                      </a:stretch>
                    </p:blipFill>
                    <p:spPr bwMode="auto">
                      <a:xfrm>
                        <a:off x="4641850" y="2492375"/>
                        <a:ext cx="3814763" cy="36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000" y="1414463"/>
            <a:ext cx="82800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 b="1" kern="0" dirty="0" smtClean="0">
                <a:latin typeface="Cambria Math" panose="02040503050406030204" pitchFamily="18" charset="0"/>
              </a:rPr>
              <a:t>组相联映像，是直接映像和全相联映像的结合。</a:t>
            </a:r>
            <a:endParaRPr lang="en-US" altLang="zh-CN" sz="2000" b="1" kern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  <a:defRPr/>
            </a:pPr>
            <a:endParaRPr lang="en-US" altLang="zh-CN" sz="2000" b="1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 </a:t>
            </a:r>
            <a:r>
              <a:rPr lang="zh-CN" altLang="en-US" sz="2000" b="1" kern="0" dirty="0" smtClean="0">
                <a:latin typeface="Cambria Math" panose="02040503050406030204" pitchFamily="18" charset="0"/>
              </a:rPr>
              <a:t>将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kern="0" dirty="0" smtClean="0">
                <a:latin typeface="Cambria Math" panose="02040503050406030204" pitchFamily="18" charset="0"/>
              </a:rPr>
              <a:t>块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000" b="1" kern="0" dirty="0" smtClean="0">
                <a:latin typeface="Cambria Math" panose="02040503050406030204" pitchFamily="18" charset="0"/>
              </a:rPr>
              <a:t>分组，每组若干块</a:t>
            </a:r>
            <a:endParaRPr lang="en-US" altLang="zh-CN" sz="2000" b="1" kern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2) Cache</a:t>
            </a:r>
            <a:r>
              <a:rPr lang="zh-CN" altLang="en-US" sz="2000" b="1" kern="0" dirty="0" smtClean="0">
                <a:latin typeface="Cambria Math" panose="02040503050406030204" pitchFamily="18" charset="0"/>
              </a:rPr>
              <a:t>的组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000" b="1" kern="0" dirty="0" smtClean="0">
                <a:latin typeface="Cambria Math" panose="02040503050406030204" pitchFamily="18" charset="0"/>
              </a:rPr>
              <a:t>与主存块之间采用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000" b="1" kern="0" dirty="0" smtClean="0">
                <a:latin typeface="Cambria Math" panose="02040503050406030204" pitchFamily="18" charset="0"/>
              </a:rPr>
              <a:t>直接映像；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b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000" b="1" kern="0" dirty="0" smtClean="0">
                <a:latin typeface="Cambria Math" panose="02040503050406030204" pitchFamily="18" charset="0"/>
              </a:rPr>
              <a:t>组内块与主存块之</a:t>
            </a:r>
            <a: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sz="2000" b="1" kern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000" b="1" kern="0" dirty="0" smtClean="0">
                <a:latin typeface="Cambria Math" panose="02040503050406030204" pitchFamily="18" charset="0"/>
              </a:rPr>
              <a:t>间采用全相联映像。</a:t>
            </a:r>
            <a:endParaRPr lang="en-US" altLang="zh-CN" sz="2000" b="1" kern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4803C-0029-4143-8277-E60FEC5B8E47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组相联映像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092450" y="2130425"/>
          <a:ext cx="5508625" cy="421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Photo Editor 照片" r:id="rId3" imgW="11019048" imgH="8430802" progId="MSPhotoEd.3">
                  <p:embed/>
                </p:oleObj>
              </mc:Choice>
              <mc:Fallback>
                <p:oleObj name="Photo Editor 照片" r:id="rId3" imgW="11019048" imgH="8430802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285" b="9389"/>
                      <a:stretch>
                        <a:fillRect/>
                      </a:stretch>
                    </p:blipFill>
                    <p:spPr bwMode="auto">
                      <a:xfrm>
                        <a:off x="3092450" y="2130425"/>
                        <a:ext cx="5508625" cy="421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872A27-4686-4026-8D3C-4B2115E6A419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四、替换算法</a:t>
            </a: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随机替换算法；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先进先出（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FIFO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）替换算法；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近期最少使用（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LRU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）替换算法；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A8CBB2-FFE2-4E17-A225-458CF5B2015C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五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、影响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楷体_GB2312"/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命中率的因素</a:t>
            </a: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）程序在执行过程中的数据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程序地址流的分布情况；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）当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不命中时，所采用的替换算法；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的容量；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）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总容量不变时，块的大小和分组数量</a:t>
            </a:r>
            <a:r>
              <a:rPr lang="zh-CN" altLang="en-US" sz="2000" b="1" dirty="0">
                <a:latin typeface="Cambria Math" panose="02040503050406030204" pitchFamily="18" charset="0"/>
              </a:rPr>
              <a:t>（组相联映像中）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；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）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的预取算法。</a:t>
            </a:r>
            <a:endParaRPr lang="en-US" altLang="zh-CN" sz="24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0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872A27-4686-4026-8D3C-4B2115E6A419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六、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楷体_GB2312"/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的写一致性问题</a:t>
            </a:r>
            <a:endParaRPr lang="en-US" altLang="zh-CN" sz="2400" b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楷体_GB231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zh-CN" sz="2000" b="1" dirty="0">
                <a:latin typeface="Cambria Math" panose="02040503050406030204" pitchFamily="18" charset="0"/>
              </a:rPr>
              <a:t>的写一致性</a:t>
            </a:r>
            <a:r>
              <a:rPr lang="zh-CN" altLang="zh-CN" sz="2000" b="1" dirty="0" smtClean="0">
                <a:latin typeface="Cambria Math" panose="02040503050406030204" pitchFamily="18" charset="0"/>
              </a:rPr>
              <a:t>问题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：</a:t>
            </a:r>
            <a:r>
              <a:rPr lang="zh-CN" altLang="zh-CN" sz="2000" b="1" dirty="0" smtClean="0">
                <a:latin typeface="Cambria Math" panose="02040503050406030204" pitchFamily="18" charset="0"/>
              </a:rPr>
              <a:t>为了</a:t>
            </a:r>
            <a:r>
              <a:rPr lang="zh-CN" altLang="zh-CN" sz="2000" b="1" dirty="0">
                <a:latin typeface="Cambria Math" panose="02040503050406030204" pitchFamily="18" charset="0"/>
              </a:rPr>
              <a:t>提高计算机处理速度，在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zh-CN" sz="2000" b="1" dirty="0">
                <a:latin typeface="Cambria Math" panose="02040503050406030204" pitchFamily="18" charset="0"/>
              </a:rPr>
              <a:t>写入过程中，有时并不同时修改</a:t>
            </a:r>
            <a:r>
              <a:rPr lang="zh-CN" altLang="en-US" sz="2000" b="1" dirty="0">
                <a:latin typeface="Cambria Math" panose="02040503050406030204" pitchFamily="18" charset="0"/>
              </a:rPr>
              <a:t>其</a:t>
            </a:r>
            <a:r>
              <a:rPr lang="zh-CN" altLang="zh-CN" sz="2000" b="1" dirty="0">
                <a:latin typeface="Cambria Math" panose="02040503050406030204" pitchFamily="18" charset="0"/>
              </a:rPr>
              <a:t>内存中的</a:t>
            </a:r>
            <a:r>
              <a:rPr lang="zh-CN" altLang="en-US" sz="2000" b="1" dirty="0">
                <a:latin typeface="Cambria Math" panose="02040503050406030204" pitchFamily="18" charset="0"/>
              </a:rPr>
              <a:t>映像</a:t>
            </a:r>
            <a:r>
              <a:rPr lang="zh-CN" altLang="zh-CN" sz="2000" b="1" dirty="0">
                <a:latin typeface="Cambria Math" panose="02040503050406030204" pitchFamily="18" charset="0"/>
              </a:rPr>
              <a:t>，从而造成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zh-CN" sz="2000" b="1" dirty="0">
                <a:latin typeface="Cambria Math" panose="02040503050406030204" pitchFamily="18" charset="0"/>
              </a:rPr>
              <a:t>数据和主存数据的不</a:t>
            </a:r>
            <a:r>
              <a:rPr lang="zh-CN" altLang="zh-CN" sz="2000" b="1" dirty="0" smtClean="0">
                <a:latin typeface="Cambria Math" panose="02040503050406030204" pitchFamily="18" charset="0"/>
              </a:rPr>
              <a:t>一致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的现象</a:t>
            </a:r>
            <a:r>
              <a:rPr lang="zh-CN" altLang="zh-CN" sz="2000" b="1" dirty="0" smtClean="0">
                <a:latin typeface="Cambria Math" panose="02040503050406030204" pitchFamily="18" charset="0"/>
              </a:rPr>
              <a:t>。</a:t>
            </a:r>
            <a:endParaRPr lang="en-US" altLang="zh-C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的写回策略通常有两种：</a:t>
            </a:r>
            <a:endParaRPr lang="en-US" altLang="zh-C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000" b="1" dirty="0">
                <a:latin typeface="Cambria Math" panose="02040503050406030204" pitchFamily="18" charset="0"/>
              </a:rPr>
              <a:t>）写回法（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write back</a:t>
            </a:r>
            <a:r>
              <a:rPr lang="zh-CN" altLang="en-US" sz="2000" b="1" dirty="0">
                <a:latin typeface="Cambria Math" panose="02040503050406030204" pitchFamily="18" charset="0"/>
              </a:rPr>
              <a:t>）：当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CPU</a:t>
            </a:r>
            <a:r>
              <a:rPr lang="zh-CN" altLang="en-US" sz="2000" b="1" dirty="0">
                <a:latin typeface="Cambria Math" panose="02040503050406030204" pitchFamily="18" charset="0"/>
              </a:rPr>
              <a:t>对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>
                <a:latin typeface="Cambria Math" panose="02040503050406030204" pitchFamily="18" charset="0"/>
              </a:rPr>
              <a:t>写命中时，只修改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>
                <a:latin typeface="Cambria Math" panose="02040503050406030204" pitchFamily="18" charset="0"/>
              </a:rPr>
              <a:t>的内容不立即写入主存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，只有当该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>
                <a:latin typeface="Cambria Math" panose="02040503050406030204" pitchFamily="18" charset="0"/>
              </a:rPr>
              <a:t>块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被替换时才写回主存。这种策略下，存在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的写一致性问题</a:t>
            </a:r>
            <a:endParaRPr lang="en-US" altLang="zh-C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b="1" dirty="0">
                <a:latin typeface="Cambria Math" panose="02040503050406030204" pitchFamily="18" charset="0"/>
              </a:rPr>
              <a:t>）写通法（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write through</a:t>
            </a:r>
            <a:r>
              <a:rPr lang="zh-CN" altLang="en-US" sz="2000" b="1" dirty="0">
                <a:latin typeface="Cambria Math" panose="02040503050406030204" pitchFamily="18" charset="0"/>
              </a:rPr>
              <a:t>）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：每次对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写操作时，同时将数据</a:t>
            </a:r>
            <a:r>
              <a:rPr lang="zh-CN" altLang="en-US" sz="2000" b="1" dirty="0">
                <a:latin typeface="Cambria Math" panose="02040503050406030204" pitchFamily="18" charset="0"/>
              </a:rPr>
              <a:t>写入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到主存</a:t>
            </a:r>
            <a:r>
              <a:rPr lang="zh-CN" altLang="en-US" sz="2000" b="1" dirty="0">
                <a:latin typeface="Cambria Math" panose="02040503050406030204" pitchFamily="18" charset="0"/>
              </a:rPr>
              <a:t>中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，</a:t>
            </a:r>
            <a:r>
              <a:rPr lang="zh-CN" altLang="en-US" sz="2000" b="1" dirty="0">
                <a:latin typeface="Cambria Math" panose="02040503050406030204" pitchFamily="18" charset="0"/>
              </a:rPr>
              <a:t>主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存</a:t>
            </a:r>
            <a:r>
              <a:rPr lang="zh-CN" altLang="en-US" sz="2000" b="1" dirty="0">
                <a:latin typeface="Cambria Math" panose="02040503050406030204" pitchFamily="18" charset="0"/>
              </a:rPr>
              <a:t>的数据和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>
                <a:latin typeface="Cambria Math" panose="02040503050406030204" pitchFamily="18" charset="0"/>
              </a:rPr>
              <a:t>中的数据都是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同步变化的。</a:t>
            </a:r>
            <a:endParaRPr lang="en-US" altLang="zh-C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0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872A27-4686-4026-8D3C-4B2115E6A419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七、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楷体_GB2312"/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地址监听</a:t>
            </a:r>
            <a:endParaRPr lang="en-US" altLang="zh-CN" sz="2400" b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楷体_GB231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在系统中，</a:t>
            </a:r>
            <a:r>
              <a:rPr lang="zh-CN" altLang="en-US" sz="2000" b="1" dirty="0" smtClean="0">
                <a:solidFill>
                  <a:srgbClr val="002060"/>
                </a:solidFill>
                <a:latin typeface="Cambria Math" panose="02040503050406030204" pitchFamily="18" charset="0"/>
              </a:rPr>
              <a:t>除</a:t>
            </a:r>
            <a:r>
              <a:rPr lang="en-US" altLang="zh-CN" sz="20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CPU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可以访存外，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I/O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设备也可以访存（如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DMA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方式）。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I/O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访存时，不经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而直接读写主存，这可能造成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块与其主存块映像不一致的现象。因此系统需要通过地址监听获悉这一情况，并将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标记中的相应位清零，以便再访问该数据时，令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不命中。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9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FD8AE0-0DED-4D0F-9931-2E147DB09F0C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八、多层次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楷体_GB2312"/>
              </a:rPr>
              <a:t>Cache</a:t>
            </a:r>
            <a:endParaRPr lang="zh-CN" altLang="en-US" sz="2400" b="1" dirty="0" smtClean="0">
              <a:solidFill>
                <a:srgbClr val="FF0000"/>
              </a:solidFill>
              <a:latin typeface="Cambria Math" panose="02040503050406030204" pitchFamily="18" charset="0"/>
              <a:ea typeface="楷体_GB2312"/>
              <a:cs typeface="楷体_GB231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指令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和数据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（哈佛结构）</a:t>
            </a:r>
            <a:endParaRPr lang="en-US" altLang="zh-CN" sz="2000" b="1" dirty="0" smtClean="0">
              <a:latin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有助于：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避免写数据与取指令间的冲突，从而提高流水线效率；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避免了指令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的写一致性问题，从而简化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管理。</a:t>
            </a:r>
            <a:endParaRPr lang="en-US" altLang="zh-CN" sz="2000" b="1" dirty="0" smtClean="0">
              <a:latin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endParaRPr lang="en-US" altLang="zh-CN" sz="2000" b="1" dirty="0" smtClean="0">
              <a:latin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多层次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</a:p>
          <a:p>
            <a:pPr indent="542925" algn="l" defTabSz="76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目前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的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又细分为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L1 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L2 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两个层次，在有些服务器中甚至还有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L3 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层次。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B69976-CCC6-432E-8C5E-4CADF0EA56BB}" type="datetime1">
              <a:rPr lang="zh-CN" altLang="en-US" smtClean="0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7.3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虚拟存储器</a:t>
            </a:r>
            <a:endParaRPr lang="zh-CN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一、概述</a:t>
            </a: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定义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：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在操作系统的管理下和部分硬件电路的辅助下，将辅存的一部分当作主存使用，并且这个过程对用户透明。那么，这部分辅存就称为虚拟存储器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。</a:t>
            </a:r>
            <a:endParaRPr lang="en-US" altLang="zh-CN" sz="2000" b="1" dirty="0" smtClean="0">
              <a:latin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作用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：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用来解决存储系统的存储容量与存储成本之间的矛盾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。</a:t>
            </a:r>
            <a:endParaRPr lang="en-US" altLang="zh-CN" sz="2000" b="1" dirty="0" smtClean="0">
              <a:latin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地址空间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：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主存地址空间称为实地址空间，虚拟存储器的地址空间称为虚地址空间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。</a:t>
            </a:r>
            <a:endParaRPr lang="en-US" altLang="zh-CN" sz="2000" b="1" dirty="0" smtClean="0">
              <a:latin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信息交换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单位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：与主存之间的信息交换单位是页或段；主存页称为实页。虚存页称为虚页。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D8A8F9-0F99-4880-8093-2009B2E6B977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7.1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层次型存储系统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存储器现状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：存在多种不同介质的存储器，但任何单一介质存储器不同时具有速度快、容量大、成本低的特点。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存储器的应用目标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：速度快、容量大、成本可以接受。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存储系统：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利用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种或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种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以上</a:t>
            </a:r>
            <a:r>
              <a:rPr lang="zh-CN" altLang="zh-CN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速度、</a:t>
            </a:r>
            <a:r>
              <a:rPr lang="zh-CN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容量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、</a:t>
            </a:r>
            <a:r>
              <a:rPr lang="zh-CN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价格</a:t>
            </a:r>
            <a:r>
              <a:rPr lang="zh-CN" altLang="zh-CN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各不相同的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存储器，</a:t>
            </a:r>
            <a:r>
              <a:rPr lang="zh-CN" altLang="zh-CN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用硬件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zh-CN" altLang="zh-CN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软件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zh-CN" altLang="zh-CN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软硬件相结合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方式整合成统一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的存储系统。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存储系统实现的理论依据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：程序的局部性原理。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存储系统</a:t>
            </a:r>
            <a:r>
              <a:rPr lang="zh-CN" alt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组成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：由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、主存、虚拟存储器三个层次组成。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层的作用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：解决存取速度和存储成本之间的矛盾。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虚拟存储器层的作用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：解决存储容量和存储成本之间的矛盾。</a:t>
            </a:r>
            <a:endParaRPr lang="en-US" altLang="zh-CN" sz="20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20000"/>
              </a:lnSpc>
            </a:pP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B69976-CCC6-432E-8C5E-4CADF0EA56BB}" type="datetime1">
              <a:rPr lang="zh-CN" altLang="en-US" smtClean="0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7.3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虚拟存储器</a:t>
            </a:r>
            <a:endParaRPr lang="zh-CN" alt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楷体_GB2312"/>
                <a:cs typeface="楷体_GB2312"/>
              </a:rPr>
              <a:t>二、段页式虚拟存储器</a:t>
            </a: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将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程序按逻辑结构分为若干段，并用一个段表进行管理；同时每个段再划分为大小相等的页，每个段用一个页表进行管理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。</a:t>
            </a:r>
            <a:endParaRPr lang="en-US" altLang="zh-CN" sz="2000" b="1" dirty="0" smtClean="0">
              <a:latin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段表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：每个段在段表中有一个对应项，记录该段的页表地址、含有的虚页数以及一些控制信息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。</a:t>
            </a:r>
            <a:endParaRPr lang="en-US" altLang="zh-CN" sz="2000" b="1" dirty="0" smtClean="0">
              <a:latin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页表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：段中每个虚页号在页表中有一个对应项，记录一个实存页号（若装入位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），或标明该页是空闲页（若装入位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=0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）。除此之外，每个页表项还包含一些控制信息（例如：修改位等）。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DD16EA-0A11-4EA6-9CEA-A39FA6DDA67F}" type="datetime1">
              <a:rPr lang="zh-CN" altLang="en-US" smtClean="0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7.3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虚拟存储器</a:t>
            </a:r>
            <a:endParaRPr lang="zh-CN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mbria Math" panose="02040503050406030204" pitchFamily="18" charset="0"/>
                <a:cs typeface="楷体_GB2312"/>
              </a:rPr>
              <a:t>三、虚拟存储器工作全过程</a:t>
            </a:r>
            <a:endParaRPr lang="en-US" altLang="zh-CN" sz="2400" b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楷体_GB2312"/>
            </a:endParaRPr>
          </a:p>
          <a:p>
            <a:pPr algn="l" defTabSz="76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①②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：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虚地址→实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地址</a:t>
            </a:r>
            <a:endParaRPr lang="en-US" altLang="zh-CN" sz="1600" b="1" dirty="0" smtClean="0">
              <a:solidFill>
                <a:srgbClr val="002060"/>
              </a:solidFill>
              <a:latin typeface="Cambria Math" panose="02040503050406030204" pitchFamily="18" charset="0"/>
              <a:cs typeface="楷体_GB2312"/>
            </a:endParaRPr>
          </a:p>
          <a:p>
            <a:pPr marL="447675" indent="-447675" algn="l" defTabSz="76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③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：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访问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主存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（若命中，则访问结束）</a:t>
            </a:r>
            <a:endParaRPr lang="en-US" altLang="zh-CN" sz="1600" b="1" dirty="0" smtClean="0">
              <a:solidFill>
                <a:srgbClr val="002060"/>
              </a:solidFill>
              <a:latin typeface="Cambria Math" panose="02040503050406030204" pitchFamily="18" charset="0"/>
              <a:cs typeface="楷体_GB2312"/>
            </a:endParaRPr>
          </a:p>
          <a:p>
            <a:pPr marL="447675" indent="-447675" algn="l" defTabSz="76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④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：若不命中，则页面失效中断</a:t>
            </a:r>
            <a:endParaRPr lang="en-US" altLang="zh-CN" sz="1600" b="1" dirty="0" smtClean="0">
              <a:solidFill>
                <a:srgbClr val="002060"/>
              </a:solidFill>
              <a:latin typeface="Cambria Math" panose="02040503050406030204" pitchFamily="18" charset="0"/>
              <a:cs typeface="楷体_GB2312"/>
            </a:endParaRPr>
          </a:p>
          <a:p>
            <a:pPr marL="447675" indent="-447675" algn="l" defTabSz="76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⑤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：</a:t>
            </a:r>
            <a:r>
              <a:rPr lang="en-US" altLang="zh-CN" sz="16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楷体_GB2312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楷体_GB2312"/>
              </a:rPr>
              <a:t>(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通过中断</a:t>
            </a:r>
            <a:r>
              <a:rPr lang="en-US" altLang="zh-CN" sz="1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⑧</a:t>
            </a:r>
            <a:r>
              <a:rPr lang="zh-CN" altLang="en-US" sz="1600" b="1" dirty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实现</a:t>
            </a:r>
            <a:r>
              <a:rPr lang="en-US" altLang="zh-CN" sz="16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楷体_GB2312"/>
              </a:rPr>
              <a:t>)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外部地址转换：</a:t>
            </a:r>
            <a:r>
              <a:rPr lang="en-US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/>
            </a:r>
            <a:br>
              <a:rPr lang="en-US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</a:b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虚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地址→辅存实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地址</a:t>
            </a:r>
            <a:endParaRPr lang="en-US" altLang="zh-CN" sz="1600" b="1" dirty="0" smtClean="0">
              <a:solidFill>
                <a:srgbClr val="002060"/>
              </a:solidFill>
              <a:latin typeface="Cambria Math" panose="02040503050406030204" pitchFamily="18" charset="0"/>
              <a:cs typeface="楷体_GB2312"/>
            </a:endParaRPr>
          </a:p>
          <a:p>
            <a:pPr marL="447675" indent="-447675" algn="l" defTabSz="76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⑥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：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访问辅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存</a:t>
            </a:r>
            <a:endParaRPr lang="en-US" altLang="zh-CN" sz="1600" b="1" dirty="0" smtClean="0">
              <a:solidFill>
                <a:srgbClr val="002060"/>
              </a:solidFill>
              <a:latin typeface="Cambria Math" panose="02040503050406030204" pitchFamily="18" charset="0"/>
              <a:cs typeface="楷体_GB2312"/>
            </a:endParaRPr>
          </a:p>
          <a:p>
            <a:pPr marL="447675" indent="-447675" algn="l" defTabSz="76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⑦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：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查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页表</a:t>
            </a:r>
            <a:r>
              <a:rPr lang="en-US" altLang="zh-CN" sz="16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⑨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，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若有空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页</a:t>
            </a:r>
            <a:r>
              <a:rPr lang="en-US" altLang="zh-CN" sz="16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⑩</a:t>
            </a:r>
            <a:r>
              <a:rPr lang="zh-CN" altLang="en-US" sz="1600" b="1" dirty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，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则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将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虚</a:t>
            </a:r>
            <a:r>
              <a:rPr lang="en-US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/>
            </a:r>
            <a:br>
              <a:rPr lang="en-US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</a:b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页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调入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主存</a:t>
            </a:r>
            <a:endParaRPr lang="en-US" altLang="zh-CN" sz="1600" b="1" dirty="0" smtClean="0">
              <a:solidFill>
                <a:srgbClr val="002060"/>
              </a:solidFill>
              <a:latin typeface="Cambria Math" panose="02040503050406030204" pitchFamily="18" charset="0"/>
              <a:cs typeface="楷体_GB2312"/>
            </a:endParaRPr>
          </a:p>
          <a:p>
            <a:pPr marL="447675" indent="-447675" algn="l" defTabSz="76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⑾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⑿：若无空页，则用替换算法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⑾选</a:t>
            </a:r>
            <a:r>
              <a:rPr lang="en-US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/>
            </a:r>
            <a:br>
              <a:rPr lang="en-US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</a:b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定淘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汰页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⑿</a:t>
            </a:r>
            <a:endParaRPr lang="en-US" altLang="zh-CN" sz="1600" b="1" dirty="0" smtClean="0">
              <a:solidFill>
                <a:srgbClr val="002060"/>
              </a:solidFill>
              <a:latin typeface="Cambria Math" panose="02040503050406030204" pitchFamily="18" charset="0"/>
              <a:cs typeface="楷体_GB2312"/>
            </a:endParaRPr>
          </a:p>
          <a:p>
            <a:pPr marL="447675" indent="-447675" algn="l" defTabSz="76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⒀</a:t>
            </a:r>
            <a:r>
              <a:rPr lang="zh-CN" altLang="en-US" sz="1600" b="1" dirty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：若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淘汰页</a:t>
            </a:r>
            <a:r>
              <a:rPr lang="zh-CN" altLang="en-US" sz="1600" b="1" dirty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未被修改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过，则将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虚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页</a:t>
            </a:r>
            <a:r>
              <a:rPr lang="en-US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/>
            </a:r>
            <a:br>
              <a:rPr lang="en-US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</a:b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调入该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淘汰页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处</a:t>
            </a:r>
            <a:endParaRPr lang="en-US" altLang="zh-CN" sz="1600" b="1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楷体_GB2312"/>
            </a:endParaRPr>
          </a:p>
          <a:p>
            <a:pPr marL="447675" indent="-447675" algn="l" defTabSz="76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⒁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：否则（若</a:t>
            </a:r>
            <a:r>
              <a:rPr lang="zh-CN" altLang="en-US" sz="1600" b="1" dirty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淘汰页被修改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过），先</a:t>
            </a:r>
            <a:r>
              <a:rPr lang="en-US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/>
            </a:r>
            <a:br>
              <a:rPr lang="en-US" altLang="zh-CN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</a:b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将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淘汰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页送回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辅存，再</a:t>
            </a:r>
            <a:r>
              <a:rPr lang="zh-CN" altLang="en-US" sz="1600" b="1" dirty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将虚页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调</a:t>
            </a:r>
            <a:r>
              <a:rPr lang="zh-CN" altLang="en-US" sz="1600" b="1" dirty="0" smtClean="0">
                <a:solidFill>
                  <a:srgbClr val="002060"/>
                </a:solidFill>
                <a:latin typeface="Cambria Math" panose="02040503050406030204" pitchFamily="18" charset="0"/>
                <a:cs typeface="楷体_GB2312"/>
              </a:rPr>
              <a:t>入</a:t>
            </a:r>
            <a:endParaRPr lang="en-US" altLang="zh-CN" sz="1600" b="1" dirty="0" smtClean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楷体_GB2312"/>
            </a:endParaRPr>
          </a:p>
          <a:p>
            <a:pPr algn="l" defTabSz="762000" eaLnBrk="1" hangingPunct="1">
              <a:lnSpc>
                <a:spcPct val="120000"/>
              </a:lnSpc>
            </a:pPr>
            <a:endParaRPr lang="en-US" altLang="zh-CN" sz="1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151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947863"/>
            <a:ext cx="457835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B85257-9A5D-4F0F-BD5E-80EE330F0EF2}" type="datetime1">
              <a:rPr lang="zh-CN" altLang="en-US" smtClean="0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7.4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相联存储器</a:t>
            </a:r>
            <a:endParaRPr lang="zh-CN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相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联存储器不按地址访问存储器，而按所存数据的全部（或部分）内容进行查找，并给出访问结果（存在，或不存在）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。</a:t>
            </a:r>
            <a:endParaRPr lang="en-US" altLang="zh-CN" sz="2000" b="1" dirty="0" smtClean="0">
              <a:latin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在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层次型存储系统中，相联存储器主要用于全相联或组相联映像方式下的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标记管理。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    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F15288-B28A-4EAB-AA08-A65F36F9C643}" type="datetime1">
              <a:rPr lang="zh-CN" altLang="en-US" smtClean="0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7.5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存储保护</a:t>
            </a:r>
            <a:endParaRPr lang="zh-CN" altLang="en-US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存储保护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涉及的三个因素：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资源（即存储区域）；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访问方式；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用户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要求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：用户权限 ≥ 访问方式权限 ≥ 资源权限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存储区域的保护：①页表保护；②键保护；③环保护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访问方式保护：①读；②写；③执行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用户：①管理状态；②目标状态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    </a:t>
            </a:r>
            <a:endParaRPr lang="en-US" altLang="zh-CN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7B6A78-11BA-467E-BD72-B66A4245C8FA}" type="datetime1">
              <a:rPr lang="zh-CN" altLang="en-US"/>
              <a:pPr>
                <a:defRPr/>
              </a:pPr>
              <a:t>2021/11/25</a:t>
            </a:fld>
            <a:endParaRPr lang="en-US" altLang="zh-CN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7.1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层次型存储系统</a:t>
            </a:r>
          </a:p>
        </p:txBody>
      </p:sp>
      <p:sp>
        <p:nvSpPr>
          <p:cNvPr id="90" name="Rectangle 15"/>
          <p:cNvSpPr>
            <a:spLocks noChangeArrowheads="1"/>
          </p:cNvSpPr>
          <p:nvPr/>
        </p:nvSpPr>
        <p:spPr bwMode="auto">
          <a:xfrm>
            <a:off x="1552575" y="1490663"/>
            <a:ext cx="5832475" cy="2898775"/>
          </a:xfrm>
          <a:prstGeom prst="rect">
            <a:avLst/>
          </a:prstGeom>
          <a:solidFill>
            <a:schemeClr val="accent3"/>
          </a:solidFill>
          <a:ln w="28575">
            <a:solidFill>
              <a:srgbClr val="0070C0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CPU</a:t>
            </a:r>
          </a:p>
          <a:p>
            <a:pPr eaLnBrk="1" hangingPunct="1">
              <a:defRPr/>
            </a:pPr>
            <a:endParaRPr kumimoji="1" lang="en-US" altLang="zh-CN" sz="20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2" name="Rectangle 17"/>
          <p:cNvSpPr>
            <a:spLocks noChangeArrowheads="1"/>
          </p:cNvSpPr>
          <p:nvPr/>
        </p:nvSpPr>
        <p:spPr bwMode="auto">
          <a:xfrm>
            <a:off x="1552575" y="4625975"/>
            <a:ext cx="5832475" cy="608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主存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（常用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DRAM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实现）</a:t>
            </a:r>
            <a:endParaRPr kumimoji="1" lang="zh-CN" altLang="en-US" sz="2000" b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1552575" y="5662613"/>
            <a:ext cx="5832475" cy="473075"/>
          </a:xfrm>
          <a:prstGeom prst="rect">
            <a:avLst/>
          </a:prstGeom>
          <a:solidFill>
            <a:srgbClr val="C3E3E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虚拟存储器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（常用硬盘等辅存实现）</a:t>
            </a:r>
            <a:endParaRPr kumimoji="1" lang="zh-CN" altLang="en-US" sz="2000" b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155" name="Line 20"/>
          <p:cNvSpPr>
            <a:spLocks noChangeShapeType="1"/>
          </p:cNvSpPr>
          <p:nvPr/>
        </p:nvSpPr>
        <p:spPr bwMode="auto">
          <a:xfrm>
            <a:off x="5151438" y="4152900"/>
            <a:ext cx="0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Line 21"/>
          <p:cNvSpPr>
            <a:spLocks noChangeShapeType="1"/>
          </p:cNvSpPr>
          <p:nvPr/>
        </p:nvSpPr>
        <p:spPr bwMode="auto">
          <a:xfrm>
            <a:off x="4468813" y="5233988"/>
            <a:ext cx="0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Rectangle 16"/>
          <p:cNvSpPr>
            <a:spLocks noChangeArrowheads="1"/>
          </p:cNvSpPr>
          <p:nvPr/>
        </p:nvSpPr>
        <p:spPr bwMode="auto">
          <a:xfrm>
            <a:off x="5435600" y="1628775"/>
            <a:ext cx="1685925" cy="431800"/>
          </a:xfrm>
          <a:prstGeom prst="rect">
            <a:avLst/>
          </a:prstGeom>
          <a:solidFill>
            <a:schemeClr val="accent3">
              <a:lumMod val="9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Register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203575" y="1628775"/>
            <a:ext cx="1685925" cy="431800"/>
          </a:xfrm>
          <a:prstGeom prst="rect">
            <a:avLst/>
          </a:prstGeom>
          <a:solidFill>
            <a:schemeClr val="accent3">
              <a:lumMod val="9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Register</a:t>
            </a: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763713" y="2308225"/>
            <a:ext cx="5472112" cy="1960563"/>
          </a:xfrm>
          <a:prstGeom prst="rect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 w="28575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Cache</a:t>
            </a:r>
          </a:p>
          <a:p>
            <a:pPr eaLnBrk="1" hangingPunct="1">
              <a:defRPr/>
            </a:pPr>
            <a:endParaRPr kumimoji="1" lang="en-US" altLang="zh-CN" sz="20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192463" y="3757613"/>
            <a:ext cx="3916362" cy="395287"/>
          </a:xfrm>
          <a:prstGeom prst="rect">
            <a:avLst/>
          </a:prstGeom>
          <a:solidFill>
            <a:srgbClr val="FF858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L3 Cache</a:t>
            </a:r>
          </a:p>
        </p:txBody>
      </p:sp>
      <p:sp>
        <p:nvSpPr>
          <p:cNvPr id="91" name="Rectangle 16"/>
          <p:cNvSpPr>
            <a:spLocks noChangeArrowheads="1"/>
          </p:cNvSpPr>
          <p:nvPr/>
        </p:nvSpPr>
        <p:spPr bwMode="auto">
          <a:xfrm>
            <a:off x="5424488" y="3098800"/>
            <a:ext cx="1684337" cy="395288"/>
          </a:xfrm>
          <a:prstGeom prst="rect">
            <a:avLst/>
          </a:prstGeom>
          <a:solidFill>
            <a:srgbClr val="FFAAAA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L2 Cache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192463" y="3098800"/>
            <a:ext cx="1684337" cy="395288"/>
          </a:xfrm>
          <a:prstGeom prst="rect">
            <a:avLst/>
          </a:prstGeom>
          <a:solidFill>
            <a:srgbClr val="FFAAAA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L2 Cache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422900" y="2439988"/>
            <a:ext cx="1685925" cy="409575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L1 Cache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05163" y="2439988"/>
            <a:ext cx="1684337" cy="409575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L1 Cache</a:t>
            </a: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6265863" y="3509963"/>
            <a:ext cx="0" cy="24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3" name="Line 20"/>
          <p:cNvSpPr>
            <a:spLocks noChangeShapeType="1"/>
          </p:cNvSpPr>
          <p:nvPr/>
        </p:nvSpPr>
        <p:spPr bwMode="auto">
          <a:xfrm>
            <a:off x="4035425" y="3490913"/>
            <a:ext cx="0" cy="24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>
            <a:off x="4038600" y="2851150"/>
            <a:ext cx="0" cy="24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6" name="Line 20"/>
          <p:cNvSpPr>
            <a:spLocks noChangeShapeType="1"/>
          </p:cNvSpPr>
          <p:nvPr/>
        </p:nvSpPr>
        <p:spPr bwMode="auto">
          <a:xfrm>
            <a:off x="6265863" y="2851150"/>
            <a:ext cx="0" cy="24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A8CBB2-FFE2-4E17-A225-458CF5B2015C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一、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基本结构</a:t>
            </a: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将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和主存都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划分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为大小相等的块，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块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称为实块，主存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块称为虚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块，“块”是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与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主存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之间交换信息的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基本单位。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每个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块还要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额外设立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一个标记字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(tag)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，用于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Cache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的辅助管理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。</a:t>
            </a:r>
            <a:endParaRPr lang="en-US" altLang="zh-CN" sz="24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692582" y="2014537"/>
            <a:ext cx="5035128" cy="42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A8CBB2-FFE2-4E17-A225-458CF5B2015C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楷体_GB2312"/>
                    <a:cs typeface="楷体_GB2312"/>
                  </a:rPr>
                  <a:t>二、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楷体_GB2312"/>
                  </a:rPr>
                  <a:t>Cache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楷体_GB2312"/>
                    <a:cs typeface="楷体_GB2312"/>
                  </a:rPr>
                  <a:t>基本工作原理</a:t>
                </a: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为讨论方便起见，假定存储系统仅有主存和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两个层次，并且记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的访存时间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主存的访存时间为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的命中率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为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将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和主存都划分为大小相等的块（每块含有若干存储单元），并且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块（称为实块）和主存块（称为虚块）大小相等，“块”是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与主存之间交换信息的基本单位。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每个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块还要额外设立一个标记字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(tag)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，用于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的辅助管理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4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  <a:blipFill>
                <a:blip r:embed="rId2"/>
                <a:stretch>
                  <a:fillRect l="-1178" t="-742" r="-2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AFBCC1-FD40-4141-9296-AB1146817F68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6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</p:spPr>
            <p:txBody>
              <a:bodyPr/>
              <a:lstStyle/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指令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执行过程中，当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CPU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需要访问存储系统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读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写操作数时，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① 首先访问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；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若数据在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中（称为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命中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），则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直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接访问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即可，所用时间为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；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②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若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不命中，则数据必在主存中。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这时，要进一步访问主存找到所需要的数据，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同时将含有该数据的主存块调入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中。</a:t>
                </a:r>
                <a:endParaRPr lang="en-US" altLang="zh-CN" sz="24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1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588224" y="1557338"/>
            <a:ext cx="1943100" cy="3738562"/>
            <a:chOff x="6588224" y="1557338"/>
            <a:chExt cx="1943100" cy="3738562"/>
          </a:xfrm>
        </p:grpSpPr>
        <p:sp>
          <p:nvSpPr>
            <p:cNvPr id="23" name="矩形 22"/>
            <p:cNvSpPr/>
            <p:nvPr/>
          </p:nvSpPr>
          <p:spPr bwMode="auto">
            <a:xfrm>
              <a:off x="6684175" y="2276872"/>
              <a:ext cx="1776257" cy="2952328"/>
            </a:xfrm>
            <a:prstGeom prst="rect">
              <a:avLst/>
            </a:prstGeom>
            <a:solidFill>
              <a:srgbClr val="FFCDCD">
                <a:alpha val="50196"/>
              </a:srgbClr>
            </a:solidFill>
            <a:ln w="12700" cap="flat" cmpd="sng" algn="ctr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存储系统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6794599" y="3840163"/>
              <a:ext cx="1547813" cy="130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algn="r" eaLnBrk="1" hangingPunct="1">
                <a:defRPr/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主存</a:t>
              </a:r>
              <a:endParaRPr kumimoji="1" lang="en-US" altLang="zh-CN" sz="1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6969224" y="2687638"/>
              <a:ext cx="1196975" cy="887412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 eaLnBrk="1" hangingPunct="1">
                <a:defRPr/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Cache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defRPr/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   </a:t>
              </a:r>
              <a:endParaRPr kumimoji="1" lang="en-US" altLang="zh-CN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7204174" y="1641036"/>
              <a:ext cx="728663" cy="45402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CPU</a:t>
              </a:r>
            </a:p>
          </p:txBody>
        </p:sp>
        <p:sp>
          <p:nvSpPr>
            <p:cNvPr id="8211" name="Rectangle 16"/>
            <p:cNvSpPr>
              <a:spLocks noChangeArrowheads="1"/>
            </p:cNvSpPr>
            <p:nvPr/>
          </p:nvSpPr>
          <p:spPr bwMode="auto">
            <a:xfrm>
              <a:off x="6588224" y="1557338"/>
              <a:ext cx="1943100" cy="3738562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椭圆 12"/>
          <p:cNvSpPr/>
          <p:nvPr/>
        </p:nvSpPr>
        <p:spPr bwMode="auto">
          <a:xfrm>
            <a:off x="6688509" y="1622191"/>
            <a:ext cx="287486" cy="2874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284923" y="3154203"/>
            <a:ext cx="45719" cy="4571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22" name="直接箭头连接符 2"/>
          <p:cNvCxnSpPr>
            <a:cxnSpLocks noChangeShapeType="1"/>
            <a:stCxn id="11" idx="2"/>
            <a:endCxn id="10" idx="0"/>
          </p:cNvCxnSpPr>
          <p:nvPr/>
        </p:nvCxnSpPr>
        <p:spPr bwMode="auto">
          <a:xfrm flipH="1">
            <a:off x="7567712" y="2095061"/>
            <a:ext cx="794" cy="59257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2" name="直接箭头连接符 2"/>
          <p:cNvCxnSpPr>
            <a:cxnSpLocks noChangeShapeType="1"/>
            <a:stCxn id="11" idx="2"/>
          </p:cNvCxnSpPr>
          <p:nvPr/>
        </p:nvCxnSpPr>
        <p:spPr bwMode="auto">
          <a:xfrm flipH="1">
            <a:off x="7307782" y="2095061"/>
            <a:ext cx="260724" cy="10362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2"/>
          <p:cNvCxnSpPr>
            <a:cxnSpLocks noChangeShapeType="1"/>
            <a:stCxn id="11" idx="2"/>
            <a:endCxn id="23" idx="0"/>
          </p:cNvCxnSpPr>
          <p:nvPr/>
        </p:nvCxnSpPr>
        <p:spPr bwMode="auto">
          <a:xfrm>
            <a:off x="7568506" y="2095061"/>
            <a:ext cx="3798" cy="18181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1140" name="矩形 731139"/>
          <p:cNvSpPr/>
          <p:nvPr/>
        </p:nvSpPr>
        <p:spPr bwMode="auto">
          <a:xfrm>
            <a:off x="7153729" y="4411049"/>
            <a:ext cx="216024" cy="216024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239204" y="4496202"/>
            <a:ext cx="45719" cy="4571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46" name="直接箭头连接符 2"/>
          <p:cNvCxnSpPr>
            <a:cxnSpLocks noChangeShapeType="1"/>
            <a:stCxn id="11" idx="2"/>
          </p:cNvCxnSpPr>
          <p:nvPr/>
        </p:nvCxnSpPr>
        <p:spPr bwMode="auto">
          <a:xfrm flipH="1">
            <a:off x="7262064" y="2095061"/>
            <a:ext cx="306442" cy="239677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2"/>
          <p:cNvCxnSpPr>
            <a:cxnSpLocks noChangeShapeType="1"/>
            <a:stCxn id="10" idx="2"/>
            <a:endCxn id="731140" idx="0"/>
          </p:cNvCxnSpPr>
          <p:nvPr/>
        </p:nvCxnSpPr>
        <p:spPr bwMode="auto">
          <a:xfrm flipH="1">
            <a:off x="7261741" y="3575050"/>
            <a:ext cx="305971" cy="83599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椭圆 52"/>
          <p:cNvSpPr/>
          <p:nvPr/>
        </p:nvSpPr>
        <p:spPr bwMode="auto">
          <a:xfrm>
            <a:off x="6686447" y="1621973"/>
            <a:ext cx="287486" cy="2874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2" grpId="0" animBg="1"/>
      <p:bldP spid="12" grpId="1" animBg="1"/>
      <p:bldP spid="731140" grpId="0" animBg="1"/>
      <p:bldP spid="731140" grpId="1" animBg="1"/>
      <p:bldP spid="45" grpId="0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AFBCC1-FD40-4141-9296-AB1146817F68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6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</p:spPr>
            <p:txBody>
              <a:bodyPr/>
              <a:lstStyle/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③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主存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块调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入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的过程中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若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中有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空闲块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，则直接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将主存块覆盖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到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第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个空闲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块，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同时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CPU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读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写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中的数据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用时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。加上最开始的访问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用时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，共计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用时：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④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主存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块调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入过程中，若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中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没有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空闲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则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需要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按某种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规则从现有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中选定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一块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被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淘汰；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1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588224" y="1557338"/>
            <a:ext cx="1943100" cy="3738562"/>
            <a:chOff x="6588224" y="1557338"/>
            <a:chExt cx="1943100" cy="3738562"/>
          </a:xfrm>
        </p:grpSpPr>
        <p:sp>
          <p:nvSpPr>
            <p:cNvPr id="23" name="矩形 22"/>
            <p:cNvSpPr/>
            <p:nvPr/>
          </p:nvSpPr>
          <p:spPr bwMode="auto">
            <a:xfrm>
              <a:off x="6684175" y="2276872"/>
              <a:ext cx="1776257" cy="2952328"/>
            </a:xfrm>
            <a:prstGeom prst="rect">
              <a:avLst/>
            </a:prstGeom>
            <a:solidFill>
              <a:srgbClr val="FFCDCD">
                <a:alpha val="50196"/>
              </a:srgbClr>
            </a:solidFill>
            <a:ln w="12700" cap="flat" cmpd="sng" algn="ctr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存储系统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6794599" y="3840163"/>
              <a:ext cx="1547813" cy="130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algn="r" eaLnBrk="1" hangingPunct="1">
                <a:defRPr/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主存</a:t>
              </a:r>
              <a:endParaRPr kumimoji="1" lang="en-US" altLang="zh-CN" sz="1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6969224" y="2687638"/>
              <a:ext cx="1196975" cy="887412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 eaLnBrk="1" hangingPunct="1">
                <a:defRPr/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Cache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defRPr/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   </a:t>
              </a:r>
              <a:endParaRPr kumimoji="1" lang="en-US" altLang="zh-CN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7204174" y="1641036"/>
              <a:ext cx="728663" cy="45402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CPU</a:t>
              </a:r>
            </a:p>
          </p:txBody>
        </p:sp>
        <p:sp>
          <p:nvSpPr>
            <p:cNvPr id="8211" name="Rectangle 16"/>
            <p:cNvSpPr>
              <a:spLocks noChangeArrowheads="1"/>
            </p:cNvSpPr>
            <p:nvPr/>
          </p:nvSpPr>
          <p:spPr bwMode="auto">
            <a:xfrm>
              <a:off x="6588224" y="1557338"/>
              <a:ext cx="1943100" cy="3738562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7406617" y="3060293"/>
            <a:ext cx="750914" cy="50609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684175" y="1626525"/>
            <a:ext cx="287486" cy="2874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731140" name="矩形 731139"/>
          <p:cNvSpPr/>
          <p:nvPr/>
        </p:nvSpPr>
        <p:spPr bwMode="auto">
          <a:xfrm>
            <a:off x="7153729" y="4411049"/>
            <a:ext cx="216024" cy="216024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239204" y="4496202"/>
            <a:ext cx="45719" cy="4571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50" name="直接箭头连接符 2"/>
          <p:cNvCxnSpPr>
            <a:cxnSpLocks noChangeShapeType="1"/>
            <a:endCxn id="731140" idx="0"/>
          </p:cNvCxnSpPr>
          <p:nvPr/>
        </p:nvCxnSpPr>
        <p:spPr bwMode="auto">
          <a:xfrm flipH="1">
            <a:off x="7261741" y="3276494"/>
            <a:ext cx="254779" cy="113455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7407928" y="3060470"/>
            <a:ext cx="216024" cy="216024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8212" name="直接箭头连接符 2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7516521" y="2095061"/>
            <a:ext cx="51985" cy="10452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 bwMode="auto">
          <a:xfrm>
            <a:off x="7493661" y="3140299"/>
            <a:ext cx="45719" cy="4571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28" name="直接箭头连接符 2"/>
          <p:cNvCxnSpPr>
            <a:cxnSpLocks noChangeShapeType="1"/>
          </p:cNvCxnSpPr>
          <p:nvPr/>
        </p:nvCxnSpPr>
        <p:spPr bwMode="auto">
          <a:xfrm flipH="1">
            <a:off x="7261741" y="3575050"/>
            <a:ext cx="305971" cy="83599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椭圆 28"/>
          <p:cNvSpPr/>
          <p:nvPr/>
        </p:nvSpPr>
        <p:spPr bwMode="auto">
          <a:xfrm>
            <a:off x="6680154" y="1626120"/>
            <a:ext cx="287486" cy="2874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6" grpId="2" animBg="1"/>
      <p:bldP spid="13" grpId="1" animBg="1"/>
      <p:bldP spid="13" grpId="2" animBg="1"/>
      <p:bldP spid="731140" grpId="1" animBg="1"/>
      <p:bldP spid="45" grpId="0" animBg="1"/>
      <p:bldP spid="27" grpId="0" animBg="1"/>
      <p:bldP spid="27" grpId="1" animBg="1"/>
      <p:bldP spid="27" grpId="2" animBg="1"/>
      <p:bldP spid="27" grpId="3" animBg="1"/>
      <p:bldP spid="12" grpId="0" animBg="1"/>
      <p:bldP spid="12" grpId="1" animBg="1"/>
      <p:bldP spid="12" grpId="2" animBg="1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AFBCC1-FD40-4141-9296-AB1146817F68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6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</p:spPr>
            <p:txBody>
              <a:bodyPr/>
              <a:lstStyle/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⑤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对于被选定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淘汰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，若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其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在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b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存续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期间从未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被修改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过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说明其与主存映像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块一致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则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直接将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主存块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覆盖到淘汰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上，同时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CPU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读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写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中的数据。用时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。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加上最开始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访问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用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，共计用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⑥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若淘汰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块被修改过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（称为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写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一致性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问题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），说明其与主存映像块不一致，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则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先将淘汰块写回其在主存的映像块中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，然后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再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将含有数据的主存块主存块覆盖到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淘汰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块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上，同时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CPU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读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写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中的数据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。共计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用时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1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  <a:blipFill>
                <a:blip r:embed="rId3"/>
                <a:stretch>
                  <a:fillRect l="-810" b="-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588224" y="1557338"/>
            <a:ext cx="1943100" cy="3738562"/>
            <a:chOff x="6588224" y="1557338"/>
            <a:chExt cx="1943100" cy="3738562"/>
          </a:xfrm>
        </p:grpSpPr>
        <p:sp>
          <p:nvSpPr>
            <p:cNvPr id="23" name="矩形 22"/>
            <p:cNvSpPr/>
            <p:nvPr/>
          </p:nvSpPr>
          <p:spPr bwMode="auto">
            <a:xfrm>
              <a:off x="6684175" y="2276872"/>
              <a:ext cx="1776257" cy="2952328"/>
            </a:xfrm>
            <a:prstGeom prst="rect">
              <a:avLst/>
            </a:prstGeom>
            <a:solidFill>
              <a:srgbClr val="FFCDCD">
                <a:alpha val="50196"/>
              </a:srgbClr>
            </a:solidFill>
            <a:ln w="12700" cap="flat" cmpd="sng" algn="ctr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存储系统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6794599" y="3840163"/>
              <a:ext cx="1547813" cy="130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 algn="r" eaLnBrk="1" hangingPunct="1">
                <a:defRPr/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主存</a:t>
              </a:r>
              <a:endParaRPr kumimoji="1" lang="en-US" altLang="zh-CN" sz="12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6969224" y="2687638"/>
              <a:ext cx="1196975" cy="887412"/>
            </a:xfrm>
            <a:prstGeom prst="rect">
              <a:avLst/>
            </a:prstGeom>
            <a:solidFill>
              <a:schemeClr val="accent3">
                <a:lumMod val="75000"/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 eaLnBrk="1" hangingPunct="1">
                <a:defRPr/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Cache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defRPr/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   </a:t>
              </a:r>
              <a:endParaRPr kumimoji="1" lang="en-US" altLang="zh-CN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7204174" y="1641036"/>
              <a:ext cx="728663" cy="45402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CPU</a:t>
              </a:r>
            </a:p>
          </p:txBody>
        </p:sp>
        <p:sp>
          <p:nvSpPr>
            <p:cNvPr id="8211" name="Rectangle 16"/>
            <p:cNvSpPr>
              <a:spLocks noChangeArrowheads="1"/>
            </p:cNvSpPr>
            <p:nvPr/>
          </p:nvSpPr>
          <p:spPr bwMode="auto">
            <a:xfrm>
              <a:off x="6588224" y="1557338"/>
              <a:ext cx="1943100" cy="3738562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31140" name="矩形 731139"/>
          <p:cNvSpPr/>
          <p:nvPr/>
        </p:nvSpPr>
        <p:spPr bwMode="auto">
          <a:xfrm>
            <a:off x="7153729" y="4411049"/>
            <a:ext cx="216024" cy="216024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239204" y="4496202"/>
            <a:ext cx="45719" cy="4571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50" name="直接箭头连接符 2"/>
          <p:cNvCxnSpPr>
            <a:cxnSpLocks noChangeShapeType="1"/>
            <a:endCxn id="731140" idx="0"/>
          </p:cNvCxnSpPr>
          <p:nvPr/>
        </p:nvCxnSpPr>
        <p:spPr bwMode="auto">
          <a:xfrm flipH="1">
            <a:off x="7261741" y="3276494"/>
            <a:ext cx="254779" cy="113455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7407928" y="3060470"/>
            <a:ext cx="216024" cy="216024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8212" name="直接箭头连接符 2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7516521" y="2095061"/>
            <a:ext cx="51985" cy="10452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 bwMode="auto">
          <a:xfrm>
            <a:off x="7493661" y="3140299"/>
            <a:ext cx="45719" cy="4571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28" name="直接箭头连接符 2"/>
          <p:cNvCxnSpPr>
            <a:cxnSpLocks noChangeShapeType="1"/>
          </p:cNvCxnSpPr>
          <p:nvPr/>
        </p:nvCxnSpPr>
        <p:spPr bwMode="auto">
          <a:xfrm flipH="1">
            <a:off x="7261741" y="3575050"/>
            <a:ext cx="305971" cy="83599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>
            <a:off x="6684175" y="1626525"/>
            <a:ext cx="287486" cy="2874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5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6680154" y="1626120"/>
            <a:ext cx="287486" cy="2874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6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824825" y="4383819"/>
            <a:ext cx="216024" cy="216024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30" name="直接箭头连接符 2"/>
          <p:cNvCxnSpPr>
            <a:cxnSpLocks noChangeShapeType="1"/>
          </p:cNvCxnSpPr>
          <p:nvPr/>
        </p:nvCxnSpPr>
        <p:spPr bwMode="auto">
          <a:xfrm>
            <a:off x="7515940" y="3276494"/>
            <a:ext cx="416897" cy="110732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2"/>
          <p:cNvCxnSpPr>
            <a:cxnSpLocks noChangeShapeType="1"/>
          </p:cNvCxnSpPr>
          <p:nvPr/>
        </p:nvCxnSpPr>
        <p:spPr bwMode="auto">
          <a:xfrm>
            <a:off x="7516521" y="3286500"/>
            <a:ext cx="416897" cy="11073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53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 animBg="1"/>
      <p:bldP spid="45" grpId="0" animBg="1"/>
      <p:bldP spid="27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29" grpId="0" animBg="1"/>
      <p:bldP spid="29" grpId="1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E6806D-ED15-4A76-8BAD-B2780C6D31C3}" type="datetime1">
              <a:rPr lang="zh-CN" altLang="en-US"/>
              <a:pPr>
                <a:defRPr/>
              </a:pPr>
              <a:t>2021/11/25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7.2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高速缓冲存储器（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2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</p:spPr>
            <p:txBody>
              <a:bodyPr/>
              <a:lstStyle/>
              <a:p>
                <a:pPr indent="627063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因此，存储系统的平均访问时间为：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627063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000" b="1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𝜼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这里，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zh-CN" sz="2000" b="1" i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为存储系统的平均访问时间；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的访存时间，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为主存的访存时间，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Cache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的命中率。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需要指出的是，当代计算机的体系结构已经发生了一些变化，下列表达式的系统的平均访问时间更符合实际：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𝜼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</m:d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29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16910</TotalTime>
  <Words>2148</Words>
  <Application>Microsoft Office PowerPoint</Application>
  <PresentationFormat>全屏显示(4:3)</PresentationFormat>
  <Paragraphs>195</Paragraphs>
  <Slides>23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黑体</vt:lpstr>
      <vt:lpstr>楷体_GB2312</vt:lpstr>
      <vt:lpstr>隶书</vt:lpstr>
      <vt:lpstr>宋体</vt:lpstr>
      <vt:lpstr>微软雅黑</vt:lpstr>
      <vt:lpstr>Arial</vt:lpstr>
      <vt:lpstr>Cambria Math</vt:lpstr>
      <vt:lpstr>Times New Roman</vt:lpstr>
      <vt:lpstr>att3</vt:lpstr>
      <vt:lpstr>1_att3</vt:lpstr>
      <vt:lpstr>Photo Editor 照片</vt:lpstr>
      <vt:lpstr>PowerPoint 演示文稿</vt:lpstr>
      <vt:lpstr>7.1 层次型存储系统</vt:lpstr>
      <vt:lpstr>7.1 层次型存储系统</vt:lpstr>
      <vt:lpstr>7.2 高速缓冲存储器（Cache）</vt:lpstr>
      <vt:lpstr>7.2 高速缓冲存储器（Cache）</vt:lpstr>
      <vt:lpstr>7.2 高速缓冲存储器（Cache）</vt:lpstr>
      <vt:lpstr>7.2 高速缓冲存储器（Cache）</vt:lpstr>
      <vt:lpstr>7.2 高速缓冲存储器（Cache）</vt:lpstr>
      <vt:lpstr>7.2 高速缓冲存储器（Cache）</vt:lpstr>
      <vt:lpstr>7.2 高速缓冲存储器（Cache）</vt:lpstr>
      <vt:lpstr>直接映像</vt:lpstr>
      <vt:lpstr>全相联映像</vt:lpstr>
      <vt:lpstr>组相联映像</vt:lpstr>
      <vt:lpstr>7.2 高速缓冲存储器（Cache）</vt:lpstr>
      <vt:lpstr>7.2 高速缓冲存储器（Cache）</vt:lpstr>
      <vt:lpstr>7.2 高速缓冲存储器（Cache）</vt:lpstr>
      <vt:lpstr>7.2 高速缓冲存储器（Cache）</vt:lpstr>
      <vt:lpstr>7.2 高速缓冲存储器（Cache）</vt:lpstr>
      <vt:lpstr>7.3 虚拟存储器</vt:lpstr>
      <vt:lpstr>7.3 虚拟存储器</vt:lpstr>
      <vt:lpstr>7.3 虚拟存储器</vt:lpstr>
      <vt:lpstr>7.4 相联存储器</vt:lpstr>
      <vt:lpstr>7.5 存储保护</vt:lpstr>
    </vt:vector>
  </TitlesOfParts>
  <Company>中国矿业大学(北京)(cumtb)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creator>shq</dc:creator>
  <dc:description>清华，王爱英，第3版</dc:description>
  <cp:lastModifiedBy>Windows 用户</cp:lastModifiedBy>
  <cp:revision>244</cp:revision>
  <cp:lastPrinted>1999-05-06T17:03:56Z</cp:lastPrinted>
  <dcterms:created xsi:type="dcterms:W3CDTF">1999-05-03T20:45:05Z</dcterms:created>
  <dcterms:modified xsi:type="dcterms:W3CDTF">2021-11-25T15:14:00Z</dcterms:modified>
</cp:coreProperties>
</file>