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819" r:id="rId2"/>
    <p:sldId id="820" r:id="rId3"/>
    <p:sldId id="796" r:id="rId4"/>
    <p:sldId id="798" r:id="rId5"/>
    <p:sldId id="799" r:id="rId6"/>
    <p:sldId id="817" r:id="rId7"/>
    <p:sldId id="818" r:id="rId8"/>
    <p:sldId id="800" r:id="rId9"/>
    <p:sldId id="824" r:id="rId10"/>
    <p:sldId id="821" r:id="rId11"/>
    <p:sldId id="822" r:id="rId12"/>
    <p:sldId id="823" r:id="rId13"/>
    <p:sldId id="825" r:id="rId14"/>
    <p:sldId id="826" r:id="rId15"/>
    <p:sldId id="827" r:id="rId16"/>
    <p:sldId id="828" r:id="rId17"/>
    <p:sldId id="829" r:id="rId18"/>
    <p:sldId id="830" r:id="rId19"/>
    <p:sldId id="831" r:id="rId20"/>
    <p:sldId id="832" r:id="rId21"/>
    <p:sldId id="833" r:id="rId22"/>
    <p:sldId id="834" r:id="rId23"/>
    <p:sldId id="841" r:id="rId24"/>
    <p:sldId id="835" r:id="rId25"/>
    <p:sldId id="836" r:id="rId26"/>
    <p:sldId id="837" r:id="rId27"/>
    <p:sldId id="840" r:id="rId28"/>
    <p:sldId id="839" r:id="rId29"/>
  </p:sldIdLst>
  <p:sldSz cx="9144000" cy="6858000" type="screen4x3"/>
  <p:notesSz cx="6985000" cy="92821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7"/>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66"/>
    <a:srgbClr val="00FF00"/>
    <a:srgbClr val="FFFFFF"/>
    <a:srgbClr val="333333"/>
    <a:srgbClr val="CCFFCC"/>
    <a:srgbClr val="CCFF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4" autoAdjust="0"/>
    <p:restoredTop sz="94604" autoAdjust="0"/>
  </p:normalViewPr>
  <p:slideViewPr>
    <p:cSldViewPr>
      <p:cViewPr varScale="1">
        <p:scale>
          <a:sx n="101" d="100"/>
          <a:sy n="101" d="100"/>
        </p:scale>
        <p:origin x="246" y="10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4470"/>
    </p:cViewPr>
  </p:sorterViewPr>
  <p:notesViewPr>
    <p:cSldViewPr>
      <p:cViewPr varScale="1">
        <p:scale>
          <a:sx n="54" d="100"/>
          <a:sy n="54" d="100"/>
        </p:scale>
        <p:origin x="-1182" y="-84"/>
      </p:cViewPr>
      <p:guideLst>
        <p:guide orient="horz" pos="2923"/>
        <p:guide pos="22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6470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8" y="-1588"/>
            <a:ext cx="3028951"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949325">
              <a:defRPr sz="1000" i="1">
                <a:ea typeface="宋体" panose="02010600030101010101" pitchFamily="2" charset="-122"/>
              </a:defRPr>
            </a:lvl1pPr>
          </a:lstStyle>
          <a:p>
            <a:endParaRPr lang="zh-CN" altLang="en-US"/>
          </a:p>
        </p:txBody>
      </p:sp>
      <p:sp>
        <p:nvSpPr>
          <p:cNvPr id="2051" name="Rectangle 3"/>
          <p:cNvSpPr>
            <a:spLocks noGrp="1" noChangeArrowheads="1"/>
          </p:cNvSpPr>
          <p:nvPr>
            <p:ph type="dt" idx="1"/>
          </p:nvPr>
        </p:nvSpPr>
        <p:spPr bwMode="auto">
          <a:xfrm>
            <a:off x="3957638" y="-1588"/>
            <a:ext cx="3028950"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defTabSz="949325">
              <a:defRPr sz="1000" i="1">
                <a:ea typeface="宋体" panose="02010600030101010101" pitchFamily="2" charset="-122"/>
              </a:defRPr>
            </a:lvl1pPr>
          </a:lstStyle>
          <a:p>
            <a:endParaRPr lang="en-US" altLang="zh-CN"/>
          </a:p>
        </p:txBody>
      </p:sp>
      <p:sp>
        <p:nvSpPr>
          <p:cNvPr id="2052" name="Rectangle 4"/>
          <p:cNvSpPr>
            <a:spLocks noGrp="1" noRot="1" noChangeAspect="1" noChangeArrowheads="1" noTextEdit="1"/>
          </p:cNvSpPr>
          <p:nvPr>
            <p:ph type="sldImg" idx="2"/>
          </p:nvPr>
        </p:nvSpPr>
        <p:spPr bwMode="auto">
          <a:xfrm>
            <a:off x="1181100" y="703263"/>
            <a:ext cx="4624388" cy="3468687"/>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31863" y="4410075"/>
            <a:ext cx="5121275"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662" tIns="47625" rIns="93662" bIns="47625"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54" name="Rectangle 6"/>
          <p:cNvSpPr>
            <a:spLocks noGrp="1" noChangeArrowheads="1"/>
          </p:cNvSpPr>
          <p:nvPr>
            <p:ph type="ftr" sz="quarter" idx="4"/>
          </p:nvPr>
        </p:nvSpPr>
        <p:spPr bwMode="auto">
          <a:xfrm>
            <a:off x="-1588" y="8816975"/>
            <a:ext cx="3028951"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949325">
              <a:defRPr sz="1000" i="1">
                <a:ea typeface="宋体" panose="02010600030101010101" pitchFamily="2" charset="-122"/>
              </a:defRPr>
            </a:lvl1pPr>
          </a:lstStyle>
          <a:p>
            <a:endParaRPr lang="en-US" altLang="zh-CN"/>
          </a:p>
        </p:txBody>
      </p:sp>
      <p:sp>
        <p:nvSpPr>
          <p:cNvPr id="2055" name="Rectangle 7"/>
          <p:cNvSpPr>
            <a:spLocks noGrp="1" noChangeArrowheads="1"/>
          </p:cNvSpPr>
          <p:nvPr>
            <p:ph type="sldNum" sz="quarter" idx="5"/>
          </p:nvPr>
        </p:nvSpPr>
        <p:spPr bwMode="auto">
          <a:xfrm>
            <a:off x="3957638" y="8816975"/>
            <a:ext cx="30289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defTabSz="949325">
              <a:defRPr sz="1000" i="1">
                <a:ea typeface="宋体" panose="02010600030101010101" pitchFamily="2" charset="-122"/>
              </a:defRPr>
            </a:lvl1pPr>
          </a:lstStyle>
          <a:p>
            <a:fld id="{7712C7C7-BDC3-4146-A185-DCEA9DF4097B}" type="slidenum">
              <a:rPr lang="zh-CN" altLang="en-US"/>
              <a:pPr/>
              <a:t>‹#›</a:t>
            </a:fld>
            <a:endParaRPr lang="en-US" altLang="zh-CN"/>
          </a:p>
        </p:txBody>
      </p:sp>
    </p:spTree>
    <p:extLst>
      <p:ext uri="{BB962C8B-B14F-4D97-AF65-F5344CB8AC3E}">
        <p14:creationId xmlns:p14="http://schemas.microsoft.com/office/powerpoint/2010/main" val="1995179605"/>
      </p:ext>
    </p:extLst>
  </p:cSld>
  <p:clrMap bg1="lt1" tx1="dk1" bg2="lt2" tx2="dk2" accent1="accent1" accent2="accent2" accent3="accent3" accent4="accent4" accent5="accent5" accent6="accent6" hlink="hlink" folHlink="folHlink"/>
  <p:notesStyle>
    <a:lvl1pPr algn="l" defTabSz="949325"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65138" algn="l" defTabSz="949325"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31863" algn="l" defTabSz="949325"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97000" algn="l" defTabSz="949325"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62138" algn="l" defTabSz="949325"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5355BE35-E93E-4A59-92DE-A560F29063F1}" type="datetime1">
              <a:rPr lang="zh-CN" altLang="en-US"/>
              <a:pPr/>
              <a:t>2021/11/28</a:t>
            </a:fld>
            <a:endParaRPr lang="en-US" altLang="zh-CN"/>
          </a:p>
        </p:txBody>
      </p:sp>
    </p:spTree>
    <p:extLst>
      <p:ext uri="{BB962C8B-B14F-4D97-AF65-F5344CB8AC3E}">
        <p14:creationId xmlns:p14="http://schemas.microsoft.com/office/powerpoint/2010/main" val="248366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0B09D48C-7E4B-405A-98DD-0A4D3582F899}" type="datetime1">
              <a:rPr lang="zh-CN" altLang="en-US"/>
              <a:pPr/>
              <a:t>2021/11/28</a:t>
            </a:fld>
            <a:endParaRPr lang="en-US" altLang="zh-CN"/>
          </a:p>
        </p:txBody>
      </p:sp>
    </p:spTree>
    <p:extLst>
      <p:ext uri="{BB962C8B-B14F-4D97-AF65-F5344CB8AC3E}">
        <p14:creationId xmlns:p14="http://schemas.microsoft.com/office/powerpoint/2010/main" val="157083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15DE30DB-E734-4E76-8D6B-B977F77B084D}" type="datetime1">
              <a:rPr lang="zh-CN" altLang="en-US"/>
              <a:pPr/>
              <a:t>2021/11/28</a:t>
            </a:fld>
            <a:endParaRPr lang="en-US" altLang="zh-CN"/>
          </a:p>
        </p:txBody>
      </p:sp>
    </p:spTree>
    <p:extLst>
      <p:ext uri="{BB962C8B-B14F-4D97-AF65-F5344CB8AC3E}">
        <p14:creationId xmlns:p14="http://schemas.microsoft.com/office/powerpoint/2010/main" val="2876390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85419D15-112A-4A24-979C-091990FA3CBB}" type="datetime1">
              <a:rPr lang="zh-CN" altLang="en-US"/>
              <a:pPr/>
              <a:t>2021/11/28</a:t>
            </a:fld>
            <a:endParaRPr lang="en-US" altLang="zh-CN"/>
          </a:p>
        </p:txBody>
      </p:sp>
    </p:spTree>
    <p:extLst>
      <p:ext uri="{BB962C8B-B14F-4D97-AF65-F5344CB8AC3E}">
        <p14:creationId xmlns:p14="http://schemas.microsoft.com/office/powerpoint/2010/main" val="270945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70D58C75-1570-40A7-B089-2201BF7E8544}" type="datetime1">
              <a:rPr lang="zh-CN" altLang="en-US"/>
              <a:pPr/>
              <a:t>2021/11/28</a:t>
            </a:fld>
            <a:endParaRPr lang="en-US" altLang="zh-CN"/>
          </a:p>
        </p:txBody>
      </p:sp>
    </p:spTree>
    <p:extLst>
      <p:ext uri="{BB962C8B-B14F-4D97-AF65-F5344CB8AC3E}">
        <p14:creationId xmlns:p14="http://schemas.microsoft.com/office/powerpoint/2010/main" val="17611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113D18E0-4BC9-455B-8EFB-BDC74EEA386D}" type="datetime1">
              <a:rPr lang="zh-CN" altLang="en-US"/>
              <a:pPr/>
              <a:t>2021/11/28</a:t>
            </a:fld>
            <a:endParaRPr lang="en-US" altLang="zh-CN"/>
          </a:p>
        </p:txBody>
      </p:sp>
    </p:spTree>
    <p:extLst>
      <p:ext uri="{BB962C8B-B14F-4D97-AF65-F5344CB8AC3E}">
        <p14:creationId xmlns:p14="http://schemas.microsoft.com/office/powerpoint/2010/main" val="2154113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87079530-2BEE-4876-9F07-99A778CA6140}" type="datetime1">
              <a:rPr lang="zh-CN" altLang="en-US"/>
              <a:pPr/>
              <a:t>2021/11/28</a:t>
            </a:fld>
            <a:endParaRPr lang="en-US" altLang="zh-CN"/>
          </a:p>
        </p:txBody>
      </p:sp>
    </p:spTree>
    <p:extLst>
      <p:ext uri="{BB962C8B-B14F-4D97-AF65-F5344CB8AC3E}">
        <p14:creationId xmlns:p14="http://schemas.microsoft.com/office/powerpoint/2010/main" val="238320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DC5E7114-91B8-499F-978F-B19B7EE1E523}" type="datetime1">
              <a:rPr lang="zh-CN" altLang="en-US"/>
              <a:pPr/>
              <a:t>2021/11/28</a:t>
            </a:fld>
            <a:endParaRPr lang="en-US" altLang="zh-CN"/>
          </a:p>
        </p:txBody>
      </p:sp>
    </p:spTree>
    <p:extLst>
      <p:ext uri="{BB962C8B-B14F-4D97-AF65-F5344CB8AC3E}">
        <p14:creationId xmlns:p14="http://schemas.microsoft.com/office/powerpoint/2010/main" val="3363795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DF3028F-6023-468A-A1A4-8A26DA886806}" type="datetime1">
              <a:rPr lang="zh-CN" altLang="en-US"/>
              <a:pPr/>
              <a:t>2021/11/28</a:t>
            </a:fld>
            <a:endParaRPr lang="en-US" altLang="zh-CN"/>
          </a:p>
        </p:txBody>
      </p:sp>
    </p:spTree>
    <p:extLst>
      <p:ext uri="{BB962C8B-B14F-4D97-AF65-F5344CB8AC3E}">
        <p14:creationId xmlns:p14="http://schemas.microsoft.com/office/powerpoint/2010/main" val="3826096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9D2BAD3C-D8CE-4D0F-836C-CC0F929E32E5}" type="datetime1">
              <a:rPr lang="zh-CN" altLang="en-US"/>
              <a:pPr/>
              <a:t>2021/11/28</a:t>
            </a:fld>
            <a:endParaRPr lang="en-US" altLang="zh-CN"/>
          </a:p>
        </p:txBody>
      </p:sp>
    </p:spTree>
    <p:extLst>
      <p:ext uri="{BB962C8B-B14F-4D97-AF65-F5344CB8AC3E}">
        <p14:creationId xmlns:p14="http://schemas.microsoft.com/office/powerpoint/2010/main" val="67182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1459FA74-8856-4647-A398-B8936A0BB023}" type="datetime1">
              <a:rPr lang="zh-CN" altLang="en-US"/>
              <a:pPr/>
              <a:t>2021/11/28</a:t>
            </a:fld>
            <a:endParaRPr lang="en-US" altLang="zh-CN"/>
          </a:p>
        </p:txBody>
      </p:sp>
    </p:spTree>
    <p:extLst>
      <p:ext uri="{BB962C8B-B14F-4D97-AF65-F5344CB8AC3E}">
        <p14:creationId xmlns:p14="http://schemas.microsoft.com/office/powerpoint/2010/main" val="79061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zh-CN" smtClean="0"/>
              <a:t>Click to edit Master title style</a:t>
            </a:r>
          </a:p>
        </p:txBody>
      </p:sp>
      <p:sp>
        <p:nvSpPr>
          <p:cNvPr id="24579" name="Rectangle 3"/>
          <p:cNvSpPr>
            <a:spLocks noGrp="1" noChangeArrowheads="1"/>
          </p:cNvSpPr>
          <p:nvPr>
            <p:ph type="body" idx="1"/>
          </p:nvPr>
        </p:nvSpPr>
        <p:spPr bwMode="auto">
          <a:xfrm>
            <a:off x="685800" y="1981200"/>
            <a:ext cx="777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4580" name="Rectangle 4"/>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solidFill>
                  <a:srgbClr val="FF0000"/>
                </a:solidFill>
                <a:latin typeface="+mn-ea"/>
                <a:ea typeface="+mn-ea"/>
              </a:defRPr>
            </a:lvl1pPr>
          </a:lstStyle>
          <a:p>
            <a:fld id="{BE82AEFA-673A-445D-B60D-31D9EE6A4B0A}" type="datetime1">
              <a:rPr lang="zh-CN" altLang="en-US"/>
              <a:pPr/>
              <a:t>2021/11/28</a:t>
            </a:fld>
            <a:endParaRPr lang="en-US" altLang="zh-CN"/>
          </a:p>
        </p:txBody>
      </p:sp>
      <p:sp>
        <p:nvSpPr>
          <p:cNvPr id="24584" name="Rectangle 8"/>
          <p:cNvSpPr>
            <a:spLocks noChangeArrowheads="1"/>
          </p:cNvSpPr>
          <p:nvPr/>
        </p:nvSpPr>
        <p:spPr bwMode="auto">
          <a:xfrm>
            <a:off x="3124200" y="6553200"/>
            <a:ext cx="2895600" cy="30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1" hangingPunct="1"/>
            <a:endParaRPr lang="zh-CN" altLang="en-US">
              <a:latin typeface="Arial" panose="020B0604020202020204" pitchFamily="34" charset="0"/>
              <a:ea typeface="宋体" panose="02010600030101010101" pitchFamily="2" charset="-122"/>
            </a:endParaRPr>
          </a:p>
        </p:txBody>
      </p:sp>
      <p:sp>
        <p:nvSpPr>
          <p:cNvPr id="24585" name="Rectangle 9"/>
          <p:cNvSpPr>
            <a:spLocks noChangeArrowheads="1"/>
          </p:cNvSpPr>
          <p:nvPr/>
        </p:nvSpPr>
        <p:spPr bwMode="auto">
          <a:xfrm>
            <a:off x="311150" y="311150"/>
            <a:ext cx="8521700" cy="61214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586" name="Group 10"/>
          <p:cNvGrpSpPr>
            <a:grpSpLocks/>
          </p:cNvGrpSpPr>
          <p:nvPr/>
        </p:nvGrpSpPr>
        <p:grpSpPr bwMode="auto">
          <a:xfrm>
            <a:off x="7794625" y="6380163"/>
            <a:ext cx="460375" cy="179387"/>
            <a:chOff x="4910" y="4019"/>
            <a:chExt cx="290" cy="113"/>
          </a:xfrm>
        </p:grpSpPr>
        <p:sp>
          <p:nvSpPr>
            <p:cNvPr id="24587" name="Freeform 11"/>
            <p:cNvSpPr>
              <a:spLocks/>
            </p:cNvSpPr>
            <p:nvPr/>
          </p:nvSpPr>
          <p:spPr bwMode="auto">
            <a:xfrm>
              <a:off x="4910" y="4019"/>
              <a:ext cx="98" cy="113"/>
            </a:xfrm>
            <a:custGeom>
              <a:avLst/>
              <a:gdLst>
                <a:gd name="T0" fmla="*/ 33 w 98"/>
                <a:gd name="T1" fmla="*/ 92 h 113"/>
                <a:gd name="T2" fmla="*/ 27 w 98"/>
                <a:gd name="T3" fmla="*/ 112 h 113"/>
                <a:gd name="T4" fmla="*/ 0 w 98"/>
                <a:gd name="T5" fmla="*/ 112 h 113"/>
                <a:gd name="T6" fmla="*/ 35 w 98"/>
                <a:gd name="T7" fmla="*/ 0 h 113"/>
                <a:gd name="T8" fmla="*/ 64 w 98"/>
                <a:gd name="T9" fmla="*/ 0 h 113"/>
                <a:gd name="T10" fmla="*/ 97 w 98"/>
                <a:gd name="T11" fmla="*/ 112 h 113"/>
                <a:gd name="T12" fmla="*/ 69 w 98"/>
                <a:gd name="T13" fmla="*/ 112 h 113"/>
                <a:gd name="T14" fmla="*/ 64 w 98"/>
                <a:gd name="T15" fmla="*/ 92 h 113"/>
                <a:gd name="T16" fmla="*/ 33 w 98"/>
                <a:gd name="T17" fmla="*/ 92 h 113"/>
                <a:gd name="T18" fmla="*/ 39 w 98"/>
                <a:gd name="T19" fmla="*/ 68 h 113"/>
                <a:gd name="T20" fmla="*/ 50 w 98"/>
                <a:gd name="T21" fmla="*/ 31 h 113"/>
                <a:gd name="T22" fmla="*/ 59 w 98"/>
                <a:gd name="T23" fmla="*/ 68 h 113"/>
                <a:gd name="T24" fmla="*/ 39 w 98"/>
                <a:gd name="T25" fmla="*/ 68 h 113"/>
                <a:gd name="T26" fmla="*/ 33 w 98"/>
                <a:gd name="T27" fmla="*/ 9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3">
                  <a:moveTo>
                    <a:pt x="33" y="92"/>
                  </a:moveTo>
                  <a:lnTo>
                    <a:pt x="27" y="112"/>
                  </a:lnTo>
                  <a:lnTo>
                    <a:pt x="0" y="112"/>
                  </a:lnTo>
                  <a:lnTo>
                    <a:pt x="35" y="0"/>
                  </a:lnTo>
                  <a:lnTo>
                    <a:pt x="64" y="0"/>
                  </a:lnTo>
                  <a:lnTo>
                    <a:pt x="97" y="112"/>
                  </a:lnTo>
                  <a:lnTo>
                    <a:pt x="69" y="112"/>
                  </a:lnTo>
                  <a:lnTo>
                    <a:pt x="64" y="92"/>
                  </a:lnTo>
                  <a:lnTo>
                    <a:pt x="33" y="92"/>
                  </a:lnTo>
                  <a:lnTo>
                    <a:pt x="39" y="68"/>
                  </a:lnTo>
                  <a:lnTo>
                    <a:pt x="50" y="31"/>
                  </a:lnTo>
                  <a:lnTo>
                    <a:pt x="59" y="68"/>
                  </a:lnTo>
                  <a:lnTo>
                    <a:pt x="39" y="68"/>
                  </a:lnTo>
                  <a:lnTo>
                    <a:pt x="33" y="9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8" name="Freeform 12"/>
            <p:cNvSpPr>
              <a:spLocks/>
            </p:cNvSpPr>
            <p:nvPr/>
          </p:nvSpPr>
          <p:spPr bwMode="auto">
            <a:xfrm>
              <a:off x="4990" y="4019"/>
              <a:ext cx="79" cy="113"/>
            </a:xfrm>
            <a:custGeom>
              <a:avLst/>
              <a:gdLst>
                <a:gd name="T0" fmla="*/ 26 w 79"/>
                <a:gd name="T1" fmla="*/ 23 h 113"/>
                <a:gd name="T2" fmla="*/ 0 w 79"/>
                <a:gd name="T3" fmla="*/ 23 h 113"/>
                <a:gd name="T4" fmla="*/ 0 w 79"/>
                <a:gd name="T5" fmla="*/ 0 h 113"/>
                <a:gd name="T6" fmla="*/ 78 w 79"/>
                <a:gd name="T7" fmla="*/ 0 h 113"/>
                <a:gd name="T8" fmla="*/ 78 w 79"/>
                <a:gd name="T9" fmla="*/ 23 h 113"/>
                <a:gd name="T10" fmla="*/ 52 w 79"/>
                <a:gd name="T11" fmla="*/ 23 h 113"/>
                <a:gd name="T12" fmla="*/ 52 w 79"/>
                <a:gd name="T13" fmla="*/ 112 h 113"/>
                <a:gd name="T14" fmla="*/ 26 w 79"/>
                <a:gd name="T15" fmla="*/ 112 h 113"/>
                <a:gd name="T16" fmla="*/ 26 w 79"/>
                <a:gd name="T17" fmla="*/ 2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13">
                  <a:moveTo>
                    <a:pt x="26" y="23"/>
                  </a:moveTo>
                  <a:lnTo>
                    <a:pt x="0" y="23"/>
                  </a:lnTo>
                  <a:lnTo>
                    <a:pt x="0" y="0"/>
                  </a:lnTo>
                  <a:lnTo>
                    <a:pt x="78" y="0"/>
                  </a:lnTo>
                  <a:lnTo>
                    <a:pt x="78" y="23"/>
                  </a:lnTo>
                  <a:lnTo>
                    <a:pt x="52" y="23"/>
                  </a:lnTo>
                  <a:lnTo>
                    <a:pt x="52" y="112"/>
                  </a:lnTo>
                  <a:lnTo>
                    <a:pt x="26" y="112"/>
                  </a:lnTo>
                  <a:lnTo>
                    <a:pt x="26" y="2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9" name="Freeform 13"/>
            <p:cNvSpPr>
              <a:spLocks/>
            </p:cNvSpPr>
            <p:nvPr/>
          </p:nvSpPr>
          <p:spPr bwMode="auto">
            <a:xfrm>
              <a:off x="5059" y="4041"/>
              <a:ext cx="79" cy="91"/>
            </a:xfrm>
            <a:custGeom>
              <a:avLst/>
              <a:gdLst>
                <a:gd name="T0" fmla="*/ 23 w 79"/>
                <a:gd name="T1" fmla="*/ 54 h 91"/>
                <a:gd name="T2" fmla="*/ 40 w 79"/>
                <a:gd name="T3" fmla="*/ 70 h 91"/>
                <a:gd name="T4" fmla="*/ 30 w 79"/>
                <a:gd name="T5" fmla="*/ 71 h 91"/>
                <a:gd name="T6" fmla="*/ 25 w 79"/>
                <a:gd name="T7" fmla="*/ 69 h 91"/>
                <a:gd name="T8" fmla="*/ 22 w 79"/>
                <a:gd name="T9" fmla="*/ 64 h 91"/>
                <a:gd name="T10" fmla="*/ 22 w 79"/>
                <a:gd name="T11" fmla="*/ 57 h 91"/>
                <a:gd name="T12" fmla="*/ 23 w 79"/>
                <a:gd name="T13" fmla="*/ 54 h 91"/>
                <a:gd name="T14" fmla="*/ 8 w 79"/>
                <a:gd name="T15" fmla="*/ 39 h 91"/>
                <a:gd name="T16" fmla="*/ 1 w 79"/>
                <a:gd name="T17" fmla="*/ 51 h 91"/>
                <a:gd name="T18" fmla="*/ 0 w 79"/>
                <a:gd name="T19" fmla="*/ 68 h 91"/>
                <a:gd name="T20" fmla="*/ 7 w 79"/>
                <a:gd name="T21" fmla="*/ 81 h 91"/>
                <a:gd name="T22" fmla="*/ 22 w 79"/>
                <a:gd name="T23" fmla="*/ 89 h 91"/>
                <a:gd name="T24" fmla="*/ 44 w 79"/>
                <a:gd name="T25" fmla="*/ 90 h 91"/>
                <a:gd name="T26" fmla="*/ 60 w 79"/>
                <a:gd name="T27" fmla="*/ 84 h 91"/>
                <a:gd name="T28" fmla="*/ 61 w 79"/>
                <a:gd name="T29" fmla="*/ 84 h 91"/>
                <a:gd name="T30" fmla="*/ 62 w 79"/>
                <a:gd name="T31" fmla="*/ 85 h 91"/>
                <a:gd name="T32" fmla="*/ 63 w 79"/>
                <a:gd name="T33" fmla="*/ 86 h 91"/>
                <a:gd name="T34" fmla="*/ 65 w 79"/>
                <a:gd name="T35" fmla="*/ 87 h 91"/>
                <a:gd name="T36" fmla="*/ 67 w 79"/>
                <a:gd name="T37" fmla="*/ 88 h 91"/>
                <a:gd name="T38" fmla="*/ 69 w 79"/>
                <a:gd name="T39" fmla="*/ 89 h 91"/>
                <a:gd name="T40" fmla="*/ 70 w 79"/>
                <a:gd name="T41" fmla="*/ 89 h 91"/>
                <a:gd name="T42" fmla="*/ 71 w 79"/>
                <a:gd name="T43" fmla="*/ 89 h 91"/>
                <a:gd name="T44" fmla="*/ 72 w 79"/>
                <a:gd name="T45" fmla="*/ 89 h 91"/>
                <a:gd name="T46" fmla="*/ 73 w 79"/>
                <a:gd name="T47" fmla="*/ 89 h 91"/>
                <a:gd name="T48" fmla="*/ 75 w 79"/>
                <a:gd name="T49" fmla="*/ 89 h 91"/>
                <a:gd name="T50" fmla="*/ 77 w 79"/>
                <a:gd name="T51" fmla="*/ 89 h 91"/>
                <a:gd name="T52" fmla="*/ 78 w 79"/>
                <a:gd name="T53" fmla="*/ 89 h 91"/>
                <a:gd name="T54" fmla="*/ 78 w 79"/>
                <a:gd name="T55" fmla="*/ 69 h 91"/>
                <a:gd name="T56" fmla="*/ 74 w 79"/>
                <a:gd name="T57" fmla="*/ 69 h 91"/>
                <a:gd name="T58" fmla="*/ 71 w 79"/>
                <a:gd name="T59" fmla="*/ 69 h 91"/>
                <a:gd name="T60" fmla="*/ 71 w 79"/>
                <a:gd name="T61" fmla="*/ 68 h 91"/>
                <a:gd name="T62" fmla="*/ 72 w 79"/>
                <a:gd name="T63" fmla="*/ 67 h 91"/>
                <a:gd name="T64" fmla="*/ 72 w 79"/>
                <a:gd name="T65" fmla="*/ 66 h 91"/>
                <a:gd name="T66" fmla="*/ 72 w 79"/>
                <a:gd name="T67" fmla="*/ 65 h 91"/>
                <a:gd name="T68" fmla="*/ 73 w 79"/>
                <a:gd name="T69" fmla="*/ 64 h 91"/>
                <a:gd name="T70" fmla="*/ 73 w 79"/>
                <a:gd name="T71" fmla="*/ 62 h 91"/>
                <a:gd name="T72" fmla="*/ 73 w 79"/>
                <a:gd name="T73" fmla="*/ 61 h 91"/>
                <a:gd name="T74" fmla="*/ 73 w 79"/>
                <a:gd name="T75" fmla="*/ 60 h 91"/>
                <a:gd name="T76" fmla="*/ 73 w 79"/>
                <a:gd name="T77" fmla="*/ 59 h 91"/>
                <a:gd name="T78" fmla="*/ 73 w 79"/>
                <a:gd name="T79" fmla="*/ 58 h 91"/>
                <a:gd name="T80" fmla="*/ 73 w 79"/>
                <a:gd name="T81" fmla="*/ 57 h 91"/>
                <a:gd name="T82" fmla="*/ 73 w 79"/>
                <a:gd name="T83" fmla="*/ 56 h 91"/>
                <a:gd name="T84" fmla="*/ 73 w 79"/>
                <a:gd name="T85" fmla="*/ 55 h 91"/>
                <a:gd name="T86" fmla="*/ 73 w 79"/>
                <a:gd name="T87" fmla="*/ 36 h 91"/>
                <a:gd name="T88" fmla="*/ 54 w 79"/>
                <a:gd name="T89" fmla="*/ 36 h 91"/>
                <a:gd name="T90" fmla="*/ 54 w 79"/>
                <a:gd name="T91" fmla="*/ 55 h 91"/>
                <a:gd name="T92" fmla="*/ 31 w 79"/>
                <a:gd name="T93" fmla="*/ 34 h 91"/>
                <a:gd name="T94" fmla="*/ 27 w 79"/>
                <a:gd name="T95" fmla="*/ 28 h 91"/>
                <a:gd name="T96" fmla="*/ 26 w 79"/>
                <a:gd name="T97" fmla="*/ 24 h 91"/>
                <a:gd name="T98" fmla="*/ 26 w 79"/>
                <a:gd name="T99" fmla="*/ 19 h 91"/>
                <a:gd name="T100" fmla="*/ 30 w 79"/>
                <a:gd name="T101" fmla="*/ 18 h 91"/>
                <a:gd name="T102" fmla="*/ 34 w 79"/>
                <a:gd name="T103" fmla="*/ 19 h 91"/>
                <a:gd name="T104" fmla="*/ 36 w 79"/>
                <a:gd name="T105" fmla="*/ 24 h 91"/>
                <a:gd name="T106" fmla="*/ 36 w 79"/>
                <a:gd name="T107" fmla="*/ 35 h 91"/>
                <a:gd name="T108" fmla="*/ 55 w 79"/>
                <a:gd name="T109" fmla="*/ 35 h 91"/>
                <a:gd name="T110" fmla="*/ 55 w 79"/>
                <a:gd name="T111" fmla="*/ 16 h 91"/>
                <a:gd name="T112" fmla="*/ 48 w 79"/>
                <a:gd name="T113" fmla="*/ 5 h 91"/>
                <a:gd name="T114" fmla="*/ 30 w 79"/>
                <a:gd name="T115" fmla="*/ 0 h 91"/>
                <a:gd name="T116" fmla="*/ 12 w 79"/>
                <a:gd name="T117" fmla="*/ 6 h 91"/>
                <a:gd name="T118" fmla="*/ 3 w 79"/>
                <a:gd name="T119" fmla="*/ 21 h 91"/>
                <a:gd name="T120" fmla="*/ 9 w 79"/>
                <a:gd name="T121" fmla="*/ 39 h 91"/>
                <a:gd name="T122" fmla="*/ 23 w 79"/>
                <a:gd name="T123" fmla="*/ 5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9" h="91">
                  <a:moveTo>
                    <a:pt x="23" y="54"/>
                  </a:moveTo>
                  <a:lnTo>
                    <a:pt x="40" y="70"/>
                  </a:lnTo>
                  <a:lnTo>
                    <a:pt x="30" y="71"/>
                  </a:lnTo>
                  <a:lnTo>
                    <a:pt x="25" y="69"/>
                  </a:lnTo>
                  <a:lnTo>
                    <a:pt x="22" y="64"/>
                  </a:lnTo>
                  <a:lnTo>
                    <a:pt x="22" y="57"/>
                  </a:lnTo>
                  <a:lnTo>
                    <a:pt x="23" y="54"/>
                  </a:lnTo>
                  <a:lnTo>
                    <a:pt x="8" y="39"/>
                  </a:lnTo>
                  <a:lnTo>
                    <a:pt x="1" y="51"/>
                  </a:lnTo>
                  <a:lnTo>
                    <a:pt x="0" y="68"/>
                  </a:lnTo>
                  <a:lnTo>
                    <a:pt x="7" y="81"/>
                  </a:lnTo>
                  <a:lnTo>
                    <a:pt x="22" y="89"/>
                  </a:lnTo>
                  <a:lnTo>
                    <a:pt x="44" y="90"/>
                  </a:lnTo>
                  <a:lnTo>
                    <a:pt x="60" y="84"/>
                  </a:lnTo>
                  <a:lnTo>
                    <a:pt x="61" y="84"/>
                  </a:lnTo>
                  <a:lnTo>
                    <a:pt x="62" y="85"/>
                  </a:lnTo>
                  <a:lnTo>
                    <a:pt x="63" y="86"/>
                  </a:lnTo>
                  <a:lnTo>
                    <a:pt x="65" y="87"/>
                  </a:lnTo>
                  <a:lnTo>
                    <a:pt x="67" y="88"/>
                  </a:lnTo>
                  <a:lnTo>
                    <a:pt x="69" y="89"/>
                  </a:lnTo>
                  <a:lnTo>
                    <a:pt x="70" y="89"/>
                  </a:lnTo>
                  <a:lnTo>
                    <a:pt x="71" y="89"/>
                  </a:lnTo>
                  <a:lnTo>
                    <a:pt x="72" y="89"/>
                  </a:lnTo>
                  <a:lnTo>
                    <a:pt x="73" y="89"/>
                  </a:lnTo>
                  <a:lnTo>
                    <a:pt x="75" y="89"/>
                  </a:lnTo>
                  <a:lnTo>
                    <a:pt x="77" y="89"/>
                  </a:lnTo>
                  <a:lnTo>
                    <a:pt x="78" y="89"/>
                  </a:lnTo>
                  <a:lnTo>
                    <a:pt x="78" y="69"/>
                  </a:lnTo>
                  <a:lnTo>
                    <a:pt x="74" y="69"/>
                  </a:lnTo>
                  <a:lnTo>
                    <a:pt x="71" y="69"/>
                  </a:lnTo>
                  <a:lnTo>
                    <a:pt x="71" y="68"/>
                  </a:lnTo>
                  <a:lnTo>
                    <a:pt x="72" y="67"/>
                  </a:lnTo>
                  <a:lnTo>
                    <a:pt x="72" y="66"/>
                  </a:lnTo>
                  <a:lnTo>
                    <a:pt x="72" y="65"/>
                  </a:lnTo>
                  <a:lnTo>
                    <a:pt x="73" y="64"/>
                  </a:lnTo>
                  <a:lnTo>
                    <a:pt x="73" y="62"/>
                  </a:lnTo>
                  <a:lnTo>
                    <a:pt x="73" y="61"/>
                  </a:lnTo>
                  <a:lnTo>
                    <a:pt x="73" y="60"/>
                  </a:lnTo>
                  <a:lnTo>
                    <a:pt x="73" y="59"/>
                  </a:lnTo>
                  <a:lnTo>
                    <a:pt x="73" y="58"/>
                  </a:lnTo>
                  <a:lnTo>
                    <a:pt x="73" y="57"/>
                  </a:lnTo>
                  <a:lnTo>
                    <a:pt x="73" y="56"/>
                  </a:lnTo>
                  <a:lnTo>
                    <a:pt x="73" y="55"/>
                  </a:lnTo>
                  <a:lnTo>
                    <a:pt x="73" y="36"/>
                  </a:lnTo>
                  <a:lnTo>
                    <a:pt x="54" y="36"/>
                  </a:lnTo>
                  <a:lnTo>
                    <a:pt x="54" y="55"/>
                  </a:lnTo>
                  <a:lnTo>
                    <a:pt x="31" y="34"/>
                  </a:lnTo>
                  <a:lnTo>
                    <a:pt x="27" y="28"/>
                  </a:lnTo>
                  <a:lnTo>
                    <a:pt x="26" y="24"/>
                  </a:lnTo>
                  <a:lnTo>
                    <a:pt x="26" y="19"/>
                  </a:lnTo>
                  <a:lnTo>
                    <a:pt x="30" y="18"/>
                  </a:lnTo>
                  <a:lnTo>
                    <a:pt x="34" y="19"/>
                  </a:lnTo>
                  <a:lnTo>
                    <a:pt x="36" y="24"/>
                  </a:lnTo>
                  <a:lnTo>
                    <a:pt x="36" y="35"/>
                  </a:lnTo>
                  <a:lnTo>
                    <a:pt x="55" y="35"/>
                  </a:lnTo>
                  <a:lnTo>
                    <a:pt x="55" y="16"/>
                  </a:lnTo>
                  <a:lnTo>
                    <a:pt x="48" y="5"/>
                  </a:lnTo>
                  <a:lnTo>
                    <a:pt x="30" y="0"/>
                  </a:lnTo>
                  <a:lnTo>
                    <a:pt x="12" y="6"/>
                  </a:lnTo>
                  <a:lnTo>
                    <a:pt x="3" y="21"/>
                  </a:lnTo>
                  <a:lnTo>
                    <a:pt x="9" y="39"/>
                  </a:lnTo>
                  <a:lnTo>
                    <a:pt x="23" y="5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0" name="Freeform 14"/>
            <p:cNvSpPr>
              <a:spLocks/>
            </p:cNvSpPr>
            <p:nvPr/>
          </p:nvSpPr>
          <p:spPr bwMode="auto">
            <a:xfrm>
              <a:off x="5122" y="4019"/>
              <a:ext cx="78" cy="113"/>
            </a:xfrm>
            <a:custGeom>
              <a:avLst/>
              <a:gdLst>
                <a:gd name="T0" fmla="*/ 25 w 78"/>
                <a:gd name="T1" fmla="*/ 23 h 113"/>
                <a:gd name="T2" fmla="*/ 0 w 78"/>
                <a:gd name="T3" fmla="*/ 23 h 113"/>
                <a:gd name="T4" fmla="*/ 0 w 78"/>
                <a:gd name="T5" fmla="*/ 0 h 113"/>
                <a:gd name="T6" fmla="*/ 77 w 78"/>
                <a:gd name="T7" fmla="*/ 0 h 113"/>
                <a:gd name="T8" fmla="*/ 77 w 78"/>
                <a:gd name="T9" fmla="*/ 23 h 113"/>
                <a:gd name="T10" fmla="*/ 51 w 78"/>
                <a:gd name="T11" fmla="*/ 23 h 113"/>
                <a:gd name="T12" fmla="*/ 51 w 78"/>
                <a:gd name="T13" fmla="*/ 112 h 113"/>
                <a:gd name="T14" fmla="*/ 25 w 78"/>
                <a:gd name="T15" fmla="*/ 112 h 113"/>
                <a:gd name="T16" fmla="*/ 25 w 78"/>
                <a:gd name="T17" fmla="*/ 2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13">
                  <a:moveTo>
                    <a:pt x="25" y="23"/>
                  </a:moveTo>
                  <a:lnTo>
                    <a:pt x="0" y="23"/>
                  </a:lnTo>
                  <a:lnTo>
                    <a:pt x="0" y="0"/>
                  </a:lnTo>
                  <a:lnTo>
                    <a:pt x="77" y="0"/>
                  </a:lnTo>
                  <a:lnTo>
                    <a:pt x="77" y="23"/>
                  </a:lnTo>
                  <a:lnTo>
                    <a:pt x="51" y="23"/>
                  </a:lnTo>
                  <a:lnTo>
                    <a:pt x="51" y="112"/>
                  </a:lnTo>
                  <a:lnTo>
                    <a:pt x="25" y="112"/>
                  </a:lnTo>
                  <a:lnTo>
                    <a:pt x="25" y="2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591" name="Rectangle 15"/>
          <p:cNvSpPr>
            <a:spLocks noChangeArrowheads="1"/>
          </p:cNvSpPr>
          <p:nvPr/>
        </p:nvSpPr>
        <p:spPr bwMode="auto">
          <a:xfrm>
            <a:off x="8532813" y="6553200"/>
            <a:ext cx="59531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fld id="{9971D901-CD18-41ED-8907-F45C5189D8C5}" type="slidenum">
              <a:rPr lang="zh-CN" altLang="en-US" sz="1200">
                <a:solidFill>
                  <a:srgbClr val="CCFFCC"/>
                </a:solidFill>
                <a:latin typeface="黑体" panose="02010609060101010101" pitchFamily="49" charset="-122"/>
              </a:rPr>
              <a:pPr algn="ctr"/>
              <a:t>‹#›</a:t>
            </a:fld>
            <a:endParaRPr lang="en-US" altLang="zh-CN" sz="1200">
              <a:solidFill>
                <a:srgbClr val="CCFFCC"/>
              </a:solidFill>
              <a:latin typeface="黑体" panose="02010609060101010101" pitchFamily="49" charset="-122"/>
            </a:endParaRPr>
          </a:p>
        </p:txBody>
      </p:sp>
      <p:sp>
        <p:nvSpPr>
          <p:cNvPr id="24594" name="Rectangle 18"/>
          <p:cNvSpPr>
            <a:spLocks noChangeArrowheads="1"/>
          </p:cNvSpPr>
          <p:nvPr/>
        </p:nvSpPr>
        <p:spPr bwMode="auto">
          <a:xfrm>
            <a:off x="7818438" y="6259513"/>
            <a:ext cx="492125" cy="269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0" name="Rectangle 24"/>
          <p:cNvSpPr>
            <a:spLocks noChangeArrowheads="1"/>
          </p:cNvSpPr>
          <p:nvPr/>
        </p:nvSpPr>
        <p:spPr bwMode="auto">
          <a:xfrm>
            <a:off x="685801" y="88900"/>
            <a:ext cx="3600000" cy="400752"/>
          </a:xfrm>
          <a:prstGeom prst="rect">
            <a:avLst/>
          </a:prstGeom>
          <a:solidFill>
            <a:srgbClr val="FFFFFF"/>
          </a:solidFill>
          <a:ln>
            <a:noFill/>
          </a:ln>
          <a:effectLst/>
          <a:extLst>
            <a:ext uri="{91240B29-F687-4F45-9708-019B960494DF}">
              <a14:hiddenLine xmlns:a14="http://schemas.microsoft.com/office/drawing/2010/main" w="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ctr">
              <a:spcBef>
                <a:spcPct val="50000"/>
              </a:spcBef>
            </a:pPr>
            <a:r>
              <a:rPr lang="en-US" altLang="zh-CN" sz="2000" b="0" dirty="0">
                <a:solidFill>
                  <a:srgbClr val="FF0000"/>
                </a:solidFill>
                <a:latin typeface="微软雅黑" panose="020B0503020204020204" pitchFamily="34" charset="-122"/>
                <a:ea typeface="微软雅黑" panose="020B0503020204020204" pitchFamily="34" charset="-122"/>
              </a:rPr>
              <a:t>《</a:t>
            </a:r>
            <a:r>
              <a:rPr lang="zh-CN" altLang="en-US" sz="2000" b="0" dirty="0">
                <a:solidFill>
                  <a:srgbClr val="FF0000"/>
                </a:solidFill>
                <a:latin typeface="微软雅黑" panose="020B0503020204020204" pitchFamily="34" charset="-122"/>
                <a:ea typeface="微软雅黑" panose="020B0503020204020204" pitchFamily="34" charset="-122"/>
              </a:rPr>
              <a:t>计算机组成与结构</a:t>
            </a:r>
            <a:r>
              <a:rPr lang="en-US" altLang="zh-CN" sz="2000" b="0" dirty="0">
                <a:solidFill>
                  <a:srgbClr val="FF0000"/>
                </a:solidFill>
                <a:latin typeface="微软雅黑" panose="020B0503020204020204" pitchFamily="34" charset="-122"/>
                <a:ea typeface="微软雅黑" panose="020B0503020204020204" pitchFamily="34" charset="-122"/>
              </a:rPr>
              <a:t>》</a:t>
            </a:r>
            <a:r>
              <a:rPr lang="zh-CN" altLang="en-US" sz="2000" b="0" dirty="0">
                <a:solidFill>
                  <a:srgbClr val="FF0000"/>
                </a:solidFill>
                <a:latin typeface="微软雅黑" panose="020B0503020204020204" pitchFamily="34" charset="-122"/>
                <a:ea typeface="微软雅黑" panose="020B0503020204020204" pitchFamily="34" charset="-122"/>
              </a:rPr>
              <a:t>第八章</a:t>
            </a:r>
            <a:endParaRPr lang="zh-CN" altLang="zh-CN" sz="2000" b="0" dirty="0">
              <a:solidFill>
                <a:srgbClr val="FF0000"/>
              </a:solidFill>
              <a:latin typeface="微软雅黑" panose="020B0503020204020204" pitchFamily="34" charset="-122"/>
              <a:ea typeface="微软雅黑" panose="020B0503020204020204" pitchFamily="34" charset="-122"/>
            </a:endParaRPr>
          </a:p>
        </p:txBody>
      </p:sp>
      <p:sp>
        <p:nvSpPr>
          <p:cNvPr id="24601" name="Text Box 25"/>
          <p:cNvSpPr txBox="1">
            <a:spLocks noChangeArrowheads="1"/>
          </p:cNvSpPr>
          <p:nvPr/>
        </p:nvSpPr>
        <p:spPr bwMode="auto">
          <a:xfrm>
            <a:off x="5867400" y="6248400"/>
            <a:ext cx="2514600" cy="366713"/>
          </a:xfrm>
          <a:prstGeom prst="rect">
            <a:avLst/>
          </a:prstGeom>
          <a:solidFill>
            <a:srgbClr val="FF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1800">
                <a:solidFill>
                  <a:srgbClr val="FF0000"/>
                </a:solidFill>
                <a:ea typeface="隶书" panose="02010509060101010101" pitchFamily="49" charset="-122"/>
              </a:rPr>
              <a:t>中国矿业大学（北京）</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hf hdr="0" ftr="0"/>
  <p:txStyles>
    <p:titleStyle>
      <a:lvl1pPr algn="ctr" rtl="0" fontAlgn="base">
        <a:spcBef>
          <a:spcPct val="0"/>
        </a:spcBef>
        <a:spcAft>
          <a:spcPct val="0"/>
        </a:spcAft>
        <a:defRPr sz="4400" kern="1200">
          <a:solidFill>
            <a:schemeClr val="bg1"/>
          </a:solidFill>
          <a:latin typeface="+mj-lt"/>
          <a:ea typeface="+mj-ea"/>
          <a:cs typeface="+mj-cs"/>
        </a:defRPr>
      </a:lvl1pPr>
      <a:lvl2pPr algn="ctr" rtl="0" fontAlgn="base">
        <a:spcBef>
          <a:spcPct val="0"/>
        </a:spcBef>
        <a:spcAft>
          <a:spcPct val="0"/>
        </a:spcAft>
        <a:defRPr sz="4400">
          <a:solidFill>
            <a:schemeClr val="bg1"/>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bg1"/>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bg1"/>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bg1"/>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bg1"/>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bg1"/>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bg1"/>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bg1"/>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rgbClr val="FFFF00"/>
          </a:solidFill>
          <a:latin typeface="+mn-lt"/>
          <a:ea typeface="+mn-ea"/>
          <a:cs typeface="+mn-cs"/>
        </a:defRPr>
      </a:lvl1pPr>
      <a:lvl2pPr marL="742950" indent="-285750" algn="l" rtl="0" fontAlgn="base">
        <a:spcBef>
          <a:spcPct val="20000"/>
        </a:spcBef>
        <a:spcAft>
          <a:spcPct val="0"/>
        </a:spcAft>
        <a:buChar char="–"/>
        <a:defRPr sz="2800" kern="1200">
          <a:solidFill>
            <a:srgbClr val="FFFF00"/>
          </a:solidFill>
          <a:latin typeface="+mn-lt"/>
          <a:ea typeface="+mn-ea"/>
          <a:cs typeface="+mn-cs"/>
        </a:defRPr>
      </a:lvl2pPr>
      <a:lvl3pPr marL="1143000" indent="-228600" algn="l" rtl="0" fontAlgn="base">
        <a:spcBef>
          <a:spcPct val="20000"/>
        </a:spcBef>
        <a:spcAft>
          <a:spcPct val="0"/>
        </a:spcAft>
        <a:buChar char="•"/>
        <a:defRPr sz="2400" kern="1200">
          <a:solidFill>
            <a:srgbClr val="FFFF00"/>
          </a:solidFill>
          <a:latin typeface="+mn-lt"/>
          <a:ea typeface="+mn-ea"/>
          <a:cs typeface="+mn-cs"/>
        </a:defRPr>
      </a:lvl3pPr>
      <a:lvl4pPr marL="1600200" indent="-228600" algn="l" rtl="0" fontAlgn="base">
        <a:spcBef>
          <a:spcPct val="20000"/>
        </a:spcBef>
        <a:spcAft>
          <a:spcPct val="0"/>
        </a:spcAft>
        <a:buChar char="–"/>
        <a:defRPr sz="2000" kern="1200">
          <a:solidFill>
            <a:srgbClr val="FFFF00"/>
          </a:solidFill>
          <a:latin typeface="+mn-lt"/>
          <a:ea typeface="+mn-ea"/>
          <a:cs typeface="+mn-cs"/>
        </a:defRPr>
      </a:lvl4pPr>
      <a:lvl5pPr marL="2057400" indent="-228600" algn="l" rtl="0" fontAlgn="base">
        <a:spcBef>
          <a:spcPct val="20000"/>
        </a:spcBef>
        <a:spcAft>
          <a:spcPct val="0"/>
        </a:spcAft>
        <a:buChar char="•"/>
        <a:defRPr sz="2000" kern="1200">
          <a:solidFill>
            <a:srgbClr val="FFFF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74657668-9402-4404-8E8B-B723E74E4E17}" type="datetime1">
              <a:rPr lang="zh-CN" altLang="en-US"/>
              <a:pPr>
                <a:defRPr/>
              </a:pPr>
              <a:t>2021/11/28</a:t>
            </a:fld>
            <a:endParaRPr lang="en-US" altLang="zh-CN"/>
          </a:p>
        </p:txBody>
      </p:sp>
      <p:sp>
        <p:nvSpPr>
          <p:cNvPr id="1638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itchFamily="18" charset="0"/>
                <a:ea typeface="宋体" pitchFamily="2" charset="-122"/>
              </a:defRPr>
            </a:lvl1pPr>
            <a:lvl2pPr marL="742950" indent="-285750">
              <a:spcBef>
                <a:spcPct val="20000"/>
              </a:spcBef>
              <a:buChar char="–"/>
              <a:defRPr sz="2800">
                <a:solidFill>
                  <a:srgbClr val="FFFF00"/>
                </a:solidFill>
                <a:latin typeface="Times New Roman" pitchFamily="18" charset="0"/>
                <a:ea typeface="宋体" pitchFamily="2" charset="-122"/>
              </a:defRPr>
            </a:lvl2pPr>
            <a:lvl3pPr marL="1143000" indent="-228600">
              <a:spcBef>
                <a:spcPct val="20000"/>
              </a:spcBef>
              <a:buChar char="•"/>
              <a:defRPr sz="2400">
                <a:solidFill>
                  <a:srgbClr val="FFFF00"/>
                </a:solidFill>
                <a:latin typeface="Times New Roman" pitchFamily="18" charset="0"/>
                <a:ea typeface="宋体" pitchFamily="2" charset="-122"/>
              </a:defRPr>
            </a:lvl3pPr>
            <a:lvl4pPr marL="1600200" indent="-228600">
              <a:spcBef>
                <a:spcPct val="20000"/>
              </a:spcBef>
              <a:buChar char="–"/>
              <a:defRPr sz="2000">
                <a:solidFill>
                  <a:srgbClr val="FFFF00"/>
                </a:solidFill>
                <a:latin typeface="Times New Roman" pitchFamily="18" charset="0"/>
                <a:ea typeface="宋体" pitchFamily="2" charset="-122"/>
              </a:defRPr>
            </a:lvl4pPr>
            <a:lvl5pPr marL="2057400" indent="-228600">
              <a:spcBef>
                <a:spcPct val="20000"/>
              </a:spcBef>
              <a:buChar char="•"/>
              <a:defRPr sz="2000">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9pPr>
          </a:lstStyle>
          <a:p>
            <a:pPr>
              <a:spcBef>
                <a:spcPct val="0"/>
              </a:spcBef>
              <a:buFontTx/>
              <a:buNone/>
            </a:pPr>
            <a:endParaRPr lang="zh-CN" altLang="en-US" sz="2400">
              <a:solidFill>
                <a:schemeClr val="tx1"/>
              </a:solidFill>
              <a:ea typeface="黑体" pitchFamily="2" charset="-122"/>
            </a:endParaRPr>
          </a:p>
        </p:txBody>
      </p:sp>
      <p:sp>
        <p:nvSpPr>
          <p:cNvPr id="1638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itchFamily="18" charset="0"/>
                <a:ea typeface="宋体" pitchFamily="2" charset="-122"/>
              </a:defRPr>
            </a:lvl1pPr>
            <a:lvl2pPr marL="742950" indent="-285750">
              <a:spcBef>
                <a:spcPct val="20000"/>
              </a:spcBef>
              <a:buChar char="–"/>
              <a:defRPr sz="2800">
                <a:solidFill>
                  <a:srgbClr val="FFFF00"/>
                </a:solidFill>
                <a:latin typeface="Times New Roman" pitchFamily="18" charset="0"/>
                <a:ea typeface="宋体" pitchFamily="2" charset="-122"/>
              </a:defRPr>
            </a:lvl2pPr>
            <a:lvl3pPr marL="1143000" indent="-228600">
              <a:spcBef>
                <a:spcPct val="20000"/>
              </a:spcBef>
              <a:buChar char="•"/>
              <a:defRPr sz="2400">
                <a:solidFill>
                  <a:srgbClr val="FFFF00"/>
                </a:solidFill>
                <a:latin typeface="Times New Roman" pitchFamily="18" charset="0"/>
                <a:ea typeface="宋体" pitchFamily="2" charset="-122"/>
              </a:defRPr>
            </a:lvl3pPr>
            <a:lvl4pPr marL="1600200" indent="-228600">
              <a:spcBef>
                <a:spcPct val="20000"/>
              </a:spcBef>
              <a:buChar char="–"/>
              <a:defRPr sz="2000">
                <a:solidFill>
                  <a:srgbClr val="FFFF00"/>
                </a:solidFill>
                <a:latin typeface="Times New Roman" pitchFamily="18" charset="0"/>
                <a:ea typeface="宋体" pitchFamily="2" charset="-122"/>
              </a:defRPr>
            </a:lvl4pPr>
            <a:lvl5pPr marL="2057400" indent="-228600">
              <a:spcBef>
                <a:spcPct val="20000"/>
              </a:spcBef>
              <a:buChar char="•"/>
              <a:defRPr sz="2000">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9pPr>
          </a:lstStyle>
          <a:p>
            <a:pPr>
              <a:spcBef>
                <a:spcPct val="0"/>
              </a:spcBef>
              <a:buFontTx/>
              <a:buNone/>
            </a:pPr>
            <a:endParaRPr lang="zh-CN" altLang="en-US" sz="2400">
              <a:solidFill>
                <a:schemeClr val="tx1"/>
              </a:solidFill>
              <a:ea typeface="黑体" pitchFamily="2" charset="-122"/>
            </a:endParaRPr>
          </a:p>
        </p:txBody>
      </p:sp>
      <p:sp>
        <p:nvSpPr>
          <p:cNvPr id="16389" name="Rectangle 4"/>
          <p:cNvSpPr>
            <a:spLocks noGrp="1" noChangeArrowheads="1"/>
          </p:cNvSpPr>
          <p:nvPr>
            <p:ph type="subTitle" idx="1"/>
          </p:nvPr>
        </p:nvSpPr>
        <p:spPr>
          <a:xfrm>
            <a:off x="1042988" y="2708275"/>
            <a:ext cx="7129462" cy="1008063"/>
          </a:xfrm>
          <a:noFill/>
        </p:spPr>
        <p:txBody>
          <a:bodyPr/>
          <a:lstStyle/>
          <a:p>
            <a:pPr defTabSz="762000" eaLnBrk="1" hangingPunct="1">
              <a:lnSpc>
                <a:spcPct val="110000"/>
              </a:lnSpc>
            </a:pPr>
            <a:r>
              <a:rPr lang="en-US" altLang="zh-CN" sz="4800" dirty="0" smtClean="0">
                <a:solidFill>
                  <a:srgbClr val="000066"/>
                </a:solidFill>
                <a:latin typeface="黑体" pitchFamily="2" charset="-122"/>
                <a:ea typeface="黑体" pitchFamily="2" charset="-122"/>
              </a:rPr>
              <a:t>8 </a:t>
            </a:r>
            <a:r>
              <a:rPr lang="zh-CN" altLang="en-US" sz="4800" dirty="0" smtClean="0">
                <a:solidFill>
                  <a:srgbClr val="000066"/>
                </a:solidFill>
                <a:latin typeface="黑体" pitchFamily="2" charset="-122"/>
                <a:ea typeface="黑体" pitchFamily="2" charset="-122"/>
              </a:rPr>
              <a:t>辅助存储器</a:t>
            </a:r>
          </a:p>
        </p:txBody>
      </p:sp>
    </p:spTree>
    <p:extLst>
      <p:ext uri="{BB962C8B-B14F-4D97-AF65-F5344CB8AC3E}">
        <p14:creationId xmlns:p14="http://schemas.microsoft.com/office/powerpoint/2010/main" val="39765589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210F4A12-FC9E-46B4-8AD2-6BECEFBDC966}" type="datetime1">
              <a:rPr lang="zh-CN" altLang="en-US"/>
              <a:pPr/>
              <a:t>2021/11/28</a:t>
            </a:fld>
            <a:endParaRPr lang="en-US" altLang="zh-CN"/>
          </a:p>
        </p:txBody>
      </p:sp>
      <p:sp>
        <p:nvSpPr>
          <p:cNvPr id="818178" name="Rectangle 2"/>
          <p:cNvSpPr>
            <a:spLocks noGrp="1" noChangeArrowheads="1"/>
          </p:cNvSpPr>
          <p:nvPr>
            <p:ph type="ctrTitle"/>
          </p:nvPr>
        </p:nvSpPr>
        <p:spPr>
          <a:xfrm>
            <a:off x="467999" y="682625"/>
            <a:ext cx="8280000" cy="649288"/>
          </a:xfrm>
          <a:noFill/>
          <a:ln/>
        </p:spPr>
        <p:txBody>
          <a:bodyPr anchor="ctr"/>
          <a:lstStyle/>
          <a:p>
            <a:pPr algn="l" fontAlgn="b"/>
            <a:r>
              <a:rPr lang="en-US" altLang="zh-CN"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8.1 </a:t>
            </a:r>
            <a:r>
              <a:rPr lang="zh-CN" altLang="en-US"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硬盘</a:t>
            </a:r>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的技术指标</a:t>
            </a:r>
            <a:endParaRPr lang="zh-CN" altLang="en-US" sz="3600" dirty="0">
              <a:solidFill>
                <a:srgbClr val="000066"/>
              </a:solidFill>
            </a:endParaRPr>
          </a:p>
        </p:txBody>
      </p:sp>
      <p:sp>
        <p:nvSpPr>
          <p:cNvPr id="818179" name="Rectangle 3"/>
          <p:cNvSpPr>
            <a:spLocks noGrp="1" noChangeArrowheads="1"/>
          </p:cNvSpPr>
          <p:nvPr>
            <p:ph type="subTitle" idx="1"/>
          </p:nvPr>
        </p:nvSpPr>
        <p:spPr>
          <a:xfrm>
            <a:off x="468000" y="1412875"/>
            <a:ext cx="8280000" cy="4930775"/>
          </a:xfrm>
          <a:noFill/>
          <a:ln/>
        </p:spPr>
        <p:txBody>
          <a:bodyPr/>
          <a:lstStyle/>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cs typeface="Arial" panose="020B0604020202020204" pitchFamily="34" charset="0"/>
              </a:rPr>
              <a:t> </a:t>
            </a:r>
            <a:r>
              <a:rPr lang="en-US" altLang="zh-CN" sz="2000" b="1" dirty="0">
                <a:solidFill>
                  <a:srgbClr val="000066"/>
                </a:solidFill>
                <a:latin typeface="Cambria Math" panose="02040503050406030204" pitchFamily="18" charset="0"/>
                <a:cs typeface="Arial" panose="020B0604020202020204" pitchFamily="34" charset="0"/>
              </a:rPr>
              <a:t>(1) </a:t>
            </a:r>
            <a:r>
              <a:rPr lang="zh-CN" altLang="en-US" sz="2000" b="1" dirty="0">
                <a:solidFill>
                  <a:srgbClr val="000066"/>
                </a:solidFill>
                <a:latin typeface="Cambria Math" panose="02040503050406030204" pitchFamily="18" charset="0"/>
                <a:cs typeface="Arial" panose="020B0604020202020204" pitchFamily="34" charset="0"/>
              </a:rPr>
              <a:t>存储密度：单位面积（或单位长度）磁层表面所能存储的二进制信息，单位为：</a:t>
            </a:r>
            <a:r>
              <a:rPr lang="en-US" altLang="zh-CN" sz="2000" b="1" dirty="0">
                <a:solidFill>
                  <a:srgbClr val="000066"/>
                </a:solidFill>
                <a:latin typeface="Cambria Math" panose="02040503050406030204" pitchFamily="18" charset="0"/>
                <a:cs typeface="Arial" panose="020B0604020202020204" pitchFamily="34" charset="0"/>
              </a:rPr>
              <a:t>bit/inch</a:t>
            </a:r>
            <a:r>
              <a:rPr lang="en-US" altLang="zh-CN" sz="2000" b="1" baseline="30000" dirty="0">
                <a:solidFill>
                  <a:srgbClr val="000066"/>
                </a:solidFill>
                <a:latin typeface="Cambria Math" panose="02040503050406030204" pitchFamily="18" charset="0"/>
                <a:cs typeface="Arial" panose="020B0604020202020204" pitchFamily="34" charset="0"/>
              </a:rPr>
              <a:t>2</a:t>
            </a:r>
            <a:r>
              <a:rPr lang="zh-CN" altLang="en-US" sz="2000" b="1" dirty="0">
                <a:solidFill>
                  <a:srgbClr val="000066"/>
                </a:solidFill>
                <a:latin typeface="Cambria Math" panose="02040503050406030204" pitchFamily="18" charset="0"/>
                <a:cs typeface="Arial" panose="020B0604020202020204" pitchFamily="34" charset="0"/>
              </a:rPr>
              <a:t>（道</a:t>
            </a:r>
            <a:r>
              <a:rPr lang="en-US" altLang="zh-CN" sz="2000" b="1" dirty="0">
                <a:solidFill>
                  <a:srgbClr val="000066"/>
                </a:solidFill>
                <a:latin typeface="Cambria Math" panose="02040503050406030204" pitchFamily="18" charset="0"/>
                <a:cs typeface="Arial" panose="020B0604020202020204" pitchFamily="34" charset="0"/>
              </a:rPr>
              <a:t>/inch</a:t>
            </a:r>
            <a:r>
              <a:rPr lang="zh-CN" altLang="en-US" sz="2000" b="1" dirty="0">
                <a:solidFill>
                  <a:srgbClr val="000066"/>
                </a:solidFill>
                <a:latin typeface="Cambria Math" panose="02040503050406030204" pitchFamily="18" charset="0"/>
                <a:cs typeface="Arial" panose="020B0604020202020204" pitchFamily="34" charset="0"/>
              </a:rPr>
              <a:t>）。目前已经达到</a:t>
            </a:r>
            <a:r>
              <a:rPr lang="en-US" altLang="zh-CN" sz="2000" b="1" dirty="0">
                <a:solidFill>
                  <a:srgbClr val="000066"/>
                </a:solidFill>
                <a:latin typeface="Cambria Math" panose="02040503050406030204" pitchFamily="18" charset="0"/>
                <a:cs typeface="Arial" panose="020B0604020202020204" pitchFamily="34" charset="0"/>
              </a:rPr>
              <a:t>100Mb/inch</a:t>
            </a:r>
            <a:r>
              <a:rPr lang="en-US" altLang="zh-CN" sz="2000" b="1" baseline="30000" dirty="0">
                <a:solidFill>
                  <a:srgbClr val="000066"/>
                </a:solidFill>
                <a:latin typeface="Cambria Math" panose="02040503050406030204" pitchFamily="18" charset="0"/>
                <a:cs typeface="Arial" panose="020B0604020202020204" pitchFamily="34" charset="0"/>
              </a:rPr>
              <a:t>2</a:t>
            </a:r>
            <a:r>
              <a:rPr lang="zh-CN" altLang="en-US" sz="2000" b="1" dirty="0">
                <a:solidFill>
                  <a:srgbClr val="000066"/>
                </a:solidFill>
                <a:latin typeface="Cambria Math" panose="02040503050406030204" pitchFamily="18" charset="0"/>
                <a:cs typeface="Arial" panose="020B0604020202020204" pitchFamily="34" charset="0"/>
              </a:rPr>
              <a:t>，近期未来的目标是</a:t>
            </a:r>
            <a:r>
              <a:rPr lang="en-US" altLang="zh-CN" sz="2000" b="1" dirty="0">
                <a:solidFill>
                  <a:srgbClr val="000066"/>
                </a:solidFill>
                <a:latin typeface="Cambria Math" panose="02040503050406030204" pitchFamily="18" charset="0"/>
                <a:cs typeface="Arial" panose="020B0604020202020204" pitchFamily="34" charset="0"/>
              </a:rPr>
              <a:t>1Tb/inch</a:t>
            </a:r>
            <a:r>
              <a:rPr lang="en-US" altLang="zh-CN" sz="2000" b="1" baseline="30000" dirty="0">
                <a:solidFill>
                  <a:srgbClr val="000066"/>
                </a:solidFill>
                <a:latin typeface="Cambria Math" panose="02040503050406030204" pitchFamily="18" charset="0"/>
                <a:cs typeface="Arial" panose="020B0604020202020204" pitchFamily="34" charset="0"/>
              </a:rPr>
              <a:t>2</a:t>
            </a:r>
            <a:r>
              <a:rPr lang="zh-CN" altLang="en-US" sz="2000" b="1" dirty="0" smtClean="0">
                <a:solidFill>
                  <a:srgbClr val="000066"/>
                </a:solidFill>
                <a:latin typeface="Cambria Math" panose="02040503050406030204" pitchFamily="18" charset="0"/>
                <a:cs typeface="Arial" panose="020B0604020202020204" pitchFamily="34" charset="0"/>
              </a:rPr>
              <a:t>。</a:t>
            </a:r>
            <a:endParaRPr lang="en-US" altLang="zh-CN" sz="2000" b="1" dirty="0" smtClean="0">
              <a:solidFill>
                <a:srgbClr val="000066"/>
              </a:solidFill>
              <a:latin typeface="Cambria Math" panose="02040503050406030204" pitchFamily="18" charset="0"/>
              <a:cs typeface="Arial" panose="020B0604020202020204" pitchFamily="34" charset="0"/>
            </a:endParaRPr>
          </a:p>
          <a:p>
            <a:pPr indent="539750" algn="l" defTabSz="762000">
              <a:lnSpc>
                <a:spcPct val="150000"/>
              </a:lnSpc>
              <a:spcBef>
                <a:spcPts val="0"/>
              </a:spcBef>
            </a:pPr>
            <a:r>
              <a:rPr lang="en-US" altLang="zh-CN" sz="2000" b="1" dirty="0" smtClean="0">
                <a:solidFill>
                  <a:srgbClr val="000066"/>
                </a:solidFill>
                <a:latin typeface="Cambria Math" panose="02040503050406030204" pitchFamily="18" charset="0"/>
                <a:cs typeface="Arial" panose="020B0604020202020204" pitchFamily="34" charset="0"/>
              </a:rPr>
              <a:t>(</a:t>
            </a:r>
            <a:r>
              <a:rPr lang="en-US" altLang="zh-CN" sz="2000" b="1" dirty="0">
                <a:solidFill>
                  <a:srgbClr val="000066"/>
                </a:solidFill>
                <a:latin typeface="Cambria Math" panose="02040503050406030204" pitchFamily="18" charset="0"/>
                <a:cs typeface="Arial" panose="020B0604020202020204" pitchFamily="34" charset="0"/>
              </a:rPr>
              <a:t>2) </a:t>
            </a:r>
            <a:r>
              <a:rPr lang="zh-CN" altLang="en-US" sz="2000" b="1" dirty="0">
                <a:solidFill>
                  <a:srgbClr val="000066"/>
                </a:solidFill>
                <a:latin typeface="Cambria Math" panose="02040503050406030204" pitchFamily="18" charset="0"/>
                <a:cs typeface="Arial" panose="020B0604020202020204" pitchFamily="34" charset="0"/>
              </a:rPr>
              <a:t>存储容量：有格式化容量和非格式化容量两种，单位为字节，目前</a:t>
            </a:r>
            <a:r>
              <a:rPr lang="en-US" altLang="zh-CN" sz="2000" b="1" dirty="0">
                <a:solidFill>
                  <a:srgbClr val="000066"/>
                </a:solidFill>
                <a:latin typeface="Cambria Math" panose="02040503050406030204" pitchFamily="18" charset="0"/>
                <a:cs typeface="Arial" panose="020B0604020202020204" pitchFamily="34" charset="0"/>
              </a:rPr>
              <a:t>3.5</a:t>
            </a:r>
            <a:r>
              <a:rPr lang="zh-CN" altLang="en-US" sz="2000" b="1" dirty="0">
                <a:solidFill>
                  <a:srgbClr val="000066"/>
                </a:solidFill>
                <a:latin typeface="Cambria Math" panose="02040503050406030204" pitchFamily="18" charset="0"/>
                <a:cs typeface="Arial" panose="020B0604020202020204" pitchFamily="34" charset="0"/>
              </a:rPr>
              <a:t>吋硬盘的单碟格式化容量已达</a:t>
            </a:r>
            <a:r>
              <a:rPr lang="en-US" altLang="zh-CN" sz="2000" b="1" dirty="0">
                <a:solidFill>
                  <a:srgbClr val="000066"/>
                </a:solidFill>
                <a:latin typeface="Cambria Math" panose="02040503050406030204" pitchFamily="18" charset="0"/>
                <a:cs typeface="Arial" panose="020B0604020202020204" pitchFamily="34" charset="0"/>
              </a:rPr>
              <a:t>500GB</a:t>
            </a:r>
            <a:r>
              <a:rPr lang="zh-CN" altLang="en-US" sz="2000" b="1" dirty="0" smtClean="0">
                <a:solidFill>
                  <a:srgbClr val="000066"/>
                </a:solidFill>
                <a:latin typeface="Cambria Math" panose="02040503050406030204" pitchFamily="18" charset="0"/>
                <a:cs typeface="Arial" panose="020B0604020202020204" pitchFamily="34" charset="0"/>
              </a:rPr>
              <a:t>。</a:t>
            </a:r>
            <a:endParaRPr lang="en-US" altLang="zh-CN" sz="2000" b="1" dirty="0" smtClean="0">
              <a:solidFill>
                <a:srgbClr val="000066"/>
              </a:solidFill>
              <a:latin typeface="Cambria Math" panose="02040503050406030204" pitchFamily="18" charset="0"/>
              <a:cs typeface="Arial" panose="020B0604020202020204" pitchFamily="34" charset="0"/>
            </a:endParaRPr>
          </a:p>
          <a:p>
            <a:pPr indent="539750" algn="l" defTabSz="762000">
              <a:lnSpc>
                <a:spcPct val="150000"/>
              </a:lnSpc>
              <a:spcBef>
                <a:spcPts val="0"/>
              </a:spcBef>
            </a:pPr>
            <a:r>
              <a:rPr lang="en-US" altLang="zh-CN" sz="2000" b="1" dirty="0" smtClean="0">
                <a:solidFill>
                  <a:srgbClr val="000066"/>
                </a:solidFill>
                <a:latin typeface="Cambria Math" panose="02040503050406030204" pitchFamily="18" charset="0"/>
                <a:cs typeface="Arial" panose="020B0604020202020204" pitchFamily="34" charset="0"/>
              </a:rPr>
              <a:t>(</a:t>
            </a:r>
            <a:r>
              <a:rPr lang="en-US" altLang="zh-CN" sz="2000" b="1" dirty="0">
                <a:solidFill>
                  <a:srgbClr val="000066"/>
                </a:solidFill>
                <a:latin typeface="Cambria Math" panose="02040503050406030204" pitchFamily="18" charset="0"/>
                <a:cs typeface="Arial" panose="020B0604020202020204" pitchFamily="34" charset="0"/>
              </a:rPr>
              <a:t>3) </a:t>
            </a:r>
            <a:r>
              <a:rPr lang="zh-CN" altLang="en-US" sz="2000" b="1" dirty="0">
                <a:solidFill>
                  <a:srgbClr val="000066"/>
                </a:solidFill>
                <a:latin typeface="Cambria Math" panose="02040503050406030204" pitchFamily="18" charset="0"/>
                <a:cs typeface="Arial" panose="020B0604020202020204" pitchFamily="34" charset="0"/>
              </a:rPr>
              <a:t>误码率：磁表面存储数据的出错率。</a:t>
            </a:r>
            <a:r>
              <a:rPr lang="zh-CN" altLang="en-US" sz="2000" dirty="0">
                <a:solidFill>
                  <a:srgbClr val="000066"/>
                </a:solidFill>
                <a:latin typeface="Cambria Math" panose="02040503050406030204" pitchFamily="18" charset="0"/>
                <a:cs typeface="Arial" panose="020B0604020202020204" pitchFamily="34" charset="0"/>
              </a:rPr>
              <a:t>  </a:t>
            </a:r>
          </a:p>
        </p:txBody>
      </p:sp>
      <p:sp>
        <p:nvSpPr>
          <p:cNvPr id="81818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479484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C9572788-9F0D-42C0-A2AE-600D1B8DB987}" type="datetime1">
              <a:rPr lang="zh-CN" altLang="en-US"/>
              <a:pPr/>
              <a:t>2021/11/28</a:t>
            </a:fld>
            <a:endParaRPr lang="en-US" altLang="zh-CN"/>
          </a:p>
        </p:txBody>
      </p:sp>
      <p:sp>
        <p:nvSpPr>
          <p:cNvPr id="819202" name="Rectangle 2"/>
          <p:cNvSpPr>
            <a:spLocks noGrp="1" noChangeArrowheads="1"/>
          </p:cNvSpPr>
          <p:nvPr>
            <p:ph type="ctrTitle"/>
          </p:nvPr>
        </p:nvSpPr>
        <p:spPr>
          <a:xfrm>
            <a:off x="467999" y="682625"/>
            <a:ext cx="8280000" cy="649288"/>
          </a:xfrm>
          <a:noFill/>
          <a:ln/>
        </p:spPr>
        <p:txBody>
          <a:bodyPr anchor="ctr"/>
          <a:lstStyle/>
          <a:p>
            <a:pPr algn="l" fontAlgn="b"/>
            <a:r>
              <a:rPr lang="en-US" altLang="zh-CN"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8.1 </a:t>
            </a:r>
            <a:r>
              <a:rPr lang="zh-CN" altLang="en-US"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硬盘</a:t>
            </a:r>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的技术指标</a:t>
            </a:r>
            <a:endParaRPr lang="zh-CN" altLang="en-US" sz="3600" dirty="0">
              <a:solidFill>
                <a:srgbClr val="000066"/>
              </a:solidFill>
            </a:endParaRPr>
          </a:p>
        </p:txBody>
      </p:sp>
      <p:sp>
        <p:nvSpPr>
          <p:cNvPr id="819203" name="Rectangle 3"/>
          <p:cNvSpPr>
            <a:spLocks noGrp="1" noChangeArrowheads="1"/>
          </p:cNvSpPr>
          <p:nvPr>
            <p:ph type="subTitle" idx="1"/>
          </p:nvPr>
        </p:nvSpPr>
        <p:spPr>
          <a:xfrm>
            <a:off x="468000" y="1412875"/>
            <a:ext cx="8280000" cy="4930775"/>
          </a:xfrm>
          <a:noFill/>
          <a:ln/>
        </p:spPr>
        <p:txBody>
          <a:bodyPr/>
          <a:lstStyle/>
          <a:p>
            <a:pPr indent="539750" algn="l" defTabSz="762000">
              <a:lnSpc>
                <a:spcPct val="150000"/>
              </a:lnSpc>
              <a:spcBef>
                <a:spcPts val="0"/>
              </a:spcBef>
            </a:pPr>
            <a:r>
              <a:rPr lang="en-US" altLang="zh-CN" sz="2000" b="1" dirty="0" smtClean="0">
                <a:solidFill>
                  <a:srgbClr val="000066"/>
                </a:solidFill>
                <a:latin typeface="Cambria Math" panose="02040503050406030204" pitchFamily="18" charset="0"/>
              </a:rPr>
              <a:t>(</a:t>
            </a:r>
            <a:r>
              <a:rPr lang="en-US" altLang="zh-CN" sz="2000" b="1" dirty="0">
                <a:solidFill>
                  <a:srgbClr val="000066"/>
                </a:solidFill>
                <a:latin typeface="Cambria Math" panose="02040503050406030204" pitchFamily="18" charset="0"/>
              </a:rPr>
              <a:t>4)</a:t>
            </a:r>
            <a:r>
              <a:rPr lang="zh-CN" altLang="en-US" sz="2000" b="1" dirty="0">
                <a:solidFill>
                  <a:srgbClr val="000066"/>
                </a:solidFill>
                <a:latin typeface="Cambria Math" panose="02040503050406030204" pitchFamily="18" charset="0"/>
              </a:rPr>
              <a:t>寻址时间：由两部分构成</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en-US" altLang="zh-CN" sz="2000" b="1" dirty="0" smtClean="0">
                <a:solidFill>
                  <a:srgbClr val="000066"/>
                </a:solidFill>
                <a:latin typeface="Cambria Math" panose="02040503050406030204" pitchFamily="18" charset="0"/>
              </a:rPr>
              <a:t>1) </a:t>
            </a:r>
            <a:r>
              <a:rPr lang="zh-CN" altLang="en-US" sz="2000" b="1" dirty="0" smtClean="0">
                <a:solidFill>
                  <a:srgbClr val="000066"/>
                </a:solidFill>
                <a:latin typeface="Cambria Math" panose="02040503050406030204" pitchFamily="18" charset="0"/>
              </a:rPr>
              <a:t>寻道时间 </a:t>
            </a:r>
            <a:r>
              <a:rPr lang="en-US" altLang="zh-CN" sz="2000" b="1" i="1" dirty="0" err="1">
                <a:solidFill>
                  <a:srgbClr val="000066"/>
                </a:solidFill>
                <a:latin typeface="Cambria Math" panose="02040503050406030204" pitchFamily="18" charset="0"/>
              </a:rPr>
              <a:t>t</a:t>
            </a:r>
            <a:r>
              <a:rPr lang="en-US" altLang="zh-CN" sz="2000" b="1" i="1" baseline="-25000" dirty="0" err="1">
                <a:solidFill>
                  <a:srgbClr val="000066"/>
                </a:solidFill>
                <a:latin typeface="Cambria Math" panose="02040503050406030204" pitchFamily="18" charset="0"/>
              </a:rPr>
              <a:t>s</a:t>
            </a:r>
            <a:r>
              <a:rPr lang="en-US" altLang="zh-CN" sz="2000" b="1" dirty="0">
                <a:solidFill>
                  <a:srgbClr val="000066"/>
                </a:solidFill>
                <a:latin typeface="Cambria Math" panose="02040503050406030204" pitchFamily="18" charset="0"/>
              </a:rPr>
              <a:t> </a:t>
            </a:r>
            <a:r>
              <a:rPr lang="zh-CN" altLang="en-US" sz="2000" b="1" dirty="0">
                <a:solidFill>
                  <a:srgbClr val="000066"/>
                </a:solidFill>
                <a:latin typeface="Cambria Math" panose="02040503050406030204" pitchFamily="18" charset="0"/>
              </a:rPr>
              <a:t>，磁头移动到目标道所需的时间</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en-US" altLang="zh-CN" sz="2000" b="1" dirty="0" smtClean="0">
                <a:solidFill>
                  <a:srgbClr val="000066"/>
                </a:solidFill>
                <a:latin typeface="Cambria Math" panose="02040503050406030204" pitchFamily="18" charset="0"/>
              </a:rPr>
              <a:t>2) </a:t>
            </a:r>
            <a:r>
              <a:rPr lang="zh-CN" altLang="en-US" sz="2000" b="1" dirty="0" smtClean="0">
                <a:solidFill>
                  <a:srgbClr val="000066"/>
                </a:solidFill>
                <a:latin typeface="Cambria Math" panose="02040503050406030204" pitchFamily="18" charset="0"/>
              </a:rPr>
              <a:t>等待时间 </a:t>
            </a:r>
            <a:r>
              <a:rPr lang="en-US" altLang="zh-CN" sz="2000" b="1" i="1" dirty="0" err="1">
                <a:solidFill>
                  <a:srgbClr val="000066"/>
                </a:solidFill>
                <a:latin typeface="Cambria Math" panose="02040503050406030204" pitchFamily="18" charset="0"/>
              </a:rPr>
              <a:t>t</a:t>
            </a:r>
            <a:r>
              <a:rPr lang="en-US" altLang="zh-CN" sz="2000" b="1" i="1" baseline="-25000" dirty="0" err="1">
                <a:solidFill>
                  <a:srgbClr val="000066"/>
                </a:solidFill>
                <a:latin typeface="Cambria Math" panose="02040503050406030204" pitchFamily="18" charset="0"/>
              </a:rPr>
              <a:t>w</a:t>
            </a:r>
            <a:r>
              <a:rPr lang="en-US" altLang="zh-CN" sz="2000" b="1" baseline="-25000" dirty="0">
                <a:solidFill>
                  <a:srgbClr val="000066"/>
                </a:solidFill>
                <a:latin typeface="Cambria Math" panose="02040503050406030204" pitchFamily="18" charset="0"/>
              </a:rPr>
              <a:t> </a:t>
            </a:r>
            <a:r>
              <a:rPr lang="zh-CN" altLang="en-US" sz="2000" b="1" dirty="0">
                <a:solidFill>
                  <a:srgbClr val="000066"/>
                </a:solidFill>
                <a:latin typeface="Cambria Math" panose="02040503050406030204" pitchFamily="18" charset="0"/>
              </a:rPr>
              <a:t>，确定磁道后，所需扇区旋转至磁头下方所需的时间</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由于</a:t>
            </a:r>
            <a:r>
              <a:rPr lang="zh-CN" altLang="en-US" sz="2000" b="1" dirty="0">
                <a:solidFill>
                  <a:srgbClr val="000066"/>
                </a:solidFill>
                <a:latin typeface="Cambria Math" panose="02040503050406030204" pitchFamily="18" charset="0"/>
              </a:rPr>
              <a:t>内外道的寻道时间不同，以及不同的扇区旋转到磁头下方所需等待时间也不同。因此通常取它们的平均值，分别称为平均寻道时间 </a:t>
            </a:r>
            <a:r>
              <a:rPr lang="en-US" altLang="zh-CN" sz="2000" b="1" dirty="0" err="1">
                <a:solidFill>
                  <a:srgbClr val="000066"/>
                </a:solidFill>
                <a:latin typeface="Cambria Math" panose="02040503050406030204" pitchFamily="18" charset="0"/>
              </a:rPr>
              <a:t>Ts</a:t>
            </a:r>
            <a:r>
              <a:rPr lang="en-US" altLang="zh-CN" sz="2000" b="1" dirty="0">
                <a:solidFill>
                  <a:srgbClr val="000066"/>
                </a:solidFill>
                <a:latin typeface="Cambria Math" panose="02040503050406030204" pitchFamily="18" charset="0"/>
              </a:rPr>
              <a:t> </a:t>
            </a:r>
            <a:r>
              <a:rPr lang="zh-CN" altLang="en-US" sz="2000" b="1" dirty="0">
                <a:solidFill>
                  <a:srgbClr val="000066"/>
                </a:solidFill>
                <a:latin typeface="Cambria Math" panose="02040503050406030204" pitchFamily="18" charset="0"/>
              </a:rPr>
              <a:t>和平均等待时间 </a:t>
            </a:r>
            <a:r>
              <a:rPr lang="en-US" altLang="zh-CN" sz="2000" b="1" dirty="0">
                <a:solidFill>
                  <a:srgbClr val="000066"/>
                </a:solidFill>
                <a:latin typeface="Cambria Math" panose="02040503050406030204" pitchFamily="18" charset="0"/>
              </a:rPr>
              <a:t>Tw</a:t>
            </a:r>
            <a:r>
              <a:rPr lang="zh-CN" altLang="en-US" sz="2000" b="1" dirty="0">
                <a:solidFill>
                  <a:srgbClr val="000066"/>
                </a:solidFill>
                <a:latin typeface="Cambria Math" panose="02040503050406030204" pitchFamily="18" charset="0"/>
              </a:rPr>
              <a:t> ，合起来称为平均寻址时间 </a:t>
            </a:r>
            <a:r>
              <a:rPr lang="en-US" altLang="zh-CN" sz="2000" b="1" dirty="0">
                <a:solidFill>
                  <a:srgbClr val="000066"/>
                </a:solidFill>
                <a:latin typeface="Cambria Math" panose="02040503050406030204" pitchFamily="18" charset="0"/>
              </a:rPr>
              <a:t>Ta </a:t>
            </a:r>
            <a:r>
              <a:rPr lang="zh-CN" altLang="en-US" sz="2000" b="1" dirty="0">
                <a:solidFill>
                  <a:srgbClr val="000066"/>
                </a:solidFill>
                <a:latin typeface="Cambria Math" panose="02040503050406030204" pitchFamily="18" charset="0"/>
              </a:rPr>
              <a:t>。</a:t>
            </a:r>
          </a:p>
          <a:p>
            <a:pPr algn="l" defTabSz="762000">
              <a:lnSpc>
                <a:spcPct val="120000"/>
              </a:lnSpc>
            </a:pPr>
            <a:endParaRPr lang="zh-CN" altLang="en-US" dirty="0">
              <a:solidFill>
                <a:srgbClr val="000066"/>
              </a:solidFill>
              <a:latin typeface="宋体" panose="02010600030101010101" pitchFamily="2" charset="-122"/>
            </a:endParaRPr>
          </a:p>
          <a:p>
            <a:pPr algn="l" defTabSz="762000">
              <a:lnSpc>
                <a:spcPct val="120000"/>
              </a:lnSpc>
            </a:pPr>
            <a:r>
              <a:rPr lang="en-US" altLang="zh-CN" dirty="0">
                <a:solidFill>
                  <a:srgbClr val="000066"/>
                </a:solidFill>
                <a:latin typeface="宋体" panose="02010600030101010101" pitchFamily="2" charset="-122"/>
              </a:rPr>
              <a:t>    </a:t>
            </a:r>
            <a:endParaRPr lang="zh-CN" altLang="en-US" dirty="0">
              <a:solidFill>
                <a:srgbClr val="000066"/>
              </a:solidFill>
              <a:latin typeface="宋体" panose="02010600030101010101" pitchFamily="2" charset="-122"/>
            </a:endParaRPr>
          </a:p>
        </p:txBody>
      </p:sp>
      <p:sp>
        <p:nvSpPr>
          <p:cNvPr id="81920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920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19206" name="Object 6"/>
          <p:cNvGraphicFramePr>
            <a:graphicFrameLocks noChangeAspect="1"/>
          </p:cNvGraphicFramePr>
          <p:nvPr>
            <p:extLst>
              <p:ext uri="{D42A27DB-BD31-4B8C-83A1-F6EECF244321}">
                <p14:modId xmlns:p14="http://schemas.microsoft.com/office/powerpoint/2010/main" val="1062531030"/>
              </p:ext>
            </p:extLst>
          </p:nvPr>
        </p:nvGraphicFramePr>
        <p:xfrm>
          <a:off x="1476392" y="4724417"/>
          <a:ext cx="5460300" cy="888300"/>
        </p:xfrm>
        <a:graphic>
          <a:graphicData uri="http://schemas.openxmlformats.org/presentationml/2006/ole">
            <mc:AlternateContent xmlns:mc="http://schemas.openxmlformats.org/markup-compatibility/2006">
              <mc:Choice xmlns:v="urn:schemas-microsoft-com:vml" Requires="v">
                <p:oleObj spid="_x0000_s1048" name="Equation" r:id="rId3" imgW="2184120" imgH="355320" progId="Equation.DSMT4">
                  <p:embed/>
                </p:oleObj>
              </mc:Choice>
              <mc:Fallback>
                <p:oleObj name="Equation" r:id="rId3" imgW="2184120" imgH="355320" progId="Equation.DSMT4">
                  <p:embed/>
                  <p:pic>
                    <p:nvPicPr>
                      <p:cNvPr id="81920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92" y="4724417"/>
                        <a:ext cx="5460300" cy="88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81983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85E7865F-8974-422D-BCAB-ED19E972DF72}" type="datetime1">
              <a:rPr lang="zh-CN" altLang="en-US"/>
              <a:pPr/>
              <a:t>2021/11/28</a:t>
            </a:fld>
            <a:endParaRPr lang="en-US" altLang="zh-CN"/>
          </a:p>
        </p:txBody>
      </p:sp>
      <p:sp>
        <p:nvSpPr>
          <p:cNvPr id="820226" name="Rectangle 2"/>
          <p:cNvSpPr>
            <a:spLocks noGrp="1" noChangeArrowheads="1"/>
          </p:cNvSpPr>
          <p:nvPr>
            <p:ph type="ctrTitle"/>
          </p:nvPr>
        </p:nvSpPr>
        <p:spPr>
          <a:xfrm>
            <a:off x="467999" y="682625"/>
            <a:ext cx="8280000" cy="649288"/>
          </a:xfrm>
          <a:noFill/>
          <a:ln/>
        </p:spPr>
        <p:txBody>
          <a:bodyPr anchor="ctr"/>
          <a:lstStyle/>
          <a:p>
            <a:pPr algn="l" fontAlgn="b"/>
            <a:r>
              <a:rPr lang="en-US" altLang="zh-CN"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8.1 </a:t>
            </a:r>
            <a:r>
              <a:rPr lang="zh-CN" altLang="en-US"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硬盘</a:t>
            </a:r>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的技术指标</a:t>
            </a:r>
            <a:endParaRPr lang="zh-CN" altLang="en-US" sz="3600" dirty="0">
              <a:solidFill>
                <a:srgbClr val="000066"/>
              </a:solidFill>
            </a:endParaRPr>
          </a:p>
        </p:txBody>
      </p:sp>
      <p:sp>
        <p:nvSpPr>
          <p:cNvPr id="820227" name="Rectangle 3"/>
          <p:cNvSpPr>
            <a:spLocks noGrp="1" noChangeArrowheads="1"/>
          </p:cNvSpPr>
          <p:nvPr>
            <p:ph type="subTitle" idx="1"/>
          </p:nvPr>
        </p:nvSpPr>
        <p:spPr>
          <a:xfrm>
            <a:off x="468000" y="1412875"/>
            <a:ext cx="8280000" cy="4930775"/>
          </a:xfrm>
          <a:noFill/>
          <a:ln/>
        </p:spPr>
        <p:txBody>
          <a:bodyPr/>
          <a:lstStyle/>
          <a:p>
            <a:pPr indent="442913" algn="l" defTabSz="762000">
              <a:lnSpc>
                <a:spcPct val="150000"/>
              </a:lnSpc>
              <a:spcBef>
                <a:spcPts val="0"/>
              </a:spcBef>
            </a:pPr>
            <a:r>
              <a:rPr lang="zh-CN" altLang="en-US" sz="2000" b="1" dirty="0">
                <a:solidFill>
                  <a:srgbClr val="000066"/>
                </a:solidFill>
                <a:latin typeface="Cambria Math" panose="02040503050406030204" pitchFamily="18" charset="0"/>
              </a:rPr>
              <a:t>  </a:t>
            </a:r>
            <a:r>
              <a:rPr lang="en-US" altLang="zh-CN" sz="2000" b="1" dirty="0" smtClean="0">
                <a:solidFill>
                  <a:srgbClr val="000066"/>
                </a:solidFill>
                <a:latin typeface="Cambria Math" panose="02040503050406030204" pitchFamily="18" charset="0"/>
              </a:rPr>
              <a:t>(</a:t>
            </a:r>
            <a:r>
              <a:rPr lang="en-US" altLang="zh-CN" sz="2000" b="1" dirty="0">
                <a:solidFill>
                  <a:srgbClr val="000066"/>
                </a:solidFill>
                <a:latin typeface="Cambria Math" panose="02040503050406030204" pitchFamily="18" charset="0"/>
              </a:rPr>
              <a:t>5) </a:t>
            </a:r>
            <a:r>
              <a:rPr lang="zh-CN" altLang="en-US" sz="2000" b="1" dirty="0">
                <a:solidFill>
                  <a:srgbClr val="000066"/>
                </a:solidFill>
                <a:latin typeface="Cambria Math" panose="02040503050406030204" pitchFamily="18" charset="0"/>
              </a:rPr>
              <a:t>数据传输率：磁盘在单位时间内与主机之间传送数据的字节数。目前的</a:t>
            </a:r>
            <a:r>
              <a:rPr lang="en-US" altLang="zh-CN" sz="2000" b="1" dirty="0">
                <a:solidFill>
                  <a:srgbClr val="000066"/>
                </a:solidFill>
                <a:latin typeface="Cambria Math" panose="02040503050406030204" pitchFamily="18" charset="0"/>
              </a:rPr>
              <a:t>IDE</a:t>
            </a:r>
            <a:r>
              <a:rPr lang="zh-CN" altLang="en-US" sz="2000" b="1" dirty="0">
                <a:solidFill>
                  <a:srgbClr val="000066"/>
                </a:solidFill>
                <a:latin typeface="Cambria Math" panose="02040503050406030204" pitchFamily="18" charset="0"/>
              </a:rPr>
              <a:t>接口的</a:t>
            </a:r>
            <a:r>
              <a:rPr lang="en-US" altLang="zh-CN" sz="2000" b="1" dirty="0">
                <a:solidFill>
                  <a:srgbClr val="000066"/>
                </a:solidFill>
                <a:latin typeface="Cambria Math" panose="02040503050406030204" pitchFamily="18" charset="0"/>
              </a:rPr>
              <a:t>Ultra ATA/66 </a:t>
            </a:r>
            <a:r>
              <a:rPr lang="zh-CN" altLang="en-US" sz="2000" b="1" dirty="0">
                <a:solidFill>
                  <a:srgbClr val="000066"/>
                </a:solidFill>
                <a:latin typeface="Cambria Math" panose="02040503050406030204" pitchFamily="18" charset="0"/>
              </a:rPr>
              <a:t>可达</a:t>
            </a:r>
            <a:r>
              <a:rPr lang="en-US" altLang="zh-CN" sz="2000" b="1" dirty="0">
                <a:solidFill>
                  <a:srgbClr val="000066"/>
                </a:solidFill>
                <a:latin typeface="Cambria Math" panose="02040503050406030204" pitchFamily="18" charset="0"/>
              </a:rPr>
              <a:t>66.7MB/s</a:t>
            </a:r>
            <a:r>
              <a:rPr lang="zh-CN" altLang="en-US" sz="2000" b="1" dirty="0">
                <a:solidFill>
                  <a:srgbClr val="000066"/>
                </a:solidFill>
                <a:latin typeface="Cambria Math" panose="02040503050406030204" pitchFamily="18" charset="0"/>
              </a:rPr>
              <a:t>；而</a:t>
            </a:r>
            <a:r>
              <a:rPr lang="en-US" altLang="zh-CN" sz="2000" b="1" dirty="0">
                <a:solidFill>
                  <a:srgbClr val="000066"/>
                </a:solidFill>
                <a:latin typeface="Cambria Math" panose="02040503050406030204" pitchFamily="18" charset="0"/>
              </a:rPr>
              <a:t>SATA </a:t>
            </a:r>
            <a:r>
              <a:rPr lang="en-US" altLang="zh-CN" sz="2000" b="1" dirty="0" smtClean="0">
                <a:solidFill>
                  <a:srgbClr val="000066"/>
                </a:solidFill>
                <a:latin typeface="Cambria Math" panose="02040503050406030204" pitchFamily="18" charset="0"/>
              </a:rPr>
              <a:t>3.0</a:t>
            </a:r>
            <a:r>
              <a:rPr lang="zh-CN" altLang="en-US" sz="2000" b="1" dirty="0">
                <a:solidFill>
                  <a:srgbClr val="000066"/>
                </a:solidFill>
                <a:latin typeface="Cambria Math" panose="02040503050406030204" pitchFamily="18" charset="0"/>
              </a:rPr>
              <a:t>接口可</a:t>
            </a:r>
            <a:r>
              <a:rPr lang="zh-CN" altLang="en-US" sz="2000" b="1" dirty="0" smtClean="0">
                <a:solidFill>
                  <a:srgbClr val="000066"/>
                </a:solidFill>
                <a:latin typeface="Cambria Math" panose="02040503050406030204" pitchFamily="18" charset="0"/>
              </a:rPr>
              <a:t>达</a:t>
            </a:r>
            <a:r>
              <a:rPr lang="en-US" altLang="zh-CN" sz="2000" b="1" dirty="0" smtClean="0">
                <a:solidFill>
                  <a:srgbClr val="000066"/>
                </a:solidFill>
                <a:latin typeface="Cambria Math" panose="02040503050406030204" pitchFamily="18" charset="0"/>
              </a:rPr>
              <a:t>6Gb/s</a:t>
            </a:r>
            <a:r>
              <a:rPr lang="zh-CN" altLang="en-US" sz="2000" b="1" dirty="0" smtClean="0">
                <a:solidFill>
                  <a:srgbClr val="000066"/>
                </a:solidFill>
                <a:latin typeface="Cambria Math" panose="02040503050406030204" pitchFamily="18" charset="0"/>
              </a:rPr>
              <a:t>（即</a:t>
            </a:r>
            <a:r>
              <a:rPr lang="en-US" altLang="zh-CN" sz="2000" b="1" dirty="0" smtClean="0">
                <a:solidFill>
                  <a:srgbClr val="000066"/>
                </a:solidFill>
                <a:latin typeface="Cambria Math" panose="02040503050406030204" pitchFamily="18" charset="0"/>
              </a:rPr>
              <a:t>600MB/s</a:t>
            </a:r>
            <a:r>
              <a:rPr lang="zh-CN" altLang="en-US" sz="2000" b="1" dirty="0" smtClean="0">
                <a:solidFill>
                  <a:srgbClr val="000066"/>
                </a:solidFill>
                <a:latin typeface="Cambria Math" panose="02040503050406030204" pitchFamily="18" charset="0"/>
              </a:rPr>
              <a:t>，因为采用</a:t>
            </a:r>
            <a:r>
              <a:rPr lang="en-US" altLang="zh-CN" sz="2000" b="1" dirty="0" smtClean="0">
                <a:solidFill>
                  <a:srgbClr val="000066"/>
                </a:solidFill>
                <a:latin typeface="Cambria Math" panose="02040503050406030204" pitchFamily="18" charset="0"/>
              </a:rPr>
              <a:t>8/10</a:t>
            </a:r>
            <a:r>
              <a:rPr lang="zh-CN" altLang="en-US" sz="2000" b="1" dirty="0" smtClean="0">
                <a:solidFill>
                  <a:srgbClr val="000066"/>
                </a:solidFill>
                <a:latin typeface="Cambria Math" panose="02040503050406030204" pitchFamily="18" charset="0"/>
              </a:rPr>
              <a:t>编码）。</a:t>
            </a:r>
            <a:endParaRPr lang="en-US" altLang="zh-CN" sz="2000" b="1" dirty="0" smtClean="0">
              <a:solidFill>
                <a:srgbClr val="000066"/>
              </a:solidFill>
              <a:latin typeface="Cambria Math" panose="02040503050406030204" pitchFamily="18" charset="0"/>
            </a:endParaRPr>
          </a:p>
          <a:p>
            <a:pPr indent="442913" algn="l" defTabSz="762000">
              <a:lnSpc>
                <a:spcPct val="150000"/>
              </a:lnSpc>
              <a:spcBef>
                <a:spcPts val="0"/>
              </a:spcBef>
            </a:pPr>
            <a:endParaRPr lang="en-US" altLang="zh-CN" sz="2000" b="1" dirty="0">
              <a:solidFill>
                <a:srgbClr val="000066"/>
              </a:solidFill>
              <a:latin typeface="Cambria Math" panose="02040503050406030204" pitchFamily="18" charset="0"/>
            </a:endParaRPr>
          </a:p>
          <a:p>
            <a:pPr indent="442913" algn="l" defTabSz="762000">
              <a:lnSpc>
                <a:spcPct val="150000"/>
              </a:lnSpc>
              <a:spcBef>
                <a:spcPts val="0"/>
              </a:spcBef>
            </a:pPr>
            <a:r>
              <a:rPr lang="zh-CN" altLang="en-US" sz="2000" b="1" dirty="0" smtClean="0">
                <a:solidFill>
                  <a:srgbClr val="000066"/>
                </a:solidFill>
                <a:latin typeface="Cambria Math" panose="02040503050406030204" pitchFamily="18" charset="0"/>
              </a:rPr>
              <a:t>需要</a:t>
            </a:r>
            <a:r>
              <a:rPr lang="zh-CN" altLang="en-US" sz="2000" b="1" dirty="0">
                <a:solidFill>
                  <a:srgbClr val="000066"/>
                </a:solidFill>
                <a:latin typeface="Cambria Math" panose="02040503050406030204" pitchFamily="18" charset="0"/>
              </a:rPr>
              <a:t>注意的是：平均寻址时间与数据传输率之间是有联系的，平均寻道时间反映的是磁头读写信息的速率；而数据传输率反映的是磁盘与</a:t>
            </a:r>
            <a:r>
              <a:rPr lang="en-US" altLang="zh-CN" sz="2000" b="1" dirty="0">
                <a:solidFill>
                  <a:srgbClr val="000066"/>
                </a:solidFill>
                <a:latin typeface="Cambria Math" panose="02040503050406030204" pitchFamily="18" charset="0"/>
              </a:rPr>
              <a:t>CPU</a:t>
            </a:r>
            <a:r>
              <a:rPr lang="zh-CN" altLang="en-US" sz="2000" b="1" dirty="0">
                <a:solidFill>
                  <a:srgbClr val="000066"/>
                </a:solidFill>
                <a:latin typeface="Cambria Math" panose="02040503050406030204" pitchFamily="18" charset="0"/>
              </a:rPr>
              <a:t>之间传送数据的速率。最好的搭配是磁头读写速率大致等于数据传输率。</a:t>
            </a:r>
            <a:r>
              <a:rPr lang="zh-CN" altLang="en-US" sz="2000" dirty="0">
                <a:solidFill>
                  <a:srgbClr val="000066"/>
                </a:solidFill>
                <a:latin typeface="Cambria Math" panose="02040503050406030204" pitchFamily="18" charset="0"/>
              </a:rPr>
              <a:t> </a:t>
            </a:r>
          </a:p>
        </p:txBody>
      </p:sp>
      <p:sp>
        <p:nvSpPr>
          <p:cNvPr id="8202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02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492886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74657668-9402-4404-8E8B-B723E74E4E17}" type="datetime1">
              <a:rPr lang="zh-CN" altLang="en-US"/>
              <a:pPr>
                <a:defRPr/>
              </a:pPr>
              <a:t>2021/11/28</a:t>
            </a:fld>
            <a:endParaRPr lang="en-US" altLang="zh-CN"/>
          </a:p>
        </p:txBody>
      </p:sp>
      <p:sp>
        <p:nvSpPr>
          <p:cNvPr id="1638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itchFamily="18" charset="0"/>
                <a:ea typeface="宋体" pitchFamily="2" charset="-122"/>
              </a:defRPr>
            </a:lvl1pPr>
            <a:lvl2pPr marL="742950" indent="-285750">
              <a:spcBef>
                <a:spcPct val="20000"/>
              </a:spcBef>
              <a:buChar char="–"/>
              <a:defRPr sz="2800">
                <a:solidFill>
                  <a:srgbClr val="FFFF00"/>
                </a:solidFill>
                <a:latin typeface="Times New Roman" pitchFamily="18" charset="0"/>
                <a:ea typeface="宋体" pitchFamily="2" charset="-122"/>
              </a:defRPr>
            </a:lvl2pPr>
            <a:lvl3pPr marL="1143000" indent="-228600">
              <a:spcBef>
                <a:spcPct val="20000"/>
              </a:spcBef>
              <a:buChar char="•"/>
              <a:defRPr sz="2400">
                <a:solidFill>
                  <a:srgbClr val="FFFF00"/>
                </a:solidFill>
                <a:latin typeface="Times New Roman" pitchFamily="18" charset="0"/>
                <a:ea typeface="宋体" pitchFamily="2" charset="-122"/>
              </a:defRPr>
            </a:lvl3pPr>
            <a:lvl4pPr marL="1600200" indent="-228600">
              <a:spcBef>
                <a:spcPct val="20000"/>
              </a:spcBef>
              <a:buChar char="–"/>
              <a:defRPr sz="2000">
                <a:solidFill>
                  <a:srgbClr val="FFFF00"/>
                </a:solidFill>
                <a:latin typeface="Times New Roman" pitchFamily="18" charset="0"/>
                <a:ea typeface="宋体" pitchFamily="2" charset="-122"/>
              </a:defRPr>
            </a:lvl4pPr>
            <a:lvl5pPr marL="2057400" indent="-228600">
              <a:spcBef>
                <a:spcPct val="20000"/>
              </a:spcBef>
              <a:buChar char="•"/>
              <a:defRPr sz="2000">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9pPr>
          </a:lstStyle>
          <a:p>
            <a:pPr>
              <a:spcBef>
                <a:spcPct val="0"/>
              </a:spcBef>
              <a:buFontTx/>
              <a:buNone/>
            </a:pPr>
            <a:endParaRPr lang="zh-CN" altLang="en-US" sz="2400">
              <a:solidFill>
                <a:schemeClr val="tx1"/>
              </a:solidFill>
              <a:ea typeface="黑体" pitchFamily="2" charset="-122"/>
            </a:endParaRPr>
          </a:p>
        </p:txBody>
      </p:sp>
      <p:sp>
        <p:nvSpPr>
          <p:cNvPr id="1638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itchFamily="18" charset="0"/>
                <a:ea typeface="宋体" pitchFamily="2" charset="-122"/>
              </a:defRPr>
            </a:lvl1pPr>
            <a:lvl2pPr marL="742950" indent="-285750">
              <a:spcBef>
                <a:spcPct val="20000"/>
              </a:spcBef>
              <a:buChar char="–"/>
              <a:defRPr sz="2800">
                <a:solidFill>
                  <a:srgbClr val="FFFF00"/>
                </a:solidFill>
                <a:latin typeface="Times New Roman" pitchFamily="18" charset="0"/>
                <a:ea typeface="宋体" pitchFamily="2" charset="-122"/>
              </a:defRPr>
            </a:lvl2pPr>
            <a:lvl3pPr marL="1143000" indent="-228600">
              <a:spcBef>
                <a:spcPct val="20000"/>
              </a:spcBef>
              <a:buChar char="•"/>
              <a:defRPr sz="2400">
                <a:solidFill>
                  <a:srgbClr val="FFFF00"/>
                </a:solidFill>
                <a:latin typeface="Times New Roman" pitchFamily="18" charset="0"/>
                <a:ea typeface="宋体" pitchFamily="2" charset="-122"/>
              </a:defRPr>
            </a:lvl3pPr>
            <a:lvl4pPr marL="1600200" indent="-228600">
              <a:spcBef>
                <a:spcPct val="20000"/>
              </a:spcBef>
              <a:buChar char="–"/>
              <a:defRPr sz="2000">
                <a:solidFill>
                  <a:srgbClr val="FFFF00"/>
                </a:solidFill>
                <a:latin typeface="Times New Roman" pitchFamily="18" charset="0"/>
                <a:ea typeface="宋体" pitchFamily="2" charset="-122"/>
              </a:defRPr>
            </a:lvl4pPr>
            <a:lvl5pPr marL="2057400" indent="-228600">
              <a:spcBef>
                <a:spcPct val="20000"/>
              </a:spcBef>
              <a:buChar char="•"/>
              <a:defRPr sz="2000">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9pPr>
          </a:lstStyle>
          <a:p>
            <a:pPr>
              <a:spcBef>
                <a:spcPct val="0"/>
              </a:spcBef>
              <a:buFontTx/>
              <a:buNone/>
            </a:pPr>
            <a:endParaRPr lang="zh-CN" altLang="en-US" sz="2400">
              <a:solidFill>
                <a:schemeClr val="tx1"/>
              </a:solidFill>
              <a:ea typeface="黑体" pitchFamily="2" charset="-122"/>
            </a:endParaRPr>
          </a:p>
        </p:txBody>
      </p:sp>
      <p:sp>
        <p:nvSpPr>
          <p:cNvPr id="16389" name="Rectangle 4"/>
          <p:cNvSpPr>
            <a:spLocks noGrp="1" noChangeArrowheads="1"/>
          </p:cNvSpPr>
          <p:nvPr>
            <p:ph type="subTitle" idx="1"/>
          </p:nvPr>
        </p:nvSpPr>
        <p:spPr>
          <a:xfrm>
            <a:off x="755576" y="2708275"/>
            <a:ext cx="7632848" cy="1008063"/>
          </a:xfrm>
          <a:noFill/>
        </p:spPr>
        <p:txBody>
          <a:bodyPr/>
          <a:lstStyle/>
          <a:p>
            <a:pPr defTabSz="762000" eaLnBrk="1" hangingPunct="1">
              <a:lnSpc>
                <a:spcPct val="110000"/>
              </a:lnSpc>
            </a:pPr>
            <a:r>
              <a:rPr lang="en-US" altLang="zh-CN" sz="4800" dirty="0" smtClean="0">
                <a:solidFill>
                  <a:srgbClr val="000066"/>
                </a:solidFill>
                <a:latin typeface="黑体" pitchFamily="2" charset="-122"/>
                <a:ea typeface="黑体" pitchFamily="2" charset="-122"/>
              </a:rPr>
              <a:t>8.2 </a:t>
            </a:r>
            <a:r>
              <a:rPr lang="zh-CN" altLang="en-US" sz="4800" dirty="0" smtClean="0">
                <a:solidFill>
                  <a:srgbClr val="000066"/>
                </a:solidFill>
                <a:latin typeface="黑体" pitchFamily="2" charset="-122"/>
                <a:ea typeface="黑体" pitchFamily="2" charset="-122"/>
              </a:rPr>
              <a:t>磁记录原理和方式</a:t>
            </a:r>
          </a:p>
        </p:txBody>
      </p:sp>
    </p:spTree>
    <p:extLst>
      <p:ext uri="{BB962C8B-B14F-4D97-AF65-F5344CB8AC3E}">
        <p14:creationId xmlns:p14="http://schemas.microsoft.com/office/powerpoint/2010/main" val="4270129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434A4631-D7A9-408B-BE67-20D30EE35666}" type="datetime1">
              <a:rPr lang="zh-CN" altLang="en-US"/>
              <a:pPr/>
              <a:t>2021/11/28</a:t>
            </a:fld>
            <a:endParaRPr lang="en-US" altLang="zh-CN"/>
          </a:p>
        </p:txBody>
      </p:sp>
      <p:sp>
        <p:nvSpPr>
          <p:cNvPr id="816130" name="Rectangle 2"/>
          <p:cNvSpPr>
            <a:spLocks noGrp="1" noChangeArrowheads="1"/>
          </p:cNvSpPr>
          <p:nvPr>
            <p:ph type="ctrTitle"/>
          </p:nvPr>
        </p:nvSpPr>
        <p:spPr>
          <a:xfrm>
            <a:off x="467999" y="682625"/>
            <a:ext cx="8280000" cy="649288"/>
          </a:xfrm>
          <a:noFill/>
          <a:ln/>
        </p:spPr>
        <p:txBody>
          <a:bodyPr anchor="ctr"/>
          <a:lstStyle/>
          <a:p>
            <a:pPr algn="l" fontAlgn="b"/>
            <a:r>
              <a:rPr lang="en-US" altLang="zh-CN"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8.2.1 </a:t>
            </a:r>
            <a:r>
              <a:rPr lang="zh-CN" altLang="en-US"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磁记录</a:t>
            </a:r>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原理</a:t>
            </a:r>
            <a:endParaRPr lang="en-US" altLang="zh-CN" sz="3600" dirty="0">
              <a:solidFill>
                <a:srgbClr val="000066"/>
              </a:solidFill>
            </a:endParaRPr>
          </a:p>
        </p:txBody>
      </p:sp>
      <p:sp>
        <p:nvSpPr>
          <p:cNvPr id="816131" name="Rectangle 3"/>
          <p:cNvSpPr>
            <a:spLocks noGrp="1" noChangeArrowheads="1"/>
          </p:cNvSpPr>
          <p:nvPr>
            <p:ph type="subTitle" idx="1"/>
          </p:nvPr>
        </p:nvSpPr>
        <p:spPr>
          <a:xfrm>
            <a:off x="468000" y="1412875"/>
            <a:ext cx="4464040" cy="4930775"/>
          </a:xfrm>
          <a:noFill/>
          <a:ln/>
        </p:spPr>
        <p:txBody>
          <a:bodyPr/>
          <a:lstStyle/>
          <a:p>
            <a:pPr indent="539750" algn="l" defTabSz="762000">
              <a:lnSpc>
                <a:spcPct val="150000"/>
              </a:lnSpc>
              <a:spcBef>
                <a:spcPts val="0"/>
              </a:spcBef>
            </a:pPr>
            <a:r>
              <a:rPr lang="zh-CN" altLang="en-US" sz="2000" b="1" dirty="0" smtClean="0">
                <a:solidFill>
                  <a:srgbClr val="000066"/>
                </a:solidFill>
                <a:latin typeface="宋体" panose="02010600030101010101" pitchFamily="2" charset="-122"/>
              </a:rPr>
              <a:t>磁介质</a:t>
            </a:r>
            <a:r>
              <a:rPr lang="zh-CN" altLang="en-US" sz="2000" b="1" dirty="0">
                <a:solidFill>
                  <a:srgbClr val="000066"/>
                </a:solidFill>
                <a:latin typeface="宋体" panose="02010600030101010101" pitchFamily="2" charset="-122"/>
              </a:rPr>
              <a:t>在交流电场的感应下，能够产生极化现象（具有磁性），磁性具有磁滞回线特征</a:t>
            </a:r>
            <a:r>
              <a:rPr lang="zh-CN" altLang="en-US" sz="2000" b="1" dirty="0" smtClean="0">
                <a:solidFill>
                  <a:srgbClr val="000066"/>
                </a:solidFill>
                <a:latin typeface="宋体" panose="02010600030101010101" pitchFamily="2" charset="-122"/>
              </a:rPr>
              <a:t>。</a:t>
            </a:r>
            <a:endParaRPr lang="en-US" altLang="zh-CN" sz="2000" b="1" dirty="0" smtClean="0">
              <a:solidFill>
                <a:srgbClr val="000066"/>
              </a:solidFill>
              <a:latin typeface="宋体" panose="02010600030101010101" pitchFamily="2" charset="-122"/>
            </a:endParaRPr>
          </a:p>
          <a:p>
            <a:pPr indent="539750" algn="l" defTabSz="762000">
              <a:lnSpc>
                <a:spcPct val="150000"/>
              </a:lnSpc>
              <a:spcBef>
                <a:spcPts val="0"/>
              </a:spcBef>
            </a:pPr>
            <a:r>
              <a:rPr lang="zh-CN" altLang="en-US" sz="2000" b="1" dirty="0" smtClean="0">
                <a:solidFill>
                  <a:srgbClr val="000066"/>
                </a:solidFill>
                <a:latin typeface="宋体" panose="02010600030101010101" pitchFamily="2" charset="-122"/>
              </a:rPr>
              <a:t>硬盘</a:t>
            </a:r>
            <a:r>
              <a:rPr lang="zh-CN" altLang="en-US" sz="2000" b="1" dirty="0">
                <a:solidFill>
                  <a:srgbClr val="000066"/>
                </a:solidFill>
                <a:latin typeface="宋体" panose="02010600030101010101" pitchFamily="2" charset="-122"/>
              </a:rPr>
              <a:t>盘片所用的磁性材料具有近似矩形的磁滞回线。从磁滞回线可知，磁性材料被磁化以后，工作点总是在磁滞回线上。即磁化后，会形成两个稳定的剩磁状态（</a:t>
            </a:r>
            <a:r>
              <a:rPr lang="en-US" altLang="zh-CN" sz="2000" b="1" dirty="0">
                <a:solidFill>
                  <a:srgbClr val="000066"/>
                </a:solidFill>
                <a:latin typeface="宋体" panose="02010600030101010101" pitchFamily="2" charset="-122"/>
              </a:rPr>
              <a:t>Br</a:t>
            </a:r>
            <a:r>
              <a:rPr lang="zh-CN" altLang="en-US" sz="2000" b="1" dirty="0">
                <a:solidFill>
                  <a:srgbClr val="000066"/>
                </a:solidFill>
                <a:latin typeface="宋体" panose="02010600030101010101" pitchFamily="2" charset="-122"/>
              </a:rPr>
              <a:t>和</a:t>
            </a:r>
            <a:r>
              <a:rPr lang="en-US" altLang="zh-CN" sz="2000" b="1" dirty="0">
                <a:solidFill>
                  <a:srgbClr val="000066"/>
                </a:solidFill>
                <a:latin typeface="宋体" panose="02010600030101010101" pitchFamily="2" charset="-122"/>
              </a:rPr>
              <a:t>-Br</a:t>
            </a:r>
            <a:r>
              <a:rPr lang="zh-CN" altLang="en-US" sz="2000" b="1" dirty="0">
                <a:solidFill>
                  <a:srgbClr val="000066"/>
                </a:solidFill>
                <a:latin typeface="宋体" panose="02010600030101010101" pitchFamily="2" charset="-122"/>
              </a:rPr>
              <a:t>）</a:t>
            </a:r>
            <a:r>
              <a:rPr lang="zh-CN" altLang="en-US" sz="2000" b="1" dirty="0" smtClean="0">
                <a:solidFill>
                  <a:srgbClr val="000066"/>
                </a:solidFill>
                <a:latin typeface="宋体" panose="02010600030101010101" pitchFamily="2" charset="-122"/>
              </a:rPr>
              <a:t>。</a:t>
            </a:r>
            <a:endParaRPr lang="en-US" altLang="zh-CN" sz="2000" b="1" dirty="0" smtClean="0">
              <a:solidFill>
                <a:srgbClr val="000066"/>
              </a:solidFill>
              <a:latin typeface="宋体" panose="02010600030101010101" pitchFamily="2" charset="-122"/>
            </a:endParaRPr>
          </a:p>
          <a:p>
            <a:pPr indent="539750" algn="l" defTabSz="762000">
              <a:lnSpc>
                <a:spcPct val="150000"/>
              </a:lnSpc>
              <a:spcBef>
                <a:spcPts val="0"/>
              </a:spcBef>
            </a:pPr>
            <a:r>
              <a:rPr lang="zh-CN" altLang="en-US" sz="2000" b="1" dirty="0" smtClean="0">
                <a:solidFill>
                  <a:srgbClr val="000066"/>
                </a:solidFill>
                <a:latin typeface="宋体" panose="02010600030101010101" pitchFamily="2" charset="-122"/>
              </a:rPr>
              <a:t>磁记录</a:t>
            </a:r>
            <a:r>
              <a:rPr lang="zh-CN" altLang="en-US" sz="2000" b="1" dirty="0">
                <a:solidFill>
                  <a:srgbClr val="000066"/>
                </a:solidFill>
                <a:latin typeface="宋体" panose="02010600030101010101" pitchFamily="2" charset="-122"/>
              </a:rPr>
              <a:t>原理就是利用这两个稳态分别代表“</a:t>
            </a:r>
            <a:r>
              <a:rPr lang="en-US" altLang="zh-CN" sz="2000" b="1" dirty="0">
                <a:solidFill>
                  <a:srgbClr val="000066"/>
                </a:solidFill>
                <a:latin typeface="宋体" panose="02010600030101010101" pitchFamily="2" charset="-122"/>
              </a:rPr>
              <a:t>0”</a:t>
            </a:r>
            <a:r>
              <a:rPr lang="zh-CN" altLang="en-US" sz="2000" b="1" dirty="0">
                <a:solidFill>
                  <a:srgbClr val="000066"/>
                </a:solidFill>
                <a:latin typeface="宋体" panose="02010600030101010101" pitchFamily="2" charset="-122"/>
              </a:rPr>
              <a:t>和“</a:t>
            </a:r>
            <a:r>
              <a:rPr lang="en-US" altLang="zh-CN" sz="2000" b="1" dirty="0">
                <a:solidFill>
                  <a:srgbClr val="000066"/>
                </a:solidFill>
                <a:latin typeface="宋体" panose="02010600030101010101" pitchFamily="2" charset="-122"/>
              </a:rPr>
              <a:t>1”</a:t>
            </a:r>
          </a:p>
        </p:txBody>
      </p:sp>
      <p:sp>
        <p:nvSpPr>
          <p:cNvPr id="81613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613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816134" name="Picture 6" descr="7-9"/>
          <p:cNvPicPr>
            <a:picLocks noChangeAspect="1" noChangeArrowheads="1"/>
          </p:cNvPicPr>
          <p:nvPr/>
        </p:nvPicPr>
        <p:blipFill>
          <a:blip r:embed="rId2">
            <a:extLst>
              <a:ext uri="{28A0092B-C50C-407E-A947-70E740481C1C}">
                <a14:useLocalDpi xmlns:a14="http://schemas.microsoft.com/office/drawing/2010/main" val="0"/>
              </a:ext>
            </a:extLst>
          </a:blip>
          <a:srcRect l="5017" r="4962" b="8203"/>
          <a:stretch>
            <a:fillRect/>
          </a:stretch>
        </p:blipFill>
        <p:spPr bwMode="auto">
          <a:xfrm>
            <a:off x="5003800" y="1052513"/>
            <a:ext cx="3529013"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3479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half" idx="10"/>
          </p:nvPr>
        </p:nvSpPr>
        <p:spPr/>
        <p:txBody>
          <a:bodyPr/>
          <a:lstStyle/>
          <a:p>
            <a:fld id="{97E574DB-CDA6-4BA7-8266-AE0EB56A631F}" type="datetime1">
              <a:rPr lang="zh-CN" altLang="en-US"/>
              <a:pPr/>
              <a:t>2021/11/28</a:t>
            </a:fld>
            <a:endParaRPr lang="en-US" altLang="zh-CN"/>
          </a:p>
        </p:txBody>
      </p:sp>
      <p:sp>
        <p:nvSpPr>
          <p:cNvPr id="817154" name="Rectangle 2"/>
          <p:cNvSpPr>
            <a:spLocks noGrp="1" noChangeArrowheads="1"/>
          </p:cNvSpPr>
          <p:nvPr>
            <p:ph type="ctrTitle"/>
          </p:nvPr>
        </p:nvSpPr>
        <p:spPr>
          <a:xfrm>
            <a:off x="467999" y="682625"/>
            <a:ext cx="8280000" cy="649288"/>
          </a:xfrm>
          <a:noFill/>
          <a:ln/>
        </p:spPr>
        <p:txBody>
          <a:bodyPr anchor="ctr"/>
          <a:lstStyle/>
          <a:p>
            <a:pPr algn="l" fontAlgn="b"/>
            <a:r>
              <a:rPr lang="en-US" altLang="zh-CN"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8.2.1 </a:t>
            </a:r>
            <a:r>
              <a:rPr lang="zh-CN" altLang="en-US"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磁记录</a:t>
            </a:r>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原理</a:t>
            </a:r>
          </a:p>
        </p:txBody>
      </p:sp>
      <p:sp>
        <p:nvSpPr>
          <p:cNvPr id="81715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715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817158" name="Picture 6" descr="8"/>
          <p:cNvPicPr>
            <a:picLocks noChangeAspect="1" noChangeArrowheads="1"/>
          </p:cNvPicPr>
          <p:nvPr/>
        </p:nvPicPr>
        <p:blipFill>
          <a:blip r:embed="rId2">
            <a:extLst>
              <a:ext uri="{28A0092B-C50C-407E-A947-70E740481C1C}">
                <a14:useLocalDpi xmlns:a14="http://schemas.microsoft.com/office/drawing/2010/main" val="0"/>
              </a:ext>
            </a:extLst>
          </a:blip>
          <a:srcRect b="1091"/>
          <a:stretch>
            <a:fillRect/>
          </a:stretch>
        </p:blipFill>
        <p:spPr bwMode="auto">
          <a:xfrm>
            <a:off x="1043268" y="1350963"/>
            <a:ext cx="7129462" cy="273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7159" name="Rectangle 7"/>
          <p:cNvSpPr>
            <a:spLocks noChangeArrowheads="1"/>
          </p:cNvSpPr>
          <p:nvPr/>
        </p:nvSpPr>
        <p:spPr bwMode="auto">
          <a:xfrm>
            <a:off x="611188" y="4149725"/>
            <a:ext cx="4391025"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038" rIns="0" bIns="46038"/>
          <a:lstStyle>
            <a:lvl1pPr algn="ctr" defTabSz="762000">
              <a:spcBef>
                <a:spcPct val="20000"/>
              </a:spcBef>
              <a:defRPr sz="3200">
                <a:solidFill>
                  <a:srgbClr val="FFFF00"/>
                </a:solidFill>
                <a:latin typeface="Times New Roman" panose="02020603050405020304" pitchFamily="18" charset="0"/>
                <a:ea typeface="宋体" panose="02010600030101010101" pitchFamily="2" charset="-122"/>
              </a:defRPr>
            </a:lvl1pPr>
            <a:lvl2pPr marL="1452563" indent="-285750" algn="ctr" defTabSz="762000">
              <a:spcBef>
                <a:spcPct val="20000"/>
              </a:spcBef>
              <a:defRPr sz="2800">
                <a:solidFill>
                  <a:srgbClr val="FFFF00"/>
                </a:solidFill>
                <a:latin typeface="Times New Roman" panose="02020603050405020304" pitchFamily="18" charset="0"/>
                <a:ea typeface="宋体" panose="02010600030101010101" pitchFamily="2" charset="-122"/>
              </a:defRPr>
            </a:lvl2pPr>
            <a:lvl3pPr marL="1860550" indent="-228600" algn="ctr" defTabSz="762000">
              <a:spcBef>
                <a:spcPct val="20000"/>
              </a:spcBef>
              <a:defRPr sz="2400">
                <a:solidFill>
                  <a:srgbClr val="FFFF00"/>
                </a:solidFill>
                <a:latin typeface="Times New Roman" panose="02020603050405020304" pitchFamily="18" charset="0"/>
                <a:ea typeface="宋体" panose="02010600030101010101" pitchFamily="2" charset="-122"/>
              </a:defRPr>
            </a:lvl3pPr>
            <a:lvl4pPr marL="2268538" indent="-228600" algn="ctr" defTabSz="762000">
              <a:spcBef>
                <a:spcPct val="20000"/>
              </a:spcBef>
              <a:defRPr sz="2000">
                <a:solidFill>
                  <a:srgbClr val="FFFF00"/>
                </a:solidFill>
                <a:latin typeface="Times New Roman" panose="02020603050405020304" pitchFamily="18" charset="0"/>
                <a:ea typeface="宋体" panose="02010600030101010101" pitchFamily="2" charset="-122"/>
              </a:defRPr>
            </a:lvl4pPr>
            <a:lvl5pPr marL="2676525" indent="-228600" algn="ctr" defTabSz="762000">
              <a:spcBef>
                <a:spcPct val="20000"/>
              </a:spcBef>
              <a:defRPr sz="2000">
                <a:solidFill>
                  <a:srgbClr val="FFFF00"/>
                </a:solidFill>
                <a:latin typeface="Times New Roman" panose="02020603050405020304" pitchFamily="18" charset="0"/>
                <a:ea typeface="宋体" panose="02010600030101010101" pitchFamily="2" charset="-122"/>
              </a:defRPr>
            </a:lvl5pPr>
            <a:lvl6pPr marL="31337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6pPr>
            <a:lvl7pPr marL="35909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7pPr>
            <a:lvl8pPr marL="40481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8pPr>
            <a:lvl9pPr marL="45053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9pPr>
          </a:lstStyle>
          <a:p>
            <a:pPr algn="l" eaLnBrk="1" hangingPunct="1">
              <a:lnSpc>
                <a:spcPct val="120000"/>
              </a:lnSpc>
              <a:spcBef>
                <a:spcPct val="0"/>
              </a:spcBef>
            </a:pPr>
            <a:r>
              <a:rPr lang="zh-CN" altLang="en-US" sz="2000" b="1" dirty="0">
                <a:solidFill>
                  <a:srgbClr val="000066"/>
                </a:solidFill>
                <a:latin typeface="宋体" panose="02010600030101010101" pitchFamily="2" charset="-122"/>
              </a:rPr>
              <a:t>    </a:t>
            </a:r>
            <a:r>
              <a:rPr lang="zh-CN" altLang="en-US" sz="2000" b="1" dirty="0">
                <a:solidFill>
                  <a:srgbClr val="000066"/>
                </a:solidFill>
                <a:latin typeface="仿宋_GB2312" pitchFamily="49" charset="-122"/>
                <a:ea typeface="仿宋_GB2312" pitchFamily="49" charset="-122"/>
              </a:rPr>
              <a:t>写入时，在写磁头线圈中通以一定方向的写电流，所产生的磁通将从磁头的头隙进入记录介质，然后流回磁头，形成一个回路，于是在磁头下方的一个局部区域被磁化，形成一个磁化单元（或称记录单元）</a:t>
            </a:r>
            <a:endParaRPr lang="en-US" altLang="zh-CN" sz="2000" b="1" dirty="0">
              <a:latin typeface="仿宋_GB2312" pitchFamily="49" charset="-122"/>
              <a:ea typeface="仿宋_GB2312" pitchFamily="49" charset="-122"/>
            </a:endParaRPr>
          </a:p>
        </p:txBody>
      </p:sp>
      <p:sp>
        <p:nvSpPr>
          <p:cNvPr id="817160" name="Rectangle 8"/>
          <p:cNvSpPr>
            <a:spLocks noChangeArrowheads="1"/>
          </p:cNvSpPr>
          <p:nvPr/>
        </p:nvSpPr>
        <p:spPr bwMode="auto">
          <a:xfrm>
            <a:off x="5148263" y="4149725"/>
            <a:ext cx="3525837"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0" bIns="46038"/>
          <a:lstStyle>
            <a:lvl1pPr algn="ctr" defTabSz="762000">
              <a:spcBef>
                <a:spcPct val="20000"/>
              </a:spcBef>
              <a:defRPr sz="3200">
                <a:solidFill>
                  <a:srgbClr val="FFFF00"/>
                </a:solidFill>
                <a:latin typeface="Times New Roman" panose="02020603050405020304" pitchFamily="18" charset="0"/>
                <a:ea typeface="宋体" panose="02010600030101010101" pitchFamily="2" charset="-122"/>
              </a:defRPr>
            </a:lvl1pPr>
            <a:lvl2pPr marL="1452563" indent="-285750" algn="ctr" defTabSz="762000">
              <a:spcBef>
                <a:spcPct val="20000"/>
              </a:spcBef>
              <a:defRPr sz="2800">
                <a:solidFill>
                  <a:srgbClr val="FFFF00"/>
                </a:solidFill>
                <a:latin typeface="Times New Roman" panose="02020603050405020304" pitchFamily="18" charset="0"/>
                <a:ea typeface="宋体" panose="02010600030101010101" pitchFamily="2" charset="-122"/>
              </a:defRPr>
            </a:lvl2pPr>
            <a:lvl3pPr marL="1860550" indent="-228600" algn="ctr" defTabSz="762000">
              <a:spcBef>
                <a:spcPct val="20000"/>
              </a:spcBef>
              <a:defRPr sz="2400">
                <a:solidFill>
                  <a:srgbClr val="FFFF00"/>
                </a:solidFill>
                <a:latin typeface="Times New Roman" panose="02020603050405020304" pitchFamily="18" charset="0"/>
                <a:ea typeface="宋体" panose="02010600030101010101" pitchFamily="2" charset="-122"/>
              </a:defRPr>
            </a:lvl3pPr>
            <a:lvl4pPr marL="2268538" indent="-228600" algn="ctr" defTabSz="762000">
              <a:spcBef>
                <a:spcPct val="20000"/>
              </a:spcBef>
              <a:defRPr sz="2000">
                <a:solidFill>
                  <a:srgbClr val="FFFF00"/>
                </a:solidFill>
                <a:latin typeface="Times New Roman" panose="02020603050405020304" pitchFamily="18" charset="0"/>
                <a:ea typeface="宋体" panose="02010600030101010101" pitchFamily="2" charset="-122"/>
              </a:defRPr>
            </a:lvl4pPr>
            <a:lvl5pPr marL="2676525" indent="-228600" algn="ctr" defTabSz="762000">
              <a:spcBef>
                <a:spcPct val="20000"/>
              </a:spcBef>
              <a:defRPr sz="2000">
                <a:solidFill>
                  <a:srgbClr val="FFFF00"/>
                </a:solidFill>
                <a:latin typeface="Times New Roman" panose="02020603050405020304" pitchFamily="18" charset="0"/>
                <a:ea typeface="宋体" panose="02010600030101010101" pitchFamily="2" charset="-122"/>
              </a:defRPr>
            </a:lvl5pPr>
            <a:lvl6pPr marL="31337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6pPr>
            <a:lvl7pPr marL="35909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7pPr>
            <a:lvl8pPr marL="40481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8pPr>
            <a:lvl9pPr marL="45053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9pPr>
          </a:lstStyle>
          <a:p>
            <a:pPr algn="l" eaLnBrk="1" hangingPunct="1">
              <a:lnSpc>
                <a:spcPct val="120000"/>
              </a:lnSpc>
              <a:spcBef>
                <a:spcPct val="0"/>
              </a:spcBef>
            </a:pPr>
            <a:r>
              <a:rPr lang="zh-CN" altLang="en-US" sz="2000" b="1" dirty="0">
                <a:solidFill>
                  <a:srgbClr val="000066"/>
                </a:solidFill>
                <a:latin typeface="宋体" panose="02010600030101010101" pitchFamily="2" charset="-122"/>
              </a:rPr>
              <a:t>    </a:t>
            </a:r>
            <a:r>
              <a:rPr lang="zh-CN" altLang="en-US" sz="2000" b="1" dirty="0">
                <a:solidFill>
                  <a:srgbClr val="000066"/>
                </a:solidFill>
                <a:latin typeface="仿宋_GB2312" pitchFamily="49" charset="-122"/>
                <a:ea typeface="仿宋_GB2312" pitchFamily="49" charset="-122"/>
              </a:rPr>
              <a:t>读出时，读磁头线圈不外加电流。当某一磁化单元运动到读磁头下方时，使得磁头中流过的磁通有很大的变化，于是在读磁头线圈两端产生感应电动势</a:t>
            </a:r>
            <a:r>
              <a:rPr lang="en-US" altLang="zh-CN" sz="2000" b="1" dirty="0">
                <a:solidFill>
                  <a:srgbClr val="000066"/>
                </a:solidFill>
                <a:latin typeface="仿宋_GB2312" pitchFamily="49" charset="-122"/>
                <a:ea typeface="仿宋_GB2312" pitchFamily="49" charset="-122"/>
              </a:rPr>
              <a:t>e。</a:t>
            </a:r>
          </a:p>
        </p:txBody>
      </p:sp>
    </p:spTree>
    <p:extLst>
      <p:ext uri="{BB962C8B-B14F-4D97-AF65-F5344CB8AC3E}">
        <p14:creationId xmlns:p14="http://schemas.microsoft.com/office/powerpoint/2010/main" val="1197242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36AAD9E0-A31C-47FD-8ED7-B2E537919B10}" type="datetime1">
              <a:rPr lang="zh-CN" altLang="en-US"/>
              <a:pPr/>
              <a:t>2021/11/28</a:t>
            </a:fld>
            <a:endParaRPr lang="en-US" altLang="zh-CN"/>
          </a:p>
        </p:txBody>
      </p:sp>
      <p:sp>
        <p:nvSpPr>
          <p:cNvPr id="789506" name="Rectangle 2"/>
          <p:cNvSpPr>
            <a:spLocks noGrp="1" noChangeArrowheads="1"/>
          </p:cNvSpPr>
          <p:nvPr>
            <p:ph type="ctrTitle"/>
          </p:nvPr>
        </p:nvSpPr>
        <p:spPr>
          <a:xfrm>
            <a:off x="467999" y="682625"/>
            <a:ext cx="8280000" cy="649288"/>
          </a:xfrm>
          <a:noFill/>
          <a:ln/>
        </p:spPr>
        <p:txBody>
          <a:bodyPr anchor="ctr"/>
          <a:lstStyle/>
          <a:p>
            <a:pPr algn="l" fontAlgn="b"/>
            <a:r>
              <a:rPr lang="en-US" altLang="zh-CN"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8.2.3 </a:t>
            </a:r>
            <a:r>
              <a:rPr lang="zh-CN" altLang="en-US"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磁记录</a:t>
            </a:r>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方式</a:t>
            </a:r>
            <a:endParaRPr lang="zh-CN" altLang="en-US" sz="3600" dirty="0">
              <a:solidFill>
                <a:srgbClr val="000066"/>
              </a:solidFill>
            </a:endParaRPr>
          </a:p>
        </p:txBody>
      </p:sp>
      <p:sp>
        <p:nvSpPr>
          <p:cNvPr id="789507" name="Rectangle 3"/>
          <p:cNvSpPr>
            <a:spLocks noGrp="1" noChangeArrowheads="1"/>
          </p:cNvSpPr>
          <p:nvPr>
            <p:ph type="subTitle" idx="1"/>
          </p:nvPr>
        </p:nvSpPr>
        <p:spPr>
          <a:xfrm>
            <a:off x="468000" y="1412875"/>
            <a:ext cx="8280000" cy="4930775"/>
          </a:xfrm>
          <a:noFill/>
          <a:ln/>
        </p:spPr>
        <p:txBody>
          <a:bodyPr/>
          <a:lstStyle/>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为了</a:t>
            </a:r>
            <a:r>
              <a:rPr lang="zh-CN" altLang="en-US" sz="2000" b="1" dirty="0">
                <a:solidFill>
                  <a:srgbClr val="000066"/>
                </a:solidFill>
                <a:latin typeface="Cambria Math" panose="02040503050406030204" pitchFamily="18" charset="0"/>
              </a:rPr>
              <a:t>提高磁介质存储器的性能，扩大存储容量，加快存取速度，除了要不断改善磁头和记录介质的电磁性能和机械性能之外，选用高性能的数字磁记录方式对提高记录密度和可靠性也是很重要的</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磁记录</a:t>
            </a:r>
            <a:r>
              <a:rPr lang="zh-CN" altLang="en-US" sz="2000" b="1" dirty="0">
                <a:solidFill>
                  <a:srgbClr val="000066"/>
                </a:solidFill>
                <a:latin typeface="Cambria Math" panose="02040503050406030204" pitchFamily="18" charset="0"/>
              </a:rPr>
              <a:t>方式是一种编码方式，即按照某种规律将一连串二进制数字信息变换成存储介质磁层的相应磁化翻转形式，并经读写控制电路实现这种转换规律</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采用</a:t>
            </a:r>
            <a:r>
              <a:rPr lang="zh-CN" altLang="en-US" sz="2000" b="1" dirty="0">
                <a:solidFill>
                  <a:srgbClr val="000066"/>
                </a:solidFill>
                <a:latin typeface="Cambria Math" panose="02040503050406030204" pitchFamily="18" charset="0"/>
              </a:rPr>
              <a:t>高效可靠的记录方式，是提高记录密度的有效途径之一。</a:t>
            </a:r>
            <a:r>
              <a:rPr lang="en-US" altLang="zh-CN" sz="2000" b="1" dirty="0">
                <a:solidFill>
                  <a:srgbClr val="000066"/>
                </a:solidFill>
                <a:latin typeface="Cambria Math" panose="02040503050406030204" pitchFamily="18" charset="0"/>
              </a:rPr>
              <a:t> </a:t>
            </a:r>
            <a:endParaRPr lang="zh-CN" altLang="en-US" sz="2000" b="1" dirty="0">
              <a:solidFill>
                <a:srgbClr val="000066"/>
              </a:solidFill>
              <a:latin typeface="Cambria Math" panose="02040503050406030204" pitchFamily="18" charset="0"/>
            </a:endParaRPr>
          </a:p>
          <a:p>
            <a:pPr algn="l" defTabSz="762000">
              <a:lnSpc>
                <a:spcPct val="150000"/>
              </a:lnSpc>
              <a:spcBef>
                <a:spcPts val="0"/>
              </a:spcBef>
            </a:pPr>
            <a:endParaRPr lang="zh-CN" altLang="en-US" sz="2000" b="1" dirty="0">
              <a:solidFill>
                <a:srgbClr val="000066"/>
              </a:solidFill>
              <a:latin typeface="Cambria Math" panose="02040503050406030204" pitchFamily="18" charset="0"/>
            </a:endParaRPr>
          </a:p>
        </p:txBody>
      </p:sp>
      <p:sp>
        <p:nvSpPr>
          <p:cNvPr id="78950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8950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429869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8A40352A-B5C6-4E91-97CB-1BEF37FFC3BA}" type="datetime1">
              <a:rPr lang="zh-CN" altLang="en-US"/>
              <a:pPr/>
              <a:t>2021/11/28</a:t>
            </a:fld>
            <a:endParaRPr lang="en-US" altLang="zh-CN"/>
          </a:p>
        </p:txBody>
      </p:sp>
      <p:sp>
        <p:nvSpPr>
          <p:cNvPr id="792578" name="Rectangle 2"/>
          <p:cNvSpPr>
            <a:spLocks noGrp="1" noChangeArrowheads="1"/>
          </p:cNvSpPr>
          <p:nvPr>
            <p:ph type="ctrTitle"/>
          </p:nvPr>
        </p:nvSpPr>
        <p:spPr>
          <a:xfrm>
            <a:off x="467999" y="682625"/>
            <a:ext cx="8280000" cy="649288"/>
          </a:xfrm>
          <a:noFill/>
          <a:ln/>
        </p:spPr>
        <p:txBody>
          <a:bodyPr anchor="ctr"/>
          <a:lstStyle/>
          <a:p>
            <a:pPr algn="l" fontAlgn="b"/>
            <a:r>
              <a:rPr lang="en-US" altLang="zh-CN"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8.2.3 </a:t>
            </a:r>
            <a:r>
              <a:rPr lang="zh-CN" altLang="en-US"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磁记录</a:t>
            </a:r>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方式</a:t>
            </a:r>
            <a:endParaRPr lang="zh-CN" altLang="en-US" sz="3600" dirty="0">
              <a:solidFill>
                <a:srgbClr val="000066"/>
              </a:solidFill>
            </a:endParaRPr>
          </a:p>
        </p:txBody>
      </p:sp>
      <p:sp>
        <p:nvSpPr>
          <p:cNvPr id="792579" name="Rectangle 3"/>
          <p:cNvSpPr>
            <a:spLocks noGrp="1" noChangeArrowheads="1"/>
          </p:cNvSpPr>
          <p:nvPr>
            <p:ph type="subTitle" idx="1"/>
          </p:nvPr>
        </p:nvSpPr>
        <p:spPr>
          <a:xfrm>
            <a:off x="468000" y="1412875"/>
            <a:ext cx="8280000" cy="4930775"/>
          </a:xfrm>
          <a:noFill/>
          <a:ln/>
        </p:spPr>
        <p:txBody>
          <a:bodyPr lIns="21600" rIns="21600"/>
          <a:lstStyle/>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磁记录</a:t>
            </a:r>
            <a:r>
              <a:rPr lang="zh-CN" altLang="en-US" sz="2000" b="1" dirty="0">
                <a:solidFill>
                  <a:srgbClr val="000066"/>
                </a:solidFill>
                <a:latin typeface="Cambria Math" panose="02040503050406030204" pitchFamily="18" charset="0"/>
              </a:rPr>
              <a:t>方式可分为 </a:t>
            </a:r>
            <a:r>
              <a:rPr lang="zh-CN" altLang="en-US" sz="2000" b="1" dirty="0">
                <a:solidFill>
                  <a:srgbClr val="FF0000"/>
                </a:solidFill>
                <a:latin typeface="Cambria Math" panose="02040503050406030204" pitchFamily="18" charset="0"/>
              </a:rPr>
              <a:t>直接记录</a:t>
            </a:r>
            <a:r>
              <a:rPr lang="zh-CN" altLang="en-US" sz="2000" b="1" dirty="0">
                <a:solidFill>
                  <a:srgbClr val="000066"/>
                </a:solidFill>
                <a:latin typeface="Cambria Math" panose="02040503050406030204" pitchFamily="18" charset="0"/>
              </a:rPr>
              <a:t> 和 </a:t>
            </a:r>
            <a:r>
              <a:rPr lang="zh-CN" altLang="en-US" sz="2000" b="1" dirty="0">
                <a:solidFill>
                  <a:srgbClr val="FF0000"/>
                </a:solidFill>
                <a:latin typeface="Cambria Math" panose="02040503050406030204" pitchFamily="18" charset="0"/>
              </a:rPr>
              <a:t>编码记录</a:t>
            </a:r>
            <a:r>
              <a:rPr lang="zh-CN" altLang="en-US" sz="2000" b="1" dirty="0">
                <a:solidFill>
                  <a:srgbClr val="000066"/>
                </a:solidFill>
                <a:latin typeface="Cambria Math" panose="02040503050406030204" pitchFamily="18" charset="0"/>
              </a:rPr>
              <a:t> 两种方式，其中编码记录方式又分为 </a:t>
            </a:r>
            <a:r>
              <a:rPr lang="zh-CN" altLang="en-US" sz="2000" b="1" dirty="0">
                <a:solidFill>
                  <a:srgbClr val="FF0000"/>
                </a:solidFill>
                <a:latin typeface="Cambria Math" panose="02040503050406030204" pitchFamily="18" charset="0"/>
              </a:rPr>
              <a:t>按位编码</a:t>
            </a:r>
            <a:r>
              <a:rPr lang="zh-CN" altLang="en-US" sz="2000" b="1" dirty="0">
                <a:solidFill>
                  <a:srgbClr val="000066"/>
                </a:solidFill>
                <a:latin typeface="Cambria Math" panose="02040503050406030204" pitchFamily="18" charset="0"/>
              </a:rPr>
              <a:t> 和 </a:t>
            </a:r>
            <a:r>
              <a:rPr lang="zh-CN" altLang="en-US" sz="2000" b="1" dirty="0">
                <a:solidFill>
                  <a:srgbClr val="FF0000"/>
                </a:solidFill>
                <a:latin typeface="Cambria Math" panose="02040503050406030204" pitchFamily="18" charset="0"/>
              </a:rPr>
              <a:t>成组编码</a:t>
            </a:r>
            <a:r>
              <a:rPr lang="zh-CN" altLang="en-US" sz="2000" b="1" dirty="0">
                <a:solidFill>
                  <a:srgbClr val="000066"/>
                </a:solidFill>
                <a:latin typeface="Cambria Math" panose="02040503050406030204" pitchFamily="18" charset="0"/>
              </a:rPr>
              <a:t> 两种方式</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smtClean="0">
                <a:solidFill>
                  <a:srgbClr val="FF0000"/>
                </a:solidFill>
                <a:latin typeface="Cambria Math" panose="02040503050406030204" pitchFamily="18" charset="0"/>
              </a:rPr>
              <a:t>直接</a:t>
            </a:r>
            <a:r>
              <a:rPr lang="zh-CN" altLang="en-US" sz="2000" b="1" dirty="0">
                <a:solidFill>
                  <a:srgbClr val="FF0000"/>
                </a:solidFill>
                <a:latin typeface="Cambria Math" panose="02040503050406030204" pitchFamily="18" charset="0"/>
              </a:rPr>
              <a:t>记录</a:t>
            </a:r>
            <a:r>
              <a:rPr lang="zh-CN" altLang="en-US" sz="2000" b="1" dirty="0">
                <a:solidFill>
                  <a:srgbClr val="000066"/>
                </a:solidFill>
                <a:latin typeface="Cambria Math" panose="02040503050406030204" pitchFamily="18" charset="0"/>
              </a:rPr>
              <a:t> 方式：当记录密度较低时，可以不编码，直接对“</a:t>
            </a:r>
            <a:r>
              <a:rPr lang="en-US" altLang="zh-CN" sz="2000" b="1" dirty="0">
                <a:solidFill>
                  <a:srgbClr val="000066"/>
                </a:solidFill>
                <a:latin typeface="Cambria Math" panose="02040503050406030204" pitchFamily="18" charset="0"/>
              </a:rPr>
              <a:t>0/1”</a:t>
            </a:r>
            <a:r>
              <a:rPr lang="zh-CN" altLang="en-US" sz="2000" b="1" dirty="0">
                <a:solidFill>
                  <a:srgbClr val="000066"/>
                </a:solidFill>
                <a:latin typeface="Cambria Math" panose="02040503050406030204" pitchFamily="18" charset="0"/>
              </a:rPr>
              <a:t>信息排序记录。该方式包括：</a:t>
            </a:r>
            <a:r>
              <a:rPr lang="en-US" altLang="zh-CN" sz="2000" b="1" dirty="0">
                <a:solidFill>
                  <a:srgbClr val="000066"/>
                </a:solidFill>
                <a:latin typeface="Cambria Math" panose="02040503050406030204" pitchFamily="18" charset="0"/>
              </a:rPr>
              <a:t>RZ</a:t>
            </a:r>
            <a:r>
              <a:rPr lang="zh-CN" altLang="en-US" sz="2000" b="1" dirty="0">
                <a:solidFill>
                  <a:srgbClr val="000066"/>
                </a:solidFill>
                <a:latin typeface="Cambria Math" panose="02040503050406030204" pitchFamily="18" charset="0"/>
              </a:rPr>
              <a:t>、</a:t>
            </a:r>
            <a:r>
              <a:rPr lang="en-US" altLang="zh-CN" sz="2000" b="1" dirty="0">
                <a:solidFill>
                  <a:srgbClr val="000066"/>
                </a:solidFill>
                <a:latin typeface="Cambria Math" panose="02040503050406030204" pitchFamily="18" charset="0"/>
              </a:rPr>
              <a:t>NRZ</a:t>
            </a:r>
            <a:r>
              <a:rPr lang="zh-CN" altLang="en-US" sz="2000" b="1" dirty="0">
                <a:solidFill>
                  <a:srgbClr val="000066"/>
                </a:solidFill>
                <a:latin typeface="Cambria Math" panose="02040503050406030204" pitchFamily="18" charset="0"/>
              </a:rPr>
              <a:t>、</a:t>
            </a:r>
            <a:r>
              <a:rPr lang="en-US" altLang="zh-CN" sz="2000" b="1" dirty="0">
                <a:solidFill>
                  <a:srgbClr val="000066"/>
                </a:solidFill>
                <a:latin typeface="Cambria Math" panose="02040503050406030204" pitchFamily="18" charset="0"/>
              </a:rPr>
              <a:t>NRZ1</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smtClean="0">
                <a:solidFill>
                  <a:srgbClr val="FF0000"/>
                </a:solidFill>
                <a:latin typeface="Cambria Math" panose="02040503050406030204" pitchFamily="18" charset="0"/>
              </a:rPr>
              <a:t>按</a:t>
            </a:r>
            <a:r>
              <a:rPr lang="zh-CN" altLang="en-US" sz="2000" b="1" dirty="0">
                <a:solidFill>
                  <a:srgbClr val="FF0000"/>
                </a:solidFill>
                <a:latin typeface="Cambria Math" panose="02040503050406030204" pitchFamily="18" charset="0"/>
              </a:rPr>
              <a:t>位编码</a:t>
            </a:r>
            <a:r>
              <a:rPr lang="zh-CN" altLang="en-US" sz="2000" b="1" dirty="0">
                <a:solidFill>
                  <a:srgbClr val="000066"/>
                </a:solidFill>
                <a:latin typeface="Cambria Math" panose="02040503050406030204" pitchFamily="18" charset="0"/>
              </a:rPr>
              <a:t> 方式：给每一位“</a:t>
            </a:r>
            <a:r>
              <a:rPr lang="en-US" altLang="zh-CN" sz="2000" b="1" dirty="0">
                <a:solidFill>
                  <a:srgbClr val="000066"/>
                </a:solidFill>
                <a:latin typeface="Cambria Math" panose="02040503050406030204" pitchFamily="18" charset="0"/>
              </a:rPr>
              <a:t>0/1”</a:t>
            </a:r>
            <a:r>
              <a:rPr lang="zh-CN" altLang="en-US" sz="2000" b="1" dirty="0">
                <a:solidFill>
                  <a:srgbClr val="000066"/>
                </a:solidFill>
                <a:latin typeface="Cambria Math" panose="02040503050406030204" pitchFamily="18" charset="0"/>
              </a:rPr>
              <a:t>信息一位编码。该方式包括：</a:t>
            </a:r>
            <a:r>
              <a:rPr lang="en-US" altLang="zh-CN" sz="2000" b="1" dirty="0">
                <a:solidFill>
                  <a:srgbClr val="000066"/>
                </a:solidFill>
                <a:latin typeface="Cambria Math" panose="02040503050406030204" pitchFamily="18" charset="0"/>
              </a:rPr>
              <a:t>PM</a:t>
            </a:r>
            <a:r>
              <a:rPr lang="zh-CN" altLang="en-US" sz="2000" b="1" dirty="0">
                <a:solidFill>
                  <a:srgbClr val="000066"/>
                </a:solidFill>
                <a:latin typeface="Cambria Math" panose="02040503050406030204" pitchFamily="18" charset="0"/>
              </a:rPr>
              <a:t>、</a:t>
            </a:r>
            <a:r>
              <a:rPr lang="en-US" altLang="zh-CN" sz="2000" b="1" dirty="0">
                <a:solidFill>
                  <a:srgbClr val="000066"/>
                </a:solidFill>
                <a:latin typeface="Cambria Math" panose="02040503050406030204" pitchFamily="18" charset="0"/>
              </a:rPr>
              <a:t>FM</a:t>
            </a:r>
            <a:r>
              <a:rPr lang="zh-CN" altLang="en-US" sz="2000" b="1" dirty="0">
                <a:solidFill>
                  <a:srgbClr val="000066"/>
                </a:solidFill>
                <a:latin typeface="Cambria Math" panose="02040503050406030204" pitchFamily="18" charset="0"/>
              </a:rPr>
              <a:t>、</a:t>
            </a:r>
            <a:r>
              <a:rPr lang="en-US" altLang="zh-CN" sz="2000" b="1" dirty="0">
                <a:solidFill>
                  <a:srgbClr val="000066"/>
                </a:solidFill>
                <a:latin typeface="Cambria Math" panose="02040503050406030204" pitchFamily="18" charset="0"/>
              </a:rPr>
              <a:t>MFM</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smtClean="0">
                <a:solidFill>
                  <a:srgbClr val="FF0000"/>
                </a:solidFill>
                <a:latin typeface="Cambria Math" panose="02040503050406030204" pitchFamily="18" charset="0"/>
              </a:rPr>
              <a:t>分组编码</a:t>
            </a:r>
            <a:r>
              <a:rPr lang="zh-CN" altLang="en-US" sz="2000" b="1" dirty="0" smtClean="0">
                <a:solidFill>
                  <a:srgbClr val="000066"/>
                </a:solidFill>
                <a:latin typeface="Cambria Math" panose="02040503050406030204" pitchFamily="18" charset="0"/>
              </a:rPr>
              <a:t> </a:t>
            </a:r>
            <a:r>
              <a:rPr lang="zh-CN" altLang="en-US" sz="2000" b="1" dirty="0">
                <a:solidFill>
                  <a:srgbClr val="000066"/>
                </a:solidFill>
                <a:latin typeface="Cambria Math" panose="02040503050406030204" pitchFamily="18" charset="0"/>
              </a:rPr>
              <a:t>方式：给每一组“</a:t>
            </a:r>
            <a:r>
              <a:rPr lang="en-US" altLang="zh-CN" sz="2000" b="1" dirty="0">
                <a:solidFill>
                  <a:srgbClr val="000066"/>
                </a:solidFill>
                <a:latin typeface="Cambria Math" panose="02040503050406030204" pitchFamily="18" charset="0"/>
              </a:rPr>
              <a:t>0/1”</a:t>
            </a:r>
            <a:r>
              <a:rPr lang="zh-CN" altLang="en-US" sz="2000" b="1" dirty="0">
                <a:solidFill>
                  <a:srgbClr val="000066"/>
                </a:solidFill>
                <a:latin typeface="Cambria Math" panose="02040503050406030204" pitchFamily="18" charset="0"/>
              </a:rPr>
              <a:t>信息分配一组编码，然后再采用</a:t>
            </a:r>
            <a:r>
              <a:rPr lang="en-US" altLang="zh-CN" sz="2000" b="1" dirty="0">
                <a:solidFill>
                  <a:srgbClr val="000066"/>
                </a:solidFill>
                <a:latin typeface="Cambria Math" panose="02040503050406030204" pitchFamily="18" charset="0"/>
              </a:rPr>
              <a:t>NRZ1</a:t>
            </a:r>
            <a:r>
              <a:rPr lang="zh-CN" altLang="en-US" sz="2000" b="1" dirty="0">
                <a:solidFill>
                  <a:srgbClr val="000066"/>
                </a:solidFill>
                <a:latin typeface="Cambria Math" panose="02040503050406030204" pitchFamily="18" charset="0"/>
              </a:rPr>
              <a:t>进行记录。该方式包括：</a:t>
            </a:r>
            <a:r>
              <a:rPr lang="en-US" altLang="zh-CN" sz="2000" b="1" dirty="0">
                <a:solidFill>
                  <a:srgbClr val="000066"/>
                </a:solidFill>
                <a:latin typeface="Cambria Math" panose="02040503050406030204" pitchFamily="18" charset="0"/>
              </a:rPr>
              <a:t>GCR(</a:t>
            </a:r>
            <a:r>
              <a:rPr lang="zh-CN" altLang="en-US" sz="2000" b="1" dirty="0">
                <a:solidFill>
                  <a:srgbClr val="000066"/>
                </a:solidFill>
                <a:latin typeface="Cambria Math" panose="02040503050406030204" pitchFamily="18" charset="0"/>
              </a:rPr>
              <a:t>群码制</a:t>
            </a:r>
            <a:r>
              <a:rPr lang="en-US" altLang="zh-CN" sz="2000" b="1" dirty="0">
                <a:solidFill>
                  <a:srgbClr val="000066"/>
                </a:solidFill>
                <a:latin typeface="Cambria Math" panose="02040503050406030204" pitchFamily="18" charset="0"/>
              </a:rPr>
              <a:t>)、RLL(</a:t>
            </a:r>
            <a:r>
              <a:rPr lang="zh-CN" altLang="en-US" sz="2000" b="1" dirty="0">
                <a:solidFill>
                  <a:srgbClr val="000066"/>
                </a:solidFill>
                <a:latin typeface="Cambria Math" panose="02040503050406030204" pitchFamily="18" charset="0"/>
              </a:rPr>
              <a:t>游程长度受限码</a:t>
            </a:r>
            <a:r>
              <a:rPr lang="en-US" altLang="zh-CN" sz="2000" b="1" dirty="0">
                <a:solidFill>
                  <a:srgbClr val="000066"/>
                </a:solidFill>
                <a:latin typeface="Cambria Math" panose="02040503050406030204" pitchFamily="18" charset="0"/>
              </a:rPr>
              <a:t>)</a:t>
            </a:r>
            <a:r>
              <a:rPr lang="zh-CN" altLang="en-US" sz="2000" b="1" dirty="0">
                <a:solidFill>
                  <a:srgbClr val="000066"/>
                </a:solidFill>
                <a:latin typeface="Cambria Math" panose="02040503050406030204" pitchFamily="18" charset="0"/>
              </a:rPr>
              <a:t>等等，这里仅介绍</a:t>
            </a:r>
            <a:r>
              <a:rPr lang="en-US" altLang="zh-CN" sz="2000" b="1" dirty="0">
                <a:solidFill>
                  <a:srgbClr val="000066"/>
                </a:solidFill>
                <a:latin typeface="Cambria Math" panose="02040503050406030204" pitchFamily="18" charset="0"/>
              </a:rPr>
              <a:t>RLL</a:t>
            </a:r>
            <a:r>
              <a:rPr lang="zh-CN" altLang="en-US" sz="2000" b="1" dirty="0">
                <a:solidFill>
                  <a:srgbClr val="000066"/>
                </a:solidFill>
                <a:latin typeface="Cambria Math" panose="02040503050406030204" pitchFamily="18" charset="0"/>
              </a:rPr>
              <a:t>编码。</a:t>
            </a:r>
          </a:p>
        </p:txBody>
      </p:sp>
      <p:sp>
        <p:nvSpPr>
          <p:cNvPr id="79258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9258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170070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a:spLocks noGrp="1"/>
          </p:cNvSpPr>
          <p:nvPr>
            <p:ph type="dt" sz="half" idx="10"/>
          </p:nvPr>
        </p:nvSpPr>
        <p:spPr/>
        <p:txBody>
          <a:bodyPr/>
          <a:lstStyle/>
          <a:p>
            <a:fld id="{FAC85084-787B-4B02-8C29-DF4DA7C074D4}" type="datetime1">
              <a:rPr lang="zh-CN" altLang="en-US"/>
              <a:pPr/>
              <a:t>2021/11/28</a:t>
            </a:fld>
            <a:endParaRPr lang="en-US" altLang="zh-CN"/>
          </a:p>
        </p:txBody>
      </p:sp>
      <p:sp>
        <p:nvSpPr>
          <p:cNvPr id="783362" name="Rectangle 2"/>
          <p:cNvSpPr>
            <a:spLocks noGrp="1" noChangeArrowheads="1"/>
          </p:cNvSpPr>
          <p:nvPr>
            <p:ph type="ctrTitle"/>
          </p:nvPr>
        </p:nvSpPr>
        <p:spPr>
          <a:xfrm>
            <a:off x="467999" y="682625"/>
            <a:ext cx="8280000" cy="649288"/>
          </a:xfrm>
          <a:noFill/>
          <a:ln/>
        </p:spPr>
        <p:txBody>
          <a:bodyPr anchor="ctr"/>
          <a:lstStyle/>
          <a:p>
            <a:pPr algn="l" fontAlgn="b"/>
            <a:r>
              <a:rPr lang="en-US" altLang="zh-CN"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8.2.3 </a:t>
            </a:r>
            <a:r>
              <a:rPr lang="zh-CN" altLang="en-US"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磁记录</a:t>
            </a:r>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方式</a:t>
            </a:r>
            <a:endParaRPr lang="zh-CN" altLang="en-US" sz="3600" dirty="0">
              <a:solidFill>
                <a:srgbClr val="000066"/>
              </a:solidFill>
            </a:endParaRPr>
          </a:p>
        </p:txBody>
      </p:sp>
      <p:sp>
        <p:nvSpPr>
          <p:cNvPr id="783363" name="Rectangle 3"/>
          <p:cNvSpPr>
            <a:spLocks noGrp="1" noChangeArrowheads="1"/>
          </p:cNvSpPr>
          <p:nvPr>
            <p:ph type="subTitle" idx="1"/>
          </p:nvPr>
        </p:nvSpPr>
        <p:spPr>
          <a:xfrm>
            <a:off x="684213" y="1412875"/>
            <a:ext cx="7916862" cy="4930775"/>
          </a:xfrm>
          <a:noFill/>
          <a:ln/>
        </p:spPr>
        <p:txBody>
          <a:bodyPr/>
          <a:lstStyle/>
          <a:p>
            <a:pPr algn="l" defTabSz="762000">
              <a:lnSpc>
                <a:spcPct val="120000"/>
              </a:lnSpc>
            </a:pPr>
            <a:r>
              <a:rPr lang="en-US" altLang="zh-CN" sz="3200" b="1">
                <a:latin typeface="宋体" panose="02010600030101010101" pitchFamily="2" charset="-122"/>
              </a:rPr>
              <a:t>    </a:t>
            </a:r>
            <a:endParaRPr lang="en-US" altLang="zh-CN" sz="3200">
              <a:latin typeface="宋体" panose="02010600030101010101" pitchFamily="2" charset="-122"/>
            </a:endParaRPr>
          </a:p>
          <a:p>
            <a:pPr algn="l" defTabSz="762000">
              <a:lnSpc>
                <a:spcPct val="120000"/>
              </a:lnSpc>
            </a:pPr>
            <a:endParaRPr lang="en-US" altLang="zh-CN" sz="3200">
              <a:latin typeface="宋体" panose="02010600030101010101" pitchFamily="2" charset="-122"/>
            </a:endParaRPr>
          </a:p>
          <a:p>
            <a:pPr algn="l" defTabSz="762000">
              <a:lnSpc>
                <a:spcPct val="120000"/>
              </a:lnSpc>
            </a:pPr>
            <a:endParaRPr lang="en-US" altLang="zh-CN" sz="3200">
              <a:latin typeface="宋体" panose="02010600030101010101" pitchFamily="2" charset="-122"/>
            </a:endParaRPr>
          </a:p>
          <a:p>
            <a:pPr algn="l" defTabSz="762000">
              <a:lnSpc>
                <a:spcPct val="120000"/>
              </a:lnSpc>
            </a:pPr>
            <a:endParaRPr lang="en-US" altLang="zh-CN" sz="3200">
              <a:latin typeface="宋体" panose="02010600030101010101" pitchFamily="2" charset="-122"/>
            </a:endParaRPr>
          </a:p>
          <a:p>
            <a:pPr algn="l" defTabSz="762000">
              <a:lnSpc>
                <a:spcPct val="120000"/>
              </a:lnSpc>
            </a:pPr>
            <a:endParaRPr lang="en-US" altLang="zh-CN" sz="3200">
              <a:latin typeface="宋体" panose="02010600030101010101" pitchFamily="2" charset="-122"/>
            </a:endParaRPr>
          </a:p>
          <a:p>
            <a:pPr algn="l" defTabSz="762000">
              <a:lnSpc>
                <a:spcPct val="120000"/>
              </a:lnSpc>
            </a:pPr>
            <a:endParaRPr lang="en-US" altLang="zh-CN" sz="3200">
              <a:latin typeface="宋体" panose="02010600030101010101" pitchFamily="2" charset="-122"/>
            </a:endParaRPr>
          </a:p>
          <a:p>
            <a:pPr algn="l" defTabSz="762000">
              <a:lnSpc>
                <a:spcPct val="120000"/>
              </a:lnSpc>
            </a:pPr>
            <a:endParaRPr lang="en-US" altLang="zh-CN" sz="3200">
              <a:latin typeface="宋体" panose="02010600030101010101" pitchFamily="2" charset="-122"/>
            </a:endParaRPr>
          </a:p>
        </p:txBody>
      </p:sp>
      <p:sp>
        <p:nvSpPr>
          <p:cNvPr id="78336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8336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783366" name="Picture 6" descr="图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1484313"/>
            <a:ext cx="5689600" cy="4743450"/>
          </a:xfrm>
          <a:prstGeom prst="rect">
            <a:avLst/>
          </a:prstGeom>
          <a:solidFill>
            <a:schemeClr val="bg1"/>
          </a:solidFill>
        </p:spPr>
      </p:pic>
      <p:sp>
        <p:nvSpPr>
          <p:cNvPr id="783367" name="AutoShape 7"/>
          <p:cNvSpPr>
            <a:spLocks/>
          </p:cNvSpPr>
          <p:nvPr/>
        </p:nvSpPr>
        <p:spPr bwMode="auto">
          <a:xfrm>
            <a:off x="5364163" y="1628775"/>
            <a:ext cx="3529012" cy="2447925"/>
          </a:xfrm>
          <a:prstGeom prst="borderCallout1">
            <a:avLst>
              <a:gd name="adj1" fmla="val 4671"/>
              <a:gd name="adj2" fmla="val -2157"/>
              <a:gd name="adj3" fmla="val 38653"/>
              <a:gd name="adj4" fmla="val -36528"/>
            </a:avLst>
          </a:prstGeom>
          <a:solidFill>
            <a:srgbClr val="FFFFFF"/>
          </a:solidFill>
          <a:ln w="381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63538">
              <a:lnSpc>
                <a:spcPct val="150000"/>
              </a:lnSpc>
            </a:pPr>
            <a:r>
              <a:rPr lang="zh-CN" altLang="en-US" sz="1400" b="1" dirty="0" smtClean="0">
                <a:solidFill>
                  <a:srgbClr val="FF0000"/>
                </a:solidFill>
                <a:latin typeface="Cambria Math" panose="02040503050406030204" pitchFamily="18" charset="0"/>
                <a:ea typeface="宋体" panose="02010600030101010101" pitchFamily="2" charset="-122"/>
              </a:rPr>
              <a:t>正向电流</a:t>
            </a:r>
            <a:r>
              <a:rPr lang="zh-CN" altLang="en-US" sz="1400" b="1" dirty="0">
                <a:solidFill>
                  <a:srgbClr val="FF0000"/>
                </a:solidFill>
                <a:latin typeface="Cambria Math" panose="02040503050406030204" pitchFamily="18" charset="0"/>
                <a:ea typeface="宋体" panose="02010600030101010101" pitchFamily="2" charset="-122"/>
              </a:rPr>
              <a:t>代表</a:t>
            </a:r>
            <a:r>
              <a:rPr lang="en-US" altLang="zh-CN" sz="1400" b="1" dirty="0">
                <a:solidFill>
                  <a:srgbClr val="FF0000"/>
                </a:solidFill>
                <a:latin typeface="Cambria Math" panose="02040503050406030204" pitchFamily="18" charset="0"/>
                <a:ea typeface="宋体" panose="02010600030101010101" pitchFamily="2" charset="-122"/>
              </a:rPr>
              <a:t>1</a:t>
            </a:r>
            <a:r>
              <a:rPr lang="zh-CN" altLang="en-US" sz="1400" b="1" dirty="0">
                <a:solidFill>
                  <a:srgbClr val="FF0000"/>
                </a:solidFill>
                <a:latin typeface="Cambria Math" panose="02040503050406030204" pitchFamily="18" charset="0"/>
                <a:ea typeface="宋体" panose="02010600030101010101" pitchFamily="2" charset="-122"/>
              </a:rPr>
              <a:t>，负向电流代表</a:t>
            </a:r>
            <a:r>
              <a:rPr lang="en-US" altLang="zh-CN" sz="1400" b="1" dirty="0">
                <a:solidFill>
                  <a:srgbClr val="FF0000"/>
                </a:solidFill>
                <a:latin typeface="Cambria Math" panose="02040503050406030204" pitchFamily="18" charset="0"/>
                <a:ea typeface="宋体" panose="02010600030101010101" pitchFamily="2" charset="-122"/>
              </a:rPr>
              <a:t>0</a:t>
            </a:r>
            <a:r>
              <a:rPr lang="zh-CN" altLang="en-US" sz="1400" b="1" dirty="0">
                <a:solidFill>
                  <a:srgbClr val="FF0000"/>
                </a:solidFill>
                <a:latin typeface="Cambria Math" panose="02040503050406030204" pitchFamily="18" charset="0"/>
                <a:ea typeface="宋体" panose="02010600030101010101" pitchFamily="2" charset="-122"/>
              </a:rPr>
              <a:t>，不论某存储元记录的代码是</a:t>
            </a:r>
            <a:r>
              <a:rPr lang="en-US" altLang="zh-CN" sz="1400" b="1" dirty="0">
                <a:solidFill>
                  <a:srgbClr val="FF0000"/>
                </a:solidFill>
                <a:latin typeface="Cambria Math" panose="02040503050406030204" pitchFamily="18" charset="0"/>
                <a:ea typeface="宋体" panose="02010600030101010101" pitchFamily="2" charset="-122"/>
              </a:rPr>
              <a:t>O</a:t>
            </a:r>
            <a:r>
              <a:rPr lang="zh-CN" altLang="en-US" sz="1400" b="1" dirty="0">
                <a:solidFill>
                  <a:srgbClr val="FF0000"/>
                </a:solidFill>
                <a:latin typeface="Cambria Math" panose="02040503050406030204" pitchFamily="18" charset="0"/>
                <a:ea typeface="宋体" panose="02010600030101010101" pitchFamily="2" charset="-122"/>
              </a:rPr>
              <a:t>或</a:t>
            </a:r>
            <a:r>
              <a:rPr lang="en-US" altLang="zh-CN" sz="1400" b="1" dirty="0">
                <a:solidFill>
                  <a:srgbClr val="FF0000"/>
                </a:solidFill>
                <a:latin typeface="Cambria Math" panose="02040503050406030204" pitchFamily="18" charset="0"/>
                <a:ea typeface="宋体" panose="02010600030101010101" pitchFamily="2" charset="-122"/>
              </a:rPr>
              <a:t>1</a:t>
            </a:r>
            <a:r>
              <a:rPr lang="zh-CN" altLang="en-US" sz="1400" b="1" dirty="0">
                <a:solidFill>
                  <a:srgbClr val="FF0000"/>
                </a:solidFill>
                <a:latin typeface="Cambria Math" panose="02040503050406030204" pitchFamily="18" charset="0"/>
                <a:ea typeface="宋体" panose="02010600030101010101" pitchFamily="2" charset="-122"/>
              </a:rPr>
              <a:t>，在记录下一个信息之前，记录电流要恢复到零电流（即没有电流）</a:t>
            </a:r>
            <a:r>
              <a:rPr lang="zh-CN" altLang="en-US" sz="1400" b="1" dirty="0" smtClean="0">
                <a:solidFill>
                  <a:srgbClr val="FF0000"/>
                </a:solidFill>
                <a:latin typeface="Cambria Math" panose="02040503050406030204" pitchFamily="18" charset="0"/>
                <a:ea typeface="宋体" panose="02010600030101010101" pitchFamily="2" charset="-122"/>
              </a:rPr>
              <a:t>。</a:t>
            </a:r>
            <a:endParaRPr lang="en-US" altLang="zh-CN" sz="1400" b="1" dirty="0" smtClean="0">
              <a:solidFill>
                <a:srgbClr val="FF0000"/>
              </a:solidFill>
              <a:latin typeface="Cambria Math" panose="02040503050406030204" pitchFamily="18" charset="0"/>
              <a:ea typeface="宋体" panose="02010600030101010101" pitchFamily="2" charset="-122"/>
            </a:endParaRPr>
          </a:p>
          <a:p>
            <a:pPr indent="363538">
              <a:lnSpc>
                <a:spcPct val="150000"/>
              </a:lnSpc>
            </a:pPr>
            <a:r>
              <a:rPr lang="zh-CN" altLang="en-US" sz="1400" b="1" dirty="0" smtClean="0">
                <a:solidFill>
                  <a:srgbClr val="FF0000"/>
                </a:solidFill>
                <a:latin typeface="Cambria Math" panose="02040503050406030204" pitchFamily="18" charset="0"/>
                <a:ea typeface="宋体" panose="02010600030101010101" pitchFamily="2" charset="-122"/>
              </a:rPr>
              <a:t>这种</a:t>
            </a:r>
            <a:r>
              <a:rPr lang="zh-CN" altLang="en-US" sz="1400" b="1" dirty="0">
                <a:solidFill>
                  <a:srgbClr val="FF0000"/>
                </a:solidFill>
                <a:latin typeface="Cambria Math" panose="02040503050406030204" pitchFamily="18" charset="0"/>
                <a:ea typeface="宋体" panose="02010600030101010101" pitchFamily="2" charset="-122"/>
              </a:rPr>
              <a:t>记录方式简单易行，但记录密度低，抗干扰能力差，往往把各种干扰的电流信号也同时记入。</a:t>
            </a:r>
          </a:p>
        </p:txBody>
      </p:sp>
      <p:sp>
        <p:nvSpPr>
          <p:cNvPr id="783368" name="AutoShape 8"/>
          <p:cNvSpPr>
            <a:spLocks/>
          </p:cNvSpPr>
          <p:nvPr/>
        </p:nvSpPr>
        <p:spPr bwMode="auto">
          <a:xfrm>
            <a:off x="5364163" y="1989138"/>
            <a:ext cx="3529012" cy="1439862"/>
          </a:xfrm>
          <a:prstGeom prst="borderCallout1">
            <a:avLst>
              <a:gd name="adj1" fmla="val 9917"/>
              <a:gd name="adj2" fmla="val -2157"/>
              <a:gd name="adj3" fmla="val 72489"/>
              <a:gd name="adj4" fmla="val -46019"/>
            </a:avLst>
          </a:prstGeom>
          <a:solidFill>
            <a:srgbClr val="FFFFFF"/>
          </a:solidFill>
          <a:ln w="381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63538">
              <a:lnSpc>
                <a:spcPct val="150000"/>
              </a:lnSpc>
            </a:pPr>
            <a:r>
              <a:rPr lang="en-US" altLang="zh-CN" sz="1400" b="1" dirty="0" smtClean="0">
                <a:solidFill>
                  <a:srgbClr val="FF0000"/>
                </a:solidFill>
                <a:latin typeface="Cambria Math" panose="02040503050406030204" pitchFamily="18" charset="0"/>
                <a:ea typeface="宋体" panose="02010600030101010101" pitchFamily="2" charset="-122"/>
              </a:rPr>
              <a:t>NRZ</a:t>
            </a:r>
            <a:r>
              <a:rPr lang="zh-CN" altLang="en-US" sz="1400" b="1" dirty="0">
                <a:solidFill>
                  <a:srgbClr val="FF0000"/>
                </a:solidFill>
                <a:latin typeface="Cambria Math" panose="02040503050406030204" pitchFamily="18" charset="0"/>
                <a:ea typeface="宋体" panose="02010600030101010101" pitchFamily="2" charset="-122"/>
              </a:rPr>
              <a:t>记录方式的特点是，磁头线圈中始终有电流，不是正向电流（代表</a:t>
            </a:r>
            <a:r>
              <a:rPr lang="en-US" altLang="zh-CN" sz="1400" b="1" dirty="0">
                <a:solidFill>
                  <a:srgbClr val="FF0000"/>
                </a:solidFill>
                <a:latin typeface="Cambria Math" panose="02040503050406030204" pitchFamily="18" charset="0"/>
                <a:ea typeface="宋体" panose="02010600030101010101" pitchFamily="2" charset="-122"/>
              </a:rPr>
              <a:t>1</a:t>
            </a:r>
            <a:r>
              <a:rPr lang="zh-CN" altLang="en-US" sz="1400" b="1" dirty="0">
                <a:solidFill>
                  <a:srgbClr val="FF0000"/>
                </a:solidFill>
                <a:latin typeface="Cambria Math" panose="02040503050406030204" pitchFamily="18" charset="0"/>
                <a:ea typeface="宋体" panose="02010600030101010101" pitchFamily="2" charset="-122"/>
              </a:rPr>
              <a:t>）就是反向电流（代表</a:t>
            </a:r>
            <a:r>
              <a:rPr lang="en-US" altLang="zh-CN" sz="1400" b="1" dirty="0">
                <a:solidFill>
                  <a:srgbClr val="FF0000"/>
                </a:solidFill>
                <a:latin typeface="Cambria Math" panose="02040503050406030204" pitchFamily="18" charset="0"/>
                <a:ea typeface="宋体" panose="02010600030101010101" pitchFamily="2" charset="-122"/>
              </a:rPr>
              <a:t>0</a:t>
            </a:r>
            <a:r>
              <a:rPr lang="zh-CN" altLang="en-US" sz="1400" b="1" dirty="0">
                <a:solidFill>
                  <a:srgbClr val="FF0000"/>
                </a:solidFill>
                <a:latin typeface="Cambria Math" panose="02040503050406030204" pitchFamily="18" charset="0"/>
                <a:ea typeface="宋体" panose="02010600030101010101" pitchFamily="2" charset="-122"/>
              </a:rPr>
              <a:t>），因此不归零制记录方式的抗干扰性能较好。</a:t>
            </a:r>
          </a:p>
        </p:txBody>
      </p:sp>
      <p:sp>
        <p:nvSpPr>
          <p:cNvPr id="783369" name="AutoShape 9"/>
          <p:cNvSpPr>
            <a:spLocks/>
          </p:cNvSpPr>
          <p:nvPr/>
        </p:nvSpPr>
        <p:spPr bwMode="auto">
          <a:xfrm>
            <a:off x="5364163" y="2420938"/>
            <a:ext cx="3529012" cy="1440110"/>
          </a:xfrm>
          <a:prstGeom prst="borderCallout1">
            <a:avLst>
              <a:gd name="adj1" fmla="val 9917"/>
              <a:gd name="adj2" fmla="val -2157"/>
              <a:gd name="adj3" fmla="val 80372"/>
              <a:gd name="adj4" fmla="val -50888"/>
            </a:avLst>
          </a:prstGeom>
          <a:solidFill>
            <a:srgbClr val="FFFFFF"/>
          </a:solidFill>
          <a:ln w="381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63538">
              <a:lnSpc>
                <a:spcPct val="150000"/>
              </a:lnSpc>
            </a:pPr>
            <a:r>
              <a:rPr lang="en-US" altLang="zh-CN" sz="1400" b="1" dirty="0" smtClean="0">
                <a:solidFill>
                  <a:srgbClr val="FF0000"/>
                </a:solidFill>
                <a:latin typeface="Cambria Math" panose="02040503050406030204" pitchFamily="18" charset="0"/>
                <a:ea typeface="宋体" panose="02010600030101010101" pitchFamily="2" charset="-122"/>
              </a:rPr>
              <a:t>NRZ1</a:t>
            </a:r>
            <a:r>
              <a:rPr lang="zh-CN" altLang="en-US" sz="1400" b="1" dirty="0">
                <a:solidFill>
                  <a:srgbClr val="FF0000"/>
                </a:solidFill>
                <a:latin typeface="Cambria Math" panose="02040503050406030204" pitchFamily="18" charset="0"/>
                <a:ea typeface="宋体" panose="02010600030101010101" pitchFamily="2" charset="-122"/>
              </a:rPr>
              <a:t>制与</a:t>
            </a:r>
            <a:r>
              <a:rPr lang="en-US" altLang="zh-CN" sz="1400" b="1" dirty="0">
                <a:solidFill>
                  <a:srgbClr val="FF0000"/>
                </a:solidFill>
                <a:latin typeface="Cambria Math" panose="02040503050406030204" pitchFamily="18" charset="0"/>
                <a:ea typeface="宋体" panose="02010600030101010101" pitchFamily="2" charset="-122"/>
              </a:rPr>
              <a:t>NRZ0</a:t>
            </a:r>
            <a:r>
              <a:rPr lang="zh-CN" altLang="en-US" sz="1400" b="1" dirty="0">
                <a:solidFill>
                  <a:srgbClr val="FF0000"/>
                </a:solidFill>
                <a:latin typeface="Cambria Math" panose="02040503050406030204" pitchFamily="18" charset="0"/>
                <a:ea typeface="宋体" panose="02010600030101010101" pitchFamily="2" charset="-122"/>
              </a:rPr>
              <a:t>制相同之处是磁头线圈中始终有电流通过。不同处在于，记录“ </a:t>
            </a:r>
            <a:r>
              <a:rPr lang="en-US" altLang="zh-CN" sz="1400" b="1" dirty="0">
                <a:solidFill>
                  <a:srgbClr val="FF0000"/>
                </a:solidFill>
                <a:latin typeface="Cambria Math" panose="02040503050406030204" pitchFamily="18" charset="0"/>
                <a:ea typeface="宋体" panose="02010600030101010101" pitchFamily="2" charset="-122"/>
              </a:rPr>
              <a:t>0”</a:t>
            </a:r>
            <a:r>
              <a:rPr lang="zh-CN" altLang="en-US" sz="1400" b="1" dirty="0">
                <a:solidFill>
                  <a:srgbClr val="FF0000"/>
                </a:solidFill>
                <a:latin typeface="Cambria Math" panose="02040503050406030204" pitchFamily="18" charset="0"/>
                <a:ea typeface="宋体" panose="02010600030101010101" pitchFamily="2" charset="-122"/>
              </a:rPr>
              <a:t>时电流方向不变，只有遇到“ </a:t>
            </a:r>
            <a:r>
              <a:rPr lang="en-US" altLang="zh-CN" sz="1400" b="1" dirty="0">
                <a:solidFill>
                  <a:srgbClr val="FF0000"/>
                </a:solidFill>
                <a:latin typeface="Cambria Math" panose="02040503050406030204" pitchFamily="18" charset="0"/>
                <a:ea typeface="宋体" panose="02010600030101010101" pitchFamily="2" charset="-122"/>
              </a:rPr>
              <a:t>1”</a:t>
            </a:r>
            <a:r>
              <a:rPr lang="zh-CN" altLang="en-US" sz="1400" b="1" dirty="0">
                <a:solidFill>
                  <a:srgbClr val="FF0000"/>
                </a:solidFill>
                <a:latin typeface="Cambria Math" panose="02040503050406030204" pitchFamily="18" charset="0"/>
                <a:ea typeface="宋体" panose="02010600030101010101" pitchFamily="2" charset="-122"/>
              </a:rPr>
              <a:t>时才改变方向</a:t>
            </a:r>
            <a:r>
              <a:rPr lang="zh-CN" altLang="en-US" sz="1400" b="1" dirty="0" smtClean="0">
                <a:solidFill>
                  <a:srgbClr val="FF0000"/>
                </a:solidFill>
                <a:latin typeface="Cambria Math" panose="02040503050406030204" pitchFamily="18" charset="0"/>
                <a:ea typeface="宋体" panose="02010600030101010101" pitchFamily="2" charset="-122"/>
              </a:rPr>
              <a:t>。</a:t>
            </a:r>
            <a:endParaRPr lang="zh-CN" altLang="en-US" sz="1400" b="1" dirty="0">
              <a:solidFill>
                <a:srgbClr val="FF0000"/>
              </a:solidFill>
              <a:latin typeface="Cambria Math" panose="02040503050406030204" pitchFamily="18" charset="0"/>
              <a:ea typeface="宋体" panose="02010600030101010101" pitchFamily="2" charset="-122"/>
            </a:endParaRPr>
          </a:p>
        </p:txBody>
      </p:sp>
      <p:sp>
        <p:nvSpPr>
          <p:cNvPr id="783370" name="AutoShape 10"/>
          <p:cNvSpPr>
            <a:spLocks/>
          </p:cNvSpPr>
          <p:nvPr/>
        </p:nvSpPr>
        <p:spPr bwMode="auto">
          <a:xfrm>
            <a:off x="5364163" y="2924944"/>
            <a:ext cx="3529012" cy="3096444"/>
          </a:xfrm>
          <a:prstGeom prst="borderCallout1">
            <a:avLst>
              <a:gd name="adj1" fmla="val 4069"/>
              <a:gd name="adj2" fmla="val -2157"/>
              <a:gd name="adj3" fmla="val 33964"/>
              <a:gd name="adj4" fmla="val -35520"/>
            </a:avLst>
          </a:prstGeom>
          <a:solidFill>
            <a:srgbClr val="FFFFFF"/>
          </a:solidFill>
          <a:ln w="381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63538">
              <a:lnSpc>
                <a:spcPct val="150000"/>
              </a:lnSpc>
            </a:pPr>
            <a:r>
              <a:rPr lang="en-US" altLang="zh-CN" sz="1400" b="1" dirty="0" smtClean="0">
                <a:solidFill>
                  <a:srgbClr val="FF0000"/>
                </a:solidFill>
                <a:latin typeface="Cambria Math" panose="02040503050406030204" pitchFamily="18" charset="0"/>
                <a:ea typeface="宋体" panose="02010600030101010101" pitchFamily="2" charset="-122"/>
              </a:rPr>
              <a:t>PM</a:t>
            </a:r>
            <a:r>
              <a:rPr lang="zh-CN" altLang="en-US" sz="1400" b="1" dirty="0">
                <a:solidFill>
                  <a:srgbClr val="FF0000"/>
                </a:solidFill>
                <a:latin typeface="Cambria Math" panose="02040503050406030204" pitchFamily="18" charset="0"/>
                <a:ea typeface="宋体" panose="02010600030101010101" pitchFamily="2" charset="-122"/>
              </a:rPr>
              <a:t>制记录方式的特点是，在一个位周期的中间位置，电流由负到正为</a:t>
            </a:r>
            <a:r>
              <a:rPr lang="en-US" altLang="zh-CN" sz="1400" b="1" dirty="0">
                <a:solidFill>
                  <a:srgbClr val="FF0000"/>
                </a:solidFill>
                <a:latin typeface="Cambria Math" panose="02040503050406030204" pitchFamily="18" charset="0"/>
                <a:ea typeface="宋体" panose="02010600030101010101" pitchFamily="2" charset="-122"/>
              </a:rPr>
              <a:t>l</a:t>
            </a:r>
            <a:r>
              <a:rPr lang="zh-CN" altLang="en-US" sz="1400" b="1" dirty="0">
                <a:solidFill>
                  <a:srgbClr val="FF0000"/>
                </a:solidFill>
                <a:latin typeface="Cambria Math" panose="02040503050406030204" pitchFamily="18" charset="0"/>
                <a:ea typeface="宋体" panose="02010600030101010101" pitchFamily="2" charset="-122"/>
              </a:rPr>
              <a:t>，由正到负为</a:t>
            </a:r>
            <a:r>
              <a:rPr lang="en-US" altLang="zh-CN" sz="1400" b="1" dirty="0">
                <a:solidFill>
                  <a:srgbClr val="FF0000"/>
                </a:solidFill>
                <a:latin typeface="Cambria Math" panose="02040503050406030204" pitchFamily="18" charset="0"/>
                <a:ea typeface="宋体" panose="02010600030101010101" pitchFamily="2" charset="-122"/>
              </a:rPr>
              <a:t>0</a:t>
            </a:r>
            <a:r>
              <a:rPr lang="zh-CN" altLang="en-US" sz="1400" b="1" dirty="0">
                <a:solidFill>
                  <a:srgbClr val="FF0000"/>
                </a:solidFill>
                <a:latin typeface="Cambria Math" panose="02040503050406030204" pitchFamily="18" charset="0"/>
                <a:ea typeface="宋体" panose="02010600030101010101" pitchFamily="2" charset="-122"/>
              </a:rPr>
              <a:t>，即利用电流相位的变化进行写“ </a:t>
            </a:r>
            <a:r>
              <a:rPr lang="en-US" altLang="zh-CN" sz="1400" b="1" dirty="0">
                <a:solidFill>
                  <a:srgbClr val="FF0000"/>
                </a:solidFill>
                <a:latin typeface="Cambria Math" panose="02040503050406030204" pitchFamily="18" charset="0"/>
                <a:ea typeface="宋体" panose="02010600030101010101" pitchFamily="2" charset="-122"/>
              </a:rPr>
              <a:t>l”</a:t>
            </a:r>
            <a:r>
              <a:rPr lang="zh-CN" altLang="en-US" sz="1400" b="1" dirty="0">
                <a:solidFill>
                  <a:srgbClr val="FF0000"/>
                </a:solidFill>
                <a:latin typeface="Cambria Math" panose="02040503050406030204" pitchFamily="18" charset="0"/>
                <a:ea typeface="宋体" panose="02010600030101010101" pitchFamily="2" charset="-122"/>
              </a:rPr>
              <a:t>或写“ </a:t>
            </a:r>
            <a:r>
              <a:rPr lang="en-US" altLang="zh-CN" sz="1400" b="1" dirty="0">
                <a:solidFill>
                  <a:srgbClr val="FF0000"/>
                </a:solidFill>
                <a:latin typeface="Cambria Math" panose="02040503050406030204" pitchFamily="18" charset="0"/>
                <a:ea typeface="宋体" panose="02010600030101010101" pitchFamily="2" charset="-122"/>
              </a:rPr>
              <a:t>0”</a:t>
            </a:r>
            <a:r>
              <a:rPr lang="zh-CN" altLang="en-US" sz="1400" b="1" dirty="0">
                <a:solidFill>
                  <a:srgbClr val="FF0000"/>
                </a:solidFill>
                <a:latin typeface="Cambria Math" panose="02040503050406030204" pitchFamily="18" charset="0"/>
                <a:ea typeface="宋体" panose="02010600030101010101" pitchFamily="2" charset="-122"/>
              </a:rPr>
              <a:t>，所以通过磁头中的电流方向一定要改变一次。这种记录方式中“ </a:t>
            </a:r>
            <a:r>
              <a:rPr lang="en-US" altLang="zh-CN" sz="1400" b="1" dirty="0">
                <a:solidFill>
                  <a:srgbClr val="FF0000"/>
                </a:solidFill>
                <a:latin typeface="Cambria Math" panose="02040503050406030204" pitchFamily="18" charset="0"/>
                <a:ea typeface="宋体" panose="02010600030101010101" pitchFamily="2" charset="-122"/>
              </a:rPr>
              <a:t>1”</a:t>
            </a:r>
            <a:r>
              <a:rPr lang="zh-CN" altLang="en-US" sz="1400" b="1" dirty="0">
                <a:solidFill>
                  <a:srgbClr val="FF0000"/>
                </a:solidFill>
                <a:latin typeface="Cambria Math" panose="02040503050406030204" pitchFamily="18" charset="0"/>
                <a:ea typeface="宋体" panose="02010600030101010101" pitchFamily="2" charset="-122"/>
              </a:rPr>
              <a:t>和“ </a:t>
            </a:r>
            <a:r>
              <a:rPr lang="en-US" altLang="zh-CN" sz="1400" b="1" dirty="0">
                <a:solidFill>
                  <a:srgbClr val="FF0000"/>
                </a:solidFill>
                <a:latin typeface="Cambria Math" panose="02040503050406030204" pitchFamily="18" charset="0"/>
                <a:ea typeface="宋体" panose="02010600030101010101" pitchFamily="2" charset="-122"/>
              </a:rPr>
              <a:t>0”</a:t>
            </a:r>
            <a:r>
              <a:rPr lang="zh-CN" altLang="en-US" sz="1400" b="1" dirty="0">
                <a:solidFill>
                  <a:srgbClr val="FF0000"/>
                </a:solidFill>
                <a:latin typeface="Cambria Math" panose="02040503050406030204" pitchFamily="18" charset="0"/>
                <a:ea typeface="宋体" panose="02010600030101010101" pitchFamily="2" charset="-122"/>
              </a:rPr>
              <a:t>的读出信号相位不同，抗干扰能力较强。另外读出信号经分离电路可提取自同步定时脉冲，所以具有自同步能力。磁带存储器中一般采用这种纪录方式。</a:t>
            </a:r>
          </a:p>
        </p:txBody>
      </p:sp>
      <p:sp>
        <p:nvSpPr>
          <p:cNvPr id="783371" name="AutoShape 11"/>
          <p:cNvSpPr>
            <a:spLocks/>
          </p:cNvSpPr>
          <p:nvPr/>
        </p:nvSpPr>
        <p:spPr bwMode="auto">
          <a:xfrm>
            <a:off x="5364163" y="3140968"/>
            <a:ext cx="3529012" cy="2664520"/>
          </a:xfrm>
          <a:prstGeom prst="borderCallout1">
            <a:avLst>
              <a:gd name="adj1" fmla="val 4810"/>
              <a:gd name="adj2" fmla="val -2157"/>
              <a:gd name="adj3" fmla="val 54382"/>
              <a:gd name="adj4" fmla="val -35092"/>
            </a:avLst>
          </a:prstGeom>
          <a:solidFill>
            <a:srgbClr val="FFFFFF"/>
          </a:solidFill>
          <a:ln w="381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63538">
              <a:lnSpc>
                <a:spcPct val="150000"/>
              </a:lnSpc>
            </a:pPr>
            <a:r>
              <a:rPr lang="en-US" altLang="zh-CN" sz="1400" b="1" dirty="0" smtClean="0">
                <a:solidFill>
                  <a:srgbClr val="FF0000"/>
                </a:solidFill>
                <a:latin typeface="Cambria Math" panose="02040503050406030204" pitchFamily="18" charset="0"/>
                <a:ea typeface="宋体" panose="02010600030101010101" pitchFamily="2" charset="-122"/>
              </a:rPr>
              <a:t>FM</a:t>
            </a:r>
            <a:r>
              <a:rPr lang="zh-CN" altLang="en-US" sz="1400" b="1" dirty="0">
                <a:solidFill>
                  <a:srgbClr val="FF0000"/>
                </a:solidFill>
                <a:latin typeface="Cambria Math" panose="02040503050406030204" pitchFamily="18" charset="0"/>
                <a:ea typeface="宋体" panose="02010600030101010101" pitchFamily="2" charset="-122"/>
              </a:rPr>
              <a:t>制记录方式的特点是</a:t>
            </a:r>
            <a:r>
              <a:rPr lang="zh-CN" altLang="en-US" sz="1400" b="1" dirty="0" smtClean="0">
                <a:solidFill>
                  <a:srgbClr val="FF0000"/>
                </a:solidFill>
                <a:latin typeface="Cambria Math" panose="02040503050406030204" pitchFamily="18" charset="0"/>
                <a:ea typeface="宋体" panose="02010600030101010101" pitchFamily="2" charset="-122"/>
              </a:rPr>
              <a:t>：</a:t>
            </a:r>
            <a:r>
              <a:rPr lang="en-US" altLang="zh-CN" sz="1400" b="1" dirty="0" smtClean="0">
                <a:solidFill>
                  <a:srgbClr val="FF0000"/>
                </a:solidFill>
                <a:latin typeface="Cambria Math" panose="02040503050406030204" pitchFamily="18" charset="0"/>
                <a:ea typeface="宋体" panose="02010600030101010101" pitchFamily="2" charset="-122"/>
              </a:rPr>
              <a:t>1</a:t>
            </a:r>
            <a:r>
              <a:rPr lang="en-US" altLang="zh-CN" sz="1400" b="1" dirty="0">
                <a:solidFill>
                  <a:srgbClr val="FF0000"/>
                </a:solidFill>
                <a:latin typeface="Cambria Math" panose="02040503050406030204" pitchFamily="18" charset="0"/>
                <a:ea typeface="宋体" panose="02010600030101010101" pitchFamily="2" charset="-122"/>
              </a:rPr>
              <a:t>)</a:t>
            </a:r>
            <a:r>
              <a:rPr lang="zh-CN" altLang="en-US" sz="1400" b="1" dirty="0">
                <a:solidFill>
                  <a:srgbClr val="FF0000"/>
                </a:solidFill>
                <a:latin typeface="Cambria Math" panose="02040503050406030204" pitchFamily="18" charset="0"/>
                <a:ea typeface="宋体" panose="02010600030101010101" pitchFamily="2" charset="-122"/>
              </a:rPr>
              <a:t>无论记录的代码是</a:t>
            </a:r>
            <a:r>
              <a:rPr lang="en-US" altLang="zh-CN" sz="1400" b="1" dirty="0">
                <a:solidFill>
                  <a:srgbClr val="FF0000"/>
                </a:solidFill>
                <a:latin typeface="Cambria Math" panose="02040503050406030204" pitchFamily="18" charset="0"/>
                <a:ea typeface="宋体" panose="02010600030101010101" pitchFamily="2" charset="-122"/>
              </a:rPr>
              <a:t>1</a:t>
            </a:r>
            <a:r>
              <a:rPr lang="zh-CN" altLang="en-US" sz="1400" b="1" dirty="0">
                <a:solidFill>
                  <a:srgbClr val="FF0000"/>
                </a:solidFill>
                <a:latin typeface="Cambria Math" panose="02040503050406030204" pitchFamily="18" charset="0"/>
                <a:ea typeface="宋体" panose="02010600030101010101" pitchFamily="2" charset="-122"/>
              </a:rPr>
              <a:t>或</a:t>
            </a:r>
            <a:r>
              <a:rPr lang="en-US" altLang="zh-CN" sz="1400" b="1" dirty="0">
                <a:solidFill>
                  <a:srgbClr val="FF0000"/>
                </a:solidFill>
                <a:latin typeface="Cambria Math" panose="02040503050406030204" pitchFamily="18" charset="0"/>
                <a:ea typeface="宋体" panose="02010600030101010101" pitchFamily="2" charset="-122"/>
              </a:rPr>
              <a:t>0</a:t>
            </a:r>
            <a:r>
              <a:rPr lang="zh-CN" altLang="en-US" sz="1400" b="1" dirty="0">
                <a:solidFill>
                  <a:srgbClr val="FF0000"/>
                </a:solidFill>
                <a:latin typeface="Cambria Math" panose="02040503050406030204" pitchFamily="18" charset="0"/>
                <a:ea typeface="宋体" panose="02010600030101010101" pitchFamily="2" charset="-122"/>
              </a:rPr>
              <a:t>，在相邻两个存储元交界处电流都要改变方向</a:t>
            </a:r>
            <a:r>
              <a:rPr lang="zh-CN" altLang="en-US" sz="1400" b="1" dirty="0" smtClean="0">
                <a:solidFill>
                  <a:srgbClr val="FF0000"/>
                </a:solidFill>
                <a:latin typeface="Cambria Math" panose="02040503050406030204" pitchFamily="18" charset="0"/>
                <a:ea typeface="宋体" panose="02010600030101010101" pitchFamily="2" charset="-122"/>
              </a:rPr>
              <a:t>；</a:t>
            </a:r>
            <a:r>
              <a:rPr lang="en-US" altLang="zh-CN" sz="1400" b="1" dirty="0" smtClean="0">
                <a:solidFill>
                  <a:srgbClr val="FF0000"/>
                </a:solidFill>
                <a:latin typeface="Cambria Math" panose="02040503050406030204" pitchFamily="18" charset="0"/>
                <a:ea typeface="宋体" panose="02010600030101010101" pitchFamily="2" charset="-122"/>
              </a:rPr>
              <a:t>2</a:t>
            </a:r>
            <a:r>
              <a:rPr lang="en-US" altLang="zh-CN" sz="1400" b="1" dirty="0">
                <a:solidFill>
                  <a:srgbClr val="FF0000"/>
                </a:solidFill>
                <a:latin typeface="Cambria Math" panose="02040503050406030204" pitchFamily="18" charset="0"/>
                <a:ea typeface="宋体" panose="02010600030101010101" pitchFamily="2" charset="-122"/>
              </a:rPr>
              <a:t>)</a:t>
            </a:r>
            <a:r>
              <a:rPr lang="zh-CN" altLang="en-US" sz="1400" b="1" dirty="0">
                <a:solidFill>
                  <a:srgbClr val="FF0000"/>
                </a:solidFill>
                <a:latin typeface="Cambria Math" panose="02040503050406030204" pitchFamily="18" charset="0"/>
                <a:ea typeface="宋体" panose="02010600030101010101" pitchFamily="2" charset="-122"/>
              </a:rPr>
              <a:t>记录</a:t>
            </a:r>
            <a:r>
              <a:rPr lang="en-US" altLang="zh-CN" sz="1400" b="1" dirty="0">
                <a:solidFill>
                  <a:srgbClr val="FF0000"/>
                </a:solidFill>
                <a:latin typeface="Cambria Math" panose="02040503050406030204" pitchFamily="18" charset="0"/>
                <a:ea typeface="宋体" panose="02010600030101010101" pitchFamily="2" charset="-122"/>
              </a:rPr>
              <a:t>1</a:t>
            </a:r>
            <a:r>
              <a:rPr lang="zh-CN" altLang="en-US" sz="1400" b="1" dirty="0">
                <a:solidFill>
                  <a:srgbClr val="FF0000"/>
                </a:solidFill>
                <a:latin typeface="Cambria Math" panose="02040503050406030204" pitchFamily="18" charset="0"/>
                <a:ea typeface="宋体" panose="02010600030101010101" pitchFamily="2" charset="-122"/>
              </a:rPr>
              <a:t>时电流一定要在位周期中间改变方向，写“</a:t>
            </a:r>
            <a:r>
              <a:rPr lang="en-US" altLang="zh-CN" sz="1400" b="1" dirty="0">
                <a:solidFill>
                  <a:srgbClr val="FF0000"/>
                </a:solidFill>
                <a:latin typeface="Cambria Math" panose="02040503050406030204" pitchFamily="18" charset="0"/>
                <a:ea typeface="宋体" panose="02010600030101010101" pitchFamily="2" charset="-122"/>
              </a:rPr>
              <a:t>1”</a:t>
            </a:r>
            <a:r>
              <a:rPr lang="zh-CN" altLang="en-US" sz="1400" b="1" dirty="0">
                <a:solidFill>
                  <a:srgbClr val="FF0000"/>
                </a:solidFill>
                <a:latin typeface="Cambria Math" panose="02040503050406030204" pitchFamily="18" charset="0"/>
                <a:ea typeface="宋体" panose="02010600030101010101" pitchFamily="2" charset="-122"/>
              </a:rPr>
              <a:t>电流的频率是写“</a:t>
            </a:r>
            <a:r>
              <a:rPr lang="en-US" altLang="zh-CN" sz="1400" b="1" dirty="0">
                <a:solidFill>
                  <a:srgbClr val="FF0000"/>
                </a:solidFill>
                <a:latin typeface="Cambria Math" panose="02040503050406030204" pitchFamily="18" charset="0"/>
                <a:ea typeface="宋体" panose="02010600030101010101" pitchFamily="2" charset="-122"/>
              </a:rPr>
              <a:t>0”</a:t>
            </a:r>
            <a:r>
              <a:rPr lang="zh-CN" altLang="en-US" sz="1400" b="1" dirty="0">
                <a:solidFill>
                  <a:srgbClr val="FF0000"/>
                </a:solidFill>
                <a:latin typeface="Cambria Math" panose="02040503050406030204" pitchFamily="18" charset="0"/>
                <a:ea typeface="宋体" panose="02010600030101010101" pitchFamily="2" charset="-122"/>
              </a:rPr>
              <a:t>电流频率的</a:t>
            </a:r>
            <a:r>
              <a:rPr lang="en-US" altLang="zh-CN" sz="1400" b="1" dirty="0">
                <a:solidFill>
                  <a:srgbClr val="FF0000"/>
                </a:solidFill>
                <a:latin typeface="Cambria Math" panose="02040503050406030204" pitchFamily="18" charset="0"/>
                <a:ea typeface="宋体" panose="02010600030101010101" pitchFamily="2" charset="-122"/>
              </a:rPr>
              <a:t>2</a:t>
            </a:r>
            <a:r>
              <a:rPr lang="zh-CN" altLang="en-US" sz="1400" b="1" dirty="0">
                <a:solidFill>
                  <a:srgbClr val="FF0000"/>
                </a:solidFill>
                <a:latin typeface="Cambria Math" panose="02040503050406030204" pitchFamily="18" charset="0"/>
                <a:ea typeface="宋体" panose="02010600030101010101" pitchFamily="2" charset="-122"/>
              </a:rPr>
              <a:t>倍，故</a:t>
            </a:r>
            <a:r>
              <a:rPr lang="zh-CN" altLang="en-US" sz="1400" b="1" dirty="0" smtClean="0">
                <a:solidFill>
                  <a:srgbClr val="FF0000"/>
                </a:solidFill>
                <a:latin typeface="Cambria Math" panose="02040503050406030204" pitchFamily="18" charset="0"/>
                <a:ea typeface="宋体" panose="02010600030101010101" pitchFamily="2" charset="-122"/>
              </a:rPr>
              <a:t>称倍频</a:t>
            </a:r>
            <a:r>
              <a:rPr lang="zh-CN" altLang="en-US" sz="1400" b="1" dirty="0">
                <a:solidFill>
                  <a:srgbClr val="FF0000"/>
                </a:solidFill>
                <a:latin typeface="Cambria Math" panose="02040503050406030204" pitchFamily="18" charset="0"/>
                <a:ea typeface="宋体" panose="02010600030101010101" pitchFamily="2" charset="-122"/>
              </a:rPr>
              <a:t>法</a:t>
            </a:r>
            <a:r>
              <a:rPr lang="zh-CN" altLang="en-US" sz="1400" b="1" dirty="0" smtClean="0">
                <a:solidFill>
                  <a:srgbClr val="FF0000"/>
                </a:solidFill>
                <a:latin typeface="Cambria Math" panose="02040503050406030204" pitchFamily="18" charset="0"/>
                <a:ea typeface="宋体" panose="02010600030101010101" pitchFamily="2" charset="-122"/>
              </a:rPr>
              <a:t>。</a:t>
            </a:r>
            <a:endParaRPr lang="en-US" altLang="zh-CN" sz="1400" b="1" dirty="0" smtClean="0">
              <a:solidFill>
                <a:srgbClr val="FF0000"/>
              </a:solidFill>
              <a:latin typeface="Cambria Math" panose="02040503050406030204" pitchFamily="18" charset="0"/>
              <a:ea typeface="宋体" panose="02010600030101010101" pitchFamily="2" charset="-122"/>
            </a:endParaRPr>
          </a:p>
          <a:p>
            <a:pPr indent="363538">
              <a:lnSpc>
                <a:spcPct val="150000"/>
              </a:lnSpc>
            </a:pPr>
            <a:r>
              <a:rPr lang="zh-CN" altLang="en-US" sz="1400" b="1" dirty="0" smtClean="0">
                <a:solidFill>
                  <a:srgbClr val="FF0000"/>
                </a:solidFill>
                <a:latin typeface="Cambria Math" panose="02040503050406030204" pitchFamily="18" charset="0"/>
                <a:ea typeface="宋体" panose="02010600030101010101" pitchFamily="2" charset="-122"/>
              </a:rPr>
              <a:t>这种</a:t>
            </a:r>
            <a:r>
              <a:rPr lang="zh-CN" altLang="en-US" sz="1400" b="1" dirty="0">
                <a:solidFill>
                  <a:srgbClr val="FF0000"/>
                </a:solidFill>
                <a:latin typeface="Cambria Math" panose="02040503050406030204" pitchFamily="18" charset="0"/>
                <a:ea typeface="宋体" panose="02010600030101010101" pitchFamily="2" charset="-122"/>
              </a:rPr>
              <a:t>纪录方式的优点是记录密度高，具有自同步能力。</a:t>
            </a:r>
            <a:r>
              <a:rPr lang="en-US" altLang="zh-CN" sz="1400" b="1" dirty="0">
                <a:solidFill>
                  <a:srgbClr val="FF0000"/>
                </a:solidFill>
                <a:latin typeface="Cambria Math" panose="02040503050406030204" pitchFamily="18" charset="0"/>
                <a:ea typeface="宋体" panose="02010600030101010101" pitchFamily="2" charset="-122"/>
              </a:rPr>
              <a:t>FM</a:t>
            </a:r>
            <a:r>
              <a:rPr lang="zh-CN" altLang="en-US" sz="1400" b="1" dirty="0">
                <a:solidFill>
                  <a:srgbClr val="FF0000"/>
                </a:solidFill>
                <a:latin typeface="Cambria Math" panose="02040503050406030204" pitchFamily="18" charset="0"/>
                <a:ea typeface="宋体" panose="02010600030101010101" pitchFamily="2" charset="-122"/>
              </a:rPr>
              <a:t>目前主要用于单密度磁盘存储器。</a:t>
            </a:r>
            <a:r>
              <a:rPr lang="zh-CN" altLang="en-US" sz="1400" dirty="0">
                <a:latin typeface="Cambria Math" panose="02040503050406030204" pitchFamily="18" charset="0"/>
              </a:rPr>
              <a:t> </a:t>
            </a:r>
          </a:p>
        </p:txBody>
      </p:sp>
      <p:sp>
        <p:nvSpPr>
          <p:cNvPr id="783372" name="AutoShape 12"/>
          <p:cNvSpPr>
            <a:spLocks/>
          </p:cNvSpPr>
          <p:nvPr/>
        </p:nvSpPr>
        <p:spPr bwMode="auto">
          <a:xfrm>
            <a:off x="5364163" y="3644900"/>
            <a:ext cx="3529012" cy="1728788"/>
          </a:xfrm>
          <a:prstGeom prst="borderCallout1">
            <a:avLst>
              <a:gd name="adj1" fmla="val 6611"/>
              <a:gd name="adj2" fmla="val -2157"/>
              <a:gd name="adj3" fmla="val 106977"/>
              <a:gd name="adj4" fmla="val -33875"/>
            </a:avLst>
          </a:prstGeom>
          <a:solidFill>
            <a:srgbClr val="FFFFFF"/>
          </a:solidFill>
          <a:ln w="381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indent="363538">
              <a:lnSpc>
                <a:spcPct val="150000"/>
              </a:lnSpc>
            </a:pPr>
            <a:r>
              <a:rPr lang="en-US" altLang="zh-CN" sz="1400" b="1" dirty="0" smtClean="0">
                <a:solidFill>
                  <a:srgbClr val="FF0000"/>
                </a:solidFill>
                <a:latin typeface="Cambria Math" panose="02040503050406030204" pitchFamily="18" charset="0"/>
                <a:ea typeface="宋体" panose="02010600030101010101" pitchFamily="2" charset="-122"/>
              </a:rPr>
              <a:t>MFM</a:t>
            </a:r>
            <a:r>
              <a:rPr lang="zh-CN" altLang="en-US" sz="1400" b="1" dirty="0">
                <a:solidFill>
                  <a:srgbClr val="FF0000"/>
                </a:solidFill>
                <a:latin typeface="Cambria Math" panose="02040503050406030204" pitchFamily="18" charset="0"/>
                <a:ea typeface="宋体" panose="02010600030101010101" pitchFamily="2" charset="-122"/>
              </a:rPr>
              <a:t>制与</a:t>
            </a:r>
            <a:r>
              <a:rPr lang="en-US" altLang="zh-CN" sz="1400" b="1" dirty="0">
                <a:solidFill>
                  <a:srgbClr val="FF0000"/>
                </a:solidFill>
                <a:latin typeface="Cambria Math" panose="02040503050406030204" pitchFamily="18" charset="0"/>
                <a:ea typeface="宋体" panose="02010600030101010101" pitchFamily="2" charset="-122"/>
              </a:rPr>
              <a:t>FM</a:t>
            </a:r>
            <a:r>
              <a:rPr lang="zh-CN" altLang="en-US" sz="1400" b="1" dirty="0">
                <a:solidFill>
                  <a:srgbClr val="FF0000"/>
                </a:solidFill>
                <a:latin typeface="Cambria Math" panose="02040503050406030204" pitchFamily="18" charset="0"/>
                <a:ea typeface="宋体" panose="02010600030101010101" pitchFamily="2" charset="-122"/>
              </a:rPr>
              <a:t>制的区别在于只有连续记录两个或两个以上“</a:t>
            </a:r>
            <a:r>
              <a:rPr lang="en-US" altLang="zh-CN" sz="1400" b="1" dirty="0">
                <a:solidFill>
                  <a:srgbClr val="FF0000"/>
                </a:solidFill>
                <a:latin typeface="Cambria Math" panose="02040503050406030204" pitchFamily="18" charset="0"/>
                <a:ea typeface="宋体" panose="02010600030101010101" pitchFamily="2" charset="-122"/>
              </a:rPr>
              <a:t>0”</a:t>
            </a:r>
            <a:r>
              <a:rPr lang="zh-CN" altLang="en-US" sz="1400" b="1" dirty="0">
                <a:solidFill>
                  <a:srgbClr val="FF0000"/>
                </a:solidFill>
                <a:latin typeface="Cambria Math" panose="02040503050406030204" pitchFamily="18" charset="0"/>
                <a:ea typeface="宋体" panose="02010600030101010101" pitchFamily="2" charset="-122"/>
              </a:rPr>
              <a:t>时，才在位周期的起始位置翻转一次，而不是在每个位周期的起始处都翻转，因而进一步提高了记录密度。</a:t>
            </a:r>
            <a:r>
              <a:rPr lang="en-US" altLang="zh-CN" sz="1400" b="1" dirty="0">
                <a:solidFill>
                  <a:srgbClr val="FF0000"/>
                </a:solidFill>
                <a:latin typeface="Cambria Math" panose="02040503050406030204" pitchFamily="18" charset="0"/>
                <a:ea typeface="宋体" panose="02010600030101010101" pitchFamily="2" charset="-122"/>
              </a:rPr>
              <a:t>MFM</a:t>
            </a:r>
            <a:r>
              <a:rPr lang="zh-CN" altLang="en-US" sz="1400" b="1" dirty="0">
                <a:solidFill>
                  <a:srgbClr val="FF0000"/>
                </a:solidFill>
                <a:latin typeface="Cambria Math" panose="02040503050406030204" pitchFamily="18" charset="0"/>
                <a:ea typeface="宋体" panose="02010600030101010101" pitchFamily="2" charset="-122"/>
              </a:rPr>
              <a:t>主要用于双密度磁盘存储器。</a:t>
            </a:r>
          </a:p>
        </p:txBody>
      </p:sp>
    </p:spTree>
    <p:extLst>
      <p:ext uri="{BB962C8B-B14F-4D97-AF65-F5344CB8AC3E}">
        <p14:creationId xmlns:p14="http://schemas.microsoft.com/office/powerpoint/2010/main" val="2282078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withEffect">
                                  <p:stCondLst>
                                    <p:cond delay="0"/>
                                  </p:stCondLst>
                                  <p:childTnLst>
                                    <p:set>
                                      <p:cBhvr>
                                        <p:cTn id="6" dur="1" fill="hold">
                                          <p:stCondLst>
                                            <p:cond delay="0"/>
                                          </p:stCondLst>
                                        </p:cTn>
                                        <p:tgtEl>
                                          <p:spTgt spid="783366"/>
                                        </p:tgtEl>
                                        <p:attrNameLst>
                                          <p:attrName>style.visibility</p:attrName>
                                        </p:attrNameLst>
                                      </p:cBhvr>
                                      <p:to>
                                        <p:strVal val="visible"/>
                                      </p:to>
                                    </p:set>
                                    <p:anim calcmode="lin" valueType="num">
                                      <p:cBhvr>
                                        <p:cTn id="7" dur="1000" fill="hold"/>
                                        <p:tgtEl>
                                          <p:spTgt spid="783366"/>
                                        </p:tgtEl>
                                        <p:attrNameLst>
                                          <p:attrName>ppt_w</p:attrName>
                                        </p:attrNameLst>
                                      </p:cBhvr>
                                      <p:tavLst>
                                        <p:tav tm="0">
                                          <p:val>
                                            <p:strVal val="#ppt_w*0.70"/>
                                          </p:val>
                                        </p:tav>
                                        <p:tav tm="100000">
                                          <p:val>
                                            <p:strVal val="#ppt_w"/>
                                          </p:val>
                                        </p:tav>
                                      </p:tavLst>
                                    </p:anim>
                                    <p:anim calcmode="lin" valueType="num">
                                      <p:cBhvr>
                                        <p:cTn id="8" dur="1000" fill="hold"/>
                                        <p:tgtEl>
                                          <p:spTgt spid="783366"/>
                                        </p:tgtEl>
                                        <p:attrNameLst>
                                          <p:attrName>ppt_h</p:attrName>
                                        </p:attrNameLst>
                                      </p:cBhvr>
                                      <p:tavLst>
                                        <p:tav tm="0">
                                          <p:val>
                                            <p:strVal val="#ppt_h"/>
                                          </p:val>
                                        </p:tav>
                                        <p:tav tm="100000">
                                          <p:val>
                                            <p:strVal val="#ppt_h"/>
                                          </p:val>
                                        </p:tav>
                                      </p:tavLst>
                                    </p:anim>
                                    <p:animEffect transition="in" filter="fade">
                                      <p:cBhvr>
                                        <p:cTn id="9" dur="1000"/>
                                        <p:tgtEl>
                                          <p:spTgt spid="78336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8336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78336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8336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783368"/>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8336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783369"/>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83370"/>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783370"/>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83371"/>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783371"/>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83372"/>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7833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7" grpId="0" animBg="1"/>
      <p:bldP spid="783367" grpId="1" animBg="1"/>
      <p:bldP spid="783368" grpId="0" animBg="1"/>
      <p:bldP spid="783368" grpId="1" animBg="1"/>
      <p:bldP spid="783369" grpId="0" animBg="1"/>
      <p:bldP spid="783369" grpId="1" animBg="1"/>
      <p:bldP spid="783370" grpId="0" animBg="1"/>
      <p:bldP spid="783370" grpId="1" animBg="1"/>
      <p:bldP spid="783371" grpId="0" animBg="1"/>
      <p:bldP spid="783371" grpId="1" animBg="1"/>
      <p:bldP spid="783372" grpId="0" animBg="1"/>
      <p:bldP spid="78337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FA01EA7B-7299-48F7-92FE-FFE94A424B6C}" type="datetime1">
              <a:rPr lang="zh-CN" altLang="en-US"/>
              <a:pPr/>
              <a:t>2021/11/28</a:t>
            </a:fld>
            <a:endParaRPr lang="en-US" altLang="zh-CN"/>
          </a:p>
        </p:txBody>
      </p:sp>
      <p:sp>
        <p:nvSpPr>
          <p:cNvPr id="794626" name="Rectangle 2"/>
          <p:cNvSpPr>
            <a:spLocks noGrp="1" noChangeArrowheads="1"/>
          </p:cNvSpPr>
          <p:nvPr>
            <p:ph type="ctrTitle"/>
          </p:nvPr>
        </p:nvSpPr>
        <p:spPr>
          <a:xfrm>
            <a:off x="467999" y="682625"/>
            <a:ext cx="8280000" cy="649288"/>
          </a:xfrm>
          <a:noFill/>
          <a:ln/>
        </p:spPr>
        <p:txBody>
          <a:bodyPr anchor="ctr"/>
          <a:lstStyle/>
          <a:p>
            <a:pPr algn="l" fontAlgn="b"/>
            <a:r>
              <a:rPr lang="en-US" altLang="zh-CN"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8.2.3 </a:t>
            </a:r>
            <a:r>
              <a:rPr lang="zh-CN" altLang="en-US"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磁记录</a:t>
            </a:r>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方式</a:t>
            </a:r>
            <a:endParaRPr lang="zh-CN" altLang="en-US" sz="3600" dirty="0">
              <a:solidFill>
                <a:srgbClr val="000066"/>
              </a:solidFill>
            </a:endParaRPr>
          </a:p>
        </p:txBody>
      </p:sp>
      <p:sp>
        <p:nvSpPr>
          <p:cNvPr id="794627" name="Rectangle 3"/>
          <p:cNvSpPr>
            <a:spLocks noGrp="1" noChangeArrowheads="1"/>
          </p:cNvSpPr>
          <p:nvPr>
            <p:ph type="subTitle" idx="1"/>
          </p:nvPr>
        </p:nvSpPr>
        <p:spPr>
          <a:xfrm>
            <a:off x="468000" y="1412875"/>
            <a:ext cx="8280000" cy="4930775"/>
          </a:xfrm>
          <a:noFill/>
          <a:ln/>
        </p:spPr>
        <p:txBody>
          <a:bodyPr lIns="21600" rIns="21600"/>
          <a:lstStyle/>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硬盘</a:t>
            </a:r>
            <a:r>
              <a:rPr lang="zh-CN" altLang="en-US" sz="2000" b="1" dirty="0">
                <a:solidFill>
                  <a:srgbClr val="000066"/>
                </a:solidFill>
                <a:latin typeface="Cambria Math" panose="02040503050406030204" pitchFamily="18" charset="0"/>
              </a:rPr>
              <a:t>中最流行的编码方式是 </a:t>
            </a:r>
            <a:r>
              <a:rPr lang="en-US" altLang="zh-CN" sz="2000" b="1" dirty="0">
                <a:solidFill>
                  <a:srgbClr val="000066"/>
                </a:solidFill>
                <a:latin typeface="Cambria Math" panose="02040503050406030204" pitchFamily="18" charset="0"/>
              </a:rPr>
              <a:t>RLL(</a:t>
            </a:r>
            <a:r>
              <a:rPr lang="zh-CN" altLang="en-US" sz="2000" b="1" dirty="0">
                <a:solidFill>
                  <a:srgbClr val="000066"/>
                </a:solidFill>
                <a:latin typeface="Cambria Math" panose="02040503050406030204" pitchFamily="18" charset="0"/>
              </a:rPr>
              <a:t>游程长度受限</a:t>
            </a:r>
            <a:r>
              <a:rPr lang="en-US" altLang="zh-CN" sz="2000" b="1" dirty="0">
                <a:solidFill>
                  <a:srgbClr val="000066"/>
                </a:solidFill>
                <a:latin typeface="Cambria Math" panose="02040503050406030204" pitchFamily="18" charset="0"/>
              </a:rPr>
              <a:t>)</a:t>
            </a:r>
            <a:r>
              <a:rPr lang="zh-CN" altLang="en-US" sz="2000" b="1" dirty="0">
                <a:solidFill>
                  <a:srgbClr val="000066"/>
                </a:solidFill>
                <a:latin typeface="Cambria Math" panose="02040503050406030204" pitchFamily="18" charset="0"/>
              </a:rPr>
              <a:t>码，它的记录密度是</a:t>
            </a:r>
            <a:r>
              <a:rPr lang="en-US" altLang="zh-CN" sz="2000" b="1" dirty="0">
                <a:solidFill>
                  <a:srgbClr val="000066"/>
                </a:solidFill>
                <a:latin typeface="Cambria Math" panose="02040503050406030204" pitchFamily="18" charset="0"/>
              </a:rPr>
              <a:t>PM(</a:t>
            </a:r>
            <a:r>
              <a:rPr lang="zh-CN" altLang="en-US" sz="2000" b="1" dirty="0">
                <a:solidFill>
                  <a:srgbClr val="000066"/>
                </a:solidFill>
                <a:latin typeface="Cambria Math" panose="02040503050406030204" pitchFamily="18" charset="0"/>
              </a:rPr>
              <a:t>调频制</a:t>
            </a:r>
            <a:r>
              <a:rPr lang="en-US" altLang="zh-CN" sz="2000" b="1" dirty="0">
                <a:solidFill>
                  <a:srgbClr val="000066"/>
                </a:solidFill>
                <a:latin typeface="Cambria Math" panose="02040503050406030204" pitchFamily="18" charset="0"/>
              </a:rPr>
              <a:t>)</a:t>
            </a:r>
            <a:r>
              <a:rPr lang="zh-CN" altLang="en-US" sz="2000" b="1" dirty="0">
                <a:solidFill>
                  <a:srgbClr val="000066"/>
                </a:solidFill>
                <a:latin typeface="Cambria Math" panose="02040503050406030204" pitchFamily="18" charset="0"/>
              </a:rPr>
              <a:t>的3倍</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游程长度受限码</a:t>
            </a:r>
            <a:r>
              <a:rPr lang="zh-CN" altLang="en-US" sz="2000" b="1" dirty="0">
                <a:solidFill>
                  <a:srgbClr val="000066"/>
                </a:solidFill>
                <a:latin typeface="Cambria Math" panose="02040503050406030204" pitchFamily="18" charset="0"/>
              </a:rPr>
              <a:t>通常每次编码一组</a:t>
            </a:r>
            <a:r>
              <a:rPr lang="zh-CN" altLang="en-US" sz="2000" b="1" dirty="0" smtClean="0">
                <a:solidFill>
                  <a:srgbClr val="000066"/>
                </a:solidFill>
                <a:latin typeface="Cambria Math" panose="02040503050406030204" pitchFamily="18" charset="0"/>
              </a:rPr>
              <a:t>数据（若干 </a:t>
            </a:r>
            <a:r>
              <a:rPr lang="en-US" altLang="zh-CN" sz="2000" b="1" dirty="0" smtClean="0">
                <a:solidFill>
                  <a:srgbClr val="000066"/>
                </a:solidFill>
                <a:latin typeface="Cambria Math" panose="02040503050406030204" pitchFamily="18" charset="0"/>
              </a:rPr>
              <a:t>bit</a:t>
            </a:r>
            <a:r>
              <a:rPr lang="zh-CN" altLang="en-US" sz="2000" b="1" dirty="0" smtClean="0">
                <a:solidFill>
                  <a:srgbClr val="000066"/>
                </a:solidFill>
                <a:latin typeface="Cambria Math" panose="02040503050406030204" pitchFamily="18" charset="0"/>
              </a:rPr>
              <a:t>）而</a:t>
            </a:r>
            <a:r>
              <a:rPr lang="zh-CN" altLang="en-US" sz="2000" b="1" dirty="0">
                <a:solidFill>
                  <a:srgbClr val="000066"/>
                </a:solidFill>
                <a:latin typeface="Cambria Math" panose="02040503050406030204" pitchFamily="18" charset="0"/>
              </a:rPr>
              <a:t>不是单个</a:t>
            </a:r>
            <a:r>
              <a:rPr lang="zh-CN" altLang="en-US" sz="2000" b="1" dirty="0" smtClean="0">
                <a:solidFill>
                  <a:srgbClr val="000066"/>
                </a:solidFill>
                <a:latin typeface="Cambria Math" panose="02040503050406030204" pitchFamily="18" charset="0"/>
              </a:rPr>
              <a:t>数据（</a:t>
            </a:r>
            <a:r>
              <a:rPr lang="en-US" altLang="zh-CN" sz="2000" b="1" dirty="0" smtClean="0">
                <a:solidFill>
                  <a:srgbClr val="000066"/>
                </a:solidFill>
                <a:latin typeface="Cambria Math" panose="02040503050406030204" pitchFamily="18" charset="0"/>
              </a:rPr>
              <a:t>1 bit</a:t>
            </a:r>
            <a:r>
              <a:rPr lang="zh-CN" altLang="en-US" sz="2000" b="1" dirty="0" smtClean="0">
                <a:solidFill>
                  <a:srgbClr val="000066"/>
                </a:solidFill>
                <a:latin typeface="Cambria Math" panose="02040503050406030204" pitchFamily="18" charset="0"/>
              </a:rPr>
              <a:t>）。</a:t>
            </a:r>
            <a:r>
              <a:rPr lang="zh-CN" altLang="en-US" sz="2000" b="1" dirty="0">
                <a:solidFill>
                  <a:srgbClr val="000066"/>
                </a:solidFill>
                <a:latin typeface="Cambria Math" panose="02040503050406030204" pitchFamily="18" charset="0"/>
              </a:rPr>
              <a:t>游程长度受限源于这些编码的两个主要特性，即两个实际的磁通转换之间允许的最小转换单元数目（游程长度）和最大的转换单元数目（游程受限）。该方式的不同变种使用不同的长度和受限参数，但只有两种真正得到普及：</a:t>
            </a:r>
            <a:r>
              <a:rPr lang="en-US" altLang="zh-CN" sz="2000" b="1" dirty="0">
                <a:solidFill>
                  <a:srgbClr val="000066"/>
                </a:solidFill>
                <a:latin typeface="Cambria Math" panose="02040503050406030204" pitchFamily="18" charset="0"/>
              </a:rPr>
              <a:t>RLL(2,7) </a:t>
            </a:r>
            <a:r>
              <a:rPr lang="zh-CN" altLang="en-US" sz="2000" b="1" dirty="0">
                <a:solidFill>
                  <a:srgbClr val="000066"/>
                </a:solidFill>
                <a:latin typeface="Cambria Math" panose="02040503050406030204" pitchFamily="18" charset="0"/>
              </a:rPr>
              <a:t>和 </a:t>
            </a:r>
            <a:r>
              <a:rPr lang="en-US" altLang="zh-CN" sz="2000" b="1" dirty="0">
                <a:solidFill>
                  <a:srgbClr val="000066"/>
                </a:solidFill>
                <a:latin typeface="Cambria Math" panose="02040503050406030204" pitchFamily="18" charset="0"/>
              </a:rPr>
              <a:t>RLL(1,7)</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en-US" altLang="zh-CN" sz="2000" b="1" dirty="0">
                <a:solidFill>
                  <a:srgbClr val="000066"/>
                </a:solidFill>
                <a:latin typeface="Cambria Math" panose="02040503050406030204" pitchFamily="18" charset="0"/>
              </a:rPr>
              <a:t>RLL(2,7</a:t>
            </a:r>
            <a:r>
              <a:rPr lang="en-US" altLang="zh-CN" sz="2000" b="1" dirty="0" smtClean="0">
                <a:solidFill>
                  <a:srgbClr val="000066"/>
                </a:solidFill>
                <a:latin typeface="Cambria Math" panose="02040503050406030204" pitchFamily="18" charset="0"/>
              </a:rPr>
              <a:t>)</a:t>
            </a:r>
            <a:r>
              <a:rPr lang="zh-CN" altLang="en-US" sz="2000" b="1" dirty="0" smtClean="0">
                <a:solidFill>
                  <a:srgbClr val="000066"/>
                </a:solidFill>
                <a:latin typeface="Cambria Math" panose="02040503050406030204" pitchFamily="18" charset="0"/>
              </a:rPr>
              <a:t>：</a:t>
            </a:r>
            <a:r>
              <a:rPr lang="zh-CN" altLang="en-US" sz="2000" b="1" dirty="0">
                <a:solidFill>
                  <a:srgbClr val="000066"/>
                </a:solidFill>
                <a:latin typeface="Cambria Math" panose="02040503050406030204" pitchFamily="18" charset="0"/>
              </a:rPr>
              <a:t>两个</a:t>
            </a:r>
            <a:r>
              <a:rPr lang="en-US" altLang="zh-CN" sz="2000" b="1" dirty="0">
                <a:solidFill>
                  <a:srgbClr val="000066"/>
                </a:solidFill>
                <a:latin typeface="Cambria Math" panose="02040503050406030204" pitchFamily="18" charset="0"/>
              </a:rPr>
              <a:t>1</a:t>
            </a:r>
            <a:r>
              <a:rPr lang="zh-CN" altLang="en-US" sz="2000" b="1" dirty="0">
                <a:solidFill>
                  <a:srgbClr val="000066"/>
                </a:solidFill>
                <a:latin typeface="Cambria Math" panose="02040503050406030204" pitchFamily="18" charset="0"/>
              </a:rPr>
              <a:t>之间最少要</a:t>
            </a:r>
            <a:r>
              <a:rPr lang="en-US" altLang="zh-CN" sz="2000" b="1" dirty="0">
                <a:solidFill>
                  <a:srgbClr val="000066"/>
                </a:solidFill>
                <a:latin typeface="Cambria Math" panose="02040503050406030204" pitchFamily="18" charset="0"/>
              </a:rPr>
              <a:t>2</a:t>
            </a:r>
            <a:r>
              <a:rPr lang="zh-CN" altLang="en-US" sz="2000" b="1" dirty="0">
                <a:solidFill>
                  <a:srgbClr val="000066"/>
                </a:solidFill>
                <a:latin typeface="Cambria Math" panose="02040503050406030204" pitchFamily="18" charset="0"/>
              </a:rPr>
              <a:t>个</a:t>
            </a:r>
            <a:r>
              <a:rPr lang="en-US" altLang="zh-CN" sz="2000" b="1" dirty="0" smtClean="0">
                <a:solidFill>
                  <a:srgbClr val="000066"/>
                </a:solidFill>
                <a:latin typeface="Cambria Math" panose="02040503050406030204" pitchFamily="18" charset="0"/>
              </a:rPr>
              <a:t>0</a:t>
            </a:r>
            <a:r>
              <a:rPr lang="zh-CN" altLang="en-US" sz="2000" b="1" dirty="0" smtClean="0">
                <a:solidFill>
                  <a:srgbClr val="000066"/>
                </a:solidFill>
                <a:latin typeface="Cambria Math" panose="02040503050406030204" pitchFamily="18" charset="0"/>
              </a:rPr>
              <a:t>，但</a:t>
            </a:r>
            <a:r>
              <a:rPr lang="zh-CN" altLang="en-US" sz="2000" b="1" dirty="0">
                <a:solidFill>
                  <a:srgbClr val="000066"/>
                </a:solidFill>
                <a:latin typeface="Cambria Math" panose="02040503050406030204" pitchFamily="18" charset="0"/>
              </a:rPr>
              <a:t>不能大于</a:t>
            </a:r>
            <a:r>
              <a:rPr lang="en-US" altLang="zh-CN" sz="2000" b="1" dirty="0">
                <a:solidFill>
                  <a:srgbClr val="000066"/>
                </a:solidFill>
                <a:latin typeface="Cambria Math" panose="02040503050406030204" pitchFamily="18" charset="0"/>
              </a:rPr>
              <a:t>7</a:t>
            </a:r>
            <a:r>
              <a:rPr lang="zh-CN" altLang="en-US" sz="2000" b="1" dirty="0">
                <a:solidFill>
                  <a:srgbClr val="000066"/>
                </a:solidFill>
                <a:latin typeface="Cambria Math" panose="02040503050406030204" pitchFamily="18" charset="0"/>
              </a:rPr>
              <a:t>个</a:t>
            </a:r>
            <a:r>
              <a:rPr lang="en-US" altLang="zh-CN" sz="2000" b="1" dirty="0" smtClean="0">
                <a:solidFill>
                  <a:srgbClr val="000066"/>
                </a:solidFill>
                <a:latin typeface="Cambria Math" panose="02040503050406030204" pitchFamily="18" charset="0"/>
              </a:rPr>
              <a:t>0</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en-US" altLang="zh-CN" sz="2000" b="1" dirty="0">
                <a:solidFill>
                  <a:srgbClr val="000066"/>
                </a:solidFill>
                <a:latin typeface="Cambria Math" panose="02040503050406030204" pitchFamily="18" charset="0"/>
              </a:rPr>
              <a:t>RLL(1,7</a:t>
            </a:r>
            <a:r>
              <a:rPr lang="en-US" altLang="zh-CN" sz="2000" b="1" dirty="0" smtClean="0">
                <a:solidFill>
                  <a:srgbClr val="000066"/>
                </a:solidFill>
                <a:latin typeface="Cambria Math" panose="02040503050406030204" pitchFamily="18" charset="0"/>
              </a:rPr>
              <a:t>)</a:t>
            </a:r>
            <a:r>
              <a:rPr lang="zh-CN" altLang="en-US" sz="2000" b="1" dirty="0" smtClean="0">
                <a:solidFill>
                  <a:srgbClr val="000066"/>
                </a:solidFill>
                <a:latin typeface="Cambria Math" panose="02040503050406030204" pitchFamily="18" charset="0"/>
              </a:rPr>
              <a:t>：</a:t>
            </a:r>
            <a:r>
              <a:rPr lang="zh-CN" altLang="en-US" sz="2000" b="1" dirty="0">
                <a:solidFill>
                  <a:srgbClr val="000066"/>
                </a:solidFill>
                <a:latin typeface="Cambria Math" panose="02040503050406030204" pitchFamily="18" charset="0"/>
              </a:rPr>
              <a:t>两个</a:t>
            </a:r>
            <a:r>
              <a:rPr lang="en-US" altLang="zh-CN" sz="2000" b="1" dirty="0">
                <a:solidFill>
                  <a:srgbClr val="000066"/>
                </a:solidFill>
                <a:latin typeface="Cambria Math" panose="02040503050406030204" pitchFamily="18" charset="0"/>
              </a:rPr>
              <a:t>1</a:t>
            </a:r>
            <a:r>
              <a:rPr lang="zh-CN" altLang="en-US" sz="2000" b="1" dirty="0">
                <a:solidFill>
                  <a:srgbClr val="000066"/>
                </a:solidFill>
                <a:latin typeface="Cambria Math" panose="02040503050406030204" pitchFamily="18" charset="0"/>
              </a:rPr>
              <a:t>之间最少</a:t>
            </a:r>
            <a:r>
              <a:rPr lang="zh-CN" altLang="en-US" sz="2000" b="1" dirty="0" smtClean="0">
                <a:solidFill>
                  <a:srgbClr val="000066"/>
                </a:solidFill>
                <a:latin typeface="Cambria Math" panose="02040503050406030204" pitchFamily="18" charset="0"/>
              </a:rPr>
              <a:t>要</a:t>
            </a:r>
            <a:r>
              <a:rPr lang="en-US" altLang="zh-CN" sz="2000" b="1" dirty="0" smtClean="0">
                <a:solidFill>
                  <a:srgbClr val="000066"/>
                </a:solidFill>
                <a:latin typeface="Cambria Math" panose="02040503050406030204" pitchFamily="18" charset="0"/>
              </a:rPr>
              <a:t>1</a:t>
            </a:r>
            <a:r>
              <a:rPr lang="zh-CN" altLang="en-US" sz="2000" b="1" dirty="0" smtClean="0">
                <a:solidFill>
                  <a:srgbClr val="000066"/>
                </a:solidFill>
                <a:latin typeface="Cambria Math" panose="02040503050406030204" pitchFamily="18" charset="0"/>
              </a:rPr>
              <a:t>个</a:t>
            </a:r>
            <a:r>
              <a:rPr lang="en-US" altLang="zh-CN" sz="2000" b="1" dirty="0">
                <a:solidFill>
                  <a:srgbClr val="000066"/>
                </a:solidFill>
                <a:latin typeface="Cambria Math" panose="02040503050406030204" pitchFamily="18" charset="0"/>
              </a:rPr>
              <a:t>0</a:t>
            </a:r>
            <a:r>
              <a:rPr lang="zh-CN" altLang="en-US" sz="2000" b="1" dirty="0">
                <a:solidFill>
                  <a:srgbClr val="000066"/>
                </a:solidFill>
                <a:latin typeface="Cambria Math" panose="02040503050406030204" pitchFamily="18" charset="0"/>
              </a:rPr>
              <a:t>，但不能大于</a:t>
            </a:r>
            <a:r>
              <a:rPr lang="en-US" altLang="zh-CN" sz="2000" b="1" dirty="0">
                <a:solidFill>
                  <a:srgbClr val="000066"/>
                </a:solidFill>
                <a:latin typeface="Cambria Math" panose="02040503050406030204" pitchFamily="18" charset="0"/>
              </a:rPr>
              <a:t>7</a:t>
            </a:r>
            <a:r>
              <a:rPr lang="zh-CN" altLang="en-US" sz="2000" b="1" dirty="0">
                <a:solidFill>
                  <a:srgbClr val="000066"/>
                </a:solidFill>
                <a:latin typeface="Cambria Math" panose="02040503050406030204" pitchFamily="18" charset="0"/>
              </a:rPr>
              <a:t>个</a:t>
            </a:r>
            <a:r>
              <a:rPr lang="en-US" altLang="zh-CN" sz="2000" b="1" dirty="0">
                <a:solidFill>
                  <a:srgbClr val="000066"/>
                </a:solidFill>
                <a:latin typeface="Cambria Math" panose="02040503050406030204" pitchFamily="18" charset="0"/>
              </a:rPr>
              <a:t>0</a:t>
            </a:r>
            <a:endParaRPr lang="zh-CN" altLang="en-US" sz="2000" b="1" dirty="0">
              <a:solidFill>
                <a:srgbClr val="000066"/>
              </a:solidFill>
              <a:latin typeface="Cambria Math" panose="02040503050406030204" pitchFamily="18" charset="0"/>
            </a:endParaRPr>
          </a:p>
        </p:txBody>
      </p:sp>
      <p:sp>
        <p:nvSpPr>
          <p:cNvPr id="7946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946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942240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74657668-9402-4404-8E8B-B723E74E4E17}" type="datetime1">
              <a:rPr lang="zh-CN" altLang="en-US"/>
              <a:pPr>
                <a:defRPr/>
              </a:pPr>
              <a:t>2021/11/28</a:t>
            </a:fld>
            <a:endParaRPr lang="en-US" altLang="zh-CN"/>
          </a:p>
        </p:txBody>
      </p:sp>
      <p:sp>
        <p:nvSpPr>
          <p:cNvPr id="1638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itchFamily="18" charset="0"/>
                <a:ea typeface="宋体" pitchFamily="2" charset="-122"/>
              </a:defRPr>
            </a:lvl1pPr>
            <a:lvl2pPr marL="742950" indent="-285750">
              <a:spcBef>
                <a:spcPct val="20000"/>
              </a:spcBef>
              <a:buChar char="–"/>
              <a:defRPr sz="2800">
                <a:solidFill>
                  <a:srgbClr val="FFFF00"/>
                </a:solidFill>
                <a:latin typeface="Times New Roman" pitchFamily="18" charset="0"/>
                <a:ea typeface="宋体" pitchFamily="2" charset="-122"/>
              </a:defRPr>
            </a:lvl2pPr>
            <a:lvl3pPr marL="1143000" indent="-228600">
              <a:spcBef>
                <a:spcPct val="20000"/>
              </a:spcBef>
              <a:buChar char="•"/>
              <a:defRPr sz="2400">
                <a:solidFill>
                  <a:srgbClr val="FFFF00"/>
                </a:solidFill>
                <a:latin typeface="Times New Roman" pitchFamily="18" charset="0"/>
                <a:ea typeface="宋体" pitchFamily="2" charset="-122"/>
              </a:defRPr>
            </a:lvl3pPr>
            <a:lvl4pPr marL="1600200" indent="-228600">
              <a:spcBef>
                <a:spcPct val="20000"/>
              </a:spcBef>
              <a:buChar char="–"/>
              <a:defRPr sz="2000">
                <a:solidFill>
                  <a:srgbClr val="FFFF00"/>
                </a:solidFill>
                <a:latin typeface="Times New Roman" pitchFamily="18" charset="0"/>
                <a:ea typeface="宋体" pitchFamily="2" charset="-122"/>
              </a:defRPr>
            </a:lvl4pPr>
            <a:lvl5pPr marL="2057400" indent="-228600">
              <a:spcBef>
                <a:spcPct val="20000"/>
              </a:spcBef>
              <a:buChar char="•"/>
              <a:defRPr sz="2000">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9pPr>
          </a:lstStyle>
          <a:p>
            <a:pPr>
              <a:spcBef>
                <a:spcPct val="0"/>
              </a:spcBef>
              <a:buFontTx/>
              <a:buNone/>
            </a:pPr>
            <a:endParaRPr lang="zh-CN" altLang="en-US" sz="2400">
              <a:solidFill>
                <a:schemeClr val="tx1"/>
              </a:solidFill>
              <a:ea typeface="黑体" pitchFamily="2" charset="-122"/>
            </a:endParaRPr>
          </a:p>
        </p:txBody>
      </p:sp>
      <p:sp>
        <p:nvSpPr>
          <p:cNvPr id="1638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itchFamily="18" charset="0"/>
                <a:ea typeface="宋体" pitchFamily="2" charset="-122"/>
              </a:defRPr>
            </a:lvl1pPr>
            <a:lvl2pPr marL="742950" indent="-285750">
              <a:spcBef>
                <a:spcPct val="20000"/>
              </a:spcBef>
              <a:buChar char="–"/>
              <a:defRPr sz="2800">
                <a:solidFill>
                  <a:srgbClr val="FFFF00"/>
                </a:solidFill>
                <a:latin typeface="Times New Roman" pitchFamily="18" charset="0"/>
                <a:ea typeface="宋体" pitchFamily="2" charset="-122"/>
              </a:defRPr>
            </a:lvl2pPr>
            <a:lvl3pPr marL="1143000" indent="-228600">
              <a:spcBef>
                <a:spcPct val="20000"/>
              </a:spcBef>
              <a:buChar char="•"/>
              <a:defRPr sz="2400">
                <a:solidFill>
                  <a:srgbClr val="FFFF00"/>
                </a:solidFill>
                <a:latin typeface="Times New Roman" pitchFamily="18" charset="0"/>
                <a:ea typeface="宋体" pitchFamily="2" charset="-122"/>
              </a:defRPr>
            </a:lvl3pPr>
            <a:lvl4pPr marL="1600200" indent="-228600">
              <a:spcBef>
                <a:spcPct val="20000"/>
              </a:spcBef>
              <a:buChar char="–"/>
              <a:defRPr sz="2000">
                <a:solidFill>
                  <a:srgbClr val="FFFF00"/>
                </a:solidFill>
                <a:latin typeface="Times New Roman" pitchFamily="18" charset="0"/>
                <a:ea typeface="宋体" pitchFamily="2" charset="-122"/>
              </a:defRPr>
            </a:lvl4pPr>
            <a:lvl5pPr marL="2057400" indent="-228600">
              <a:spcBef>
                <a:spcPct val="20000"/>
              </a:spcBef>
              <a:buChar char="•"/>
              <a:defRPr sz="2000">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9pPr>
          </a:lstStyle>
          <a:p>
            <a:pPr>
              <a:spcBef>
                <a:spcPct val="0"/>
              </a:spcBef>
              <a:buFontTx/>
              <a:buNone/>
            </a:pPr>
            <a:endParaRPr lang="zh-CN" altLang="en-US" sz="2400">
              <a:solidFill>
                <a:schemeClr val="tx1"/>
              </a:solidFill>
              <a:ea typeface="黑体" pitchFamily="2" charset="-122"/>
            </a:endParaRPr>
          </a:p>
        </p:txBody>
      </p:sp>
      <p:sp>
        <p:nvSpPr>
          <p:cNvPr id="16389" name="Rectangle 4"/>
          <p:cNvSpPr>
            <a:spLocks noGrp="1" noChangeArrowheads="1"/>
          </p:cNvSpPr>
          <p:nvPr>
            <p:ph type="subTitle" idx="1"/>
          </p:nvPr>
        </p:nvSpPr>
        <p:spPr>
          <a:xfrm>
            <a:off x="1042988" y="2708275"/>
            <a:ext cx="7129462" cy="1008063"/>
          </a:xfrm>
          <a:noFill/>
        </p:spPr>
        <p:txBody>
          <a:bodyPr/>
          <a:lstStyle/>
          <a:p>
            <a:pPr defTabSz="762000" eaLnBrk="1" hangingPunct="1">
              <a:lnSpc>
                <a:spcPct val="110000"/>
              </a:lnSpc>
            </a:pPr>
            <a:r>
              <a:rPr lang="en-US" altLang="zh-CN" sz="4800" dirty="0" smtClean="0">
                <a:solidFill>
                  <a:srgbClr val="000066"/>
                </a:solidFill>
                <a:latin typeface="黑体" pitchFamily="2" charset="-122"/>
                <a:ea typeface="黑体" pitchFamily="2" charset="-122"/>
              </a:rPr>
              <a:t>8</a:t>
            </a:r>
            <a:r>
              <a:rPr lang="en-US" altLang="zh-CN" sz="4800" dirty="0">
                <a:solidFill>
                  <a:srgbClr val="000066"/>
                </a:solidFill>
                <a:latin typeface="黑体" pitchFamily="2" charset="-122"/>
                <a:ea typeface="黑体" pitchFamily="2" charset="-122"/>
              </a:rPr>
              <a:t>.</a:t>
            </a:r>
            <a:r>
              <a:rPr lang="en-US" altLang="zh-CN" sz="4800" dirty="0" smtClean="0">
                <a:solidFill>
                  <a:srgbClr val="000066"/>
                </a:solidFill>
                <a:latin typeface="黑体" pitchFamily="2" charset="-122"/>
                <a:ea typeface="黑体" pitchFamily="2" charset="-122"/>
              </a:rPr>
              <a:t>0 </a:t>
            </a:r>
            <a:r>
              <a:rPr lang="zh-CN" altLang="en-US" sz="4800" dirty="0" smtClean="0">
                <a:solidFill>
                  <a:srgbClr val="000066"/>
                </a:solidFill>
                <a:latin typeface="黑体" pitchFamily="2" charset="-122"/>
                <a:ea typeface="黑体" pitchFamily="2" charset="-122"/>
              </a:rPr>
              <a:t>认识硬盘</a:t>
            </a:r>
          </a:p>
        </p:txBody>
      </p:sp>
    </p:spTree>
    <p:extLst>
      <p:ext uri="{BB962C8B-B14F-4D97-AF65-F5344CB8AC3E}">
        <p14:creationId xmlns:p14="http://schemas.microsoft.com/office/powerpoint/2010/main" val="898499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F52C5D26-B1E3-4A23-B50C-51CFC4515647}" type="datetime1">
              <a:rPr lang="zh-CN" altLang="en-US"/>
              <a:pPr/>
              <a:t>2021/11/28</a:t>
            </a:fld>
            <a:endParaRPr lang="en-US" altLang="zh-CN"/>
          </a:p>
        </p:txBody>
      </p:sp>
      <p:sp>
        <p:nvSpPr>
          <p:cNvPr id="784386" name="Rectangle 2"/>
          <p:cNvSpPr>
            <a:spLocks noGrp="1" noChangeArrowheads="1"/>
          </p:cNvSpPr>
          <p:nvPr>
            <p:ph type="ctrTitle"/>
          </p:nvPr>
        </p:nvSpPr>
        <p:spPr>
          <a:xfrm>
            <a:off x="467999" y="682625"/>
            <a:ext cx="8280000" cy="649288"/>
          </a:xfrm>
          <a:noFill/>
          <a:ln/>
        </p:spPr>
        <p:txBody>
          <a:bodyPr anchor="ctr"/>
          <a:lstStyle/>
          <a:p>
            <a:pPr algn="l" fontAlgn="b"/>
            <a:r>
              <a:rPr lang="en-US" altLang="zh-CN"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8.2.3 </a:t>
            </a:r>
            <a:r>
              <a:rPr lang="zh-CN" altLang="en-US"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磁记录方式</a:t>
            </a:r>
            <a:endPar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784387" name="Rectangle 3"/>
          <p:cNvSpPr>
            <a:spLocks noGrp="1" noChangeArrowheads="1"/>
          </p:cNvSpPr>
          <p:nvPr>
            <p:ph type="subTitle" idx="1"/>
          </p:nvPr>
        </p:nvSpPr>
        <p:spPr>
          <a:xfrm>
            <a:off x="468000" y="1412875"/>
            <a:ext cx="8280000" cy="4930775"/>
          </a:xfrm>
          <a:noFill/>
          <a:ln/>
        </p:spPr>
        <p:txBody>
          <a:bodyPr/>
          <a:lstStyle/>
          <a:p>
            <a:pPr marL="342900" indent="-342900" algn="l" defTabSz="762000">
              <a:lnSpc>
                <a:spcPct val="150000"/>
              </a:lnSpc>
              <a:spcBef>
                <a:spcPts val="0"/>
              </a:spcBef>
              <a:buFont typeface="Wingdings" panose="05000000000000000000" pitchFamily="2" charset="2"/>
              <a:buChar char="n"/>
            </a:pPr>
            <a:r>
              <a:rPr lang="zh-CN" altLang="en-US" sz="2000" b="1" dirty="0" smtClean="0">
                <a:solidFill>
                  <a:srgbClr val="C00000"/>
                </a:solidFill>
                <a:latin typeface="Cambria Math" panose="02040503050406030204" pitchFamily="18" charset="0"/>
              </a:rPr>
              <a:t>评价磁记录方式性能的指标</a:t>
            </a:r>
            <a:endParaRPr lang="en-US" altLang="zh-CN" sz="2000" b="1" dirty="0" smtClean="0">
              <a:solidFill>
                <a:srgbClr val="C00000"/>
              </a:solidFill>
              <a:latin typeface="Cambria Math" panose="02040503050406030204" pitchFamily="18" charset="0"/>
            </a:endParaRPr>
          </a:p>
          <a:p>
            <a:pPr indent="539750" algn="l" defTabSz="762000">
              <a:lnSpc>
                <a:spcPct val="150000"/>
              </a:lnSpc>
              <a:spcBef>
                <a:spcPts val="0"/>
              </a:spcBef>
            </a:pPr>
            <a:r>
              <a:rPr lang="en-US" altLang="zh-CN" sz="2000" b="1" dirty="0" smtClean="0">
                <a:solidFill>
                  <a:srgbClr val="FF0000"/>
                </a:solidFill>
                <a:latin typeface="Cambria Math" panose="02040503050406030204" pitchFamily="18" charset="0"/>
              </a:rPr>
              <a:t>(1) </a:t>
            </a:r>
            <a:r>
              <a:rPr lang="zh-CN" altLang="en-US" sz="2000" b="1" dirty="0" smtClean="0">
                <a:solidFill>
                  <a:srgbClr val="FF0000"/>
                </a:solidFill>
                <a:latin typeface="Cambria Math" panose="02040503050406030204" pitchFamily="18" charset="0"/>
              </a:rPr>
              <a:t>编码效率</a:t>
            </a:r>
            <a:r>
              <a:rPr lang="zh-CN" altLang="en-US" sz="2000" b="1" dirty="0" smtClean="0">
                <a:solidFill>
                  <a:srgbClr val="000066"/>
                </a:solidFill>
                <a:latin typeface="Cambria Math" panose="02040503050406030204" pitchFamily="18" charset="0"/>
              </a:rPr>
              <a:t>：指编码</a:t>
            </a:r>
            <a:r>
              <a:rPr lang="en-US" altLang="zh-CN" sz="2000" b="1" dirty="0" smtClean="0">
                <a:solidFill>
                  <a:srgbClr val="000066"/>
                </a:solidFill>
                <a:latin typeface="Cambria Math" panose="02040503050406030204" pitchFamily="18" charset="0"/>
              </a:rPr>
              <a:t>1</a:t>
            </a:r>
            <a:r>
              <a:rPr lang="zh-CN" altLang="en-US" sz="2000" b="1" dirty="0" smtClean="0">
                <a:solidFill>
                  <a:srgbClr val="000066"/>
                </a:solidFill>
                <a:latin typeface="Cambria Math" panose="02040503050406030204" pitchFamily="18" charset="0"/>
              </a:rPr>
              <a:t>位信息对应的最大磁层状态翻转次数。也就是指每次磁层状态翻转所存储数据信息位的多少。</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en-US" altLang="zh-CN" sz="2000" b="1" dirty="0" smtClean="0">
                <a:solidFill>
                  <a:srgbClr val="000066"/>
                </a:solidFill>
                <a:latin typeface="Cambria Math" panose="02040503050406030204" pitchFamily="18" charset="0"/>
              </a:rPr>
              <a:t>RZ</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rPr>
              <a:t>FM</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rPr>
              <a:t>PM</a:t>
            </a:r>
            <a:r>
              <a:rPr lang="zh-CN" altLang="en-US" sz="2000" b="1" dirty="0" smtClean="0">
                <a:solidFill>
                  <a:srgbClr val="000066"/>
                </a:solidFill>
                <a:latin typeface="Cambria Math" panose="02040503050406030204" pitchFamily="18" charset="0"/>
              </a:rPr>
              <a:t>为</a:t>
            </a:r>
            <a:r>
              <a:rPr lang="en-US" altLang="zh-CN" sz="2000" b="1" dirty="0" smtClean="0">
                <a:solidFill>
                  <a:srgbClr val="000066"/>
                </a:solidFill>
                <a:latin typeface="Cambria Math" panose="02040503050406030204" pitchFamily="18" charset="0"/>
              </a:rPr>
              <a:t>50</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rPr>
              <a:t>NRZ</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rPr>
              <a:t>NRZ1</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rPr>
              <a:t>MFM</a:t>
            </a:r>
            <a:r>
              <a:rPr lang="zh-CN" altLang="en-US" sz="2000" b="1" dirty="0" smtClean="0">
                <a:solidFill>
                  <a:srgbClr val="000066"/>
                </a:solidFill>
                <a:latin typeface="Cambria Math" panose="02040503050406030204" pitchFamily="18" charset="0"/>
              </a:rPr>
              <a:t>为</a:t>
            </a:r>
            <a:r>
              <a:rPr lang="en-US" altLang="zh-CN" sz="2000" b="1" dirty="0" smtClean="0">
                <a:solidFill>
                  <a:srgbClr val="000066"/>
                </a:solidFill>
                <a:latin typeface="Cambria Math" panose="02040503050406030204" pitchFamily="18" charset="0"/>
              </a:rPr>
              <a:t>100</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en-US" altLang="zh-CN" sz="2000" b="1" dirty="0" smtClean="0">
                <a:solidFill>
                  <a:srgbClr val="FF0000"/>
                </a:solidFill>
                <a:latin typeface="Cambria Math" panose="02040503050406030204" pitchFamily="18" charset="0"/>
              </a:rPr>
              <a:t>(</a:t>
            </a:r>
            <a:r>
              <a:rPr lang="en-US" altLang="zh-CN" sz="2000" b="1" dirty="0">
                <a:solidFill>
                  <a:srgbClr val="FF0000"/>
                </a:solidFill>
                <a:latin typeface="Cambria Math" panose="02040503050406030204" pitchFamily="18" charset="0"/>
              </a:rPr>
              <a:t>2</a:t>
            </a:r>
            <a:r>
              <a:rPr lang="en-US" altLang="zh-CN" sz="2000" b="1" dirty="0" smtClean="0">
                <a:solidFill>
                  <a:srgbClr val="FF0000"/>
                </a:solidFill>
                <a:latin typeface="Cambria Math" panose="02040503050406030204" pitchFamily="18" charset="0"/>
              </a:rPr>
              <a:t>) </a:t>
            </a:r>
            <a:r>
              <a:rPr lang="zh-CN" altLang="en-US" sz="2000" b="1" dirty="0" smtClean="0">
                <a:solidFill>
                  <a:srgbClr val="FF0000"/>
                </a:solidFill>
                <a:latin typeface="Cambria Math" panose="02040503050406030204" pitchFamily="18" charset="0"/>
              </a:rPr>
              <a:t>自同步</a:t>
            </a:r>
            <a:r>
              <a:rPr lang="zh-CN" altLang="en-US" sz="2000" b="1" dirty="0">
                <a:solidFill>
                  <a:srgbClr val="FF0000"/>
                </a:solidFill>
                <a:latin typeface="Cambria Math" panose="02040503050406030204" pitchFamily="18" charset="0"/>
              </a:rPr>
              <a:t>能力</a:t>
            </a:r>
            <a:r>
              <a:rPr lang="zh-CN" altLang="en-US" sz="2000" b="1" dirty="0">
                <a:solidFill>
                  <a:srgbClr val="000066"/>
                </a:solidFill>
                <a:latin typeface="Cambria Math" panose="02040503050406030204" pitchFamily="18" charset="0"/>
              </a:rPr>
              <a:t>：从数据信号中直接提取同步信号的能力。自同步能力的大小可以用最小磁化翻转间隔与最大磁化翻转间隔的比值</a:t>
            </a:r>
            <a:r>
              <a:rPr lang="en-US" altLang="zh-CN" sz="2000" b="1" dirty="0">
                <a:solidFill>
                  <a:srgbClr val="000066"/>
                </a:solidFill>
                <a:latin typeface="Cambria Math" panose="02040503050406030204" pitchFamily="18" charset="0"/>
              </a:rPr>
              <a:t>R</a:t>
            </a:r>
            <a:r>
              <a:rPr lang="zh-CN" altLang="en-US" sz="2000" b="1" dirty="0">
                <a:solidFill>
                  <a:srgbClr val="000066"/>
                </a:solidFill>
                <a:latin typeface="Cambria Math" panose="02040503050406030204" pitchFamily="18" charset="0"/>
              </a:rPr>
              <a:t>来衡量。自同步能力反映了无需额外信号解编编码信号的能力</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en-US" altLang="zh-CN" sz="2000" b="1" dirty="0" smtClean="0">
                <a:solidFill>
                  <a:srgbClr val="000066"/>
                </a:solidFill>
                <a:latin typeface="Cambria Math" panose="02040503050406030204" pitchFamily="18" charset="0"/>
              </a:rPr>
              <a:t>RZ</a:t>
            </a:r>
            <a:r>
              <a:rPr lang="zh-CN" altLang="en-US" sz="2000" b="1" dirty="0">
                <a:solidFill>
                  <a:srgbClr val="000066"/>
                </a:solidFill>
                <a:latin typeface="Cambria Math" panose="02040503050406030204" pitchFamily="18" charset="0"/>
              </a:rPr>
              <a:t>、</a:t>
            </a:r>
            <a:r>
              <a:rPr lang="en-US" altLang="zh-CN" sz="2000" b="1" dirty="0">
                <a:solidFill>
                  <a:srgbClr val="000066"/>
                </a:solidFill>
                <a:latin typeface="Cambria Math" panose="02040503050406030204" pitchFamily="18" charset="0"/>
              </a:rPr>
              <a:t>FM</a:t>
            </a:r>
            <a:r>
              <a:rPr lang="zh-CN" altLang="en-US" sz="2000" b="1" dirty="0">
                <a:solidFill>
                  <a:srgbClr val="000066"/>
                </a:solidFill>
                <a:latin typeface="Cambria Math" panose="02040503050406030204" pitchFamily="18" charset="0"/>
              </a:rPr>
              <a:t>、</a:t>
            </a:r>
            <a:r>
              <a:rPr lang="en-US" altLang="zh-CN" sz="2000" b="1" dirty="0">
                <a:solidFill>
                  <a:srgbClr val="000066"/>
                </a:solidFill>
                <a:latin typeface="Cambria Math" panose="02040503050406030204" pitchFamily="18" charset="0"/>
              </a:rPr>
              <a:t>PM</a:t>
            </a:r>
            <a:r>
              <a:rPr lang="zh-CN" altLang="en-US" sz="2000" b="1" dirty="0">
                <a:solidFill>
                  <a:srgbClr val="000066"/>
                </a:solidFill>
                <a:latin typeface="Cambria Math" panose="02040503050406030204" pitchFamily="18" charset="0"/>
              </a:rPr>
              <a:t>、</a:t>
            </a:r>
            <a:r>
              <a:rPr lang="en-US" altLang="zh-CN" sz="2000" b="1" dirty="0">
                <a:solidFill>
                  <a:srgbClr val="000066"/>
                </a:solidFill>
                <a:latin typeface="Cambria Math" panose="02040503050406030204" pitchFamily="18" charset="0"/>
              </a:rPr>
              <a:t>MFM</a:t>
            </a:r>
            <a:r>
              <a:rPr lang="zh-CN" altLang="en-US" sz="2000" b="1" dirty="0">
                <a:solidFill>
                  <a:srgbClr val="000066"/>
                </a:solidFill>
                <a:latin typeface="Cambria Math" panose="02040503050406030204" pitchFamily="18" charset="0"/>
              </a:rPr>
              <a:t>有自同步能力，</a:t>
            </a:r>
            <a:r>
              <a:rPr lang="en-US" altLang="zh-CN" sz="2000" b="1" dirty="0">
                <a:solidFill>
                  <a:srgbClr val="000066"/>
                </a:solidFill>
                <a:latin typeface="Cambria Math" panose="02040503050406030204" pitchFamily="18" charset="0"/>
              </a:rPr>
              <a:t>NRZ</a:t>
            </a:r>
            <a:r>
              <a:rPr lang="zh-CN" altLang="en-US" sz="2000" b="1" dirty="0">
                <a:solidFill>
                  <a:srgbClr val="000066"/>
                </a:solidFill>
                <a:latin typeface="Cambria Math" panose="02040503050406030204" pitchFamily="18" charset="0"/>
              </a:rPr>
              <a:t>、</a:t>
            </a:r>
            <a:r>
              <a:rPr lang="en-US" altLang="zh-CN" sz="2000" b="1" dirty="0">
                <a:solidFill>
                  <a:srgbClr val="000066"/>
                </a:solidFill>
                <a:latin typeface="Cambria Math" panose="02040503050406030204" pitchFamily="18" charset="0"/>
              </a:rPr>
              <a:t>NRZ1</a:t>
            </a:r>
            <a:r>
              <a:rPr lang="zh-CN" altLang="en-US" sz="2000" b="1" dirty="0">
                <a:solidFill>
                  <a:srgbClr val="000066"/>
                </a:solidFill>
                <a:latin typeface="Cambria Math" panose="02040503050406030204" pitchFamily="18" charset="0"/>
              </a:rPr>
              <a:t>没有自同步能力。</a:t>
            </a:r>
          </a:p>
        </p:txBody>
      </p:sp>
      <p:sp>
        <p:nvSpPr>
          <p:cNvPr id="78438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8438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3766834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74657668-9402-4404-8E8B-B723E74E4E17}" type="datetime1">
              <a:rPr lang="zh-CN" altLang="en-US"/>
              <a:pPr>
                <a:defRPr/>
              </a:pPr>
              <a:t>2021/11/28</a:t>
            </a:fld>
            <a:endParaRPr lang="en-US" altLang="zh-CN"/>
          </a:p>
        </p:txBody>
      </p:sp>
      <p:sp>
        <p:nvSpPr>
          <p:cNvPr id="1638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itchFamily="18" charset="0"/>
                <a:ea typeface="宋体" pitchFamily="2" charset="-122"/>
              </a:defRPr>
            </a:lvl1pPr>
            <a:lvl2pPr marL="742950" indent="-285750">
              <a:spcBef>
                <a:spcPct val="20000"/>
              </a:spcBef>
              <a:buChar char="–"/>
              <a:defRPr sz="2800">
                <a:solidFill>
                  <a:srgbClr val="FFFF00"/>
                </a:solidFill>
                <a:latin typeface="Times New Roman" pitchFamily="18" charset="0"/>
                <a:ea typeface="宋体" pitchFamily="2" charset="-122"/>
              </a:defRPr>
            </a:lvl2pPr>
            <a:lvl3pPr marL="1143000" indent="-228600">
              <a:spcBef>
                <a:spcPct val="20000"/>
              </a:spcBef>
              <a:buChar char="•"/>
              <a:defRPr sz="2400">
                <a:solidFill>
                  <a:srgbClr val="FFFF00"/>
                </a:solidFill>
                <a:latin typeface="Times New Roman" pitchFamily="18" charset="0"/>
                <a:ea typeface="宋体" pitchFamily="2" charset="-122"/>
              </a:defRPr>
            </a:lvl3pPr>
            <a:lvl4pPr marL="1600200" indent="-228600">
              <a:spcBef>
                <a:spcPct val="20000"/>
              </a:spcBef>
              <a:buChar char="–"/>
              <a:defRPr sz="2000">
                <a:solidFill>
                  <a:srgbClr val="FFFF00"/>
                </a:solidFill>
                <a:latin typeface="Times New Roman" pitchFamily="18" charset="0"/>
                <a:ea typeface="宋体" pitchFamily="2" charset="-122"/>
              </a:defRPr>
            </a:lvl4pPr>
            <a:lvl5pPr marL="2057400" indent="-228600">
              <a:spcBef>
                <a:spcPct val="20000"/>
              </a:spcBef>
              <a:buChar char="•"/>
              <a:defRPr sz="2000">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9pPr>
          </a:lstStyle>
          <a:p>
            <a:pPr>
              <a:spcBef>
                <a:spcPct val="0"/>
              </a:spcBef>
              <a:buFontTx/>
              <a:buNone/>
            </a:pPr>
            <a:endParaRPr lang="zh-CN" altLang="en-US" sz="2400">
              <a:solidFill>
                <a:schemeClr val="tx1"/>
              </a:solidFill>
              <a:ea typeface="黑体" pitchFamily="2" charset="-122"/>
            </a:endParaRPr>
          </a:p>
        </p:txBody>
      </p:sp>
      <p:sp>
        <p:nvSpPr>
          <p:cNvPr id="1638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itchFamily="18" charset="0"/>
                <a:ea typeface="宋体" pitchFamily="2" charset="-122"/>
              </a:defRPr>
            </a:lvl1pPr>
            <a:lvl2pPr marL="742950" indent="-285750">
              <a:spcBef>
                <a:spcPct val="20000"/>
              </a:spcBef>
              <a:buChar char="–"/>
              <a:defRPr sz="2800">
                <a:solidFill>
                  <a:srgbClr val="FFFF00"/>
                </a:solidFill>
                <a:latin typeface="Times New Roman" pitchFamily="18" charset="0"/>
                <a:ea typeface="宋体" pitchFamily="2" charset="-122"/>
              </a:defRPr>
            </a:lvl2pPr>
            <a:lvl3pPr marL="1143000" indent="-228600">
              <a:spcBef>
                <a:spcPct val="20000"/>
              </a:spcBef>
              <a:buChar char="•"/>
              <a:defRPr sz="2400">
                <a:solidFill>
                  <a:srgbClr val="FFFF00"/>
                </a:solidFill>
                <a:latin typeface="Times New Roman" pitchFamily="18" charset="0"/>
                <a:ea typeface="宋体" pitchFamily="2" charset="-122"/>
              </a:defRPr>
            </a:lvl3pPr>
            <a:lvl4pPr marL="1600200" indent="-228600">
              <a:spcBef>
                <a:spcPct val="20000"/>
              </a:spcBef>
              <a:buChar char="–"/>
              <a:defRPr sz="2000">
                <a:solidFill>
                  <a:srgbClr val="FFFF00"/>
                </a:solidFill>
                <a:latin typeface="Times New Roman" pitchFamily="18" charset="0"/>
                <a:ea typeface="宋体" pitchFamily="2" charset="-122"/>
              </a:defRPr>
            </a:lvl4pPr>
            <a:lvl5pPr marL="2057400" indent="-228600">
              <a:spcBef>
                <a:spcPct val="20000"/>
              </a:spcBef>
              <a:buChar char="•"/>
              <a:defRPr sz="2000">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9pPr>
          </a:lstStyle>
          <a:p>
            <a:pPr>
              <a:spcBef>
                <a:spcPct val="0"/>
              </a:spcBef>
              <a:buFontTx/>
              <a:buNone/>
            </a:pPr>
            <a:endParaRPr lang="zh-CN" altLang="en-US" sz="2400">
              <a:solidFill>
                <a:schemeClr val="tx1"/>
              </a:solidFill>
              <a:ea typeface="黑体" pitchFamily="2" charset="-122"/>
            </a:endParaRPr>
          </a:p>
        </p:txBody>
      </p:sp>
      <p:sp>
        <p:nvSpPr>
          <p:cNvPr id="16389" name="Rectangle 4"/>
          <p:cNvSpPr>
            <a:spLocks noGrp="1" noChangeArrowheads="1"/>
          </p:cNvSpPr>
          <p:nvPr>
            <p:ph type="subTitle" idx="1"/>
          </p:nvPr>
        </p:nvSpPr>
        <p:spPr>
          <a:xfrm>
            <a:off x="755576" y="2708275"/>
            <a:ext cx="7632848" cy="1008063"/>
          </a:xfrm>
          <a:noFill/>
        </p:spPr>
        <p:txBody>
          <a:bodyPr/>
          <a:lstStyle/>
          <a:p>
            <a:pPr defTabSz="762000" eaLnBrk="1" hangingPunct="1">
              <a:lnSpc>
                <a:spcPct val="110000"/>
              </a:lnSpc>
            </a:pPr>
            <a:r>
              <a:rPr lang="en-US" altLang="zh-CN" sz="4800" dirty="0" smtClean="0">
                <a:solidFill>
                  <a:srgbClr val="000066"/>
                </a:solidFill>
                <a:latin typeface="黑体" pitchFamily="2" charset="-122"/>
                <a:ea typeface="黑体" pitchFamily="2" charset="-122"/>
              </a:rPr>
              <a:t>8.3 </a:t>
            </a:r>
            <a:r>
              <a:rPr lang="zh-CN" altLang="en-US" sz="4800" dirty="0" smtClean="0">
                <a:solidFill>
                  <a:srgbClr val="000066"/>
                </a:solidFill>
                <a:latin typeface="黑体" pitchFamily="2" charset="-122"/>
                <a:ea typeface="黑体" pitchFamily="2" charset="-122"/>
              </a:rPr>
              <a:t>固态盘</a:t>
            </a:r>
          </a:p>
        </p:txBody>
      </p:sp>
    </p:spTree>
    <p:extLst>
      <p:ext uri="{BB962C8B-B14F-4D97-AF65-F5344CB8AC3E}">
        <p14:creationId xmlns:p14="http://schemas.microsoft.com/office/powerpoint/2010/main" val="3255779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FA01EA7B-7299-48F7-92FE-FFE94A424B6C}" type="datetime1">
              <a:rPr lang="zh-CN" altLang="en-US"/>
              <a:pPr/>
              <a:t>2021/11/28</a:t>
            </a:fld>
            <a:endParaRPr lang="en-US" altLang="zh-CN"/>
          </a:p>
        </p:txBody>
      </p:sp>
      <p:sp>
        <p:nvSpPr>
          <p:cNvPr id="794626" name="Rectangle 2"/>
          <p:cNvSpPr>
            <a:spLocks noGrp="1" noChangeArrowheads="1"/>
          </p:cNvSpPr>
          <p:nvPr>
            <p:ph type="ctrTitle"/>
          </p:nvPr>
        </p:nvSpPr>
        <p:spPr>
          <a:xfrm>
            <a:off x="467999" y="682625"/>
            <a:ext cx="8280000" cy="649288"/>
          </a:xfrm>
          <a:noFill/>
          <a:ln/>
        </p:spPr>
        <p:txBody>
          <a:bodyPr anchor="ctr"/>
          <a:lstStyle/>
          <a:p>
            <a:pPr algn="l" fontAlgn="b"/>
            <a:r>
              <a:rPr lang="en-US" altLang="zh-CN"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8.3.1 </a:t>
            </a:r>
            <a:r>
              <a:rPr lang="zh-CN" altLang="en-US"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固态盘概述</a:t>
            </a:r>
            <a:endParaRPr lang="zh-CN" altLang="en-US" sz="3600" dirty="0">
              <a:solidFill>
                <a:srgbClr val="000066"/>
              </a:solidFill>
            </a:endParaRPr>
          </a:p>
        </p:txBody>
      </p:sp>
      <p:sp>
        <p:nvSpPr>
          <p:cNvPr id="794627" name="Rectangle 3"/>
          <p:cNvSpPr>
            <a:spLocks noGrp="1" noChangeArrowheads="1"/>
          </p:cNvSpPr>
          <p:nvPr>
            <p:ph type="subTitle" idx="1"/>
          </p:nvPr>
        </p:nvSpPr>
        <p:spPr>
          <a:xfrm>
            <a:off x="468000" y="1412875"/>
            <a:ext cx="8280000" cy="4930775"/>
          </a:xfrm>
          <a:noFill/>
          <a:ln/>
        </p:spPr>
        <p:txBody>
          <a:bodyPr lIns="21600" rIns="21600"/>
          <a:lstStyle/>
          <a:p>
            <a:pPr indent="539750" algn="l" defTabSz="762000">
              <a:lnSpc>
                <a:spcPct val="150000"/>
              </a:lnSpc>
              <a:spcBef>
                <a:spcPts val="0"/>
              </a:spcBef>
            </a:pPr>
            <a:r>
              <a:rPr lang="zh-CN" altLang="en-US" sz="2000" b="1" dirty="0">
                <a:solidFill>
                  <a:srgbClr val="000066"/>
                </a:solidFill>
                <a:latin typeface="Cambria Math" panose="02040503050406030204" pitchFamily="18" charset="0"/>
              </a:rPr>
              <a:t>固态盘（</a:t>
            </a:r>
            <a:r>
              <a:rPr lang="en-US" altLang="zh-CN" sz="2000" b="1" dirty="0">
                <a:solidFill>
                  <a:srgbClr val="000066"/>
                </a:solidFill>
                <a:latin typeface="Cambria Math" panose="02040503050406030204" pitchFamily="18" charset="0"/>
              </a:rPr>
              <a:t>SSD</a:t>
            </a:r>
            <a:r>
              <a:rPr lang="zh-CN" altLang="en-US" sz="2000" b="1" dirty="0">
                <a:solidFill>
                  <a:srgbClr val="000066"/>
                </a:solidFill>
                <a:latin typeface="Cambria Math" panose="02040503050406030204" pitchFamily="18" charset="0"/>
              </a:rPr>
              <a:t>，</a:t>
            </a:r>
            <a:r>
              <a:rPr lang="en-US" altLang="zh-CN" sz="2000" b="1" dirty="0">
                <a:solidFill>
                  <a:srgbClr val="000066"/>
                </a:solidFill>
                <a:latin typeface="Cambria Math" panose="02040503050406030204" pitchFamily="18" charset="0"/>
              </a:rPr>
              <a:t>Solid State Disk</a:t>
            </a:r>
            <a:r>
              <a:rPr lang="zh-CN" altLang="en-US" sz="2000" b="1" dirty="0" smtClean="0">
                <a:solidFill>
                  <a:srgbClr val="000066"/>
                </a:solidFill>
                <a:latin typeface="Cambria Math" panose="02040503050406030204" pitchFamily="18" charset="0"/>
              </a:rPr>
              <a:t>）是</a:t>
            </a:r>
            <a:r>
              <a:rPr lang="zh-CN" altLang="en-US" sz="2000" b="1" dirty="0">
                <a:solidFill>
                  <a:srgbClr val="000066"/>
                </a:solidFill>
                <a:latin typeface="Cambria Math" panose="02040503050406030204" pitchFamily="18" charset="0"/>
              </a:rPr>
              <a:t>一</a:t>
            </a:r>
            <a:r>
              <a:rPr lang="zh-CN" altLang="en-US" sz="2000" b="1" dirty="0" smtClean="0">
                <a:solidFill>
                  <a:srgbClr val="000066"/>
                </a:solidFill>
                <a:latin typeface="Cambria Math" panose="02040503050406030204" pitchFamily="18" charset="0"/>
              </a:rPr>
              <a:t>种由半导体存储器作为基本存储介质制成的硬盘，</a:t>
            </a:r>
            <a:r>
              <a:rPr lang="zh-CN" altLang="en-US" sz="2000" b="1" dirty="0">
                <a:solidFill>
                  <a:srgbClr val="000066"/>
                </a:solidFill>
                <a:latin typeface="Cambria Math" panose="02040503050406030204" pitchFamily="18" charset="0"/>
              </a:rPr>
              <a:t>当前市场上的绝大多数固态盘产品都采用闪</a:t>
            </a:r>
            <a:r>
              <a:rPr lang="zh-CN" altLang="en-US" sz="2000" b="1" dirty="0" smtClean="0">
                <a:solidFill>
                  <a:srgbClr val="000066"/>
                </a:solidFill>
                <a:latin typeface="Cambria Math" panose="02040503050406030204" pitchFamily="18" charset="0"/>
              </a:rPr>
              <a:t>存（</a:t>
            </a:r>
            <a:r>
              <a:rPr lang="en-US" altLang="zh-CN" sz="2000" b="1" dirty="0" smtClean="0">
                <a:solidFill>
                  <a:srgbClr val="000066"/>
                </a:solidFill>
                <a:latin typeface="Cambria Math" panose="02040503050406030204" pitchFamily="18" charset="0"/>
              </a:rPr>
              <a:t>Flash Memory</a:t>
            </a:r>
            <a:r>
              <a:rPr lang="zh-CN" altLang="en-US" sz="2000" b="1" dirty="0" smtClean="0">
                <a:solidFill>
                  <a:srgbClr val="000066"/>
                </a:solidFill>
                <a:latin typeface="Cambria Math" panose="02040503050406030204" pitchFamily="18" charset="0"/>
              </a:rPr>
              <a:t>）作为</a:t>
            </a:r>
            <a:r>
              <a:rPr lang="zh-CN" altLang="en-US" sz="2000" b="1" dirty="0">
                <a:solidFill>
                  <a:srgbClr val="000066"/>
                </a:solidFill>
                <a:latin typeface="Cambria Math" panose="02040503050406030204" pitchFamily="18" charset="0"/>
              </a:rPr>
              <a:t>存储介质</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固态硬盘在功能</a:t>
            </a:r>
            <a:r>
              <a:rPr lang="zh-CN" altLang="en-US" sz="2000" b="1" dirty="0">
                <a:solidFill>
                  <a:srgbClr val="000066"/>
                </a:solidFill>
                <a:latin typeface="Cambria Math" panose="02040503050406030204" pitchFamily="18" charset="0"/>
              </a:rPr>
              <a:t>及使用方法上</a:t>
            </a:r>
            <a:r>
              <a:rPr lang="zh-CN" altLang="en-US" sz="2000" b="1" dirty="0" smtClean="0">
                <a:solidFill>
                  <a:srgbClr val="000066"/>
                </a:solidFill>
                <a:latin typeface="Cambria Math" panose="02040503050406030204" pitchFamily="18" charset="0"/>
              </a:rPr>
              <a:t>与传统机械式硬盘几近</a:t>
            </a:r>
            <a:r>
              <a:rPr lang="zh-CN" altLang="en-US" sz="2000" b="1" dirty="0">
                <a:solidFill>
                  <a:srgbClr val="000066"/>
                </a:solidFill>
                <a:latin typeface="Cambria Math" panose="02040503050406030204" pitchFamily="18" charset="0"/>
              </a:rPr>
              <a:t>相同</a:t>
            </a:r>
            <a:r>
              <a:rPr lang="zh-CN" altLang="en-US" sz="2000" b="1" dirty="0" smtClean="0">
                <a:solidFill>
                  <a:srgbClr val="000066"/>
                </a:solidFill>
                <a:latin typeface="Cambria Math" panose="02040503050406030204" pitchFamily="18" charset="0"/>
              </a:rPr>
              <a:t>；但接口规范、外形</a:t>
            </a:r>
            <a:r>
              <a:rPr lang="zh-CN" altLang="en-US" sz="2000" b="1" dirty="0">
                <a:solidFill>
                  <a:srgbClr val="000066"/>
                </a:solidFill>
                <a:latin typeface="Cambria Math" panose="02040503050406030204" pitchFamily="18" charset="0"/>
              </a:rPr>
              <a:t>和尺寸则有多种形式，其中</a:t>
            </a:r>
            <a:r>
              <a:rPr lang="zh-CN" altLang="en-US" sz="2000" b="1" dirty="0" smtClean="0">
                <a:solidFill>
                  <a:srgbClr val="000066"/>
                </a:solidFill>
                <a:latin typeface="Cambria Math" panose="02040503050406030204" pitchFamily="18" charset="0"/>
              </a:rPr>
              <a:t>有些与机械硬盘</a:t>
            </a:r>
            <a:r>
              <a:rPr lang="zh-CN" altLang="en-US" sz="2000" b="1" dirty="0">
                <a:solidFill>
                  <a:srgbClr val="000066"/>
                </a:solidFill>
                <a:latin typeface="Cambria Math" panose="02040503050406030204" pitchFamily="18" charset="0"/>
              </a:rPr>
              <a:t>一致，另外</a:t>
            </a:r>
            <a:r>
              <a:rPr lang="zh-CN" altLang="en-US" sz="2000" b="1" dirty="0" smtClean="0">
                <a:solidFill>
                  <a:srgbClr val="000066"/>
                </a:solidFill>
                <a:latin typeface="Cambria Math" panose="02040503050406030204" pitchFamily="18" charset="0"/>
              </a:rPr>
              <a:t>一些则类似于以接插件</a:t>
            </a:r>
            <a:r>
              <a:rPr lang="zh-CN" altLang="en-US" sz="2000" b="1" dirty="0">
                <a:solidFill>
                  <a:srgbClr val="000066"/>
                </a:solidFill>
                <a:latin typeface="Cambria Math" panose="02040503050406030204" pitchFamily="18" charset="0"/>
              </a:rPr>
              <a:t>形式连接的主板板卡。</a:t>
            </a:r>
            <a:endParaRPr lang="en-US" altLang="zh-CN" sz="2000" b="1" dirty="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与</a:t>
            </a:r>
            <a:r>
              <a:rPr lang="zh-CN" altLang="en-US" sz="2000" b="1" dirty="0">
                <a:solidFill>
                  <a:srgbClr val="000066"/>
                </a:solidFill>
                <a:latin typeface="Cambria Math" panose="02040503050406030204" pitchFamily="18" charset="0"/>
              </a:rPr>
              <a:t>传统机械式</a:t>
            </a:r>
            <a:r>
              <a:rPr lang="zh-CN" altLang="en-US" sz="2000" b="1" dirty="0" smtClean="0">
                <a:solidFill>
                  <a:srgbClr val="000066"/>
                </a:solidFill>
                <a:latin typeface="Cambria Math" panose="02040503050406030204" pitchFamily="18" charset="0"/>
              </a:rPr>
              <a:t>硬盘相比，固态盘具有</a:t>
            </a:r>
            <a:r>
              <a:rPr lang="zh-CN" altLang="en-US" sz="2000" b="1" dirty="0">
                <a:solidFill>
                  <a:srgbClr val="000066"/>
                </a:solidFill>
                <a:latin typeface="Cambria Math" panose="02040503050406030204" pitchFamily="18" charset="0"/>
              </a:rPr>
              <a:t>速度快、体积小、质量轻、能耗低</a:t>
            </a:r>
            <a:r>
              <a:rPr lang="zh-CN" altLang="en-US" sz="2000" b="1" dirty="0" smtClean="0">
                <a:solidFill>
                  <a:srgbClr val="000066"/>
                </a:solidFill>
                <a:latin typeface="Cambria Math" panose="02040503050406030204" pitchFamily="18" charset="0"/>
              </a:rPr>
              <a:t>、抗震（可靠性高）等特点。</a:t>
            </a:r>
            <a:endParaRPr lang="zh-CN" altLang="en-US" sz="2000" b="1" dirty="0">
              <a:solidFill>
                <a:srgbClr val="000066"/>
              </a:solidFill>
              <a:latin typeface="Cambria Math" panose="02040503050406030204" pitchFamily="18" charset="0"/>
            </a:endParaRPr>
          </a:p>
        </p:txBody>
      </p:sp>
      <p:sp>
        <p:nvSpPr>
          <p:cNvPr id="7946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946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3449823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FA01EA7B-7299-48F7-92FE-FFE94A424B6C}" type="datetime1">
              <a:rPr lang="zh-CN" altLang="en-US"/>
              <a:pPr/>
              <a:t>2021/11/28</a:t>
            </a:fld>
            <a:endParaRPr lang="en-US" altLang="zh-CN"/>
          </a:p>
        </p:txBody>
      </p:sp>
      <p:sp>
        <p:nvSpPr>
          <p:cNvPr id="794626" name="Rectangle 2"/>
          <p:cNvSpPr>
            <a:spLocks noGrp="1" noChangeArrowheads="1"/>
          </p:cNvSpPr>
          <p:nvPr>
            <p:ph type="ctrTitle"/>
          </p:nvPr>
        </p:nvSpPr>
        <p:spPr>
          <a:xfrm>
            <a:off x="467999" y="682625"/>
            <a:ext cx="8280000" cy="649288"/>
          </a:xfrm>
          <a:noFill/>
          <a:ln/>
        </p:spPr>
        <p:txBody>
          <a:bodyPr anchor="ctr"/>
          <a:lstStyle/>
          <a:p>
            <a:pPr algn="l" fontAlgn="b"/>
            <a:r>
              <a:rPr lang="en-US" altLang="zh-CN"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8.3.1 </a:t>
            </a:r>
            <a:r>
              <a:rPr lang="zh-CN" altLang="en-US"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固态盘概述</a:t>
            </a:r>
            <a:endParaRPr lang="zh-CN" altLang="en-US" sz="3600" dirty="0">
              <a:solidFill>
                <a:srgbClr val="000066"/>
              </a:solidFill>
            </a:endParaRPr>
          </a:p>
        </p:txBody>
      </p:sp>
      <p:sp>
        <p:nvSpPr>
          <p:cNvPr id="794627" name="Rectangle 3"/>
          <p:cNvSpPr>
            <a:spLocks noGrp="1" noChangeArrowheads="1"/>
          </p:cNvSpPr>
          <p:nvPr>
            <p:ph type="subTitle" idx="1"/>
          </p:nvPr>
        </p:nvSpPr>
        <p:spPr>
          <a:xfrm>
            <a:off x="468000" y="1412875"/>
            <a:ext cx="8280000" cy="4930775"/>
          </a:xfrm>
          <a:noFill/>
          <a:ln/>
        </p:spPr>
        <p:txBody>
          <a:bodyPr lIns="21600" rIns="21600"/>
          <a:lstStyle/>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非易失性存储器 </a:t>
            </a:r>
            <a:r>
              <a:rPr lang="en-US" altLang="zh-CN" sz="2000" b="1" dirty="0" smtClean="0">
                <a:solidFill>
                  <a:srgbClr val="000066"/>
                </a:solidFill>
                <a:latin typeface="Cambria Math" panose="02040503050406030204" pitchFamily="18" charset="0"/>
              </a:rPr>
              <a:t>Flash Memory </a:t>
            </a:r>
            <a:r>
              <a:rPr lang="zh-CN" altLang="en-US" sz="2000" b="1" dirty="0" smtClean="0">
                <a:solidFill>
                  <a:srgbClr val="000066"/>
                </a:solidFill>
                <a:latin typeface="Cambria Math" panose="02040503050406030204" pitchFamily="18" charset="0"/>
              </a:rPr>
              <a:t>（闪存）有两种</a:t>
            </a:r>
            <a:r>
              <a:rPr lang="zh-CN" altLang="en-US" sz="2000" b="1" dirty="0">
                <a:solidFill>
                  <a:srgbClr val="000066"/>
                </a:solidFill>
                <a:latin typeface="Cambria Math" panose="02040503050406030204" pitchFamily="18" charset="0"/>
              </a:rPr>
              <a:t>存储介质</a:t>
            </a:r>
            <a:r>
              <a:rPr lang="zh-CN" altLang="en-US" sz="2000" b="1" dirty="0" smtClean="0">
                <a:solidFill>
                  <a:srgbClr val="000066"/>
                </a:solidFill>
                <a:latin typeface="Cambria Math" panose="02040503050406030204" pitchFamily="18" charset="0"/>
              </a:rPr>
              <a:t>类型：</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en-US" altLang="zh-CN" sz="2000" b="1" dirty="0" smtClean="0">
                <a:solidFill>
                  <a:srgbClr val="000066"/>
                </a:solidFill>
                <a:latin typeface="Cambria Math" panose="02040503050406030204" pitchFamily="18" charset="0"/>
              </a:rPr>
              <a:t>1</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rPr>
              <a:t>NAND(</a:t>
            </a:r>
            <a:r>
              <a:rPr lang="zh-CN" altLang="en-US" sz="2000" b="1" dirty="0" smtClean="0">
                <a:solidFill>
                  <a:srgbClr val="000066"/>
                </a:solidFill>
                <a:latin typeface="Cambria Math" panose="02040503050406030204" pitchFamily="18" charset="0"/>
              </a:rPr>
              <a:t>与非</a:t>
            </a:r>
            <a:r>
              <a:rPr lang="en-US" altLang="zh-CN" sz="2000" b="1" dirty="0" smtClean="0">
                <a:solidFill>
                  <a:srgbClr val="000066"/>
                </a:solidFill>
                <a:latin typeface="Cambria Math" panose="02040503050406030204" pitchFamily="18" charset="0"/>
              </a:rPr>
              <a:t>) </a:t>
            </a:r>
            <a:r>
              <a:rPr lang="zh-CN" altLang="en-US" sz="2000" b="1" dirty="0" smtClean="0">
                <a:solidFill>
                  <a:srgbClr val="000066"/>
                </a:solidFill>
                <a:latin typeface="Cambria Math" panose="02040503050406030204" pitchFamily="18" charset="0"/>
              </a:rPr>
              <a:t>型；</a:t>
            </a:r>
            <a:r>
              <a:rPr lang="en-US" altLang="zh-CN" sz="2000" b="1" dirty="0" smtClean="0">
                <a:solidFill>
                  <a:srgbClr val="000066"/>
                </a:solidFill>
                <a:latin typeface="Cambria Math" panose="02040503050406030204" pitchFamily="18" charset="0"/>
              </a:rPr>
              <a:t>2</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rPr>
              <a:t>NOR(</a:t>
            </a:r>
            <a:r>
              <a:rPr lang="zh-CN" altLang="en-US" sz="2000" b="1" dirty="0" smtClean="0">
                <a:solidFill>
                  <a:srgbClr val="000066"/>
                </a:solidFill>
                <a:latin typeface="Cambria Math" panose="02040503050406030204" pitchFamily="18" charset="0"/>
              </a:rPr>
              <a:t>或非</a:t>
            </a:r>
            <a:r>
              <a:rPr lang="en-US" altLang="zh-CN" sz="2000" b="1" dirty="0" smtClean="0">
                <a:solidFill>
                  <a:srgbClr val="000066"/>
                </a:solidFill>
                <a:latin typeface="Cambria Math" panose="02040503050406030204" pitchFamily="18" charset="0"/>
              </a:rPr>
              <a:t>) </a:t>
            </a:r>
            <a:r>
              <a:rPr lang="zh-CN" altLang="en-US" sz="2000" b="1" dirty="0" smtClean="0">
                <a:solidFill>
                  <a:srgbClr val="000066"/>
                </a:solidFill>
                <a:latin typeface="Cambria Math" panose="02040503050406030204" pitchFamily="18" charset="0"/>
              </a:rPr>
              <a:t>型。</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en-US" altLang="zh-CN" sz="2000" b="1" dirty="0" smtClean="0">
                <a:solidFill>
                  <a:srgbClr val="000066"/>
                </a:solidFill>
                <a:latin typeface="Cambria Math" panose="02040503050406030204" pitchFamily="18" charset="0"/>
              </a:rPr>
              <a:t>NAND</a:t>
            </a:r>
            <a:r>
              <a:rPr lang="zh-CN" altLang="en-US" sz="2000" b="1" dirty="0" smtClean="0">
                <a:solidFill>
                  <a:srgbClr val="000066"/>
                </a:solidFill>
                <a:latin typeface="Cambria Math" panose="02040503050406030204" pitchFamily="18" charset="0"/>
              </a:rPr>
              <a:t>型 </a:t>
            </a:r>
            <a:r>
              <a:rPr lang="en-US" altLang="zh-CN" sz="2000" b="1" dirty="0" smtClean="0">
                <a:solidFill>
                  <a:srgbClr val="000066"/>
                </a:solidFill>
                <a:latin typeface="Cambria Math" panose="02040503050406030204" pitchFamily="18" charset="0"/>
              </a:rPr>
              <a:t>Flash Memory </a:t>
            </a:r>
            <a:r>
              <a:rPr lang="zh-CN" altLang="en-US" sz="2000" b="1" dirty="0" smtClean="0">
                <a:solidFill>
                  <a:srgbClr val="000066"/>
                </a:solidFill>
                <a:latin typeface="Cambria Math" panose="02040503050406030204" pitchFamily="18" charset="0"/>
              </a:rPr>
              <a:t>特点：容量大，按块擦写，读取速度略慢，但擦除速度很快，可擦写次数多。通常用于需要</a:t>
            </a:r>
            <a:r>
              <a:rPr lang="zh-CN" altLang="zh-CN" sz="2000" b="1" dirty="0" smtClean="0">
                <a:solidFill>
                  <a:srgbClr val="000066"/>
                </a:solidFill>
                <a:latin typeface="Cambria Math" panose="02040503050406030204" pitchFamily="18" charset="0"/>
              </a:rPr>
              <a:t>存储</a:t>
            </a:r>
            <a:r>
              <a:rPr lang="zh-CN" altLang="en-US" sz="2000" b="1" dirty="0">
                <a:solidFill>
                  <a:srgbClr val="000066"/>
                </a:solidFill>
                <a:latin typeface="Cambria Math" panose="02040503050406030204" pitchFamily="18" charset="0"/>
              </a:rPr>
              <a:t>大量</a:t>
            </a:r>
            <a:r>
              <a:rPr lang="zh-CN" altLang="zh-CN" sz="2000" b="1" dirty="0" smtClean="0">
                <a:solidFill>
                  <a:srgbClr val="000066"/>
                </a:solidFill>
                <a:latin typeface="Cambria Math" panose="02040503050406030204" pitchFamily="18" charset="0"/>
              </a:rPr>
              <a:t>数据</a:t>
            </a:r>
            <a:r>
              <a:rPr lang="zh-CN" altLang="en-US" sz="2000" b="1" dirty="0" smtClean="0">
                <a:solidFill>
                  <a:srgbClr val="000066"/>
                </a:solidFill>
                <a:latin typeface="Cambria Math" panose="02040503050406030204" pitchFamily="18" charset="0"/>
              </a:rPr>
              <a:t>的场合，例如</a:t>
            </a:r>
            <a:r>
              <a:rPr lang="en-US" altLang="zh-CN" sz="2000" b="1" dirty="0" smtClean="0">
                <a:solidFill>
                  <a:srgbClr val="000066"/>
                </a:solidFill>
                <a:latin typeface="Cambria Math" panose="02040503050406030204" pitchFamily="18" charset="0"/>
              </a:rPr>
              <a:t>U</a:t>
            </a:r>
            <a:r>
              <a:rPr lang="zh-CN" altLang="en-US" sz="2000" b="1" dirty="0" smtClean="0">
                <a:solidFill>
                  <a:srgbClr val="000066"/>
                </a:solidFill>
                <a:latin typeface="Cambria Math" panose="02040503050406030204" pitchFamily="18" charset="0"/>
              </a:rPr>
              <a:t>盘、固态盘等。</a:t>
            </a:r>
            <a:endParaRPr lang="en-US" altLang="zh-CN" sz="2000" b="1" dirty="0">
              <a:solidFill>
                <a:srgbClr val="000066"/>
              </a:solidFill>
              <a:latin typeface="Cambria Math" panose="02040503050406030204" pitchFamily="18" charset="0"/>
            </a:endParaRPr>
          </a:p>
          <a:p>
            <a:pPr indent="539750" algn="l" defTabSz="762000">
              <a:lnSpc>
                <a:spcPct val="150000"/>
              </a:lnSpc>
              <a:spcBef>
                <a:spcPts val="0"/>
              </a:spcBef>
            </a:pPr>
            <a:r>
              <a:rPr lang="en-US" altLang="zh-CN" sz="2000" b="1" dirty="0" smtClean="0">
                <a:solidFill>
                  <a:srgbClr val="000066"/>
                </a:solidFill>
                <a:latin typeface="Cambria Math" panose="02040503050406030204" pitchFamily="18" charset="0"/>
              </a:rPr>
              <a:t>NOR</a:t>
            </a:r>
            <a:r>
              <a:rPr lang="zh-CN" altLang="en-US" sz="2000" b="1" dirty="0">
                <a:solidFill>
                  <a:srgbClr val="000066"/>
                </a:solidFill>
                <a:latin typeface="Cambria Math" panose="02040503050406030204" pitchFamily="18" charset="0"/>
              </a:rPr>
              <a:t>型 </a:t>
            </a:r>
            <a:r>
              <a:rPr lang="en-US" altLang="zh-CN" sz="2000" b="1" dirty="0">
                <a:solidFill>
                  <a:srgbClr val="000066"/>
                </a:solidFill>
                <a:latin typeface="Cambria Math" panose="02040503050406030204" pitchFamily="18" charset="0"/>
              </a:rPr>
              <a:t>Flash Memory </a:t>
            </a:r>
            <a:r>
              <a:rPr lang="zh-CN" altLang="en-US" sz="2000" b="1" dirty="0">
                <a:solidFill>
                  <a:srgbClr val="000066"/>
                </a:solidFill>
                <a:latin typeface="Cambria Math" panose="02040503050406030204" pitchFamily="18" charset="0"/>
              </a:rPr>
              <a:t>特点</a:t>
            </a:r>
            <a:r>
              <a:rPr lang="zh-CN" altLang="en-US" sz="2000" b="1" dirty="0" smtClean="0">
                <a:solidFill>
                  <a:srgbClr val="000066"/>
                </a:solidFill>
                <a:latin typeface="Cambria Math" panose="02040503050406030204" pitchFamily="18" charset="0"/>
              </a:rPr>
              <a:t>：容量小，按位擦写，读取速度略快，但擦除速度很慢，可擦写次数少。</a:t>
            </a:r>
            <a:r>
              <a:rPr lang="zh-CN" altLang="en-US" sz="2000" b="1" dirty="0">
                <a:solidFill>
                  <a:srgbClr val="000066"/>
                </a:solidFill>
                <a:latin typeface="Cambria Math" panose="02040503050406030204" pitchFamily="18" charset="0"/>
              </a:rPr>
              <a:t>通常</a:t>
            </a:r>
            <a:r>
              <a:rPr lang="zh-CN" altLang="en-US" sz="2000" b="1" dirty="0" smtClean="0">
                <a:solidFill>
                  <a:srgbClr val="000066"/>
                </a:solidFill>
                <a:latin typeface="Cambria Math" panose="02040503050406030204" pitchFamily="18" charset="0"/>
              </a:rPr>
              <a:t>用于</a:t>
            </a:r>
            <a:r>
              <a:rPr lang="zh-CN" altLang="en-US" sz="2000" b="1" dirty="0">
                <a:solidFill>
                  <a:srgbClr val="000066"/>
                </a:solidFill>
                <a:latin typeface="Cambria Math" panose="02040503050406030204" pitchFamily="18" charset="0"/>
              </a:rPr>
              <a:t>需要</a:t>
            </a:r>
            <a:r>
              <a:rPr lang="zh-CN" altLang="zh-CN" sz="2000" b="1" dirty="0" smtClean="0">
                <a:solidFill>
                  <a:srgbClr val="000066"/>
                </a:solidFill>
                <a:latin typeface="Cambria Math" panose="02040503050406030204" pitchFamily="18" charset="0"/>
              </a:rPr>
              <a:t>存储少量代码</a:t>
            </a:r>
            <a:r>
              <a:rPr lang="zh-CN" altLang="en-US" sz="2000" b="1" dirty="0" smtClean="0">
                <a:solidFill>
                  <a:srgbClr val="000066"/>
                </a:solidFill>
                <a:latin typeface="Cambria Math" panose="02040503050406030204" pitchFamily="18" charset="0"/>
              </a:rPr>
              <a:t>的场合，例如计算机主机板上的</a:t>
            </a:r>
            <a:r>
              <a:rPr lang="en-US" altLang="zh-CN" sz="2000" b="1" dirty="0" smtClean="0">
                <a:solidFill>
                  <a:srgbClr val="000066"/>
                </a:solidFill>
                <a:latin typeface="Cambria Math" panose="02040503050406030204" pitchFamily="18" charset="0"/>
              </a:rPr>
              <a:t>BIOS</a:t>
            </a:r>
            <a:r>
              <a:rPr lang="zh-CN" altLang="en-US" sz="2000" b="1" dirty="0" smtClean="0">
                <a:solidFill>
                  <a:srgbClr val="000066"/>
                </a:solidFill>
                <a:latin typeface="Cambria Math" panose="02040503050406030204" pitchFamily="18" charset="0"/>
              </a:rPr>
              <a:t>（基本输入输出系统）等。</a:t>
            </a:r>
            <a:endParaRPr lang="en-US" altLang="zh-CN" sz="2000" b="1" dirty="0">
              <a:solidFill>
                <a:srgbClr val="000066"/>
              </a:solidFill>
              <a:latin typeface="Cambria Math" panose="02040503050406030204" pitchFamily="18" charset="0"/>
            </a:endParaRPr>
          </a:p>
          <a:p>
            <a:pPr indent="539750" algn="l" defTabSz="762000">
              <a:lnSpc>
                <a:spcPct val="150000"/>
              </a:lnSpc>
              <a:spcBef>
                <a:spcPts val="0"/>
              </a:spcBef>
            </a:pPr>
            <a:endParaRPr lang="zh-CN" altLang="en-US" sz="2000" b="1" dirty="0">
              <a:solidFill>
                <a:srgbClr val="000066"/>
              </a:solidFill>
              <a:latin typeface="Cambria Math" panose="02040503050406030204" pitchFamily="18" charset="0"/>
            </a:endParaRPr>
          </a:p>
        </p:txBody>
      </p:sp>
      <p:sp>
        <p:nvSpPr>
          <p:cNvPr id="7946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946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1450873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2" cstate="print">
            <a:extLst>
              <a:ext uri="{28A0092B-C50C-407E-A947-70E740481C1C}">
                <a14:useLocalDpi xmlns:a14="http://schemas.microsoft.com/office/drawing/2010/main" val="0"/>
              </a:ext>
            </a:extLst>
          </a:blip>
          <a:srcRect l="5901" t="18081" r="13776" b="12169"/>
          <a:stretch/>
        </p:blipFill>
        <p:spPr>
          <a:xfrm>
            <a:off x="4607999" y="938259"/>
            <a:ext cx="3721332" cy="2152555"/>
          </a:xfrm>
          <a:prstGeom prst="rect">
            <a:avLst/>
          </a:prstGeom>
        </p:spPr>
      </p:pic>
      <p:sp>
        <p:nvSpPr>
          <p:cNvPr id="13" name="日期占位符 3"/>
          <p:cNvSpPr>
            <a:spLocks noGrp="1"/>
          </p:cNvSpPr>
          <p:nvPr>
            <p:ph type="dt" sz="half" idx="10"/>
          </p:nvPr>
        </p:nvSpPr>
        <p:spPr/>
        <p:txBody>
          <a:bodyPr/>
          <a:lstStyle/>
          <a:p>
            <a:fld id="{685B94D2-18ED-4512-9544-02AAC248E727}" type="datetime1">
              <a:rPr lang="zh-CN" altLang="en-US"/>
              <a:pPr/>
              <a:t>2021/11/28</a:t>
            </a:fld>
            <a:endParaRPr lang="en-US" altLang="zh-CN"/>
          </a:p>
        </p:txBody>
      </p:sp>
      <p:sp>
        <p:nvSpPr>
          <p:cNvPr id="811010" name="Rectangle 2"/>
          <p:cNvSpPr>
            <a:spLocks noGrp="1" noChangeArrowheads="1"/>
          </p:cNvSpPr>
          <p:nvPr>
            <p:ph type="ctrTitle"/>
          </p:nvPr>
        </p:nvSpPr>
        <p:spPr>
          <a:xfrm>
            <a:off x="467999" y="682625"/>
            <a:ext cx="8280000" cy="649288"/>
          </a:xfrm>
          <a:noFill/>
          <a:ln/>
        </p:spPr>
        <p:txBody>
          <a:bodyPr anchor="ctr"/>
          <a:lstStyle/>
          <a:p>
            <a:pPr algn="l" fontAlgn="b"/>
            <a:r>
              <a:rPr lang="en-US" altLang="zh-CN"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8.3.2 </a:t>
            </a:r>
            <a:r>
              <a:rPr lang="zh-CN" altLang="en-US"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固态盘</a:t>
            </a:r>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的外观</a:t>
            </a:r>
          </a:p>
        </p:txBody>
      </p:sp>
      <p:sp>
        <p:nvSpPr>
          <p:cNvPr id="81101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10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1017" name="Rectangle 9"/>
          <p:cNvSpPr>
            <a:spLocks noChangeArrowheads="1"/>
          </p:cNvSpPr>
          <p:nvPr/>
        </p:nvSpPr>
        <p:spPr bwMode="auto">
          <a:xfrm>
            <a:off x="1331640" y="3122407"/>
            <a:ext cx="6724281"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ctr" defTabSz="762000">
              <a:spcBef>
                <a:spcPct val="20000"/>
              </a:spcBef>
              <a:defRPr sz="3200">
                <a:solidFill>
                  <a:srgbClr val="FFFF00"/>
                </a:solidFill>
                <a:latin typeface="Times New Roman" panose="02020603050405020304" pitchFamily="18" charset="0"/>
                <a:ea typeface="宋体" panose="02010600030101010101" pitchFamily="2" charset="-122"/>
              </a:defRPr>
            </a:lvl1pPr>
            <a:lvl2pPr marL="1452563" indent="-285750" algn="ctr" defTabSz="762000">
              <a:spcBef>
                <a:spcPct val="20000"/>
              </a:spcBef>
              <a:defRPr sz="2800">
                <a:solidFill>
                  <a:srgbClr val="FFFF00"/>
                </a:solidFill>
                <a:latin typeface="Times New Roman" panose="02020603050405020304" pitchFamily="18" charset="0"/>
                <a:ea typeface="宋体" panose="02010600030101010101" pitchFamily="2" charset="-122"/>
              </a:defRPr>
            </a:lvl2pPr>
            <a:lvl3pPr marL="1860550" indent="-228600" algn="ctr" defTabSz="762000">
              <a:spcBef>
                <a:spcPct val="20000"/>
              </a:spcBef>
              <a:defRPr sz="2400">
                <a:solidFill>
                  <a:srgbClr val="FFFF00"/>
                </a:solidFill>
                <a:latin typeface="Times New Roman" panose="02020603050405020304" pitchFamily="18" charset="0"/>
                <a:ea typeface="宋体" panose="02010600030101010101" pitchFamily="2" charset="-122"/>
              </a:defRPr>
            </a:lvl3pPr>
            <a:lvl4pPr marL="2268538" indent="-228600" algn="ctr" defTabSz="762000">
              <a:spcBef>
                <a:spcPct val="20000"/>
              </a:spcBef>
              <a:defRPr sz="2000">
                <a:solidFill>
                  <a:srgbClr val="FFFF00"/>
                </a:solidFill>
                <a:latin typeface="Times New Roman" panose="02020603050405020304" pitchFamily="18" charset="0"/>
                <a:ea typeface="宋体" panose="02010600030101010101" pitchFamily="2" charset="-122"/>
              </a:defRPr>
            </a:lvl4pPr>
            <a:lvl5pPr marL="2676525" indent="-228600" algn="ctr" defTabSz="762000">
              <a:spcBef>
                <a:spcPct val="20000"/>
              </a:spcBef>
              <a:defRPr sz="2000">
                <a:solidFill>
                  <a:srgbClr val="FFFF00"/>
                </a:solidFill>
                <a:latin typeface="Times New Roman" panose="02020603050405020304" pitchFamily="18" charset="0"/>
                <a:ea typeface="宋体" panose="02010600030101010101" pitchFamily="2" charset="-122"/>
              </a:defRPr>
            </a:lvl5pPr>
            <a:lvl6pPr marL="31337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6pPr>
            <a:lvl7pPr marL="35909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7pPr>
            <a:lvl8pPr marL="40481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8pPr>
            <a:lvl9pPr marL="45053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000" b="1" dirty="0" smtClean="0">
                <a:solidFill>
                  <a:srgbClr val="000066"/>
                </a:solidFill>
                <a:latin typeface="Arial" panose="020B0604020202020204" pitchFamily="34" charset="0"/>
              </a:rPr>
              <a:t>SATA</a:t>
            </a:r>
            <a:r>
              <a:rPr lang="zh-CN" altLang="en-US" sz="2000" b="1" dirty="0">
                <a:solidFill>
                  <a:srgbClr val="000066"/>
                </a:solidFill>
                <a:latin typeface="Arial" panose="020B0604020202020204" pitchFamily="34" charset="0"/>
              </a:rPr>
              <a:t>接口</a:t>
            </a:r>
            <a:r>
              <a:rPr lang="zh-CN" altLang="en-US" sz="2000" b="1" dirty="0" smtClean="0">
                <a:solidFill>
                  <a:srgbClr val="000066"/>
                </a:solidFill>
                <a:latin typeface="Arial" panose="020B0604020202020204" pitchFamily="34" charset="0"/>
              </a:rPr>
              <a:t>固态盘                            </a:t>
            </a:r>
            <a:r>
              <a:rPr lang="en-US" altLang="zh-CN" sz="2000" b="1" dirty="0" err="1" smtClean="0">
                <a:solidFill>
                  <a:srgbClr val="000066"/>
                </a:solidFill>
                <a:latin typeface="Arial" panose="020B0604020202020204" pitchFamily="34" charset="0"/>
              </a:rPr>
              <a:t>mSATA</a:t>
            </a:r>
            <a:r>
              <a:rPr lang="zh-CN" altLang="en-US" sz="2000" b="1" dirty="0">
                <a:solidFill>
                  <a:srgbClr val="000066"/>
                </a:solidFill>
                <a:latin typeface="Arial" panose="020B0604020202020204" pitchFamily="34" charset="0"/>
              </a:rPr>
              <a:t>接口固态盘</a:t>
            </a:r>
            <a:endParaRPr lang="en-US" altLang="zh-CN" sz="2000" b="1" dirty="0">
              <a:solidFill>
                <a:srgbClr val="000066"/>
              </a:solidFill>
              <a:latin typeface="Arial" panose="020B0604020202020204" pitchFamily="34" charset="0"/>
            </a:endParaRPr>
          </a:p>
        </p:txBody>
      </p:sp>
      <p:sp>
        <p:nvSpPr>
          <p:cNvPr id="811018" name="Rectangle 10"/>
          <p:cNvSpPr>
            <a:spLocks noChangeArrowheads="1"/>
          </p:cNvSpPr>
          <p:nvPr/>
        </p:nvSpPr>
        <p:spPr bwMode="auto">
          <a:xfrm>
            <a:off x="1331640" y="5805488"/>
            <a:ext cx="633670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ctr" defTabSz="762000">
              <a:spcBef>
                <a:spcPct val="20000"/>
              </a:spcBef>
              <a:defRPr sz="3200">
                <a:solidFill>
                  <a:srgbClr val="FFFF00"/>
                </a:solidFill>
                <a:latin typeface="Times New Roman" panose="02020603050405020304" pitchFamily="18" charset="0"/>
                <a:ea typeface="宋体" panose="02010600030101010101" pitchFamily="2" charset="-122"/>
              </a:defRPr>
            </a:lvl1pPr>
            <a:lvl2pPr marL="1452563" indent="-285750" algn="ctr" defTabSz="762000">
              <a:spcBef>
                <a:spcPct val="20000"/>
              </a:spcBef>
              <a:defRPr sz="2800">
                <a:solidFill>
                  <a:srgbClr val="FFFF00"/>
                </a:solidFill>
                <a:latin typeface="Times New Roman" panose="02020603050405020304" pitchFamily="18" charset="0"/>
                <a:ea typeface="宋体" panose="02010600030101010101" pitchFamily="2" charset="-122"/>
              </a:defRPr>
            </a:lvl2pPr>
            <a:lvl3pPr marL="1860550" indent="-228600" algn="ctr" defTabSz="762000">
              <a:spcBef>
                <a:spcPct val="20000"/>
              </a:spcBef>
              <a:defRPr sz="2400">
                <a:solidFill>
                  <a:srgbClr val="FFFF00"/>
                </a:solidFill>
                <a:latin typeface="Times New Roman" panose="02020603050405020304" pitchFamily="18" charset="0"/>
                <a:ea typeface="宋体" panose="02010600030101010101" pitchFamily="2" charset="-122"/>
              </a:defRPr>
            </a:lvl3pPr>
            <a:lvl4pPr marL="2268538" indent="-228600" algn="ctr" defTabSz="762000">
              <a:spcBef>
                <a:spcPct val="20000"/>
              </a:spcBef>
              <a:defRPr sz="2000">
                <a:solidFill>
                  <a:srgbClr val="FFFF00"/>
                </a:solidFill>
                <a:latin typeface="Times New Roman" panose="02020603050405020304" pitchFamily="18" charset="0"/>
                <a:ea typeface="宋体" panose="02010600030101010101" pitchFamily="2" charset="-122"/>
              </a:defRPr>
            </a:lvl4pPr>
            <a:lvl5pPr marL="2676525" indent="-228600" algn="ctr" defTabSz="762000">
              <a:spcBef>
                <a:spcPct val="20000"/>
              </a:spcBef>
              <a:defRPr sz="2000">
                <a:solidFill>
                  <a:srgbClr val="FFFF00"/>
                </a:solidFill>
                <a:latin typeface="Times New Roman" panose="02020603050405020304" pitchFamily="18" charset="0"/>
                <a:ea typeface="宋体" panose="02010600030101010101" pitchFamily="2" charset="-122"/>
              </a:defRPr>
            </a:lvl5pPr>
            <a:lvl6pPr marL="31337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6pPr>
            <a:lvl7pPr marL="35909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7pPr>
            <a:lvl8pPr marL="40481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8pPr>
            <a:lvl9pPr marL="45053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9pPr>
          </a:lstStyle>
          <a:p>
            <a:pPr algn="l" eaLnBrk="1" hangingPunct="1">
              <a:lnSpc>
                <a:spcPct val="120000"/>
              </a:lnSpc>
            </a:pPr>
            <a:r>
              <a:rPr lang="en-US" altLang="zh-CN" sz="2000" b="1" dirty="0" err="1" smtClean="0">
                <a:solidFill>
                  <a:srgbClr val="000066"/>
                </a:solidFill>
                <a:latin typeface="Arial" panose="020B0604020202020204" pitchFamily="34" charset="0"/>
              </a:rPr>
              <a:t>PCIe</a:t>
            </a:r>
            <a:r>
              <a:rPr lang="zh-CN" altLang="en-US" sz="2000" b="1" dirty="0">
                <a:solidFill>
                  <a:srgbClr val="000066"/>
                </a:solidFill>
                <a:latin typeface="Arial" panose="020B0604020202020204" pitchFamily="34" charset="0"/>
              </a:rPr>
              <a:t>接口固态盘 </a:t>
            </a:r>
            <a:r>
              <a:rPr lang="zh-CN" altLang="en-US" sz="2000" b="1" dirty="0" smtClean="0">
                <a:solidFill>
                  <a:srgbClr val="000066"/>
                </a:solidFill>
                <a:latin typeface="Arial" panose="020B0604020202020204" pitchFamily="34" charset="0"/>
              </a:rPr>
              <a:t>                             </a:t>
            </a:r>
            <a:r>
              <a:rPr lang="en-US" altLang="zh-CN" sz="2000" b="1" dirty="0" smtClean="0">
                <a:solidFill>
                  <a:srgbClr val="000066"/>
                </a:solidFill>
                <a:latin typeface="Arial" panose="020B0604020202020204" pitchFamily="34" charset="0"/>
              </a:rPr>
              <a:t>M.2 </a:t>
            </a:r>
            <a:r>
              <a:rPr lang="zh-CN" altLang="en-US" sz="2000" b="1" dirty="0" smtClean="0">
                <a:solidFill>
                  <a:srgbClr val="000066"/>
                </a:solidFill>
                <a:latin typeface="Arial" panose="020B0604020202020204" pitchFamily="34" charset="0"/>
              </a:rPr>
              <a:t>接口</a:t>
            </a:r>
            <a:r>
              <a:rPr lang="zh-CN" altLang="en-US" sz="2000" b="1" dirty="0">
                <a:solidFill>
                  <a:srgbClr val="000066"/>
                </a:solidFill>
                <a:latin typeface="Arial" panose="020B0604020202020204" pitchFamily="34" charset="0"/>
              </a:rPr>
              <a:t>固态盘</a:t>
            </a:r>
            <a:endParaRPr lang="en-US" altLang="zh-CN" sz="2000" b="1" dirty="0">
              <a:solidFill>
                <a:srgbClr val="000066"/>
              </a:solidFill>
              <a:latin typeface="Arial" panose="020B0604020202020204" pitchFamily="34" charset="0"/>
            </a:endParaRPr>
          </a:p>
        </p:txBody>
      </p:sp>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l="1963" t="12277" r="1963" b="17308"/>
          <a:stretch/>
        </p:blipFill>
        <p:spPr>
          <a:xfrm>
            <a:off x="656412" y="1475263"/>
            <a:ext cx="3518994" cy="1611150"/>
          </a:xfrm>
          <a:prstGeom prst="rect">
            <a:avLst/>
          </a:prstGeom>
        </p:spPr>
      </p:pic>
      <p:pic>
        <p:nvPicPr>
          <p:cNvPr id="17" name="图片 16"/>
          <p:cNvPicPr>
            <a:picLocks noChangeAspect="1"/>
          </p:cNvPicPr>
          <p:nvPr/>
        </p:nvPicPr>
        <p:blipFill rotWithShape="1">
          <a:blip r:embed="rId4" cstate="print">
            <a:extLst>
              <a:ext uri="{28A0092B-C50C-407E-A947-70E740481C1C}">
                <a14:useLocalDpi xmlns:a14="http://schemas.microsoft.com/office/drawing/2010/main" val="0"/>
              </a:ext>
            </a:extLst>
          </a:blip>
          <a:srcRect l="2750" t="8157" r="9051" b="9231"/>
          <a:stretch/>
        </p:blipFill>
        <p:spPr>
          <a:xfrm>
            <a:off x="712146" y="3596940"/>
            <a:ext cx="3360382" cy="2310278"/>
          </a:xfrm>
          <a:prstGeom prst="rect">
            <a:avLst/>
          </a:prstGeom>
        </p:spPr>
      </p:pic>
      <p:pic>
        <p:nvPicPr>
          <p:cNvPr id="18" name="图片 17"/>
          <p:cNvPicPr>
            <a:picLocks noChangeAspect="1"/>
          </p:cNvPicPr>
          <p:nvPr/>
        </p:nvPicPr>
        <p:blipFill rotWithShape="1">
          <a:blip r:embed="rId5">
            <a:extLst>
              <a:ext uri="{28A0092B-C50C-407E-A947-70E740481C1C}">
                <a14:useLocalDpi xmlns:a14="http://schemas.microsoft.com/office/drawing/2010/main" val="0"/>
              </a:ext>
            </a:extLst>
          </a:blip>
          <a:srcRect t="25850" b="24800"/>
          <a:stretch/>
        </p:blipFill>
        <p:spPr>
          <a:xfrm>
            <a:off x="4519331" y="3730263"/>
            <a:ext cx="3810000" cy="1880235"/>
          </a:xfrm>
          <a:prstGeom prst="rect">
            <a:avLst/>
          </a:prstGeom>
        </p:spPr>
      </p:pic>
    </p:spTree>
    <p:extLst>
      <p:ext uri="{BB962C8B-B14F-4D97-AF65-F5344CB8AC3E}">
        <p14:creationId xmlns:p14="http://schemas.microsoft.com/office/powerpoint/2010/main" val="1436854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FA01EA7B-7299-48F7-92FE-FFE94A424B6C}" type="datetime1">
              <a:rPr lang="zh-CN" altLang="en-US"/>
              <a:pPr/>
              <a:t>2021/11/28</a:t>
            </a:fld>
            <a:endParaRPr lang="en-US" altLang="zh-CN"/>
          </a:p>
        </p:txBody>
      </p:sp>
      <p:sp>
        <p:nvSpPr>
          <p:cNvPr id="794626" name="Rectangle 2"/>
          <p:cNvSpPr>
            <a:spLocks noGrp="1" noChangeArrowheads="1"/>
          </p:cNvSpPr>
          <p:nvPr>
            <p:ph type="ctrTitle"/>
          </p:nvPr>
        </p:nvSpPr>
        <p:spPr>
          <a:xfrm>
            <a:off x="467999" y="682625"/>
            <a:ext cx="8280000" cy="649288"/>
          </a:xfrm>
          <a:noFill/>
          <a:ln/>
        </p:spPr>
        <p:txBody>
          <a:bodyPr anchor="ctr"/>
          <a:lstStyle/>
          <a:p>
            <a:pPr algn="l" fontAlgn="b"/>
            <a:r>
              <a:rPr lang="en-US" altLang="zh-CN"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8.3.3 NAND</a:t>
            </a:r>
            <a:r>
              <a:rPr lang="zh-CN" altLang="en-US"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闪存的结构</a:t>
            </a:r>
            <a:endParaRPr lang="zh-CN" altLang="en-US" sz="3600" dirty="0">
              <a:solidFill>
                <a:srgbClr val="000066"/>
              </a:solidFill>
            </a:endParaRPr>
          </a:p>
        </p:txBody>
      </p:sp>
      <p:sp>
        <p:nvSpPr>
          <p:cNvPr id="794627" name="Rectangle 3"/>
          <p:cNvSpPr>
            <a:spLocks noGrp="1" noChangeArrowheads="1"/>
          </p:cNvSpPr>
          <p:nvPr>
            <p:ph type="subTitle" idx="1"/>
          </p:nvPr>
        </p:nvSpPr>
        <p:spPr>
          <a:xfrm>
            <a:off x="468000" y="1412875"/>
            <a:ext cx="8280000" cy="4930775"/>
          </a:xfrm>
          <a:noFill/>
          <a:ln/>
        </p:spPr>
        <p:txBody>
          <a:bodyPr lIns="21600" rIns="21600"/>
          <a:lstStyle/>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  一个芯片含有若干块（</a:t>
            </a:r>
            <a:r>
              <a:rPr lang="en-US" altLang="zh-CN" sz="2000" b="1" dirty="0" smtClean="0">
                <a:solidFill>
                  <a:srgbClr val="000066"/>
                </a:solidFill>
                <a:latin typeface="Cambria Math" panose="02040503050406030204" pitchFamily="18" charset="0"/>
              </a:rPr>
              <a:t>Block</a:t>
            </a:r>
            <a:r>
              <a:rPr lang="zh-CN" altLang="en-US" sz="2000" b="1" dirty="0" smtClean="0">
                <a:solidFill>
                  <a:srgbClr val="000066"/>
                </a:solidFill>
                <a:latin typeface="Cambria Math" panose="02040503050406030204" pitchFamily="18" charset="0"/>
              </a:rPr>
              <a:t>），每块又含有</a:t>
            </a:r>
            <a:r>
              <a:rPr lang="zh-CN" altLang="en-US" sz="2000" b="1" dirty="0">
                <a:solidFill>
                  <a:srgbClr val="000066"/>
                </a:solidFill>
                <a:latin typeface="Cambria Math" panose="02040503050406030204" pitchFamily="18" charset="0"/>
              </a:rPr>
              <a:t>若干页（</a:t>
            </a:r>
            <a:r>
              <a:rPr lang="en-US" altLang="zh-CN" sz="2000" b="1" dirty="0">
                <a:solidFill>
                  <a:srgbClr val="000066"/>
                </a:solidFill>
                <a:latin typeface="Cambria Math" panose="02040503050406030204" pitchFamily="18" charset="0"/>
              </a:rPr>
              <a:t>Page</a:t>
            </a:r>
            <a:r>
              <a:rPr lang="zh-CN" altLang="en-US" sz="2000" b="1" dirty="0" smtClean="0">
                <a:solidFill>
                  <a:srgbClr val="000066"/>
                </a:solidFill>
                <a:latin typeface="Cambria Math" panose="02040503050406030204" pitchFamily="18" charset="0"/>
              </a:rPr>
              <a:t>）；</a:t>
            </a:r>
            <a:endParaRPr lang="en-US" altLang="zh-CN" sz="2000" b="1" dirty="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a:solidFill>
                  <a:srgbClr val="000066"/>
                </a:solidFill>
                <a:latin typeface="Cambria Math" panose="02040503050406030204" pitchFamily="18" charset="0"/>
              </a:rPr>
              <a:t>★ 写操作最小单元是</a:t>
            </a:r>
            <a:r>
              <a:rPr lang="zh-CN" altLang="en-US" sz="2000" b="1" dirty="0" smtClean="0">
                <a:solidFill>
                  <a:srgbClr val="000066"/>
                </a:solidFill>
                <a:latin typeface="Cambria Math" panose="02040503050406030204" pitchFamily="18" charset="0"/>
              </a:rPr>
              <a:t>页</a:t>
            </a:r>
            <a:r>
              <a:rPr lang="zh-CN" altLang="en-US" sz="2000" b="1" dirty="0">
                <a:solidFill>
                  <a:srgbClr val="000066"/>
                </a:solidFill>
                <a:latin typeface="Cambria Math" panose="02040503050406030204" pitchFamily="18" charset="0"/>
              </a:rPr>
              <a:t>（</a:t>
            </a:r>
            <a:r>
              <a:rPr lang="en-US" altLang="zh-CN" sz="2000" b="1" dirty="0">
                <a:solidFill>
                  <a:srgbClr val="000066"/>
                </a:solidFill>
                <a:latin typeface="Cambria Math" panose="02040503050406030204" pitchFamily="18" charset="0"/>
              </a:rPr>
              <a:t>Page</a:t>
            </a:r>
            <a:r>
              <a:rPr lang="zh-CN" altLang="en-US" sz="2000" b="1" dirty="0" smtClean="0">
                <a:solidFill>
                  <a:srgbClr val="000066"/>
                </a:solidFill>
                <a:latin typeface="Cambria Math" panose="02040503050406030204" pitchFamily="18" charset="0"/>
              </a:rPr>
              <a:t>），通常：</a:t>
            </a:r>
            <a:r>
              <a:rPr lang="en-US" altLang="zh-CN" sz="2000" b="1" dirty="0" smtClean="0">
                <a:solidFill>
                  <a:srgbClr val="000066"/>
                </a:solidFill>
                <a:latin typeface="Cambria Math" panose="02040503050406030204" pitchFamily="18" charset="0"/>
              </a:rPr>
              <a:t>2KB/4KB </a:t>
            </a:r>
            <a:r>
              <a:rPr lang="zh-CN" altLang="en-US" sz="2000" b="1" dirty="0" smtClean="0">
                <a:solidFill>
                  <a:srgbClr val="000066"/>
                </a:solidFill>
                <a:latin typeface="Cambria Math" panose="02040503050406030204" pitchFamily="18" charset="0"/>
              </a:rPr>
              <a:t>大小；</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 擦除操作的最小单元是块（</a:t>
            </a:r>
            <a:r>
              <a:rPr lang="en-US" altLang="zh-CN" sz="2000" b="1" dirty="0" smtClean="0">
                <a:solidFill>
                  <a:srgbClr val="000066"/>
                </a:solidFill>
                <a:latin typeface="Cambria Math" panose="02040503050406030204" pitchFamily="18" charset="0"/>
              </a:rPr>
              <a:t>Block</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a:solidFill>
                  <a:srgbClr val="000066"/>
                </a:solidFill>
                <a:latin typeface="Cambria Math" panose="02040503050406030204" pitchFamily="18" charset="0"/>
              </a:rPr>
              <a:t>★ 写</a:t>
            </a:r>
            <a:r>
              <a:rPr lang="zh-CN" altLang="en-US" sz="2000" b="1" dirty="0" smtClean="0">
                <a:solidFill>
                  <a:srgbClr val="000066"/>
                </a:solidFill>
                <a:latin typeface="Cambria Math" panose="02040503050406030204" pitchFamily="18" charset="0"/>
              </a:rPr>
              <a:t>操作采用“异地更新”，即当对一个块进行写操作时，必须在一个新空闲块中写入内容，同时将原来的块状态置为“失效”；</a:t>
            </a:r>
            <a:endParaRPr lang="en-US" altLang="zh-CN" sz="2000" b="1" dirty="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a:solidFill>
                  <a:srgbClr val="000066"/>
                </a:solidFill>
                <a:latin typeface="Cambria Math" panose="02040503050406030204" pitchFamily="18" charset="0"/>
              </a:rPr>
              <a:t>★ </a:t>
            </a:r>
            <a:r>
              <a:rPr lang="zh-CN" altLang="en-US" sz="2000" b="1" dirty="0" smtClean="0">
                <a:solidFill>
                  <a:srgbClr val="000066"/>
                </a:solidFill>
                <a:latin typeface="Cambria Math" panose="02040503050406030204" pitchFamily="18" charset="0"/>
              </a:rPr>
              <a:t>块的写操作</a:t>
            </a:r>
            <a:r>
              <a:rPr lang="zh-CN" altLang="en-US" sz="2000" b="1" dirty="0">
                <a:solidFill>
                  <a:srgbClr val="000066"/>
                </a:solidFill>
                <a:latin typeface="Cambria Math" panose="02040503050406030204" pitchFamily="18" charset="0"/>
              </a:rPr>
              <a:t>采用</a:t>
            </a:r>
            <a:r>
              <a:rPr lang="zh-CN" altLang="en-US" sz="2000" b="1" dirty="0" smtClean="0">
                <a:solidFill>
                  <a:srgbClr val="000066"/>
                </a:solidFill>
                <a:latin typeface="Cambria Math" panose="02040503050406030204" pitchFamily="18" charset="0"/>
              </a:rPr>
              <a:t>“顺序写入”，即只能从当前页之后写入。</a:t>
            </a:r>
            <a:endParaRPr lang="zh-CN" altLang="en-US" sz="2000" b="1" dirty="0">
              <a:solidFill>
                <a:srgbClr val="000066"/>
              </a:solidFill>
              <a:latin typeface="Cambria Math" panose="02040503050406030204" pitchFamily="18" charset="0"/>
            </a:endParaRPr>
          </a:p>
        </p:txBody>
      </p:sp>
      <p:sp>
        <p:nvSpPr>
          <p:cNvPr id="7946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946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 name="组合 3"/>
          <p:cNvGrpSpPr/>
          <p:nvPr/>
        </p:nvGrpSpPr>
        <p:grpSpPr>
          <a:xfrm>
            <a:off x="1259632" y="4365104"/>
            <a:ext cx="6624736" cy="1800200"/>
            <a:chOff x="1115616" y="2924944"/>
            <a:chExt cx="6624736" cy="1800200"/>
          </a:xfrm>
        </p:grpSpPr>
        <p:sp>
          <p:nvSpPr>
            <p:cNvPr id="2" name="矩形 1"/>
            <p:cNvSpPr/>
            <p:nvPr/>
          </p:nvSpPr>
          <p:spPr bwMode="auto">
            <a:xfrm>
              <a:off x="1115616" y="2924944"/>
              <a:ext cx="6624736" cy="1800200"/>
            </a:xfrm>
            <a:prstGeom prst="rect">
              <a:avLst/>
            </a:prstGeom>
            <a:solidFill>
              <a:schemeClr val="bg2">
                <a:lumMod val="20000"/>
                <a:lumOff val="80000"/>
              </a:schemeClr>
            </a:solidFill>
            <a:ln w="12700" cap="flat" cmpd="sng" algn="ctr">
              <a:solidFill>
                <a:schemeClr val="tx1"/>
              </a:solidFill>
              <a:prstDash val="solid"/>
              <a:round/>
              <a:headEnd type="none" w="sm" len="sm"/>
              <a:tailEnd type="none" w="sm" len="sm"/>
            </a:ln>
            <a:effectLst/>
            <a:extLst/>
          </p:spPr>
          <p:txBody>
            <a:bodyPr vert="horz" wrap="square" lIns="91440" tIns="10800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闪     </a:t>
              </a:r>
              <a:r>
                <a:rPr kumimoji="0" lang="en-US" altLang="zh-CN" sz="20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cs typeface="Arial" panose="020B0604020202020204" pitchFamily="34" charset="0"/>
                </a:rPr>
                <a:t>Block 0        </a:t>
              </a:r>
              <a:r>
                <a:rPr kumimoji="0" lang="en-US" altLang="zh-CN" sz="2000" b="1" i="0" u="none" strike="noStrike" cap="none" normalizeH="0" dirty="0" smtClean="0">
                  <a:ln>
                    <a:noFill/>
                  </a:ln>
                  <a:solidFill>
                    <a:srgbClr val="000066"/>
                  </a:solidFill>
                  <a:effectLst/>
                  <a:latin typeface="Arial" panose="020B0604020202020204" pitchFamily="34" charset="0"/>
                  <a:ea typeface="宋体" panose="02010600030101010101" pitchFamily="2" charset="-122"/>
                  <a:cs typeface="Arial" panose="020B0604020202020204" pitchFamily="34" charset="0"/>
                </a:rPr>
                <a:t> Block 1                          Block n</a:t>
              </a:r>
              <a:endParaRPr kumimoji="0" lang="en-US" altLang="zh-CN" sz="2000" b="1" i="0" u="none" strike="noStrike" cap="none" normalizeH="0" baseline="0" dirty="0" smtClean="0">
                <a:ln>
                  <a:noFill/>
                </a:ln>
                <a:solidFill>
                  <a:srgbClr val="000066"/>
                </a:solidFill>
                <a:effectLst/>
                <a:latin typeface="Arial" panose="020B0604020202020204" pitchFamily="34" charset="0"/>
                <a:ea typeface="宋体" panose="02010600030101010101" pitchFamily="2" charset="-122"/>
                <a:cs typeface="Arial" panose="020B0604020202020204"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rPr>
                <a:t>存</a:t>
              </a:r>
              <a:endParaRPr kumimoji="0" lang="en-US" altLang="zh-CN" sz="2000" b="1"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lang="zh-CN" altLang="en-US" sz="2000" b="1" dirty="0" smtClean="0">
                  <a:solidFill>
                    <a:srgbClr val="000066"/>
                  </a:solidFill>
                  <a:latin typeface="宋体" panose="02010600030101010101" pitchFamily="2" charset="-122"/>
                  <a:ea typeface="宋体" panose="02010600030101010101" pitchFamily="2" charset="-122"/>
                </a:rPr>
                <a:t>芯                             </a:t>
              </a:r>
              <a:r>
                <a:rPr lang="en-US" altLang="zh-CN" sz="2000" b="1" dirty="0">
                  <a:solidFill>
                    <a:srgbClr val="000066"/>
                  </a:solidFill>
                  <a:latin typeface="宋体" panose="02010600030101010101" pitchFamily="2" charset="-122"/>
                  <a:ea typeface="宋体" panose="02010600030101010101" pitchFamily="2" charset="-122"/>
                </a:rPr>
                <a:t>……</a:t>
              </a:r>
              <a:endParaRPr lang="en-US" altLang="zh-CN" sz="2000" b="1" dirty="0" smtClean="0">
                <a:solidFill>
                  <a:srgbClr val="000066"/>
                </a:solidFill>
                <a:latin typeface="宋体" panose="02010600030101010101" pitchFamily="2" charset="-122"/>
                <a:ea typeface="宋体" panose="02010600030101010101" pitchFamily="2" charset="-122"/>
              </a:endParaRPr>
            </a:p>
            <a:p>
              <a:pPr marL="0" marR="0" indent="0" algn="l" defTabSz="914400" rtl="0" eaLnBrk="0" fontAlgn="base" latinLnBrk="0" hangingPunct="0">
                <a:lnSpc>
                  <a:spcPct val="100000"/>
                </a:lnSpc>
                <a:spcBef>
                  <a:spcPct val="0"/>
                </a:spcBef>
                <a:spcAft>
                  <a:spcPct val="0"/>
                </a:spcAft>
                <a:buClrTx/>
                <a:buSzTx/>
                <a:buFontTx/>
                <a:buNone/>
                <a:tabLst/>
              </a:pPr>
              <a:r>
                <a:rPr lang="zh-CN" altLang="en-US" sz="2000" b="1" dirty="0" smtClean="0">
                  <a:solidFill>
                    <a:srgbClr val="000066"/>
                  </a:solidFill>
                  <a:latin typeface="宋体" panose="02010600030101010101" pitchFamily="2" charset="-122"/>
                  <a:ea typeface="宋体" panose="02010600030101010101" pitchFamily="2" charset="-122"/>
                </a:rPr>
                <a:t>片</a:t>
              </a:r>
              <a:endParaRPr kumimoji="0" lang="zh-CN" altLang="en-US" sz="2000" b="1" i="0" u="none" strike="noStrike" cap="none" normalizeH="0" baseline="0" dirty="0" smtClean="0">
                <a:ln>
                  <a:noFill/>
                </a:ln>
                <a:solidFill>
                  <a:srgbClr val="000066"/>
                </a:solidFill>
                <a:effectLst/>
                <a:latin typeface="宋体" panose="02010600030101010101" pitchFamily="2" charset="-122"/>
                <a:ea typeface="宋体" panose="02010600030101010101" pitchFamily="2" charset="-122"/>
              </a:endParaRPr>
            </a:p>
          </p:txBody>
        </p:sp>
        <p:grpSp>
          <p:nvGrpSpPr>
            <p:cNvPr id="3" name="组合 2"/>
            <p:cNvGrpSpPr/>
            <p:nvPr/>
          </p:nvGrpSpPr>
          <p:grpSpPr>
            <a:xfrm>
              <a:off x="2050800" y="3357052"/>
              <a:ext cx="1080000" cy="1080000"/>
              <a:chOff x="2050800" y="3357052"/>
              <a:chExt cx="1080000" cy="1080000"/>
            </a:xfrm>
          </p:grpSpPr>
          <p:sp>
            <p:nvSpPr>
              <p:cNvPr id="8" name="矩形 7"/>
              <p:cNvSpPr>
                <a:spLocks noChangeAspect="1"/>
              </p:cNvSpPr>
              <p:nvPr/>
            </p:nvSpPr>
            <p:spPr bwMode="auto">
              <a:xfrm>
                <a:off x="2050800" y="3357052"/>
                <a:ext cx="1080000" cy="1080000"/>
              </a:xfrm>
              <a:prstGeom prst="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sp>
            <p:nvSpPr>
              <p:cNvPr id="11" name="矩形 10"/>
              <p:cNvSpPr>
                <a:spLocks noChangeAspect="1"/>
              </p:cNvSpPr>
              <p:nvPr/>
            </p:nvSpPr>
            <p:spPr bwMode="auto">
              <a:xfrm>
                <a:off x="2259136" y="3501008"/>
                <a:ext cx="259200" cy="259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sp>
            <p:nvSpPr>
              <p:cNvPr id="13" name="矩形 12"/>
              <p:cNvSpPr>
                <a:spLocks noChangeAspect="1"/>
              </p:cNvSpPr>
              <p:nvPr/>
            </p:nvSpPr>
            <p:spPr bwMode="auto">
              <a:xfrm>
                <a:off x="2694968" y="3501008"/>
                <a:ext cx="259200" cy="259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sp>
            <p:nvSpPr>
              <p:cNvPr id="14" name="矩形 13"/>
              <p:cNvSpPr>
                <a:spLocks noChangeAspect="1"/>
              </p:cNvSpPr>
              <p:nvPr/>
            </p:nvSpPr>
            <p:spPr bwMode="auto">
              <a:xfrm>
                <a:off x="2259136" y="3933116"/>
                <a:ext cx="259200" cy="259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sp>
            <p:nvSpPr>
              <p:cNvPr id="15" name="矩形 14"/>
              <p:cNvSpPr>
                <a:spLocks noChangeAspect="1"/>
              </p:cNvSpPr>
              <p:nvPr/>
            </p:nvSpPr>
            <p:spPr bwMode="auto">
              <a:xfrm>
                <a:off x="2694968" y="3933116"/>
                <a:ext cx="259200" cy="259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grpSp>
        <p:grpSp>
          <p:nvGrpSpPr>
            <p:cNvPr id="17" name="组合 16"/>
            <p:cNvGrpSpPr/>
            <p:nvPr/>
          </p:nvGrpSpPr>
          <p:grpSpPr>
            <a:xfrm>
              <a:off x="3538228" y="3357052"/>
              <a:ext cx="1080000" cy="1080000"/>
              <a:chOff x="2050800" y="3357052"/>
              <a:chExt cx="1080000" cy="1080000"/>
            </a:xfrm>
          </p:grpSpPr>
          <p:sp>
            <p:nvSpPr>
              <p:cNvPr id="18" name="矩形 17"/>
              <p:cNvSpPr>
                <a:spLocks noChangeAspect="1"/>
              </p:cNvSpPr>
              <p:nvPr/>
            </p:nvSpPr>
            <p:spPr bwMode="auto">
              <a:xfrm>
                <a:off x="2050800" y="3357052"/>
                <a:ext cx="1080000" cy="1080000"/>
              </a:xfrm>
              <a:prstGeom prst="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sp>
            <p:nvSpPr>
              <p:cNvPr id="19" name="矩形 18"/>
              <p:cNvSpPr>
                <a:spLocks noChangeAspect="1"/>
              </p:cNvSpPr>
              <p:nvPr/>
            </p:nvSpPr>
            <p:spPr bwMode="auto">
              <a:xfrm>
                <a:off x="2259136" y="3501008"/>
                <a:ext cx="259200" cy="259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sp>
            <p:nvSpPr>
              <p:cNvPr id="20" name="矩形 19"/>
              <p:cNvSpPr>
                <a:spLocks noChangeAspect="1"/>
              </p:cNvSpPr>
              <p:nvPr/>
            </p:nvSpPr>
            <p:spPr bwMode="auto">
              <a:xfrm>
                <a:off x="2694968" y="3501008"/>
                <a:ext cx="259200" cy="259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sp>
            <p:nvSpPr>
              <p:cNvPr id="21" name="矩形 20"/>
              <p:cNvSpPr>
                <a:spLocks noChangeAspect="1"/>
              </p:cNvSpPr>
              <p:nvPr/>
            </p:nvSpPr>
            <p:spPr bwMode="auto">
              <a:xfrm>
                <a:off x="2259136" y="3933116"/>
                <a:ext cx="259200" cy="259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sp>
            <p:nvSpPr>
              <p:cNvPr id="22" name="矩形 21"/>
              <p:cNvSpPr>
                <a:spLocks noChangeAspect="1"/>
              </p:cNvSpPr>
              <p:nvPr/>
            </p:nvSpPr>
            <p:spPr bwMode="auto">
              <a:xfrm>
                <a:off x="2694968" y="3933116"/>
                <a:ext cx="259200" cy="259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grpSp>
        <p:grpSp>
          <p:nvGrpSpPr>
            <p:cNvPr id="23" name="组合 22"/>
            <p:cNvGrpSpPr/>
            <p:nvPr/>
          </p:nvGrpSpPr>
          <p:grpSpPr>
            <a:xfrm>
              <a:off x="6280748" y="3357052"/>
              <a:ext cx="1080000" cy="1080000"/>
              <a:chOff x="2050800" y="3357052"/>
              <a:chExt cx="1080000" cy="1080000"/>
            </a:xfrm>
          </p:grpSpPr>
          <p:sp>
            <p:nvSpPr>
              <p:cNvPr id="24" name="矩形 23"/>
              <p:cNvSpPr>
                <a:spLocks noChangeAspect="1"/>
              </p:cNvSpPr>
              <p:nvPr/>
            </p:nvSpPr>
            <p:spPr bwMode="auto">
              <a:xfrm>
                <a:off x="2050800" y="3357052"/>
                <a:ext cx="1080000" cy="1080000"/>
              </a:xfrm>
              <a:prstGeom prst="rect">
                <a:avLst/>
              </a:prstGeom>
              <a:solidFill>
                <a:schemeClr val="accent1">
                  <a:lumMod val="40000"/>
                  <a:lumOff val="6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sp>
            <p:nvSpPr>
              <p:cNvPr id="25" name="矩形 24"/>
              <p:cNvSpPr>
                <a:spLocks noChangeAspect="1"/>
              </p:cNvSpPr>
              <p:nvPr/>
            </p:nvSpPr>
            <p:spPr bwMode="auto">
              <a:xfrm>
                <a:off x="2259136" y="3501008"/>
                <a:ext cx="259200" cy="259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sp>
            <p:nvSpPr>
              <p:cNvPr id="26" name="矩形 25"/>
              <p:cNvSpPr>
                <a:spLocks noChangeAspect="1"/>
              </p:cNvSpPr>
              <p:nvPr/>
            </p:nvSpPr>
            <p:spPr bwMode="auto">
              <a:xfrm>
                <a:off x="2694968" y="3501008"/>
                <a:ext cx="259200" cy="259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sp>
            <p:nvSpPr>
              <p:cNvPr id="27" name="矩形 26"/>
              <p:cNvSpPr>
                <a:spLocks noChangeAspect="1"/>
              </p:cNvSpPr>
              <p:nvPr/>
            </p:nvSpPr>
            <p:spPr bwMode="auto">
              <a:xfrm>
                <a:off x="2259136" y="3933116"/>
                <a:ext cx="259200" cy="259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sp>
            <p:nvSpPr>
              <p:cNvPr id="28" name="矩形 27"/>
              <p:cNvSpPr>
                <a:spLocks noChangeAspect="1"/>
              </p:cNvSpPr>
              <p:nvPr/>
            </p:nvSpPr>
            <p:spPr bwMode="auto">
              <a:xfrm>
                <a:off x="2694968" y="3933116"/>
                <a:ext cx="259200" cy="259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p:txBody>
          </p:sp>
        </p:grpSp>
      </p:grpSp>
    </p:spTree>
    <p:extLst>
      <p:ext uri="{BB962C8B-B14F-4D97-AF65-F5344CB8AC3E}">
        <p14:creationId xmlns:p14="http://schemas.microsoft.com/office/powerpoint/2010/main" val="17816214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FA01EA7B-7299-48F7-92FE-FFE94A424B6C}" type="datetime1">
              <a:rPr lang="zh-CN" altLang="en-US"/>
              <a:pPr/>
              <a:t>2021/11/28</a:t>
            </a:fld>
            <a:endParaRPr lang="en-US" altLang="zh-CN"/>
          </a:p>
        </p:txBody>
      </p:sp>
      <p:sp>
        <p:nvSpPr>
          <p:cNvPr id="794626" name="Rectangle 2"/>
          <p:cNvSpPr>
            <a:spLocks noGrp="1" noChangeArrowheads="1"/>
          </p:cNvSpPr>
          <p:nvPr>
            <p:ph type="ctrTitle"/>
          </p:nvPr>
        </p:nvSpPr>
        <p:spPr>
          <a:xfrm>
            <a:off x="467999" y="682625"/>
            <a:ext cx="8280000" cy="649288"/>
          </a:xfrm>
          <a:noFill/>
          <a:ln/>
        </p:spPr>
        <p:txBody>
          <a:bodyPr anchor="ctr"/>
          <a:lstStyle/>
          <a:p>
            <a:pPr algn="l" fontAlgn="b"/>
            <a:r>
              <a:rPr lang="en-US" altLang="zh-CN"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8.3.4 </a:t>
            </a:r>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固态盘</a:t>
            </a:r>
            <a:r>
              <a:rPr lang="zh-CN" altLang="en-US"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结构</a:t>
            </a:r>
            <a:endParaRPr lang="zh-CN" altLang="en-US" sz="3600" dirty="0">
              <a:solidFill>
                <a:srgbClr val="000066"/>
              </a:solidFill>
            </a:endParaRPr>
          </a:p>
        </p:txBody>
      </p:sp>
      <p:pic>
        <p:nvPicPr>
          <p:cNvPr id="5" name="图片 4">
            <a:hlinkClick r:id="" action="ppaction://noaction"/>
          </p:cNvPr>
          <p:cNvPicPr>
            <a:picLocks noChangeAspect="1"/>
          </p:cNvPicPr>
          <p:nvPr/>
        </p:nvPicPr>
        <p:blipFill>
          <a:blip r:embed="rId2">
            <a:lum bright="-20000" contrast="40000"/>
          </a:blip>
          <a:stretch>
            <a:fillRect/>
          </a:stretch>
        </p:blipFill>
        <p:spPr>
          <a:xfrm>
            <a:off x="1874898" y="1450829"/>
            <a:ext cx="5394203" cy="4831055"/>
          </a:xfrm>
          <a:prstGeom prst="rect">
            <a:avLst/>
          </a:prstGeom>
        </p:spPr>
      </p:pic>
      <p:sp>
        <p:nvSpPr>
          <p:cNvPr id="7946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946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1849511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fld id="{FA01EA7B-7299-48F7-92FE-FFE94A424B6C}" type="datetime1">
              <a:rPr lang="zh-CN" altLang="en-US"/>
              <a:pPr/>
              <a:t>2021/11/28</a:t>
            </a:fld>
            <a:endParaRPr lang="en-US" altLang="zh-CN"/>
          </a:p>
        </p:txBody>
      </p:sp>
      <p:sp>
        <p:nvSpPr>
          <p:cNvPr id="794626" name="Rectangle 2"/>
          <p:cNvSpPr>
            <a:spLocks noGrp="1" noChangeArrowheads="1"/>
          </p:cNvSpPr>
          <p:nvPr>
            <p:ph type="ctrTitle"/>
          </p:nvPr>
        </p:nvSpPr>
        <p:spPr>
          <a:xfrm>
            <a:off x="467999" y="682625"/>
            <a:ext cx="8280000" cy="649288"/>
          </a:xfrm>
          <a:noFill/>
          <a:ln/>
        </p:spPr>
        <p:txBody>
          <a:bodyPr anchor="ctr"/>
          <a:lstStyle/>
          <a:p>
            <a:pPr algn="l" fontAlgn="b"/>
            <a:r>
              <a:rPr lang="en-US" altLang="zh-CN"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8.3.4 </a:t>
            </a:r>
            <a:r>
              <a:rPr lang="zh-CN" altLang="en-US" sz="3600" dirty="0" smtClean="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固态盘的结构</a:t>
            </a:r>
            <a:endParaRPr lang="zh-CN" altLang="en-US" sz="3600" dirty="0">
              <a:solidFill>
                <a:srgbClr val="000066"/>
              </a:solidFill>
            </a:endParaRPr>
          </a:p>
        </p:txBody>
      </p:sp>
      <p:sp>
        <p:nvSpPr>
          <p:cNvPr id="794627" name="Rectangle 3"/>
          <p:cNvSpPr>
            <a:spLocks noGrp="1" noChangeArrowheads="1"/>
          </p:cNvSpPr>
          <p:nvPr>
            <p:ph type="subTitle" idx="1"/>
          </p:nvPr>
        </p:nvSpPr>
        <p:spPr>
          <a:xfrm>
            <a:off x="468000" y="1412875"/>
            <a:ext cx="8280000" cy="4930775"/>
          </a:xfrm>
          <a:noFill/>
          <a:ln/>
        </p:spPr>
        <p:txBody>
          <a:bodyPr lIns="21600" rIns="21600"/>
          <a:lstStyle/>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  </a:t>
            </a:r>
            <a:r>
              <a:rPr lang="en-US" altLang="zh-CN" sz="2000" b="1" dirty="0" smtClean="0">
                <a:solidFill>
                  <a:srgbClr val="FF0000"/>
                </a:solidFill>
                <a:latin typeface="Cambria Math" panose="02040503050406030204" pitchFamily="18" charset="0"/>
              </a:rPr>
              <a:t>I/O</a:t>
            </a:r>
            <a:r>
              <a:rPr lang="zh-CN" altLang="en-US" sz="2000" b="1" dirty="0" smtClean="0">
                <a:solidFill>
                  <a:srgbClr val="FF0000"/>
                </a:solidFill>
                <a:latin typeface="Cambria Math" panose="02040503050406030204" pitchFamily="18" charset="0"/>
              </a:rPr>
              <a:t>接口</a:t>
            </a:r>
            <a:r>
              <a:rPr lang="zh-CN" altLang="en-US" sz="2000" b="1" dirty="0" smtClean="0">
                <a:solidFill>
                  <a:srgbClr val="000066"/>
                </a:solidFill>
                <a:latin typeface="Cambria Math" panose="02040503050406030204" pitchFamily="18" charset="0"/>
              </a:rPr>
              <a:t>：</a:t>
            </a:r>
            <a:r>
              <a:rPr lang="zh-CN" altLang="en-US" sz="2000" b="1" dirty="0">
                <a:solidFill>
                  <a:srgbClr val="000066"/>
                </a:solidFill>
                <a:latin typeface="Cambria Math" panose="02040503050406030204" pitchFamily="18" charset="0"/>
              </a:rPr>
              <a:t>负责接收来自外部的读写请求，并返回结果。</a:t>
            </a:r>
            <a:r>
              <a:rPr lang="zh-CN" altLang="en-US" sz="2000" b="1" dirty="0" smtClean="0">
                <a:solidFill>
                  <a:srgbClr val="000066"/>
                </a:solidFill>
                <a:latin typeface="Cambria Math" panose="02040503050406030204" pitchFamily="18" charset="0"/>
              </a:rPr>
              <a:t>例如</a:t>
            </a:r>
            <a:r>
              <a:rPr lang="en-US" altLang="zh-CN" sz="2000" b="1" dirty="0" smtClean="0">
                <a:solidFill>
                  <a:srgbClr val="000066"/>
                </a:solidFill>
                <a:latin typeface="Cambria Math" panose="02040503050406030204" pitchFamily="18" charset="0"/>
              </a:rPr>
              <a:t>SATA</a:t>
            </a:r>
            <a:r>
              <a:rPr lang="zh-CN" altLang="en-US" sz="2000" b="1" dirty="0" smtClean="0">
                <a:solidFill>
                  <a:srgbClr val="000066"/>
                </a:solidFill>
                <a:latin typeface="Cambria Math" panose="02040503050406030204" pitchFamily="18" charset="0"/>
              </a:rPr>
              <a:t>、</a:t>
            </a:r>
            <a:r>
              <a:rPr lang="en-US" altLang="zh-CN" sz="2000" b="1" dirty="0" err="1" smtClean="0">
                <a:solidFill>
                  <a:srgbClr val="000066"/>
                </a:solidFill>
                <a:latin typeface="Cambria Math" panose="02040503050406030204" pitchFamily="18" charset="0"/>
              </a:rPr>
              <a:t>PCIe</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rPr>
              <a:t>M2</a:t>
            </a:r>
            <a:r>
              <a:rPr lang="zh-CN" altLang="en-US" sz="2000" b="1" dirty="0">
                <a:solidFill>
                  <a:srgbClr val="000066"/>
                </a:solidFill>
                <a:latin typeface="Cambria Math" panose="02040503050406030204" pitchFamily="18" charset="0"/>
              </a:rPr>
              <a:t>等等</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 </a:t>
            </a:r>
            <a:r>
              <a:rPr lang="zh-CN" altLang="en-US" sz="2000" b="1" dirty="0" smtClean="0">
                <a:solidFill>
                  <a:srgbClr val="FF0000"/>
                </a:solidFill>
                <a:latin typeface="Cambria Math" panose="02040503050406030204" pitchFamily="18" charset="0"/>
              </a:rPr>
              <a:t>控制器</a:t>
            </a:r>
            <a:r>
              <a:rPr lang="zh-CN" altLang="en-US" sz="2000" b="1" dirty="0">
                <a:solidFill>
                  <a:srgbClr val="000066"/>
                </a:solidFill>
                <a:latin typeface="Cambria Math" panose="02040503050406030204" pitchFamily="18" charset="0"/>
              </a:rPr>
              <a:t>：负责管理闪存空间，完成数据读写请求。控制器中包含三个主要组件，</a:t>
            </a:r>
            <a:r>
              <a:rPr lang="zh-CN" altLang="en-US" sz="2000" b="1" dirty="0" smtClean="0">
                <a:solidFill>
                  <a:srgbClr val="000066"/>
                </a:solidFill>
                <a:latin typeface="Cambria Math" panose="02040503050406030204" pitchFamily="18" charset="0"/>
              </a:rPr>
              <a:t>即处理器、缓冲区管理器和闪存存储器控制器。</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 </a:t>
            </a:r>
            <a:r>
              <a:rPr lang="en-US" altLang="zh-CN" sz="2000" b="1" dirty="0" smtClean="0">
                <a:solidFill>
                  <a:srgbClr val="FF0000"/>
                </a:solidFill>
                <a:latin typeface="Cambria Math" panose="02040503050406030204" pitchFamily="18" charset="0"/>
              </a:rPr>
              <a:t>FTL</a:t>
            </a:r>
            <a:r>
              <a:rPr lang="zh-CN" altLang="en-US" sz="2000" b="1" dirty="0" smtClean="0">
                <a:solidFill>
                  <a:srgbClr val="FF0000"/>
                </a:solidFill>
                <a:latin typeface="Cambria Math" panose="02040503050406030204" pitchFamily="18" charset="0"/>
              </a:rPr>
              <a:t>（</a:t>
            </a:r>
            <a:r>
              <a:rPr lang="en-US" altLang="zh-CN" sz="2000" b="1" dirty="0" smtClean="0">
                <a:solidFill>
                  <a:srgbClr val="FF0000"/>
                </a:solidFill>
                <a:latin typeface="Cambria Math" panose="02040503050406030204" pitchFamily="18" charset="0"/>
              </a:rPr>
              <a:t>Flash </a:t>
            </a:r>
            <a:r>
              <a:rPr lang="en-US" altLang="zh-CN" sz="2000" b="1" dirty="0">
                <a:solidFill>
                  <a:srgbClr val="FF0000"/>
                </a:solidFill>
                <a:latin typeface="Cambria Math" panose="02040503050406030204" pitchFamily="18" charset="0"/>
              </a:rPr>
              <a:t>Translation </a:t>
            </a:r>
            <a:r>
              <a:rPr lang="en-US" altLang="zh-CN" sz="2000" b="1" dirty="0" smtClean="0">
                <a:solidFill>
                  <a:srgbClr val="FF0000"/>
                </a:solidFill>
                <a:latin typeface="Cambria Math" panose="02040503050406030204" pitchFamily="18" charset="0"/>
              </a:rPr>
              <a:t>Layer</a:t>
            </a:r>
            <a:r>
              <a:rPr lang="zh-CN" altLang="en-US" sz="2000" b="1" dirty="0" smtClean="0">
                <a:solidFill>
                  <a:srgbClr val="FF0000"/>
                </a:solidFill>
                <a:latin typeface="Cambria Math" panose="02040503050406030204" pitchFamily="18" charset="0"/>
              </a:rPr>
              <a:t>，</a:t>
            </a:r>
            <a:r>
              <a:rPr lang="zh-CN" altLang="en-US" sz="2000" b="1" dirty="0">
                <a:solidFill>
                  <a:srgbClr val="FF0000"/>
                </a:solidFill>
                <a:latin typeface="Cambria Math" panose="02040503050406030204" pitchFamily="18" charset="0"/>
              </a:rPr>
              <a:t>闪存转换</a:t>
            </a:r>
            <a:r>
              <a:rPr lang="zh-CN" altLang="en-US" sz="2000" b="1" dirty="0" smtClean="0">
                <a:solidFill>
                  <a:srgbClr val="FF0000"/>
                </a:solidFill>
                <a:latin typeface="Cambria Math" panose="02040503050406030204" pitchFamily="18" charset="0"/>
              </a:rPr>
              <a:t>层）</a:t>
            </a:r>
            <a:r>
              <a:rPr lang="zh-CN" altLang="en-US" sz="2000" b="1" dirty="0" smtClean="0">
                <a:solidFill>
                  <a:srgbClr val="000066"/>
                </a:solidFill>
                <a:latin typeface="Cambria Math" panose="02040503050406030204" pitchFamily="18" charset="0"/>
              </a:rPr>
              <a:t>：</a:t>
            </a:r>
            <a:r>
              <a:rPr lang="en-US" altLang="zh-CN" sz="2000" b="1" dirty="0">
                <a:solidFill>
                  <a:srgbClr val="000066"/>
                </a:solidFill>
                <a:latin typeface="Cambria Math" panose="02040503050406030204" pitchFamily="18" charset="0"/>
              </a:rPr>
              <a:t>FTL</a:t>
            </a:r>
            <a:r>
              <a:rPr lang="zh-CN" altLang="en-US" sz="2000" b="1" dirty="0">
                <a:solidFill>
                  <a:srgbClr val="000066"/>
                </a:solidFill>
                <a:latin typeface="Cambria Math" panose="02040503050406030204" pitchFamily="18" charset="0"/>
              </a:rPr>
              <a:t>被固化到</a:t>
            </a:r>
            <a:r>
              <a:rPr lang="en-US" altLang="zh-CN" sz="2000" b="1" dirty="0">
                <a:solidFill>
                  <a:srgbClr val="000066"/>
                </a:solidFill>
                <a:latin typeface="Cambria Math" panose="02040503050406030204" pitchFamily="18" charset="0"/>
              </a:rPr>
              <a:t>ROM</a:t>
            </a:r>
            <a:r>
              <a:rPr lang="zh-CN" altLang="en-US" sz="2000" b="1" dirty="0">
                <a:solidFill>
                  <a:srgbClr val="000066"/>
                </a:solidFill>
                <a:latin typeface="Cambria Math" panose="02040503050406030204" pitchFamily="18" charset="0"/>
              </a:rPr>
              <a:t>中。</a:t>
            </a:r>
            <a:r>
              <a:rPr lang="en-US" altLang="zh-CN" sz="2000" b="1" dirty="0">
                <a:solidFill>
                  <a:srgbClr val="000066"/>
                </a:solidFill>
                <a:latin typeface="Cambria Math" panose="02040503050406030204" pitchFamily="18" charset="0"/>
              </a:rPr>
              <a:t>FTL</a:t>
            </a:r>
            <a:r>
              <a:rPr lang="zh-CN" altLang="en-US" sz="2000" b="1" dirty="0">
                <a:solidFill>
                  <a:srgbClr val="000066"/>
                </a:solidFill>
                <a:latin typeface="Cambria Math" panose="02040503050406030204" pitchFamily="18" charset="0"/>
              </a:rPr>
              <a:t>的功能包括提供逻辑地址到物理地址的映射、断电恢复、垃圾回收和磨损均衡等。</a:t>
            </a:r>
            <a:endParaRPr lang="en-US" altLang="zh-CN" sz="2000" b="1" dirty="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 </a:t>
            </a:r>
            <a:r>
              <a:rPr lang="zh-CN" altLang="en-US" sz="2000" b="1" dirty="0" smtClean="0">
                <a:solidFill>
                  <a:srgbClr val="FF0000"/>
                </a:solidFill>
                <a:latin typeface="Cambria Math" panose="02040503050406030204" pitchFamily="18" charset="0"/>
              </a:rPr>
              <a:t>内置</a:t>
            </a:r>
            <a:r>
              <a:rPr lang="zh-CN" altLang="en-US" sz="2000" b="1" dirty="0">
                <a:solidFill>
                  <a:srgbClr val="FF0000"/>
                </a:solidFill>
                <a:latin typeface="Cambria Math" panose="02040503050406030204" pitchFamily="18" charset="0"/>
              </a:rPr>
              <a:t>缓冲区</a:t>
            </a:r>
            <a:r>
              <a:rPr lang="zh-CN" altLang="en-US" sz="2000" b="1" dirty="0">
                <a:solidFill>
                  <a:srgbClr val="000066"/>
                </a:solidFill>
                <a:latin typeface="Cambria Math" panose="02040503050406030204" pitchFamily="18" charset="0"/>
              </a:rPr>
              <a:t>：用来存储地址映射表等信息，加快地址转换过程</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ndParaRPr>
          </a:p>
          <a:p>
            <a:pPr indent="539750" algn="l" defTabSz="762000">
              <a:lnSpc>
                <a:spcPct val="150000"/>
              </a:lnSpc>
              <a:spcBef>
                <a:spcPts val="0"/>
              </a:spcBef>
            </a:pPr>
            <a:r>
              <a:rPr lang="zh-CN" altLang="en-US" sz="2000" b="1" dirty="0" smtClean="0">
                <a:solidFill>
                  <a:srgbClr val="000066"/>
                </a:solidFill>
                <a:latin typeface="Cambria Math" panose="02040503050406030204" pitchFamily="18" charset="0"/>
              </a:rPr>
              <a:t>★ </a:t>
            </a:r>
            <a:r>
              <a:rPr lang="en-US" altLang="zh-CN" sz="2000" b="1" dirty="0" smtClean="0">
                <a:solidFill>
                  <a:srgbClr val="FF0000"/>
                </a:solidFill>
                <a:latin typeface="Cambria Math" panose="02040503050406030204" pitchFamily="18" charset="0"/>
              </a:rPr>
              <a:t>NAND</a:t>
            </a:r>
            <a:r>
              <a:rPr lang="zh-CN" altLang="en-US" sz="2000" b="1" dirty="0">
                <a:solidFill>
                  <a:srgbClr val="FF0000"/>
                </a:solidFill>
                <a:latin typeface="Cambria Math" panose="02040503050406030204" pitchFamily="18" charset="0"/>
              </a:rPr>
              <a:t>闪存芯片</a:t>
            </a:r>
            <a:r>
              <a:rPr lang="zh-CN" altLang="en-US" sz="2000" b="1" dirty="0">
                <a:solidFill>
                  <a:srgbClr val="000066"/>
                </a:solidFill>
                <a:latin typeface="Cambria Math" panose="02040503050406030204" pitchFamily="18" charset="0"/>
              </a:rPr>
              <a:t>：是最终用来存储数据的物理介质，包含许多个块，一个块中又包含许多个页。</a:t>
            </a:r>
          </a:p>
          <a:p>
            <a:pPr indent="539750" algn="l" defTabSz="762000">
              <a:lnSpc>
                <a:spcPct val="150000"/>
              </a:lnSpc>
              <a:spcBef>
                <a:spcPts val="0"/>
              </a:spcBef>
            </a:pPr>
            <a:endParaRPr lang="zh-CN" altLang="en-US" sz="2000" b="1" dirty="0">
              <a:solidFill>
                <a:srgbClr val="000066"/>
              </a:solidFill>
              <a:latin typeface="Cambria Math" panose="02040503050406030204" pitchFamily="18" charset="0"/>
            </a:endParaRPr>
          </a:p>
          <a:p>
            <a:pPr indent="539750" algn="l" defTabSz="762000">
              <a:lnSpc>
                <a:spcPct val="150000"/>
              </a:lnSpc>
              <a:spcBef>
                <a:spcPts val="0"/>
              </a:spcBef>
            </a:pPr>
            <a:endParaRPr lang="zh-CN" altLang="en-US" sz="2000" b="1" dirty="0">
              <a:solidFill>
                <a:srgbClr val="000066"/>
              </a:solidFill>
              <a:latin typeface="Cambria Math" panose="02040503050406030204" pitchFamily="18" charset="0"/>
            </a:endParaRPr>
          </a:p>
        </p:txBody>
      </p:sp>
      <p:sp>
        <p:nvSpPr>
          <p:cNvPr id="7946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9462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1149816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74657668-9402-4404-8E8B-B723E74E4E17}" type="datetime1">
              <a:rPr lang="zh-CN" altLang="en-US"/>
              <a:pPr>
                <a:defRPr/>
              </a:pPr>
              <a:t>2021/11/28</a:t>
            </a:fld>
            <a:endParaRPr lang="en-US" altLang="zh-CN"/>
          </a:p>
        </p:txBody>
      </p:sp>
      <p:sp>
        <p:nvSpPr>
          <p:cNvPr id="1638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itchFamily="18" charset="0"/>
                <a:ea typeface="宋体" pitchFamily="2" charset="-122"/>
              </a:defRPr>
            </a:lvl1pPr>
            <a:lvl2pPr marL="742950" indent="-285750">
              <a:spcBef>
                <a:spcPct val="20000"/>
              </a:spcBef>
              <a:buChar char="–"/>
              <a:defRPr sz="2800">
                <a:solidFill>
                  <a:srgbClr val="FFFF00"/>
                </a:solidFill>
                <a:latin typeface="Times New Roman" pitchFamily="18" charset="0"/>
                <a:ea typeface="宋体" pitchFamily="2" charset="-122"/>
              </a:defRPr>
            </a:lvl2pPr>
            <a:lvl3pPr marL="1143000" indent="-228600">
              <a:spcBef>
                <a:spcPct val="20000"/>
              </a:spcBef>
              <a:buChar char="•"/>
              <a:defRPr sz="2400">
                <a:solidFill>
                  <a:srgbClr val="FFFF00"/>
                </a:solidFill>
                <a:latin typeface="Times New Roman" pitchFamily="18" charset="0"/>
                <a:ea typeface="宋体" pitchFamily="2" charset="-122"/>
              </a:defRPr>
            </a:lvl3pPr>
            <a:lvl4pPr marL="1600200" indent="-228600">
              <a:spcBef>
                <a:spcPct val="20000"/>
              </a:spcBef>
              <a:buChar char="–"/>
              <a:defRPr sz="2000">
                <a:solidFill>
                  <a:srgbClr val="FFFF00"/>
                </a:solidFill>
                <a:latin typeface="Times New Roman" pitchFamily="18" charset="0"/>
                <a:ea typeface="宋体" pitchFamily="2" charset="-122"/>
              </a:defRPr>
            </a:lvl4pPr>
            <a:lvl5pPr marL="2057400" indent="-228600">
              <a:spcBef>
                <a:spcPct val="20000"/>
              </a:spcBef>
              <a:buChar char="•"/>
              <a:defRPr sz="2000">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9pPr>
          </a:lstStyle>
          <a:p>
            <a:pPr>
              <a:spcBef>
                <a:spcPct val="0"/>
              </a:spcBef>
              <a:buFontTx/>
              <a:buNone/>
            </a:pPr>
            <a:endParaRPr lang="zh-CN" altLang="en-US" sz="2400">
              <a:solidFill>
                <a:schemeClr val="tx1"/>
              </a:solidFill>
              <a:ea typeface="黑体" pitchFamily="2" charset="-122"/>
            </a:endParaRPr>
          </a:p>
        </p:txBody>
      </p:sp>
      <p:sp>
        <p:nvSpPr>
          <p:cNvPr id="1638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itchFamily="18" charset="0"/>
                <a:ea typeface="宋体" pitchFamily="2" charset="-122"/>
              </a:defRPr>
            </a:lvl1pPr>
            <a:lvl2pPr marL="742950" indent="-285750">
              <a:spcBef>
                <a:spcPct val="20000"/>
              </a:spcBef>
              <a:buChar char="–"/>
              <a:defRPr sz="2800">
                <a:solidFill>
                  <a:srgbClr val="FFFF00"/>
                </a:solidFill>
                <a:latin typeface="Times New Roman" pitchFamily="18" charset="0"/>
                <a:ea typeface="宋体" pitchFamily="2" charset="-122"/>
              </a:defRPr>
            </a:lvl2pPr>
            <a:lvl3pPr marL="1143000" indent="-228600">
              <a:spcBef>
                <a:spcPct val="20000"/>
              </a:spcBef>
              <a:buChar char="•"/>
              <a:defRPr sz="2400">
                <a:solidFill>
                  <a:srgbClr val="FFFF00"/>
                </a:solidFill>
                <a:latin typeface="Times New Roman" pitchFamily="18" charset="0"/>
                <a:ea typeface="宋体" pitchFamily="2" charset="-122"/>
              </a:defRPr>
            </a:lvl3pPr>
            <a:lvl4pPr marL="1600200" indent="-228600">
              <a:spcBef>
                <a:spcPct val="20000"/>
              </a:spcBef>
              <a:buChar char="–"/>
              <a:defRPr sz="2000">
                <a:solidFill>
                  <a:srgbClr val="FFFF00"/>
                </a:solidFill>
                <a:latin typeface="Times New Roman" pitchFamily="18" charset="0"/>
                <a:ea typeface="宋体" pitchFamily="2" charset="-122"/>
              </a:defRPr>
            </a:lvl4pPr>
            <a:lvl5pPr marL="2057400" indent="-228600">
              <a:spcBef>
                <a:spcPct val="20000"/>
              </a:spcBef>
              <a:buChar char="•"/>
              <a:defRPr sz="2000">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9pPr>
          </a:lstStyle>
          <a:p>
            <a:pPr>
              <a:spcBef>
                <a:spcPct val="0"/>
              </a:spcBef>
              <a:buFontTx/>
              <a:buNone/>
            </a:pPr>
            <a:endParaRPr lang="zh-CN" altLang="en-US" sz="2400">
              <a:solidFill>
                <a:schemeClr val="tx1"/>
              </a:solidFill>
              <a:ea typeface="黑体" pitchFamily="2" charset="-122"/>
            </a:endParaRPr>
          </a:p>
        </p:txBody>
      </p:sp>
      <p:sp>
        <p:nvSpPr>
          <p:cNvPr id="16389" name="Rectangle 4"/>
          <p:cNvSpPr>
            <a:spLocks noGrp="1" noChangeArrowheads="1"/>
          </p:cNvSpPr>
          <p:nvPr>
            <p:ph type="subTitle" idx="1"/>
          </p:nvPr>
        </p:nvSpPr>
        <p:spPr>
          <a:xfrm>
            <a:off x="1042988" y="2708275"/>
            <a:ext cx="7129462" cy="1008063"/>
          </a:xfrm>
          <a:noFill/>
        </p:spPr>
        <p:txBody>
          <a:bodyPr/>
          <a:lstStyle/>
          <a:p>
            <a:pPr defTabSz="762000" eaLnBrk="1" hangingPunct="1">
              <a:lnSpc>
                <a:spcPct val="110000"/>
              </a:lnSpc>
            </a:pPr>
            <a:r>
              <a:rPr lang="zh-CN" altLang="en-US" sz="4800" dirty="0" smtClean="0">
                <a:solidFill>
                  <a:srgbClr val="000066"/>
                </a:solidFill>
                <a:latin typeface="黑体" pitchFamily="2" charset="-122"/>
                <a:ea typeface="黑体" pitchFamily="2" charset="-122"/>
              </a:rPr>
              <a:t>本章结束</a:t>
            </a:r>
          </a:p>
        </p:txBody>
      </p:sp>
    </p:spTree>
    <p:extLst>
      <p:ext uri="{BB962C8B-B14F-4D97-AF65-F5344CB8AC3E}">
        <p14:creationId xmlns:p14="http://schemas.microsoft.com/office/powerpoint/2010/main" val="1291885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9146" y="4129913"/>
            <a:ext cx="2739771" cy="1820037"/>
          </a:xfrm>
          <a:prstGeom prst="rect">
            <a:avLst/>
          </a:prstGeom>
        </p:spPr>
      </p:pic>
      <p:sp>
        <p:nvSpPr>
          <p:cNvPr id="13" name="日期占位符 3"/>
          <p:cNvSpPr>
            <a:spLocks noGrp="1"/>
          </p:cNvSpPr>
          <p:nvPr>
            <p:ph type="dt" sz="half" idx="10"/>
          </p:nvPr>
        </p:nvSpPr>
        <p:spPr/>
        <p:txBody>
          <a:bodyPr/>
          <a:lstStyle/>
          <a:p>
            <a:fld id="{685B94D2-18ED-4512-9544-02AAC248E727}" type="datetime1">
              <a:rPr lang="zh-CN" altLang="en-US"/>
              <a:pPr/>
              <a:t>2021/11/28</a:t>
            </a:fld>
            <a:endParaRPr lang="en-US" altLang="zh-CN"/>
          </a:p>
        </p:txBody>
      </p:sp>
      <p:sp>
        <p:nvSpPr>
          <p:cNvPr id="811010" name="Rectangle 2"/>
          <p:cNvSpPr>
            <a:spLocks noGrp="1" noChangeArrowheads="1"/>
          </p:cNvSpPr>
          <p:nvPr>
            <p:ph type="ctrTitle"/>
          </p:nvPr>
        </p:nvSpPr>
        <p:spPr>
          <a:xfrm>
            <a:off x="467999" y="682625"/>
            <a:ext cx="8280000" cy="649288"/>
          </a:xfrm>
          <a:noFill/>
          <a:ln/>
        </p:spPr>
        <p:txBody>
          <a:bodyPr anchor="ctr"/>
          <a:lstStyle/>
          <a:p>
            <a:pPr algn="l" fontAlgn="b"/>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硬盘的外观</a:t>
            </a:r>
          </a:p>
        </p:txBody>
      </p:sp>
      <p:sp>
        <p:nvSpPr>
          <p:cNvPr id="81101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101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1017" name="Rectangle 9"/>
          <p:cNvSpPr>
            <a:spLocks noChangeArrowheads="1"/>
          </p:cNvSpPr>
          <p:nvPr/>
        </p:nvSpPr>
        <p:spPr bwMode="auto">
          <a:xfrm>
            <a:off x="1079146" y="3429451"/>
            <a:ext cx="7343775"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0" rIns="92075" bIns="0" anchor="ctr" anchorCtr="0"/>
          <a:lstStyle>
            <a:lvl1pPr algn="ctr" defTabSz="762000">
              <a:spcBef>
                <a:spcPct val="20000"/>
              </a:spcBef>
              <a:defRPr sz="3200">
                <a:solidFill>
                  <a:srgbClr val="FFFF00"/>
                </a:solidFill>
                <a:latin typeface="Times New Roman" panose="02020603050405020304" pitchFamily="18" charset="0"/>
                <a:ea typeface="宋体" panose="02010600030101010101" pitchFamily="2" charset="-122"/>
              </a:defRPr>
            </a:lvl1pPr>
            <a:lvl2pPr marL="1452563" indent="-285750" algn="ctr" defTabSz="762000">
              <a:spcBef>
                <a:spcPct val="20000"/>
              </a:spcBef>
              <a:defRPr sz="2800">
                <a:solidFill>
                  <a:srgbClr val="FFFF00"/>
                </a:solidFill>
                <a:latin typeface="Times New Roman" panose="02020603050405020304" pitchFamily="18" charset="0"/>
                <a:ea typeface="宋体" panose="02010600030101010101" pitchFamily="2" charset="-122"/>
              </a:defRPr>
            </a:lvl2pPr>
            <a:lvl3pPr marL="1860550" indent="-228600" algn="ctr" defTabSz="762000">
              <a:spcBef>
                <a:spcPct val="20000"/>
              </a:spcBef>
              <a:defRPr sz="2400">
                <a:solidFill>
                  <a:srgbClr val="FFFF00"/>
                </a:solidFill>
                <a:latin typeface="Times New Roman" panose="02020603050405020304" pitchFamily="18" charset="0"/>
                <a:ea typeface="宋体" panose="02010600030101010101" pitchFamily="2" charset="-122"/>
              </a:defRPr>
            </a:lvl3pPr>
            <a:lvl4pPr marL="2268538" indent="-228600" algn="ctr" defTabSz="762000">
              <a:spcBef>
                <a:spcPct val="20000"/>
              </a:spcBef>
              <a:defRPr sz="2000">
                <a:solidFill>
                  <a:srgbClr val="FFFF00"/>
                </a:solidFill>
                <a:latin typeface="Times New Roman" panose="02020603050405020304" pitchFamily="18" charset="0"/>
                <a:ea typeface="宋体" panose="02010600030101010101" pitchFamily="2" charset="-122"/>
              </a:defRPr>
            </a:lvl4pPr>
            <a:lvl5pPr marL="2676525" indent="-228600" algn="ctr" defTabSz="762000">
              <a:spcBef>
                <a:spcPct val="20000"/>
              </a:spcBef>
              <a:defRPr sz="2000">
                <a:solidFill>
                  <a:srgbClr val="FFFF00"/>
                </a:solidFill>
                <a:latin typeface="Times New Roman" panose="02020603050405020304" pitchFamily="18" charset="0"/>
                <a:ea typeface="宋体" panose="02010600030101010101" pitchFamily="2" charset="-122"/>
              </a:defRPr>
            </a:lvl5pPr>
            <a:lvl6pPr marL="31337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6pPr>
            <a:lvl7pPr marL="35909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7pPr>
            <a:lvl8pPr marL="40481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8pPr>
            <a:lvl9pPr marL="45053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1600" b="1" dirty="0" smtClean="0">
                <a:solidFill>
                  <a:srgbClr val="000066"/>
                </a:solidFill>
                <a:latin typeface="Arial" panose="020B0604020202020204" pitchFamily="34" charset="0"/>
              </a:rPr>
              <a:t>硬盘</a:t>
            </a:r>
            <a:r>
              <a:rPr lang="zh-CN" altLang="en-US" sz="1600" b="1" dirty="0">
                <a:solidFill>
                  <a:srgbClr val="000066"/>
                </a:solidFill>
                <a:latin typeface="Arial" panose="020B0604020202020204" pitchFamily="34" charset="0"/>
              </a:rPr>
              <a:t>顶视图      </a:t>
            </a:r>
            <a:r>
              <a:rPr lang="zh-CN" altLang="en-US" sz="1600" b="1" dirty="0" smtClean="0">
                <a:solidFill>
                  <a:srgbClr val="000066"/>
                </a:solidFill>
                <a:latin typeface="Arial" panose="020B0604020202020204" pitchFamily="34" charset="0"/>
              </a:rPr>
              <a:t>                         </a:t>
            </a:r>
            <a:r>
              <a:rPr lang="zh-CN" altLang="en-US" sz="1600" b="1" dirty="0">
                <a:solidFill>
                  <a:srgbClr val="000066"/>
                </a:solidFill>
                <a:latin typeface="Arial" panose="020B0604020202020204" pitchFamily="34" charset="0"/>
              </a:rPr>
              <a:t>硬盘底视图     </a:t>
            </a:r>
            <a:r>
              <a:rPr lang="zh-CN" altLang="en-US" sz="1600" b="1" dirty="0" smtClean="0">
                <a:solidFill>
                  <a:srgbClr val="000066"/>
                </a:solidFill>
                <a:latin typeface="Arial" panose="020B0604020202020204" pitchFamily="34" charset="0"/>
              </a:rPr>
              <a:t>                        </a:t>
            </a:r>
            <a:r>
              <a:rPr lang="zh-CN" altLang="en-US" sz="1600" b="1" dirty="0">
                <a:solidFill>
                  <a:srgbClr val="000066"/>
                </a:solidFill>
                <a:latin typeface="Arial" panose="020B0604020202020204" pitchFamily="34" charset="0"/>
              </a:rPr>
              <a:t>硬盘接口外观</a:t>
            </a:r>
            <a:endParaRPr lang="en-US" altLang="zh-CN" sz="1600" b="1" dirty="0">
              <a:solidFill>
                <a:srgbClr val="000066"/>
              </a:solidFill>
              <a:latin typeface="Arial" panose="020B0604020202020204" pitchFamily="34" charset="0"/>
            </a:endParaRPr>
          </a:p>
        </p:txBody>
      </p:sp>
      <p:sp>
        <p:nvSpPr>
          <p:cNvPr id="811018" name="Rectangle 10"/>
          <p:cNvSpPr>
            <a:spLocks noChangeArrowheads="1"/>
          </p:cNvSpPr>
          <p:nvPr/>
        </p:nvSpPr>
        <p:spPr bwMode="auto">
          <a:xfrm>
            <a:off x="1331640" y="5992822"/>
            <a:ext cx="6768752" cy="3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0" rIns="92075" bIns="0"/>
          <a:lstStyle>
            <a:lvl1pPr algn="ctr" defTabSz="762000">
              <a:spcBef>
                <a:spcPct val="20000"/>
              </a:spcBef>
              <a:defRPr sz="3200">
                <a:solidFill>
                  <a:srgbClr val="FFFF00"/>
                </a:solidFill>
                <a:latin typeface="Times New Roman" panose="02020603050405020304" pitchFamily="18" charset="0"/>
                <a:ea typeface="宋体" panose="02010600030101010101" pitchFamily="2" charset="-122"/>
              </a:defRPr>
            </a:lvl1pPr>
            <a:lvl2pPr marL="1452563" indent="-285750" algn="ctr" defTabSz="762000">
              <a:spcBef>
                <a:spcPct val="20000"/>
              </a:spcBef>
              <a:defRPr sz="2800">
                <a:solidFill>
                  <a:srgbClr val="FFFF00"/>
                </a:solidFill>
                <a:latin typeface="Times New Roman" panose="02020603050405020304" pitchFamily="18" charset="0"/>
                <a:ea typeface="宋体" panose="02010600030101010101" pitchFamily="2" charset="-122"/>
              </a:defRPr>
            </a:lvl2pPr>
            <a:lvl3pPr marL="1860550" indent="-228600" algn="ctr" defTabSz="762000">
              <a:spcBef>
                <a:spcPct val="20000"/>
              </a:spcBef>
              <a:defRPr sz="2400">
                <a:solidFill>
                  <a:srgbClr val="FFFF00"/>
                </a:solidFill>
                <a:latin typeface="Times New Roman" panose="02020603050405020304" pitchFamily="18" charset="0"/>
                <a:ea typeface="宋体" panose="02010600030101010101" pitchFamily="2" charset="-122"/>
              </a:defRPr>
            </a:lvl3pPr>
            <a:lvl4pPr marL="2268538" indent="-228600" algn="ctr" defTabSz="762000">
              <a:spcBef>
                <a:spcPct val="20000"/>
              </a:spcBef>
              <a:defRPr sz="2000">
                <a:solidFill>
                  <a:srgbClr val="FFFF00"/>
                </a:solidFill>
                <a:latin typeface="Times New Roman" panose="02020603050405020304" pitchFamily="18" charset="0"/>
                <a:ea typeface="宋体" panose="02010600030101010101" pitchFamily="2" charset="-122"/>
              </a:defRPr>
            </a:lvl4pPr>
            <a:lvl5pPr marL="2676525" indent="-228600" algn="ctr" defTabSz="762000">
              <a:spcBef>
                <a:spcPct val="20000"/>
              </a:spcBef>
              <a:defRPr sz="2000">
                <a:solidFill>
                  <a:srgbClr val="FFFF00"/>
                </a:solidFill>
                <a:latin typeface="Times New Roman" panose="02020603050405020304" pitchFamily="18" charset="0"/>
                <a:ea typeface="宋体" panose="02010600030101010101" pitchFamily="2" charset="-122"/>
              </a:defRPr>
            </a:lvl5pPr>
            <a:lvl6pPr marL="31337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6pPr>
            <a:lvl7pPr marL="35909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7pPr>
            <a:lvl8pPr marL="40481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8pPr>
            <a:lvl9pPr marL="45053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sz="1600" b="1" dirty="0" smtClean="0">
                <a:solidFill>
                  <a:srgbClr val="000066"/>
                </a:solidFill>
                <a:latin typeface="Arial" panose="020B0604020202020204" pitchFamily="34" charset="0"/>
              </a:rPr>
              <a:t>  主板</a:t>
            </a:r>
            <a:r>
              <a:rPr lang="zh-CN" altLang="en-US" sz="1600" b="1" dirty="0">
                <a:solidFill>
                  <a:srgbClr val="000066"/>
                </a:solidFill>
                <a:latin typeface="Arial" panose="020B0604020202020204" pitchFamily="34" charset="0"/>
              </a:rPr>
              <a:t>硬盘接口</a:t>
            </a:r>
            <a:r>
              <a:rPr lang="zh-CN" altLang="en-US" sz="1600" b="1" dirty="0" smtClean="0">
                <a:solidFill>
                  <a:srgbClr val="000066"/>
                </a:solidFill>
                <a:latin typeface="Arial" panose="020B0604020202020204" pitchFamily="34" charset="0"/>
              </a:rPr>
              <a:t>位置                                             </a:t>
            </a:r>
            <a:r>
              <a:rPr lang="en-US" altLang="zh-CN" sz="1600" b="1" dirty="0" smtClean="0">
                <a:solidFill>
                  <a:srgbClr val="000066"/>
                </a:solidFill>
                <a:latin typeface="Arial" panose="020B0604020202020204" pitchFamily="34" charset="0"/>
              </a:rPr>
              <a:t>SATA3</a:t>
            </a:r>
            <a:r>
              <a:rPr lang="zh-CN" altLang="en-US" sz="1600" b="1" dirty="0" smtClean="0">
                <a:solidFill>
                  <a:srgbClr val="000066"/>
                </a:solidFill>
                <a:latin typeface="Arial" panose="020B0604020202020204" pitchFamily="34" charset="0"/>
              </a:rPr>
              <a:t>连接线</a:t>
            </a:r>
            <a:endParaRPr lang="en-US" altLang="zh-CN" sz="1600" b="1" dirty="0">
              <a:solidFill>
                <a:srgbClr val="000066"/>
              </a:solidFill>
              <a:latin typeface="Arial" panose="020B0604020202020204" pitchFamily="34" charset="0"/>
            </a:endParaRPr>
          </a:p>
        </p:txBody>
      </p:sp>
      <p:sp>
        <p:nvSpPr>
          <p:cNvPr id="811019" name="Line 11"/>
          <p:cNvSpPr>
            <a:spLocks noChangeShapeType="1"/>
          </p:cNvSpPr>
          <p:nvPr/>
        </p:nvSpPr>
        <p:spPr bwMode="auto">
          <a:xfrm flipH="1" flipV="1">
            <a:off x="2988965" y="5487997"/>
            <a:ext cx="0" cy="504825"/>
          </a:xfrm>
          <a:prstGeom prst="line">
            <a:avLst/>
          </a:prstGeom>
          <a:noFill/>
          <a:ln w="38100">
            <a:solidFill>
              <a:srgbClr val="FF0000"/>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1020" name="Line 12"/>
          <p:cNvSpPr>
            <a:spLocks noChangeShapeType="1"/>
          </p:cNvSpPr>
          <p:nvPr/>
        </p:nvSpPr>
        <p:spPr bwMode="auto">
          <a:xfrm flipV="1">
            <a:off x="3131840" y="5127635"/>
            <a:ext cx="0" cy="865187"/>
          </a:xfrm>
          <a:prstGeom prst="line">
            <a:avLst/>
          </a:prstGeom>
          <a:noFill/>
          <a:ln w="38100">
            <a:solidFill>
              <a:srgbClr val="FF0000"/>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145" y="1443890"/>
            <a:ext cx="2018824" cy="1925955"/>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32010" y="1436032"/>
            <a:ext cx="2143125" cy="1941671"/>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56176" y="1454367"/>
            <a:ext cx="2274094" cy="1905000"/>
          </a:xfrm>
          <a:prstGeom prst="rect">
            <a:avLst/>
          </a:prstGeom>
        </p:spPr>
      </p:pic>
      <p:pic>
        <p:nvPicPr>
          <p:cNvPr id="10" name="图片 9"/>
          <p:cNvPicPr>
            <a:picLocks noChangeAspect="1"/>
          </p:cNvPicPr>
          <p:nvPr/>
        </p:nvPicPr>
        <p:blipFill rotWithShape="1">
          <a:blip r:embed="rId6" cstate="print">
            <a:extLst>
              <a:ext uri="{28A0092B-C50C-407E-A947-70E740481C1C}">
                <a14:useLocalDpi xmlns:a14="http://schemas.microsoft.com/office/drawing/2010/main" val="0"/>
              </a:ext>
            </a:extLst>
          </a:blip>
          <a:srcRect t="33463" b="8384"/>
          <a:stretch/>
        </p:blipFill>
        <p:spPr>
          <a:xfrm>
            <a:off x="4889235" y="4129913"/>
            <a:ext cx="3086100" cy="179466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half" idx="10"/>
          </p:nvPr>
        </p:nvSpPr>
        <p:spPr/>
        <p:txBody>
          <a:bodyPr/>
          <a:lstStyle/>
          <a:p>
            <a:fld id="{5E03FE44-42E1-4B84-9CE7-00DF6E6B7030}" type="datetime1">
              <a:rPr lang="zh-CN" altLang="en-US"/>
              <a:pPr/>
              <a:t>2021/11/28</a:t>
            </a:fld>
            <a:endParaRPr lang="en-US" altLang="zh-CN"/>
          </a:p>
        </p:txBody>
      </p:sp>
      <p:sp>
        <p:nvSpPr>
          <p:cNvPr id="813058" name="Rectangle 2"/>
          <p:cNvSpPr>
            <a:spLocks noGrp="1" noChangeArrowheads="1"/>
          </p:cNvSpPr>
          <p:nvPr>
            <p:ph type="ctrTitle"/>
          </p:nvPr>
        </p:nvSpPr>
        <p:spPr>
          <a:xfrm>
            <a:off x="467999" y="682625"/>
            <a:ext cx="8280000" cy="649288"/>
          </a:xfrm>
          <a:noFill/>
          <a:ln/>
        </p:spPr>
        <p:txBody>
          <a:bodyPr anchor="ctr"/>
          <a:lstStyle/>
          <a:p>
            <a:pPr algn="l" fontAlgn="b"/>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硬盘的规格与分类</a:t>
            </a:r>
          </a:p>
        </p:txBody>
      </p:sp>
      <p:sp>
        <p:nvSpPr>
          <p:cNvPr id="813059" name="Rectangle 3"/>
          <p:cNvSpPr>
            <a:spLocks noGrp="1" noChangeArrowheads="1"/>
          </p:cNvSpPr>
          <p:nvPr>
            <p:ph type="subTitle" idx="1"/>
          </p:nvPr>
        </p:nvSpPr>
        <p:spPr>
          <a:xfrm>
            <a:off x="468000" y="1412875"/>
            <a:ext cx="8280000" cy="4930775"/>
          </a:xfrm>
          <a:noFill/>
          <a:ln/>
        </p:spPr>
        <p:txBody>
          <a:bodyPr/>
          <a:lstStyle/>
          <a:p>
            <a:pPr algn="l" defTabSz="762000">
              <a:lnSpc>
                <a:spcPct val="150000"/>
              </a:lnSpc>
              <a:spcBef>
                <a:spcPct val="0"/>
              </a:spcBef>
            </a:pPr>
            <a:r>
              <a:rPr lang="zh-CN" altLang="en-US" sz="2000" b="1" dirty="0" smtClean="0">
                <a:solidFill>
                  <a:srgbClr val="000066"/>
                </a:solidFill>
                <a:latin typeface="Cambria Math" panose="02040503050406030204" pitchFamily="18" charset="0"/>
              </a:rPr>
              <a:t>常见的硬盘规格</a:t>
            </a:r>
            <a:endParaRPr lang="zh-CN" altLang="en-US" sz="2000" b="1" dirty="0">
              <a:solidFill>
                <a:srgbClr val="000066"/>
              </a:solidFill>
              <a:latin typeface="Cambria Math" panose="02040503050406030204" pitchFamily="18" charset="0"/>
            </a:endParaRPr>
          </a:p>
          <a:p>
            <a:pPr indent="266700" algn="l" defTabSz="762000">
              <a:lnSpc>
                <a:spcPct val="150000"/>
              </a:lnSpc>
              <a:spcBef>
                <a:spcPct val="0"/>
              </a:spcBef>
            </a:pPr>
            <a:r>
              <a:rPr lang="zh-CN" altLang="en-US" sz="2000" b="1" dirty="0" smtClean="0">
                <a:solidFill>
                  <a:srgbClr val="000066"/>
                </a:solidFill>
                <a:latin typeface="Cambria Math" panose="02040503050406030204" pitchFamily="18" charset="0"/>
              </a:rPr>
              <a:t>尺寸：</a:t>
            </a:r>
            <a:r>
              <a:rPr lang="en-US" altLang="zh-CN" sz="2000" b="1" dirty="0" smtClean="0">
                <a:solidFill>
                  <a:srgbClr val="000066"/>
                </a:solidFill>
                <a:latin typeface="Cambria Math" panose="02040503050406030204" pitchFamily="18" charset="0"/>
                <a:ea typeface="Cambria Math" panose="02040503050406030204" pitchFamily="18" charset="0"/>
              </a:rPr>
              <a:t>3.5</a:t>
            </a:r>
            <a:r>
              <a:rPr lang="zh-CN" altLang="en-US" sz="2000" b="1" dirty="0" smtClean="0">
                <a:solidFill>
                  <a:srgbClr val="000066"/>
                </a:solidFill>
                <a:latin typeface="Cambria Math" panose="02040503050406030204" pitchFamily="18" charset="0"/>
              </a:rPr>
              <a:t>英寸、</a:t>
            </a:r>
            <a:r>
              <a:rPr lang="en-US" altLang="zh-CN" sz="2000" b="1" dirty="0" smtClean="0">
                <a:solidFill>
                  <a:srgbClr val="000066"/>
                </a:solidFill>
                <a:latin typeface="Cambria Math" panose="02040503050406030204" pitchFamily="18" charset="0"/>
                <a:ea typeface="Cambria Math" panose="02040503050406030204" pitchFamily="18" charset="0"/>
              </a:rPr>
              <a:t>2.5</a:t>
            </a:r>
            <a:r>
              <a:rPr lang="zh-CN" altLang="en-US" sz="2000" b="1" dirty="0" smtClean="0">
                <a:solidFill>
                  <a:srgbClr val="000066"/>
                </a:solidFill>
                <a:latin typeface="Cambria Math" panose="02040503050406030204" pitchFamily="18" charset="0"/>
              </a:rPr>
              <a:t>英寸（</a:t>
            </a:r>
            <a:r>
              <a:rPr lang="zh-CN" altLang="en-US" sz="2000" b="1" dirty="0">
                <a:solidFill>
                  <a:srgbClr val="000066"/>
                </a:solidFill>
                <a:latin typeface="Cambria Math" panose="02040503050406030204" pitchFamily="18" charset="0"/>
              </a:rPr>
              <a:t>注：</a:t>
            </a:r>
            <a:r>
              <a:rPr lang="en-US" altLang="zh-CN" sz="2000" b="1" dirty="0">
                <a:solidFill>
                  <a:srgbClr val="000066"/>
                </a:solidFill>
                <a:latin typeface="Cambria Math" panose="02040503050406030204" pitchFamily="18" charset="0"/>
                <a:ea typeface="Cambria Math" panose="02040503050406030204" pitchFamily="18" charset="0"/>
              </a:rPr>
              <a:t>1</a:t>
            </a:r>
            <a:r>
              <a:rPr lang="zh-CN" altLang="en-US" sz="2000" b="1" dirty="0">
                <a:solidFill>
                  <a:srgbClr val="000066"/>
                </a:solidFill>
                <a:latin typeface="Cambria Math" panose="02040503050406030204" pitchFamily="18" charset="0"/>
              </a:rPr>
              <a:t>英寸</a:t>
            </a:r>
            <a:r>
              <a:rPr lang="en-US" altLang="zh-CN" sz="2000" b="1" dirty="0">
                <a:solidFill>
                  <a:srgbClr val="000066"/>
                </a:solidFill>
                <a:latin typeface="Cambria Math" panose="02040503050406030204" pitchFamily="18" charset="0"/>
                <a:ea typeface="Cambria Math" panose="02040503050406030204" pitchFamily="18" charset="0"/>
              </a:rPr>
              <a:t>=2.54</a:t>
            </a:r>
            <a:r>
              <a:rPr lang="zh-CN" altLang="en-US" sz="2000" b="1" dirty="0">
                <a:solidFill>
                  <a:srgbClr val="000066"/>
                </a:solidFill>
                <a:latin typeface="Cambria Math" panose="02040503050406030204" pitchFamily="18" charset="0"/>
              </a:rPr>
              <a:t>厘米</a:t>
            </a:r>
            <a:r>
              <a:rPr lang="zh-CN" altLang="en-US" sz="2000" b="1" dirty="0" smtClean="0">
                <a:solidFill>
                  <a:srgbClr val="000066"/>
                </a:solidFill>
                <a:latin typeface="Cambria Math" panose="02040503050406030204" pitchFamily="18" charset="0"/>
              </a:rPr>
              <a:t>）</a:t>
            </a:r>
            <a:endParaRPr lang="en-US" altLang="zh-CN" sz="2000" b="1" dirty="0" smtClean="0">
              <a:solidFill>
                <a:srgbClr val="000066"/>
              </a:solidFill>
              <a:latin typeface="Cambria Math" panose="02040503050406030204" pitchFamily="18" charset="0"/>
              <a:ea typeface="Cambria Math" panose="02040503050406030204" pitchFamily="18" charset="0"/>
            </a:endParaRPr>
          </a:p>
          <a:p>
            <a:pPr indent="266700" algn="l" defTabSz="762000">
              <a:lnSpc>
                <a:spcPct val="150000"/>
              </a:lnSpc>
              <a:spcBef>
                <a:spcPct val="0"/>
              </a:spcBef>
            </a:pPr>
            <a:r>
              <a:rPr lang="zh-CN" altLang="en-US" sz="2000" b="1" dirty="0" smtClean="0">
                <a:solidFill>
                  <a:srgbClr val="000066"/>
                </a:solidFill>
                <a:latin typeface="Cambria Math" panose="02040503050406030204" pitchFamily="18" charset="0"/>
              </a:rPr>
              <a:t>转速：</a:t>
            </a:r>
            <a:r>
              <a:rPr lang="en-US" altLang="zh-CN" sz="2000" b="1" dirty="0" smtClean="0">
                <a:solidFill>
                  <a:srgbClr val="000066"/>
                </a:solidFill>
                <a:latin typeface="Cambria Math" panose="02040503050406030204" pitchFamily="18" charset="0"/>
                <a:ea typeface="Cambria Math" panose="02040503050406030204" pitchFamily="18" charset="0"/>
              </a:rPr>
              <a:t>5400</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ea typeface="Cambria Math" panose="02040503050406030204" pitchFamily="18" charset="0"/>
              </a:rPr>
              <a:t>7200</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ea typeface="Cambria Math" panose="02040503050406030204" pitchFamily="18" charset="0"/>
              </a:rPr>
              <a:t>10000</a:t>
            </a:r>
            <a:r>
              <a:rPr lang="zh-CN" altLang="en-US" sz="2000" b="1" dirty="0" smtClean="0">
                <a:solidFill>
                  <a:srgbClr val="000066"/>
                </a:solidFill>
                <a:latin typeface="Cambria Math" panose="02040503050406030204" pitchFamily="18" charset="0"/>
              </a:rPr>
              <a:t>（单位：转</a:t>
            </a:r>
            <a:r>
              <a:rPr lang="en-US" altLang="zh-CN" sz="2000" b="1" dirty="0" smtClean="0">
                <a:solidFill>
                  <a:srgbClr val="000066"/>
                </a:solidFill>
                <a:latin typeface="Cambria Math" panose="02040503050406030204" pitchFamily="18" charset="0"/>
                <a:ea typeface="Cambria Math" panose="02040503050406030204" pitchFamily="18" charset="0"/>
              </a:rPr>
              <a:t>/</a:t>
            </a:r>
            <a:r>
              <a:rPr lang="zh-CN" altLang="en-US" sz="2000" b="1" dirty="0" smtClean="0">
                <a:solidFill>
                  <a:srgbClr val="000066"/>
                </a:solidFill>
                <a:latin typeface="Cambria Math" panose="02040503050406030204" pitchFamily="18" charset="0"/>
              </a:rPr>
              <a:t>分钟）</a:t>
            </a:r>
            <a:endParaRPr lang="en-US" altLang="zh-CN" sz="2000" b="1" dirty="0" smtClean="0">
              <a:solidFill>
                <a:srgbClr val="000066"/>
              </a:solidFill>
              <a:latin typeface="Cambria Math" panose="02040503050406030204" pitchFamily="18" charset="0"/>
              <a:ea typeface="Cambria Math" panose="02040503050406030204" pitchFamily="18" charset="0"/>
            </a:endParaRPr>
          </a:p>
          <a:p>
            <a:pPr indent="266700" algn="l" defTabSz="762000">
              <a:lnSpc>
                <a:spcPct val="150000"/>
              </a:lnSpc>
              <a:spcBef>
                <a:spcPct val="0"/>
              </a:spcBef>
            </a:pPr>
            <a:r>
              <a:rPr lang="zh-CN" altLang="en-US" sz="2000" b="1" dirty="0" smtClean="0">
                <a:solidFill>
                  <a:srgbClr val="000066"/>
                </a:solidFill>
                <a:latin typeface="Cambria Math" panose="02040503050406030204" pitchFamily="18" charset="0"/>
              </a:rPr>
              <a:t>容量：</a:t>
            </a:r>
            <a:r>
              <a:rPr lang="en-US" altLang="zh-CN" sz="2000" b="1" dirty="0" smtClean="0">
                <a:solidFill>
                  <a:srgbClr val="000066"/>
                </a:solidFill>
                <a:latin typeface="Cambria Math" panose="02040503050406030204" pitchFamily="18" charset="0"/>
                <a:ea typeface="Cambria Math" panose="02040503050406030204" pitchFamily="18" charset="0"/>
              </a:rPr>
              <a:t>1TB</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ea typeface="Cambria Math" panose="02040503050406030204" pitchFamily="18" charset="0"/>
              </a:rPr>
              <a:t>2TB</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ea typeface="Cambria Math" panose="02040503050406030204" pitchFamily="18" charset="0"/>
              </a:rPr>
              <a:t>4TB</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ea typeface="Cambria Math" panose="02040503050406030204" pitchFamily="18" charset="0"/>
              </a:rPr>
              <a:t>6TB</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ea typeface="Cambria Math" panose="02040503050406030204" pitchFamily="18" charset="0"/>
              </a:rPr>
              <a:t>8TB</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ea typeface="Cambria Math" panose="02040503050406030204" pitchFamily="18" charset="0"/>
              </a:rPr>
              <a:t>10TB</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ea typeface="Cambria Math" panose="02040503050406030204" pitchFamily="18" charset="0"/>
              </a:rPr>
              <a:t>16TB</a:t>
            </a:r>
            <a:r>
              <a:rPr lang="zh-CN" altLang="en-US" sz="2000" b="1" dirty="0" smtClean="0">
                <a:solidFill>
                  <a:srgbClr val="000066"/>
                </a:solidFill>
                <a:latin typeface="Cambria Math" panose="02040503050406030204" pitchFamily="18" charset="0"/>
                <a:ea typeface="Cambria Math" panose="02040503050406030204" pitchFamily="18" charset="0"/>
              </a:rPr>
              <a:t>及以上</a:t>
            </a:r>
            <a:endParaRPr lang="en-US" altLang="zh-CN" sz="2000" b="1" dirty="0" smtClean="0">
              <a:solidFill>
                <a:srgbClr val="000066"/>
              </a:solidFill>
              <a:latin typeface="Cambria Math" panose="02040503050406030204" pitchFamily="18" charset="0"/>
              <a:ea typeface="Cambria Math" panose="02040503050406030204" pitchFamily="18" charset="0"/>
            </a:endParaRPr>
          </a:p>
          <a:p>
            <a:pPr indent="266700" algn="l" defTabSz="762000">
              <a:lnSpc>
                <a:spcPct val="150000"/>
              </a:lnSpc>
              <a:spcBef>
                <a:spcPct val="0"/>
              </a:spcBef>
            </a:pPr>
            <a:r>
              <a:rPr lang="zh-CN" altLang="en-US" sz="2000" b="1" dirty="0" smtClean="0">
                <a:solidFill>
                  <a:srgbClr val="000066"/>
                </a:solidFill>
                <a:latin typeface="Cambria Math" panose="02040503050406030204" pitchFamily="18" charset="0"/>
              </a:rPr>
              <a:t>接口：</a:t>
            </a:r>
            <a:r>
              <a:rPr lang="en-US" altLang="zh-CN" sz="2000" b="1" dirty="0" smtClean="0">
                <a:solidFill>
                  <a:srgbClr val="000066"/>
                </a:solidFill>
                <a:latin typeface="Cambria Math" panose="02040503050406030204" pitchFamily="18" charset="0"/>
                <a:ea typeface="Cambria Math" panose="02040503050406030204" pitchFamily="18" charset="0"/>
              </a:rPr>
              <a:t>SATA3.0</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ea typeface="Cambria Math" panose="02040503050406030204" pitchFamily="18" charset="0"/>
              </a:rPr>
              <a:t>SATA2.0</a:t>
            </a:r>
            <a:r>
              <a:rPr lang="zh-CN" altLang="en-US" sz="2000" b="1" dirty="0" smtClean="0">
                <a:solidFill>
                  <a:srgbClr val="000066"/>
                </a:solidFill>
                <a:latin typeface="Cambria Math" panose="02040503050406030204" pitchFamily="18" charset="0"/>
              </a:rPr>
              <a:t>、</a:t>
            </a:r>
            <a:r>
              <a:rPr lang="en-US" altLang="zh-CN" sz="2000" b="1" dirty="0" smtClean="0">
                <a:solidFill>
                  <a:srgbClr val="000066"/>
                </a:solidFill>
                <a:latin typeface="Cambria Math" panose="02040503050406030204" pitchFamily="18" charset="0"/>
                <a:ea typeface="Cambria Math" panose="02040503050406030204" pitchFamily="18" charset="0"/>
              </a:rPr>
              <a:t>SAS</a:t>
            </a:r>
            <a:r>
              <a:rPr lang="zh-CN" altLang="en-US" sz="2000" b="1" dirty="0" smtClean="0">
                <a:solidFill>
                  <a:srgbClr val="000066"/>
                </a:solidFill>
                <a:latin typeface="Cambria Math" panose="02040503050406030204" pitchFamily="18" charset="0"/>
                <a:ea typeface="Cambria Math" panose="02040503050406030204" pitchFamily="18" charset="0"/>
              </a:rPr>
              <a:t>（串行</a:t>
            </a:r>
            <a:r>
              <a:rPr lang="en-US" altLang="zh-CN" sz="2000" b="1" dirty="0" smtClean="0">
                <a:solidFill>
                  <a:srgbClr val="000066"/>
                </a:solidFill>
                <a:latin typeface="Cambria Math" panose="02040503050406030204" pitchFamily="18" charset="0"/>
                <a:ea typeface="Cambria Math" panose="02040503050406030204" pitchFamily="18" charset="0"/>
              </a:rPr>
              <a:t>SCSI</a:t>
            </a:r>
            <a:r>
              <a:rPr lang="zh-CN" altLang="en-US" sz="2000" b="1" dirty="0" smtClean="0">
                <a:solidFill>
                  <a:srgbClr val="000066"/>
                </a:solidFill>
                <a:latin typeface="Cambria Math" panose="02040503050406030204" pitchFamily="18" charset="0"/>
                <a:ea typeface="Cambria Math" panose="02040503050406030204" pitchFamily="18" charset="0"/>
              </a:rPr>
              <a:t>）</a:t>
            </a:r>
            <a:endParaRPr lang="en-US" altLang="zh-CN" sz="2000" b="1" dirty="0" smtClean="0">
              <a:solidFill>
                <a:srgbClr val="000066"/>
              </a:solidFill>
              <a:latin typeface="Cambria Math" panose="02040503050406030204" pitchFamily="18" charset="0"/>
              <a:ea typeface="Cambria Math" panose="02040503050406030204" pitchFamily="18" charset="0"/>
            </a:endParaRPr>
          </a:p>
          <a:p>
            <a:pPr indent="266700" algn="l" defTabSz="762000">
              <a:lnSpc>
                <a:spcPct val="150000"/>
              </a:lnSpc>
              <a:spcBef>
                <a:spcPct val="0"/>
              </a:spcBef>
            </a:pPr>
            <a:r>
              <a:rPr lang="zh-CN" altLang="en-US" sz="2000" b="1" dirty="0" smtClean="0">
                <a:solidFill>
                  <a:srgbClr val="000066"/>
                </a:solidFill>
                <a:latin typeface="Cambria Math" panose="02040503050406030204" pitchFamily="18" charset="0"/>
                <a:ea typeface="Cambria Math" panose="02040503050406030204" pitchFamily="18" charset="0"/>
              </a:rPr>
              <a:t>缓存：</a:t>
            </a:r>
            <a:r>
              <a:rPr lang="en-US" altLang="zh-CN" sz="2000" b="1" dirty="0" smtClean="0">
                <a:solidFill>
                  <a:srgbClr val="000066"/>
                </a:solidFill>
                <a:latin typeface="Cambria Math" panose="02040503050406030204" pitchFamily="18" charset="0"/>
                <a:ea typeface="Cambria Math" panose="02040503050406030204" pitchFamily="18" charset="0"/>
              </a:rPr>
              <a:t>8MB</a:t>
            </a:r>
            <a:r>
              <a:rPr lang="zh-CN" altLang="en-US" sz="2000" b="1" dirty="0" smtClean="0">
                <a:solidFill>
                  <a:srgbClr val="000066"/>
                </a:solidFill>
                <a:latin typeface="Cambria Math" panose="02040503050406030204" pitchFamily="18" charset="0"/>
                <a:ea typeface="Cambria Math" panose="02040503050406030204" pitchFamily="18" charset="0"/>
              </a:rPr>
              <a:t>、</a:t>
            </a:r>
            <a:r>
              <a:rPr lang="en-US" altLang="zh-CN" sz="2000" b="1" dirty="0" smtClean="0">
                <a:solidFill>
                  <a:srgbClr val="000066"/>
                </a:solidFill>
                <a:latin typeface="Cambria Math" panose="02040503050406030204" pitchFamily="18" charset="0"/>
                <a:ea typeface="Cambria Math" panose="02040503050406030204" pitchFamily="18" charset="0"/>
              </a:rPr>
              <a:t>16MB</a:t>
            </a:r>
            <a:r>
              <a:rPr lang="zh-CN" altLang="en-US" sz="2000" b="1" dirty="0" smtClean="0">
                <a:solidFill>
                  <a:srgbClr val="000066"/>
                </a:solidFill>
                <a:latin typeface="Cambria Math" panose="02040503050406030204" pitchFamily="18" charset="0"/>
                <a:ea typeface="Cambria Math" panose="02040503050406030204" pitchFamily="18" charset="0"/>
              </a:rPr>
              <a:t>、</a:t>
            </a:r>
            <a:r>
              <a:rPr lang="en-US" altLang="zh-CN" sz="2000" b="1" dirty="0" smtClean="0">
                <a:solidFill>
                  <a:srgbClr val="000066"/>
                </a:solidFill>
                <a:latin typeface="Cambria Math" panose="02040503050406030204" pitchFamily="18" charset="0"/>
                <a:ea typeface="Cambria Math" panose="02040503050406030204" pitchFamily="18" charset="0"/>
              </a:rPr>
              <a:t>32MB</a:t>
            </a:r>
            <a:r>
              <a:rPr lang="zh-CN" altLang="en-US" sz="2000" b="1" dirty="0" smtClean="0">
                <a:solidFill>
                  <a:srgbClr val="000066"/>
                </a:solidFill>
                <a:latin typeface="Cambria Math" panose="02040503050406030204" pitchFamily="18" charset="0"/>
                <a:ea typeface="Cambria Math" panose="02040503050406030204" pitchFamily="18" charset="0"/>
              </a:rPr>
              <a:t>、</a:t>
            </a:r>
            <a:r>
              <a:rPr lang="en-US" altLang="zh-CN" sz="2000" b="1" dirty="0" smtClean="0">
                <a:solidFill>
                  <a:srgbClr val="000066"/>
                </a:solidFill>
                <a:latin typeface="Cambria Math" panose="02040503050406030204" pitchFamily="18" charset="0"/>
                <a:ea typeface="Cambria Math" panose="02040503050406030204" pitchFamily="18" charset="0"/>
              </a:rPr>
              <a:t>64MB</a:t>
            </a:r>
            <a:r>
              <a:rPr lang="zh-CN" altLang="en-US" sz="2000" b="1" dirty="0" smtClean="0">
                <a:solidFill>
                  <a:srgbClr val="000066"/>
                </a:solidFill>
                <a:latin typeface="Cambria Math" panose="02040503050406030204" pitchFamily="18" charset="0"/>
                <a:ea typeface="Cambria Math" panose="02040503050406030204" pitchFamily="18" charset="0"/>
              </a:rPr>
              <a:t>、</a:t>
            </a:r>
            <a:r>
              <a:rPr lang="en-US" altLang="zh-CN" sz="2000" b="1" dirty="0" smtClean="0">
                <a:solidFill>
                  <a:srgbClr val="000066"/>
                </a:solidFill>
                <a:latin typeface="Cambria Math" panose="02040503050406030204" pitchFamily="18" charset="0"/>
                <a:ea typeface="Cambria Math" panose="02040503050406030204" pitchFamily="18" charset="0"/>
              </a:rPr>
              <a:t>128MB</a:t>
            </a:r>
            <a:r>
              <a:rPr lang="zh-CN" altLang="en-US" sz="2000" b="1" dirty="0" smtClean="0">
                <a:solidFill>
                  <a:srgbClr val="000066"/>
                </a:solidFill>
                <a:latin typeface="Cambria Math" panose="02040503050406030204" pitchFamily="18" charset="0"/>
                <a:ea typeface="Cambria Math" panose="02040503050406030204" pitchFamily="18" charset="0"/>
              </a:rPr>
              <a:t>、</a:t>
            </a:r>
            <a:r>
              <a:rPr lang="en-US" altLang="zh-CN" sz="2000" b="1" dirty="0" smtClean="0">
                <a:solidFill>
                  <a:srgbClr val="000066"/>
                </a:solidFill>
                <a:latin typeface="Cambria Math" panose="02040503050406030204" pitchFamily="18" charset="0"/>
                <a:ea typeface="Cambria Math" panose="02040503050406030204" pitchFamily="18" charset="0"/>
              </a:rPr>
              <a:t>256MB</a:t>
            </a:r>
            <a:r>
              <a:rPr lang="zh-CN" altLang="en-US" sz="2000" b="1" dirty="0" smtClean="0">
                <a:solidFill>
                  <a:srgbClr val="000066"/>
                </a:solidFill>
                <a:latin typeface="Cambria Math" panose="02040503050406030204" pitchFamily="18" charset="0"/>
                <a:ea typeface="Cambria Math" panose="02040503050406030204" pitchFamily="18" charset="0"/>
              </a:rPr>
              <a:t>及以上</a:t>
            </a:r>
            <a:endParaRPr lang="en-US" altLang="zh-CN" sz="2000" b="1" dirty="0">
              <a:solidFill>
                <a:srgbClr val="000066"/>
              </a:solidFill>
              <a:latin typeface="Cambria Math" panose="02040503050406030204" pitchFamily="18" charset="0"/>
              <a:ea typeface="Cambria Math" panose="02040503050406030204" pitchFamily="18" charset="0"/>
            </a:endParaRPr>
          </a:p>
        </p:txBody>
      </p:sp>
      <p:sp>
        <p:nvSpPr>
          <p:cNvPr id="81306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306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F84C82FC-3F5A-43CE-855F-5B6C0E2E6829}" type="datetime1">
              <a:rPr lang="zh-CN" altLang="en-US"/>
              <a:pPr/>
              <a:t>2021/11/28</a:t>
            </a:fld>
            <a:endParaRPr lang="en-US" altLang="zh-CN"/>
          </a:p>
        </p:txBody>
      </p:sp>
      <p:sp>
        <p:nvSpPr>
          <p:cNvPr id="814082" name="Rectangle 2"/>
          <p:cNvSpPr>
            <a:spLocks noGrp="1" noChangeArrowheads="1"/>
          </p:cNvSpPr>
          <p:nvPr>
            <p:ph type="ctrTitle"/>
          </p:nvPr>
        </p:nvSpPr>
        <p:spPr>
          <a:xfrm>
            <a:off x="467999" y="682625"/>
            <a:ext cx="8280000" cy="649288"/>
          </a:xfrm>
          <a:noFill/>
          <a:ln/>
        </p:spPr>
        <p:txBody>
          <a:bodyPr anchor="ctr"/>
          <a:lstStyle/>
          <a:p>
            <a:pPr algn="l" fontAlgn="b"/>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硬盘的盘体结构</a:t>
            </a:r>
            <a:endParaRPr lang="en-US" altLang="zh-CN" sz="3600" dirty="0">
              <a:solidFill>
                <a:srgbClr val="000066"/>
              </a:solidFill>
            </a:endParaRPr>
          </a:p>
        </p:txBody>
      </p:sp>
      <p:sp>
        <p:nvSpPr>
          <p:cNvPr id="814083" name="Rectangle 3"/>
          <p:cNvSpPr>
            <a:spLocks noGrp="1" noChangeArrowheads="1"/>
          </p:cNvSpPr>
          <p:nvPr>
            <p:ph type="subTitle" idx="1"/>
          </p:nvPr>
        </p:nvSpPr>
        <p:spPr>
          <a:xfrm>
            <a:off x="684213" y="1412875"/>
            <a:ext cx="7916862" cy="4930775"/>
          </a:xfrm>
          <a:noFill/>
          <a:ln/>
        </p:spPr>
        <p:txBody>
          <a:bodyPr/>
          <a:lstStyle/>
          <a:p>
            <a:pPr algn="l" defTabSz="762000">
              <a:lnSpc>
                <a:spcPct val="120000"/>
              </a:lnSpc>
            </a:pPr>
            <a:endParaRPr lang="en-US" altLang="zh-CN" sz="2800" b="1">
              <a:solidFill>
                <a:srgbClr val="000066"/>
              </a:solidFill>
              <a:latin typeface="宋体" panose="02010600030101010101" pitchFamily="2" charset="-122"/>
            </a:endParaRPr>
          </a:p>
          <a:p>
            <a:pPr algn="l" defTabSz="762000">
              <a:lnSpc>
                <a:spcPct val="120000"/>
              </a:lnSpc>
            </a:pPr>
            <a:r>
              <a:rPr lang="en-US" altLang="zh-CN" b="1">
                <a:solidFill>
                  <a:srgbClr val="000066"/>
                </a:solidFill>
                <a:latin typeface="宋体" panose="02010600030101010101" pitchFamily="2" charset="-122"/>
              </a:rPr>
              <a:t>1 </a:t>
            </a:r>
            <a:r>
              <a:rPr lang="zh-CN" altLang="en-US" b="1">
                <a:solidFill>
                  <a:srgbClr val="000066"/>
                </a:solidFill>
                <a:latin typeface="宋体" panose="02010600030101010101" pitchFamily="2" charset="-122"/>
              </a:rPr>
              <a:t>主轴系统</a:t>
            </a:r>
          </a:p>
          <a:p>
            <a:pPr algn="l" defTabSz="762000">
              <a:lnSpc>
                <a:spcPct val="120000"/>
              </a:lnSpc>
            </a:pPr>
            <a:r>
              <a:rPr lang="en-US" altLang="zh-CN" b="1">
                <a:solidFill>
                  <a:srgbClr val="000066"/>
                </a:solidFill>
                <a:latin typeface="宋体" panose="02010600030101010101" pitchFamily="2" charset="-122"/>
              </a:rPr>
              <a:t>2 </a:t>
            </a:r>
            <a:r>
              <a:rPr lang="zh-CN" altLang="en-US" b="1">
                <a:solidFill>
                  <a:srgbClr val="000066"/>
                </a:solidFill>
                <a:latin typeface="宋体" panose="02010600030101010101" pitchFamily="2" charset="-122"/>
              </a:rPr>
              <a:t>磁头及定位系统</a:t>
            </a:r>
          </a:p>
          <a:p>
            <a:pPr algn="l" defTabSz="762000">
              <a:lnSpc>
                <a:spcPct val="120000"/>
              </a:lnSpc>
            </a:pPr>
            <a:r>
              <a:rPr lang="en-US" altLang="zh-CN" b="1">
                <a:solidFill>
                  <a:srgbClr val="000066"/>
                </a:solidFill>
                <a:latin typeface="宋体" panose="02010600030101010101" pitchFamily="2" charset="-122"/>
              </a:rPr>
              <a:t>3 </a:t>
            </a:r>
            <a:r>
              <a:rPr lang="zh-CN" altLang="en-US" b="1">
                <a:solidFill>
                  <a:srgbClr val="000066"/>
                </a:solidFill>
                <a:latin typeface="宋体" panose="02010600030101010101" pitchFamily="2" charset="-122"/>
              </a:rPr>
              <a:t>盘片</a:t>
            </a:r>
          </a:p>
          <a:p>
            <a:pPr algn="l" defTabSz="762000">
              <a:lnSpc>
                <a:spcPct val="120000"/>
              </a:lnSpc>
            </a:pPr>
            <a:r>
              <a:rPr lang="en-US" altLang="zh-CN" b="1">
                <a:solidFill>
                  <a:srgbClr val="000066"/>
                </a:solidFill>
                <a:latin typeface="宋体" panose="02010600030101010101" pitchFamily="2" charset="-122"/>
              </a:rPr>
              <a:t>4 </a:t>
            </a:r>
            <a:r>
              <a:rPr lang="zh-CN" altLang="en-US" b="1">
                <a:solidFill>
                  <a:srgbClr val="000066"/>
                </a:solidFill>
                <a:latin typeface="宋体" panose="02010600030101010101" pitchFamily="2" charset="-122"/>
              </a:rPr>
              <a:t>硬盘控制器</a:t>
            </a:r>
          </a:p>
          <a:p>
            <a:pPr algn="l" defTabSz="762000">
              <a:lnSpc>
                <a:spcPct val="120000"/>
              </a:lnSpc>
            </a:pPr>
            <a:r>
              <a:rPr lang="en-US" altLang="zh-CN" b="1">
                <a:solidFill>
                  <a:srgbClr val="000066"/>
                </a:solidFill>
                <a:latin typeface="宋体" panose="02010600030101010101" pitchFamily="2" charset="-122"/>
              </a:rPr>
              <a:t>5 </a:t>
            </a:r>
            <a:r>
              <a:rPr lang="zh-CN" altLang="en-US" b="1">
                <a:solidFill>
                  <a:srgbClr val="000066"/>
                </a:solidFill>
                <a:latin typeface="宋体" panose="02010600030101010101" pitchFamily="2" charset="-122"/>
              </a:rPr>
              <a:t>接口</a:t>
            </a:r>
          </a:p>
          <a:p>
            <a:pPr algn="l" defTabSz="762000">
              <a:lnSpc>
                <a:spcPct val="120000"/>
              </a:lnSpc>
            </a:pPr>
            <a:r>
              <a:rPr lang="en-US" altLang="zh-CN" b="1">
                <a:solidFill>
                  <a:srgbClr val="000066"/>
                </a:solidFill>
                <a:latin typeface="宋体" panose="02010600030101010101" pitchFamily="2" charset="-122"/>
              </a:rPr>
              <a:t>6 </a:t>
            </a:r>
            <a:r>
              <a:rPr lang="zh-CN" altLang="en-US" b="1">
                <a:solidFill>
                  <a:srgbClr val="000066"/>
                </a:solidFill>
                <a:latin typeface="宋体" panose="02010600030101010101" pitchFamily="2" charset="-122"/>
              </a:rPr>
              <a:t>密封罩</a:t>
            </a:r>
          </a:p>
          <a:p>
            <a:pPr algn="l" defTabSz="762000">
              <a:lnSpc>
                <a:spcPct val="120000"/>
              </a:lnSpc>
            </a:pPr>
            <a:r>
              <a:rPr lang="en-US" altLang="zh-CN">
                <a:latin typeface="宋体" panose="02010600030101010101" pitchFamily="2" charset="-122"/>
              </a:rPr>
              <a:t> </a:t>
            </a:r>
          </a:p>
        </p:txBody>
      </p:sp>
      <p:sp>
        <p:nvSpPr>
          <p:cNvPr id="81408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408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814086" name="Picture 6" descr="20061010175336092711_100p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1268413"/>
            <a:ext cx="4895850" cy="4895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half" idx="10"/>
          </p:nvPr>
        </p:nvSpPr>
        <p:spPr/>
        <p:txBody>
          <a:bodyPr/>
          <a:lstStyle/>
          <a:p>
            <a:fld id="{8E9412CA-9FDB-4CFA-8A2B-FBE34997403C}" type="datetime1">
              <a:rPr lang="zh-CN" altLang="en-US"/>
              <a:pPr/>
              <a:t>2021/11/28</a:t>
            </a:fld>
            <a:endParaRPr lang="en-US" altLang="zh-CN"/>
          </a:p>
        </p:txBody>
      </p:sp>
      <p:sp>
        <p:nvSpPr>
          <p:cNvPr id="833542" name="Rectangle 6"/>
          <p:cNvSpPr>
            <a:spLocks noGrp="1" noChangeArrowheads="1"/>
          </p:cNvSpPr>
          <p:nvPr>
            <p:ph type="ctrTitle"/>
          </p:nvPr>
        </p:nvSpPr>
        <p:spPr>
          <a:xfrm>
            <a:off x="467999" y="682625"/>
            <a:ext cx="8280000" cy="649288"/>
          </a:xfrm>
          <a:noFill/>
          <a:ln/>
        </p:spPr>
        <p:txBody>
          <a:bodyPr anchor="ctr"/>
          <a:lstStyle/>
          <a:p>
            <a:pPr algn="l" fontAlgn="b"/>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硬盘的磁道结构</a:t>
            </a:r>
            <a:endParaRPr lang="en-US" altLang="zh-CN" sz="3600" dirty="0">
              <a:solidFill>
                <a:srgbClr val="000066"/>
              </a:solidFill>
            </a:endParaRPr>
          </a:p>
        </p:txBody>
      </p:sp>
      <p:sp>
        <p:nvSpPr>
          <p:cNvPr id="833543"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33544"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33548" name="Rectangle 12"/>
          <p:cNvSpPr>
            <a:spLocks noGrp="1" noChangeArrowheads="1"/>
          </p:cNvSpPr>
          <p:nvPr>
            <p:ph type="subTitle" idx="1"/>
          </p:nvPr>
        </p:nvSpPr>
        <p:spPr>
          <a:xfrm>
            <a:off x="1258888" y="5516563"/>
            <a:ext cx="2952750" cy="576262"/>
          </a:xfrm>
          <a:noFill/>
          <a:ln/>
        </p:spPr>
        <p:txBody>
          <a:bodyPr rIns="21600"/>
          <a:lstStyle/>
          <a:p>
            <a:pPr defTabSz="762000">
              <a:lnSpc>
                <a:spcPct val="120000"/>
              </a:lnSpc>
            </a:pPr>
            <a:r>
              <a:rPr lang="zh-CN" altLang="en-US" b="1">
                <a:solidFill>
                  <a:srgbClr val="000066"/>
                </a:solidFill>
                <a:latin typeface="宋体" panose="02010600030101010101" pitchFamily="2" charset="-122"/>
              </a:rPr>
              <a:t>早期磁盘的磁道结构</a:t>
            </a:r>
            <a:endParaRPr lang="zh-CN" altLang="en-US" sz="2000">
              <a:solidFill>
                <a:srgbClr val="000066"/>
              </a:solidFill>
              <a:latin typeface="宋体" panose="02010600030101010101" pitchFamily="2" charset="-122"/>
            </a:endParaRPr>
          </a:p>
        </p:txBody>
      </p:sp>
      <p:pic>
        <p:nvPicPr>
          <p:cNvPr id="833554" name="Picture 18" descr="6646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412875"/>
            <a:ext cx="3290888" cy="4032250"/>
          </a:xfrm>
          <a:prstGeom prst="rect">
            <a:avLst/>
          </a:prstGeom>
          <a:noFill/>
          <a:extLst>
            <a:ext uri="{909E8E84-426E-40DD-AFC4-6F175D3DCCD1}">
              <a14:hiddenFill xmlns:a14="http://schemas.microsoft.com/office/drawing/2010/main">
                <a:solidFill>
                  <a:srgbClr val="FFFFFF"/>
                </a:solidFill>
              </a14:hiddenFill>
            </a:ext>
          </a:extLst>
        </p:spPr>
      </p:pic>
      <p:pic>
        <p:nvPicPr>
          <p:cNvPr id="833557" name="Picture 21" descr="144739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484313"/>
            <a:ext cx="3097212" cy="3074987"/>
          </a:xfrm>
          <a:prstGeom prst="rect">
            <a:avLst/>
          </a:prstGeom>
          <a:noFill/>
          <a:extLst>
            <a:ext uri="{909E8E84-426E-40DD-AFC4-6F175D3DCCD1}">
              <a14:hiddenFill xmlns:a14="http://schemas.microsoft.com/office/drawing/2010/main">
                <a:solidFill>
                  <a:srgbClr val="FFFFFF"/>
                </a:solidFill>
              </a14:hiddenFill>
            </a:ext>
          </a:extLst>
        </p:spPr>
      </p:pic>
      <p:sp>
        <p:nvSpPr>
          <p:cNvPr id="833558" name="Rectangle 22"/>
          <p:cNvSpPr>
            <a:spLocks noChangeArrowheads="1"/>
          </p:cNvSpPr>
          <p:nvPr/>
        </p:nvSpPr>
        <p:spPr bwMode="auto">
          <a:xfrm>
            <a:off x="4284663" y="4652963"/>
            <a:ext cx="4391025"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21600" bIns="46038"/>
          <a:lstStyle>
            <a:lvl1pPr algn="ctr" defTabSz="762000">
              <a:spcBef>
                <a:spcPct val="20000"/>
              </a:spcBef>
              <a:defRPr sz="3200">
                <a:solidFill>
                  <a:srgbClr val="FFFF00"/>
                </a:solidFill>
                <a:latin typeface="Times New Roman" panose="02020603050405020304" pitchFamily="18" charset="0"/>
                <a:ea typeface="宋体" panose="02010600030101010101" pitchFamily="2" charset="-122"/>
              </a:defRPr>
            </a:lvl1pPr>
            <a:lvl2pPr marL="1452563" indent="-285750" algn="ctr" defTabSz="762000">
              <a:spcBef>
                <a:spcPct val="20000"/>
              </a:spcBef>
              <a:defRPr sz="2800">
                <a:solidFill>
                  <a:srgbClr val="FFFF00"/>
                </a:solidFill>
                <a:latin typeface="Times New Roman" panose="02020603050405020304" pitchFamily="18" charset="0"/>
                <a:ea typeface="宋体" panose="02010600030101010101" pitchFamily="2" charset="-122"/>
              </a:defRPr>
            </a:lvl2pPr>
            <a:lvl3pPr marL="1860550" indent="-228600" algn="ctr" defTabSz="762000">
              <a:spcBef>
                <a:spcPct val="20000"/>
              </a:spcBef>
              <a:defRPr sz="2400">
                <a:solidFill>
                  <a:srgbClr val="FFFF00"/>
                </a:solidFill>
                <a:latin typeface="Times New Roman" panose="02020603050405020304" pitchFamily="18" charset="0"/>
                <a:ea typeface="宋体" panose="02010600030101010101" pitchFamily="2" charset="-122"/>
              </a:defRPr>
            </a:lvl3pPr>
            <a:lvl4pPr marL="2268538" indent="-228600" algn="ctr" defTabSz="762000">
              <a:spcBef>
                <a:spcPct val="20000"/>
              </a:spcBef>
              <a:defRPr sz="2000">
                <a:solidFill>
                  <a:srgbClr val="FFFF00"/>
                </a:solidFill>
                <a:latin typeface="Times New Roman" panose="02020603050405020304" pitchFamily="18" charset="0"/>
                <a:ea typeface="宋体" panose="02010600030101010101" pitchFamily="2" charset="-122"/>
              </a:defRPr>
            </a:lvl4pPr>
            <a:lvl5pPr marL="2676525" indent="-228600" algn="ctr" defTabSz="762000">
              <a:spcBef>
                <a:spcPct val="20000"/>
              </a:spcBef>
              <a:defRPr sz="2000">
                <a:solidFill>
                  <a:srgbClr val="FFFF00"/>
                </a:solidFill>
                <a:latin typeface="Times New Roman" panose="02020603050405020304" pitchFamily="18" charset="0"/>
                <a:ea typeface="宋体" panose="02010600030101010101" pitchFamily="2" charset="-122"/>
              </a:defRPr>
            </a:lvl5pPr>
            <a:lvl6pPr marL="31337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6pPr>
            <a:lvl7pPr marL="35909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7pPr>
            <a:lvl8pPr marL="40481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8pPr>
            <a:lvl9pPr marL="4505325" indent="-228600" algn="ctr" defTabSz="762000" fontAlgn="base">
              <a:spcBef>
                <a:spcPct val="20000"/>
              </a:spcBef>
              <a:spcAft>
                <a:spcPct val="0"/>
              </a:spcAft>
              <a:defRPr sz="2000">
                <a:solidFill>
                  <a:srgbClr val="FFFF00"/>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000" b="1">
                <a:solidFill>
                  <a:srgbClr val="FF0000"/>
                </a:solidFill>
              </a:rPr>
              <a:t>区位记录 </a:t>
            </a:r>
            <a:r>
              <a:rPr lang="en-US" altLang="zh-CN" sz="2000" b="1">
                <a:solidFill>
                  <a:srgbClr val="FF0000"/>
                </a:solidFill>
              </a:rPr>
              <a:t>( Zoned-bit recording ) </a:t>
            </a:r>
            <a:r>
              <a:rPr lang="zh-CN" altLang="en-US" sz="2000" b="1">
                <a:solidFill>
                  <a:srgbClr val="FF0000"/>
                </a:solidFill>
              </a:rPr>
              <a:t>方式</a:t>
            </a:r>
            <a:br>
              <a:rPr lang="zh-CN" altLang="en-US" sz="2000" b="1">
                <a:solidFill>
                  <a:srgbClr val="FF0000"/>
                </a:solidFill>
              </a:rPr>
            </a:br>
            <a:endParaRPr lang="zh-CN" altLang="en-US" sz="2000" b="1">
              <a:solidFill>
                <a:srgbClr val="FF0000"/>
              </a:solidFill>
            </a:endParaRPr>
          </a:p>
          <a:p>
            <a:pPr eaLnBrk="1" hangingPunct="1">
              <a:lnSpc>
                <a:spcPct val="120000"/>
              </a:lnSpc>
            </a:pPr>
            <a:r>
              <a:rPr lang="zh-CN" altLang="en-US" sz="2400" b="1">
                <a:solidFill>
                  <a:srgbClr val="000066"/>
                </a:solidFill>
                <a:latin typeface="宋体" panose="02010600030101010101" pitchFamily="2" charset="-122"/>
              </a:rPr>
              <a:t>现在磁盘的磁道结构</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日期占位符 3"/>
          <p:cNvSpPr>
            <a:spLocks noGrp="1"/>
          </p:cNvSpPr>
          <p:nvPr>
            <p:ph type="dt" sz="half" idx="10"/>
          </p:nvPr>
        </p:nvSpPr>
        <p:spPr/>
        <p:txBody>
          <a:bodyPr/>
          <a:lstStyle/>
          <a:p>
            <a:fld id="{8F419C70-404E-4855-958C-A4D65D795AB4}" type="datetime1">
              <a:rPr lang="zh-CN" altLang="en-US"/>
              <a:pPr/>
              <a:t>2021/11/28</a:t>
            </a:fld>
            <a:endParaRPr lang="en-US" altLang="zh-CN"/>
          </a:p>
        </p:txBody>
      </p:sp>
      <p:sp>
        <p:nvSpPr>
          <p:cNvPr id="834562" name="AutoShape 2"/>
          <p:cNvSpPr>
            <a:spLocks noChangeArrowheads="1"/>
          </p:cNvSpPr>
          <p:nvPr/>
        </p:nvSpPr>
        <p:spPr bwMode="auto">
          <a:xfrm>
            <a:off x="900113" y="4797425"/>
            <a:ext cx="2449512" cy="863600"/>
          </a:xfrm>
          <a:prstGeom prst="can">
            <a:avLst>
              <a:gd name="adj" fmla="val 50000"/>
            </a:avLst>
          </a:prstGeom>
          <a:solidFill>
            <a:srgbClr val="CCFF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16000" bIns="0" anchor="ctr"/>
          <a:lstStyle/>
          <a:p>
            <a:pPr algn="ctr"/>
            <a:r>
              <a:rPr lang="zh-CN" altLang="en-US" sz="2000">
                <a:solidFill>
                  <a:srgbClr val="FF0000"/>
                </a:solidFill>
                <a:ea typeface="宋体" panose="02010600030101010101" pitchFamily="2" charset="-122"/>
              </a:rPr>
              <a:t>润滑层</a:t>
            </a:r>
            <a:endParaRPr lang="en-US" altLang="zh-CN" sz="2000">
              <a:solidFill>
                <a:srgbClr val="FF0000"/>
              </a:solidFill>
              <a:ea typeface="宋体" panose="02010600030101010101" pitchFamily="2" charset="-122"/>
            </a:endParaRPr>
          </a:p>
        </p:txBody>
      </p:sp>
      <p:sp>
        <p:nvSpPr>
          <p:cNvPr id="834563" name="AutoShape 3"/>
          <p:cNvSpPr>
            <a:spLocks noChangeArrowheads="1"/>
          </p:cNvSpPr>
          <p:nvPr/>
        </p:nvSpPr>
        <p:spPr bwMode="auto">
          <a:xfrm>
            <a:off x="900113" y="4364038"/>
            <a:ext cx="2449512" cy="863600"/>
          </a:xfrm>
          <a:prstGeom prst="can">
            <a:avLst>
              <a:gd name="adj" fmla="val 50000"/>
            </a:avLst>
          </a:prstGeom>
          <a:solidFill>
            <a:srgbClr val="99C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16000" bIns="0" anchor="ctr"/>
          <a:lstStyle/>
          <a:p>
            <a:pPr algn="ctr"/>
            <a:r>
              <a:rPr lang="zh-CN" altLang="en-US" sz="2000">
                <a:solidFill>
                  <a:srgbClr val="FF0000"/>
                </a:solidFill>
                <a:ea typeface="宋体" panose="02010600030101010101" pitchFamily="2" charset="-122"/>
              </a:rPr>
              <a:t>保护层</a:t>
            </a:r>
            <a:endParaRPr lang="en-US" altLang="zh-CN" sz="2000">
              <a:solidFill>
                <a:srgbClr val="FF0000"/>
              </a:solidFill>
              <a:ea typeface="宋体" panose="02010600030101010101" pitchFamily="2" charset="-122"/>
            </a:endParaRPr>
          </a:p>
        </p:txBody>
      </p:sp>
      <p:sp>
        <p:nvSpPr>
          <p:cNvPr id="834564" name="AutoShape 4"/>
          <p:cNvSpPr>
            <a:spLocks noChangeArrowheads="1"/>
          </p:cNvSpPr>
          <p:nvPr/>
        </p:nvSpPr>
        <p:spPr bwMode="auto">
          <a:xfrm>
            <a:off x="900113" y="3932238"/>
            <a:ext cx="2449512" cy="863600"/>
          </a:xfrm>
          <a:prstGeom prst="can">
            <a:avLst>
              <a:gd name="adj" fmla="val 50000"/>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16000" bIns="0" anchor="ctr"/>
          <a:lstStyle/>
          <a:p>
            <a:pPr algn="ctr"/>
            <a:r>
              <a:rPr lang="zh-CN" altLang="en-US" sz="2000">
                <a:solidFill>
                  <a:srgbClr val="FF0000"/>
                </a:solidFill>
                <a:ea typeface="宋体" panose="02010600030101010101" pitchFamily="2" charset="-122"/>
              </a:rPr>
              <a:t>磁性层</a:t>
            </a:r>
            <a:endParaRPr lang="en-US" altLang="zh-CN" sz="2000">
              <a:solidFill>
                <a:srgbClr val="FF0000"/>
              </a:solidFill>
              <a:ea typeface="宋体" panose="02010600030101010101" pitchFamily="2" charset="-122"/>
            </a:endParaRPr>
          </a:p>
        </p:txBody>
      </p:sp>
      <p:sp>
        <p:nvSpPr>
          <p:cNvPr id="834565" name="AutoShape 5"/>
          <p:cNvSpPr>
            <a:spLocks noChangeArrowheads="1"/>
          </p:cNvSpPr>
          <p:nvPr/>
        </p:nvSpPr>
        <p:spPr bwMode="auto">
          <a:xfrm>
            <a:off x="900113" y="2924175"/>
            <a:ext cx="2449512" cy="1439863"/>
          </a:xfrm>
          <a:prstGeom prst="can">
            <a:avLst>
              <a:gd name="adj" fmla="val 29546"/>
            </a:avLst>
          </a:prstGeom>
          <a:solidFill>
            <a:srgbClr val="FFFF99"/>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solidFill>
                  <a:srgbClr val="FF0000"/>
                </a:solidFill>
                <a:ea typeface="宋体" panose="02010600030101010101" pitchFamily="2" charset="-122"/>
              </a:rPr>
              <a:t>基层（底板）</a:t>
            </a:r>
          </a:p>
        </p:txBody>
      </p:sp>
      <p:sp>
        <p:nvSpPr>
          <p:cNvPr id="834566" name="Rectangle 6"/>
          <p:cNvSpPr>
            <a:spLocks noGrp="1" noChangeArrowheads="1"/>
          </p:cNvSpPr>
          <p:nvPr>
            <p:ph type="ctrTitle"/>
          </p:nvPr>
        </p:nvSpPr>
        <p:spPr>
          <a:xfrm>
            <a:off x="467999" y="682625"/>
            <a:ext cx="8280000" cy="649288"/>
          </a:xfrm>
          <a:noFill/>
          <a:ln/>
        </p:spPr>
        <p:txBody>
          <a:bodyPr anchor="ctr"/>
          <a:lstStyle/>
          <a:p>
            <a:pPr algn="l" fontAlgn="b"/>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硬盘的盘片结构</a:t>
            </a:r>
            <a:endParaRPr lang="en-US" altLang="zh-CN" sz="3600" dirty="0">
              <a:solidFill>
                <a:srgbClr val="000066"/>
              </a:solidFill>
            </a:endParaRPr>
          </a:p>
        </p:txBody>
      </p:sp>
      <p:sp>
        <p:nvSpPr>
          <p:cNvPr id="83456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34568"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34569" name="AutoShape 9"/>
          <p:cNvSpPr>
            <a:spLocks noChangeArrowheads="1"/>
          </p:cNvSpPr>
          <p:nvPr/>
        </p:nvSpPr>
        <p:spPr bwMode="auto">
          <a:xfrm>
            <a:off x="900113" y="2492375"/>
            <a:ext cx="2449512" cy="863600"/>
          </a:xfrm>
          <a:prstGeom prst="can">
            <a:avLst>
              <a:gd name="adj" fmla="val 50000"/>
            </a:avLst>
          </a:prstGeom>
          <a:solidFill>
            <a:srgbClr val="CCFFCC"/>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16000" bIns="0" anchor="ctr"/>
          <a:lstStyle/>
          <a:p>
            <a:pPr algn="ctr"/>
            <a:r>
              <a:rPr lang="zh-CN" altLang="en-US" sz="2000">
                <a:solidFill>
                  <a:srgbClr val="FF0000"/>
                </a:solidFill>
                <a:ea typeface="宋体" panose="02010600030101010101" pitchFamily="2" charset="-122"/>
              </a:rPr>
              <a:t>磁性层</a:t>
            </a:r>
            <a:endParaRPr lang="en-US" altLang="zh-CN" sz="2000">
              <a:solidFill>
                <a:srgbClr val="FF0000"/>
              </a:solidFill>
              <a:ea typeface="宋体" panose="02010600030101010101" pitchFamily="2" charset="-122"/>
            </a:endParaRPr>
          </a:p>
        </p:txBody>
      </p:sp>
      <p:sp>
        <p:nvSpPr>
          <p:cNvPr id="834570" name="AutoShape 10"/>
          <p:cNvSpPr>
            <a:spLocks noChangeArrowheads="1"/>
          </p:cNvSpPr>
          <p:nvPr/>
        </p:nvSpPr>
        <p:spPr bwMode="auto">
          <a:xfrm>
            <a:off x="900113" y="2060575"/>
            <a:ext cx="2449512" cy="863600"/>
          </a:xfrm>
          <a:prstGeom prst="can">
            <a:avLst>
              <a:gd name="adj" fmla="val 50000"/>
            </a:avLst>
          </a:prstGeom>
          <a:solidFill>
            <a:srgbClr val="99C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16000" bIns="0" anchor="ctr"/>
          <a:lstStyle/>
          <a:p>
            <a:pPr algn="ctr"/>
            <a:r>
              <a:rPr lang="zh-CN" altLang="en-US" sz="2000">
                <a:solidFill>
                  <a:srgbClr val="FF0000"/>
                </a:solidFill>
                <a:ea typeface="宋体" panose="02010600030101010101" pitchFamily="2" charset="-122"/>
              </a:rPr>
              <a:t>保护层</a:t>
            </a:r>
            <a:endParaRPr lang="en-US" altLang="zh-CN" sz="2000">
              <a:solidFill>
                <a:srgbClr val="FF0000"/>
              </a:solidFill>
              <a:ea typeface="宋体" panose="02010600030101010101" pitchFamily="2" charset="-122"/>
            </a:endParaRPr>
          </a:p>
        </p:txBody>
      </p:sp>
      <p:sp>
        <p:nvSpPr>
          <p:cNvPr id="834571" name="AutoShape 11"/>
          <p:cNvSpPr>
            <a:spLocks noChangeArrowheads="1"/>
          </p:cNvSpPr>
          <p:nvPr/>
        </p:nvSpPr>
        <p:spPr bwMode="auto">
          <a:xfrm>
            <a:off x="900113" y="1628775"/>
            <a:ext cx="2449512" cy="863600"/>
          </a:xfrm>
          <a:prstGeom prst="can">
            <a:avLst>
              <a:gd name="adj" fmla="val 50000"/>
            </a:avLst>
          </a:prstGeom>
          <a:solidFill>
            <a:srgbClr val="CCFF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16000" bIns="0" anchor="ctr"/>
          <a:lstStyle/>
          <a:p>
            <a:pPr algn="ctr"/>
            <a:r>
              <a:rPr lang="zh-CN" altLang="en-US" sz="2000">
                <a:solidFill>
                  <a:srgbClr val="FF0000"/>
                </a:solidFill>
                <a:ea typeface="宋体" panose="02010600030101010101" pitchFamily="2" charset="-122"/>
              </a:rPr>
              <a:t>润滑层</a:t>
            </a:r>
            <a:endParaRPr lang="en-US" altLang="zh-CN" sz="2000">
              <a:solidFill>
                <a:srgbClr val="FF0000"/>
              </a:solidFill>
              <a:ea typeface="宋体" panose="02010600030101010101" pitchFamily="2" charset="-122"/>
            </a:endParaRPr>
          </a:p>
        </p:txBody>
      </p:sp>
      <p:sp>
        <p:nvSpPr>
          <p:cNvPr id="834572" name="Rectangle 12"/>
          <p:cNvSpPr>
            <a:spLocks noGrp="1" noChangeArrowheads="1"/>
          </p:cNvSpPr>
          <p:nvPr>
            <p:ph type="subTitle" idx="1"/>
          </p:nvPr>
        </p:nvSpPr>
        <p:spPr>
          <a:xfrm>
            <a:off x="3708400" y="1412875"/>
            <a:ext cx="4824413" cy="4392613"/>
          </a:xfrm>
          <a:noFill/>
          <a:ln/>
        </p:spPr>
        <p:txBody>
          <a:bodyPr rIns="21600"/>
          <a:lstStyle/>
          <a:p>
            <a:pPr algn="l" defTabSz="762000">
              <a:lnSpc>
                <a:spcPct val="120000"/>
              </a:lnSpc>
            </a:pPr>
            <a:r>
              <a:rPr lang="zh-CN" altLang="en-US" b="1">
                <a:solidFill>
                  <a:srgbClr val="000066"/>
                </a:solidFill>
                <a:latin typeface="宋体" panose="02010600030101010101" pitchFamily="2" charset="-122"/>
              </a:rPr>
              <a:t>    </a:t>
            </a:r>
            <a:r>
              <a:rPr lang="zh-CN" altLang="en-US" sz="2000" b="1">
                <a:solidFill>
                  <a:srgbClr val="000066"/>
                </a:solidFill>
                <a:latin typeface="宋体" panose="02010600030101010101" pitchFamily="2" charset="-122"/>
              </a:rPr>
              <a:t>目前硬盘盘片通常由四层介质构成：</a:t>
            </a:r>
          </a:p>
          <a:p>
            <a:pPr algn="l" defTabSz="762000">
              <a:lnSpc>
                <a:spcPct val="120000"/>
              </a:lnSpc>
            </a:pPr>
            <a:r>
              <a:rPr lang="zh-CN" altLang="en-US" sz="2000" b="1">
                <a:solidFill>
                  <a:srgbClr val="000066"/>
                </a:solidFill>
                <a:latin typeface="宋体" panose="02010600030101010101" pitchFamily="2" charset="-122"/>
              </a:rPr>
              <a:t>    </a:t>
            </a:r>
            <a:r>
              <a:rPr lang="en-US" altLang="zh-CN" sz="2000" b="1">
                <a:solidFill>
                  <a:srgbClr val="000066"/>
                </a:solidFill>
                <a:latin typeface="宋体" panose="02010600030101010101" pitchFamily="2" charset="-122"/>
              </a:rPr>
              <a:t>1. </a:t>
            </a:r>
            <a:r>
              <a:rPr lang="zh-CN" altLang="en-US" sz="2000" b="1">
                <a:solidFill>
                  <a:srgbClr val="000066"/>
                </a:solidFill>
                <a:latin typeface="宋体" panose="02010600030101010101" pitchFamily="2" charset="-122"/>
              </a:rPr>
              <a:t>基层</a:t>
            </a:r>
            <a:r>
              <a:rPr lang="en-US" altLang="zh-CN" sz="2000" b="1">
                <a:solidFill>
                  <a:srgbClr val="000066"/>
                </a:solidFill>
                <a:latin typeface="宋体" panose="02010600030101010101" pitchFamily="2" charset="-122"/>
              </a:rPr>
              <a:t>(</a:t>
            </a:r>
            <a:r>
              <a:rPr lang="zh-CN" altLang="en-US" sz="2000" b="1">
                <a:solidFill>
                  <a:srgbClr val="000066"/>
                </a:solidFill>
                <a:latin typeface="宋体" panose="02010600030101010101" pitchFamily="2" charset="-122"/>
              </a:rPr>
              <a:t>底板</a:t>
            </a:r>
            <a:r>
              <a:rPr lang="en-US" altLang="zh-CN" sz="2000" b="1">
                <a:solidFill>
                  <a:srgbClr val="000066"/>
                </a:solidFill>
                <a:latin typeface="宋体" panose="02010600030101010101" pitchFamily="2" charset="-122"/>
              </a:rPr>
              <a:t>)</a:t>
            </a:r>
            <a:r>
              <a:rPr lang="zh-CN" altLang="en-US" sz="2000" b="1">
                <a:solidFill>
                  <a:srgbClr val="000066"/>
                </a:solidFill>
                <a:latin typeface="宋体" panose="02010600030101010101" pitchFamily="2" charset="-122"/>
              </a:rPr>
              <a:t>，通常为玻璃或铝制介质</a:t>
            </a:r>
          </a:p>
          <a:p>
            <a:pPr algn="l" defTabSz="762000">
              <a:lnSpc>
                <a:spcPct val="120000"/>
              </a:lnSpc>
            </a:pPr>
            <a:r>
              <a:rPr lang="zh-CN" altLang="en-US" sz="2000" b="1">
                <a:solidFill>
                  <a:srgbClr val="000066"/>
                </a:solidFill>
                <a:latin typeface="宋体" panose="02010600030101010101" pitchFamily="2" charset="-122"/>
              </a:rPr>
              <a:t>    </a:t>
            </a:r>
            <a:r>
              <a:rPr lang="en-US" altLang="zh-CN" sz="2000" b="1">
                <a:solidFill>
                  <a:srgbClr val="000066"/>
                </a:solidFill>
                <a:latin typeface="宋体" panose="02010600030101010101" pitchFamily="2" charset="-122"/>
              </a:rPr>
              <a:t>2. </a:t>
            </a:r>
            <a:r>
              <a:rPr lang="zh-CN" altLang="en-US" sz="2000" b="1">
                <a:solidFill>
                  <a:srgbClr val="000066"/>
                </a:solidFill>
                <a:latin typeface="宋体" panose="02010600030101010101" pitchFamily="2" charset="-122"/>
              </a:rPr>
              <a:t>磁性层：用于记录数据，</a:t>
            </a:r>
          </a:p>
          <a:p>
            <a:pPr algn="l" defTabSz="762000">
              <a:lnSpc>
                <a:spcPct val="120000"/>
              </a:lnSpc>
            </a:pPr>
            <a:r>
              <a:rPr lang="zh-CN" altLang="en-US" sz="2000" b="1">
                <a:solidFill>
                  <a:srgbClr val="000066"/>
                </a:solidFill>
                <a:latin typeface="宋体" panose="02010600030101010101" pitchFamily="2" charset="-122"/>
              </a:rPr>
              <a:t>    </a:t>
            </a:r>
            <a:r>
              <a:rPr lang="en-US" altLang="zh-CN" sz="2000" b="1">
                <a:solidFill>
                  <a:srgbClr val="000066"/>
                </a:solidFill>
                <a:latin typeface="宋体" panose="02010600030101010101" pitchFamily="2" charset="-122"/>
              </a:rPr>
              <a:t>3. </a:t>
            </a:r>
            <a:r>
              <a:rPr lang="zh-CN" altLang="en-US" sz="2000" b="1">
                <a:solidFill>
                  <a:srgbClr val="000066"/>
                </a:solidFill>
                <a:latin typeface="宋体" panose="02010600030101010101" pitchFamily="2" charset="-122"/>
              </a:rPr>
              <a:t>保护层：用于防止磁性层受损，约为</a:t>
            </a:r>
            <a:r>
              <a:rPr lang="en-US" altLang="zh-CN" sz="2000" b="1">
                <a:solidFill>
                  <a:srgbClr val="000066"/>
                </a:solidFill>
                <a:latin typeface="宋体" panose="02010600030101010101" pitchFamily="2" charset="-122"/>
              </a:rPr>
              <a:t>5</a:t>
            </a:r>
            <a:r>
              <a:rPr lang="zh-CN" altLang="en-US" sz="2000" b="1">
                <a:solidFill>
                  <a:srgbClr val="000066"/>
                </a:solidFill>
                <a:latin typeface="宋体" panose="02010600030101010101" pitchFamily="2" charset="-122"/>
              </a:rPr>
              <a:t>纳米。</a:t>
            </a:r>
          </a:p>
          <a:p>
            <a:pPr algn="l" defTabSz="762000">
              <a:lnSpc>
                <a:spcPct val="120000"/>
              </a:lnSpc>
            </a:pPr>
            <a:r>
              <a:rPr lang="en-US" altLang="zh-CN" sz="2000" b="1">
                <a:solidFill>
                  <a:srgbClr val="000066"/>
                </a:solidFill>
                <a:latin typeface="宋体" panose="02010600030101010101" pitchFamily="2" charset="-122"/>
              </a:rPr>
              <a:t>    4. </a:t>
            </a:r>
            <a:r>
              <a:rPr lang="zh-CN" altLang="en-US" sz="2000" b="1">
                <a:solidFill>
                  <a:srgbClr val="000066"/>
                </a:solidFill>
                <a:latin typeface="宋体" panose="02010600030101010101" pitchFamily="2" charset="-122"/>
              </a:rPr>
              <a:t>润滑层：用于减小磁头与保护层间摩擦，约为</a:t>
            </a:r>
            <a:r>
              <a:rPr lang="en-US" altLang="zh-CN" sz="2000" b="1">
                <a:solidFill>
                  <a:srgbClr val="000066"/>
                </a:solidFill>
                <a:latin typeface="宋体" panose="02010600030101010101" pitchFamily="2" charset="-122"/>
              </a:rPr>
              <a:t>2</a:t>
            </a:r>
            <a:r>
              <a:rPr lang="zh-CN" altLang="en-US" sz="2000" b="1">
                <a:solidFill>
                  <a:srgbClr val="000066"/>
                </a:solidFill>
                <a:latin typeface="宋体" panose="02010600030101010101" pitchFamily="2" charset="-122"/>
              </a:rPr>
              <a:t>纳米。</a:t>
            </a:r>
          </a:p>
          <a:p>
            <a:pPr algn="l" defTabSz="762000">
              <a:lnSpc>
                <a:spcPct val="120000"/>
              </a:lnSpc>
            </a:pPr>
            <a:r>
              <a:rPr lang="zh-CN" altLang="en-US" sz="2000" b="1">
                <a:solidFill>
                  <a:srgbClr val="000066"/>
                </a:solidFill>
                <a:latin typeface="宋体" panose="02010600030101010101" pitchFamily="2" charset="-122"/>
              </a:rPr>
              <a:t>    通常，磁头在写入操作时距离保护层约</a:t>
            </a:r>
            <a:r>
              <a:rPr lang="en-US" altLang="zh-CN" sz="2000" b="1">
                <a:solidFill>
                  <a:srgbClr val="000066"/>
                </a:solidFill>
                <a:latin typeface="宋体" panose="02010600030101010101" pitchFamily="2" charset="-122"/>
              </a:rPr>
              <a:t>10</a:t>
            </a:r>
            <a:r>
              <a:rPr lang="zh-CN" altLang="en-US" sz="2000" b="1">
                <a:solidFill>
                  <a:srgbClr val="000066"/>
                </a:solidFill>
                <a:latin typeface="宋体" panose="02010600030101010101" pitchFamily="2" charset="-122"/>
              </a:rPr>
              <a:t>纳米。</a:t>
            </a:r>
            <a:r>
              <a:rPr lang="zh-CN" altLang="en-US" sz="2000">
                <a:solidFill>
                  <a:srgbClr val="000066"/>
                </a:solidFill>
                <a:latin typeface="宋体" panose="02010600030101010101" pitchFamily="2" charset="-122"/>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fld id="{5167A5E9-A2EE-45E7-B4B5-AA043D1E59EC}" type="datetime1">
              <a:rPr lang="zh-CN" altLang="en-US"/>
              <a:pPr/>
              <a:t>2021/11/28</a:t>
            </a:fld>
            <a:endParaRPr lang="en-US" altLang="zh-CN"/>
          </a:p>
        </p:txBody>
      </p:sp>
      <p:sp>
        <p:nvSpPr>
          <p:cNvPr id="815110" name="Rectangle 6"/>
          <p:cNvSpPr>
            <a:spLocks noGrp="1" noChangeArrowheads="1"/>
          </p:cNvSpPr>
          <p:nvPr>
            <p:ph type="ctrTitle"/>
          </p:nvPr>
        </p:nvSpPr>
        <p:spPr>
          <a:xfrm>
            <a:off x="467999" y="682625"/>
            <a:ext cx="8280000" cy="649288"/>
          </a:xfrm>
          <a:noFill/>
          <a:ln/>
        </p:spPr>
        <p:txBody>
          <a:bodyPr anchor="ctr"/>
          <a:lstStyle/>
          <a:p>
            <a:pPr algn="l" fontAlgn="b"/>
            <a:r>
              <a:rPr lang="zh-CN" altLang="en-US" sz="3600" dirty="0">
                <a:solidFill>
                  <a:srgbClr val="000066"/>
                </a:solidFill>
                <a:effectLst>
                  <a:outerShdw blurRad="38100" dist="38100" dir="2700000" algn="tl">
                    <a:srgbClr val="C0C0C0"/>
                  </a:outerShdw>
                </a:effectLst>
                <a:latin typeface="黑体" panose="02010609060101010101" pitchFamily="49" charset="-122"/>
                <a:ea typeface="黑体" panose="02010609060101010101" pitchFamily="49" charset="-122"/>
              </a:rPr>
              <a:t>硬盘的驱动结构</a:t>
            </a:r>
            <a:endParaRPr lang="en-US" altLang="zh-CN" sz="3600" dirty="0">
              <a:solidFill>
                <a:srgbClr val="000066"/>
              </a:solidFill>
            </a:endParaRPr>
          </a:p>
        </p:txBody>
      </p:sp>
      <p:sp>
        <p:nvSpPr>
          <p:cNvPr id="815111"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51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5116" name="Rectangle 12"/>
          <p:cNvSpPr>
            <a:spLocks noGrp="1" noChangeArrowheads="1"/>
          </p:cNvSpPr>
          <p:nvPr>
            <p:ph type="subTitle" idx="1"/>
          </p:nvPr>
        </p:nvSpPr>
        <p:spPr>
          <a:xfrm>
            <a:off x="4859338" y="1628775"/>
            <a:ext cx="3889375" cy="3887788"/>
          </a:xfrm>
          <a:noFill/>
          <a:ln/>
        </p:spPr>
        <p:txBody>
          <a:bodyPr rIns="21600"/>
          <a:lstStyle/>
          <a:p>
            <a:pPr marL="381000" indent="-381000" algn="l" defTabSz="762000">
              <a:lnSpc>
                <a:spcPct val="120000"/>
              </a:lnSpc>
            </a:pPr>
            <a:r>
              <a:rPr lang="zh-CN" altLang="en-US" b="1">
                <a:solidFill>
                  <a:srgbClr val="000066"/>
                </a:solidFill>
                <a:latin typeface="宋体" panose="02010600030101010101" pitchFamily="2" charset="-122"/>
              </a:rPr>
              <a:t>硬盘盘片的纪录结构：</a:t>
            </a:r>
          </a:p>
          <a:p>
            <a:pPr marL="381000" indent="-381000" algn="l" defTabSz="762000">
              <a:lnSpc>
                <a:spcPct val="120000"/>
              </a:lnSpc>
            </a:pPr>
            <a:r>
              <a:rPr lang="en-US" altLang="zh-CN" b="1">
                <a:solidFill>
                  <a:srgbClr val="000066"/>
                </a:solidFill>
                <a:latin typeface="宋体" panose="02010600030101010101" pitchFamily="2" charset="-122"/>
              </a:rPr>
              <a:t>1.</a:t>
            </a:r>
            <a:r>
              <a:rPr lang="zh-CN" altLang="en-US" b="1">
                <a:solidFill>
                  <a:srgbClr val="000066"/>
                </a:solidFill>
                <a:latin typeface="宋体" panose="02010600030101010101" pitchFamily="2" charset="-122"/>
              </a:rPr>
              <a:t>盘片由磁道、扇区组成；</a:t>
            </a:r>
          </a:p>
          <a:p>
            <a:pPr marL="381000" indent="-381000" algn="l" defTabSz="762000">
              <a:lnSpc>
                <a:spcPct val="120000"/>
              </a:lnSpc>
            </a:pPr>
            <a:r>
              <a:rPr lang="en-US" altLang="zh-CN" b="1">
                <a:solidFill>
                  <a:srgbClr val="000066"/>
                </a:solidFill>
                <a:latin typeface="宋体" panose="02010600030101010101" pitchFamily="2" charset="-122"/>
              </a:rPr>
              <a:t>2.</a:t>
            </a:r>
            <a:r>
              <a:rPr lang="zh-CN" altLang="en-US" b="1">
                <a:solidFill>
                  <a:srgbClr val="000066"/>
                </a:solidFill>
                <a:latin typeface="宋体" panose="02010600030101010101" pitchFamily="2" charset="-122"/>
              </a:rPr>
              <a:t>磁道为同心圆形式；</a:t>
            </a:r>
          </a:p>
          <a:p>
            <a:pPr marL="381000" indent="-381000" algn="l" defTabSz="762000">
              <a:lnSpc>
                <a:spcPct val="120000"/>
              </a:lnSpc>
            </a:pPr>
            <a:r>
              <a:rPr lang="en-US" altLang="zh-CN" b="1">
                <a:solidFill>
                  <a:srgbClr val="000066"/>
                </a:solidFill>
                <a:latin typeface="宋体" panose="02010600030101010101" pitchFamily="2" charset="-122"/>
              </a:rPr>
              <a:t>3.</a:t>
            </a:r>
            <a:r>
              <a:rPr lang="zh-CN" altLang="en-US" b="1">
                <a:solidFill>
                  <a:srgbClr val="000066"/>
                </a:solidFill>
                <a:latin typeface="宋体" panose="02010600030101010101" pitchFamily="2" charset="-122"/>
              </a:rPr>
              <a:t>扇区内又可划分为簇；</a:t>
            </a:r>
          </a:p>
          <a:p>
            <a:pPr marL="381000" indent="-381000" algn="l" defTabSz="762000">
              <a:lnSpc>
                <a:spcPct val="120000"/>
              </a:lnSpc>
            </a:pPr>
            <a:r>
              <a:rPr lang="en-US" altLang="zh-CN" b="1">
                <a:solidFill>
                  <a:srgbClr val="000066"/>
                </a:solidFill>
                <a:latin typeface="宋体" panose="02010600030101010101" pitchFamily="2" charset="-122"/>
              </a:rPr>
              <a:t>3.</a:t>
            </a:r>
            <a:r>
              <a:rPr lang="zh-CN" altLang="en-US" b="1">
                <a:solidFill>
                  <a:srgbClr val="000066"/>
                </a:solidFill>
                <a:latin typeface="宋体" panose="02010600030101010101" pitchFamily="2" charset="-122"/>
              </a:rPr>
              <a:t>多片系统中，对应磁道构成一个柱面；</a:t>
            </a:r>
          </a:p>
          <a:p>
            <a:pPr marL="381000" indent="-381000" algn="l" defTabSz="762000">
              <a:lnSpc>
                <a:spcPct val="120000"/>
              </a:lnSpc>
            </a:pPr>
            <a:r>
              <a:rPr lang="en-US" altLang="zh-CN" b="1">
                <a:solidFill>
                  <a:srgbClr val="000066"/>
                </a:solidFill>
                <a:latin typeface="宋体" panose="02010600030101010101" pitchFamily="2" charset="-122"/>
              </a:rPr>
              <a:t>4.</a:t>
            </a:r>
            <a:r>
              <a:rPr lang="zh-CN" altLang="en-US" b="1">
                <a:solidFill>
                  <a:srgbClr val="000066"/>
                </a:solidFill>
                <a:latin typeface="宋体" panose="02010600030101010101" pitchFamily="2" charset="-122"/>
              </a:rPr>
              <a:t>每个盘面对应一个磁头。</a:t>
            </a:r>
          </a:p>
        </p:txBody>
      </p:sp>
      <p:pic>
        <p:nvPicPr>
          <p:cNvPr id="815118" name="Picture 14" descr="7-1-2"/>
          <p:cNvPicPr>
            <a:picLocks noChangeAspect="1" noChangeArrowheads="1"/>
          </p:cNvPicPr>
          <p:nvPr/>
        </p:nvPicPr>
        <p:blipFill>
          <a:blip r:embed="rId2">
            <a:extLst>
              <a:ext uri="{28A0092B-C50C-407E-A947-70E740481C1C}">
                <a14:useLocalDpi xmlns:a14="http://schemas.microsoft.com/office/drawing/2010/main" val="0"/>
              </a:ext>
            </a:extLst>
          </a:blip>
          <a:srcRect l="3749" r="1241"/>
          <a:stretch>
            <a:fillRect/>
          </a:stretch>
        </p:blipFill>
        <p:spPr bwMode="auto">
          <a:xfrm>
            <a:off x="395288" y="1628775"/>
            <a:ext cx="4392612" cy="3479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quarter" idx="10"/>
          </p:nvPr>
        </p:nvSpPr>
        <p:spPr/>
        <p:txBody>
          <a:bodyPr/>
          <a:lstStyle/>
          <a:p>
            <a:pPr>
              <a:defRPr/>
            </a:pPr>
            <a:fld id="{74657668-9402-4404-8E8B-B723E74E4E17}" type="datetime1">
              <a:rPr lang="zh-CN" altLang="en-US"/>
              <a:pPr>
                <a:defRPr/>
              </a:pPr>
              <a:t>2021/11/28</a:t>
            </a:fld>
            <a:endParaRPr lang="en-US" altLang="zh-CN"/>
          </a:p>
        </p:txBody>
      </p:sp>
      <p:sp>
        <p:nvSpPr>
          <p:cNvPr id="1638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itchFamily="18" charset="0"/>
                <a:ea typeface="宋体" pitchFamily="2" charset="-122"/>
              </a:defRPr>
            </a:lvl1pPr>
            <a:lvl2pPr marL="742950" indent="-285750">
              <a:spcBef>
                <a:spcPct val="20000"/>
              </a:spcBef>
              <a:buChar char="–"/>
              <a:defRPr sz="2800">
                <a:solidFill>
                  <a:srgbClr val="FFFF00"/>
                </a:solidFill>
                <a:latin typeface="Times New Roman" pitchFamily="18" charset="0"/>
                <a:ea typeface="宋体" pitchFamily="2" charset="-122"/>
              </a:defRPr>
            </a:lvl2pPr>
            <a:lvl3pPr marL="1143000" indent="-228600">
              <a:spcBef>
                <a:spcPct val="20000"/>
              </a:spcBef>
              <a:buChar char="•"/>
              <a:defRPr sz="2400">
                <a:solidFill>
                  <a:srgbClr val="FFFF00"/>
                </a:solidFill>
                <a:latin typeface="Times New Roman" pitchFamily="18" charset="0"/>
                <a:ea typeface="宋体" pitchFamily="2" charset="-122"/>
              </a:defRPr>
            </a:lvl3pPr>
            <a:lvl4pPr marL="1600200" indent="-228600">
              <a:spcBef>
                <a:spcPct val="20000"/>
              </a:spcBef>
              <a:buChar char="–"/>
              <a:defRPr sz="2000">
                <a:solidFill>
                  <a:srgbClr val="FFFF00"/>
                </a:solidFill>
                <a:latin typeface="Times New Roman" pitchFamily="18" charset="0"/>
                <a:ea typeface="宋体" pitchFamily="2" charset="-122"/>
              </a:defRPr>
            </a:lvl4pPr>
            <a:lvl5pPr marL="2057400" indent="-228600">
              <a:spcBef>
                <a:spcPct val="20000"/>
              </a:spcBef>
              <a:buChar char="•"/>
              <a:defRPr sz="2000">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9pPr>
          </a:lstStyle>
          <a:p>
            <a:pPr>
              <a:spcBef>
                <a:spcPct val="0"/>
              </a:spcBef>
              <a:buFontTx/>
              <a:buNone/>
            </a:pPr>
            <a:endParaRPr lang="zh-CN" altLang="en-US" sz="2400">
              <a:solidFill>
                <a:schemeClr val="tx1"/>
              </a:solidFill>
              <a:ea typeface="黑体" pitchFamily="2" charset="-122"/>
            </a:endParaRPr>
          </a:p>
        </p:txBody>
      </p:sp>
      <p:sp>
        <p:nvSpPr>
          <p:cNvPr id="1638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rgbClr val="FFFF00"/>
                </a:solidFill>
                <a:latin typeface="Times New Roman" pitchFamily="18" charset="0"/>
                <a:ea typeface="宋体" pitchFamily="2" charset="-122"/>
              </a:defRPr>
            </a:lvl1pPr>
            <a:lvl2pPr marL="742950" indent="-285750">
              <a:spcBef>
                <a:spcPct val="20000"/>
              </a:spcBef>
              <a:buChar char="–"/>
              <a:defRPr sz="2800">
                <a:solidFill>
                  <a:srgbClr val="FFFF00"/>
                </a:solidFill>
                <a:latin typeface="Times New Roman" pitchFamily="18" charset="0"/>
                <a:ea typeface="宋体" pitchFamily="2" charset="-122"/>
              </a:defRPr>
            </a:lvl2pPr>
            <a:lvl3pPr marL="1143000" indent="-228600">
              <a:spcBef>
                <a:spcPct val="20000"/>
              </a:spcBef>
              <a:buChar char="•"/>
              <a:defRPr sz="2400">
                <a:solidFill>
                  <a:srgbClr val="FFFF00"/>
                </a:solidFill>
                <a:latin typeface="Times New Roman" pitchFamily="18" charset="0"/>
                <a:ea typeface="宋体" pitchFamily="2" charset="-122"/>
              </a:defRPr>
            </a:lvl3pPr>
            <a:lvl4pPr marL="1600200" indent="-228600">
              <a:spcBef>
                <a:spcPct val="20000"/>
              </a:spcBef>
              <a:buChar char="–"/>
              <a:defRPr sz="2000">
                <a:solidFill>
                  <a:srgbClr val="FFFF00"/>
                </a:solidFill>
                <a:latin typeface="Times New Roman" pitchFamily="18" charset="0"/>
                <a:ea typeface="宋体" pitchFamily="2" charset="-122"/>
              </a:defRPr>
            </a:lvl4pPr>
            <a:lvl5pPr marL="2057400" indent="-228600">
              <a:spcBef>
                <a:spcPct val="20000"/>
              </a:spcBef>
              <a:buChar char="•"/>
              <a:defRPr sz="2000">
                <a:solidFill>
                  <a:srgbClr val="FFFF00"/>
                </a:solidFill>
                <a:latin typeface="Times New Roman" pitchFamily="18" charset="0"/>
                <a:ea typeface="宋体" pitchFamily="2" charset="-122"/>
              </a:defRPr>
            </a:lvl5pPr>
            <a:lvl6pPr marL="25146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6pPr>
            <a:lvl7pPr marL="29718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7pPr>
            <a:lvl8pPr marL="34290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8pPr>
            <a:lvl9pPr marL="3886200" indent="-228600" eaLnBrk="0" fontAlgn="base" hangingPunct="0">
              <a:spcBef>
                <a:spcPct val="20000"/>
              </a:spcBef>
              <a:spcAft>
                <a:spcPct val="0"/>
              </a:spcAft>
              <a:buChar char="•"/>
              <a:defRPr sz="2000">
                <a:solidFill>
                  <a:srgbClr val="FFFF00"/>
                </a:solidFill>
                <a:latin typeface="Times New Roman" pitchFamily="18" charset="0"/>
                <a:ea typeface="宋体" pitchFamily="2" charset="-122"/>
              </a:defRPr>
            </a:lvl9pPr>
          </a:lstStyle>
          <a:p>
            <a:pPr>
              <a:spcBef>
                <a:spcPct val="0"/>
              </a:spcBef>
              <a:buFontTx/>
              <a:buNone/>
            </a:pPr>
            <a:endParaRPr lang="zh-CN" altLang="en-US" sz="2400">
              <a:solidFill>
                <a:schemeClr val="tx1"/>
              </a:solidFill>
              <a:ea typeface="黑体" pitchFamily="2" charset="-122"/>
            </a:endParaRPr>
          </a:p>
        </p:txBody>
      </p:sp>
      <p:sp>
        <p:nvSpPr>
          <p:cNvPr id="16389" name="Rectangle 4"/>
          <p:cNvSpPr>
            <a:spLocks noGrp="1" noChangeArrowheads="1"/>
          </p:cNvSpPr>
          <p:nvPr>
            <p:ph type="subTitle" idx="1"/>
          </p:nvPr>
        </p:nvSpPr>
        <p:spPr>
          <a:xfrm>
            <a:off x="1042988" y="2708275"/>
            <a:ext cx="7129462" cy="1008063"/>
          </a:xfrm>
          <a:noFill/>
        </p:spPr>
        <p:txBody>
          <a:bodyPr/>
          <a:lstStyle/>
          <a:p>
            <a:pPr defTabSz="762000" eaLnBrk="1" hangingPunct="1">
              <a:lnSpc>
                <a:spcPct val="110000"/>
              </a:lnSpc>
            </a:pPr>
            <a:r>
              <a:rPr lang="en-US" altLang="zh-CN" sz="4800" dirty="0" smtClean="0">
                <a:solidFill>
                  <a:srgbClr val="000066"/>
                </a:solidFill>
                <a:latin typeface="黑体" pitchFamily="2" charset="-122"/>
                <a:ea typeface="黑体" pitchFamily="2" charset="-122"/>
              </a:rPr>
              <a:t>8.1 </a:t>
            </a:r>
            <a:r>
              <a:rPr lang="zh-CN" altLang="en-US" sz="4800" dirty="0" smtClean="0">
                <a:solidFill>
                  <a:srgbClr val="000066"/>
                </a:solidFill>
                <a:latin typeface="黑体" pitchFamily="2" charset="-122"/>
                <a:ea typeface="黑体" pitchFamily="2" charset="-122"/>
              </a:rPr>
              <a:t>硬盘的技术指标</a:t>
            </a:r>
          </a:p>
        </p:txBody>
      </p:sp>
    </p:spTree>
    <p:extLst>
      <p:ext uri="{BB962C8B-B14F-4D97-AF65-F5344CB8AC3E}">
        <p14:creationId xmlns:p14="http://schemas.microsoft.com/office/powerpoint/2010/main" val="4179838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att3">
  <a:themeElements>
    <a:clrScheme name="att3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att3">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att3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tt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att3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tt3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tt3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tt3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att3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18724</TotalTime>
  <Words>2274</Words>
  <Application>Microsoft Office PowerPoint</Application>
  <PresentationFormat>全屏显示(4:3)</PresentationFormat>
  <Paragraphs>164</Paragraphs>
  <Slides>28</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9" baseType="lpstr">
      <vt:lpstr>仿宋_GB2312</vt:lpstr>
      <vt:lpstr>黑体</vt:lpstr>
      <vt:lpstr>隶书</vt:lpstr>
      <vt:lpstr>宋体</vt:lpstr>
      <vt:lpstr>微软雅黑</vt:lpstr>
      <vt:lpstr>Arial</vt:lpstr>
      <vt:lpstr>Cambria Math</vt:lpstr>
      <vt:lpstr>Times New Roman</vt:lpstr>
      <vt:lpstr>Wingdings</vt:lpstr>
      <vt:lpstr>att3</vt:lpstr>
      <vt:lpstr>Equation</vt:lpstr>
      <vt:lpstr>PowerPoint 演示文稿</vt:lpstr>
      <vt:lpstr>PowerPoint 演示文稿</vt:lpstr>
      <vt:lpstr>硬盘的外观</vt:lpstr>
      <vt:lpstr>硬盘的规格与分类</vt:lpstr>
      <vt:lpstr>硬盘的盘体结构</vt:lpstr>
      <vt:lpstr>硬盘的磁道结构</vt:lpstr>
      <vt:lpstr>硬盘的盘片结构</vt:lpstr>
      <vt:lpstr>硬盘的驱动结构</vt:lpstr>
      <vt:lpstr>PowerPoint 演示文稿</vt:lpstr>
      <vt:lpstr>8.1 硬盘的技术指标</vt:lpstr>
      <vt:lpstr>8.1 硬盘的技术指标</vt:lpstr>
      <vt:lpstr>8.1 硬盘的技术指标</vt:lpstr>
      <vt:lpstr>PowerPoint 演示文稿</vt:lpstr>
      <vt:lpstr>8.2.1 磁记录原理</vt:lpstr>
      <vt:lpstr>8.2.1 磁记录原理</vt:lpstr>
      <vt:lpstr>8.2.3 磁记录方式</vt:lpstr>
      <vt:lpstr>8.2.3 磁记录方式</vt:lpstr>
      <vt:lpstr>8.2.3 磁记录方式</vt:lpstr>
      <vt:lpstr>8.2.3 磁记录方式</vt:lpstr>
      <vt:lpstr>8.2.3 磁记录方式</vt:lpstr>
      <vt:lpstr>PowerPoint 演示文稿</vt:lpstr>
      <vt:lpstr>8.3.1 固态盘概述</vt:lpstr>
      <vt:lpstr>8.3.1 固态盘概述</vt:lpstr>
      <vt:lpstr>8.3.2 固态盘的外观</vt:lpstr>
      <vt:lpstr>8.3.3 NAND闪存的结构</vt:lpstr>
      <vt:lpstr>8.3.4 固态盘结构</vt:lpstr>
      <vt:lpstr>8.3.4 固态盘的结构</vt:lpstr>
      <vt:lpstr>PowerPoint 演示文稿</vt:lpstr>
    </vt:vector>
  </TitlesOfParts>
  <Company>中国矿业大学(北京)(cumtb)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计算机组成与结构</dc:title>
  <dc:subject>课件</dc:subject>
  <dc:creator>shq</dc:creator>
  <dc:description>清华，王爱英，第3版</dc:description>
  <cp:lastModifiedBy>Windows 用户</cp:lastModifiedBy>
  <cp:revision>203</cp:revision>
  <cp:lastPrinted>1999-05-06T17:03:56Z</cp:lastPrinted>
  <dcterms:created xsi:type="dcterms:W3CDTF">1999-05-03T20:45:05Z</dcterms:created>
  <dcterms:modified xsi:type="dcterms:W3CDTF">2021-11-28T06:01:13Z</dcterms:modified>
</cp:coreProperties>
</file>