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1" r:id="rId4"/>
    <p:sldId id="260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73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33" autoAdjust="0"/>
    <p:restoredTop sz="94424" autoAdjust="0"/>
  </p:normalViewPr>
  <p:slideViewPr>
    <p:cSldViewPr>
      <p:cViewPr varScale="1">
        <p:scale>
          <a:sx n="74" d="100"/>
          <a:sy n="74" d="100"/>
        </p:scale>
        <p:origin x="93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48680"/>
            <a:ext cx="10972800" cy="50405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XX</a:t>
            </a:r>
            <a:r>
              <a:rPr lang="zh-CN" altLang="en-US" dirty="0" smtClean="0"/>
              <a:t>项目</a:t>
            </a:r>
            <a:r>
              <a:rPr lang="zh-CN" altLang="en-US" dirty="0" smtClean="0"/>
              <a:t>培训记录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dirty="0" smtClean="0"/>
              <a:t>目录   </a:t>
            </a: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仅供参考，自行编写目录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一</a:t>
            </a:r>
            <a:r>
              <a:rPr lang="zh-CN" altLang="en-US" dirty="0"/>
              <a:t>、</a:t>
            </a:r>
            <a:r>
              <a:rPr lang="zh-CN" altLang="en-US" dirty="0" smtClean="0"/>
              <a:t>网络组织架构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</a:t>
            </a:r>
            <a:r>
              <a:rPr lang="zh-CN" altLang="en-US" dirty="0"/>
              <a:t>、</a:t>
            </a:r>
            <a:r>
              <a:rPr lang="zh-CN" altLang="en-US" dirty="0" smtClean="0"/>
              <a:t>整网</a:t>
            </a:r>
            <a:r>
              <a:rPr lang="en-US" altLang="zh-CN" dirty="0" smtClean="0"/>
              <a:t>IP</a:t>
            </a:r>
            <a:r>
              <a:rPr lang="zh-CN" altLang="en-US" dirty="0" smtClean="0"/>
              <a:t>规划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三</a:t>
            </a:r>
            <a:r>
              <a:rPr lang="zh-CN" altLang="en-US" dirty="0"/>
              <a:t>、</a:t>
            </a:r>
            <a:r>
              <a:rPr lang="zh-CN" altLang="en-US" dirty="0" smtClean="0"/>
              <a:t>网络设备基本配置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四、网络故障收集方式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五、电信无线用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六、培训效果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404664"/>
            <a:ext cx="10972800" cy="504056"/>
          </a:xfrm>
        </p:spPr>
        <p:txBody>
          <a:bodyPr>
            <a:noAutofit/>
          </a:bodyPr>
          <a:lstStyle/>
          <a:p>
            <a:pPr marL="0" indent="0" algn="l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三、无线故障排查思路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268760"/>
            <a:ext cx="10972800" cy="49580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学生可能报故障的有哪些：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smtClean="0"/>
              <a:t>1.</a:t>
            </a:r>
            <a:r>
              <a:rPr lang="zh-CN" altLang="en-US" sz="1800" dirty="0" smtClean="0"/>
              <a:t>无线能连接，但是很慢而且还断网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2.</a:t>
            </a:r>
            <a:r>
              <a:rPr lang="zh-CN" altLang="en-US" sz="1800" dirty="0" smtClean="0"/>
              <a:t>无线能连接，但是不能推出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界面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3.</a:t>
            </a:r>
            <a:r>
              <a:rPr lang="zh-CN" altLang="en-US" sz="1800" dirty="0" smtClean="0"/>
              <a:t>无线能连接，认证成功；但是速度很慢，其他寝室很快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4.</a:t>
            </a:r>
            <a:r>
              <a:rPr lang="zh-CN" altLang="en-US" sz="1800" dirty="0" smtClean="0"/>
              <a:t>寝室内其他人能连接，一个学生不能连接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5.</a:t>
            </a:r>
            <a:r>
              <a:rPr lang="zh-CN" altLang="en-US" sz="1800" dirty="0" smtClean="0"/>
              <a:t>寝室内其他人能认证，一个学生不能认证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6.</a:t>
            </a:r>
            <a:r>
              <a:rPr lang="zh-CN" altLang="en-US" sz="1800" dirty="0"/>
              <a:t>一</a:t>
            </a:r>
            <a:r>
              <a:rPr lang="zh-CN" altLang="en-US" sz="1800" dirty="0" smtClean="0"/>
              <a:t>层楼，部分人能获取到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地址；部分人不能获取到</a:t>
            </a:r>
            <a:r>
              <a:rPr lang="en-US" altLang="zh-CN" sz="1800" dirty="0" smtClean="0"/>
              <a:t>IP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504056"/>
          </a:xfrm>
        </p:spPr>
        <p:txBody>
          <a:bodyPr>
            <a:normAutofit/>
          </a:bodyPr>
          <a:lstStyle/>
          <a:p>
            <a:pPr marL="0" algn="l" defTabSz="913130">
              <a:lnSpc>
                <a:spcPct val="85000"/>
              </a:lnSpc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四、网络设备基本配置</a:t>
            </a:r>
            <a:endParaRPr kumimoji="1"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268760"/>
            <a:ext cx="10972800" cy="4958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1.</a:t>
            </a:r>
            <a:r>
              <a:rPr lang="zh-CN" altLang="en-US" sz="1800" dirty="0" smtClean="0"/>
              <a:t>设备</a:t>
            </a:r>
            <a:r>
              <a:rPr lang="en-US" altLang="zh-CN" sz="1800" dirty="0" smtClean="0"/>
              <a:t>VLAN</a:t>
            </a:r>
            <a:r>
              <a:rPr lang="zh-CN" altLang="en-US" sz="1800" dirty="0" smtClean="0"/>
              <a:t>用途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2.</a:t>
            </a:r>
            <a:r>
              <a:rPr lang="zh-CN" altLang="en-US" sz="1800" dirty="0" smtClean="0"/>
              <a:t>交换机接口配置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3.</a:t>
            </a:r>
            <a:r>
              <a:rPr lang="zh-CN" altLang="en-US" sz="1800" dirty="0" smtClean="0"/>
              <a:t>远程和</a:t>
            </a:r>
            <a:r>
              <a:rPr lang="en-US" altLang="zh-CN" sz="1800" dirty="0" smtClean="0"/>
              <a:t>Enable</a:t>
            </a:r>
            <a:r>
              <a:rPr lang="zh-CN" altLang="en-US" sz="1800" dirty="0" smtClean="0"/>
              <a:t>密码配置，加密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4.</a:t>
            </a:r>
            <a:r>
              <a:rPr lang="zh-CN" altLang="en-US" sz="1800" dirty="0" smtClean="0"/>
              <a:t>交换机日志保存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5.</a:t>
            </a:r>
            <a:r>
              <a:rPr lang="zh-CN" altLang="en-US" sz="1800" dirty="0" smtClean="0"/>
              <a:t>交换机管理</a:t>
            </a:r>
            <a:r>
              <a:rPr lang="en-US" altLang="zh-CN" sz="1800" dirty="0" smtClean="0"/>
              <a:t>IP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6.VLAN</a:t>
            </a:r>
            <a:r>
              <a:rPr lang="zh-CN" altLang="en-US" sz="1800" dirty="0" smtClean="0"/>
              <a:t>修剪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7.  ......</a:t>
            </a:r>
            <a:endParaRPr lang="zh-CN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504056"/>
          </a:xfrm>
        </p:spPr>
        <p:txBody>
          <a:bodyPr>
            <a:normAutofit/>
          </a:bodyPr>
          <a:lstStyle/>
          <a:p>
            <a:pPr indent="0" algn="l" defTabSz="913130">
              <a:lnSpc>
                <a:spcPct val="85000"/>
              </a:lnSpc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五、网络故障收集方式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268760"/>
            <a:ext cx="10972800" cy="4958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1.</a:t>
            </a:r>
            <a:r>
              <a:rPr lang="zh-CN" altLang="en-US" sz="1800" dirty="0" smtClean="0"/>
              <a:t>能否获取到规划内的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2.</a:t>
            </a:r>
            <a:r>
              <a:rPr lang="zh-CN" altLang="en-US" sz="1800" dirty="0" smtClean="0"/>
              <a:t>认证账号是否正常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3.</a:t>
            </a:r>
            <a:r>
              <a:rPr lang="zh-CN" altLang="en-US" sz="1800" dirty="0" smtClean="0"/>
              <a:t>。。。是否掉线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4.</a:t>
            </a:r>
            <a:r>
              <a:rPr lang="zh-CN" altLang="en-US" sz="1800" dirty="0" smtClean="0"/>
              <a:t>收集故障信息时，需要收集学生寝室编号，姓名，认证账号，手机号码等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/>
          </a:bodyPr>
          <a:lstStyle/>
          <a:p>
            <a:pPr algn="l" defTabSz="913130">
              <a:lnSpc>
                <a:spcPct val="85000"/>
              </a:lnSpc>
            </a:pPr>
            <a:r>
              <a:rPr kumimoji="1"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六、培训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总结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1.</a:t>
            </a:r>
            <a:r>
              <a:rPr lang="zh-CN" altLang="en-US" sz="1800" dirty="0"/>
              <a:t>整网的</a:t>
            </a:r>
            <a:r>
              <a:rPr lang="en-US" altLang="zh-CN" sz="1800" dirty="0"/>
              <a:t>IP</a:t>
            </a:r>
            <a:r>
              <a:rPr lang="zh-CN" altLang="en-US" sz="1800" dirty="0"/>
              <a:t>规划需要实时去了解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2.</a:t>
            </a:r>
            <a:r>
              <a:rPr lang="zh-CN" altLang="en-US" sz="1800" dirty="0"/>
              <a:t>解决故障需要了解现场的信息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3.</a:t>
            </a:r>
            <a:r>
              <a:rPr lang="zh-CN" altLang="en-US" sz="1800" dirty="0"/>
              <a:t>运维工程师已经了解网络链路层面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4.</a:t>
            </a:r>
            <a:r>
              <a:rPr lang="zh-CN" altLang="en-US" sz="1800" dirty="0"/>
              <a:t>运维工程师具备接入层交换机调试能力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5.  ......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直线连接符 115"/>
          <p:cNvCxnSpPr/>
          <p:nvPr/>
        </p:nvCxnSpPr>
        <p:spPr>
          <a:xfrm flipV="1">
            <a:off x="3033921" y="3919890"/>
            <a:ext cx="949490" cy="129398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直线连接符 117"/>
          <p:cNvCxnSpPr>
            <a:endCxn id="27" idx="1"/>
          </p:cNvCxnSpPr>
          <p:nvPr/>
        </p:nvCxnSpPr>
        <p:spPr>
          <a:xfrm flipV="1">
            <a:off x="3081399" y="3858079"/>
            <a:ext cx="873220" cy="117533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直线连接符 137"/>
          <p:cNvCxnSpPr>
            <a:stCxn id="8" idx="2"/>
            <a:endCxn id="27" idx="0"/>
          </p:cNvCxnSpPr>
          <p:nvPr/>
        </p:nvCxnSpPr>
        <p:spPr>
          <a:xfrm>
            <a:off x="3261159" y="2300727"/>
            <a:ext cx="986406" cy="126390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直线连接符 139"/>
          <p:cNvCxnSpPr>
            <a:stCxn id="30" idx="0"/>
            <a:endCxn id="8" idx="2"/>
          </p:cNvCxnSpPr>
          <p:nvPr/>
        </p:nvCxnSpPr>
        <p:spPr>
          <a:xfrm flipH="1" flipV="1">
            <a:off x="3261159" y="2300727"/>
            <a:ext cx="3995879" cy="120028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7" name="直线连接符 146"/>
          <p:cNvCxnSpPr>
            <a:stCxn id="30" idx="3"/>
          </p:cNvCxnSpPr>
          <p:nvPr/>
        </p:nvCxnSpPr>
        <p:spPr>
          <a:xfrm>
            <a:off x="7549984" y="3768684"/>
            <a:ext cx="2819736" cy="120912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6982121" y="3933683"/>
            <a:ext cx="701765" cy="307282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zh-CN" altLang="en-US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核心交换机</a:t>
            </a:r>
            <a:endParaRPr kumimoji="1" lang="en-US" altLang="zh-CN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RG-N18010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4430774" y="3780042"/>
            <a:ext cx="699200" cy="307282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zh-CN" altLang="en-US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核心交换机</a:t>
            </a:r>
            <a:endParaRPr kumimoji="1" lang="en-US" altLang="zh-CN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RG-N18010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10561324" y="5389182"/>
            <a:ext cx="968505" cy="307282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zh-CN" altLang="en-US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热点缓存设备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PowerCacheX10E</a:t>
            </a:r>
            <a:endParaRPr kumimoji="1" lang="en-US" altLang="zh-CN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1889869" y="1940645"/>
            <a:ext cx="859500" cy="307282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zh-CN" altLang="en-US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出口路由器</a:t>
            </a:r>
            <a:endParaRPr kumimoji="1" lang="en-US" altLang="zh-CN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RG-RSR7708-X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7666974" y="2006060"/>
            <a:ext cx="821028" cy="307282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zh-CN" altLang="en-US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出口网关</a:t>
            </a:r>
            <a:endParaRPr kumimoji="1" lang="en-US" altLang="zh-CN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RG-EG2000UE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74" name="直线连接符 173"/>
          <p:cNvCxnSpPr>
            <a:stCxn id="169" idx="2"/>
            <a:endCxn id="8" idx="0"/>
          </p:cNvCxnSpPr>
          <p:nvPr/>
        </p:nvCxnSpPr>
        <p:spPr>
          <a:xfrm>
            <a:off x="1760101" y="803157"/>
            <a:ext cx="1501058" cy="11067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/>
          <p:cNvCxnSpPr>
            <a:stCxn id="166" idx="2"/>
            <a:endCxn id="8" idx="0"/>
          </p:cNvCxnSpPr>
          <p:nvPr/>
        </p:nvCxnSpPr>
        <p:spPr>
          <a:xfrm>
            <a:off x="3081399" y="803157"/>
            <a:ext cx="179760" cy="11067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3" name="直线连接符 182"/>
          <p:cNvCxnSpPr>
            <a:stCxn id="8" idx="0"/>
            <a:endCxn id="172" idx="2"/>
          </p:cNvCxnSpPr>
          <p:nvPr/>
        </p:nvCxnSpPr>
        <p:spPr>
          <a:xfrm flipV="1">
            <a:off x="3261159" y="791152"/>
            <a:ext cx="974075" cy="111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5" name="Group 48"/>
          <p:cNvGrpSpPr/>
          <p:nvPr/>
        </p:nvGrpSpPr>
        <p:grpSpPr bwMode="auto">
          <a:xfrm>
            <a:off x="2701743" y="546889"/>
            <a:ext cx="759312" cy="281970"/>
            <a:chOff x="770" y="762"/>
            <a:chExt cx="565" cy="373"/>
          </a:xfrm>
        </p:grpSpPr>
        <p:pic>
          <p:nvPicPr>
            <p:cNvPr id="166" name="Picture 49" descr="云（空白）"/>
            <p:cNvPicPr>
              <a:picLocks noChangeAspect="1"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" y="762"/>
              <a:ext cx="565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7" name="Text Box 50"/>
            <p:cNvSpPr txBox="1">
              <a:spLocks noChangeArrowheads="1"/>
            </p:cNvSpPr>
            <p:nvPr/>
          </p:nvSpPr>
          <p:spPr bwMode="auto">
            <a:xfrm>
              <a:off x="928" y="870"/>
              <a:ext cx="27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7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移动</a:t>
              </a:r>
              <a:endParaRPr lang="en-US" altLang="zh-CN" sz="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71" name="Group 48"/>
          <p:cNvGrpSpPr/>
          <p:nvPr/>
        </p:nvGrpSpPr>
        <p:grpSpPr bwMode="auto">
          <a:xfrm>
            <a:off x="3855578" y="534884"/>
            <a:ext cx="759312" cy="281970"/>
            <a:chOff x="770" y="762"/>
            <a:chExt cx="565" cy="373"/>
          </a:xfrm>
        </p:grpSpPr>
        <p:pic>
          <p:nvPicPr>
            <p:cNvPr id="172" name="Picture 49" descr="云（空白）"/>
            <p:cNvPicPr>
              <a:picLocks noChangeAspect="1"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" y="762"/>
              <a:ext cx="565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3" name="Text Box 50"/>
            <p:cNvSpPr txBox="1">
              <a:spLocks noChangeArrowheads="1"/>
            </p:cNvSpPr>
            <p:nvPr/>
          </p:nvSpPr>
          <p:spPr bwMode="auto">
            <a:xfrm>
              <a:off x="927" y="870"/>
              <a:ext cx="27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7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电信</a:t>
              </a:r>
              <a:endParaRPr lang="en-US" altLang="zh-CN" sz="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68" name="Group 48"/>
          <p:cNvGrpSpPr/>
          <p:nvPr/>
        </p:nvGrpSpPr>
        <p:grpSpPr bwMode="auto">
          <a:xfrm>
            <a:off x="1380445" y="546889"/>
            <a:ext cx="759312" cy="281970"/>
            <a:chOff x="770" y="762"/>
            <a:chExt cx="565" cy="373"/>
          </a:xfrm>
        </p:grpSpPr>
        <p:pic>
          <p:nvPicPr>
            <p:cNvPr id="169" name="Picture 49" descr="云（空白）"/>
            <p:cNvPicPr>
              <a:picLocks noChangeAspect="1"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" y="762"/>
              <a:ext cx="565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0" name="Text Box 50"/>
            <p:cNvSpPr txBox="1">
              <a:spLocks noChangeArrowheads="1"/>
            </p:cNvSpPr>
            <p:nvPr/>
          </p:nvSpPr>
          <p:spPr bwMode="auto">
            <a:xfrm>
              <a:off x="928" y="870"/>
              <a:ext cx="27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7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联通</a:t>
              </a:r>
              <a:endParaRPr lang="en-US" altLang="zh-CN" sz="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188" name="直线连接符 187"/>
          <p:cNvCxnSpPr>
            <a:stCxn id="8" idx="3"/>
          </p:cNvCxnSpPr>
          <p:nvPr/>
        </p:nvCxnSpPr>
        <p:spPr>
          <a:xfrm>
            <a:off x="3575077" y="2105305"/>
            <a:ext cx="314565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Picture 19" descr="高端路由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240" y="1909883"/>
            <a:ext cx="627837" cy="39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文本框 191"/>
          <p:cNvSpPr txBox="1"/>
          <p:nvPr/>
        </p:nvSpPr>
        <p:spPr>
          <a:xfrm>
            <a:off x="1395560" y="1198833"/>
            <a:ext cx="306785" cy="984390"/>
          </a:xfrm>
          <a:prstGeom prst="rect">
            <a:avLst/>
          </a:prstGeom>
          <a:noFill/>
        </p:spPr>
        <p:txBody>
          <a:bodyPr vert="eaVert" wrap="none" lIns="60469" tIns="30235" rIns="60469" bIns="30235" rtlCol="0">
            <a:spAutoFit/>
          </a:bodyPr>
          <a:lstStyle/>
          <a:p>
            <a:r>
              <a:rPr kumimoji="1"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学生出口区域</a:t>
            </a:r>
            <a:endParaRPr kumimoji="1" lang="zh-CN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09" name="直线连接符 208"/>
          <p:cNvCxnSpPr>
            <a:stCxn id="198" idx="2"/>
            <a:endCxn id="9" idx="0"/>
          </p:cNvCxnSpPr>
          <p:nvPr/>
        </p:nvCxnSpPr>
        <p:spPr>
          <a:xfrm flipH="1">
            <a:off x="7123962" y="843978"/>
            <a:ext cx="530394" cy="11309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1" name="直线连接符 210"/>
          <p:cNvCxnSpPr>
            <a:stCxn id="195" idx="2"/>
            <a:endCxn id="9" idx="0"/>
          </p:cNvCxnSpPr>
          <p:nvPr/>
        </p:nvCxnSpPr>
        <p:spPr>
          <a:xfrm>
            <a:off x="6617249" y="854940"/>
            <a:ext cx="506713" cy="1119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3" name="直线连接符 212"/>
          <p:cNvCxnSpPr>
            <a:stCxn id="204" idx="2"/>
            <a:endCxn id="9" idx="0"/>
          </p:cNvCxnSpPr>
          <p:nvPr/>
        </p:nvCxnSpPr>
        <p:spPr>
          <a:xfrm flipH="1">
            <a:off x="7123962" y="854469"/>
            <a:ext cx="2529834" cy="11204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1" name="直线连接符 220"/>
          <p:cNvCxnSpPr>
            <a:stCxn id="201" idx="2"/>
            <a:endCxn id="9" idx="0"/>
          </p:cNvCxnSpPr>
          <p:nvPr/>
        </p:nvCxnSpPr>
        <p:spPr>
          <a:xfrm flipH="1">
            <a:off x="7123962" y="854940"/>
            <a:ext cx="1532653" cy="1119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2" name="Group 48"/>
          <p:cNvGrpSpPr/>
          <p:nvPr/>
        </p:nvGrpSpPr>
        <p:grpSpPr bwMode="auto">
          <a:xfrm>
            <a:off x="9260700" y="572499"/>
            <a:ext cx="759312" cy="281970"/>
            <a:chOff x="770" y="762"/>
            <a:chExt cx="565" cy="373"/>
          </a:xfrm>
        </p:grpSpPr>
        <p:pic>
          <p:nvPicPr>
            <p:cNvPr id="203" name="Picture 49" descr="云（空白）"/>
            <p:cNvPicPr>
              <a:picLocks noChangeAspect="1"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" y="762"/>
              <a:ext cx="565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" name="Text Box 50"/>
            <p:cNvSpPr txBox="1">
              <a:spLocks noChangeArrowheads="1"/>
            </p:cNvSpPr>
            <p:nvPr/>
          </p:nvSpPr>
          <p:spPr bwMode="auto">
            <a:xfrm>
              <a:off x="927" y="870"/>
              <a:ext cx="27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7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电信</a:t>
              </a:r>
              <a:endParaRPr lang="en-US" altLang="zh-CN" sz="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99" name="Group 48"/>
          <p:cNvGrpSpPr/>
          <p:nvPr/>
        </p:nvGrpSpPr>
        <p:grpSpPr bwMode="auto">
          <a:xfrm>
            <a:off x="8262176" y="572970"/>
            <a:ext cx="759312" cy="281970"/>
            <a:chOff x="770" y="762"/>
            <a:chExt cx="565" cy="373"/>
          </a:xfrm>
        </p:grpSpPr>
        <p:pic>
          <p:nvPicPr>
            <p:cNvPr id="200" name="Picture 49" descr="云（空白）"/>
            <p:cNvPicPr>
              <a:picLocks noChangeAspect="1"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" y="762"/>
              <a:ext cx="565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1" name="Text Box 50"/>
            <p:cNvSpPr txBox="1">
              <a:spLocks noChangeArrowheads="1"/>
            </p:cNvSpPr>
            <p:nvPr/>
          </p:nvSpPr>
          <p:spPr bwMode="auto">
            <a:xfrm>
              <a:off x="862" y="870"/>
              <a:ext cx="403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CERNET</a:t>
              </a:r>
              <a:endParaRPr lang="en-US" altLang="zh-CN" sz="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96" name="Group 48"/>
          <p:cNvGrpSpPr/>
          <p:nvPr/>
        </p:nvGrpSpPr>
        <p:grpSpPr bwMode="auto">
          <a:xfrm>
            <a:off x="7259916" y="562008"/>
            <a:ext cx="759312" cy="281970"/>
            <a:chOff x="770" y="762"/>
            <a:chExt cx="565" cy="373"/>
          </a:xfrm>
        </p:grpSpPr>
        <p:pic>
          <p:nvPicPr>
            <p:cNvPr id="197" name="Picture 49" descr="云（空白）"/>
            <p:cNvPicPr>
              <a:picLocks noChangeAspect="1"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" y="762"/>
              <a:ext cx="565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" name="Text Box 50"/>
            <p:cNvSpPr txBox="1">
              <a:spLocks noChangeArrowheads="1"/>
            </p:cNvSpPr>
            <p:nvPr/>
          </p:nvSpPr>
          <p:spPr bwMode="auto">
            <a:xfrm>
              <a:off x="928" y="870"/>
              <a:ext cx="27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7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移动</a:t>
              </a:r>
              <a:endParaRPr lang="en-US" altLang="zh-CN" sz="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93" name="Group 48"/>
          <p:cNvGrpSpPr/>
          <p:nvPr/>
        </p:nvGrpSpPr>
        <p:grpSpPr bwMode="auto">
          <a:xfrm>
            <a:off x="6222809" y="572970"/>
            <a:ext cx="759312" cy="281970"/>
            <a:chOff x="770" y="762"/>
            <a:chExt cx="565" cy="373"/>
          </a:xfrm>
        </p:grpSpPr>
        <p:pic>
          <p:nvPicPr>
            <p:cNvPr id="194" name="Picture 49" descr="云（空白）"/>
            <p:cNvPicPr>
              <a:picLocks noChangeAspect="1"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" y="762"/>
              <a:ext cx="565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" name="Text Box 50"/>
            <p:cNvSpPr txBox="1">
              <a:spLocks noChangeArrowheads="1"/>
            </p:cNvSpPr>
            <p:nvPr/>
          </p:nvSpPr>
          <p:spPr bwMode="auto">
            <a:xfrm>
              <a:off x="928" y="870"/>
              <a:ext cx="27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7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联通</a:t>
              </a:r>
              <a:endParaRPr lang="en-US" altLang="zh-CN" sz="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23" name="文本框 222"/>
          <p:cNvSpPr txBox="1"/>
          <p:nvPr/>
        </p:nvSpPr>
        <p:spPr>
          <a:xfrm>
            <a:off x="9317607" y="1265142"/>
            <a:ext cx="306785" cy="984390"/>
          </a:xfrm>
          <a:prstGeom prst="rect">
            <a:avLst/>
          </a:prstGeom>
          <a:noFill/>
        </p:spPr>
        <p:txBody>
          <a:bodyPr vert="eaVert" wrap="none" lIns="60469" tIns="30235" rIns="60469" bIns="30235" rtlCol="0">
            <a:spAutoFit/>
          </a:bodyPr>
          <a:lstStyle/>
          <a:p>
            <a:r>
              <a:rPr kumimoji="1"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教师出口区域</a:t>
            </a:r>
            <a:endParaRPr kumimoji="1" lang="zh-CN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Picture 37" descr="C:\Documents and Settings\Administrator\桌面\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733" y="1974892"/>
            <a:ext cx="806458" cy="32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文本框 225"/>
          <p:cNvSpPr txBox="1"/>
          <p:nvPr/>
        </p:nvSpPr>
        <p:spPr>
          <a:xfrm>
            <a:off x="911424" y="71396"/>
            <a:ext cx="5094634" cy="430392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学校园网拓扑图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核心互联接口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5595123" y="3564629"/>
            <a:ext cx="429896" cy="184171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zh-CN" altLang="en-US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虚拟化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46" name="组 245"/>
          <p:cNvGrpSpPr/>
          <p:nvPr/>
        </p:nvGrpSpPr>
        <p:grpSpPr>
          <a:xfrm>
            <a:off x="3239489" y="5952605"/>
            <a:ext cx="757364" cy="463626"/>
            <a:chOff x="1668525" y="5439229"/>
            <a:chExt cx="894636" cy="871285"/>
          </a:xfrm>
        </p:grpSpPr>
        <p:pic>
          <p:nvPicPr>
            <p:cNvPr id="247" name="Picture 44" descr="通用服务器-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423" y="5439229"/>
              <a:ext cx="305965" cy="414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8" name="Picture 44" descr="通用服务器-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491" y="5439229"/>
              <a:ext cx="305965" cy="414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9" name="Picture 44" descr="通用服务器-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196" y="5439229"/>
              <a:ext cx="305965" cy="414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2" name="Picture 44" descr="通用服务器-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525" y="5896059"/>
              <a:ext cx="305965" cy="414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3" name="Picture 44" descr="通用服务器-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5593" y="5896059"/>
              <a:ext cx="305965" cy="414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4" name="Picture 44" descr="通用服务器-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298" y="5896059"/>
              <a:ext cx="305965" cy="414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7" name="矩形 256"/>
          <p:cNvSpPr/>
          <p:nvPr/>
        </p:nvSpPr>
        <p:spPr>
          <a:xfrm>
            <a:off x="1009167" y="5840560"/>
            <a:ext cx="1439006" cy="90080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8" name="矩形 257"/>
          <p:cNvSpPr/>
          <p:nvPr/>
        </p:nvSpPr>
        <p:spPr>
          <a:xfrm>
            <a:off x="3137466" y="5809890"/>
            <a:ext cx="1384973" cy="93147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9" name="文本框 258"/>
          <p:cNvSpPr txBox="1"/>
          <p:nvPr/>
        </p:nvSpPr>
        <p:spPr>
          <a:xfrm>
            <a:off x="1274274" y="5877983"/>
            <a:ext cx="942857" cy="184171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zh-CN" altLang="en-US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校园应用服务器群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0" name="文本框 259"/>
          <p:cNvSpPr txBox="1"/>
          <p:nvPr/>
        </p:nvSpPr>
        <p:spPr>
          <a:xfrm>
            <a:off x="3245739" y="5824094"/>
            <a:ext cx="737672" cy="184171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zh-CN" altLang="en-US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运营服务器群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2" name="文本框 261"/>
          <p:cNvSpPr txBox="1"/>
          <p:nvPr/>
        </p:nvSpPr>
        <p:spPr>
          <a:xfrm>
            <a:off x="303317" y="4826157"/>
            <a:ext cx="1391697" cy="230338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zh-CN" altLang="en-US" sz="1100" dirty="0">
                <a:solidFill>
                  <a:srgbClr val="558E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校园网数据中心区域</a:t>
            </a:r>
            <a:endParaRPr kumimoji="1" lang="zh-CN" altLang="en-US" sz="1100" dirty="0">
              <a:solidFill>
                <a:srgbClr val="558ED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4837604" y="3047701"/>
            <a:ext cx="1109569" cy="230338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zh-CN" altLang="en-US" sz="1100" dirty="0">
                <a:solidFill>
                  <a:srgbClr val="558E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校园网核心区域</a:t>
            </a:r>
            <a:endParaRPr kumimoji="1" lang="zh-CN" altLang="en-US" sz="1100" dirty="0">
              <a:solidFill>
                <a:srgbClr val="558ED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08" name="直线连接符 307"/>
          <p:cNvCxnSpPr/>
          <p:nvPr/>
        </p:nvCxnSpPr>
        <p:spPr>
          <a:xfrm>
            <a:off x="7527191" y="3919890"/>
            <a:ext cx="2804719" cy="121821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6" name="Picture 13" descr="D:\工作\10、品牌营销类\产品图标\产品图标PNG合集\抽象产品图标\出口\Cach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021" y="4899866"/>
            <a:ext cx="530035" cy="44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9" name="直线连接符 338"/>
          <p:cNvCxnSpPr>
            <a:stCxn id="27" idx="3"/>
          </p:cNvCxnSpPr>
          <p:nvPr/>
        </p:nvCxnSpPr>
        <p:spPr>
          <a:xfrm>
            <a:off x="4540511" y="3858079"/>
            <a:ext cx="248182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3" name="直线连接符 372"/>
          <p:cNvCxnSpPr>
            <a:endCxn id="30" idx="1"/>
          </p:cNvCxnSpPr>
          <p:nvPr/>
        </p:nvCxnSpPr>
        <p:spPr>
          <a:xfrm>
            <a:off x="4522439" y="3768683"/>
            <a:ext cx="2441653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" name="Picture 15" descr="C:\Documents and Settings\Administrator\桌面\新图标\1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092" y="3501008"/>
            <a:ext cx="585892" cy="535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5" descr="C:\Documents and Settings\Administrator\桌面\新图标\1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619" y="3564629"/>
            <a:ext cx="585892" cy="58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4" name="文本框 373"/>
          <p:cNvSpPr txBox="1"/>
          <p:nvPr/>
        </p:nvSpPr>
        <p:spPr>
          <a:xfrm>
            <a:off x="1366022" y="5071848"/>
            <a:ext cx="1611459" cy="276504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 algn="ctr"/>
            <a:r>
              <a:rPr kumimoji="1" lang="zh-CN" altLang="en-US" sz="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数据中心交换机</a:t>
            </a:r>
            <a:endParaRPr kumimoji="1" lang="en-US" altLang="zh-CN" sz="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ctr"/>
            <a:r>
              <a:rPr kumimoji="1" lang="en-US" altLang="zh-CN" sz="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RG-S6000-48GT/4SFP</a:t>
            </a:r>
            <a:endParaRPr kumimoji="1" lang="zh-CN" altLang="en-US" sz="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80" name="直线连接符 379"/>
          <p:cNvCxnSpPr/>
          <p:nvPr/>
        </p:nvCxnSpPr>
        <p:spPr>
          <a:xfrm flipH="1">
            <a:off x="2106291" y="5213871"/>
            <a:ext cx="782089" cy="333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1" name="直线连接符 380"/>
          <p:cNvCxnSpPr>
            <a:stCxn id="258" idx="0"/>
          </p:cNvCxnSpPr>
          <p:nvPr/>
        </p:nvCxnSpPr>
        <p:spPr>
          <a:xfrm flipH="1" flipV="1">
            <a:off x="3073185" y="5275758"/>
            <a:ext cx="756768" cy="5341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78" name="Picture 46" descr="防火墙-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691" y="5478784"/>
            <a:ext cx="414605" cy="26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5" descr="C:\Documents and Settings\Administrator\桌面\新图标\1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24" y="5010769"/>
            <a:ext cx="525685" cy="31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2" name="文本框 381"/>
          <p:cNvSpPr txBox="1"/>
          <p:nvPr/>
        </p:nvSpPr>
        <p:spPr>
          <a:xfrm>
            <a:off x="788987" y="5333893"/>
            <a:ext cx="1611459" cy="168782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 algn="ctr"/>
            <a:r>
              <a:rPr kumimoji="1" lang="en-US" altLang="zh-CN" sz="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RG-WG2000E</a:t>
            </a:r>
            <a:endParaRPr kumimoji="1" lang="zh-CN" altLang="en-US" sz="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3" name="文本框 382"/>
          <p:cNvSpPr txBox="1"/>
          <p:nvPr/>
        </p:nvSpPr>
        <p:spPr>
          <a:xfrm>
            <a:off x="3625369" y="5889961"/>
            <a:ext cx="1268423" cy="707391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en-US" altLang="zh-CN" sz="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SAM</a:t>
            </a:r>
            <a:endParaRPr kumimoji="1" lang="en-US" altLang="zh-CN" sz="7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ctr">
              <a:lnSpc>
                <a:spcPct val="150000"/>
              </a:lnSpc>
            </a:pPr>
            <a:r>
              <a:rPr kumimoji="1" lang="en-US" altLang="zh-CN" sz="7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ePortal</a:t>
            </a:r>
            <a:endParaRPr kumimoji="1" lang="en-US" altLang="zh-CN" sz="7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ctr">
              <a:lnSpc>
                <a:spcPct val="150000"/>
              </a:lnSpc>
            </a:pPr>
            <a:r>
              <a:rPr kumimoji="1" lang="en-US" altLang="zh-CN" sz="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RIIL</a:t>
            </a:r>
            <a:endParaRPr kumimoji="1" lang="en-US" altLang="zh-CN" sz="7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ctr">
              <a:lnSpc>
                <a:spcPct val="150000"/>
              </a:lnSpc>
            </a:pPr>
            <a:r>
              <a:rPr kumimoji="1" lang="en-US" altLang="zh-CN" sz="7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elog</a:t>
            </a:r>
            <a:endParaRPr kumimoji="1" lang="zh-CN" altLang="en-US" sz="7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34" name="组 244"/>
          <p:cNvGrpSpPr/>
          <p:nvPr/>
        </p:nvGrpSpPr>
        <p:grpSpPr>
          <a:xfrm>
            <a:off x="1115177" y="6014381"/>
            <a:ext cx="1250132" cy="414898"/>
            <a:chOff x="1668525" y="5439229"/>
            <a:chExt cx="1476719" cy="871285"/>
          </a:xfrm>
        </p:grpSpPr>
        <p:pic>
          <p:nvPicPr>
            <p:cNvPr id="235" name="Picture 44" descr="通用服务器-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423" y="5439229"/>
              <a:ext cx="305965" cy="414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0" name="Picture 44" descr="通用服务器-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491" y="5439229"/>
              <a:ext cx="305965" cy="414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1" name="Picture 44" descr="通用服务器-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196" y="5439229"/>
              <a:ext cx="305965" cy="414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5" name="Picture 44" descr="通用服务器-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5549" y="5439229"/>
              <a:ext cx="305965" cy="414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6" name="Picture 44" descr="通用服务器-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279" y="5439229"/>
              <a:ext cx="305965" cy="414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1" name="Picture 44" descr="通用服务器-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525" y="5896059"/>
              <a:ext cx="305965" cy="414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4" name="Picture 44" descr="通用服务器-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5593" y="5896059"/>
              <a:ext cx="305965" cy="414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5" name="Picture 44" descr="通用服务器-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298" y="5896059"/>
              <a:ext cx="305965" cy="414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" name="Picture 44" descr="通用服务器-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1651" y="5896059"/>
              <a:ext cx="305965" cy="414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9" name="Picture 44" descr="通用服务器-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5381" y="5896059"/>
              <a:ext cx="305965" cy="414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0" name="直线连接符 380"/>
          <p:cNvCxnSpPr>
            <a:endCxn id="257" idx="0"/>
          </p:cNvCxnSpPr>
          <p:nvPr/>
        </p:nvCxnSpPr>
        <p:spPr>
          <a:xfrm flipH="1">
            <a:off x="1728670" y="5660700"/>
            <a:ext cx="143870" cy="1798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 rot="20159888">
            <a:off x="3264914" y="2441914"/>
            <a:ext cx="723454" cy="1376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r>
              <a:rPr lang="en-US" altLang="zh-CN" sz="1200" dirty="0"/>
              <a:t>AG1</a:t>
            </a:r>
            <a:endParaRPr lang="zh-CN" altLang="en-US" sz="1200" dirty="0"/>
          </a:p>
        </p:txBody>
      </p:sp>
      <p:sp>
        <p:nvSpPr>
          <p:cNvPr id="95" name="椭圆 94"/>
          <p:cNvSpPr/>
          <p:nvPr/>
        </p:nvSpPr>
        <p:spPr>
          <a:xfrm rot="20159888">
            <a:off x="3700566" y="3285786"/>
            <a:ext cx="723454" cy="1376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r>
              <a:rPr lang="en-US" altLang="zh-CN" sz="1200" dirty="0"/>
              <a:t>AG1</a:t>
            </a:r>
            <a:endParaRPr lang="zh-CN" altLang="en-US" sz="1200" dirty="0"/>
          </a:p>
        </p:txBody>
      </p:sp>
      <p:sp>
        <p:nvSpPr>
          <p:cNvPr id="96" name="椭圆 95"/>
          <p:cNvSpPr/>
          <p:nvPr/>
        </p:nvSpPr>
        <p:spPr>
          <a:xfrm rot="20159888">
            <a:off x="6445660" y="3203540"/>
            <a:ext cx="723454" cy="1376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r>
              <a:rPr lang="en-US" altLang="zh-CN" sz="1200" dirty="0"/>
              <a:t>AG1</a:t>
            </a:r>
            <a:endParaRPr lang="zh-CN" altLang="en-US" sz="1200" dirty="0"/>
          </a:p>
        </p:txBody>
      </p:sp>
      <p:sp>
        <p:nvSpPr>
          <p:cNvPr id="97" name="椭圆 96"/>
          <p:cNvSpPr/>
          <p:nvPr/>
        </p:nvSpPr>
        <p:spPr>
          <a:xfrm rot="18593875">
            <a:off x="8971425" y="4478671"/>
            <a:ext cx="723454" cy="1376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r>
              <a:rPr lang="en-US" altLang="zh-CN" sz="1200" dirty="0"/>
              <a:t>AG2</a:t>
            </a:r>
            <a:endParaRPr lang="zh-CN" altLang="en-US" sz="1200" dirty="0"/>
          </a:p>
        </p:txBody>
      </p:sp>
      <p:sp>
        <p:nvSpPr>
          <p:cNvPr id="98" name="椭圆 97"/>
          <p:cNvSpPr/>
          <p:nvPr/>
        </p:nvSpPr>
        <p:spPr>
          <a:xfrm rot="2136253">
            <a:off x="3229025" y="4376917"/>
            <a:ext cx="723454" cy="1376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r>
              <a:rPr lang="en-US" altLang="zh-CN" sz="1200" dirty="0"/>
              <a:t>AG3</a:t>
            </a:r>
            <a:endParaRPr lang="zh-CN" altLang="en-US" sz="1200" dirty="0"/>
          </a:p>
        </p:txBody>
      </p:sp>
      <p:sp>
        <p:nvSpPr>
          <p:cNvPr id="99" name="文本框 154"/>
          <p:cNvSpPr txBox="1"/>
          <p:nvPr/>
        </p:nvSpPr>
        <p:spPr>
          <a:xfrm>
            <a:off x="10331910" y="4751208"/>
            <a:ext cx="622256" cy="184171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zh-CN" altLang="en-US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镜像</a:t>
            </a:r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</a:t>
            </a:r>
            <a:r>
              <a:rPr kumimoji="1" lang="zh-CN" altLang="en-US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0" name="文本框 154"/>
          <p:cNvSpPr txBox="1"/>
          <p:nvPr/>
        </p:nvSpPr>
        <p:spPr>
          <a:xfrm>
            <a:off x="7562154" y="3718269"/>
            <a:ext cx="716833" cy="184171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ten1-2/1/46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2" name="文本框 154"/>
          <p:cNvSpPr txBox="1"/>
          <p:nvPr/>
        </p:nvSpPr>
        <p:spPr>
          <a:xfrm>
            <a:off x="4980522" y="3408922"/>
            <a:ext cx="1547189" cy="184171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Ten1-2/1/45:10.255.255.2/30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3" name="文本框 154"/>
          <p:cNvSpPr txBox="1"/>
          <p:nvPr/>
        </p:nvSpPr>
        <p:spPr>
          <a:xfrm>
            <a:off x="2814618" y="4849241"/>
            <a:ext cx="551724" cy="184171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ten1/1-2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" name="文本框 154"/>
          <p:cNvSpPr txBox="1"/>
          <p:nvPr/>
        </p:nvSpPr>
        <p:spPr>
          <a:xfrm>
            <a:off x="3232335" y="3980872"/>
            <a:ext cx="716833" cy="184171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ten1-2/1/47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5548374" y="3925998"/>
            <a:ext cx="723454" cy="1376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r>
              <a:rPr lang="en-US" altLang="zh-CN" sz="1200" dirty="0"/>
              <a:t>VSL</a:t>
            </a:r>
            <a:endParaRPr lang="zh-CN" altLang="en-US" sz="1200" dirty="0"/>
          </a:p>
        </p:txBody>
      </p:sp>
      <p:sp>
        <p:nvSpPr>
          <p:cNvPr id="106" name="文本框 154"/>
          <p:cNvSpPr txBox="1"/>
          <p:nvPr/>
        </p:nvSpPr>
        <p:spPr>
          <a:xfrm>
            <a:off x="6638109" y="4714792"/>
            <a:ext cx="724848" cy="184171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1-2/1/45-46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7" name="文本框 154"/>
          <p:cNvSpPr txBox="1"/>
          <p:nvPr/>
        </p:nvSpPr>
        <p:spPr>
          <a:xfrm>
            <a:off x="1893539" y="2249053"/>
            <a:ext cx="1543982" cy="184171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ten1/1/0-1</a:t>
            </a:r>
            <a:r>
              <a:rPr kumimoji="1" lang="zh-CN" altLang="en-US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10.255.255.1/30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8" name="文本框 154"/>
          <p:cNvSpPr txBox="1"/>
          <p:nvPr/>
        </p:nvSpPr>
        <p:spPr>
          <a:xfrm>
            <a:off x="3397600" y="1909883"/>
            <a:ext cx="1535968" cy="184171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GI13/1/0-1:10.255.255.26/30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9" name="文本框 154"/>
          <p:cNvSpPr txBox="1"/>
          <p:nvPr/>
        </p:nvSpPr>
        <p:spPr>
          <a:xfrm>
            <a:off x="6051164" y="1848559"/>
            <a:ext cx="1265061" cy="184171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GI0/6:10.255.255.25/30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0" name="文本框 154"/>
          <p:cNvSpPr txBox="1"/>
          <p:nvPr/>
        </p:nvSpPr>
        <p:spPr>
          <a:xfrm>
            <a:off x="2263569" y="4751208"/>
            <a:ext cx="968505" cy="184171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10.255.255.17/30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1" name="文本框 154"/>
          <p:cNvSpPr txBox="1"/>
          <p:nvPr/>
        </p:nvSpPr>
        <p:spPr>
          <a:xfrm>
            <a:off x="3081399" y="3774103"/>
            <a:ext cx="968505" cy="184171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10.255.255.18/30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2" name="Picture 15" descr="C:\Documents and Settings\Administrator\桌面\新图标\1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416" y="5736078"/>
            <a:ext cx="525685" cy="31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15" descr="C:\Documents and Settings\Administrator\桌面\新图标\1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463" y="5540769"/>
            <a:ext cx="525685" cy="31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4" name="直线连接符 117"/>
          <p:cNvCxnSpPr>
            <a:stCxn id="112" idx="0"/>
            <a:endCxn id="27" idx="2"/>
          </p:cNvCxnSpPr>
          <p:nvPr/>
        </p:nvCxnSpPr>
        <p:spPr>
          <a:xfrm flipH="1" flipV="1">
            <a:off x="4247565" y="4151528"/>
            <a:ext cx="1399694" cy="15845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直线连接符 117"/>
          <p:cNvCxnSpPr>
            <a:stCxn id="113" idx="0"/>
            <a:endCxn id="30" idx="2"/>
          </p:cNvCxnSpPr>
          <p:nvPr/>
        </p:nvCxnSpPr>
        <p:spPr>
          <a:xfrm flipH="1" flipV="1">
            <a:off x="7257038" y="4036359"/>
            <a:ext cx="1641268" cy="15044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3" name="文本框 155"/>
          <p:cNvSpPr txBox="1"/>
          <p:nvPr/>
        </p:nvSpPr>
        <p:spPr>
          <a:xfrm>
            <a:off x="5581807" y="6062154"/>
            <a:ext cx="323850" cy="182245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zh-CN" altLang="en-US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型号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5030662" y="5304161"/>
            <a:ext cx="723454" cy="1376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r>
              <a:rPr lang="en-US" altLang="zh-CN" sz="1200" dirty="0"/>
              <a:t>AG4</a:t>
            </a:r>
            <a:endParaRPr lang="zh-CN" altLang="en-US" sz="1200" dirty="0"/>
          </a:p>
        </p:txBody>
      </p:sp>
      <p:sp>
        <p:nvSpPr>
          <p:cNvPr id="126" name="椭圆 125"/>
          <p:cNvSpPr/>
          <p:nvPr/>
        </p:nvSpPr>
        <p:spPr>
          <a:xfrm>
            <a:off x="8215142" y="5085385"/>
            <a:ext cx="723454" cy="1376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r>
              <a:rPr lang="en-US" altLang="zh-CN" sz="1200" dirty="0"/>
              <a:t>AG5</a:t>
            </a:r>
            <a:endParaRPr lang="zh-CN" altLang="en-US" sz="1200" dirty="0"/>
          </a:p>
        </p:txBody>
      </p:sp>
      <p:sp>
        <p:nvSpPr>
          <p:cNvPr id="127" name="文本框 154"/>
          <p:cNvSpPr txBox="1"/>
          <p:nvPr/>
        </p:nvSpPr>
        <p:spPr>
          <a:xfrm>
            <a:off x="5186777" y="6204897"/>
            <a:ext cx="1313180" cy="182245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</a:t>
            </a:r>
            <a:r>
              <a:rPr kumimoji="1" lang="zh-CN" altLang="en-US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端口</a:t>
            </a:r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:10.255.255.10/30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9" name="文本框 154"/>
          <p:cNvSpPr txBox="1"/>
          <p:nvPr/>
        </p:nvSpPr>
        <p:spPr>
          <a:xfrm>
            <a:off x="3942859" y="4138463"/>
            <a:ext cx="1465435" cy="307282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ten1/7/3-7:10.255.255.9/30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0" name="文本框 154"/>
          <p:cNvSpPr txBox="1"/>
          <p:nvPr/>
        </p:nvSpPr>
        <p:spPr>
          <a:xfrm>
            <a:off x="6735826" y="4273846"/>
            <a:ext cx="1526350" cy="307282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ten1/7/3-7:10.255.255.13/30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3" name="文本框 154"/>
          <p:cNvSpPr txBox="1"/>
          <p:nvPr/>
        </p:nvSpPr>
        <p:spPr>
          <a:xfrm>
            <a:off x="10020012" y="4524914"/>
            <a:ext cx="1188116" cy="307282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ETH8:10.255.255.6/30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1" name="文本框 154"/>
          <p:cNvSpPr txBox="1"/>
          <p:nvPr/>
        </p:nvSpPr>
        <p:spPr>
          <a:xfrm>
            <a:off x="1594787" y="854469"/>
            <a:ext cx="614240" cy="184171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TEN:1/2/0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2" name="文本框 154"/>
          <p:cNvSpPr txBox="1"/>
          <p:nvPr/>
        </p:nvSpPr>
        <p:spPr>
          <a:xfrm>
            <a:off x="2783360" y="844786"/>
            <a:ext cx="614240" cy="184171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TEN:3/2/0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4" name="文本框 154"/>
          <p:cNvSpPr txBox="1"/>
          <p:nvPr/>
        </p:nvSpPr>
        <p:spPr>
          <a:xfrm>
            <a:off x="3928114" y="865405"/>
            <a:ext cx="614240" cy="184171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TEN:3/2/1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35" name="直线连接符 212"/>
          <p:cNvCxnSpPr>
            <a:stCxn id="137" idx="1"/>
          </p:cNvCxnSpPr>
          <p:nvPr/>
        </p:nvCxnSpPr>
        <p:spPr>
          <a:xfrm flipH="1">
            <a:off x="7639572" y="3040690"/>
            <a:ext cx="2196324" cy="616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212"/>
          <p:cNvCxnSpPr/>
          <p:nvPr/>
        </p:nvCxnSpPr>
        <p:spPr>
          <a:xfrm flipH="1">
            <a:off x="7562154" y="2996952"/>
            <a:ext cx="2278262" cy="5961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7" name="Picture 15" descr="C:\Documents and Settings\Administrator\桌面\新图标\1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896" y="2780928"/>
            <a:ext cx="525685" cy="51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文本框 230"/>
          <p:cNvSpPr txBox="1"/>
          <p:nvPr/>
        </p:nvSpPr>
        <p:spPr>
          <a:xfrm>
            <a:off x="10391260" y="2978699"/>
            <a:ext cx="654316" cy="184171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ASME1000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1" name="文本框 154"/>
          <p:cNvSpPr txBox="1"/>
          <p:nvPr/>
        </p:nvSpPr>
        <p:spPr>
          <a:xfrm>
            <a:off x="9452179" y="3377222"/>
            <a:ext cx="1492686" cy="184171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lstStyle/>
          <a:p>
            <a:pPr algn="ctr"/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GI2/1/13-14:10.150.150.253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55"/>
          <p:cNvSpPr txBox="1"/>
          <p:nvPr/>
        </p:nvSpPr>
        <p:spPr>
          <a:xfrm>
            <a:off x="8722517" y="5902134"/>
            <a:ext cx="323850" cy="182245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p>
            <a:pPr algn="ctr"/>
            <a:r>
              <a:rPr kumimoji="1" lang="zh-CN" altLang="en-US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型号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154"/>
          <p:cNvSpPr txBox="1"/>
          <p:nvPr/>
        </p:nvSpPr>
        <p:spPr>
          <a:xfrm>
            <a:off x="8327487" y="6044877"/>
            <a:ext cx="1313180" cy="182245"/>
          </a:xfrm>
          <a:prstGeom prst="rect">
            <a:avLst/>
          </a:prstGeom>
          <a:noFill/>
        </p:spPr>
        <p:txBody>
          <a:bodyPr wrap="none" lIns="60469" tIns="30235" rIns="60469" bIns="30235" rtlCol="0">
            <a:spAutoFit/>
          </a:bodyPr>
          <a:p>
            <a:pPr algn="ctr"/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</a:t>
            </a:r>
            <a:r>
              <a:rPr kumimoji="1" lang="zh-CN" altLang="en-US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端口</a:t>
            </a:r>
            <a:r>
              <a:rPr kumimoji="1" lang="en-US" altLang="zh-CN" sz="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:10.255.255.10/30</a:t>
            </a:r>
            <a:endParaRPr kumimoji="1"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504056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一、网络组织架构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268760"/>
            <a:ext cx="10972800" cy="49580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整网组织架构进行培训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设备与设备互联说明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包含链路，接口，</a:t>
            </a:r>
            <a:r>
              <a:rPr lang="en-US" altLang="zh-CN" dirty="0" smtClean="0"/>
              <a:t>AG)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2.NAS</a:t>
            </a:r>
            <a:r>
              <a:rPr lang="zh-CN" altLang="en-US" dirty="0" smtClean="0"/>
              <a:t>设备定义，极简网络定义</a:t>
            </a:r>
            <a:r>
              <a:rPr lang="en-US" altLang="zh-CN" dirty="0" smtClean="0"/>
              <a:t>(</a:t>
            </a:r>
            <a:r>
              <a:rPr lang="zh-CN" altLang="en-US" dirty="0" smtClean="0"/>
              <a:t>传统认证方式说明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/>
              <a:t>内</a:t>
            </a:r>
            <a:r>
              <a:rPr lang="zh-CN" altLang="en-US" dirty="0" smtClean="0"/>
              <a:t>网业务分析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内网应用软件功能介绍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学院出口策略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内网辅助设备及功能</a:t>
            </a:r>
            <a:r>
              <a:rPr lang="en-US" altLang="zh-CN" dirty="0" smtClean="0"/>
              <a:t>(WG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S6000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powercache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ASME)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二、整网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地址规划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3"/>
            <a:ext cx="10972800" cy="49294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XX</a:t>
            </a:r>
            <a:r>
              <a:rPr lang="zh-CN" altLang="en-US" dirty="0" smtClean="0">
                <a:solidFill>
                  <a:srgbClr val="FF0000"/>
                </a:solidFill>
              </a:rPr>
              <a:t>大学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总体规划</a:t>
            </a:r>
            <a:r>
              <a:rPr lang="zh-CN" altLang="en-US" dirty="0">
                <a:solidFill>
                  <a:srgbClr val="FF0000"/>
                </a:solidFill>
              </a:rPr>
              <a:t>原则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用户网段：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10.0-7.0.0/16 </a:t>
            </a:r>
            <a:r>
              <a:rPr lang="zh-CN" altLang="en-US" dirty="0"/>
              <a:t>有线用户     </a:t>
            </a:r>
            <a:r>
              <a:rPr lang="en-US" altLang="zh-CN" dirty="0"/>
              <a:t>10.8-15.0.0/16 </a:t>
            </a:r>
            <a:r>
              <a:rPr lang="zh-CN" altLang="en-US" dirty="0"/>
              <a:t>无线用户    一校区</a:t>
            </a:r>
            <a:r>
              <a:rPr lang="en-US" altLang="zh-CN" dirty="0"/>
              <a:t>A</a:t>
            </a:r>
            <a:r>
              <a:rPr lang="zh-CN" altLang="en-US" dirty="0"/>
              <a:t>院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10.16-23.0.0/16 </a:t>
            </a:r>
            <a:r>
              <a:rPr lang="zh-CN" altLang="en-US" dirty="0"/>
              <a:t>有线用户   </a:t>
            </a:r>
            <a:r>
              <a:rPr lang="en-US" altLang="zh-CN" dirty="0"/>
              <a:t>10.24-31.0.0/16 </a:t>
            </a:r>
            <a:r>
              <a:rPr lang="zh-CN" altLang="en-US" dirty="0"/>
              <a:t>无线用户   一校区</a:t>
            </a:r>
            <a:r>
              <a:rPr lang="en-US" altLang="zh-CN" dirty="0"/>
              <a:t>B</a:t>
            </a:r>
            <a:r>
              <a:rPr lang="zh-CN" altLang="en-US" dirty="0"/>
              <a:t>院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10.32-39.0.0/16 </a:t>
            </a:r>
            <a:r>
              <a:rPr lang="zh-CN" altLang="en-US" dirty="0"/>
              <a:t>有线用户   </a:t>
            </a:r>
            <a:r>
              <a:rPr lang="en-US" altLang="zh-CN" dirty="0"/>
              <a:t>10.40-47.0.0/16 </a:t>
            </a:r>
            <a:r>
              <a:rPr lang="zh-CN" altLang="en-US" dirty="0"/>
              <a:t>无线用户   一校区</a:t>
            </a:r>
            <a:r>
              <a:rPr lang="en-US" altLang="zh-CN" dirty="0"/>
              <a:t>C</a:t>
            </a:r>
            <a:r>
              <a:rPr lang="zh-CN" altLang="en-US" dirty="0"/>
              <a:t>院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10.48-55.0.0/16 </a:t>
            </a:r>
            <a:r>
              <a:rPr lang="zh-CN" altLang="en-US" dirty="0"/>
              <a:t>有线用户   </a:t>
            </a:r>
            <a:r>
              <a:rPr lang="en-US" altLang="zh-CN" dirty="0"/>
              <a:t>10.56-63.0.0/16 </a:t>
            </a:r>
            <a:r>
              <a:rPr lang="zh-CN" altLang="en-US" dirty="0"/>
              <a:t>无线用户   一校区</a:t>
            </a:r>
            <a:r>
              <a:rPr lang="en-US" altLang="zh-CN" dirty="0"/>
              <a:t>D</a:t>
            </a:r>
            <a:r>
              <a:rPr lang="zh-CN" altLang="en-US" dirty="0"/>
              <a:t>院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10.64-71.0.0/16 </a:t>
            </a:r>
            <a:r>
              <a:rPr lang="zh-CN" altLang="en-US" dirty="0"/>
              <a:t>有线用户   </a:t>
            </a:r>
            <a:r>
              <a:rPr lang="en-US" altLang="zh-CN" dirty="0"/>
              <a:t>10.72-79.0.0/16 </a:t>
            </a:r>
            <a:r>
              <a:rPr lang="zh-CN" altLang="en-US" dirty="0"/>
              <a:t>无线用户   二校区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有线</a:t>
            </a:r>
            <a:r>
              <a:rPr lang="en-US" altLang="zh-CN" dirty="0"/>
              <a:t>--Super </a:t>
            </a:r>
            <a:r>
              <a:rPr lang="en-US" altLang="zh-CN" dirty="0" err="1"/>
              <a:t>vlan</a:t>
            </a:r>
            <a:r>
              <a:rPr lang="zh-CN" altLang="en-US" dirty="0"/>
              <a:t>：</a:t>
            </a:r>
            <a:r>
              <a:rPr lang="en-US" altLang="zh-CN" dirty="0"/>
              <a:t>3001-3500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无线</a:t>
            </a:r>
            <a:r>
              <a:rPr lang="en-US" altLang="zh-CN" dirty="0"/>
              <a:t>--Super </a:t>
            </a:r>
            <a:r>
              <a:rPr lang="en-US" altLang="zh-CN" dirty="0" err="1"/>
              <a:t>vlan</a:t>
            </a:r>
            <a:r>
              <a:rPr lang="zh-CN" altLang="en-US" dirty="0"/>
              <a:t>：</a:t>
            </a:r>
            <a:r>
              <a:rPr lang="en-US" altLang="zh-CN" dirty="0"/>
              <a:t>3501-4000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有线用户</a:t>
            </a:r>
            <a:r>
              <a:rPr lang="en-US" altLang="zh-CN" dirty="0" err="1"/>
              <a:t>vlan</a:t>
            </a:r>
            <a:r>
              <a:rPr lang="zh-CN" altLang="en-US" dirty="0"/>
              <a:t>：</a:t>
            </a:r>
            <a:r>
              <a:rPr lang="en-US" altLang="zh-CN" dirty="0"/>
              <a:t>1001-2000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无线用户</a:t>
            </a:r>
            <a:r>
              <a:rPr lang="en-US" altLang="zh-CN" dirty="0" err="1"/>
              <a:t>vlan</a:t>
            </a:r>
            <a:r>
              <a:rPr lang="zh-CN" altLang="en-US" dirty="0"/>
              <a:t>：</a:t>
            </a:r>
            <a:r>
              <a:rPr lang="en-US" altLang="zh-CN" dirty="0"/>
              <a:t>2001-3000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AP</a:t>
            </a:r>
            <a:r>
              <a:rPr lang="zh-CN" altLang="en-US" dirty="0"/>
              <a:t>管理 </a:t>
            </a:r>
            <a:r>
              <a:rPr lang="en-US" altLang="zh-CN" dirty="0"/>
              <a:t>VLAN </a:t>
            </a:r>
            <a:r>
              <a:rPr lang="zh-CN" altLang="en-US" dirty="0"/>
              <a:t>原则：每个</a:t>
            </a:r>
            <a:r>
              <a:rPr lang="en-US" altLang="zh-CN" dirty="0"/>
              <a:t>VLAN</a:t>
            </a:r>
            <a:r>
              <a:rPr lang="zh-CN" altLang="en-US" dirty="0"/>
              <a:t>不超过</a:t>
            </a:r>
            <a:r>
              <a:rPr lang="en-US" altLang="zh-CN" dirty="0"/>
              <a:t>130</a:t>
            </a:r>
            <a:r>
              <a:rPr lang="zh-CN" altLang="en-US" dirty="0"/>
              <a:t>个</a:t>
            </a:r>
            <a:r>
              <a:rPr lang="en-US" altLang="zh-CN" dirty="0"/>
              <a:t>AP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Super </a:t>
            </a:r>
            <a:r>
              <a:rPr lang="en-US" altLang="zh-CN" dirty="0" err="1"/>
              <a:t>vlan</a:t>
            </a:r>
            <a:r>
              <a:rPr lang="en-US" altLang="zh-CN" dirty="0"/>
              <a:t>:</a:t>
            </a:r>
            <a:r>
              <a:rPr lang="zh-CN" altLang="en-US" dirty="0"/>
              <a:t>根据楼栋数量及每个楼栋人数数量进行分配。例如：</a:t>
            </a:r>
            <a:r>
              <a:rPr lang="en-US" altLang="zh-CN" dirty="0"/>
              <a:t>A</a:t>
            </a:r>
            <a:r>
              <a:rPr lang="zh-CN" altLang="en-US" dirty="0"/>
              <a:t>区，可以将</a:t>
            </a:r>
            <a:r>
              <a:rPr lang="en-US" altLang="zh-CN" dirty="0"/>
              <a:t>5</a:t>
            </a:r>
            <a:r>
              <a:rPr lang="zh-CN" altLang="en-US" dirty="0"/>
              <a:t>栋楼放入一个</a:t>
            </a:r>
            <a:r>
              <a:rPr lang="en-US" altLang="zh-CN" dirty="0" err="1"/>
              <a:t>Supervlan</a:t>
            </a:r>
            <a:r>
              <a:rPr lang="zh-CN" altLang="en-US" dirty="0"/>
              <a:t>下</a:t>
            </a:r>
            <a:r>
              <a:rPr lang="en-US" altLang="zh-CN" dirty="0"/>
              <a:t>(</a:t>
            </a:r>
            <a:r>
              <a:rPr lang="zh-CN" altLang="en-US" dirty="0"/>
              <a:t>单指有线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二、整网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地址规划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一学区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院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3"/>
            <a:ext cx="10972800" cy="4929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第一校区</a:t>
            </a: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lang="zh-CN" altLang="en-US" sz="1800" dirty="0" smtClean="0">
                <a:solidFill>
                  <a:srgbClr val="FF0000"/>
                </a:solidFill>
              </a:rPr>
              <a:t>区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</a:t>
            </a:r>
            <a:r>
              <a:rPr lang="en-US" altLang="zh-CN" sz="1800" dirty="0" smtClean="0"/>
              <a:t>1.  </a:t>
            </a:r>
            <a:r>
              <a:rPr lang="zh-CN" altLang="en-US" sz="1800" dirty="0" smtClean="0"/>
              <a:t>交换机</a:t>
            </a:r>
            <a:r>
              <a:rPr lang="zh-CN" altLang="en-US" sz="1800" dirty="0"/>
              <a:t>管理</a:t>
            </a:r>
            <a:r>
              <a:rPr lang="en-US" altLang="zh-CN" sz="1800" dirty="0" err="1"/>
              <a:t>vlan</a:t>
            </a:r>
            <a:r>
              <a:rPr lang="zh-CN" altLang="en-US" sz="1800" dirty="0"/>
              <a:t>：</a:t>
            </a:r>
            <a:r>
              <a:rPr lang="en-US" altLang="zh-CN" sz="1800" dirty="0" smtClean="0"/>
              <a:t>101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交换机</a:t>
            </a:r>
            <a:r>
              <a:rPr lang="zh-CN" altLang="en-US" sz="1800" dirty="0"/>
              <a:t>管理地址：</a:t>
            </a:r>
            <a:r>
              <a:rPr lang="en-US" altLang="zh-CN" sz="1800" dirty="0"/>
              <a:t>172.16.11.1-X/24 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2.  AP</a:t>
            </a:r>
            <a:r>
              <a:rPr lang="zh-CN" altLang="en-US" sz="1800" dirty="0" smtClean="0"/>
              <a:t>管理</a:t>
            </a:r>
            <a:r>
              <a:rPr lang="en-US" altLang="zh-CN" sz="1800" dirty="0" smtClean="0"/>
              <a:t>VLAN    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501-508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 AP</a:t>
            </a:r>
            <a:r>
              <a:rPr lang="zh-CN" altLang="en-US" sz="1800" dirty="0" smtClean="0"/>
              <a:t>管理地址    ：</a:t>
            </a:r>
            <a:r>
              <a:rPr lang="en-US" altLang="zh-CN" sz="1800" dirty="0" smtClean="0"/>
              <a:t>172.26.1-X.0/24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3.  </a:t>
            </a:r>
            <a:r>
              <a:rPr lang="zh-CN" altLang="en-US" sz="1800" dirty="0" smtClean="0"/>
              <a:t>有线用户</a:t>
            </a:r>
            <a:r>
              <a:rPr lang="en-US" altLang="zh-CN" sz="1800" dirty="0" err="1" smtClean="0"/>
              <a:t>vlan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1001-1200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有线</a:t>
            </a:r>
            <a:r>
              <a:rPr lang="zh-CN" altLang="en-US" sz="1800" dirty="0"/>
              <a:t>用户地址  ：</a:t>
            </a:r>
            <a:r>
              <a:rPr lang="en-US" altLang="zh-CN" sz="1800" dirty="0" smtClean="0"/>
              <a:t>10.3.0.0/16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4. </a:t>
            </a:r>
            <a:r>
              <a:rPr lang="zh-CN" altLang="en-US" sz="1800" dirty="0" smtClean="0"/>
              <a:t>无线</a:t>
            </a:r>
            <a:r>
              <a:rPr lang="zh-CN" altLang="en-US" sz="1800" dirty="0"/>
              <a:t>（</a:t>
            </a:r>
            <a:r>
              <a:rPr lang="en-US" altLang="zh-CN" sz="1800" dirty="0"/>
              <a:t>web</a:t>
            </a:r>
            <a:r>
              <a:rPr lang="zh-CN" altLang="en-US" sz="1800" dirty="0"/>
              <a:t>）用户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 </a:t>
            </a:r>
            <a:r>
              <a:rPr lang="zh-CN" altLang="en-US" sz="1800" dirty="0"/>
              <a:t>：</a:t>
            </a:r>
            <a:r>
              <a:rPr lang="en-US" altLang="zh-CN" sz="1800" dirty="0"/>
              <a:t>2001-2100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无线</a:t>
            </a:r>
            <a:r>
              <a:rPr lang="zh-CN" altLang="en-US" sz="1800" dirty="0"/>
              <a:t>（</a:t>
            </a:r>
            <a:r>
              <a:rPr lang="en-US" altLang="zh-CN" sz="1800" dirty="0"/>
              <a:t>web</a:t>
            </a:r>
            <a:r>
              <a:rPr lang="zh-CN" altLang="en-US" sz="1800" dirty="0"/>
              <a:t>）用户地址  ：</a:t>
            </a:r>
            <a:r>
              <a:rPr lang="en-US" altLang="zh-CN" sz="1800" dirty="0" smtClean="0"/>
              <a:t>10.8.0.0/16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5.  </a:t>
            </a:r>
            <a:r>
              <a:rPr lang="zh-CN" altLang="en-US" sz="1800" dirty="0" smtClean="0"/>
              <a:t>无线</a:t>
            </a:r>
            <a:r>
              <a:rPr lang="zh-CN" altLang="en-US" sz="1800" dirty="0"/>
              <a:t>（</a:t>
            </a:r>
            <a:r>
              <a:rPr lang="en-US" altLang="zh-CN" sz="1800" dirty="0"/>
              <a:t>dot1x</a:t>
            </a:r>
            <a:r>
              <a:rPr lang="zh-CN" altLang="en-US" sz="1800" dirty="0"/>
              <a:t>）用户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 </a:t>
            </a:r>
            <a:r>
              <a:rPr lang="zh-CN" altLang="en-US" sz="1800" dirty="0"/>
              <a:t>：</a:t>
            </a:r>
            <a:r>
              <a:rPr lang="en-US" altLang="zh-CN" sz="1800" dirty="0"/>
              <a:t>2501-2600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无线</a:t>
            </a:r>
            <a:r>
              <a:rPr lang="zh-CN" altLang="en-US" sz="1800" dirty="0"/>
              <a:t>（</a:t>
            </a:r>
            <a:r>
              <a:rPr lang="en-US" altLang="zh-CN" sz="1800" dirty="0"/>
              <a:t>dot1x</a:t>
            </a:r>
            <a:r>
              <a:rPr lang="zh-CN" altLang="en-US" sz="1800" dirty="0"/>
              <a:t>）用户地址  ：</a:t>
            </a:r>
            <a:r>
              <a:rPr lang="en-US" altLang="zh-CN" sz="1800" dirty="0" smtClean="0"/>
              <a:t>10.10.0.0/16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6.  </a:t>
            </a:r>
            <a:r>
              <a:rPr lang="zh-CN" altLang="en-US" sz="1800" dirty="0" smtClean="0"/>
              <a:t>有线</a:t>
            </a:r>
            <a:r>
              <a:rPr lang="en-US" altLang="zh-CN" sz="1800" dirty="0"/>
              <a:t>--Super </a:t>
            </a:r>
            <a:r>
              <a:rPr lang="en-US" altLang="zh-CN" sz="1800" dirty="0" err="1"/>
              <a:t>vlan</a:t>
            </a:r>
            <a:r>
              <a:rPr lang="zh-CN" altLang="en-US" sz="1800" dirty="0"/>
              <a:t>：</a:t>
            </a:r>
            <a:r>
              <a:rPr lang="en-US" altLang="zh-CN" sz="1800" dirty="0"/>
              <a:t>3001-3100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无线</a:t>
            </a:r>
            <a:r>
              <a:rPr lang="en-US" altLang="zh-CN" sz="1800" dirty="0"/>
              <a:t>--Super </a:t>
            </a:r>
            <a:r>
              <a:rPr lang="en-US" altLang="zh-CN" sz="1800" dirty="0" err="1"/>
              <a:t>vlan</a:t>
            </a:r>
            <a:r>
              <a:rPr lang="zh-CN" altLang="en-US" sz="1800" dirty="0"/>
              <a:t>：</a:t>
            </a:r>
            <a:r>
              <a:rPr lang="en-US" altLang="zh-CN" sz="1800" dirty="0" smtClean="0"/>
              <a:t>3501-3600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二、整网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地址规划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一学区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院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3"/>
            <a:ext cx="10972800" cy="4929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第一校区</a:t>
            </a:r>
            <a:r>
              <a:rPr lang="en-US" altLang="zh-CN" sz="1800" dirty="0">
                <a:solidFill>
                  <a:srgbClr val="FF0000"/>
                </a:solidFill>
              </a:rPr>
              <a:t>B</a:t>
            </a:r>
            <a:r>
              <a:rPr lang="zh-CN" altLang="en-US" sz="1800" dirty="0">
                <a:solidFill>
                  <a:srgbClr val="FF0000"/>
                </a:solidFill>
              </a:rPr>
              <a:t>院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</a:t>
            </a:r>
            <a:r>
              <a:rPr lang="en-US" altLang="zh-CN" sz="1800" dirty="0" smtClean="0"/>
              <a:t>1.  </a:t>
            </a:r>
            <a:r>
              <a:rPr lang="zh-CN" altLang="en-US" sz="1800" dirty="0" smtClean="0"/>
              <a:t>交换机</a:t>
            </a:r>
            <a:r>
              <a:rPr lang="zh-CN" altLang="en-US" sz="1800" dirty="0"/>
              <a:t>管理</a:t>
            </a:r>
            <a:r>
              <a:rPr lang="en-US" altLang="zh-CN" sz="1800" dirty="0" err="1"/>
              <a:t>vlan</a:t>
            </a:r>
            <a:r>
              <a:rPr lang="zh-CN" altLang="en-US" sz="1800" dirty="0"/>
              <a:t>：</a:t>
            </a:r>
            <a:r>
              <a:rPr lang="en-US" altLang="zh-CN" sz="1800" dirty="0"/>
              <a:t>102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交换机</a:t>
            </a:r>
            <a:r>
              <a:rPr lang="zh-CN" altLang="en-US" sz="1800" dirty="0"/>
              <a:t>管理地址：</a:t>
            </a:r>
            <a:r>
              <a:rPr lang="en-US" altLang="zh-CN" sz="1800" dirty="0" smtClean="0"/>
              <a:t>172.16.12.1-X/24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2.  AP</a:t>
            </a:r>
            <a:r>
              <a:rPr lang="zh-CN" altLang="en-US" sz="1800" dirty="0"/>
              <a:t>管理</a:t>
            </a:r>
            <a:r>
              <a:rPr lang="en-US" altLang="zh-CN" sz="1800" dirty="0"/>
              <a:t>VLAN    </a:t>
            </a:r>
            <a:r>
              <a:rPr lang="zh-CN" altLang="en-US" sz="1800" dirty="0"/>
              <a:t>：</a:t>
            </a:r>
            <a:r>
              <a:rPr lang="en-US" altLang="zh-CN" sz="1800" dirty="0"/>
              <a:t>551-568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AP</a:t>
            </a:r>
            <a:r>
              <a:rPr lang="zh-CN" altLang="en-US" sz="1800" dirty="0"/>
              <a:t>管理地址    ：</a:t>
            </a:r>
            <a:r>
              <a:rPr lang="en-US" altLang="zh-CN" sz="1800" dirty="0" smtClean="0"/>
              <a:t>172.27.1-X.0/24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3.  </a:t>
            </a:r>
            <a:r>
              <a:rPr lang="zh-CN" altLang="en-US" sz="1800" dirty="0" smtClean="0"/>
              <a:t>有线</a:t>
            </a:r>
            <a:r>
              <a:rPr lang="zh-CN" altLang="en-US" sz="1800" dirty="0"/>
              <a:t>用户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 </a:t>
            </a:r>
            <a:r>
              <a:rPr lang="zh-CN" altLang="en-US" sz="1800" dirty="0"/>
              <a:t>：</a:t>
            </a:r>
            <a:r>
              <a:rPr lang="en-US" altLang="zh-CN" sz="1800" dirty="0"/>
              <a:t>1201-1300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有线</a:t>
            </a:r>
            <a:r>
              <a:rPr lang="zh-CN" altLang="en-US" sz="1800" dirty="0"/>
              <a:t>用户地址  ：</a:t>
            </a:r>
            <a:r>
              <a:rPr lang="en-US" altLang="zh-CN" sz="1800" dirty="0" smtClean="0"/>
              <a:t>10.16.0.0/16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4.  </a:t>
            </a:r>
            <a:r>
              <a:rPr lang="zh-CN" altLang="en-US" sz="1800" dirty="0" smtClean="0"/>
              <a:t>无线</a:t>
            </a:r>
            <a:r>
              <a:rPr lang="zh-CN" altLang="en-US" sz="1800" dirty="0"/>
              <a:t>（</a:t>
            </a:r>
            <a:r>
              <a:rPr lang="en-US" altLang="zh-CN" sz="1800" dirty="0"/>
              <a:t>web</a:t>
            </a:r>
            <a:r>
              <a:rPr lang="zh-CN" altLang="en-US" sz="1800" dirty="0"/>
              <a:t>）用户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 </a:t>
            </a:r>
            <a:r>
              <a:rPr lang="zh-CN" altLang="en-US" sz="1800" dirty="0"/>
              <a:t>：</a:t>
            </a:r>
            <a:r>
              <a:rPr lang="en-US" altLang="zh-CN" sz="1800" dirty="0"/>
              <a:t>2101-2200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无线</a:t>
            </a:r>
            <a:r>
              <a:rPr lang="zh-CN" altLang="en-US" sz="1800" dirty="0"/>
              <a:t>（</a:t>
            </a:r>
            <a:r>
              <a:rPr lang="en-US" altLang="zh-CN" sz="1800" dirty="0"/>
              <a:t>web</a:t>
            </a:r>
            <a:r>
              <a:rPr lang="zh-CN" altLang="en-US" sz="1800" dirty="0"/>
              <a:t>）用户地址  ：</a:t>
            </a:r>
            <a:r>
              <a:rPr lang="en-US" altLang="zh-CN" sz="1800" dirty="0" smtClean="0"/>
              <a:t>10.24.0.0/16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5.  </a:t>
            </a:r>
            <a:r>
              <a:rPr lang="zh-CN" altLang="en-US" sz="1800" dirty="0" smtClean="0"/>
              <a:t>无线</a:t>
            </a:r>
            <a:r>
              <a:rPr lang="zh-CN" altLang="en-US" sz="1800" dirty="0"/>
              <a:t>（</a:t>
            </a:r>
            <a:r>
              <a:rPr lang="en-US" altLang="zh-CN" sz="1800" dirty="0"/>
              <a:t>dot1x</a:t>
            </a:r>
            <a:r>
              <a:rPr lang="zh-CN" altLang="en-US" sz="1800" dirty="0"/>
              <a:t>）用户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 </a:t>
            </a:r>
            <a:r>
              <a:rPr lang="zh-CN" altLang="en-US" sz="1800" dirty="0"/>
              <a:t>：</a:t>
            </a:r>
            <a:r>
              <a:rPr lang="en-US" altLang="zh-CN" sz="1800" dirty="0"/>
              <a:t>2601-2700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无线</a:t>
            </a:r>
            <a:r>
              <a:rPr lang="zh-CN" altLang="en-US" sz="1800" dirty="0"/>
              <a:t>（</a:t>
            </a:r>
            <a:r>
              <a:rPr lang="en-US" altLang="zh-CN" sz="1800" dirty="0"/>
              <a:t>dot1x</a:t>
            </a:r>
            <a:r>
              <a:rPr lang="zh-CN" altLang="en-US" sz="1800" dirty="0"/>
              <a:t>）用户地址  ：</a:t>
            </a:r>
            <a:r>
              <a:rPr lang="en-US" altLang="zh-CN" sz="1800" dirty="0" smtClean="0"/>
              <a:t>10.26.0.0/16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6.  </a:t>
            </a:r>
            <a:r>
              <a:rPr lang="zh-CN" altLang="en-US" sz="1800" dirty="0" smtClean="0"/>
              <a:t>有线</a:t>
            </a:r>
            <a:r>
              <a:rPr lang="en-US" altLang="zh-CN" sz="1800" dirty="0"/>
              <a:t>--Super </a:t>
            </a:r>
            <a:r>
              <a:rPr lang="en-US" altLang="zh-CN" sz="1800" dirty="0" err="1"/>
              <a:t>vlan</a:t>
            </a:r>
            <a:r>
              <a:rPr lang="zh-CN" altLang="en-US" sz="1800" dirty="0"/>
              <a:t>：</a:t>
            </a:r>
            <a:r>
              <a:rPr lang="en-US" altLang="zh-CN" sz="1800" dirty="0"/>
              <a:t>3101-3200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无线</a:t>
            </a:r>
            <a:r>
              <a:rPr lang="en-US" altLang="zh-CN" sz="1800" dirty="0"/>
              <a:t>--Super </a:t>
            </a:r>
            <a:r>
              <a:rPr lang="en-US" altLang="zh-CN" sz="1800" dirty="0" err="1"/>
              <a:t>vlan</a:t>
            </a:r>
            <a:r>
              <a:rPr lang="zh-CN" altLang="en-US" sz="1800" dirty="0"/>
              <a:t>：</a:t>
            </a:r>
            <a:r>
              <a:rPr lang="en-US" altLang="zh-CN" sz="1800" dirty="0"/>
              <a:t>3601-3700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二、整网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地址规划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一学区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院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3"/>
            <a:ext cx="10972800" cy="4929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第一</a:t>
            </a:r>
            <a:r>
              <a:rPr lang="zh-CN" altLang="en-US" sz="1800" dirty="0">
                <a:solidFill>
                  <a:srgbClr val="FF0000"/>
                </a:solidFill>
              </a:rPr>
              <a:t>校区</a:t>
            </a:r>
            <a:r>
              <a:rPr lang="en-US" altLang="zh-CN" sz="1800" dirty="0">
                <a:solidFill>
                  <a:srgbClr val="FF0000"/>
                </a:solidFill>
              </a:rPr>
              <a:t>C</a:t>
            </a:r>
            <a:r>
              <a:rPr lang="zh-CN" altLang="en-US" sz="1800" dirty="0" smtClean="0">
                <a:solidFill>
                  <a:srgbClr val="FF0000"/>
                </a:solidFill>
              </a:rPr>
              <a:t>区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</a:t>
            </a:r>
            <a:r>
              <a:rPr lang="en-US" altLang="zh-CN" sz="1800" dirty="0" smtClean="0"/>
              <a:t>1.    </a:t>
            </a:r>
            <a:r>
              <a:rPr lang="zh-CN" altLang="en-US" sz="1800" dirty="0" smtClean="0"/>
              <a:t>交换机</a:t>
            </a:r>
            <a:r>
              <a:rPr lang="zh-CN" altLang="en-US" sz="1800" dirty="0"/>
              <a:t>管理</a:t>
            </a:r>
            <a:r>
              <a:rPr lang="en-US" altLang="zh-CN" sz="1800" dirty="0" err="1"/>
              <a:t>vlan</a:t>
            </a:r>
            <a:r>
              <a:rPr lang="zh-CN" altLang="en-US" sz="1800" dirty="0"/>
              <a:t>：</a:t>
            </a:r>
            <a:r>
              <a:rPr lang="en-US" altLang="zh-CN" sz="1800" dirty="0"/>
              <a:t>103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  </a:t>
            </a:r>
            <a:r>
              <a:rPr lang="zh-CN" altLang="en-US" sz="1800" dirty="0" smtClean="0"/>
              <a:t>交换机</a:t>
            </a:r>
            <a:r>
              <a:rPr lang="zh-CN" altLang="en-US" sz="1800" dirty="0"/>
              <a:t>管理地址：</a:t>
            </a:r>
            <a:r>
              <a:rPr lang="en-US" altLang="zh-CN" sz="1800" dirty="0" smtClean="0"/>
              <a:t>172.16.13.1-X/2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2.    AP</a:t>
            </a:r>
            <a:r>
              <a:rPr lang="zh-CN" altLang="en-US" sz="1800" dirty="0"/>
              <a:t>管理</a:t>
            </a:r>
            <a:r>
              <a:rPr lang="en-US" altLang="zh-CN" sz="1800" dirty="0"/>
              <a:t>VLAN    </a:t>
            </a:r>
            <a:r>
              <a:rPr lang="zh-CN" altLang="en-US" sz="1800" dirty="0"/>
              <a:t>：</a:t>
            </a:r>
            <a:r>
              <a:rPr lang="en-US" altLang="zh-CN" sz="1800" dirty="0"/>
              <a:t>601-621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  AP</a:t>
            </a:r>
            <a:r>
              <a:rPr lang="zh-CN" altLang="en-US" sz="1800" dirty="0"/>
              <a:t>管理地址    ：</a:t>
            </a:r>
            <a:r>
              <a:rPr lang="en-US" altLang="zh-CN" sz="1800" dirty="0" smtClean="0"/>
              <a:t>172.28.1-X.0/24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3.    </a:t>
            </a:r>
            <a:r>
              <a:rPr lang="zh-CN" altLang="en-US" sz="1800" dirty="0" smtClean="0"/>
              <a:t>有线</a:t>
            </a:r>
            <a:r>
              <a:rPr lang="zh-CN" altLang="en-US" sz="1800" dirty="0"/>
              <a:t>用户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 </a:t>
            </a:r>
            <a:r>
              <a:rPr lang="zh-CN" altLang="en-US" sz="1800" dirty="0"/>
              <a:t>：</a:t>
            </a:r>
            <a:r>
              <a:rPr lang="en-US" altLang="zh-CN" sz="1800" dirty="0"/>
              <a:t>1301-1400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  </a:t>
            </a:r>
            <a:r>
              <a:rPr lang="zh-CN" altLang="en-US" sz="1800" dirty="0" smtClean="0"/>
              <a:t>有线</a:t>
            </a:r>
            <a:r>
              <a:rPr lang="zh-CN" altLang="en-US" sz="1800" dirty="0"/>
              <a:t>用户地址  ：</a:t>
            </a:r>
            <a:r>
              <a:rPr lang="en-US" altLang="zh-CN" sz="1800" dirty="0" smtClean="0"/>
              <a:t>10.32.0.0/16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4.  </a:t>
            </a:r>
            <a:r>
              <a:rPr lang="zh-CN" altLang="en-US" sz="1800" dirty="0" smtClean="0"/>
              <a:t>（</a:t>
            </a:r>
            <a:r>
              <a:rPr lang="en-US" altLang="zh-CN" sz="1800" dirty="0"/>
              <a:t>web</a:t>
            </a:r>
            <a:r>
              <a:rPr lang="zh-CN" altLang="en-US" sz="1800" dirty="0"/>
              <a:t>）用户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 </a:t>
            </a:r>
            <a:r>
              <a:rPr lang="zh-CN" altLang="en-US" sz="1800" dirty="0"/>
              <a:t>：</a:t>
            </a:r>
            <a:r>
              <a:rPr lang="en-US" altLang="zh-CN" sz="1800" dirty="0"/>
              <a:t>2201-2300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无线</a:t>
            </a:r>
            <a:r>
              <a:rPr lang="zh-CN" altLang="en-US" sz="1800" dirty="0"/>
              <a:t>（</a:t>
            </a:r>
            <a:r>
              <a:rPr lang="en-US" altLang="zh-CN" sz="1800" dirty="0"/>
              <a:t>web</a:t>
            </a:r>
            <a:r>
              <a:rPr lang="zh-CN" altLang="en-US" sz="1800" dirty="0"/>
              <a:t>）用户地址  ：</a:t>
            </a:r>
            <a:r>
              <a:rPr lang="en-US" altLang="zh-CN" sz="1800" dirty="0" smtClean="0"/>
              <a:t>10.40.0.0/16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5.     </a:t>
            </a:r>
            <a:r>
              <a:rPr lang="zh-CN" altLang="en-US" sz="1800" dirty="0" smtClean="0"/>
              <a:t>无线</a:t>
            </a:r>
            <a:r>
              <a:rPr lang="zh-CN" altLang="en-US" sz="1800" dirty="0"/>
              <a:t>（</a:t>
            </a:r>
            <a:r>
              <a:rPr lang="en-US" altLang="zh-CN" sz="1800" dirty="0"/>
              <a:t>dot1x</a:t>
            </a:r>
            <a:r>
              <a:rPr lang="zh-CN" altLang="en-US" sz="1800" dirty="0"/>
              <a:t>）用户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 </a:t>
            </a:r>
            <a:r>
              <a:rPr lang="zh-CN" altLang="en-US" sz="1800" dirty="0"/>
              <a:t>：</a:t>
            </a:r>
            <a:r>
              <a:rPr lang="en-US" altLang="zh-CN" sz="1800" dirty="0"/>
              <a:t>2701-2800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无线</a:t>
            </a:r>
            <a:r>
              <a:rPr lang="zh-CN" altLang="en-US" sz="1800" dirty="0"/>
              <a:t>（</a:t>
            </a:r>
            <a:r>
              <a:rPr lang="en-US" altLang="zh-CN" sz="1800" dirty="0"/>
              <a:t>dot1x</a:t>
            </a:r>
            <a:r>
              <a:rPr lang="zh-CN" altLang="en-US" sz="1800" dirty="0"/>
              <a:t>）用户地址  ：</a:t>
            </a:r>
            <a:r>
              <a:rPr lang="en-US" altLang="zh-CN" sz="1800" dirty="0" smtClean="0"/>
              <a:t>10.42.0.0/16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6.     </a:t>
            </a:r>
            <a:r>
              <a:rPr lang="zh-CN" altLang="en-US" sz="1800" dirty="0" smtClean="0"/>
              <a:t>有线</a:t>
            </a:r>
            <a:r>
              <a:rPr lang="en-US" altLang="zh-CN" sz="1800" dirty="0"/>
              <a:t>--Super </a:t>
            </a:r>
            <a:r>
              <a:rPr lang="en-US" altLang="zh-CN" sz="1800" dirty="0" err="1"/>
              <a:t>vlan</a:t>
            </a:r>
            <a:r>
              <a:rPr lang="zh-CN" altLang="en-US" sz="1800" dirty="0"/>
              <a:t>：</a:t>
            </a:r>
            <a:r>
              <a:rPr lang="en-US" altLang="zh-CN" sz="1800" dirty="0"/>
              <a:t>3201-3300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无线</a:t>
            </a:r>
            <a:r>
              <a:rPr lang="en-US" altLang="zh-CN" sz="1800" dirty="0"/>
              <a:t>--Super </a:t>
            </a:r>
            <a:r>
              <a:rPr lang="en-US" altLang="zh-CN" sz="1800" dirty="0" err="1"/>
              <a:t>vlan</a:t>
            </a:r>
            <a:r>
              <a:rPr lang="zh-CN" altLang="en-US" sz="1800" dirty="0"/>
              <a:t>：</a:t>
            </a:r>
            <a:r>
              <a:rPr lang="en-US" altLang="zh-CN" sz="1800" dirty="0"/>
              <a:t>3701-3800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二、整网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地址规划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一学区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院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3"/>
            <a:ext cx="10972800" cy="4929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第一</a:t>
            </a:r>
            <a:r>
              <a:rPr lang="zh-CN" altLang="en-US" sz="1800" dirty="0">
                <a:solidFill>
                  <a:srgbClr val="FF0000"/>
                </a:solidFill>
              </a:rPr>
              <a:t>校</a:t>
            </a:r>
            <a:r>
              <a:rPr lang="zh-CN" altLang="en-US" sz="1800" dirty="0" smtClean="0">
                <a:solidFill>
                  <a:srgbClr val="FF0000"/>
                </a:solidFill>
              </a:rPr>
              <a:t>区</a:t>
            </a:r>
            <a:r>
              <a:rPr lang="en-US" altLang="zh-CN" sz="1800" dirty="0" smtClean="0">
                <a:solidFill>
                  <a:srgbClr val="FF0000"/>
                </a:solidFill>
              </a:rPr>
              <a:t>D</a:t>
            </a:r>
            <a:r>
              <a:rPr lang="zh-CN" altLang="en-US" sz="1800" dirty="0" smtClean="0">
                <a:solidFill>
                  <a:srgbClr val="FF0000"/>
                </a:solidFill>
              </a:rPr>
              <a:t>区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</a:t>
            </a:r>
            <a:r>
              <a:rPr lang="en-US" altLang="zh-CN" sz="1800" dirty="0" smtClean="0"/>
              <a:t>1.    </a:t>
            </a:r>
            <a:r>
              <a:rPr lang="zh-CN" altLang="en-US" sz="1800" dirty="0" smtClean="0"/>
              <a:t>交换机</a:t>
            </a:r>
            <a:r>
              <a:rPr lang="zh-CN" altLang="en-US" sz="1800" dirty="0"/>
              <a:t>管理</a:t>
            </a:r>
            <a:r>
              <a:rPr lang="en-US" altLang="zh-CN" sz="1800" dirty="0" err="1"/>
              <a:t>vlan</a:t>
            </a:r>
            <a:r>
              <a:rPr lang="zh-CN" altLang="en-US" sz="1800" dirty="0"/>
              <a:t>：</a:t>
            </a:r>
            <a:r>
              <a:rPr lang="en-US" altLang="zh-CN" sz="1800" dirty="0"/>
              <a:t>103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  </a:t>
            </a:r>
            <a:r>
              <a:rPr lang="zh-CN" altLang="en-US" sz="1800" dirty="0" smtClean="0"/>
              <a:t>交换机</a:t>
            </a:r>
            <a:r>
              <a:rPr lang="zh-CN" altLang="en-US" sz="1800" dirty="0"/>
              <a:t>管理地址：</a:t>
            </a:r>
            <a:r>
              <a:rPr lang="en-US" altLang="zh-CN" sz="1800" dirty="0" smtClean="0"/>
              <a:t>172.16.13.1-X/2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2.    AP</a:t>
            </a:r>
            <a:r>
              <a:rPr lang="zh-CN" altLang="en-US" sz="1800" dirty="0"/>
              <a:t>管理</a:t>
            </a:r>
            <a:r>
              <a:rPr lang="en-US" altLang="zh-CN" sz="1800" dirty="0"/>
              <a:t>VLAN    </a:t>
            </a:r>
            <a:r>
              <a:rPr lang="zh-CN" altLang="en-US" sz="1800" dirty="0"/>
              <a:t>：</a:t>
            </a:r>
            <a:r>
              <a:rPr lang="en-US" altLang="zh-CN" sz="1800" dirty="0"/>
              <a:t>601-621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  AP</a:t>
            </a:r>
            <a:r>
              <a:rPr lang="zh-CN" altLang="en-US" sz="1800" dirty="0"/>
              <a:t>管理地址    ：</a:t>
            </a:r>
            <a:r>
              <a:rPr lang="en-US" altLang="zh-CN" sz="1800" dirty="0" smtClean="0"/>
              <a:t>172.28.1-X.0/24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3.    </a:t>
            </a:r>
            <a:r>
              <a:rPr lang="zh-CN" altLang="en-US" sz="1800" dirty="0" smtClean="0"/>
              <a:t>有线</a:t>
            </a:r>
            <a:r>
              <a:rPr lang="zh-CN" altLang="en-US" sz="1800" dirty="0"/>
              <a:t>用户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 </a:t>
            </a:r>
            <a:r>
              <a:rPr lang="zh-CN" altLang="en-US" sz="1800" dirty="0"/>
              <a:t>：</a:t>
            </a:r>
            <a:r>
              <a:rPr lang="en-US" altLang="zh-CN" sz="1800" dirty="0"/>
              <a:t>1301-1400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  </a:t>
            </a:r>
            <a:r>
              <a:rPr lang="zh-CN" altLang="en-US" sz="1800" dirty="0" smtClean="0"/>
              <a:t>有线</a:t>
            </a:r>
            <a:r>
              <a:rPr lang="zh-CN" altLang="en-US" sz="1800" dirty="0"/>
              <a:t>用户地址  ：</a:t>
            </a:r>
            <a:r>
              <a:rPr lang="en-US" altLang="zh-CN" sz="1800" dirty="0" smtClean="0"/>
              <a:t>10.32.0.0/16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4.  </a:t>
            </a:r>
            <a:r>
              <a:rPr lang="zh-CN" altLang="en-US" sz="1800" dirty="0" smtClean="0"/>
              <a:t>（</a:t>
            </a:r>
            <a:r>
              <a:rPr lang="en-US" altLang="zh-CN" sz="1800" dirty="0"/>
              <a:t>web</a:t>
            </a:r>
            <a:r>
              <a:rPr lang="zh-CN" altLang="en-US" sz="1800" dirty="0"/>
              <a:t>）用户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 </a:t>
            </a:r>
            <a:r>
              <a:rPr lang="zh-CN" altLang="en-US" sz="1800" dirty="0"/>
              <a:t>：</a:t>
            </a:r>
            <a:r>
              <a:rPr lang="en-US" altLang="zh-CN" sz="1800" dirty="0"/>
              <a:t>2201-2300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无线</a:t>
            </a:r>
            <a:r>
              <a:rPr lang="zh-CN" altLang="en-US" sz="1800" dirty="0"/>
              <a:t>（</a:t>
            </a:r>
            <a:r>
              <a:rPr lang="en-US" altLang="zh-CN" sz="1800" dirty="0"/>
              <a:t>web</a:t>
            </a:r>
            <a:r>
              <a:rPr lang="zh-CN" altLang="en-US" sz="1800" dirty="0"/>
              <a:t>）用户地址  ：</a:t>
            </a:r>
            <a:r>
              <a:rPr lang="en-US" altLang="zh-CN" sz="1800" dirty="0" smtClean="0"/>
              <a:t>10.40.0.0/16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5.     </a:t>
            </a:r>
            <a:r>
              <a:rPr lang="zh-CN" altLang="en-US" sz="1800" dirty="0" smtClean="0"/>
              <a:t>无线</a:t>
            </a:r>
            <a:r>
              <a:rPr lang="zh-CN" altLang="en-US" sz="1800" dirty="0"/>
              <a:t>（</a:t>
            </a:r>
            <a:r>
              <a:rPr lang="en-US" altLang="zh-CN" sz="1800" dirty="0"/>
              <a:t>dot1x</a:t>
            </a:r>
            <a:r>
              <a:rPr lang="zh-CN" altLang="en-US" sz="1800" dirty="0"/>
              <a:t>）用户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 </a:t>
            </a:r>
            <a:r>
              <a:rPr lang="zh-CN" altLang="en-US" sz="1800" dirty="0"/>
              <a:t>：</a:t>
            </a:r>
            <a:r>
              <a:rPr lang="en-US" altLang="zh-CN" sz="1800" dirty="0"/>
              <a:t>2701-2800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无线</a:t>
            </a:r>
            <a:r>
              <a:rPr lang="zh-CN" altLang="en-US" sz="1800" dirty="0"/>
              <a:t>（</a:t>
            </a:r>
            <a:r>
              <a:rPr lang="en-US" altLang="zh-CN" sz="1800" dirty="0"/>
              <a:t>dot1x</a:t>
            </a:r>
            <a:r>
              <a:rPr lang="zh-CN" altLang="en-US" sz="1800" dirty="0"/>
              <a:t>）用户地址  ：</a:t>
            </a:r>
            <a:r>
              <a:rPr lang="en-US" altLang="zh-CN" sz="1800" dirty="0" smtClean="0"/>
              <a:t>10.42.0.0/16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6.     </a:t>
            </a:r>
            <a:r>
              <a:rPr lang="zh-CN" altLang="en-US" sz="1800" dirty="0" smtClean="0"/>
              <a:t>有线</a:t>
            </a:r>
            <a:r>
              <a:rPr lang="en-US" altLang="zh-CN" sz="1800" dirty="0"/>
              <a:t>--Super </a:t>
            </a:r>
            <a:r>
              <a:rPr lang="en-US" altLang="zh-CN" sz="1800" dirty="0" err="1"/>
              <a:t>vlan</a:t>
            </a:r>
            <a:r>
              <a:rPr lang="zh-CN" altLang="en-US" sz="1800" dirty="0"/>
              <a:t>：</a:t>
            </a:r>
            <a:r>
              <a:rPr lang="en-US" altLang="zh-CN" sz="1800" dirty="0"/>
              <a:t>3201-3300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无线</a:t>
            </a:r>
            <a:r>
              <a:rPr lang="en-US" altLang="zh-CN" sz="1800" dirty="0"/>
              <a:t>--Super </a:t>
            </a:r>
            <a:r>
              <a:rPr lang="en-US" altLang="zh-CN" sz="1800" dirty="0" err="1"/>
              <a:t>vlan</a:t>
            </a:r>
            <a:r>
              <a:rPr lang="zh-CN" altLang="en-US" sz="1800" dirty="0"/>
              <a:t>：</a:t>
            </a:r>
            <a:r>
              <a:rPr lang="en-US" altLang="zh-CN" sz="1800" dirty="0"/>
              <a:t>3701-3800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二、整网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地址规划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学区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3"/>
            <a:ext cx="10972800" cy="4929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第二校区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</a:t>
            </a:r>
            <a:r>
              <a:rPr lang="en-US" altLang="zh-CN" sz="1800" dirty="0" smtClean="0"/>
              <a:t>1.  </a:t>
            </a:r>
            <a:r>
              <a:rPr lang="zh-CN" altLang="en-US" sz="1800" dirty="0" smtClean="0"/>
              <a:t>交换机</a:t>
            </a:r>
            <a:r>
              <a:rPr lang="zh-CN" altLang="en-US" sz="1800" dirty="0"/>
              <a:t>管理</a:t>
            </a:r>
            <a:r>
              <a:rPr lang="en-US" altLang="zh-CN" sz="1800" dirty="0" err="1"/>
              <a:t>vlan</a:t>
            </a:r>
            <a:r>
              <a:rPr lang="zh-CN" altLang="en-US" sz="1800" dirty="0"/>
              <a:t>：</a:t>
            </a:r>
            <a:r>
              <a:rPr lang="en-US" altLang="zh-CN" sz="1800" dirty="0"/>
              <a:t>105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交换机</a:t>
            </a:r>
            <a:r>
              <a:rPr lang="zh-CN" altLang="en-US" sz="1800" dirty="0"/>
              <a:t>管理地址：</a:t>
            </a:r>
            <a:r>
              <a:rPr lang="en-US" altLang="zh-CN" sz="1800" dirty="0" smtClean="0"/>
              <a:t>172.16.15.1-X/24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2.  AP</a:t>
            </a:r>
            <a:r>
              <a:rPr lang="zh-CN" altLang="en-US" sz="1800" dirty="0"/>
              <a:t>管理</a:t>
            </a:r>
            <a:r>
              <a:rPr lang="en-US" altLang="zh-CN" sz="1800" dirty="0"/>
              <a:t>VLAN    </a:t>
            </a:r>
            <a:r>
              <a:rPr lang="zh-CN" altLang="en-US" sz="1800" dirty="0"/>
              <a:t>：</a:t>
            </a:r>
            <a:r>
              <a:rPr lang="en-US" altLang="zh-CN" sz="1800" dirty="0"/>
              <a:t>701-717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AP</a:t>
            </a:r>
            <a:r>
              <a:rPr lang="zh-CN" altLang="en-US" sz="1800" dirty="0"/>
              <a:t>管理地址    ：</a:t>
            </a:r>
            <a:r>
              <a:rPr lang="en-US" altLang="zh-CN" sz="1800" dirty="0" smtClean="0"/>
              <a:t>172.30.1-X.0/24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3.  </a:t>
            </a:r>
            <a:r>
              <a:rPr lang="zh-CN" altLang="en-US" sz="1800" dirty="0" smtClean="0"/>
              <a:t>有线</a:t>
            </a:r>
            <a:r>
              <a:rPr lang="zh-CN" altLang="en-US" sz="1800" dirty="0"/>
              <a:t>用户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 </a:t>
            </a:r>
            <a:r>
              <a:rPr lang="zh-CN" altLang="en-US" sz="1800" dirty="0"/>
              <a:t>：</a:t>
            </a:r>
            <a:r>
              <a:rPr lang="en-US" altLang="zh-CN" sz="1800" dirty="0"/>
              <a:t>1501-1600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有线</a:t>
            </a:r>
            <a:r>
              <a:rPr lang="zh-CN" altLang="en-US" sz="1800" dirty="0"/>
              <a:t>用户地址  ：</a:t>
            </a:r>
            <a:r>
              <a:rPr lang="en-US" altLang="zh-CN" sz="1800" dirty="0" smtClean="0"/>
              <a:t>10.64.0.0/16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4.  </a:t>
            </a:r>
            <a:r>
              <a:rPr lang="zh-CN" altLang="en-US" sz="1800" dirty="0" smtClean="0"/>
              <a:t>无线</a:t>
            </a:r>
            <a:r>
              <a:rPr lang="zh-CN" altLang="en-US" sz="1800" dirty="0"/>
              <a:t>（</a:t>
            </a:r>
            <a:r>
              <a:rPr lang="en-US" altLang="zh-CN" sz="1800" dirty="0"/>
              <a:t>web</a:t>
            </a:r>
            <a:r>
              <a:rPr lang="zh-CN" altLang="en-US" sz="1800" dirty="0"/>
              <a:t>）用户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 </a:t>
            </a:r>
            <a:r>
              <a:rPr lang="zh-CN" altLang="en-US" sz="1800" dirty="0"/>
              <a:t>：</a:t>
            </a:r>
            <a:r>
              <a:rPr lang="en-US" altLang="zh-CN" sz="1800" dirty="0"/>
              <a:t>2401-2500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无线</a:t>
            </a:r>
            <a:r>
              <a:rPr lang="zh-CN" altLang="en-US" sz="1800" dirty="0"/>
              <a:t>（</a:t>
            </a:r>
            <a:r>
              <a:rPr lang="en-US" altLang="zh-CN" sz="1800" dirty="0"/>
              <a:t>web</a:t>
            </a:r>
            <a:r>
              <a:rPr lang="zh-CN" altLang="en-US" sz="1800" dirty="0"/>
              <a:t>）用户地址  ：</a:t>
            </a:r>
            <a:r>
              <a:rPr lang="en-US" altLang="zh-CN" sz="1800" dirty="0" smtClean="0"/>
              <a:t>10.72.0.0/16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5.  </a:t>
            </a:r>
            <a:r>
              <a:rPr lang="zh-CN" altLang="en-US" sz="1800" dirty="0" smtClean="0"/>
              <a:t>无线</a:t>
            </a:r>
            <a:r>
              <a:rPr lang="zh-CN" altLang="en-US" sz="1800" dirty="0"/>
              <a:t>（</a:t>
            </a:r>
            <a:r>
              <a:rPr lang="en-US" altLang="zh-CN" sz="1800" dirty="0"/>
              <a:t>dot1x</a:t>
            </a:r>
            <a:r>
              <a:rPr lang="zh-CN" altLang="en-US" sz="1800" dirty="0"/>
              <a:t>）用户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 </a:t>
            </a:r>
            <a:r>
              <a:rPr lang="zh-CN" altLang="en-US" sz="1800" dirty="0"/>
              <a:t>：</a:t>
            </a:r>
            <a:r>
              <a:rPr lang="en-US" altLang="zh-CN" sz="1800" dirty="0"/>
              <a:t>2901-3000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无线</a:t>
            </a:r>
            <a:r>
              <a:rPr lang="zh-CN" altLang="en-US" sz="1800" dirty="0"/>
              <a:t>（</a:t>
            </a:r>
            <a:r>
              <a:rPr lang="en-US" altLang="zh-CN" sz="1800" dirty="0"/>
              <a:t>dot1x</a:t>
            </a:r>
            <a:r>
              <a:rPr lang="zh-CN" altLang="en-US" sz="1800" dirty="0"/>
              <a:t>）用户地址  ：</a:t>
            </a:r>
            <a:r>
              <a:rPr lang="en-US" altLang="zh-CN" sz="1800" dirty="0" smtClean="0"/>
              <a:t>10.74.0.0/16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6.  </a:t>
            </a:r>
            <a:r>
              <a:rPr lang="zh-CN" altLang="en-US" sz="1800" dirty="0" smtClean="0"/>
              <a:t>有线</a:t>
            </a:r>
            <a:r>
              <a:rPr lang="en-US" altLang="zh-CN" sz="1800" dirty="0"/>
              <a:t>--Super </a:t>
            </a:r>
            <a:r>
              <a:rPr lang="en-US" altLang="zh-CN" sz="1800" dirty="0" err="1"/>
              <a:t>vlan</a:t>
            </a:r>
            <a:r>
              <a:rPr lang="zh-CN" altLang="en-US" sz="1800" dirty="0"/>
              <a:t>：</a:t>
            </a:r>
            <a:r>
              <a:rPr lang="en-US" altLang="zh-CN" sz="1800" dirty="0"/>
              <a:t>3401-3500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无线</a:t>
            </a:r>
            <a:r>
              <a:rPr lang="en-US" altLang="zh-CN" sz="1800" dirty="0"/>
              <a:t>--Super </a:t>
            </a:r>
            <a:r>
              <a:rPr lang="en-US" altLang="zh-CN" sz="1800" dirty="0" err="1"/>
              <a:t>vlan</a:t>
            </a:r>
            <a:r>
              <a:rPr lang="zh-CN" altLang="en-US" sz="1800" dirty="0"/>
              <a:t>：</a:t>
            </a:r>
            <a:r>
              <a:rPr lang="en-US" altLang="zh-CN" sz="1800" dirty="0"/>
              <a:t>3901-4000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3726</Words>
  <Application>WPS 演示</Application>
  <PresentationFormat>宽屏</PresentationFormat>
  <Paragraphs>281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黑体</vt:lpstr>
      <vt:lpstr>Calibri</vt:lpstr>
      <vt:lpstr>Arial Unicode MS</vt:lpstr>
      <vt:lpstr>Office 主题</vt:lpstr>
      <vt:lpstr>XX项目培训记录</vt:lpstr>
      <vt:lpstr>PowerPoint 演示文稿</vt:lpstr>
      <vt:lpstr>一、网络组织架构</vt:lpstr>
      <vt:lpstr>二、整网IP地址规划</vt:lpstr>
      <vt:lpstr>二、整网IP地址规划(一学区A院)</vt:lpstr>
      <vt:lpstr>二、整网IP地址规划(一学区B院)</vt:lpstr>
      <vt:lpstr>二、整网IP地址规划(一学区C院)</vt:lpstr>
      <vt:lpstr>二、整网IP地址规划(一学区D院)</vt:lpstr>
      <vt:lpstr>二、整网IP地址规划(二学区)</vt:lpstr>
      <vt:lpstr>三、无线故障排查思路</vt:lpstr>
      <vt:lpstr>四、接入POE交换机网络设备基本配置</vt:lpstr>
      <vt:lpstr>五、网络故障收集方式</vt:lpstr>
      <vt:lpstr>七、培训总结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cp:lastModifiedBy>朱红</cp:lastModifiedBy>
  <dcterms:created xsi:type="dcterms:W3CDTF">2014-09-11T07:29:00Z</dcterms:created>
  <dcterms:modified xsi:type="dcterms:W3CDTF">2021-10-13T14:28:29Z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A9FDEE8E337349F8B9E488C6D05FE185</vt:lpwstr>
  </property>
  <property fmtid="{D5CDD505-2E9C-101B-9397-08002B2CF9AE}" pid="3" name="KSOProductBuildVer">
    <vt:lpwstr>2052-11.1.0.10938</vt:lpwstr>
  </property>
</Properties>
</file>