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4"/>
  </p:notesMasterIdLst>
  <p:sldIdLst>
    <p:sldId id="344" r:id="rId3"/>
    <p:sldId id="472" r:id="rId4"/>
    <p:sldId id="474" r:id="rId5"/>
    <p:sldId id="475" r:id="rId6"/>
    <p:sldId id="476" r:id="rId7"/>
    <p:sldId id="477" r:id="rId8"/>
    <p:sldId id="478" r:id="rId9"/>
    <p:sldId id="480" r:id="rId10"/>
    <p:sldId id="493" r:id="rId11"/>
    <p:sldId id="494" r:id="rId12"/>
    <p:sldId id="498" r:id="rId13"/>
    <p:sldId id="501" r:id="rId14"/>
    <p:sldId id="502" r:id="rId15"/>
    <p:sldId id="503" r:id="rId16"/>
    <p:sldId id="505" r:id="rId17"/>
    <p:sldId id="506" r:id="rId18"/>
    <p:sldId id="507" r:id="rId19"/>
    <p:sldId id="509" r:id="rId20"/>
    <p:sldId id="512" r:id="rId21"/>
    <p:sldId id="513" r:id="rId22"/>
    <p:sldId id="515" r:id="rId23"/>
    <p:sldId id="520" r:id="rId24"/>
    <p:sldId id="522" r:id="rId25"/>
    <p:sldId id="523" r:id="rId26"/>
    <p:sldId id="528" r:id="rId27"/>
    <p:sldId id="529" r:id="rId28"/>
    <p:sldId id="530" r:id="rId29"/>
    <p:sldId id="531" r:id="rId30"/>
    <p:sldId id="535" r:id="rId31"/>
    <p:sldId id="537" r:id="rId32"/>
    <p:sldId id="538" r:id="rId33"/>
    <p:sldId id="542" r:id="rId34"/>
    <p:sldId id="543" r:id="rId35"/>
    <p:sldId id="544" r:id="rId36"/>
    <p:sldId id="547" r:id="rId37"/>
    <p:sldId id="549" r:id="rId38"/>
    <p:sldId id="550" r:id="rId39"/>
    <p:sldId id="552" r:id="rId40"/>
    <p:sldId id="554" r:id="rId41"/>
    <p:sldId id="555" r:id="rId42"/>
    <p:sldId id="556" r:id="rId43"/>
    <p:sldId id="560" r:id="rId44"/>
    <p:sldId id="589" r:id="rId45"/>
    <p:sldId id="590" r:id="rId46"/>
    <p:sldId id="591" r:id="rId47"/>
    <p:sldId id="592" r:id="rId48"/>
    <p:sldId id="600" r:id="rId49"/>
    <p:sldId id="601" r:id="rId50"/>
    <p:sldId id="584" r:id="rId51"/>
    <p:sldId id="585" r:id="rId52"/>
    <p:sldId id="541" r:id="rId53"/>
    <p:sldId id="602" r:id="rId54"/>
    <p:sldId id="594" r:id="rId55"/>
    <p:sldId id="596" r:id="rId56"/>
    <p:sldId id="599" r:id="rId57"/>
    <p:sldId id="603" r:id="rId58"/>
    <p:sldId id="605" r:id="rId59"/>
    <p:sldId id="624" r:id="rId60"/>
    <p:sldId id="626" r:id="rId61"/>
    <p:sldId id="630" r:id="rId62"/>
    <p:sldId id="632" r:id="rId63"/>
    <p:sldId id="634" r:id="rId64"/>
    <p:sldId id="652" r:id="rId65"/>
    <p:sldId id="653" r:id="rId66"/>
    <p:sldId id="654" r:id="rId67"/>
    <p:sldId id="657" r:id="rId68"/>
    <p:sldId id="663" r:id="rId69"/>
    <p:sldId id="667" r:id="rId70"/>
    <p:sldId id="676" r:id="rId71"/>
    <p:sldId id="679" r:id="rId72"/>
    <p:sldId id="677" r:id="rId73"/>
    <p:sldId id="681" r:id="rId74"/>
    <p:sldId id="683" r:id="rId75"/>
    <p:sldId id="685" r:id="rId76"/>
    <p:sldId id="686" r:id="rId77"/>
    <p:sldId id="356" r:id="rId78"/>
    <p:sldId id="357" r:id="rId79"/>
    <p:sldId id="361" r:id="rId80"/>
    <p:sldId id="362" r:id="rId81"/>
    <p:sldId id="372" r:id="rId82"/>
    <p:sldId id="376" r:id="rId83"/>
    <p:sldId id="367" r:id="rId84"/>
    <p:sldId id="368" r:id="rId85"/>
    <p:sldId id="377" r:id="rId86"/>
    <p:sldId id="379" r:id="rId87"/>
    <p:sldId id="380" r:id="rId88"/>
    <p:sldId id="484" r:id="rId89"/>
    <p:sldId id="414" r:id="rId90"/>
    <p:sldId id="420" r:id="rId91"/>
    <p:sldId id="421" r:id="rId92"/>
    <p:sldId id="422" r:id="rId93"/>
    <p:sldId id="424" r:id="rId94"/>
    <p:sldId id="436" r:id="rId95"/>
    <p:sldId id="438" r:id="rId96"/>
    <p:sldId id="445" r:id="rId97"/>
    <p:sldId id="446" r:id="rId98"/>
    <p:sldId id="447" r:id="rId99"/>
    <p:sldId id="450" r:id="rId100"/>
    <p:sldId id="687" r:id="rId101"/>
    <p:sldId id="359" r:id="rId102"/>
    <p:sldId id="688" r:id="rId103"/>
    <p:sldId id="689" r:id="rId104"/>
    <p:sldId id="365" r:id="rId105"/>
    <p:sldId id="690" r:id="rId106"/>
    <p:sldId id="691" r:id="rId107"/>
    <p:sldId id="369" r:id="rId108"/>
    <p:sldId id="371" r:id="rId109"/>
    <p:sldId id="692" r:id="rId110"/>
    <p:sldId id="378" r:id="rId111"/>
    <p:sldId id="693" r:id="rId112"/>
    <p:sldId id="382"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3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heme" Target="theme/theme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45E11-57E0-46D6-825A-826F60B191A9}"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C0ACB-AB62-467E-9D31-A3E437C1F8C0}" type="slidenum">
              <a:rPr lang="en-US" smtClean="0"/>
              <a:t>‹#›</a:t>
            </a:fld>
            <a:endParaRPr lang="en-US"/>
          </a:p>
        </p:txBody>
      </p:sp>
    </p:spTree>
    <p:extLst>
      <p:ext uri="{BB962C8B-B14F-4D97-AF65-F5344CB8AC3E}">
        <p14:creationId xmlns:p14="http://schemas.microsoft.com/office/powerpoint/2010/main" val="210238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57889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a:spcBef>
                <a:spcPct val="0"/>
              </a:spcBef>
            </a:pPr>
            <a:r>
              <a:rPr lang="zh-CN" altLang="en-US" dirty="0"/>
              <a:t>类中成员互访，可以直接使用成员名。类外访问，使用“对象名</a:t>
            </a:r>
            <a:r>
              <a:rPr lang="en-US" altLang="zh-CN" dirty="0"/>
              <a:t>.</a:t>
            </a:r>
            <a:r>
              <a:rPr lang="zh-CN" altLang="en-US" dirty="0"/>
              <a:t>成员名”访问</a:t>
            </a:r>
            <a:r>
              <a:rPr lang="en-US" altLang="zh-CN" dirty="0"/>
              <a:t>public</a:t>
            </a:r>
            <a:r>
              <a:rPr lang="zh-CN" altLang="en-US" dirty="0"/>
              <a:t>属性的成员。家里面的东西家庭成员都可以直接拿，但是外面的人是不行得，得通过家庭成员才能用，而且得同意你拿才行，得是公有的才行，私有的你还不能用。</a:t>
            </a:r>
          </a:p>
          <a:p>
            <a:pPr eaLnBrk="1" hangingPunct="1"/>
            <a:r>
              <a:rPr lang="zh-CN" altLang="en-US" dirty="0"/>
              <a:t>对象的引用方法与结构相似，必须用访问限定符“</a:t>
            </a:r>
            <a:r>
              <a:rPr lang="en-US" altLang="zh-CN" dirty="0"/>
              <a:t>.</a:t>
            </a:r>
            <a:r>
              <a:rPr lang="zh-CN" altLang="en-US" dirty="0"/>
              <a:t>”作为对象名和对象成员之间的间隔符，形式如下：</a:t>
            </a:r>
          </a:p>
          <a:p>
            <a:pPr eaLnBrk="1" hangingPunct="1">
              <a:lnSpc>
                <a:spcPct val="80000"/>
              </a:lnSpc>
            </a:pPr>
            <a:r>
              <a:rPr lang="zh-CN" altLang="en-US" b="1" dirty="0"/>
              <a:t>说明：① 在类外只能访问对象的公有成员，不能访问对象的私有和受保护成员；</a:t>
            </a:r>
          </a:p>
          <a:p>
            <a:pPr eaLnBrk="1" hangingPunct="1">
              <a:lnSpc>
                <a:spcPct val="80000"/>
              </a:lnSpc>
            </a:pPr>
            <a:r>
              <a:rPr lang="zh-CN" altLang="en-US" b="1" dirty="0"/>
              <a:t>② 如果定义了对象指针，在通过指针访问对象成员时，要用“</a:t>
            </a:r>
            <a:r>
              <a:rPr lang="en-US" altLang="zh-CN" b="1" dirty="0"/>
              <a:t>-&gt;”</a:t>
            </a:r>
            <a:r>
              <a:rPr lang="zh-CN" altLang="en-US" b="1" dirty="0"/>
              <a:t>作为指针对象和对象成员之间的间隔符。例如：</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350495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zh-CN" altLang="en-US"/>
              <a:t>当我们定义一个变量的时候要给它赋初值，比如</a:t>
            </a:r>
            <a:r>
              <a:rPr lang="en-US" altLang="zh-CN"/>
              <a:t>int a=3</a:t>
            </a:r>
            <a:r>
              <a:rPr lang="zh-CN" altLang="en-US"/>
              <a:t>。结构是可以的，因为它缺省的时候是公有的，是可以这么赋值的。但是类呢，我们知道它缺省的时候是</a:t>
            </a:r>
            <a:r>
              <a:rPr lang="en-US" altLang="zh-CN"/>
              <a:t>private</a:t>
            </a:r>
            <a:r>
              <a:rPr lang="zh-CN" altLang="en-US"/>
              <a:t>的，由于类的封装性，不能像普通变量一样初始化，但是对象就像是变量是要初始化的，怎么办呢？就要用到我们的构造函数来做。</a:t>
            </a:r>
            <a:endParaRPr lang="en-US" altLang="zh-CN"/>
          </a:p>
          <a:p>
            <a:pPr eaLnBrk="1" hangingPunct="1"/>
            <a:r>
              <a:rPr lang="zh-CN" altLang="en-US"/>
              <a:t>构造函数的作用是对象被创建时使用特定的值构造对象，或者说将对象初始化为一个特定的状态。在创建对象的由系统自动调用。如果程序中未声明，则系统自动产生出一个缺省形式的构造函数。允许为内联函数、重载函数、带缺省形参值的函数。</a:t>
            </a:r>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3A47A23-B246-46E0-9333-5AE110EAC9B4}"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11</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1878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X</a:t>
            </a:r>
            <a:r>
              <a:rPr lang="zh-CN" altLang="en-US" dirty="0"/>
              <a:t>是类名，</a:t>
            </a:r>
            <a:r>
              <a:rPr lang="en-US" altLang="zh-CN" dirty="0"/>
              <a:t>X(…)</a:t>
            </a:r>
            <a:r>
              <a:rPr lang="zh-CN" altLang="en-US" dirty="0"/>
              <a:t>就是构造函数，它可以有参数表。构造函数的声明和定义方法与类的其他成员函数相同，可以在类的内部定义构造函数，也可以先在类中声明构造函数，然后在类外进行定义。</a:t>
            </a:r>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8BB3257-833A-4741-B90B-78A09926648A}"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12</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09556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有的时候我们会忘了给数据成员赋初值，这比较常见，所以</a:t>
            </a:r>
            <a:r>
              <a:rPr lang="en-US" altLang="zh-CN"/>
              <a:t>C++</a:t>
            </a:r>
            <a:r>
              <a:rPr lang="zh-CN" altLang="en-US"/>
              <a:t>提供了这种机制来自动完成数据成员初始化，减少出错几率。当然你可以不用默认的构造函数，自定义构造函数给数据成员赋初值。</a:t>
            </a:r>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960BDFB-7BCF-4F13-BE93-46BF7A5A72D8}"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13</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0715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具体我们看下面的例子。</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14</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6477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2</a:t>
            </a:r>
            <a:r>
              <a:rPr lang="zh-CN" altLang="en-US"/>
              <a:t>、</a:t>
            </a:r>
            <a:r>
              <a:rPr lang="en-US" altLang="zh-CN"/>
              <a:t>d1.Desk(1,2,3,4)</a:t>
            </a:r>
            <a:r>
              <a:rPr lang="zh-CN" altLang="en-US"/>
              <a:t>是错误的。</a:t>
            </a:r>
            <a:endParaRPr lang="en-US" altLang="zh-CN"/>
          </a:p>
          <a:p>
            <a:r>
              <a:rPr lang="en-US" altLang="zh-CN"/>
              <a:t>3</a:t>
            </a:r>
            <a:r>
              <a:rPr lang="zh-CN" altLang="en-US"/>
              <a:t>、编译器首先为对象</a:t>
            </a:r>
            <a:r>
              <a:rPr lang="en-US" altLang="zh-CN"/>
              <a:t>d1</a:t>
            </a:r>
            <a:r>
              <a:rPr lang="zh-CN" altLang="en-US"/>
              <a:t>分配内存空间，之后立即自动调用构造函数初始化</a:t>
            </a:r>
            <a:r>
              <a:rPr lang="en-US" altLang="zh-CN"/>
              <a:t>d1</a:t>
            </a:r>
            <a:r>
              <a:rPr lang="zh-CN" altLang="en-US"/>
              <a:t>对象的各数据成员。</a:t>
            </a:r>
            <a:endParaRPr lang="en-US" altLang="zh-CN"/>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75E1F31-7A4D-44BA-9ECF-FC199539BB45}"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15</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91668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F460653E-F6BD-401C-9CAB-4C77D982E230}"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19</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4455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Point</a:t>
            </a:r>
            <a:r>
              <a:rPr lang="zh-CN" altLang="en-US"/>
              <a:t>类定义了一个带参数的构造函数</a:t>
            </a:r>
            <a:r>
              <a:rPr lang="en-US" altLang="zh-CN"/>
              <a:t>point(int,int)</a:t>
            </a:r>
            <a:r>
              <a:rPr lang="zh-CN" altLang="en-US"/>
              <a:t>，因此系统就不会为它提供默认构造函数了。而</a:t>
            </a:r>
            <a:r>
              <a:rPr lang="en-US" altLang="zh-CN"/>
              <a:t>p1,p2,p3,a</a:t>
            </a:r>
            <a:r>
              <a:rPr lang="zh-CN" altLang="en-US"/>
              <a:t>和</a:t>
            </a:r>
            <a:r>
              <a:rPr lang="en-US" altLang="zh-CN"/>
              <a:t>new point</a:t>
            </a:r>
            <a:r>
              <a:rPr lang="zh-CN" altLang="en-US"/>
              <a:t>都需要调用无参数的构造函数，但是编译器找不到这样的构造函数，所以会给出错误信息：</a:t>
            </a:r>
            <a:endParaRPr lang="en-US" altLang="zh-CN"/>
          </a:p>
          <a:p>
            <a:r>
              <a:rPr lang="zh-CN" altLang="en-US"/>
              <a:t>“</a:t>
            </a:r>
            <a:r>
              <a:rPr lang="en-US" altLang="zh-CN"/>
              <a:t>error C2512</a:t>
            </a:r>
            <a:r>
              <a:rPr lang="zh-CN" altLang="en-US"/>
              <a:t>：</a:t>
            </a:r>
            <a:r>
              <a:rPr lang="en-US" altLang="zh-CN"/>
              <a:t>”point”</a:t>
            </a:r>
            <a:r>
              <a:rPr lang="zh-CN" altLang="en-US"/>
              <a:t>没有合适的默认构造函数可用“，是指找不到正确的无参数的构造函数。</a:t>
            </a:r>
            <a:endParaRPr lang="en-US" altLang="zh-CN"/>
          </a:p>
          <a:p>
            <a:r>
              <a:rPr lang="zh-CN" altLang="en-US"/>
              <a:t>虽然构造函数</a:t>
            </a:r>
            <a:r>
              <a:rPr lang="en-US" altLang="zh-CN"/>
              <a:t>point::point(){}</a:t>
            </a:r>
            <a:r>
              <a:rPr lang="zh-CN" altLang="en-US"/>
              <a:t>没有任何程序代码，但它能够正确构造</a:t>
            </a:r>
            <a:r>
              <a:rPr lang="en-US" altLang="zh-CN"/>
              <a:t>p1,p2,p3</a:t>
            </a:r>
            <a:r>
              <a:rPr lang="zh-CN" altLang="en-US"/>
              <a:t>和</a:t>
            </a:r>
            <a:r>
              <a:rPr lang="en-US" altLang="zh-CN"/>
              <a:t>a</a:t>
            </a:r>
            <a:r>
              <a:rPr lang="zh-CN" altLang="en-US"/>
              <a:t>等对象，让程序能够正确编译运行。</a:t>
            </a:r>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A224FC0-9C0D-4D1E-AC05-395E32915FD5}"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68472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可以看出，构造函数允许为内联函数、重载函数、带缺省形参值的函数。</a:t>
            </a:r>
          </a:p>
          <a:p>
            <a:endParaRPr lang="zh-CN" altLang="en-US" dirty="0"/>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FA6F7C9-ACC2-4528-B591-80F0B70C8715}"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21</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12374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L1</a:t>
            </a:r>
            <a:r>
              <a:rPr lang="zh-CN" altLang="en-US" dirty="0"/>
              <a:t>将调用构造函数</a:t>
            </a:r>
            <a:r>
              <a:rPr lang="en-US" altLang="zh-CN" dirty="0" err="1"/>
              <a:t>Tdate</a:t>
            </a:r>
            <a:r>
              <a:rPr lang="en-US" altLang="zh-CN" dirty="0"/>
              <a:t>()</a:t>
            </a:r>
            <a:r>
              <a:rPr lang="zh-CN" altLang="en-US" dirty="0"/>
              <a:t>，</a:t>
            </a:r>
            <a:r>
              <a:rPr lang="en-US" altLang="zh-CN" dirty="0"/>
              <a:t>L3</a:t>
            </a:r>
            <a:r>
              <a:rPr lang="zh-CN" altLang="en-US" dirty="0"/>
              <a:t>、</a:t>
            </a:r>
            <a:r>
              <a:rPr lang="en-US" altLang="zh-CN" dirty="0"/>
              <a:t>L4</a:t>
            </a:r>
            <a:r>
              <a:rPr lang="zh-CN" altLang="en-US" dirty="0"/>
              <a:t>将调用构造函数</a:t>
            </a:r>
            <a:r>
              <a:rPr lang="en-US" altLang="zh-CN" dirty="0" err="1"/>
              <a:t>Tdate</a:t>
            </a:r>
            <a:r>
              <a:rPr lang="en-US" altLang="zh-CN" dirty="0"/>
              <a:t>(</a:t>
            </a:r>
            <a:r>
              <a:rPr lang="en-US" altLang="zh-CN" dirty="0" err="1"/>
              <a:t>int</a:t>
            </a:r>
            <a:r>
              <a:rPr lang="en-US" altLang="zh-CN" dirty="0"/>
              <a:t>)</a:t>
            </a:r>
            <a:r>
              <a:rPr lang="zh-CN" altLang="en-US" dirty="0"/>
              <a:t>，</a:t>
            </a:r>
            <a:r>
              <a:rPr lang="en-US" altLang="zh-CN" dirty="0"/>
              <a:t>L5</a:t>
            </a:r>
            <a:r>
              <a:rPr lang="zh-CN" altLang="en-US" dirty="0"/>
              <a:t>将调用构造函数</a:t>
            </a:r>
            <a:r>
              <a:rPr lang="en-US" altLang="zh-CN" dirty="0" err="1"/>
              <a:t>Tdate</a:t>
            </a:r>
            <a:r>
              <a:rPr lang="en-US" altLang="zh-CN" dirty="0"/>
              <a:t>(</a:t>
            </a:r>
            <a:r>
              <a:rPr lang="en-US" altLang="zh-CN" dirty="0" err="1"/>
              <a:t>int,int</a:t>
            </a:r>
            <a:r>
              <a:rPr lang="en-US" altLang="zh-CN" dirty="0"/>
              <a:t>)</a:t>
            </a:r>
            <a:r>
              <a:rPr lang="zh-CN" altLang="en-US" dirty="0"/>
              <a:t>，</a:t>
            </a:r>
            <a:r>
              <a:rPr lang="en-US" altLang="zh-CN" dirty="0"/>
              <a:t>L6</a:t>
            </a:r>
            <a:r>
              <a:rPr lang="zh-CN" altLang="en-US" dirty="0"/>
              <a:t>将调用构造函数</a:t>
            </a:r>
            <a:r>
              <a:rPr lang="en-US" altLang="zh-CN" dirty="0" err="1"/>
              <a:t>Tdate</a:t>
            </a:r>
            <a:r>
              <a:rPr lang="en-US" altLang="zh-CN" dirty="0"/>
              <a:t>(</a:t>
            </a:r>
            <a:r>
              <a:rPr lang="en-US" altLang="zh-CN" dirty="0" err="1"/>
              <a:t>int,int,int</a:t>
            </a:r>
            <a:r>
              <a:rPr lang="en-US" altLang="zh-CN" dirty="0"/>
              <a:t>)</a:t>
            </a:r>
            <a:r>
              <a:rPr lang="zh-CN" altLang="en-US" dirty="0"/>
              <a:t>。</a:t>
            </a:r>
            <a:endParaRPr lang="en-US" altLang="zh-CN" dirty="0"/>
          </a:p>
          <a:p>
            <a:r>
              <a:rPr lang="en-US" altLang="zh-CN" dirty="0"/>
              <a:t>L2</a:t>
            </a:r>
            <a:r>
              <a:rPr lang="zh-CN" altLang="en-US" dirty="0"/>
              <a:t>不会调用任何构造函数，也不会定义任何对象。事实上，它声明了一个名为</a:t>
            </a:r>
            <a:r>
              <a:rPr lang="en-US" altLang="zh-CN" dirty="0" err="1"/>
              <a:t>aday</a:t>
            </a:r>
            <a:r>
              <a:rPr lang="en-US" altLang="zh-CN" dirty="0"/>
              <a:t>()</a:t>
            </a:r>
            <a:r>
              <a:rPr lang="zh-CN" altLang="en-US" dirty="0"/>
              <a:t>的无参数函数，该函数返回一个</a:t>
            </a:r>
            <a:r>
              <a:rPr lang="en-US" altLang="zh-CN" dirty="0" err="1"/>
              <a:t>Tdate</a:t>
            </a:r>
            <a:r>
              <a:rPr lang="zh-CN" altLang="en-US" dirty="0"/>
              <a:t>类型的对象。</a:t>
            </a:r>
            <a:endParaRPr lang="en-US" altLang="zh-CN" dirty="0"/>
          </a:p>
          <a:p>
            <a:r>
              <a:rPr lang="en-US" altLang="zh-CN" dirty="0"/>
              <a:t>L4</a:t>
            </a:r>
            <a:r>
              <a:rPr lang="zh-CN" altLang="en-US" dirty="0"/>
              <a:t>形式的对象定义语句，调用的是构造函数</a:t>
            </a:r>
            <a:r>
              <a:rPr lang="en-US" altLang="zh-CN" dirty="0" err="1"/>
              <a:t>Tdate</a:t>
            </a:r>
            <a:r>
              <a:rPr lang="en-US" altLang="zh-CN" dirty="0"/>
              <a:t>::</a:t>
            </a:r>
            <a:r>
              <a:rPr lang="en-US" altLang="zh-CN" dirty="0" err="1"/>
              <a:t>Tdate</a:t>
            </a:r>
            <a:r>
              <a:rPr lang="en-US" altLang="zh-CN" dirty="0"/>
              <a:t>(</a:t>
            </a:r>
            <a:r>
              <a:rPr lang="en-US" altLang="zh-CN" dirty="0" err="1"/>
              <a:t>int</a:t>
            </a:r>
            <a:r>
              <a:rPr lang="en-US" altLang="zh-CN" dirty="0"/>
              <a:t>)</a:t>
            </a:r>
            <a:r>
              <a:rPr lang="zh-CN" altLang="en-US" dirty="0"/>
              <a:t>，该构造函数把一个</a:t>
            </a:r>
            <a:r>
              <a:rPr lang="en-US" altLang="zh-CN" dirty="0" err="1"/>
              <a:t>int</a:t>
            </a:r>
            <a:r>
              <a:rPr lang="zh-CN" altLang="en-US" dirty="0"/>
              <a:t>类型的整数转换成一个</a:t>
            </a:r>
            <a:r>
              <a:rPr lang="en-US" altLang="zh-CN" dirty="0" err="1"/>
              <a:t>Tdate</a:t>
            </a:r>
            <a:r>
              <a:rPr lang="zh-CN" altLang="en-US" dirty="0"/>
              <a:t>类型的对象，等价于</a:t>
            </a:r>
            <a:r>
              <a:rPr lang="en-US" altLang="zh-CN" dirty="0" err="1"/>
              <a:t>Tdate</a:t>
            </a:r>
            <a:r>
              <a:rPr lang="en-US" altLang="zh-CN" dirty="0"/>
              <a:t> bday2(10)</a:t>
            </a:r>
            <a:r>
              <a:rPr lang="zh-CN" altLang="en-US" dirty="0"/>
              <a:t>；。仅当类提供了只有一个参数的构造函数的情况下，才能使用</a:t>
            </a:r>
            <a:r>
              <a:rPr lang="en-US" altLang="zh-CN" dirty="0"/>
              <a:t>L4</a:t>
            </a:r>
            <a:r>
              <a:rPr lang="zh-CN" altLang="en-US" dirty="0"/>
              <a:t>这样的定义形式。</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22</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15457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spcBef>
                <a:spcPct val="0"/>
              </a:spcBef>
            </a:pPr>
            <a:r>
              <a:rPr lang="en-US" altLang="zh-CN" dirty="0" err="1"/>
              <a:t>Struct</a:t>
            </a:r>
            <a:r>
              <a:rPr lang="zh-CN" altLang="en-US" dirty="0"/>
              <a:t>将所有成员都默认为</a:t>
            </a:r>
            <a:r>
              <a:rPr lang="en-US" altLang="zh-CN" dirty="0"/>
              <a:t>public</a:t>
            </a:r>
            <a:r>
              <a:rPr lang="zh-CN" altLang="en-US" dirty="0"/>
              <a:t>权限，这很不安全。如果在设计结构时，本想将成员设置为</a:t>
            </a:r>
            <a:r>
              <a:rPr lang="en-US" altLang="zh-CN" dirty="0"/>
              <a:t>private</a:t>
            </a:r>
            <a:r>
              <a:rPr lang="zh-CN" altLang="en-US" dirty="0"/>
              <a:t>，但因疏忽而忘了加上关键字</a:t>
            </a:r>
            <a:r>
              <a:rPr lang="en-US" altLang="zh-CN" dirty="0"/>
              <a:t>private</a:t>
            </a:r>
            <a:r>
              <a:rPr lang="zh-CN" altLang="en-US" dirty="0"/>
              <a:t>，成员就变成公有权限了。此外，</a:t>
            </a:r>
            <a:r>
              <a:rPr lang="en-US" altLang="zh-CN" dirty="0" err="1"/>
              <a:t>struct</a:t>
            </a:r>
            <a:r>
              <a:rPr lang="zh-CN" altLang="en-US" dirty="0"/>
              <a:t>还容易与传统</a:t>
            </a:r>
            <a:r>
              <a:rPr lang="en-US" altLang="zh-CN" dirty="0"/>
              <a:t>C</a:t>
            </a:r>
            <a:r>
              <a:rPr lang="zh-CN" altLang="en-US" dirty="0"/>
              <a:t>语言中的结构混淆。基于这些原因，</a:t>
            </a:r>
            <a:r>
              <a:rPr lang="en-US" altLang="zh-CN" dirty="0"/>
              <a:t>C++</a:t>
            </a:r>
            <a:r>
              <a:rPr lang="zh-CN" altLang="en-US" dirty="0"/>
              <a:t>引进了功能与</a:t>
            </a:r>
            <a:r>
              <a:rPr lang="en-US" altLang="zh-CN" dirty="0" err="1"/>
              <a:t>struct</a:t>
            </a:r>
            <a:r>
              <a:rPr lang="zh-CN" altLang="en-US" dirty="0"/>
              <a:t>相同，但却更安全的数据结构</a:t>
            </a:r>
            <a:r>
              <a:rPr lang="en-US" altLang="zh-CN" dirty="0"/>
              <a:t>—</a:t>
            </a:r>
            <a:r>
              <a:rPr lang="zh-CN" altLang="en-US" dirty="0"/>
              <a:t>类。类也是一种自定义数据类型，用关键字</a:t>
            </a:r>
            <a:r>
              <a:rPr lang="en-US" altLang="zh-CN" dirty="0"/>
              <a:t>class</a:t>
            </a:r>
            <a:r>
              <a:rPr lang="zh-CN" altLang="en-US" dirty="0"/>
              <a:t>表示，用法与</a:t>
            </a:r>
            <a:r>
              <a:rPr lang="en-US" altLang="zh-CN" dirty="0" err="1"/>
              <a:t>struct</a:t>
            </a:r>
            <a:r>
              <a:rPr lang="zh-CN" altLang="en-US" dirty="0"/>
              <a:t>相同，形式如：</a:t>
            </a:r>
            <a:endParaRPr lang="en-US" altLang="zh-CN" dirty="0"/>
          </a:p>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dirty="0"/>
              <a:t>而在</a:t>
            </a:r>
            <a:r>
              <a:rPr lang="en-US" altLang="zh-CN" dirty="0"/>
              <a:t>C</a:t>
            </a:r>
            <a:r>
              <a:rPr lang="zh-CN" altLang="en-US" dirty="0"/>
              <a:t>语言中是不允许结构体中声明函数的。一般情况，结构用来处理较少的程序基础数据，它存储在栈内，执行效率相对较高。但是它不能继承。所以用类来处理复杂逻辑。</a:t>
            </a:r>
            <a:endParaRPr lang="en-US" altLang="zh-CN" dirty="0"/>
          </a:p>
          <a:p>
            <a:pPr eaLnBrk="1" hangingPunct="1">
              <a:spcBef>
                <a:spcPct val="0"/>
              </a:spcBef>
            </a:pPr>
            <a:r>
              <a:rPr lang="zh-CN" altLang="en-US" dirty="0"/>
              <a:t>类名常用首字符大写的标识符表示。最后的分号必不可少。</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305978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复制构造函数的形参为本类的对象引用。作用：使用一个对象（参数指定的对象），去初始化一个正在被建立的同类型对象。</a:t>
            </a:r>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EC00CD8-967B-4666-8B55-C0830CEA61FB}"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23</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9116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如果程序员没有为类声明复制初始化构造函数，则编译器自己生成一个拷贝构造函数。</a:t>
            </a:r>
            <a:endParaRPr lang="en-US" altLang="zh-CN" dirty="0"/>
          </a:p>
          <a:p>
            <a:r>
              <a:rPr lang="zh-CN" altLang="en-US" dirty="0"/>
              <a:t>这个构造函数执行的功能是：用作为初始值的对象的每个数据成员的值，初始化将要建立的对象的对应数据成员。</a:t>
            </a:r>
            <a:endParaRPr lang="en-US" altLang="zh-CN" dirty="0"/>
          </a:p>
          <a:p>
            <a:r>
              <a:rPr lang="zh-CN" altLang="en-US" dirty="0"/>
              <a:t>构造函数如果不定义的话，系统也会自动产生一个构造函数，但是这个构造函数是空的。跟默认复制构造函数是不同的。</a:t>
            </a:r>
            <a:endParaRPr lang="en-US" altLang="zh-CN" dirty="0"/>
          </a:p>
          <a:p>
            <a:r>
              <a:rPr lang="en-US" altLang="zh-CN" dirty="0">
                <a:solidFill>
                  <a:srgbClr val="00B0F0"/>
                </a:solidFill>
              </a:rPr>
              <a:t>Point::Point(Point&amp; p) {           </a:t>
            </a:r>
          </a:p>
          <a:p>
            <a:r>
              <a:rPr lang="en-US" altLang="zh-CN" dirty="0">
                <a:solidFill>
                  <a:srgbClr val="00B0F0"/>
                </a:solidFill>
              </a:rPr>
              <a:t>    X=</a:t>
            </a:r>
            <a:r>
              <a:rPr lang="en-US" altLang="zh-CN" dirty="0" err="1">
                <a:solidFill>
                  <a:srgbClr val="00B0F0"/>
                </a:solidFill>
              </a:rPr>
              <a:t>p.X</a:t>
            </a:r>
            <a:r>
              <a:rPr lang="en-US" altLang="zh-CN" dirty="0">
                <a:solidFill>
                  <a:srgbClr val="00B0F0"/>
                </a:solidFill>
              </a:rPr>
              <a:t>;</a:t>
            </a:r>
          </a:p>
          <a:p>
            <a:r>
              <a:rPr lang="en-US" altLang="zh-CN" dirty="0">
                <a:solidFill>
                  <a:srgbClr val="00B0F0"/>
                </a:solidFill>
              </a:rPr>
              <a:t>    Y=</a:t>
            </a:r>
            <a:r>
              <a:rPr lang="en-US" altLang="zh-CN" dirty="0" err="1">
                <a:solidFill>
                  <a:srgbClr val="00B0F0"/>
                </a:solidFill>
              </a:rPr>
              <a:t>p.Y</a:t>
            </a:r>
            <a:r>
              <a:rPr lang="en-US" altLang="zh-CN" dirty="0">
                <a:solidFill>
                  <a:srgbClr val="00B0F0"/>
                </a:solidFill>
              </a:rPr>
              <a:t>;</a:t>
            </a:r>
          </a:p>
          <a:p>
            <a:r>
              <a:rPr lang="en-US" altLang="zh-CN" dirty="0">
                <a:solidFill>
                  <a:srgbClr val="00B0F0"/>
                </a:solidFill>
              </a:rPr>
              <a:t>}</a:t>
            </a:r>
          </a:p>
          <a:p>
            <a:r>
              <a:rPr lang="en-US" altLang="zh-CN" dirty="0"/>
              <a:t> Point A(1,2);</a:t>
            </a:r>
          </a:p>
          <a:p>
            <a:r>
              <a:rPr lang="en-US" altLang="zh-CN" dirty="0"/>
              <a:t> Point B(A);</a:t>
            </a:r>
            <a:endParaRPr lang="zh-CN" altLang="en-US" dirty="0">
              <a:solidFill>
                <a:srgbClr val="00B0F0"/>
              </a:solidFill>
            </a:endParaRPr>
          </a:p>
          <a:p>
            <a:r>
              <a:rPr lang="zh-CN" altLang="en-US" dirty="0"/>
              <a:t>那其实我们默认的复制构造函数跟我之前写的复制构造函数是一样的。那我为什么还要自己写复制构造函数，直接用默认的不就好了吗？那我们看这样一个例子。</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a:t>当一个类有指针类型的数据成员时，默认复制构造函数常会产生指针悬挂问题</a:t>
            </a:r>
            <a:r>
              <a:rPr lang="zh-CN" altLang="en-US" dirty="0"/>
              <a:t> 。</a:t>
            </a:r>
          </a:p>
          <a:p>
            <a:endParaRPr lang="zh-CN" altLang="en-US" dirty="0"/>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56BF7D4-73E4-4C2D-AA8B-3D4CD9984324}"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24</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2435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B</a:t>
            </a:r>
            <a:r>
              <a:rPr lang="zh-CN" altLang="en-US"/>
              <a:t>和Ｃ都是用已存在的对象Ａ创建并初始化新对象，都会调用复制构造函数。把Ｄ误会成一下情况是不正确的。这两条语句先调用无参构造函数建立Ｄ，然后再用赋值语句将Ａ赋值给Ｄ，并不会调用复制构造函数。</a:t>
            </a:r>
          </a:p>
          <a:p>
            <a:endParaRPr lang="zh-CN" altLang="en-US"/>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2BC7BC9A-7DFD-4A6F-A199-EF9C42DDBE57}"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26</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859588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fun1</a:t>
            </a:r>
            <a:r>
              <a:rPr lang="zh-CN" altLang="en-US"/>
              <a:t>有个参数，是</a:t>
            </a:r>
            <a:r>
              <a:rPr lang="en-US" altLang="zh-CN"/>
              <a:t>Point</a:t>
            </a:r>
            <a:r>
              <a:rPr lang="zh-CN" altLang="en-US"/>
              <a:t>对象</a:t>
            </a:r>
            <a:r>
              <a:rPr lang="en-US" altLang="zh-CN"/>
              <a:t>p</a:t>
            </a:r>
            <a:r>
              <a:rPr lang="zh-CN" altLang="en-US"/>
              <a:t>，</a:t>
            </a:r>
            <a:r>
              <a:rPr lang="en-US" altLang="zh-CN"/>
              <a:t>void fun1(int a){cout&lt;&lt;a&lt;&lt;endl;} int b=2;fun1(b);</a:t>
            </a:r>
          </a:p>
          <a:p>
            <a:r>
              <a:rPr lang="en-US" altLang="zh-CN"/>
              <a:t>b</a:t>
            </a:r>
            <a:r>
              <a:rPr lang="zh-CN" altLang="en-US"/>
              <a:t>的值输给</a:t>
            </a:r>
            <a:r>
              <a:rPr lang="en-US" altLang="zh-CN"/>
              <a:t>a</a:t>
            </a:r>
            <a:r>
              <a:rPr lang="zh-CN" altLang="en-US"/>
              <a:t>，</a:t>
            </a:r>
            <a:r>
              <a:rPr lang="en-US" altLang="zh-CN"/>
              <a:t>a</a:t>
            </a:r>
            <a:r>
              <a:rPr lang="zh-CN" altLang="en-US"/>
              <a:t>的值就是</a:t>
            </a:r>
            <a:r>
              <a:rPr lang="en-US" altLang="zh-CN"/>
              <a:t>2</a:t>
            </a:r>
            <a:r>
              <a:rPr lang="zh-CN" altLang="en-US"/>
              <a:t>。这里只不过是把</a:t>
            </a:r>
            <a:r>
              <a:rPr lang="en-US" altLang="zh-CN"/>
              <a:t>int</a:t>
            </a:r>
            <a:r>
              <a:rPr lang="zh-CN" altLang="en-US"/>
              <a:t>型的换成了对象。就把对象</a:t>
            </a:r>
            <a:r>
              <a:rPr lang="en-US" altLang="zh-CN"/>
              <a:t>A</a:t>
            </a:r>
            <a:r>
              <a:rPr lang="zh-CN" altLang="en-US"/>
              <a:t>传给</a:t>
            </a:r>
            <a:r>
              <a:rPr lang="en-US" altLang="zh-CN"/>
              <a:t>p</a:t>
            </a:r>
            <a:r>
              <a:rPr lang="zh-CN" altLang="en-US"/>
              <a:t>，就调用复制构造函数，把</a:t>
            </a:r>
            <a:r>
              <a:rPr lang="en-US" altLang="zh-CN"/>
              <a:t>A</a:t>
            </a:r>
            <a:r>
              <a:rPr lang="zh-CN" altLang="en-US"/>
              <a:t>对象各个成员的值送给</a:t>
            </a:r>
            <a:r>
              <a:rPr lang="en-US" altLang="zh-CN"/>
              <a:t>p</a:t>
            </a:r>
            <a:r>
              <a:rPr lang="zh-CN" altLang="en-US"/>
              <a:t>的各个成员。结果是</a:t>
            </a:r>
            <a:r>
              <a:rPr lang="en-US" altLang="zh-CN"/>
              <a:t>1</a:t>
            </a:r>
            <a:r>
              <a:rPr lang="zh-CN" altLang="en-US"/>
              <a:t>。</a:t>
            </a:r>
            <a:endParaRPr lang="en-US" altLang="zh-CN"/>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2DC1E20-97D2-41A9-A2A6-79866EA153D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27</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67552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int fun2() {int a=2;retrun a;} b=fun2(); b=a=2;</a:t>
            </a:r>
          </a:p>
          <a:p>
            <a:endParaRPr lang="zh-CN" altLang="en-US"/>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7D6CB80-A135-4F2F-B940-E83414C905B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28</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04886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构造函数的主要功能是对类的数据成员进行初始化，前面介绍的构造函数都采用了常见的函数方式对数据成员进行初始化，即在函数体中通过赋值语句对数据成员赋初值。事实上，构造函数还可以采用成员初始化列表的方式对数据成员进行初始化。在某些情况下，还必须采用初始化列表的方式才能完成成员的初始化。</a:t>
            </a:r>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6B81AEB-CE32-4BAB-A0B8-739A36BC59CC}"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29</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172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它们在功能上与下面的构造函数等效。</a:t>
            </a:r>
            <a:endParaRPr lang="en-US" altLang="zh-CN"/>
          </a:p>
          <a:p>
            <a:r>
              <a:rPr lang="en-US" altLang="zh-CN"/>
              <a:t>Tdate::Tdate(int m,int d,int y){</a:t>
            </a:r>
          </a:p>
          <a:p>
            <a:r>
              <a:rPr lang="en-US" altLang="zh-CN"/>
              <a:t>  month=m;</a:t>
            </a:r>
          </a:p>
          <a:p>
            <a:r>
              <a:rPr lang="en-US" altLang="zh-CN"/>
              <a:t>  year=y;</a:t>
            </a:r>
          </a:p>
          <a:p>
            <a:r>
              <a:rPr lang="en-US" altLang="zh-CN"/>
              <a:t>  day=d;</a:t>
            </a:r>
          </a:p>
          <a:p>
            <a:r>
              <a:rPr lang="en-US" altLang="zh-CN"/>
              <a:t>}</a:t>
            </a:r>
            <a:endParaRPr lang="zh-CN" altLang="en-US"/>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5606E995-D573-4C6A-8B89-3C92E846430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30</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9032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err="1"/>
              <a:t>ic</a:t>
            </a:r>
            <a:r>
              <a:rPr lang="zh-CN" altLang="en-US" dirty="0"/>
              <a:t>是常量成员，</a:t>
            </a:r>
            <a:r>
              <a:rPr lang="en-US" altLang="zh-CN" dirty="0" err="1"/>
              <a:t>ir</a:t>
            </a:r>
            <a:r>
              <a:rPr lang="zh-CN" altLang="en-US" dirty="0"/>
              <a:t>是引用成员，都必须采用成员初始化列表的方式进行初始化，</a:t>
            </a:r>
            <a:r>
              <a:rPr lang="en-US" altLang="zh-CN" dirty="0" err="1"/>
              <a:t>i</a:t>
            </a:r>
            <a:r>
              <a:rPr lang="zh-CN" altLang="en-US" dirty="0"/>
              <a:t>是普通的成员变量就不是必须用此方法。</a:t>
            </a:r>
            <a:endParaRPr lang="en-US" altLang="zh-CN" dirty="0"/>
          </a:p>
          <a:p>
            <a:r>
              <a:rPr lang="zh-CN" altLang="en-US" dirty="0"/>
              <a:t>构造函数中</a:t>
            </a:r>
            <a:r>
              <a:rPr lang="en-US" altLang="zh-CN" dirty="0" err="1"/>
              <a:t>i</a:t>
            </a:r>
            <a:r>
              <a:rPr lang="zh-CN" altLang="en-US" dirty="0"/>
              <a:t>的初始化列表</a:t>
            </a:r>
            <a:r>
              <a:rPr lang="en-US" altLang="zh-CN" dirty="0" err="1"/>
              <a:t>ir</a:t>
            </a:r>
            <a:r>
              <a:rPr lang="en-US" altLang="zh-CN" dirty="0"/>
              <a:t>(</a:t>
            </a:r>
            <a:r>
              <a:rPr lang="en-US" altLang="zh-CN" dirty="0" err="1"/>
              <a:t>i</a:t>
            </a:r>
            <a:r>
              <a:rPr lang="en-US" altLang="zh-CN" dirty="0"/>
              <a:t>)</a:t>
            </a:r>
            <a:r>
              <a:rPr lang="zh-CN" altLang="en-US" dirty="0"/>
              <a:t>比构造函数体中的语句</a:t>
            </a:r>
            <a:r>
              <a:rPr lang="en-US" altLang="zh-CN" dirty="0" err="1"/>
              <a:t>i</a:t>
            </a:r>
            <a:r>
              <a:rPr lang="en-US" altLang="zh-CN" dirty="0"/>
              <a:t>=300</a:t>
            </a:r>
            <a:r>
              <a:rPr lang="zh-CN" altLang="en-US" dirty="0"/>
              <a:t>先执行。在初始化</a:t>
            </a:r>
            <a:r>
              <a:rPr lang="en-US" altLang="zh-CN" dirty="0" err="1"/>
              <a:t>ir</a:t>
            </a:r>
            <a:r>
              <a:rPr lang="zh-CN" altLang="en-US" dirty="0"/>
              <a:t>时，</a:t>
            </a:r>
            <a:r>
              <a:rPr lang="en-US" altLang="zh-CN" dirty="0" err="1"/>
              <a:t>i</a:t>
            </a:r>
            <a:r>
              <a:rPr lang="zh-CN" altLang="en-US" dirty="0"/>
              <a:t>的值是未知的。所以这个地方会有问题，</a:t>
            </a:r>
            <a:r>
              <a:rPr lang="en-US" altLang="zh-CN" dirty="0" err="1"/>
              <a:t>ir</a:t>
            </a:r>
            <a:r>
              <a:rPr lang="zh-CN" altLang="en-US" dirty="0"/>
              <a:t>的值是个未知的随机数。</a:t>
            </a:r>
            <a:endParaRPr lang="en-US" altLang="zh-CN" dirty="0"/>
          </a:p>
          <a:p>
            <a:endParaRPr lang="zh-CN" altLang="en-US" dirty="0"/>
          </a:p>
          <a:p>
            <a:r>
              <a:rPr lang="en-US" sz="1200" kern="1200" dirty="0">
                <a:solidFill>
                  <a:schemeClr val="tx1"/>
                </a:solidFill>
                <a:latin typeface="Arial" charset="0"/>
                <a:ea typeface="宋体" pitchFamily="2" charset="-122"/>
                <a:cs typeface="+mn-cs"/>
              </a:rPr>
              <a:t>#include&lt;iostream&gt;</a:t>
            </a:r>
          </a:p>
          <a:p>
            <a:r>
              <a:rPr lang="en-US" sz="1200" kern="1200" dirty="0">
                <a:solidFill>
                  <a:schemeClr val="tx1"/>
                </a:solidFill>
                <a:latin typeface="Arial" charset="0"/>
                <a:ea typeface="宋体" pitchFamily="2" charset="-122"/>
                <a:cs typeface="+mn-cs"/>
              </a:rPr>
              <a:t>using namespace std;</a:t>
            </a:r>
          </a:p>
          <a:p>
            <a:r>
              <a:rPr lang="en-US" sz="1200" kern="1200" dirty="0">
                <a:solidFill>
                  <a:schemeClr val="tx1"/>
                </a:solidFill>
                <a:latin typeface="Arial" charset="0"/>
                <a:ea typeface="宋体" pitchFamily="2" charset="-122"/>
                <a:cs typeface="+mn-cs"/>
              </a:rPr>
              <a:t>class X {</a:t>
            </a:r>
          </a:p>
          <a:p>
            <a:r>
              <a:rPr lang="en-US" sz="1200" kern="1200" dirty="0">
                <a:solidFill>
                  <a:schemeClr val="tx1"/>
                </a:solidFill>
                <a:latin typeface="Arial" charset="0"/>
                <a:ea typeface="宋体" pitchFamily="2" charset="-122"/>
                <a:cs typeface="+mn-cs"/>
              </a:rPr>
              <a:t>const int </a:t>
            </a:r>
            <a:r>
              <a:rPr lang="en-US" sz="1200" kern="1200" dirty="0" err="1">
                <a:solidFill>
                  <a:schemeClr val="tx1"/>
                </a:solidFill>
                <a:latin typeface="Arial" charset="0"/>
                <a:ea typeface="宋体" pitchFamily="2" charset="-122"/>
                <a:cs typeface="+mn-cs"/>
              </a:rPr>
              <a:t>ic</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int &amp;</a:t>
            </a:r>
            <a:r>
              <a:rPr lang="en-US" sz="1200" kern="1200" dirty="0" err="1">
                <a:solidFill>
                  <a:schemeClr val="tx1"/>
                </a:solidFill>
                <a:latin typeface="Arial" charset="0"/>
                <a:ea typeface="宋体" pitchFamily="2" charset="-122"/>
                <a:cs typeface="+mn-cs"/>
              </a:rPr>
              <a:t>ir</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int </a:t>
            </a:r>
            <a:r>
              <a:rPr lang="en-US" sz="1200" kern="1200" dirty="0" err="1">
                <a:solidFill>
                  <a:schemeClr val="tx1"/>
                </a:solidFill>
                <a:latin typeface="Arial" charset="0"/>
                <a:ea typeface="宋体" pitchFamily="2" charset="-122"/>
                <a:cs typeface="+mn-cs"/>
              </a:rPr>
              <a:t>i</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public:</a:t>
            </a:r>
          </a:p>
          <a:p>
            <a:r>
              <a:rPr lang="pt-BR" sz="1200" kern="1200" dirty="0">
                <a:solidFill>
                  <a:schemeClr val="tx1"/>
                </a:solidFill>
                <a:latin typeface="Arial" charset="0"/>
                <a:ea typeface="宋体" pitchFamily="2" charset="-122"/>
                <a:cs typeface="+mn-cs"/>
              </a:rPr>
              <a:t>X() :ic(100),ir(i) {</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a:t>
            </a:r>
            <a:r>
              <a:rPr lang="en-US" sz="1200" kern="1200" dirty="0" err="1">
                <a:solidFill>
                  <a:schemeClr val="tx1"/>
                </a:solidFill>
                <a:latin typeface="Arial" charset="0"/>
                <a:ea typeface="宋体" pitchFamily="2" charset="-122"/>
                <a:cs typeface="+mn-cs"/>
              </a:rPr>
              <a:t>ic</a:t>
            </a:r>
            <a:r>
              <a:rPr lang="en-US" sz="1200" kern="1200" dirty="0">
                <a:solidFill>
                  <a:schemeClr val="tx1"/>
                </a:solidFill>
                <a:latin typeface="Arial" charset="0"/>
                <a:ea typeface="宋体" pitchFamily="2" charset="-122"/>
                <a:cs typeface="+mn-cs"/>
              </a:rPr>
              <a:t>&lt;&lt;" "&lt;&lt;</a:t>
            </a:r>
            <a:r>
              <a:rPr lang="en-US" sz="1200" kern="1200" dirty="0" err="1">
                <a:solidFill>
                  <a:schemeClr val="tx1"/>
                </a:solidFill>
                <a:latin typeface="Arial" charset="0"/>
                <a:ea typeface="宋体" pitchFamily="2" charset="-122"/>
                <a:cs typeface="+mn-cs"/>
              </a:rPr>
              <a:t>ir</a:t>
            </a:r>
            <a:r>
              <a:rPr lang="en-US" sz="1200" kern="1200" dirty="0">
                <a:solidFill>
                  <a:schemeClr val="tx1"/>
                </a:solidFill>
                <a:latin typeface="Arial" charset="0"/>
                <a:ea typeface="宋体" pitchFamily="2" charset="-122"/>
                <a:cs typeface="+mn-cs"/>
              </a:rPr>
              <a:t> &lt;&lt; </a:t>
            </a:r>
            <a:r>
              <a:rPr lang="en-US" sz="1200" kern="1200" dirty="0" err="1">
                <a:solidFill>
                  <a:schemeClr val="tx1"/>
                </a:solidFill>
                <a:latin typeface="Arial" charset="0"/>
                <a:ea typeface="宋体" pitchFamily="2" charset="-122"/>
                <a:cs typeface="+mn-cs"/>
              </a:rPr>
              <a:t>endl</a:t>
            </a:r>
            <a:r>
              <a:rPr lang="en-US" sz="1200" kern="1200" dirty="0">
                <a:solidFill>
                  <a:schemeClr val="tx1"/>
                </a:solidFill>
                <a:latin typeface="Arial" charset="0"/>
                <a:ea typeface="宋体" pitchFamily="2" charset="-122"/>
                <a:cs typeface="+mn-cs"/>
              </a:rPr>
              <a:t>;;</a:t>
            </a:r>
          </a:p>
          <a:p>
            <a:r>
              <a:rPr lang="en-US" sz="1200" kern="1200" dirty="0" err="1">
                <a:solidFill>
                  <a:schemeClr val="tx1"/>
                </a:solidFill>
                <a:latin typeface="Arial" charset="0"/>
                <a:ea typeface="宋体" pitchFamily="2" charset="-122"/>
                <a:cs typeface="+mn-cs"/>
              </a:rPr>
              <a:t>i</a:t>
            </a:r>
            <a:r>
              <a:rPr lang="en-US" sz="1200" kern="1200" dirty="0">
                <a:solidFill>
                  <a:schemeClr val="tx1"/>
                </a:solidFill>
                <a:latin typeface="Arial" charset="0"/>
                <a:ea typeface="宋体" pitchFamily="2" charset="-122"/>
                <a:cs typeface="+mn-cs"/>
              </a:rPr>
              <a:t> = 300;</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a:t>
            </a:r>
            <a:r>
              <a:rPr lang="en-US" sz="1200" kern="1200" dirty="0" err="1">
                <a:solidFill>
                  <a:schemeClr val="tx1"/>
                </a:solidFill>
                <a:latin typeface="Arial" charset="0"/>
                <a:ea typeface="宋体" pitchFamily="2" charset="-122"/>
                <a:cs typeface="+mn-cs"/>
              </a:rPr>
              <a:t>ic</a:t>
            </a:r>
            <a:r>
              <a:rPr lang="en-US" sz="1200" kern="1200" dirty="0">
                <a:solidFill>
                  <a:schemeClr val="tx1"/>
                </a:solidFill>
                <a:latin typeface="Arial" charset="0"/>
                <a:ea typeface="宋体" pitchFamily="2" charset="-122"/>
                <a:cs typeface="+mn-cs"/>
              </a:rPr>
              <a:t> &lt;&lt;" "&lt;&lt;</a:t>
            </a:r>
            <a:r>
              <a:rPr lang="en-US" sz="1200" kern="1200" dirty="0" err="1">
                <a:solidFill>
                  <a:schemeClr val="tx1"/>
                </a:solidFill>
                <a:latin typeface="Arial" charset="0"/>
                <a:ea typeface="宋体" pitchFamily="2" charset="-122"/>
                <a:cs typeface="+mn-cs"/>
              </a:rPr>
              <a:t>ir</a:t>
            </a:r>
            <a:r>
              <a:rPr lang="en-US" sz="1200" kern="1200" dirty="0">
                <a:solidFill>
                  <a:schemeClr val="tx1"/>
                </a:solidFill>
                <a:latin typeface="Arial" charset="0"/>
                <a:ea typeface="宋体" pitchFamily="2" charset="-122"/>
                <a:cs typeface="+mn-cs"/>
              </a:rPr>
              <a:t> &lt;&lt; </a:t>
            </a:r>
            <a:r>
              <a:rPr lang="en-US" sz="1200" kern="1200" dirty="0" err="1">
                <a:solidFill>
                  <a:schemeClr val="tx1"/>
                </a:solidFill>
                <a:latin typeface="Arial" charset="0"/>
                <a:ea typeface="宋体" pitchFamily="2" charset="-122"/>
                <a:cs typeface="+mn-cs"/>
              </a:rPr>
              <a:t>endl</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void main() {</a:t>
            </a:r>
          </a:p>
          <a:p>
            <a:r>
              <a:rPr lang="en-US" sz="1200" kern="1200" dirty="0">
                <a:solidFill>
                  <a:schemeClr val="tx1"/>
                </a:solidFill>
                <a:latin typeface="Arial" charset="0"/>
                <a:ea typeface="宋体" pitchFamily="2" charset="-122"/>
                <a:cs typeface="+mn-cs"/>
              </a:rPr>
              <a:t>X x1;</a:t>
            </a:r>
          </a:p>
          <a:p>
            <a:r>
              <a:rPr lang="en-US" sz="1200" kern="1200" dirty="0">
                <a:solidFill>
                  <a:schemeClr val="tx1"/>
                </a:solidFill>
                <a:latin typeface="Arial"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31</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6997174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如需要统计雇员总数，数据存放在什么地方？</a:t>
            </a:r>
            <a:endParaRPr lang="en-US" altLang="zh-CN" dirty="0"/>
          </a:p>
          <a:p>
            <a:r>
              <a:rPr lang="en-US" altLang="zh-CN" dirty="0"/>
              <a:t>C++</a:t>
            </a:r>
            <a:r>
              <a:rPr lang="zh-CN" altLang="en-US" dirty="0"/>
              <a:t>允许将类的数据成员定义为静态成员。静态数据成员是属于类的，整个类只有一份备份，相当于类的全局变量，能够被该类的所有对象共用。</a:t>
            </a:r>
          </a:p>
        </p:txBody>
      </p:sp>
      <p:sp>
        <p:nvSpPr>
          <p:cNvPr id="139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E70D3FB-A09C-47AE-842F-9FA23582A8A3}"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32</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31471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1</a:t>
            </a:r>
            <a:r>
              <a:rPr lang="zh-CN" altLang="en-US" dirty="0"/>
              <a:t>、在类数据成员的声明前面加上关键字</a:t>
            </a:r>
            <a:r>
              <a:rPr lang="en-US" altLang="zh-CN" dirty="0"/>
              <a:t>static</a:t>
            </a:r>
            <a:r>
              <a:rPr lang="zh-CN" altLang="en-US" dirty="0"/>
              <a:t>，就将该成员指定成了静态数据成员。静态数据成员遵守</a:t>
            </a:r>
            <a:r>
              <a:rPr lang="en-US" altLang="zh-CN" dirty="0"/>
              <a:t>public</a:t>
            </a:r>
            <a:r>
              <a:rPr lang="zh-CN" altLang="en-US" dirty="0"/>
              <a:t>、</a:t>
            </a:r>
            <a:r>
              <a:rPr lang="en-US" altLang="zh-CN" dirty="0"/>
              <a:t>private</a:t>
            </a:r>
            <a:r>
              <a:rPr lang="zh-CN" altLang="en-US" dirty="0"/>
              <a:t>、</a:t>
            </a:r>
            <a:r>
              <a:rPr lang="en-US" altLang="zh-CN" dirty="0"/>
              <a:t>protected</a:t>
            </a:r>
            <a:r>
              <a:rPr lang="zh-CN" altLang="en-US" dirty="0"/>
              <a:t>访问的限定规则。</a:t>
            </a:r>
            <a:endParaRPr lang="en-US" altLang="zh-CN" dirty="0"/>
          </a:p>
          <a:p>
            <a:r>
              <a:rPr lang="en-US" altLang="zh-CN" dirty="0"/>
              <a:t>2</a:t>
            </a:r>
            <a:r>
              <a:rPr lang="zh-CN" altLang="en-US" dirty="0"/>
              <a:t>、在类的声明中将数据成员指定为静态成员，只是一种声明，并不会为该成员分配内存空间，在使用之前应该对它进行定义。静态数据成员常常在类外进行定义，与类成员函数的定义方法一样，</a:t>
            </a:r>
            <a:endParaRPr lang="en-US" altLang="zh-CN" dirty="0"/>
          </a:p>
          <a:p>
            <a:r>
              <a:rPr lang="en-US" altLang="zh-CN" dirty="0"/>
              <a:t>3</a:t>
            </a:r>
            <a:r>
              <a:rPr lang="zh-CN" altLang="en-US" dirty="0"/>
              <a:t>、原则上静态成员必须在类外定义，但是</a:t>
            </a:r>
            <a:r>
              <a:rPr lang="en-US" altLang="zh-CN" dirty="0"/>
              <a:t>VC++6.0</a:t>
            </a:r>
            <a:r>
              <a:rPr lang="zh-CN" altLang="en-US" dirty="0"/>
              <a:t>中，若没有类外定义，会在创建第一个对象的时候进行静态数据成员的定义。</a:t>
            </a:r>
          </a:p>
        </p:txBody>
      </p:sp>
      <p:sp>
        <p:nvSpPr>
          <p:cNvPr id="141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F4B69E2D-1CA2-430A-A8C1-408B155052F8}"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33</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83936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一个类中访问限定符出现的次数没有限制。比如，你在写程序的时候按例子中的顺序定义成员变量和函数，结构到</a:t>
            </a:r>
            <a:r>
              <a:rPr lang="en-US" altLang="zh-CN" dirty="0"/>
              <a:t>protected</a:t>
            </a:r>
            <a:r>
              <a:rPr lang="zh-CN" altLang="en-US" dirty="0"/>
              <a:t>的时候，你想加一个函数但是</a:t>
            </a:r>
            <a:r>
              <a:rPr lang="en-US" altLang="zh-CN" dirty="0"/>
              <a:t>private</a:t>
            </a:r>
            <a:r>
              <a:rPr lang="zh-CN" altLang="en-US" dirty="0"/>
              <a:t>的，可以在后面再写</a:t>
            </a:r>
            <a:r>
              <a:rPr lang="en-US" altLang="zh-CN" dirty="0"/>
              <a:t>private</a:t>
            </a:r>
            <a:r>
              <a:rPr lang="zh-CN" altLang="en-US" dirty="0"/>
              <a:t>：定义函数。但是这里你不能省略</a:t>
            </a:r>
            <a:r>
              <a:rPr lang="en-US" altLang="zh-CN" dirty="0"/>
              <a:t>private</a:t>
            </a:r>
            <a:r>
              <a:rPr lang="zh-CN" altLang="en-US" dirty="0"/>
              <a:t>了，如果的话就被认为是</a:t>
            </a:r>
            <a:r>
              <a:rPr lang="en-US" altLang="zh-CN" dirty="0"/>
              <a:t>protected</a:t>
            </a:r>
            <a:r>
              <a:rPr lang="zh-CN" altLang="en-US" dirty="0"/>
              <a:t>的了。因为两个限定符之间的是它表示的范围嘛。</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3463399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latin typeface="Arial" charset="0"/>
                <a:ea typeface="宋体" pitchFamily="2" charset="-122"/>
                <a:cs typeface="+mn-cs"/>
              </a:rPr>
              <a:t>#include&lt;iostream&gt;</a:t>
            </a:r>
          </a:p>
          <a:p>
            <a:r>
              <a:rPr lang="en-US" sz="1200" kern="1200" dirty="0">
                <a:solidFill>
                  <a:schemeClr val="tx1"/>
                </a:solidFill>
                <a:latin typeface="Arial" charset="0"/>
                <a:ea typeface="宋体" pitchFamily="2" charset="-122"/>
                <a:cs typeface="+mn-cs"/>
              </a:rPr>
              <a:t>using namespace std;</a:t>
            </a:r>
          </a:p>
          <a:p>
            <a:r>
              <a:rPr lang="en-US" sz="1200" kern="1200" dirty="0">
                <a:solidFill>
                  <a:schemeClr val="tx1"/>
                </a:solidFill>
                <a:latin typeface="Arial" charset="0"/>
                <a:ea typeface="宋体" pitchFamily="2" charset="-122"/>
                <a:cs typeface="+mn-cs"/>
              </a:rPr>
              <a:t>class X {</a:t>
            </a:r>
          </a:p>
          <a:p>
            <a:r>
              <a:rPr lang="en-US" sz="1200" kern="1200" dirty="0">
                <a:solidFill>
                  <a:schemeClr val="tx1"/>
                </a:solidFill>
                <a:latin typeface="Arial" charset="0"/>
                <a:ea typeface="宋体" pitchFamily="2" charset="-122"/>
                <a:cs typeface="+mn-cs"/>
              </a:rPr>
              <a:t>const int </a:t>
            </a:r>
            <a:r>
              <a:rPr lang="en-US" sz="1200" kern="1200" dirty="0" err="1">
                <a:solidFill>
                  <a:schemeClr val="tx1"/>
                </a:solidFill>
                <a:latin typeface="Arial" charset="0"/>
                <a:ea typeface="宋体" pitchFamily="2" charset="-122"/>
                <a:cs typeface="+mn-cs"/>
              </a:rPr>
              <a:t>ic</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int &amp;</a:t>
            </a:r>
            <a:r>
              <a:rPr lang="en-US" sz="1200" kern="1200" dirty="0" err="1">
                <a:solidFill>
                  <a:schemeClr val="tx1"/>
                </a:solidFill>
                <a:latin typeface="Arial" charset="0"/>
                <a:ea typeface="宋体" pitchFamily="2" charset="-122"/>
                <a:cs typeface="+mn-cs"/>
              </a:rPr>
              <a:t>ir</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int </a:t>
            </a:r>
            <a:r>
              <a:rPr lang="en-US" sz="1200" kern="1200" dirty="0" err="1">
                <a:solidFill>
                  <a:schemeClr val="tx1"/>
                </a:solidFill>
                <a:latin typeface="Arial" charset="0"/>
                <a:ea typeface="宋体" pitchFamily="2" charset="-122"/>
                <a:cs typeface="+mn-cs"/>
              </a:rPr>
              <a:t>i</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//static int j;</a:t>
            </a:r>
          </a:p>
          <a:p>
            <a:r>
              <a:rPr lang="en-US" sz="1200" kern="1200" dirty="0">
                <a:solidFill>
                  <a:schemeClr val="tx1"/>
                </a:solidFill>
                <a:latin typeface="Arial" charset="0"/>
                <a:ea typeface="宋体" pitchFamily="2" charset="-122"/>
                <a:cs typeface="+mn-cs"/>
              </a:rPr>
              <a:t>public:</a:t>
            </a:r>
          </a:p>
          <a:p>
            <a:r>
              <a:rPr lang="pt-BR" sz="1200" kern="1200" dirty="0">
                <a:solidFill>
                  <a:schemeClr val="tx1"/>
                </a:solidFill>
                <a:latin typeface="Arial" charset="0"/>
                <a:ea typeface="宋体" pitchFamily="2" charset="-122"/>
                <a:cs typeface="+mn-cs"/>
              </a:rPr>
              <a:t>X() :ic(100),ir(i) {</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a:t>
            </a:r>
            <a:r>
              <a:rPr lang="en-US" sz="1200" kern="1200" dirty="0" err="1">
                <a:solidFill>
                  <a:schemeClr val="tx1"/>
                </a:solidFill>
                <a:latin typeface="Arial" charset="0"/>
                <a:ea typeface="宋体" pitchFamily="2" charset="-122"/>
                <a:cs typeface="+mn-cs"/>
              </a:rPr>
              <a:t>ic</a:t>
            </a:r>
            <a:r>
              <a:rPr lang="en-US" sz="1200" kern="1200" dirty="0">
                <a:solidFill>
                  <a:schemeClr val="tx1"/>
                </a:solidFill>
                <a:latin typeface="Arial" charset="0"/>
                <a:ea typeface="宋体" pitchFamily="2" charset="-122"/>
                <a:cs typeface="+mn-cs"/>
              </a:rPr>
              <a:t>&lt;&lt;" "&lt;&lt;</a:t>
            </a:r>
            <a:r>
              <a:rPr lang="en-US" sz="1200" kern="1200" dirty="0" err="1">
                <a:solidFill>
                  <a:schemeClr val="tx1"/>
                </a:solidFill>
                <a:latin typeface="Arial" charset="0"/>
                <a:ea typeface="宋体" pitchFamily="2" charset="-122"/>
                <a:cs typeface="+mn-cs"/>
              </a:rPr>
              <a:t>ir</a:t>
            </a:r>
            <a:r>
              <a:rPr lang="en-US" sz="1200" kern="1200" dirty="0">
                <a:solidFill>
                  <a:schemeClr val="tx1"/>
                </a:solidFill>
                <a:latin typeface="Arial" charset="0"/>
                <a:ea typeface="宋体" pitchFamily="2" charset="-122"/>
                <a:cs typeface="+mn-cs"/>
              </a:rPr>
              <a:t>&lt;&lt;</a:t>
            </a:r>
            <a:r>
              <a:rPr lang="en-US" sz="1200" kern="1200" dirty="0" err="1">
                <a:solidFill>
                  <a:schemeClr val="tx1"/>
                </a:solidFill>
                <a:latin typeface="Arial" charset="0"/>
                <a:ea typeface="宋体" pitchFamily="2" charset="-122"/>
                <a:cs typeface="+mn-cs"/>
              </a:rPr>
              <a:t>endl</a:t>
            </a:r>
            <a:r>
              <a:rPr lang="en-US" sz="1200" kern="1200" dirty="0">
                <a:solidFill>
                  <a:schemeClr val="tx1"/>
                </a:solidFill>
                <a:latin typeface="Arial" charset="0"/>
                <a:ea typeface="宋体" pitchFamily="2" charset="-122"/>
                <a:cs typeface="+mn-cs"/>
              </a:rPr>
              <a:t>;;</a:t>
            </a:r>
          </a:p>
          <a:p>
            <a:r>
              <a:rPr lang="en-US" sz="1200" kern="1200" dirty="0" err="1">
                <a:solidFill>
                  <a:schemeClr val="tx1"/>
                </a:solidFill>
                <a:latin typeface="Arial" charset="0"/>
                <a:ea typeface="宋体" pitchFamily="2" charset="-122"/>
                <a:cs typeface="+mn-cs"/>
              </a:rPr>
              <a:t>i</a:t>
            </a:r>
            <a:r>
              <a:rPr lang="en-US" sz="1200" kern="1200" dirty="0">
                <a:solidFill>
                  <a:schemeClr val="tx1"/>
                </a:solidFill>
                <a:latin typeface="Arial" charset="0"/>
                <a:ea typeface="宋体" pitchFamily="2" charset="-122"/>
                <a:cs typeface="+mn-cs"/>
              </a:rPr>
              <a:t> = 300;</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a:t>
            </a:r>
            <a:r>
              <a:rPr lang="en-US" sz="1200" kern="1200" dirty="0" err="1">
                <a:solidFill>
                  <a:schemeClr val="tx1"/>
                </a:solidFill>
                <a:latin typeface="Arial" charset="0"/>
                <a:ea typeface="宋体" pitchFamily="2" charset="-122"/>
                <a:cs typeface="+mn-cs"/>
              </a:rPr>
              <a:t>ic</a:t>
            </a:r>
            <a:r>
              <a:rPr lang="en-US" sz="1200" kern="1200" dirty="0">
                <a:solidFill>
                  <a:schemeClr val="tx1"/>
                </a:solidFill>
                <a:latin typeface="Arial" charset="0"/>
                <a:ea typeface="宋体" pitchFamily="2" charset="-122"/>
                <a:cs typeface="+mn-cs"/>
              </a:rPr>
              <a:t> &lt;&lt;" "&lt;&lt;</a:t>
            </a:r>
            <a:r>
              <a:rPr lang="en-US" sz="1200" kern="1200" dirty="0" err="1">
                <a:solidFill>
                  <a:schemeClr val="tx1"/>
                </a:solidFill>
                <a:latin typeface="Arial" charset="0"/>
                <a:ea typeface="宋体" pitchFamily="2" charset="-122"/>
                <a:cs typeface="+mn-cs"/>
              </a:rPr>
              <a:t>ir</a:t>
            </a:r>
            <a:r>
              <a:rPr lang="en-US" sz="1200" kern="1200" dirty="0">
                <a:solidFill>
                  <a:schemeClr val="tx1"/>
                </a:solidFill>
                <a:latin typeface="Arial" charset="0"/>
                <a:ea typeface="宋体" pitchFamily="2" charset="-122"/>
                <a:cs typeface="+mn-cs"/>
              </a:rPr>
              <a:t>&lt;&lt;</a:t>
            </a:r>
            <a:r>
              <a:rPr lang="en-US" sz="1200" kern="1200" dirty="0" err="1">
                <a:solidFill>
                  <a:schemeClr val="tx1"/>
                </a:solidFill>
                <a:latin typeface="Arial" charset="0"/>
                <a:ea typeface="宋体" pitchFamily="2" charset="-122"/>
                <a:cs typeface="+mn-cs"/>
              </a:rPr>
              <a:t>endl</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//int X::j = 1;</a:t>
            </a:r>
          </a:p>
          <a:p>
            <a:r>
              <a:rPr lang="en-US" sz="1200" kern="1200" dirty="0">
                <a:solidFill>
                  <a:schemeClr val="tx1"/>
                </a:solidFill>
                <a:latin typeface="Arial" charset="0"/>
                <a:ea typeface="宋体" pitchFamily="2" charset="-122"/>
                <a:cs typeface="+mn-cs"/>
              </a:rPr>
              <a:t>void main() {</a:t>
            </a:r>
          </a:p>
          <a:p>
            <a:r>
              <a:rPr lang="en-US" sz="1200" kern="1200" dirty="0">
                <a:solidFill>
                  <a:schemeClr val="tx1"/>
                </a:solidFill>
                <a:latin typeface="Arial" charset="0"/>
                <a:ea typeface="宋体" pitchFamily="2" charset="-122"/>
                <a:cs typeface="+mn-cs"/>
              </a:rPr>
              <a:t>X x1;</a:t>
            </a:r>
          </a:p>
          <a:p>
            <a:r>
              <a:rPr lang="en-US" sz="1200" kern="1200" dirty="0">
                <a:solidFill>
                  <a:schemeClr val="tx1"/>
                </a:solidFill>
                <a:latin typeface="Arial" charset="0"/>
                <a:ea typeface="宋体" pitchFamily="2" charset="-122"/>
                <a:cs typeface="+mn-cs"/>
              </a:rPr>
              <a:t>}</a:t>
            </a:r>
            <a:endParaRPr lang="zh-CN" altLang="en-US" dirty="0"/>
          </a:p>
        </p:txBody>
      </p:sp>
      <p:sp>
        <p:nvSpPr>
          <p:cNvPr id="143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5CDA9A6-66CB-40BA-A5B0-FDE4994850F9}"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34</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99274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48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A4C2C1B-CC5F-4988-AF35-4768F59AE303}"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35</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99349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2</a:t>
            </a:r>
            <a:r>
              <a:rPr lang="zh-CN" altLang="en-US" dirty="0"/>
              <a:t>、</a:t>
            </a:r>
            <a:r>
              <a:rPr lang="en-US" altLang="zh-CN" dirty="0" err="1"/>
              <a:t>getNumber</a:t>
            </a:r>
            <a:r>
              <a:rPr lang="en-US" altLang="zh-CN" dirty="0"/>
              <a:t>()</a:t>
            </a:r>
            <a:r>
              <a:rPr lang="zh-CN" altLang="en-US" dirty="0"/>
              <a:t>不能访问</a:t>
            </a:r>
            <a:r>
              <a:rPr lang="en-US" altLang="zh-CN" dirty="0"/>
              <a:t>price</a:t>
            </a:r>
            <a:r>
              <a:rPr lang="zh-CN" altLang="en-US" dirty="0"/>
              <a:t>，它是非静态成员</a:t>
            </a:r>
            <a:endParaRPr lang="en-US" altLang="zh-CN" dirty="0"/>
          </a:p>
          <a:p>
            <a:r>
              <a:rPr lang="en-US" altLang="zh-CN" dirty="0"/>
              <a:t>3</a:t>
            </a:r>
            <a:r>
              <a:rPr lang="zh-CN" altLang="en-US" dirty="0"/>
              <a:t>、</a:t>
            </a:r>
            <a:r>
              <a:rPr lang="en-US" altLang="zh-CN" dirty="0" err="1"/>
              <a:t>int</a:t>
            </a:r>
            <a:r>
              <a:rPr lang="en-US" altLang="zh-CN" dirty="0"/>
              <a:t> x=Book::</a:t>
            </a:r>
            <a:r>
              <a:rPr lang="en-US" altLang="zh-CN" dirty="0" err="1"/>
              <a:t>getNumber</a:t>
            </a:r>
            <a:r>
              <a:rPr lang="en-US" altLang="zh-CN" dirty="0"/>
              <a:t>() </a:t>
            </a:r>
            <a:r>
              <a:rPr lang="zh-CN" altLang="en-US" dirty="0"/>
              <a:t>正确</a:t>
            </a:r>
            <a:endParaRPr lang="en-US" altLang="zh-CN" dirty="0"/>
          </a:p>
          <a:p>
            <a:r>
              <a:rPr lang="en-US" altLang="zh-CN" dirty="0"/>
              <a:t>   </a:t>
            </a:r>
            <a:r>
              <a:rPr lang="en-US" altLang="zh-CN" dirty="0" err="1"/>
              <a:t>int</a:t>
            </a:r>
            <a:r>
              <a:rPr lang="en-US" altLang="zh-CN" dirty="0"/>
              <a:t> y=Book::</a:t>
            </a:r>
            <a:r>
              <a:rPr lang="en-US" altLang="zh-CN" dirty="0" err="1"/>
              <a:t>getPrice</a:t>
            </a:r>
            <a:r>
              <a:rPr lang="en-US" altLang="zh-CN" dirty="0"/>
              <a:t>()  </a:t>
            </a:r>
            <a:r>
              <a:rPr lang="zh-CN" altLang="en-US" dirty="0"/>
              <a:t>错误 </a:t>
            </a:r>
            <a:r>
              <a:rPr lang="en-US" altLang="zh-CN" dirty="0" err="1"/>
              <a:t>getPrice</a:t>
            </a:r>
            <a:r>
              <a:rPr lang="en-US" altLang="zh-CN" dirty="0"/>
              <a:t>()</a:t>
            </a:r>
            <a:r>
              <a:rPr lang="zh-CN" altLang="en-US" dirty="0"/>
              <a:t>不是静态成员函数</a:t>
            </a:r>
          </a:p>
        </p:txBody>
      </p:sp>
      <p:sp>
        <p:nvSpPr>
          <p:cNvPr id="152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4C57948-9724-4CA3-875C-2AFCD57FD8B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36</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9604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类的每个对象都有自己的数据成员，有多少个对象，就有多少份数据成员的备份（静态成员）。然而类的成员函数只有一份备份，不论有多少个对象，都共用这份成员函数。那么，不同对象是怎样共用这份成员函数的呢？换句话说，在程序运行过程中，成员函数怎样知道哪个对象在调用它，它应该处理哪个对象的数据成员呢？答案是</a:t>
            </a:r>
            <a:r>
              <a:rPr lang="en-US" altLang="zh-CN" dirty="0"/>
              <a:t>this</a:t>
            </a:r>
            <a:r>
              <a:rPr lang="zh-CN" altLang="en-US" dirty="0"/>
              <a:t>指针。</a:t>
            </a:r>
            <a:endParaRPr lang="en-US" altLang="zh-CN" dirty="0"/>
          </a:p>
        </p:txBody>
      </p:sp>
      <p:sp>
        <p:nvSpPr>
          <p:cNvPr id="155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39CBC51-BC55-460A-AE71-C4A335E28F76}"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38</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68955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运行结果的第</a:t>
            </a:r>
            <a:r>
              <a:rPr lang="en-US" altLang="zh-CN" dirty="0"/>
              <a:t>1</a:t>
            </a:r>
            <a:r>
              <a:rPr lang="zh-CN" altLang="en-US" dirty="0"/>
              <a:t>、</a:t>
            </a:r>
            <a:r>
              <a:rPr lang="en-US" altLang="zh-CN" dirty="0"/>
              <a:t>2</a:t>
            </a:r>
            <a:r>
              <a:rPr lang="zh-CN" altLang="en-US" dirty="0"/>
              <a:t>行是语句行</a:t>
            </a:r>
            <a:r>
              <a:rPr lang="en-US" altLang="zh-CN" dirty="0"/>
              <a:t>L2</a:t>
            </a:r>
            <a:r>
              <a:rPr lang="zh-CN" altLang="en-US" dirty="0"/>
              <a:t>、</a:t>
            </a:r>
            <a:r>
              <a:rPr lang="en-US" altLang="zh-CN" dirty="0"/>
              <a:t>L3</a:t>
            </a:r>
            <a:r>
              <a:rPr lang="zh-CN" altLang="en-US" dirty="0"/>
              <a:t>的输出，对照函数</a:t>
            </a:r>
            <a:r>
              <a:rPr lang="en-US" altLang="zh-CN" dirty="0" err="1"/>
              <a:t>Tdate</a:t>
            </a:r>
            <a:r>
              <a:rPr lang="en-US" altLang="zh-CN" dirty="0"/>
              <a:t>::display()</a:t>
            </a:r>
            <a:r>
              <a:rPr lang="zh-CN" altLang="en-US" dirty="0"/>
              <a:t>不难理解此结果。从中可以看出，</a:t>
            </a:r>
            <a:r>
              <a:rPr lang="en-US" altLang="zh-CN" dirty="0"/>
              <a:t>d1</a:t>
            </a:r>
            <a:r>
              <a:rPr lang="zh-CN" altLang="en-US" dirty="0"/>
              <a:t>、</a:t>
            </a:r>
            <a:r>
              <a:rPr lang="en-US" altLang="zh-CN" dirty="0"/>
              <a:t>d2</a:t>
            </a:r>
            <a:r>
              <a:rPr lang="zh-CN" altLang="en-US" dirty="0"/>
              <a:t>的</a:t>
            </a:r>
            <a:r>
              <a:rPr lang="en-US" altLang="zh-CN" dirty="0"/>
              <a:t>this</a:t>
            </a:r>
            <a:r>
              <a:rPr lang="zh-CN" altLang="en-US" dirty="0"/>
              <a:t>指针的值分别是</a:t>
            </a:r>
            <a:r>
              <a:rPr lang="en-US" altLang="zh-CN" dirty="0"/>
              <a:t>0012FF74</a:t>
            </a:r>
            <a:r>
              <a:rPr lang="zh-CN" altLang="en-US" dirty="0"/>
              <a:t>和</a:t>
            </a:r>
            <a:r>
              <a:rPr lang="en-US" altLang="zh-CN" dirty="0"/>
              <a:t>0012FF68</a:t>
            </a:r>
            <a:r>
              <a:rPr lang="zh-CN" altLang="en-US" dirty="0"/>
              <a:t>，这就是</a:t>
            </a:r>
            <a:r>
              <a:rPr lang="en-US" altLang="zh-CN" dirty="0"/>
              <a:t>d1</a:t>
            </a:r>
            <a:r>
              <a:rPr lang="zh-CN" altLang="en-US" dirty="0"/>
              <a:t>、</a:t>
            </a:r>
            <a:r>
              <a:rPr lang="en-US" altLang="zh-CN" dirty="0"/>
              <a:t>d2</a:t>
            </a:r>
            <a:r>
              <a:rPr lang="zh-CN" altLang="en-US" dirty="0"/>
              <a:t>对象的地址。</a:t>
            </a:r>
            <a:endParaRPr lang="en-US" altLang="zh-CN" dirty="0"/>
          </a:p>
          <a:p>
            <a:r>
              <a:rPr lang="zh-CN" altLang="en-US" dirty="0"/>
              <a:t>语句</a:t>
            </a:r>
            <a:r>
              <a:rPr lang="en-US" altLang="zh-CN" dirty="0"/>
              <a:t>L4</a:t>
            </a:r>
            <a:r>
              <a:rPr lang="zh-CN" altLang="en-US" dirty="0"/>
              <a:t>可行的原因：由于成员函数</a:t>
            </a:r>
            <a:r>
              <a:rPr lang="en-US" altLang="zh-CN" dirty="0" err="1"/>
              <a:t>setYear</a:t>
            </a:r>
            <a:r>
              <a:rPr lang="en-US" altLang="zh-CN" dirty="0"/>
              <a:t>()</a:t>
            </a:r>
            <a:r>
              <a:rPr lang="zh-CN" altLang="en-US" dirty="0"/>
              <a:t>返回的是对象的自引用，所以</a:t>
            </a:r>
            <a:r>
              <a:rPr lang="en-US" altLang="zh-CN" dirty="0"/>
              <a:t>d1.setYear(2007)</a:t>
            </a:r>
            <a:r>
              <a:rPr lang="zh-CN" altLang="en-US" dirty="0"/>
              <a:t>的结果仍然是</a:t>
            </a:r>
            <a:r>
              <a:rPr lang="en-US" altLang="zh-CN" dirty="0"/>
              <a:t>d1</a:t>
            </a:r>
            <a:r>
              <a:rPr lang="zh-CN" altLang="en-US" dirty="0"/>
              <a:t>，但</a:t>
            </a:r>
            <a:r>
              <a:rPr lang="en-US" altLang="zh-CN" dirty="0"/>
              <a:t>d1</a:t>
            </a:r>
            <a:r>
              <a:rPr lang="zh-CN" altLang="en-US" dirty="0"/>
              <a:t>的</a:t>
            </a:r>
            <a:r>
              <a:rPr lang="en-US" altLang="zh-CN" dirty="0"/>
              <a:t>year</a:t>
            </a:r>
            <a:r>
              <a:rPr lang="zh-CN" altLang="en-US" dirty="0"/>
              <a:t>已被设置成了</a:t>
            </a:r>
            <a:r>
              <a:rPr lang="en-US" altLang="zh-CN" dirty="0"/>
              <a:t>2007.</a:t>
            </a:r>
            <a:r>
              <a:rPr lang="zh-CN" altLang="en-US" dirty="0"/>
              <a:t>同理可知其它。</a:t>
            </a:r>
            <a:endParaRPr lang="en-US" altLang="zh-CN" dirty="0"/>
          </a:p>
          <a:p>
            <a:r>
              <a:rPr lang="en-US" altLang="zh-CN" dirty="0"/>
              <a:t>L6</a:t>
            </a:r>
            <a:r>
              <a:rPr lang="zh-CN" altLang="en-US" dirty="0"/>
              <a:t>的原因：成员函数</a:t>
            </a:r>
            <a:r>
              <a:rPr lang="en-US" altLang="zh-CN" dirty="0" err="1"/>
              <a:t>setDate</a:t>
            </a:r>
            <a:r>
              <a:rPr lang="zh-CN" altLang="en-US" dirty="0"/>
              <a:t>返回的是一个普通</a:t>
            </a:r>
            <a:r>
              <a:rPr lang="en-US" altLang="zh-CN" dirty="0" err="1"/>
              <a:t>Tdate</a:t>
            </a:r>
            <a:r>
              <a:rPr lang="zh-CN" altLang="en-US" dirty="0"/>
              <a:t>对象，不是指针，也不是引用。编译器对函数</a:t>
            </a:r>
            <a:r>
              <a:rPr lang="en-US" altLang="zh-CN" dirty="0" err="1"/>
              <a:t>setDate</a:t>
            </a:r>
            <a:r>
              <a:rPr lang="zh-CN" altLang="en-US" dirty="0"/>
              <a:t>的处理方式如下</a:t>
            </a:r>
            <a:endParaRPr lang="en-US" altLang="zh-CN" dirty="0"/>
          </a:p>
          <a:p>
            <a:r>
              <a:rPr lang="en-US" altLang="zh-CN" dirty="0"/>
              <a:t>Date </a:t>
            </a:r>
            <a:r>
              <a:rPr lang="en-US" altLang="zh-CN" dirty="0" err="1"/>
              <a:t>tmp</a:t>
            </a:r>
            <a:r>
              <a:rPr lang="en-US" altLang="zh-CN" dirty="0"/>
              <a:t>=</a:t>
            </a:r>
            <a:r>
              <a:rPr lang="zh-CN" altLang="en-US" dirty="0"/>
              <a:t>*</a:t>
            </a:r>
            <a:r>
              <a:rPr lang="en-US" altLang="zh-CN" dirty="0"/>
              <a:t>this</a:t>
            </a:r>
            <a:r>
              <a:rPr lang="zh-CN" altLang="en-US" dirty="0"/>
              <a:t>；</a:t>
            </a:r>
            <a:r>
              <a:rPr lang="en-US" altLang="zh-CN" dirty="0" err="1"/>
              <a:t>reurn</a:t>
            </a:r>
            <a:r>
              <a:rPr lang="en-US" altLang="zh-CN" dirty="0"/>
              <a:t> </a:t>
            </a:r>
            <a:r>
              <a:rPr lang="en-US" altLang="zh-CN" dirty="0" err="1"/>
              <a:t>tmp</a:t>
            </a:r>
            <a:r>
              <a:rPr lang="zh-CN" altLang="en-US" dirty="0"/>
              <a:t>，成员</a:t>
            </a:r>
            <a:r>
              <a:rPr lang="en-US" altLang="zh-CN" dirty="0" err="1"/>
              <a:t>setDate</a:t>
            </a:r>
            <a:r>
              <a:rPr lang="zh-CN" altLang="en-US" dirty="0"/>
              <a:t>返回的不是对象</a:t>
            </a:r>
            <a:r>
              <a:rPr lang="en-US" altLang="zh-CN" dirty="0"/>
              <a:t>d1</a:t>
            </a:r>
            <a:r>
              <a:rPr lang="zh-CN" altLang="en-US" dirty="0"/>
              <a:t>本身，而是一个临时对象</a:t>
            </a:r>
            <a:r>
              <a:rPr lang="en-US" altLang="zh-CN" dirty="0" err="1"/>
              <a:t>tmp</a:t>
            </a:r>
            <a:r>
              <a:rPr lang="zh-CN" altLang="en-US" dirty="0"/>
              <a:t>。</a:t>
            </a:r>
            <a:endParaRPr lang="en-US" altLang="zh-CN" dirty="0"/>
          </a:p>
          <a:p>
            <a:endParaRPr lang="en-US" altLang="zh-CN" dirty="0"/>
          </a:p>
          <a:p>
            <a:r>
              <a:rPr lang="en-US" sz="1200" kern="1200" dirty="0">
                <a:solidFill>
                  <a:schemeClr val="tx1"/>
                </a:solidFill>
                <a:latin typeface="Arial" charset="0"/>
                <a:ea typeface="宋体" pitchFamily="2" charset="-122"/>
                <a:cs typeface="+mn-cs"/>
              </a:rPr>
              <a:t>#include&lt;iostream&gt;</a:t>
            </a:r>
          </a:p>
          <a:p>
            <a:r>
              <a:rPr lang="en-US" sz="1200" kern="1200" dirty="0">
                <a:solidFill>
                  <a:schemeClr val="tx1"/>
                </a:solidFill>
                <a:latin typeface="Arial" charset="0"/>
                <a:ea typeface="宋体" pitchFamily="2" charset="-122"/>
                <a:cs typeface="+mn-cs"/>
              </a:rPr>
              <a:t>using namespace std;</a:t>
            </a:r>
          </a:p>
          <a:p>
            <a:r>
              <a:rPr lang="en-US" sz="1200" kern="1200" dirty="0">
                <a:solidFill>
                  <a:schemeClr val="tx1"/>
                </a:solidFill>
                <a:latin typeface="Arial" charset="0"/>
                <a:ea typeface="宋体" pitchFamily="2" charset="-122"/>
                <a:cs typeface="+mn-cs"/>
              </a:rPr>
              <a:t>class </a:t>
            </a:r>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 {</a:t>
            </a:r>
          </a:p>
          <a:p>
            <a:r>
              <a:rPr lang="en-US" sz="1200" kern="1200" dirty="0">
                <a:solidFill>
                  <a:schemeClr val="tx1"/>
                </a:solidFill>
                <a:latin typeface="Arial" charset="0"/>
                <a:ea typeface="宋体" pitchFamily="2" charset="-122"/>
                <a:cs typeface="+mn-cs"/>
              </a:rPr>
              <a:t>int </a:t>
            </a:r>
            <a:r>
              <a:rPr lang="en-US" sz="1200" kern="1200" dirty="0" err="1">
                <a:solidFill>
                  <a:schemeClr val="tx1"/>
                </a:solidFill>
                <a:latin typeface="Arial" charset="0"/>
                <a:ea typeface="宋体" pitchFamily="2" charset="-122"/>
                <a:cs typeface="+mn-cs"/>
              </a:rPr>
              <a:t>yy</a:t>
            </a:r>
            <a:r>
              <a:rPr lang="en-US" sz="1200" kern="1200" dirty="0">
                <a:solidFill>
                  <a:schemeClr val="tx1"/>
                </a:solidFill>
                <a:latin typeface="Arial" charset="0"/>
                <a:ea typeface="宋体" pitchFamily="2" charset="-122"/>
                <a:cs typeface="+mn-cs"/>
              </a:rPr>
              <a:t>, mm, dd;</a:t>
            </a:r>
          </a:p>
          <a:p>
            <a:r>
              <a:rPr lang="en-US" sz="1200" kern="1200" dirty="0">
                <a:solidFill>
                  <a:schemeClr val="tx1"/>
                </a:solidFill>
                <a:latin typeface="Arial" charset="0"/>
                <a:ea typeface="宋体" pitchFamily="2" charset="-122"/>
                <a:cs typeface="+mn-cs"/>
              </a:rPr>
              <a:t>public:</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(int y = 2006, int m = 01, int d = 01);</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 &amp;</a:t>
            </a:r>
            <a:r>
              <a:rPr lang="en-US" sz="1200" kern="1200" dirty="0" err="1">
                <a:solidFill>
                  <a:schemeClr val="tx1"/>
                </a:solidFill>
                <a:latin typeface="Arial" charset="0"/>
                <a:ea typeface="宋体" pitchFamily="2" charset="-122"/>
                <a:cs typeface="+mn-cs"/>
              </a:rPr>
              <a:t>setyear</a:t>
            </a:r>
            <a:r>
              <a:rPr lang="en-US" sz="1200" kern="1200" dirty="0">
                <a:solidFill>
                  <a:schemeClr val="tx1"/>
                </a:solidFill>
                <a:latin typeface="Arial" charset="0"/>
                <a:ea typeface="宋体" pitchFamily="2" charset="-122"/>
                <a:cs typeface="+mn-cs"/>
              </a:rPr>
              <a:t>(int year) { </a:t>
            </a:r>
            <a:r>
              <a:rPr lang="en-US" sz="1200" kern="1200" dirty="0" err="1">
                <a:solidFill>
                  <a:schemeClr val="tx1"/>
                </a:solidFill>
                <a:latin typeface="Arial" charset="0"/>
                <a:ea typeface="宋体" pitchFamily="2" charset="-122"/>
                <a:cs typeface="+mn-cs"/>
              </a:rPr>
              <a:t>yy</a:t>
            </a:r>
            <a:r>
              <a:rPr lang="en-US" sz="1200" kern="1200" dirty="0">
                <a:solidFill>
                  <a:schemeClr val="tx1"/>
                </a:solidFill>
                <a:latin typeface="Arial" charset="0"/>
                <a:ea typeface="宋体" pitchFamily="2" charset="-122"/>
                <a:cs typeface="+mn-cs"/>
              </a:rPr>
              <a:t> = year; return *this; }</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 &amp;</a:t>
            </a:r>
            <a:r>
              <a:rPr lang="en-US" sz="1200" kern="1200" dirty="0" err="1">
                <a:solidFill>
                  <a:schemeClr val="tx1"/>
                </a:solidFill>
                <a:latin typeface="Arial" charset="0"/>
                <a:ea typeface="宋体" pitchFamily="2" charset="-122"/>
                <a:cs typeface="+mn-cs"/>
              </a:rPr>
              <a:t>setmonth</a:t>
            </a:r>
            <a:r>
              <a:rPr lang="en-US" sz="1200" kern="1200" dirty="0">
                <a:solidFill>
                  <a:schemeClr val="tx1"/>
                </a:solidFill>
                <a:latin typeface="Arial" charset="0"/>
                <a:ea typeface="宋体" pitchFamily="2" charset="-122"/>
                <a:cs typeface="+mn-cs"/>
              </a:rPr>
              <a:t>(int month) { mm = month; return *this; }</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 *</a:t>
            </a:r>
            <a:r>
              <a:rPr lang="en-US" sz="1200" kern="1200" dirty="0" err="1">
                <a:solidFill>
                  <a:schemeClr val="tx1"/>
                </a:solidFill>
                <a:latin typeface="Arial" charset="0"/>
                <a:ea typeface="宋体" pitchFamily="2" charset="-122"/>
                <a:cs typeface="+mn-cs"/>
              </a:rPr>
              <a:t>setday</a:t>
            </a:r>
            <a:r>
              <a:rPr lang="en-US" sz="1200" kern="1200" dirty="0">
                <a:solidFill>
                  <a:schemeClr val="tx1"/>
                </a:solidFill>
                <a:latin typeface="Arial" charset="0"/>
                <a:ea typeface="宋体" pitchFamily="2" charset="-122"/>
                <a:cs typeface="+mn-cs"/>
              </a:rPr>
              <a:t>(int day) { dd = day; return this;}</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 </a:t>
            </a:r>
            <a:r>
              <a:rPr lang="en-US" sz="1200" kern="1200" dirty="0" err="1">
                <a:solidFill>
                  <a:schemeClr val="tx1"/>
                </a:solidFill>
                <a:latin typeface="Arial" charset="0"/>
                <a:ea typeface="宋体" pitchFamily="2" charset="-122"/>
                <a:cs typeface="+mn-cs"/>
              </a:rPr>
              <a:t>setdate</a:t>
            </a:r>
            <a:r>
              <a:rPr lang="en-US" sz="1200" kern="1200" dirty="0">
                <a:solidFill>
                  <a:schemeClr val="tx1"/>
                </a:solidFill>
                <a:latin typeface="Arial" charset="0"/>
                <a:ea typeface="宋体" pitchFamily="2" charset="-122"/>
                <a:cs typeface="+mn-cs"/>
              </a:rPr>
              <a:t>(int y, int m, int d) { </a:t>
            </a:r>
            <a:r>
              <a:rPr lang="en-US" sz="1200" kern="1200" dirty="0" err="1">
                <a:solidFill>
                  <a:schemeClr val="tx1"/>
                </a:solidFill>
                <a:latin typeface="Arial" charset="0"/>
                <a:ea typeface="宋体" pitchFamily="2" charset="-122"/>
                <a:cs typeface="+mn-cs"/>
              </a:rPr>
              <a:t>yy</a:t>
            </a:r>
            <a:r>
              <a:rPr lang="en-US" sz="1200" kern="1200" dirty="0">
                <a:solidFill>
                  <a:schemeClr val="tx1"/>
                </a:solidFill>
                <a:latin typeface="Arial" charset="0"/>
                <a:ea typeface="宋体" pitchFamily="2" charset="-122"/>
                <a:cs typeface="+mn-cs"/>
              </a:rPr>
              <a:t> = y; mm = m; dd = d; return *this; }</a:t>
            </a:r>
          </a:p>
          <a:p>
            <a:r>
              <a:rPr lang="en-US" sz="1200" kern="1200" dirty="0">
                <a:solidFill>
                  <a:schemeClr val="tx1"/>
                </a:solidFill>
                <a:latin typeface="Arial" charset="0"/>
                <a:ea typeface="宋体" pitchFamily="2" charset="-122"/>
                <a:cs typeface="+mn-cs"/>
              </a:rPr>
              <a:t>void display();</a:t>
            </a:r>
          </a:p>
          <a:p>
            <a:r>
              <a:rPr lang="en-US" sz="1200" kern="1200" dirty="0">
                <a:solidFill>
                  <a:schemeClr val="tx1"/>
                </a:solidFill>
                <a:latin typeface="Arial" charset="0"/>
                <a:ea typeface="宋体" pitchFamily="2" charset="-122"/>
                <a:cs typeface="+mn-cs"/>
              </a:rPr>
              <a:t>};</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a:t>
            </a:r>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(int y, int m, int d) {</a:t>
            </a:r>
          </a:p>
          <a:p>
            <a:r>
              <a:rPr lang="en-US" sz="1200" kern="1200" dirty="0" err="1">
                <a:solidFill>
                  <a:schemeClr val="tx1"/>
                </a:solidFill>
                <a:latin typeface="Arial" charset="0"/>
                <a:ea typeface="宋体" pitchFamily="2" charset="-122"/>
                <a:cs typeface="+mn-cs"/>
              </a:rPr>
              <a:t>yy</a:t>
            </a:r>
            <a:r>
              <a:rPr lang="en-US" sz="1200" kern="1200" dirty="0">
                <a:solidFill>
                  <a:schemeClr val="tx1"/>
                </a:solidFill>
                <a:latin typeface="Arial" charset="0"/>
                <a:ea typeface="宋体" pitchFamily="2" charset="-122"/>
                <a:cs typeface="+mn-cs"/>
              </a:rPr>
              <a:t> = y;</a:t>
            </a:r>
          </a:p>
          <a:p>
            <a:r>
              <a:rPr lang="en-US" sz="1200" kern="1200" dirty="0">
                <a:solidFill>
                  <a:schemeClr val="tx1"/>
                </a:solidFill>
                <a:latin typeface="Arial" charset="0"/>
                <a:ea typeface="宋体" pitchFamily="2" charset="-122"/>
                <a:cs typeface="+mn-cs"/>
              </a:rPr>
              <a:t>mm = m;</a:t>
            </a:r>
          </a:p>
          <a:p>
            <a:r>
              <a:rPr lang="en-US" sz="1200" kern="1200" dirty="0">
                <a:solidFill>
                  <a:schemeClr val="tx1"/>
                </a:solidFill>
                <a:latin typeface="Arial" charset="0"/>
                <a:ea typeface="宋体" pitchFamily="2" charset="-122"/>
                <a:cs typeface="+mn-cs"/>
              </a:rPr>
              <a:t>dd = d;</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void </a:t>
            </a:r>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::display() {</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"address is:" &lt;&lt; this &lt;&lt; "\t" &lt;&lt; </a:t>
            </a:r>
            <a:r>
              <a:rPr lang="en-US" sz="1200" kern="1200" dirty="0" err="1">
                <a:solidFill>
                  <a:schemeClr val="tx1"/>
                </a:solidFill>
                <a:latin typeface="Arial" charset="0"/>
                <a:ea typeface="宋体" pitchFamily="2" charset="-122"/>
                <a:cs typeface="+mn-cs"/>
              </a:rPr>
              <a:t>yy</a:t>
            </a:r>
            <a:r>
              <a:rPr lang="en-US" sz="1200" kern="1200" dirty="0">
                <a:solidFill>
                  <a:schemeClr val="tx1"/>
                </a:solidFill>
                <a:latin typeface="Arial" charset="0"/>
                <a:ea typeface="宋体" pitchFamily="2" charset="-122"/>
                <a:cs typeface="+mn-cs"/>
              </a:rPr>
              <a:t> &lt;&lt; ":" &lt;&lt; mm &lt;&lt; ":" &lt;&lt; dd &lt;&lt; </a:t>
            </a:r>
            <a:r>
              <a:rPr lang="en-US" sz="1200" kern="1200" dirty="0" err="1">
                <a:solidFill>
                  <a:schemeClr val="tx1"/>
                </a:solidFill>
                <a:latin typeface="Arial" charset="0"/>
                <a:ea typeface="宋体" pitchFamily="2" charset="-122"/>
                <a:cs typeface="+mn-cs"/>
              </a:rPr>
              <a:t>endl</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void main() {</a:t>
            </a:r>
          </a:p>
          <a:p>
            <a:r>
              <a:rPr lang="en-US" sz="1200" kern="1200" dirty="0" err="1">
                <a:solidFill>
                  <a:schemeClr val="tx1"/>
                </a:solidFill>
                <a:latin typeface="Arial" charset="0"/>
                <a:ea typeface="宋体" pitchFamily="2" charset="-122"/>
                <a:cs typeface="+mn-cs"/>
              </a:rPr>
              <a:t>Tdate</a:t>
            </a:r>
            <a:r>
              <a:rPr lang="en-US" sz="1200" kern="1200" dirty="0">
                <a:solidFill>
                  <a:schemeClr val="tx1"/>
                </a:solidFill>
                <a:latin typeface="Arial" charset="0"/>
                <a:ea typeface="宋体" pitchFamily="2" charset="-122"/>
                <a:cs typeface="+mn-cs"/>
              </a:rPr>
              <a:t> d1, d2;</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"d1:";</a:t>
            </a:r>
          </a:p>
          <a:p>
            <a:r>
              <a:rPr lang="en-US" sz="1200" kern="1200" dirty="0">
                <a:solidFill>
                  <a:schemeClr val="tx1"/>
                </a:solidFill>
                <a:latin typeface="Arial" charset="0"/>
                <a:ea typeface="宋体" pitchFamily="2" charset="-122"/>
                <a:cs typeface="+mn-cs"/>
              </a:rPr>
              <a:t>d1.display();</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"d2:";</a:t>
            </a:r>
          </a:p>
          <a:p>
            <a:r>
              <a:rPr lang="en-US" sz="1200" kern="1200" dirty="0">
                <a:solidFill>
                  <a:schemeClr val="tx1"/>
                </a:solidFill>
                <a:latin typeface="Arial" charset="0"/>
                <a:ea typeface="宋体" pitchFamily="2" charset="-122"/>
                <a:cs typeface="+mn-cs"/>
              </a:rPr>
              <a:t>d2.display();</a:t>
            </a:r>
          </a:p>
          <a:p>
            <a:r>
              <a:rPr lang="en-US" sz="1200" kern="1200" dirty="0">
                <a:solidFill>
                  <a:schemeClr val="tx1"/>
                </a:solidFill>
                <a:latin typeface="Arial" charset="0"/>
                <a:ea typeface="宋体" pitchFamily="2" charset="-122"/>
                <a:cs typeface="+mn-cs"/>
              </a:rPr>
              <a:t>d1.setyear(2007).</a:t>
            </a:r>
            <a:r>
              <a:rPr lang="en-US" sz="1200" kern="1200" dirty="0" err="1">
                <a:solidFill>
                  <a:schemeClr val="tx1"/>
                </a:solidFill>
                <a:latin typeface="Arial" charset="0"/>
                <a:ea typeface="宋体" pitchFamily="2" charset="-122"/>
                <a:cs typeface="+mn-cs"/>
              </a:rPr>
              <a:t>setmonth</a:t>
            </a:r>
            <a:r>
              <a:rPr lang="en-US" sz="1200" kern="1200" dirty="0">
                <a:solidFill>
                  <a:schemeClr val="tx1"/>
                </a:solidFill>
                <a:latin typeface="Arial" charset="0"/>
                <a:ea typeface="宋体" pitchFamily="2" charset="-122"/>
                <a:cs typeface="+mn-cs"/>
              </a:rPr>
              <a:t>(03).</a:t>
            </a:r>
            <a:r>
              <a:rPr lang="en-US" sz="1200" kern="1200" dirty="0" err="1">
                <a:solidFill>
                  <a:schemeClr val="tx1"/>
                </a:solidFill>
                <a:latin typeface="Arial" charset="0"/>
                <a:ea typeface="宋体" pitchFamily="2" charset="-122"/>
                <a:cs typeface="+mn-cs"/>
              </a:rPr>
              <a:t>setday</a:t>
            </a:r>
            <a:r>
              <a:rPr lang="en-US" sz="1200" kern="1200" dirty="0">
                <a:solidFill>
                  <a:schemeClr val="tx1"/>
                </a:solidFill>
                <a:latin typeface="Arial" charset="0"/>
                <a:ea typeface="宋体" pitchFamily="2" charset="-122"/>
                <a:cs typeface="+mn-cs"/>
              </a:rPr>
              <a:t>(30);</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"d1:";</a:t>
            </a:r>
          </a:p>
          <a:p>
            <a:r>
              <a:rPr lang="en-US" sz="1200" kern="1200" dirty="0">
                <a:solidFill>
                  <a:schemeClr val="tx1"/>
                </a:solidFill>
                <a:latin typeface="Arial" charset="0"/>
                <a:ea typeface="宋体" pitchFamily="2" charset="-122"/>
                <a:cs typeface="+mn-cs"/>
              </a:rPr>
              <a:t>d1.display();</a:t>
            </a:r>
          </a:p>
          <a:p>
            <a:r>
              <a:rPr lang="en-US" sz="1200" kern="1200" dirty="0">
                <a:solidFill>
                  <a:schemeClr val="tx1"/>
                </a:solidFill>
                <a:latin typeface="Arial" charset="0"/>
                <a:ea typeface="宋体" pitchFamily="2" charset="-122"/>
                <a:cs typeface="+mn-cs"/>
              </a:rPr>
              <a:t>d1.setdate(2007, 01, 01).</a:t>
            </a:r>
            <a:r>
              <a:rPr lang="en-US" sz="1200" kern="1200" dirty="0" err="1">
                <a:solidFill>
                  <a:schemeClr val="tx1"/>
                </a:solidFill>
                <a:latin typeface="Arial" charset="0"/>
                <a:ea typeface="宋体" pitchFamily="2" charset="-122"/>
                <a:cs typeface="+mn-cs"/>
              </a:rPr>
              <a:t>setday</a:t>
            </a:r>
            <a:r>
              <a:rPr lang="en-US" sz="1200" kern="1200" dirty="0">
                <a:solidFill>
                  <a:schemeClr val="tx1"/>
                </a:solidFill>
                <a:latin typeface="Arial" charset="0"/>
                <a:ea typeface="宋体" pitchFamily="2" charset="-122"/>
                <a:cs typeface="+mn-cs"/>
              </a:rPr>
              <a:t>(30);</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"d1:";</a:t>
            </a:r>
          </a:p>
          <a:p>
            <a:r>
              <a:rPr lang="en-US" sz="1200" kern="1200" dirty="0">
                <a:solidFill>
                  <a:schemeClr val="tx1"/>
                </a:solidFill>
                <a:latin typeface="Arial" charset="0"/>
                <a:ea typeface="宋体" pitchFamily="2" charset="-122"/>
                <a:cs typeface="+mn-cs"/>
              </a:rPr>
              <a:t>d1.display();</a:t>
            </a:r>
          </a:p>
          <a:p>
            <a:r>
              <a:rPr lang="en-US" sz="1200" kern="1200" dirty="0">
                <a:solidFill>
                  <a:schemeClr val="tx1"/>
                </a:solidFill>
                <a:latin typeface="Arial" charset="0"/>
                <a:ea typeface="宋体" pitchFamily="2" charset="-122"/>
                <a:cs typeface="+mn-cs"/>
              </a:rPr>
              <a:t>}</a:t>
            </a:r>
            <a:endParaRPr lang="en-US" altLang="zh-CN" dirty="0"/>
          </a:p>
        </p:txBody>
      </p:sp>
      <p:sp>
        <p:nvSpPr>
          <p:cNvPr id="161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5F3D733C-B36F-4105-A5FA-9FB7F7D8EC4C}"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41</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36650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latin typeface="Arial" charset="0"/>
                <a:ea typeface="宋体" pitchFamily="2" charset="-122"/>
                <a:cs typeface="+mn-cs"/>
              </a:rPr>
              <a:t>#include &lt;iostream&gt;</a:t>
            </a:r>
          </a:p>
          <a:p>
            <a:r>
              <a:rPr lang="en-US" sz="1200" kern="1200" dirty="0">
                <a:solidFill>
                  <a:schemeClr val="tx1"/>
                </a:solidFill>
                <a:latin typeface="Arial" charset="0"/>
                <a:ea typeface="宋体" pitchFamily="2" charset="-122"/>
                <a:cs typeface="+mn-cs"/>
              </a:rPr>
              <a:t>#include &lt;</a:t>
            </a:r>
            <a:r>
              <a:rPr lang="en-US" sz="1200" kern="1200" dirty="0" err="1">
                <a:solidFill>
                  <a:schemeClr val="tx1"/>
                </a:solidFill>
                <a:latin typeface="Arial" charset="0"/>
                <a:ea typeface="宋体" pitchFamily="2" charset="-122"/>
                <a:cs typeface="+mn-cs"/>
              </a:rPr>
              <a:t>cmath</a:t>
            </a:r>
            <a:r>
              <a:rPr lang="en-US" sz="1200" kern="1200" dirty="0">
                <a:solidFill>
                  <a:schemeClr val="tx1"/>
                </a:solidFill>
                <a:latin typeface="Arial" charset="0"/>
                <a:ea typeface="宋体" pitchFamily="2" charset="-122"/>
                <a:cs typeface="+mn-cs"/>
              </a:rPr>
              <a:t>&gt;</a:t>
            </a:r>
          </a:p>
          <a:p>
            <a:r>
              <a:rPr lang="en-US" sz="1200" kern="1200" dirty="0">
                <a:solidFill>
                  <a:schemeClr val="tx1"/>
                </a:solidFill>
                <a:latin typeface="Arial" charset="0"/>
                <a:ea typeface="宋体" pitchFamily="2" charset="-122"/>
                <a:cs typeface="+mn-cs"/>
              </a:rPr>
              <a:t>using namespace std;</a:t>
            </a:r>
          </a:p>
          <a:p>
            <a:r>
              <a:rPr lang="en-US" sz="1200" kern="1200" dirty="0">
                <a:solidFill>
                  <a:schemeClr val="tx1"/>
                </a:solidFill>
                <a:latin typeface="Arial" charset="0"/>
                <a:ea typeface="宋体" pitchFamily="2" charset="-122"/>
                <a:cs typeface="+mn-cs"/>
              </a:rPr>
              <a:t>class point {</a:t>
            </a:r>
          </a:p>
          <a:p>
            <a:r>
              <a:rPr lang="en-US" sz="1200" kern="1200" dirty="0">
                <a:solidFill>
                  <a:schemeClr val="tx1"/>
                </a:solidFill>
                <a:latin typeface="Arial" charset="0"/>
                <a:ea typeface="宋体" pitchFamily="2" charset="-122"/>
                <a:cs typeface="+mn-cs"/>
              </a:rPr>
              <a:t>private:</a:t>
            </a:r>
          </a:p>
          <a:p>
            <a:r>
              <a:rPr lang="en-US" sz="1200" kern="1200" dirty="0">
                <a:solidFill>
                  <a:schemeClr val="tx1"/>
                </a:solidFill>
                <a:latin typeface="Arial" charset="0"/>
                <a:ea typeface="宋体" pitchFamily="2" charset="-122"/>
                <a:cs typeface="+mn-cs"/>
              </a:rPr>
              <a:t>int x, y;</a:t>
            </a:r>
          </a:p>
          <a:p>
            <a:r>
              <a:rPr lang="en-US" sz="1200" kern="1200" dirty="0">
                <a:solidFill>
                  <a:schemeClr val="tx1"/>
                </a:solidFill>
                <a:latin typeface="Arial" charset="0"/>
                <a:ea typeface="宋体" pitchFamily="2" charset="-122"/>
                <a:cs typeface="+mn-cs"/>
              </a:rPr>
              <a:t>friend int dist1(point p1, point p2);</a:t>
            </a:r>
          </a:p>
          <a:p>
            <a:r>
              <a:rPr lang="en-US" sz="1200" kern="1200" dirty="0">
                <a:solidFill>
                  <a:schemeClr val="tx1"/>
                </a:solidFill>
                <a:latin typeface="Arial" charset="0"/>
                <a:ea typeface="宋体" pitchFamily="2" charset="-122"/>
                <a:cs typeface="+mn-cs"/>
              </a:rPr>
              <a:t>public:</a:t>
            </a:r>
          </a:p>
          <a:p>
            <a:r>
              <a:rPr lang="en-US" sz="1200" kern="1200" dirty="0">
                <a:solidFill>
                  <a:schemeClr val="tx1"/>
                </a:solidFill>
                <a:latin typeface="Arial" charset="0"/>
                <a:ea typeface="宋体" pitchFamily="2" charset="-122"/>
                <a:cs typeface="+mn-cs"/>
              </a:rPr>
              <a:t>point(int a = 10, int b = 10) { x = a; y = b; }</a:t>
            </a:r>
          </a:p>
          <a:p>
            <a:r>
              <a:rPr lang="en-US" sz="1200" kern="1200" dirty="0">
                <a:solidFill>
                  <a:schemeClr val="tx1"/>
                </a:solidFill>
                <a:latin typeface="Arial" charset="0"/>
                <a:ea typeface="宋体" pitchFamily="2" charset="-122"/>
                <a:cs typeface="+mn-cs"/>
              </a:rPr>
              <a:t>int </a:t>
            </a:r>
            <a:r>
              <a:rPr lang="en-US" sz="1200" kern="1200" dirty="0" err="1">
                <a:solidFill>
                  <a:schemeClr val="tx1"/>
                </a:solidFill>
                <a:latin typeface="Arial" charset="0"/>
                <a:ea typeface="宋体" pitchFamily="2" charset="-122"/>
                <a:cs typeface="+mn-cs"/>
              </a:rPr>
              <a:t>getx</a:t>
            </a:r>
            <a:r>
              <a:rPr lang="en-US" sz="1200" kern="1200" dirty="0">
                <a:solidFill>
                  <a:schemeClr val="tx1"/>
                </a:solidFill>
                <a:latin typeface="Arial" charset="0"/>
                <a:ea typeface="宋体" pitchFamily="2" charset="-122"/>
                <a:cs typeface="+mn-cs"/>
              </a:rPr>
              <a:t>() {return x;}</a:t>
            </a:r>
          </a:p>
          <a:p>
            <a:r>
              <a:rPr lang="en-US" sz="1200" kern="1200" dirty="0">
                <a:solidFill>
                  <a:schemeClr val="tx1"/>
                </a:solidFill>
                <a:latin typeface="Arial" charset="0"/>
                <a:ea typeface="宋体" pitchFamily="2" charset="-122"/>
                <a:cs typeface="+mn-cs"/>
              </a:rPr>
              <a:t>int </a:t>
            </a:r>
            <a:r>
              <a:rPr lang="en-US" sz="1200" kern="1200" dirty="0" err="1">
                <a:solidFill>
                  <a:schemeClr val="tx1"/>
                </a:solidFill>
                <a:latin typeface="Arial" charset="0"/>
                <a:ea typeface="宋体" pitchFamily="2" charset="-122"/>
                <a:cs typeface="+mn-cs"/>
              </a:rPr>
              <a:t>gety</a:t>
            </a:r>
            <a:r>
              <a:rPr lang="en-US" sz="1200" kern="1200" dirty="0">
                <a:solidFill>
                  <a:schemeClr val="tx1"/>
                </a:solidFill>
                <a:latin typeface="Arial" charset="0"/>
                <a:ea typeface="宋体" pitchFamily="2" charset="-122"/>
                <a:cs typeface="+mn-cs"/>
              </a:rPr>
              <a:t>() { return y; }</a:t>
            </a:r>
          </a:p>
          <a:p>
            <a:r>
              <a:rPr lang="en-US" sz="1200" kern="1200" dirty="0">
                <a:solidFill>
                  <a:schemeClr val="tx1"/>
                </a:solidFill>
                <a:latin typeface="Arial" charset="0"/>
                <a:ea typeface="宋体" pitchFamily="2" charset="-122"/>
                <a:cs typeface="+mn-cs"/>
              </a:rPr>
              <a:t>};</a:t>
            </a:r>
          </a:p>
          <a:p>
            <a:r>
              <a:rPr lang="fr-FR" sz="1200" kern="1200" dirty="0" err="1">
                <a:solidFill>
                  <a:schemeClr val="tx1"/>
                </a:solidFill>
                <a:latin typeface="Arial" charset="0"/>
                <a:ea typeface="宋体" pitchFamily="2" charset="-122"/>
                <a:cs typeface="+mn-cs"/>
              </a:rPr>
              <a:t>int</a:t>
            </a:r>
            <a:r>
              <a:rPr lang="fr-FR" sz="1200" kern="1200" dirty="0">
                <a:solidFill>
                  <a:schemeClr val="tx1"/>
                </a:solidFill>
                <a:latin typeface="Arial" charset="0"/>
                <a:ea typeface="宋体" pitchFamily="2" charset="-122"/>
                <a:cs typeface="+mn-cs"/>
              </a:rPr>
              <a:t> dist1(point p1,point p2) {</a:t>
            </a:r>
          </a:p>
          <a:p>
            <a:r>
              <a:rPr lang="fr-FR" sz="1200" kern="1200" dirty="0">
                <a:solidFill>
                  <a:schemeClr val="tx1"/>
                </a:solidFill>
                <a:latin typeface="Arial" charset="0"/>
                <a:ea typeface="宋体" pitchFamily="2" charset="-122"/>
                <a:cs typeface="+mn-cs"/>
              </a:rPr>
              <a:t>double x = (p2.x - p1.x);</a:t>
            </a:r>
          </a:p>
          <a:p>
            <a:r>
              <a:rPr lang="es-ES" sz="1200" kern="1200" dirty="0" err="1">
                <a:solidFill>
                  <a:schemeClr val="tx1"/>
                </a:solidFill>
                <a:latin typeface="Arial" charset="0"/>
                <a:ea typeface="宋体" pitchFamily="2" charset="-122"/>
                <a:cs typeface="+mn-cs"/>
              </a:rPr>
              <a:t>double</a:t>
            </a:r>
            <a:r>
              <a:rPr lang="es-ES" sz="1200" kern="1200" dirty="0">
                <a:solidFill>
                  <a:schemeClr val="tx1"/>
                </a:solidFill>
                <a:latin typeface="Arial" charset="0"/>
                <a:ea typeface="宋体" pitchFamily="2" charset="-122"/>
                <a:cs typeface="+mn-cs"/>
              </a:rPr>
              <a:t> y = (p2.y - p1.y);</a:t>
            </a:r>
          </a:p>
          <a:p>
            <a:r>
              <a:rPr lang="es-ES" sz="1200" kern="1200" dirty="0" err="1">
                <a:solidFill>
                  <a:schemeClr val="tx1"/>
                </a:solidFill>
                <a:latin typeface="Arial" charset="0"/>
                <a:ea typeface="宋体" pitchFamily="2" charset="-122"/>
                <a:cs typeface="+mn-cs"/>
              </a:rPr>
              <a:t>return</a:t>
            </a:r>
            <a:r>
              <a:rPr lang="es-ES" sz="1200" kern="1200" dirty="0">
                <a:solidFill>
                  <a:schemeClr val="tx1"/>
                </a:solidFill>
                <a:latin typeface="Arial" charset="0"/>
                <a:ea typeface="宋体" pitchFamily="2" charset="-122"/>
                <a:cs typeface="+mn-cs"/>
              </a:rPr>
              <a:t> </a:t>
            </a:r>
            <a:r>
              <a:rPr lang="es-ES" sz="1200" kern="1200" dirty="0" err="1">
                <a:solidFill>
                  <a:schemeClr val="tx1"/>
                </a:solidFill>
                <a:latin typeface="Arial" charset="0"/>
                <a:ea typeface="宋体" pitchFamily="2" charset="-122"/>
                <a:cs typeface="+mn-cs"/>
              </a:rPr>
              <a:t>sqrt</a:t>
            </a:r>
            <a:r>
              <a:rPr lang="es-ES" sz="1200" kern="1200" dirty="0">
                <a:solidFill>
                  <a:schemeClr val="tx1"/>
                </a:solidFill>
                <a:latin typeface="Arial" charset="0"/>
                <a:ea typeface="宋体" pitchFamily="2" charset="-122"/>
                <a:cs typeface="+mn-cs"/>
              </a:rPr>
              <a:t>(x*x + y*y);</a:t>
            </a:r>
          </a:p>
          <a:p>
            <a:r>
              <a:rPr lang="en-US" sz="1200" kern="1200" dirty="0">
                <a:solidFill>
                  <a:schemeClr val="tx1"/>
                </a:solidFill>
                <a:latin typeface="Arial" charset="0"/>
                <a:ea typeface="宋体" pitchFamily="2" charset="-122"/>
                <a:cs typeface="+mn-cs"/>
              </a:rPr>
              <a:t>}</a:t>
            </a:r>
          </a:p>
          <a:p>
            <a:r>
              <a:rPr lang="fr-FR" sz="1200" kern="1200" dirty="0" err="1">
                <a:solidFill>
                  <a:schemeClr val="tx1"/>
                </a:solidFill>
                <a:latin typeface="Arial" charset="0"/>
                <a:ea typeface="宋体" pitchFamily="2" charset="-122"/>
                <a:cs typeface="+mn-cs"/>
              </a:rPr>
              <a:t>int</a:t>
            </a:r>
            <a:r>
              <a:rPr lang="fr-FR" sz="1200" kern="1200" dirty="0">
                <a:solidFill>
                  <a:schemeClr val="tx1"/>
                </a:solidFill>
                <a:latin typeface="Arial" charset="0"/>
                <a:ea typeface="宋体" pitchFamily="2" charset="-122"/>
                <a:cs typeface="+mn-cs"/>
              </a:rPr>
              <a:t> dist2(point p1, point p2) {</a:t>
            </a:r>
          </a:p>
          <a:p>
            <a:r>
              <a:rPr lang="en-US" sz="1200" kern="1200" dirty="0">
                <a:solidFill>
                  <a:schemeClr val="tx1"/>
                </a:solidFill>
                <a:latin typeface="Arial" charset="0"/>
                <a:ea typeface="宋体" pitchFamily="2" charset="-122"/>
                <a:cs typeface="+mn-cs"/>
              </a:rPr>
              <a:t>double x = p2.getx() - p1.getx();</a:t>
            </a:r>
          </a:p>
          <a:p>
            <a:r>
              <a:rPr lang="en-US" sz="1200" kern="1200" dirty="0">
                <a:solidFill>
                  <a:schemeClr val="tx1"/>
                </a:solidFill>
                <a:latin typeface="Arial" charset="0"/>
                <a:ea typeface="宋体" pitchFamily="2" charset="-122"/>
                <a:cs typeface="+mn-cs"/>
              </a:rPr>
              <a:t>double y = p2.gety() - p1.gety();</a:t>
            </a:r>
          </a:p>
          <a:p>
            <a:r>
              <a:rPr lang="es-ES" sz="1200" kern="1200" dirty="0" err="1">
                <a:solidFill>
                  <a:schemeClr val="tx1"/>
                </a:solidFill>
                <a:latin typeface="Arial" charset="0"/>
                <a:ea typeface="宋体" pitchFamily="2" charset="-122"/>
                <a:cs typeface="+mn-cs"/>
              </a:rPr>
              <a:t>return</a:t>
            </a:r>
            <a:r>
              <a:rPr lang="es-ES" sz="1200" kern="1200" dirty="0">
                <a:solidFill>
                  <a:schemeClr val="tx1"/>
                </a:solidFill>
                <a:latin typeface="Arial" charset="0"/>
                <a:ea typeface="宋体" pitchFamily="2" charset="-122"/>
                <a:cs typeface="+mn-cs"/>
              </a:rPr>
              <a:t> </a:t>
            </a:r>
            <a:r>
              <a:rPr lang="es-ES" sz="1200" kern="1200" dirty="0" err="1">
                <a:solidFill>
                  <a:schemeClr val="tx1"/>
                </a:solidFill>
                <a:latin typeface="Arial" charset="0"/>
                <a:ea typeface="宋体" pitchFamily="2" charset="-122"/>
                <a:cs typeface="+mn-cs"/>
              </a:rPr>
              <a:t>sqrt</a:t>
            </a:r>
            <a:r>
              <a:rPr lang="es-ES" sz="1200" kern="1200" dirty="0">
                <a:solidFill>
                  <a:schemeClr val="tx1"/>
                </a:solidFill>
                <a:latin typeface="Arial" charset="0"/>
                <a:ea typeface="宋体" pitchFamily="2" charset="-122"/>
                <a:cs typeface="+mn-cs"/>
              </a:rPr>
              <a:t>(x*x + y*y);</a:t>
            </a:r>
          </a:p>
          <a:p>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void main() {</a:t>
            </a:r>
          </a:p>
          <a:p>
            <a:r>
              <a:rPr lang="fr-FR" sz="1200" kern="1200" dirty="0">
                <a:solidFill>
                  <a:schemeClr val="tx1"/>
                </a:solidFill>
                <a:latin typeface="Arial" charset="0"/>
                <a:ea typeface="宋体" pitchFamily="2" charset="-122"/>
                <a:cs typeface="+mn-cs"/>
              </a:rPr>
              <a:t>point p1(2, 5), p2(4, 20);</a:t>
            </a:r>
          </a:p>
          <a:p>
            <a:r>
              <a:rPr lang="fr-FR" sz="1200" kern="1200" dirty="0">
                <a:solidFill>
                  <a:schemeClr val="tx1"/>
                </a:solidFill>
                <a:latin typeface="Arial" charset="0"/>
                <a:ea typeface="宋体" pitchFamily="2" charset="-122"/>
                <a:cs typeface="+mn-cs"/>
              </a:rPr>
              <a:t>cout &lt;&lt; dist1(p1, p2)&lt;&lt;</a:t>
            </a:r>
            <a:r>
              <a:rPr lang="fr-FR" sz="1200" kern="1200" dirty="0" err="1">
                <a:solidFill>
                  <a:schemeClr val="tx1"/>
                </a:solidFill>
                <a:latin typeface="Arial" charset="0"/>
                <a:ea typeface="宋体" pitchFamily="2" charset="-122"/>
                <a:cs typeface="+mn-cs"/>
              </a:rPr>
              <a:t>endl</a:t>
            </a:r>
            <a:r>
              <a:rPr lang="fr-FR" sz="1200" kern="1200" dirty="0">
                <a:solidFill>
                  <a:schemeClr val="tx1"/>
                </a:solidFill>
                <a:latin typeface="Arial" charset="0"/>
                <a:ea typeface="宋体" pitchFamily="2" charset="-122"/>
                <a:cs typeface="+mn-cs"/>
              </a:rPr>
              <a:t>;</a:t>
            </a:r>
          </a:p>
          <a:p>
            <a:r>
              <a:rPr lang="fr-FR" sz="1200" kern="1200" dirty="0">
                <a:solidFill>
                  <a:schemeClr val="tx1"/>
                </a:solidFill>
                <a:latin typeface="Arial" charset="0"/>
                <a:ea typeface="宋体" pitchFamily="2" charset="-122"/>
                <a:cs typeface="+mn-cs"/>
              </a:rPr>
              <a:t>cout &lt;&lt; dist2(p1, p2) &lt;&lt; </a:t>
            </a:r>
            <a:r>
              <a:rPr lang="fr-FR" sz="1200" kern="1200" dirty="0" err="1">
                <a:solidFill>
                  <a:schemeClr val="tx1"/>
                </a:solidFill>
                <a:latin typeface="Arial" charset="0"/>
                <a:ea typeface="宋体" pitchFamily="2" charset="-122"/>
                <a:cs typeface="+mn-cs"/>
              </a:rPr>
              <a:t>endl</a:t>
            </a:r>
            <a:r>
              <a:rPr lang="fr-FR"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endParaRPr lang="zh-CN" altLang="en-US" dirty="0"/>
          </a:p>
        </p:txBody>
      </p:sp>
      <p:sp>
        <p:nvSpPr>
          <p:cNvPr id="165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B14C56D0-8A09-4A5B-8775-6D1BED9E428E}"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42</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45589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a:t>
            </a:r>
            <a:r>
              <a:rPr lang="en-US" altLang="zh-CN" dirty="0">
                <a:latin typeface="Times New Roman" panose="02020603050405020304" pitchFamily="18" charset="0"/>
                <a:cs typeface="Times New Roman" panose="02020603050405020304" pitchFamily="18" charset="0"/>
              </a:rPr>
              <a:t>CBAB</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44</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86010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3</a:t>
            </a:r>
            <a:r>
              <a:rPr lang="zh-CN" altLang="en-US" dirty="0"/>
              <a:t>次，分别用于在函数</a:t>
            </a:r>
            <a:r>
              <a:rPr lang="en-US" altLang="zh-CN" dirty="0" err="1"/>
              <a:t>fcn</a:t>
            </a:r>
            <a:r>
              <a:rPr lang="zh-CN" altLang="en-US" dirty="0"/>
              <a:t>返回时撤销形参对象</a:t>
            </a:r>
            <a:r>
              <a:rPr lang="en-US" altLang="zh-CN" dirty="0" err="1"/>
              <a:t>accum</a:t>
            </a:r>
            <a:r>
              <a:rPr lang="zh-CN" altLang="en-US" dirty="0"/>
              <a:t>，局部对象</a:t>
            </a:r>
            <a:r>
              <a:rPr lang="en-US" altLang="zh-CN" dirty="0"/>
              <a:t>item1</a:t>
            </a:r>
            <a:r>
              <a:rPr lang="zh-CN" altLang="en-US" dirty="0"/>
              <a:t>和</a:t>
            </a:r>
            <a:r>
              <a:rPr lang="en-US" altLang="zh-CN" dirty="0"/>
              <a:t>item2</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46</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541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ABBB</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72023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solidFill>
                  <a:srgbClr val="464646"/>
                </a:solidFill>
                <a:ea typeface="simsun" panose="02010600030101010101" pitchFamily="2" charset="-122"/>
              </a:rPr>
              <a:t> D</a:t>
            </a:r>
            <a:r>
              <a:rPr lang="zh-CN" altLang="zh-CN" sz="1200" b="1" dirty="0">
                <a:solidFill>
                  <a:srgbClr val="464646"/>
                </a:solidFill>
                <a:ea typeface="simsun" panose="02010600030101010101" pitchFamily="2" charset="-122"/>
              </a:rPr>
              <a:t>注：静态成员都是隶属于类的，是所有同类对象共享的</a:t>
            </a:r>
            <a:endParaRPr lang="zh-CN" altLang="zh-CN" sz="2800" dirty="0"/>
          </a:p>
          <a:p>
            <a:r>
              <a:rPr lang="zh-CN" altLang="zh-CN" sz="1200" dirty="0">
                <a:solidFill>
                  <a:srgbClr val="464646"/>
                </a:solidFill>
                <a:ea typeface="simsun" panose="02010600030101010101" pitchFamily="2" charset="-122"/>
              </a:rPr>
              <a:t>C  </a:t>
            </a:r>
            <a:r>
              <a:rPr lang="en-US" altLang="zh-CN" sz="1200" dirty="0">
                <a:solidFill>
                  <a:srgbClr val="464646"/>
                </a:solidFill>
                <a:ea typeface="simsun" panose="02010600030101010101" pitchFamily="2" charset="-122"/>
              </a:rPr>
              <a:t>A </a:t>
            </a:r>
            <a:r>
              <a:rPr lang="zh-CN" altLang="en-US" sz="1200" b="1" i="0" kern="1200" dirty="0">
                <a:solidFill>
                  <a:schemeClr val="tx1"/>
                </a:solidFill>
                <a:effectLst/>
                <a:latin typeface="+mn-lt"/>
                <a:ea typeface="+mn-ea"/>
                <a:cs typeface="+mn-cs"/>
              </a:rPr>
              <a:t>注：</a:t>
            </a:r>
            <a:r>
              <a:rPr lang="en-US" altLang="zh-CN" sz="1200" b="1" i="0" kern="1200" dirty="0">
                <a:solidFill>
                  <a:schemeClr val="tx1"/>
                </a:solidFill>
                <a:effectLst/>
                <a:latin typeface="+mn-lt"/>
                <a:ea typeface="+mn-ea"/>
                <a:cs typeface="+mn-cs"/>
              </a:rPr>
              <a:t>this</a:t>
            </a:r>
            <a:r>
              <a:rPr lang="zh-CN" altLang="en-US" sz="1200" b="1" i="0" kern="1200" dirty="0">
                <a:solidFill>
                  <a:schemeClr val="tx1"/>
                </a:solidFill>
                <a:effectLst/>
                <a:latin typeface="+mn-lt"/>
                <a:ea typeface="+mn-ea"/>
                <a:cs typeface="+mn-cs"/>
              </a:rPr>
              <a:t>指针是创建对象时，系统创建的一个特殊的指针，指向该对象，所以无须显示说明。（</a:t>
            </a:r>
            <a:r>
              <a:rPr lang="en-US" altLang="zh-CN" sz="1200" b="1" i="0" kern="1200" dirty="0">
                <a:solidFill>
                  <a:schemeClr val="tx1"/>
                </a:solidFill>
                <a:effectLst/>
                <a:latin typeface="+mn-lt"/>
                <a:ea typeface="+mn-ea"/>
                <a:cs typeface="+mn-cs"/>
              </a:rPr>
              <a:t>this</a:t>
            </a:r>
            <a:r>
              <a:rPr lang="zh-CN" altLang="en-US" sz="1200" b="1" i="0" kern="1200" dirty="0">
                <a:solidFill>
                  <a:schemeClr val="tx1"/>
                </a:solidFill>
                <a:effectLst/>
                <a:latin typeface="+mn-lt"/>
                <a:ea typeface="+mn-ea"/>
                <a:cs typeface="+mn-cs"/>
              </a:rPr>
              <a:t>指针是隶属于对象的，所以静态成员函数不拥有</a:t>
            </a:r>
            <a:r>
              <a:rPr lang="en-US" altLang="zh-CN" sz="1200" b="1" i="0" kern="1200" dirty="0">
                <a:solidFill>
                  <a:schemeClr val="tx1"/>
                </a:solidFill>
                <a:effectLst/>
                <a:latin typeface="+mn-lt"/>
                <a:ea typeface="+mn-ea"/>
                <a:cs typeface="+mn-cs"/>
              </a:rPr>
              <a:t>this</a:t>
            </a:r>
            <a:r>
              <a:rPr lang="zh-CN" altLang="en-US" sz="1200" b="1" i="0" kern="1200" dirty="0">
                <a:solidFill>
                  <a:schemeClr val="tx1"/>
                </a:solidFill>
                <a:effectLst/>
                <a:latin typeface="+mn-lt"/>
                <a:ea typeface="+mn-ea"/>
                <a:cs typeface="+mn-cs"/>
              </a:rPr>
              <a:t>指针，因为静态成员函数隶属于类）</a:t>
            </a:r>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48</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76200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r>
              <a:rPr lang="zh-CN" altLang="en-US" dirty="0"/>
              <a:t>自身对象会引起无限递归调用构造函数的情况</a:t>
            </a:r>
            <a:endParaRPr lang="en-US" altLang="zh-CN" dirty="0"/>
          </a:p>
          <a:p>
            <a:pPr eaLnBrk="1" hangingPunct="1"/>
            <a:r>
              <a:rPr lang="en-US" altLang="zh-CN" dirty="0"/>
              <a:t>auto</a:t>
            </a:r>
            <a:r>
              <a:rPr lang="zh-CN" altLang="en-US" dirty="0"/>
              <a:t>变量是指在函数内部定义使用的变量。他只是允许在定义他的函数内部使用它。在函数外的其他任何地方都不能使用的变量。计算机在执行这个函数的时候，创建并为它分配内存，当函数执行完毕返回后，自动变量就会被销毁。但是我们知道定义类的时候是不分配存储空间的，所以</a:t>
            </a:r>
            <a:r>
              <a:rPr lang="en-US" altLang="zh-CN" dirty="0"/>
              <a:t>auto</a:t>
            </a:r>
            <a:r>
              <a:rPr lang="zh-CN" altLang="en-US" dirty="0"/>
              <a:t>是没法在类声明中定义的。</a:t>
            </a:r>
            <a:endParaRPr lang="en-US" altLang="zh-CN" dirty="0"/>
          </a:p>
          <a:p>
            <a:pPr eaLnBrk="1" hangingPunct="1"/>
            <a:r>
              <a:rPr lang="en-US" altLang="zh-CN" dirty="0"/>
              <a:t>register</a:t>
            </a:r>
            <a:r>
              <a:rPr lang="zh-CN" altLang="en-US" dirty="0"/>
              <a:t>修饰符暗示编译程序相应的变量将被频繁地使用，如果可能的话，应将其保存在</a:t>
            </a:r>
            <a:r>
              <a:rPr lang="en-US" altLang="zh-CN" dirty="0"/>
              <a:t>CPU</a:t>
            </a:r>
            <a:r>
              <a:rPr lang="zh-CN" altLang="en-US" dirty="0"/>
              <a:t>的寄存器中，以加快其存储速度。所以</a:t>
            </a:r>
            <a:r>
              <a:rPr lang="en-US" altLang="zh-CN" dirty="0"/>
              <a:t>register</a:t>
            </a:r>
            <a:r>
              <a:rPr lang="zh-CN" altLang="en-US" dirty="0"/>
              <a:t>变量也称为寄存器变量。类声明也没法给它分配地址。</a:t>
            </a:r>
            <a:endParaRPr lang="en-US" altLang="zh-CN" dirty="0"/>
          </a:p>
          <a:p>
            <a:pPr eaLnBrk="1" hangingPunct="1"/>
            <a:r>
              <a:rPr lang="en-US" altLang="zh-CN" dirty="0"/>
              <a:t>extern</a:t>
            </a:r>
            <a:r>
              <a:rPr lang="zh-CN" altLang="en-US" dirty="0"/>
              <a:t>是</a:t>
            </a:r>
            <a:r>
              <a:rPr lang="en-US" altLang="zh-CN" dirty="0"/>
              <a:t>C/C++</a:t>
            </a:r>
            <a:r>
              <a:rPr lang="zh-CN" altLang="en-US" dirty="0"/>
              <a:t>语言中表明函数和全局变量作用范围（可见性）的关键字，该关键字告诉编译器，其声明的函数和变量可以在本模块或其它模块中使用。所以</a:t>
            </a:r>
            <a:r>
              <a:rPr lang="zh-CN" altLang="en-US" sz="1800" dirty="0"/>
              <a:t>链接指示不能出现在类或函数定义的内部，它必须出现在函数的第一次声明上。头文件下部。</a:t>
            </a:r>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64980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49</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8816276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sz="1200" kern="1200" dirty="0">
                <a:solidFill>
                  <a:schemeClr val="tx1"/>
                </a:solidFill>
                <a:latin typeface="Arial" charset="0"/>
                <a:ea typeface="宋体" pitchFamily="2" charset="-122"/>
                <a:cs typeface="+mn-cs"/>
              </a:rPr>
              <a:t>#include&lt;iostream&gt;</a:t>
            </a:r>
          </a:p>
          <a:p>
            <a:r>
              <a:rPr lang="en-US" sz="1200" kern="1200" dirty="0">
                <a:solidFill>
                  <a:schemeClr val="tx1"/>
                </a:solidFill>
                <a:latin typeface="Arial" charset="0"/>
                <a:ea typeface="宋体" pitchFamily="2" charset="-122"/>
                <a:cs typeface="+mn-cs"/>
              </a:rPr>
              <a:t>#</a:t>
            </a:r>
            <a:r>
              <a:rPr lang="en-US" sz="1200" kern="1200" dirty="0" err="1">
                <a:solidFill>
                  <a:schemeClr val="tx1"/>
                </a:solidFill>
                <a:latin typeface="Arial" charset="0"/>
                <a:ea typeface="宋体" pitchFamily="2" charset="-122"/>
                <a:cs typeface="+mn-cs"/>
              </a:rPr>
              <a:t>include"A.h</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using namespace std;</a:t>
            </a:r>
          </a:p>
          <a:p>
            <a:r>
              <a:rPr lang="en-US" sz="1200" kern="1200" dirty="0">
                <a:solidFill>
                  <a:schemeClr val="tx1"/>
                </a:solidFill>
                <a:latin typeface="Arial" charset="0"/>
                <a:ea typeface="宋体" pitchFamily="2" charset="-122"/>
                <a:cs typeface="+mn-cs"/>
              </a:rPr>
              <a:t>void main() {</a:t>
            </a:r>
          </a:p>
          <a:p>
            <a:r>
              <a:rPr lang="en-US" sz="1200" kern="1200" dirty="0">
                <a:solidFill>
                  <a:schemeClr val="tx1"/>
                </a:solidFill>
                <a:latin typeface="Arial" charset="0"/>
                <a:ea typeface="宋体" pitchFamily="2" charset="-122"/>
                <a:cs typeface="+mn-cs"/>
              </a:rPr>
              <a:t>Employee e1;</a:t>
            </a:r>
          </a:p>
          <a:p>
            <a:r>
              <a:rPr lang="en-US" sz="1200" kern="1200" dirty="0">
                <a:solidFill>
                  <a:schemeClr val="tx1"/>
                </a:solidFill>
                <a:latin typeface="Arial" charset="0"/>
                <a:ea typeface="宋体" pitchFamily="2" charset="-122"/>
                <a:cs typeface="+mn-cs"/>
              </a:rPr>
              <a:t>e1.display();</a:t>
            </a:r>
          </a:p>
          <a:p>
            <a:r>
              <a:rPr lang="en-US" sz="1200" kern="1200" dirty="0">
                <a:solidFill>
                  <a:schemeClr val="tx1"/>
                </a:solidFill>
                <a:latin typeface="Arial" charset="0"/>
                <a:ea typeface="宋体" pitchFamily="2" charset="-122"/>
                <a:cs typeface="+mn-cs"/>
              </a:rPr>
              <a:t>Employee e2("</a:t>
            </a:r>
            <a:r>
              <a:rPr lang="en-US" sz="1200" kern="1200" dirty="0" err="1">
                <a:solidFill>
                  <a:schemeClr val="tx1"/>
                </a:solidFill>
                <a:latin typeface="Arial" charset="0"/>
                <a:ea typeface="宋体" pitchFamily="2" charset="-122"/>
                <a:cs typeface="+mn-cs"/>
              </a:rPr>
              <a:t>zhang</a:t>
            </a:r>
            <a:r>
              <a:rPr lang="en-US" sz="1200" kern="1200" dirty="0">
                <a:solidFill>
                  <a:schemeClr val="tx1"/>
                </a:solidFill>
                <a:latin typeface="Arial" charset="0"/>
                <a:ea typeface="宋体" pitchFamily="2" charset="-122"/>
                <a:cs typeface="+mn-cs"/>
              </a:rPr>
              <a:t>", "</a:t>
            </a:r>
            <a:r>
              <a:rPr lang="en-US" sz="1200" kern="1200" dirty="0" err="1">
                <a:solidFill>
                  <a:schemeClr val="tx1"/>
                </a:solidFill>
                <a:latin typeface="Arial" charset="0"/>
                <a:ea typeface="宋体" pitchFamily="2" charset="-122"/>
                <a:cs typeface="+mn-cs"/>
              </a:rPr>
              <a:t>Beijign</a:t>
            </a:r>
            <a:r>
              <a:rPr lang="en-US" sz="1200" kern="1200" dirty="0">
                <a:solidFill>
                  <a:schemeClr val="tx1"/>
                </a:solidFill>
                <a:latin typeface="Arial" charset="0"/>
                <a:ea typeface="宋体" pitchFamily="2" charset="-122"/>
                <a:cs typeface="+mn-cs"/>
              </a:rPr>
              <a:t>", "13811111111");</a:t>
            </a:r>
          </a:p>
          <a:p>
            <a:r>
              <a:rPr lang="en-US" sz="1200" kern="1200" dirty="0">
                <a:solidFill>
                  <a:schemeClr val="tx1"/>
                </a:solidFill>
                <a:latin typeface="Arial" charset="0"/>
                <a:ea typeface="宋体" pitchFamily="2" charset="-122"/>
                <a:cs typeface="+mn-cs"/>
              </a:rPr>
              <a:t>e2.display();</a:t>
            </a:r>
          </a:p>
          <a:p>
            <a:r>
              <a:rPr lang="en-US" sz="1200" kern="1200" dirty="0">
                <a:solidFill>
                  <a:schemeClr val="tx1"/>
                </a:solidFill>
                <a:latin typeface="Arial" charset="0"/>
                <a:ea typeface="宋体" pitchFamily="2" charset="-122"/>
                <a:cs typeface="+mn-cs"/>
              </a:rPr>
              <a:t>Employee e3 = e2;</a:t>
            </a:r>
          </a:p>
          <a:p>
            <a:r>
              <a:rPr lang="en-US" sz="1200" kern="1200" dirty="0">
                <a:solidFill>
                  <a:schemeClr val="tx1"/>
                </a:solidFill>
                <a:latin typeface="Arial" charset="0"/>
                <a:ea typeface="宋体" pitchFamily="2" charset="-122"/>
                <a:cs typeface="+mn-cs"/>
              </a:rPr>
              <a:t>e3.display();</a:t>
            </a:r>
          </a:p>
          <a:p>
            <a:r>
              <a:rPr lang="en-US" sz="1200" kern="1200" dirty="0">
                <a:solidFill>
                  <a:schemeClr val="tx1"/>
                </a:solidFill>
                <a:latin typeface="Arial" charset="0"/>
                <a:ea typeface="宋体" pitchFamily="2" charset="-122"/>
                <a:cs typeface="+mn-cs"/>
              </a:rPr>
              <a:t>e2.display();</a:t>
            </a:r>
          </a:p>
          <a:p>
            <a:r>
              <a:rPr lang="en-US" sz="1200" kern="1200" dirty="0">
                <a:solidFill>
                  <a:schemeClr val="tx1"/>
                </a:solidFill>
                <a:latin typeface="Arial" charset="0"/>
                <a:ea typeface="宋体" pitchFamily="2" charset="-122"/>
                <a:cs typeface="+mn-cs"/>
              </a:rPr>
              <a:t>e1.display();</a:t>
            </a:r>
          </a:p>
          <a:p>
            <a:r>
              <a:rPr lang="en-US" sz="1200" kern="1200" dirty="0" err="1">
                <a:solidFill>
                  <a:schemeClr val="tx1"/>
                </a:solidFill>
                <a:latin typeface="Arial" charset="0"/>
                <a:ea typeface="宋体" pitchFamily="2" charset="-122"/>
                <a:cs typeface="+mn-cs"/>
              </a:rPr>
              <a:t>cout</a:t>
            </a:r>
            <a:r>
              <a:rPr lang="en-US" sz="1200" kern="1200" dirty="0">
                <a:solidFill>
                  <a:schemeClr val="tx1"/>
                </a:solidFill>
                <a:latin typeface="Arial" charset="0"/>
                <a:ea typeface="宋体" pitchFamily="2" charset="-122"/>
                <a:cs typeface="+mn-cs"/>
              </a:rPr>
              <a:t> &lt;&lt; "the number of employee:" &lt;&lt; Employee::number &lt;&lt; </a:t>
            </a:r>
            <a:r>
              <a:rPr lang="en-US" sz="1200" kern="1200" dirty="0" err="1">
                <a:solidFill>
                  <a:schemeClr val="tx1"/>
                </a:solidFill>
                <a:latin typeface="Arial" charset="0"/>
                <a:ea typeface="宋体" pitchFamily="2" charset="-122"/>
                <a:cs typeface="+mn-cs"/>
              </a:rPr>
              <a:t>endl</a:t>
            </a:r>
            <a:r>
              <a:rPr lang="en-US" sz="1200" kern="1200" dirty="0">
                <a:solidFill>
                  <a:schemeClr val="tx1"/>
                </a:solidFill>
                <a:latin typeface="Arial" charset="0"/>
                <a:ea typeface="宋体" pitchFamily="2" charset="-122"/>
                <a:cs typeface="+mn-cs"/>
              </a:rPr>
              <a:t>;</a:t>
            </a:r>
          </a:p>
          <a:p>
            <a:r>
              <a:rPr lang="en-US" sz="1200" kern="1200" dirty="0">
                <a:solidFill>
                  <a:schemeClr val="tx1"/>
                </a:solidFill>
                <a:latin typeface="Arial" charset="0"/>
                <a:ea typeface="宋体" pitchFamily="2" charset="-122"/>
                <a:cs typeface="+mn-cs"/>
              </a:rPr>
              <a:t>}</a:t>
            </a:r>
            <a:endParaRPr lang="en-US" altLang="zh-CN" sz="1200" kern="1200" dirty="0">
              <a:solidFill>
                <a:schemeClr val="tx1"/>
              </a:solidFill>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51</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39960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52</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57889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992188" y="768350"/>
            <a:ext cx="5114925" cy="3836988"/>
          </a:xfrm>
          <a:ln/>
        </p:spPr>
      </p:sp>
      <p:sp>
        <p:nvSpPr>
          <p:cNvPr id="11267" name="备注占位符 2"/>
          <p:cNvSpPr>
            <a:spLocks noGrp="1"/>
          </p:cNvSpPr>
          <p:nvPr>
            <p:ph type="body" idx="1"/>
          </p:nvPr>
        </p:nvSpPr>
        <p:spPr>
          <a:xfrm>
            <a:off x="685800" y="4343400"/>
            <a:ext cx="5486400" cy="4114800"/>
          </a:xfrm>
          <a:prstGeom prst="rect">
            <a:avLst/>
          </a:prstGeom>
          <a:noFill/>
        </p:spPr>
        <p:txBody>
          <a:bodyPr/>
          <a:lstStyle/>
          <a:p>
            <a:r>
              <a:rPr lang="en-US" altLang="zh-CN" dirty="0">
                <a:latin typeface="Arial" panose="020B0604020202020204" pitchFamily="34" charset="0"/>
              </a:rPr>
              <a:t>class </a:t>
            </a:r>
            <a:r>
              <a:rPr lang="zh-CN" altLang="en-US" dirty="0">
                <a:latin typeface="Arial" panose="020B0604020202020204" pitchFamily="34" charset="0"/>
              </a:rPr>
              <a:t>派生类名：继承方式 基类名</a:t>
            </a:r>
            <a:endParaRPr lang="en-US" altLang="zh-CN" dirty="0">
              <a:latin typeface="Arial" panose="020B0604020202020204" pitchFamily="34" charset="0"/>
            </a:endParaRPr>
          </a:p>
          <a:p>
            <a:r>
              <a:rPr lang="en-US" altLang="zh-CN" dirty="0">
                <a:latin typeface="Arial" panose="020B0604020202020204" pitchFamily="34" charset="0"/>
              </a:rPr>
              <a:t>{</a:t>
            </a:r>
            <a:r>
              <a:rPr lang="zh-CN" altLang="en-US" dirty="0">
                <a:latin typeface="Arial" panose="020B0604020202020204" pitchFamily="34" charset="0"/>
              </a:rPr>
              <a:t>成员声明；</a:t>
            </a:r>
            <a:r>
              <a:rPr lang="en-US" altLang="zh-CN" dirty="0">
                <a:latin typeface="Arial" panose="020B0604020202020204" pitchFamily="34" charset="0"/>
              </a:rPr>
              <a:t>//</a:t>
            </a:r>
            <a:r>
              <a:rPr lang="zh-CN" altLang="en-US" dirty="0">
                <a:latin typeface="Arial" panose="020B0604020202020204" pitchFamily="34" charset="0"/>
              </a:rPr>
              <a:t>新增加的</a:t>
            </a:r>
            <a:r>
              <a:rPr lang="en-US" altLang="zh-CN" dirty="0">
                <a:latin typeface="Arial" panose="020B0604020202020204" pitchFamily="34" charset="0"/>
              </a:rPr>
              <a:t>}</a:t>
            </a:r>
            <a:endParaRPr lang="zh-CN" altLang="en-US" dirty="0">
              <a:latin typeface="Arial" panose="020B0604020202020204" pitchFamily="34" charset="0"/>
            </a:endParaRPr>
          </a:p>
          <a:p>
            <a:endParaRPr lang="zh-CN" altLang="en-US" dirty="0">
              <a:latin typeface="Arial" panose="020B0604020202020204" pitchFamily="34" charset="0"/>
            </a:endParaRPr>
          </a:p>
        </p:txBody>
      </p:sp>
      <p:sp>
        <p:nvSpPr>
          <p:cNvPr id="11268"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8FD8DFD0-E7B4-44CD-94E5-B9F68B83D3A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645941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xfrm>
            <a:off x="992188" y="768350"/>
            <a:ext cx="5114925" cy="3836988"/>
          </a:xfrm>
          <a:ln/>
        </p:spPr>
      </p:sp>
      <p:sp>
        <p:nvSpPr>
          <p:cNvPr id="15363" name="备注占位符 2"/>
          <p:cNvSpPr>
            <a:spLocks noGrp="1"/>
          </p:cNvSpPr>
          <p:nvPr>
            <p:ph type="body" idx="1"/>
          </p:nvPr>
        </p:nvSpPr>
        <p:spPr>
          <a:xfrm>
            <a:off x="685800" y="4343400"/>
            <a:ext cx="5486400" cy="4114800"/>
          </a:xfrm>
          <a:prstGeom prst="rect">
            <a:avLst/>
          </a:prstGeom>
          <a:noFill/>
        </p:spPr>
        <p:txBody>
          <a:bodyPr/>
          <a:lstStyle/>
          <a:p>
            <a:r>
              <a:rPr lang="zh-CN" altLang="en-US" dirty="0">
                <a:latin typeface="Arial" panose="020B0604020202020204" pitchFamily="34" charset="0"/>
              </a:rPr>
              <a:t>基类的</a:t>
            </a:r>
            <a:r>
              <a:rPr lang="en-US" altLang="zh-CN" dirty="0">
                <a:latin typeface="Arial" panose="020B0604020202020204" pitchFamily="34" charset="0"/>
              </a:rPr>
              <a:t>public</a:t>
            </a:r>
            <a:r>
              <a:rPr lang="zh-CN" altLang="en-US" dirty="0">
                <a:latin typeface="Arial" panose="020B0604020202020204" pitchFamily="34" charset="0"/>
              </a:rPr>
              <a:t>和</a:t>
            </a:r>
            <a:r>
              <a:rPr lang="en-US" altLang="zh-CN" dirty="0">
                <a:latin typeface="Arial" panose="020B0604020202020204" pitchFamily="34" charset="0"/>
              </a:rPr>
              <a:t>protected</a:t>
            </a:r>
            <a:r>
              <a:rPr lang="zh-CN" altLang="en-US" dirty="0">
                <a:latin typeface="Arial" panose="020B0604020202020204" pitchFamily="34" charset="0"/>
              </a:rPr>
              <a:t>成员的访问属性在派生类中保持不变，但基类的</a:t>
            </a:r>
            <a:r>
              <a:rPr lang="en-US" altLang="zh-CN" dirty="0">
                <a:latin typeface="Arial" panose="020B0604020202020204" pitchFamily="34" charset="0"/>
              </a:rPr>
              <a:t>private</a:t>
            </a:r>
            <a:r>
              <a:rPr lang="zh-CN" altLang="en-US" dirty="0">
                <a:latin typeface="Arial" panose="020B0604020202020204" pitchFamily="34" charset="0"/>
              </a:rPr>
              <a:t>成员不可访问。</a:t>
            </a:r>
            <a:endParaRPr lang="en-US" altLang="zh-CN" dirty="0">
              <a:latin typeface="Arial" panose="020B0604020202020204" pitchFamily="34" charset="0"/>
            </a:endParaRPr>
          </a:p>
        </p:txBody>
      </p:sp>
      <p:sp>
        <p:nvSpPr>
          <p:cNvPr id="15364"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A9E5C33-571B-4A9D-850D-F85563B9A5F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66626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992188" y="768350"/>
            <a:ext cx="5114925" cy="3836988"/>
          </a:xfrm>
          <a:ln/>
        </p:spPr>
      </p:sp>
      <p:sp>
        <p:nvSpPr>
          <p:cNvPr id="53251" name="备注占位符 2"/>
          <p:cNvSpPr>
            <a:spLocks noGrp="1"/>
          </p:cNvSpPr>
          <p:nvPr>
            <p:ph type="body" idx="1"/>
          </p:nvPr>
        </p:nvSpPr>
        <p:spPr>
          <a:xfrm>
            <a:off x="685800" y="4343400"/>
            <a:ext cx="5486400" cy="4114800"/>
          </a:xfrm>
          <a:prstGeom prst="rect">
            <a:avLst/>
          </a:prstGeom>
          <a:noFill/>
        </p:spPr>
        <p:txBody>
          <a:bodyPr/>
          <a:lstStyle/>
          <a:p>
            <a:r>
              <a:rPr lang="zh-CN" altLang="en-US" dirty="0">
                <a:latin typeface="Arial" panose="020B0604020202020204" pitchFamily="34" charset="0"/>
              </a:rPr>
              <a:t>类的成员有对象成员，内嵌对象的初始化</a:t>
            </a:r>
          </a:p>
        </p:txBody>
      </p:sp>
      <p:sp>
        <p:nvSpPr>
          <p:cNvPr id="53252"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B252778-6851-4A94-86B2-B435899FF1E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48602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4925" cy="3836988"/>
          </a:xfrm>
          <a:ln/>
        </p:spPr>
      </p:sp>
      <p:sp>
        <p:nvSpPr>
          <p:cNvPr id="57347" name="备注占位符 2"/>
          <p:cNvSpPr>
            <a:spLocks noGrp="1"/>
          </p:cNvSpPr>
          <p:nvPr>
            <p:ph type="body" idx="1"/>
          </p:nvPr>
        </p:nvSpPr>
        <p:spPr>
          <a:xfrm>
            <a:off x="685800" y="4343400"/>
            <a:ext cx="5486400" cy="4114800"/>
          </a:xfrm>
          <a:prstGeom prst="rect">
            <a:avLst/>
          </a:prstGeom>
          <a:noFill/>
        </p:spPr>
        <p:txBody>
          <a:bodyPr/>
          <a:lstStyle/>
          <a:p>
            <a:r>
              <a:rPr lang="en-US" altLang="zh-CN" dirty="0">
                <a:latin typeface="Arial" panose="020B0604020202020204" pitchFamily="34" charset="0"/>
              </a:rPr>
              <a:t>C():A(),B(),a(),b(){ </a:t>
            </a:r>
            <a:r>
              <a:rPr lang="zh-CN" altLang="en-US" dirty="0">
                <a:latin typeface="Arial" panose="020B0604020202020204" pitchFamily="34" charset="0"/>
              </a:rPr>
              <a:t>构造函数体内</a:t>
            </a:r>
            <a:r>
              <a:rPr lang="en-US" altLang="zh-CN" dirty="0">
                <a:latin typeface="Arial" panose="020B0604020202020204" pitchFamily="34" charset="0"/>
              </a:rPr>
              <a:t>}</a:t>
            </a:r>
            <a:endParaRPr lang="zh-CN" altLang="en-US" dirty="0">
              <a:latin typeface="Arial" panose="020B0604020202020204" pitchFamily="34" charset="0"/>
            </a:endParaRPr>
          </a:p>
          <a:p>
            <a:r>
              <a:rPr lang="en-US" altLang="zh-CN" dirty="0">
                <a:latin typeface="Arial" panose="020B0604020202020204" pitchFamily="34" charset="0"/>
              </a:rPr>
              <a:t>class c:public B, public A {Point </a:t>
            </a:r>
            <a:r>
              <a:rPr lang="en-US" altLang="zh-CN" dirty="0" err="1">
                <a:latin typeface="Arial" panose="020B0604020202020204" pitchFamily="34" charset="0"/>
              </a:rPr>
              <a:t>a,b</a:t>
            </a:r>
            <a:r>
              <a:rPr lang="en-US" altLang="zh-CN" dirty="0">
                <a:latin typeface="Arial" panose="020B0604020202020204" pitchFamily="34" charset="0"/>
              </a:rPr>
              <a:t>;}</a:t>
            </a:r>
          </a:p>
          <a:p>
            <a:r>
              <a:rPr lang="en-US" altLang="zh-CN" dirty="0">
                <a:latin typeface="Arial" panose="020B0604020202020204" pitchFamily="34" charset="0"/>
              </a:rPr>
              <a:t>B() A() a b C()</a:t>
            </a:r>
          </a:p>
        </p:txBody>
      </p:sp>
      <p:sp>
        <p:nvSpPr>
          <p:cNvPr id="57348"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C9C94203-80F7-461D-A295-BB04A0E8901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02332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60</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17850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xfrm>
            <a:off x="685800" y="4343400"/>
            <a:ext cx="5486400" cy="4114800"/>
          </a:xfrm>
          <a:prstGeom prst="rect">
            <a:avLst/>
          </a:prstGeom>
          <a:noFill/>
        </p:spPr>
        <p:txBody>
          <a:bodyPr/>
          <a:lstStyle/>
          <a:p>
            <a:endParaRPr lang="zh-CN" altLang="en-US">
              <a:latin typeface="Arial" panose="020B0604020202020204" pitchFamily="34" charset="0"/>
            </a:endParaRPr>
          </a:p>
        </p:txBody>
      </p:sp>
      <p:sp>
        <p:nvSpPr>
          <p:cNvPr id="69636"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B7384DE-C4D2-46EA-9614-DAFB4C926F8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03967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992188" y="768350"/>
            <a:ext cx="5114925" cy="3836988"/>
          </a:xfrm>
          <a:ln/>
        </p:spPr>
      </p:sp>
      <p:sp>
        <p:nvSpPr>
          <p:cNvPr id="73731" name="备注占位符 2"/>
          <p:cNvSpPr>
            <a:spLocks noGrp="1"/>
          </p:cNvSpPr>
          <p:nvPr>
            <p:ph type="body" idx="1"/>
          </p:nvPr>
        </p:nvSpPr>
        <p:spPr>
          <a:xfrm>
            <a:off x="685800" y="4343400"/>
            <a:ext cx="5486400" cy="4114800"/>
          </a:xfrm>
          <a:prstGeom prst="rect">
            <a:avLst/>
          </a:prstGeom>
          <a:noFill/>
        </p:spPr>
        <p:txBody>
          <a:bodyPr/>
          <a:lstStyle/>
          <a:p>
            <a:endParaRPr lang="zh-CN" altLang="en-US">
              <a:latin typeface="Arial" panose="020B0604020202020204" pitchFamily="34" charset="0"/>
            </a:endParaRPr>
          </a:p>
        </p:txBody>
      </p:sp>
      <p:sp>
        <p:nvSpPr>
          <p:cNvPr id="73732"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28381EC-A8F2-44F3-A8A6-3F3B6617410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3250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类的声明（或定义）只是增添了一种自定义数据类型，不存在为数据成员分配存储空间的事情。只有用类定义变量时，才会为类变量分配存储空间，数据成员才会在内存中存在。在声明（或定义）类时就为数据成员赋初值是错误的，因为此时数据成员在内存中还不存在。</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5</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80412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992188" y="768350"/>
            <a:ext cx="5114925" cy="3836988"/>
          </a:xfrm>
          <a:ln/>
        </p:spPr>
      </p:sp>
      <p:sp>
        <p:nvSpPr>
          <p:cNvPr id="95235" name="备注占位符 2"/>
          <p:cNvSpPr>
            <a:spLocks noGrp="1"/>
          </p:cNvSpPr>
          <p:nvPr>
            <p:ph type="body" idx="1"/>
          </p:nvPr>
        </p:nvSpPr>
        <p:spPr>
          <a:xfrm>
            <a:off x="685800" y="4343400"/>
            <a:ext cx="5486400" cy="4114800"/>
          </a:xfrm>
          <a:prstGeom prst="rect">
            <a:avLst/>
          </a:prstGeom>
          <a:noFill/>
        </p:spPr>
        <p:txBody>
          <a:bodyPr/>
          <a:lstStyle/>
          <a:p>
            <a:r>
              <a:rPr lang="zh-CN" altLang="en-US" dirty="0">
                <a:latin typeface="Arial" panose="020B0604020202020204" pitchFamily="34" charset="0"/>
              </a:rPr>
              <a:t>虽然使用指明成员函数调用所属的类的方法可以解决二义性命名冲突的问题。但是它并未解决本质问题，在同一个对象中存在多份相同数据成员，不仅浪费存储空间，而且还容易产生数据的不一致性。为了解决这类问题，</a:t>
            </a:r>
            <a:r>
              <a:rPr lang="en-US" altLang="zh-CN" dirty="0">
                <a:latin typeface="Arial" panose="020B0604020202020204" pitchFamily="34" charset="0"/>
              </a:rPr>
              <a:t>C++</a:t>
            </a:r>
            <a:r>
              <a:rPr lang="zh-CN" altLang="en-US" dirty="0">
                <a:latin typeface="Arial" panose="020B0604020202020204" pitchFamily="34" charset="0"/>
              </a:rPr>
              <a:t>引用了虚拟继承。</a:t>
            </a:r>
          </a:p>
          <a:p>
            <a:endParaRPr lang="zh-CN" altLang="en-US" dirty="0">
              <a:latin typeface="Arial" panose="020B0604020202020204" pitchFamily="34" charset="0"/>
            </a:endParaRPr>
          </a:p>
        </p:txBody>
      </p:sp>
      <p:sp>
        <p:nvSpPr>
          <p:cNvPr id="95236"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1E1B4A86-52CE-4279-B0BA-3085C240D99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59174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xfrm>
            <a:off x="992188" y="768350"/>
            <a:ext cx="5114925" cy="3836988"/>
          </a:xfrm>
          <a:ln/>
        </p:spPr>
      </p:sp>
      <p:sp>
        <p:nvSpPr>
          <p:cNvPr id="97283" name="备注占位符 2"/>
          <p:cNvSpPr>
            <a:spLocks noGrp="1"/>
          </p:cNvSpPr>
          <p:nvPr>
            <p:ph type="body" idx="1"/>
          </p:nvPr>
        </p:nvSpPr>
        <p:spPr>
          <a:xfrm>
            <a:off x="685800" y="4343400"/>
            <a:ext cx="5486400" cy="4114800"/>
          </a:xfrm>
          <a:prstGeom prst="rect">
            <a:avLst/>
          </a:prstGeom>
          <a:noFill/>
        </p:spPr>
        <p:txBody>
          <a:bodyPr/>
          <a:lstStyle/>
          <a:p>
            <a:r>
              <a:rPr lang="zh-CN" altLang="en-US">
                <a:latin typeface="Arial" panose="020B0604020202020204" pitchFamily="34" charset="0"/>
              </a:rPr>
              <a:t>在上个例子中，如果派生类</a:t>
            </a:r>
            <a:r>
              <a:rPr lang="en-US" altLang="zh-CN">
                <a:latin typeface="Arial" panose="020B0604020202020204" pitchFamily="34" charset="0"/>
              </a:rPr>
              <a:t>stuEmploy</a:t>
            </a:r>
            <a:r>
              <a:rPr lang="zh-CN" altLang="en-US">
                <a:latin typeface="Arial" panose="020B0604020202020204" pitchFamily="34" charset="0"/>
              </a:rPr>
              <a:t>只有基类</a:t>
            </a:r>
            <a:r>
              <a:rPr lang="en-US" altLang="zh-CN">
                <a:latin typeface="Arial" panose="020B0604020202020204" pitchFamily="34" charset="0"/>
              </a:rPr>
              <a:t>Person</a:t>
            </a:r>
            <a:r>
              <a:rPr lang="zh-CN" altLang="en-US">
                <a:latin typeface="Arial" panose="020B0604020202020204" pitchFamily="34" charset="0"/>
              </a:rPr>
              <a:t>的一份成员备份，在引用</a:t>
            </a:r>
            <a:r>
              <a:rPr lang="en-US" altLang="zh-CN">
                <a:latin typeface="Arial" panose="020B0604020202020204" pitchFamily="34" charset="0"/>
              </a:rPr>
              <a:t>s</a:t>
            </a:r>
            <a:r>
              <a:rPr lang="zh-CN" altLang="en-US">
                <a:latin typeface="Arial" panose="020B0604020202020204" pitchFamily="34" charset="0"/>
              </a:rPr>
              <a:t>对象中来源于</a:t>
            </a:r>
            <a:r>
              <a:rPr lang="en-US" altLang="zh-CN">
                <a:latin typeface="Arial" panose="020B0604020202020204" pitchFamily="34" charset="0"/>
              </a:rPr>
              <a:t>Person</a:t>
            </a:r>
            <a:r>
              <a:rPr lang="zh-CN" altLang="en-US">
                <a:latin typeface="Arial" panose="020B0604020202020204" pitchFamily="34" charset="0"/>
              </a:rPr>
              <a:t>类的成员函数就不会产生二义性的命名冲突问题了。</a:t>
            </a:r>
          </a:p>
          <a:p>
            <a:endParaRPr lang="zh-CN" altLang="en-US">
              <a:latin typeface="Arial" panose="020B0604020202020204" pitchFamily="34" charset="0"/>
            </a:endParaRPr>
          </a:p>
        </p:txBody>
      </p:sp>
      <p:sp>
        <p:nvSpPr>
          <p:cNvPr id="97284"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34B9E18-219C-4505-A064-05A3017228A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32071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xfrm>
            <a:off x="992188" y="768350"/>
            <a:ext cx="5114925" cy="3836988"/>
          </a:xfrm>
          <a:ln/>
        </p:spPr>
      </p:sp>
      <p:sp>
        <p:nvSpPr>
          <p:cNvPr id="99331" name="备注占位符 2"/>
          <p:cNvSpPr>
            <a:spLocks noGrp="1"/>
          </p:cNvSpPr>
          <p:nvPr>
            <p:ph type="body" idx="1"/>
          </p:nvPr>
        </p:nvSpPr>
        <p:spPr>
          <a:xfrm>
            <a:off x="685800" y="4343400"/>
            <a:ext cx="5486400" cy="4114800"/>
          </a:xfrm>
          <a:prstGeom prst="rect">
            <a:avLst/>
          </a:prstGeom>
          <a:noFill/>
        </p:spPr>
        <p:txBody>
          <a:bodyPr/>
          <a:lstStyle/>
          <a:p>
            <a:r>
              <a:rPr lang="zh-CN" altLang="en-US">
                <a:latin typeface="Arial" panose="020B0604020202020204" pitchFamily="34" charset="0"/>
              </a:rPr>
              <a:t>利用</a:t>
            </a:r>
            <a:r>
              <a:rPr lang="en-US" altLang="zh-CN">
                <a:latin typeface="Arial" panose="020B0604020202020204" pitchFamily="34" charset="0"/>
              </a:rPr>
              <a:t>C++</a:t>
            </a:r>
            <a:r>
              <a:rPr lang="zh-CN" altLang="en-US">
                <a:latin typeface="Arial" panose="020B0604020202020204" pitchFamily="34" charset="0"/>
              </a:rPr>
              <a:t>提供的关键字</a:t>
            </a:r>
            <a:r>
              <a:rPr lang="en-US" altLang="zh-CN">
                <a:latin typeface="Arial" panose="020B0604020202020204" pitchFamily="34" charset="0"/>
              </a:rPr>
              <a:t>virtual</a:t>
            </a:r>
            <a:r>
              <a:rPr lang="zh-CN" altLang="en-US">
                <a:latin typeface="Arial" panose="020B0604020202020204" pitchFamily="34" charset="0"/>
              </a:rPr>
              <a:t>限定继承方式，将公共基类指定为虚基类，就可以使该类的成员在派生类中只有一份备份。</a:t>
            </a:r>
          </a:p>
        </p:txBody>
      </p:sp>
      <p:sp>
        <p:nvSpPr>
          <p:cNvPr id="99332"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F1CE0663-597C-4562-BEC6-B799C3104F23}"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215823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xfrm>
            <a:off x="992188" y="768350"/>
            <a:ext cx="5114925" cy="3836988"/>
          </a:xfrm>
          <a:ln/>
        </p:spPr>
      </p:sp>
      <p:sp>
        <p:nvSpPr>
          <p:cNvPr id="112643" name="备注占位符 2"/>
          <p:cNvSpPr>
            <a:spLocks noGrp="1"/>
          </p:cNvSpPr>
          <p:nvPr>
            <p:ph type="body" idx="1"/>
          </p:nvPr>
        </p:nvSpPr>
        <p:spPr>
          <a:xfrm>
            <a:off x="685800" y="4343400"/>
            <a:ext cx="5486400" cy="4114800"/>
          </a:xfrm>
          <a:prstGeom prst="rect">
            <a:avLst/>
          </a:prstGeom>
          <a:noFill/>
        </p:spPr>
        <p:txBody>
          <a:bodyPr/>
          <a:lstStyle/>
          <a:p>
            <a:endParaRPr lang="zh-CN" altLang="en-US">
              <a:latin typeface="Arial" panose="020B0604020202020204" pitchFamily="34" charset="0"/>
            </a:endParaRPr>
          </a:p>
        </p:txBody>
      </p:sp>
      <p:sp>
        <p:nvSpPr>
          <p:cNvPr id="112644"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75CB0B1-6423-495D-B043-C62102E7D3D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876982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DAD</a:t>
            </a:r>
            <a:endParaRPr lang="zh-CN" altLang="en-US" dirty="0"/>
          </a:p>
        </p:txBody>
      </p:sp>
      <p:sp>
        <p:nvSpPr>
          <p:cNvPr id="4" name="日期占位符 3"/>
          <p:cNvSpPr>
            <a:spLocks noGrp="1"/>
          </p:cNvSpPr>
          <p:nvPr>
            <p:ph type="dt"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9C6C81DD-AAED-41AE-8B5B-8DC10FF23F26}" type="datetime1">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2019/6/27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2180BCFD-A168-4849-BF28-C79FBF6928AA}"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69</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354689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kern="1200" dirty="0">
                <a:solidFill>
                  <a:schemeClr val="tx1"/>
                </a:solidFill>
                <a:effectLst/>
                <a:latin typeface="Arial" panose="020B0604020202020204" pitchFamily="34" charset="0"/>
                <a:ea typeface="+mn-ea"/>
                <a:cs typeface="+mn-cs"/>
              </a:rPr>
              <a:t>Ｂ多继承派生类构造函数构造对象时，构造函数的调顺序是：虚基类的构造函数，非虚基类，派生类中子对象类的构造函数</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 派生类自己的构造函数。</a:t>
            </a:r>
            <a:endParaRPr lang="en-US" altLang="zh-CN" sz="1200" b="0" i="0" kern="1200" dirty="0">
              <a:solidFill>
                <a:schemeClr val="tx1"/>
              </a:solidFill>
              <a:effectLst/>
              <a:latin typeface="Arial" panose="020B0604020202020204" pitchFamily="34" charset="0"/>
              <a:ea typeface="+mn-ea"/>
              <a:cs typeface="+mn-cs"/>
            </a:endParaRPr>
          </a:p>
          <a:p>
            <a:r>
              <a:rPr lang="en-US" altLang="zh-CN" sz="1200" b="0" i="0" kern="1200" dirty="0">
                <a:solidFill>
                  <a:schemeClr val="tx1"/>
                </a:solidFill>
                <a:effectLst/>
                <a:latin typeface="Arial" panose="020B0604020202020204" pitchFamily="34" charset="0"/>
                <a:ea typeface="+mn-ea"/>
                <a:cs typeface="+mn-cs"/>
              </a:rPr>
              <a:t>C</a:t>
            </a:r>
          </a:p>
          <a:p>
            <a:r>
              <a:rPr lang="en-US" altLang="zh-CN" sz="1200" b="0" i="0" kern="1200" dirty="0">
                <a:solidFill>
                  <a:schemeClr val="tx1"/>
                </a:solidFill>
                <a:effectLst/>
                <a:latin typeface="Arial" panose="020B0604020202020204" pitchFamily="34" charset="0"/>
                <a:ea typeface="+mn-ea"/>
                <a:cs typeface="+mn-cs"/>
              </a:rPr>
              <a:t>C</a:t>
            </a:r>
          </a:p>
          <a:p>
            <a:r>
              <a:rPr lang="en-US" altLang="zh-CN" sz="1200" b="0" i="0" kern="1200" dirty="0">
                <a:solidFill>
                  <a:schemeClr val="tx1"/>
                </a:solidFill>
                <a:effectLst/>
                <a:latin typeface="Arial" panose="020B0604020202020204" pitchFamily="34" charset="0"/>
                <a:ea typeface="+mn-ea"/>
                <a:cs typeface="+mn-cs"/>
              </a:rPr>
              <a:t>A</a:t>
            </a:r>
          </a:p>
          <a:p>
            <a:r>
              <a:rPr lang="en-US" altLang="zh-CN" sz="1200" b="1" i="0" kern="1200" dirty="0">
                <a:solidFill>
                  <a:schemeClr val="tx1"/>
                </a:solidFill>
                <a:effectLst/>
                <a:latin typeface="Arial" panose="020B0604020202020204" pitchFamily="34" charset="0"/>
                <a:ea typeface="+mn-ea"/>
                <a:cs typeface="+mn-cs"/>
              </a:rPr>
              <a:t>B</a:t>
            </a:r>
            <a:endParaRPr lang="zh-CN" altLang="en-US" sz="1200" b="1" i="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9C6C81DD-AAED-41AE-8B5B-8DC10FF23F26}" type="datetime1">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2019/6/27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2180BCFD-A168-4849-BF28-C79FBF6928AA}"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70</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17731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kern="1200" dirty="0">
                <a:solidFill>
                  <a:schemeClr val="tx1"/>
                </a:solidFill>
                <a:effectLst/>
                <a:latin typeface="Arial" panose="020B0604020202020204" pitchFamily="34" charset="0"/>
                <a:ea typeface="+mn-ea"/>
                <a:cs typeface="+mn-cs"/>
              </a:rPr>
              <a:t>Ｂ多继承派生类构造函数构造对象时，构造函数的调顺序是：虚基类的构造函数，非虚基类，派生类中子对象类的构造函数</a:t>
            </a:r>
            <a:r>
              <a:rPr lang="en-US" altLang="zh-CN" sz="1200" b="0" i="0" kern="1200" dirty="0">
                <a:solidFill>
                  <a:schemeClr val="tx1"/>
                </a:solidFill>
                <a:effectLst/>
                <a:latin typeface="Arial" panose="020B0604020202020204" pitchFamily="34" charset="0"/>
                <a:ea typeface="+mn-ea"/>
                <a:cs typeface="+mn-cs"/>
              </a:rPr>
              <a:t>,</a:t>
            </a:r>
            <a:r>
              <a:rPr lang="zh-CN" altLang="en-US" sz="1200" b="0" i="0" kern="1200" dirty="0">
                <a:solidFill>
                  <a:schemeClr val="tx1"/>
                </a:solidFill>
                <a:effectLst/>
                <a:latin typeface="Arial" panose="020B0604020202020204" pitchFamily="34" charset="0"/>
                <a:ea typeface="+mn-ea"/>
                <a:cs typeface="+mn-cs"/>
              </a:rPr>
              <a:t> 派生类自己的构造函数。</a:t>
            </a:r>
          </a:p>
          <a:p>
            <a:r>
              <a:rPr lang="zh-CN" altLang="en-US" sz="1200" b="0" i="0" kern="1200" dirty="0">
                <a:solidFill>
                  <a:schemeClr val="tx1"/>
                </a:solidFill>
                <a:effectLst/>
                <a:latin typeface="Arial" panose="020B0604020202020204" pitchFamily="34" charset="0"/>
                <a:ea typeface="+mn-ea"/>
                <a:cs typeface="+mn-cs"/>
              </a:rPr>
              <a:t> </a:t>
            </a:r>
            <a:r>
              <a:rPr lang="en-US" altLang="zh-CN" sz="1200" b="0" i="0" kern="1200" dirty="0">
                <a:solidFill>
                  <a:schemeClr val="tx1"/>
                </a:solidFill>
                <a:effectLst/>
                <a:latin typeface="Arial" panose="020B0604020202020204" pitchFamily="34" charset="0"/>
                <a:ea typeface="+mn-ea"/>
                <a:cs typeface="+mn-cs"/>
              </a:rPr>
              <a:t>D</a:t>
            </a:r>
          </a:p>
          <a:p>
            <a:r>
              <a:rPr lang="en-US" altLang="zh-CN" dirty="0"/>
              <a:t>D</a:t>
            </a:r>
            <a:r>
              <a:rPr lang="zh-CN" altLang="en-US" dirty="0"/>
              <a:t>类是从类</a:t>
            </a:r>
            <a:r>
              <a:rPr lang="en-US" altLang="zh-CN" dirty="0"/>
              <a:t>B</a:t>
            </a:r>
            <a:r>
              <a:rPr lang="zh-CN" altLang="en-US" dirty="0"/>
              <a:t>和类</a:t>
            </a:r>
            <a:r>
              <a:rPr lang="en-US" altLang="zh-CN" dirty="0"/>
              <a:t>C</a:t>
            </a:r>
            <a:r>
              <a:rPr lang="zh-CN" altLang="en-US" dirty="0"/>
              <a:t>派生的，而类</a:t>
            </a:r>
            <a:r>
              <a:rPr lang="en-US" altLang="zh-CN" dirty="0"/>
              <a:t>B</a:t>
            </a:r>
            <a:r>
              <a:rPr lang="zh-CN" altLang="en-US" dirty="0"/>
              <a:t>和类</a:t>
            </a:r>
            <a:r>
              <a:rPr lang="en-US" altLang="zh-CN" dirty="0"/>
              <a:t>C</a:t>
            </a:r>
            <a:r>
              <a:rPr lang="zh-CN" altLang="en-US" dirty="0"/>
              <a:t>又都是从类</a:t>
            </a:r>
            <a:r>
              <a:rPr lang="en-US" altLang="zh-CN" dirty="0"/>
              <a:t>A</a:t>
            </a:r>
            <a:r>
              <a:rPr lang="zh-CN" altLang="en-US" dirty="0"/>
              <a:t>派生的，但各有自己的副本。所以对于对象</a:t>
            </a:r>
            <a:r>
              <a:rPr lang="en-US" altLang="zh-CN" dirty="0"/>
              <a:t>d</a:t>
            </a:r>
            <a:r>
              <a:rPr lang="zh-CN" altLang="en-US" dirty="0"/>
              <a:t>，</a:t>
            </a:r>
            <a:r>
              <a:rPr lang="en-US" altLang="zh-CN" dirty="0" err="1"/>
              <a:t>d.B</a:t>
            </a:r>
            <a:r>
              <a:rPr lang="en-US" altLang="zh-CN" dirty="0"/>
              <a:t>::n</a:t>
            </a:r>
            <a:r>
              <a:rPr lang="zh-CN" altLang="en-US" dirty="0"/>
              <a:t>与</a:t>
            </a:r>
            <a:r>
              <a:rPr lang="en-US" altLang="zh-CN" dirty="0" err="1"/>
              <a:t>d.C</a:t>
            </a:r>
            <a:r>
              <a:rPr lang="en-US" altLang="zh-CN" dirty="0"/>
              <a:t>::n</a:t>
            </a:r>
            <a:r>
              <a:rPr lang="zh-CN" altLang="en-US" dirty="0"/>
              <a:t>是两个不同的数据成员它们互无联系。  所以输出为：  </a:t>
            </a:r>
            <a:r>
              <a:rPr lang="en-US" altLang="zh-CN" dirty="0"/>
              <a:t>10</a:t>
            </a:r>
            <a:r>
              <a:rPr lang="zh-CN" altLang="en-US" dirty="0"/>
              <a:t>，</a:t>
            </a:r>
            <a:r>
              <a:rPr lang="en-US" altLang="zh-CN" dirty="0"/>
              <a:t>20</a:t>
            </a:r>
          </a:p>
          <a:p>
            <a:r>
              <a:rPr lang="en-US" altLang="zh-CN" dirty="0"/>
              <a:t>D</a:t>
            </a:r>
            <a:r>
              <a:rPr lang="zh-CN" altLang="en-US" dirty="0"/>
              <a:t>类是从类</a:t>
            </a:r>
            <a:r>
              <a:rPr lang="en-US" altLang="zh-CN" dirty="0"/>
              <a:t>B</a:t>
            </a:r>
            <a:r>
              <a:rPr lang="zh-CN" altLang="en-US" dirty="0"/>
              <a:t>和类</a:t>
            </a:r>
            <a:r>
              <a:rPr lang="en-US" altLang="zh-CN" dirty="0"/>
              <a:t>C</a:t>
            </a:r>
            <a:r>
              <a:rPr lang="zh-CN" altLang="en-US" dirty="0"/>
              <a:t>派生的，而类</a:t>
            </a:r>
            <a:r>
              <a:rPr lang="en-US" altLang="zh-CN" dirty="0"/>
              <a:t>B</a:t>
            </a:r>
            <a:r>
              <a:rPr lang="zh-CN" altLang="en-US" dirty="0"/>
              <a:t>和类</a:t>
            </a:r>
            <a:r>
              <a:rPr lang="en-US" altLang="zh-CN" dirty="0"/>
              <a:t>C</a:t>
            </a:r>
            <a:r>
              <a:rPr lang="zh-CN" altLang="en-US" dirty="0"/>
              <a:t>又都是从类</a:t>
            </a:r>
            <a:r>
              <a:rPr lang="en-US" altLang="zh-CN" dirty="0"/>
              <a:t>A</a:t>
            </a:r>
            <a:r>
              <a:rPr lang="zh-CN" altLang="en-US" dirty="0"/>
              <a:t>派生，但这是虚继承关系即是虚基类因此和共用一个的副本所以对于对象</a:t>
            </a:r>
            <a:r>
              <a:rPr lang="en-US" altLang="zh-CN" dirty="0"/>
              <a:t>d</a:t>
            </a:r>
            <a:r>
              <a:rPr lang="zh-CN" altLang="en-US" dirty="0"/>
              <a:t>，</a:t>
            </a:r>
            <a:r>
              <a:rPr lang="en-US" altLang="zh-CN" dirty="0" err="1"/>
              <a:t>d.B</a:t>
            </a:r>
            <a:r>
              <a:rPr lang="en-US" altLang="zh-CN" dirty="0"/>
              <a:t>::n</a:t>
            </a:r>
            <a:r>
              <a:rPr lang="zh-CN" altLang="en-US" dirty="0"/>
              <a:t>与</a:t>
            </a:r>
            <a:r>
              <a:rPr lang="en-US" altLang="zh-CN" dirty="0" err="1"/>
              <a:t>d.C</a:t>
            </a:r>
            <a:r>
              <a:rPr lang="en-US" altLang="zh-CN" dirty="0"/>
              <a:t>::n</a:t>
            </a:r>
            <a:r>
              <a:rPr lang="zh-CN" altLang="en-US" dirty="0"/>
              <a:t>是一个成员。  所以输出为：  </a:t>
            </a:r>
            <a:r>
              <a:rPr lang="en-US" altLang="zh-CN" dirty="0"/>
              <a:t>20</a:t>
            </a:r>
            <a:r>
              <a:rPr lang="zh-CN" altLang="en-US" dirty="0"/>
              <a:t>，</a:t>
            </a:r>
            <a:r>
              <a:rPr lang="en-US" altLang="zh-CN" dirty="0"/>
              <a:t>20 </a:t>
            </a:r>
            <a:endParaRPr lang="zh-CN" altLang="en-US" dirty="0"/>
          </a:p>
          <a:p>
            <a:endParaRPr lang="zh-CN" altLang="en-US" sz="1200" b="0" i="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9C6C81DD-AAED-41AE-8B5B-8DC10FF23F26}" type="datetime1">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2019/6/27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2180BCFD-A168-4849-BF28-C79FBF6928AA}"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71</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7161040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sz="1200" b="0" i="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9C6C81DD-AAED-41AE-8B5B-8DC10FF23F26}" type="datetime1">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2019/6/27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2180BCFD-A168-4849-BF28-C79FBF6928AA}"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72</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107913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sz="1200" b="0" i="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9C6C81DD-AAED-41AE-8B5B-8DC10FF23F26}" type="datetime1">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2019/6/27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2180BCFD-A168-4849-BF28-C79FBF6928AA}"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73</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896435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sz="1200" b="0" i="0" kern="1200" dirty="0">
              <a:solidFill>
                <a:schemeClr val="tx1"/>
              </a:solidFill>
              <a:effectLst/>
              <a:latin typeface="Arial" panose="020B0604020202020204" pitchFamily="34" charset="0"/>
              <a:ea typeface="+mn-ea"/>
              <a:cs typeface="+mn-cs"/>
            </a:endParaRPr>
          </a:p>
        </p:txBody>
      </p:sp>
      <p:sp>
        <p:nvSpPr>
          <p:cNvPr id="4" name="日期占位符 3"/>
          <p:cNvSpPr>
            <a:spLocks noGrp="1"/>
          </p:cNvSpPr>
          <p:nvPr>
            <p:ph type="dt"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9C6C81DD-AAED-41AE-8B5B-8DC10FF23F26}" type="datetime1">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2019/6/27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2180BCFD-A168-4849-BF28-C79FBF6928AA}"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74</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25748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虽然两者具有同样的功能，但在实际编程时，常用</a:t>
            </a:r>
            <a:r>
              <a:rPr lang="en-US" altLang="zh-CN" dirty="0"/>
              <a:t>class</a:t>
            </a:r>
            <a:r>
              <a:rPr lang="zh-CN" altLang="en-US" dirty="0"/>
              <a:t>设计具有成员函数的类，而</a:t>
            </a:r>
            <a:r>
              <a:rPr lang="en-US" altLang="zh-CN" dirty="0" err="1"/>
              <a:t>struct</a:t>
            </a:r>
            <a:r>
              <a:rPr lang="zh-CN" altLang="en-US" dirty="0"/>
              <a:t>则保留</a:t>
            </a:r>
            <a:r>
              <a:rPr lang="en-US" altLang="zh-CN" dirty="0"/>
              <a:t>C</a:t>
            </a:r>
            <a:r>
              <a:rPr lang="zh-CN" altLang="en-US" dirty="0"/>
              <a:t>语言中的用法，常用来设计只包含数据成员的结构。</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6</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605189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75</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578894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a:solidFill>
                  <a:schemeClr val="tx1"/>
                </a:solidFill>
                <a:effectLst/>
                <a:latin typeface="+mn-lt"/>
                <a:ea typeface="+mn-ea"/>
                <a:cs typeface="+mn-cs"/>
              </a:rPr>
              <a:t>类属关系运算符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、成员指针运算符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、作用域限定符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、三目运算符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、宏定义符号、</a:t>
            </a:r>
            <a:r>
              <a:rPr lang="en-US" altLang="zh-CN" sz="1200" b="0" i="0" kern="1200" dirty="0" err="1">
                <a:solidFill>
                  <a:schemeClr val="tx1"/>
                </a:solidFill>
                <a:effectLst/>
                <a:latin typeface="+mn-lt"/>
                <a:ea typeface="+mn-ea"/>
                <a:cs typeface="+mn-cs"/>
              </a:rPr>
              <a:t>sizeof</a:t>
            </a:r>
            <a:r>
              <a:rPr lang="zh-CN" altLang="en-US" sz="1200" b="0" i="0" kern="1200" dirty="0">
                <a:solidFill>
                  <a:schemeClr val="tx1"/>
                </a:solidFill>
                <a:effectLst/>
                <a:latin typeface="+mn-lt"/>
                <a:ea typeface="+mn-ea"/>
                <a:cs typeface="+mn-cs"/>
              </a:rPr>
              <a:t>运算符和</a:t>
            </a:r>
            <a:r>
              <a:rPr lang="en-US" altLang="zh-CN" sz="1200" b="0" i="0" kern="1200" dirty="0" err="1">
                <a:solidFill>
                  <a:schemeClr val="tx1"/>
                </a:solidFill>
                <a:effectLst/>
                <a:latin typeface="+mn-lt"/>
                <a:ea typeface="+mn-ea"/>
                <a:cs typeface="+mn-cs"/>
              </a:rPr>
              <a:t>typeid</a:t>
            </a:r>
            <a:r>
              <a:rPr lang="zh-CN" altLang="en-US" sz="1200" b="0" i="0" kern="1200" dirty="0">
                <a:solidFill>
                  <a:schemeClr val="tx1"/>
                </a:solidFill>
                <a:effectLst/>
                <a:latin typeface="+mn-lt"/>
                <a:ea typeface="+mn-ea"/>
                <a:cs typeface="+mn-cs"/>
              </a:rPr>
              <a:t>获知一个变量的具体类型</a:t>
            </a:r>
            <a:endParaRPr lang="zh-CN" altLang="en-US" dirty="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4AC565A3-50D5-4C9E-897C-5DA6B90A887D}"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77</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174445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D558D818-7EA3-4522-BC4B-37590CF46190}"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78</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3489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32676499-BFCD-45EC-ADE0-794DF2C805AB}"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80</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698678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对于重载的二元运算符而言，如果运算符的第</a:t>
            </a:r>
            <a:r>
              <a:rPr lang="en-US" altLang="zh-CN" dirty="0"/>
              <a:t>2</a:t>
            </a:r>
            <a:r>
              <a:rPr lang="zh-CN" altLang="en-US" dirty="0"/>
              <a:t>个参数与要求的类型不匹配，</a:t>
            </a:r>
            <a:r>
              <a:rPr lang="en-US" altLang="zh-CN" dirty="0" err="1"/>
              <a:t>c++</a:t>
            </a:r>
            <a:r>
              <a:rPr lang="zh-CN" altLang="en-US" dirty="0"/>
              <a:t>将进行所有可能的隐式转换。但是对于第</a:t>
            </a:r>
            <a:r>
              <a:rPr lang="en-US" altLang="zh-CN" dirty="0"/>
              <a:t>1</a:t>
            </a:r>
            <a:r>
              <a:rPr lang="zh-CN" altLang="en-US" dirty="0"/>
              <a:t>个参数，就要分情况了：对于非类成员的重载运算符函数，</a:t>
            </a:r>
            <a:r>
              <a:rPr lang="en-US" altLang="zh-CN" dirty="0" err="1"/>
              <a:t>c++</a:t>
            </a:r>
            <a:r>
              <a:rPr lang="zh-CN" altLang="en-US" dirty="0"/>
              <a:t>编译器在参数不匹配的情况下将对第</a:t>
            </a:r>
            <a:r>
              <a:rPr lang="en-US" altLang="zh-CN" dirty="0"/>
              <a:t>1</a:t>
            </a:r>
            <a:r>
              <a:rPr lang="zh-CN" altLang="en-US" dirty="0"/>
              <a:t>个参数进行隐式类型转换，但不会对作为类成员运算符函数的第</a:t>
            </a:r>
            <a:r>
              <a:rPr lang="en-US" altLang="zh-CN" dirty="0"/>
              <a:t>1</a:t>
            </a:r>
            <a:r>
              <a:rPr lang="zh-CN" altLang="en-US" dirty="0"/>
              <a:t>个参数进行任何隐式类型转换。</a:t>
            </a:r>
            <a:endParaRPr lang="en-US" altLang="zh-CN" dirty="0"/>
          </a:p>
          <a:p>
            <a:pPr eaLnBrk="1" hangingPunct="1">
              <a:spcBef>
                <a:spcPct val="0"/>
              </a:spcBef>
            </a:pPr>
            <a:r>
              <a:rPr lang="en-US" altLang="zh-CN" dirty="0"/>
              <a:t>C3=2+c2;</a:t>
            </a:r>
            <a:r>
              <a:rPr lang="en-US" altLang="zh-CN" baseline="0" dirty="0"/>
              <a:t> c3=Complex(2,0)+c2;</a:t>
            </a:r>
            <a:r>
              <a:rPr lang="zh-CN" altLang="en-US" baseline="0" dirty="0"/>
              <a:t>用</a:t>
            </a:r>
            <a:r>
              <a:rPr lang="en-US" altLang="zh-CN" baseline="0" dirty="0"/>
              <a:t>Complex</a:t>
            </a:r>
            <a:r>
              <a:rPr lang="zh-CN" altLang="en-US" baseline="0" dirty="0"/>
              <a:t>类的友元形式重载了加法运算符，在类型不匹配时，</a:t>
            </a:r>
            <a:r>
              <a:rPr lang="en-US" altLang="zh-CN" baseline="0" dirty="0"/>
              <a:t>C++</a:t>
            </a:r>
            <a:r>
              <a:rPr lang="zh-CN" altLang="en-US" baseline="0" dirty="0"/>
              <a:t>会调用默认构造函数首先将</a:t>
            </a:r>
            <a:r>
              <a:rPr lang="en-US" altLang="zh-CN" baseline="0" dirty="0"/>
              <a:t>2</a:t>
            </a:r>
            <a:r>
              <a:rPr lang="zh-CN" altLang="en-US" baseline="0" dirty="0"/>
              <a:t>转换成复数</a:t>
            </a:r>
            <a:r>
              <a:rPr lang="en-US" altLang="zh-CN" baseline="0" dirty="0"/>
              <a:t>Complex(2,0)</a:t>
            </a:r>
            <a:r>
              <a:rPr lang="zh-CN" altLang="en-US" baseline="0" dirty="0"/>
              <a:t>，然后进行加法运算。</a:t>
            </a:r>
            <a:endParaRPr lang="en-US" altLang="zh-CN" baseline="0" dirty="0"/>
          </a:p>
          <a:p>
            <a:pPr eaLnBrk="1" hangingPunct="1">
              <a:spcBef>
                <a:spcPct val="0"/>
              </a:spcBef>
            </a:pPr>
            <a:r>
              <a:rPr lang="en-US" altLang="zh-CN" baseline="0" dirty="0"/>
              <a:t>C3=c2+2; c3=c2+Complex(2,0);</a:t>
            </a:r>
          </a:p>
          <a:p>
            <a:pPr eaLnBrk="1" hangingPunct="1">
              <a:spcBef>
                <a:spcPct val="0"/>
              </a:spcBef>
            </a:pPr>
            <a:r>
              <a:rPr lang="en-US" altLang="zh-CN" dirty="0"/>
              <a:t>C5=c1-4; c5=c1-Complex(4,0);</a:t>
            </a:r>
          </a:p>
          <a:p>
            <a:pPr eaLnBrk="1" hangingPunct="1">
              <a:spcBef>
                <a:spcPct val="0"/>
              </a:spcBef>
            </a:pPr>
            <a:r>
              <a:rPr lang="en-US" altLang="zh-CN" dirty="0"/>
              <a:t>C5=4-c1</a:t>
            </a:r>
            <a:r>
              <a:rPr lang="en-US" altLang="zh-CN" baseline="0" dirty="0"/>
              <a:t> </a:t>
            </a:r>
            <a:r>
              <a:rPr lang="zh-CN" altLang="en-US" baseline="0" dirty="0"/>
              <a:t>由于减法运算符是以</a:t>
            </a:r>
            <a:r>
              <a:rPr lang="en-US" altLang="zh-CN" baseline="0" dirty="0"/>
              <a:t>Complex</a:t>
            </a:r>
            <a:r>
              <a:rPr lang="zh-CN" altLang="en-US" baseline="0" dirty="0"/>
              <a:t>成员函数方式重载的，所以</a:t>
            </a:r>
            <a:r>
              <a:rPr lang="en-US" altLang="zh-CN" baseline="0" dirty="0"/>
              <a:t>C++</a:t>
            </a:r>
            <a:r>
              <a:rPr lang="zh-CN" altLang="en-US" baseline="0" dirty="0"/>
              <a:t>不会对它进行任何形式的类型转换。</a:t>
            </a:r>
            <a:endParaRPr lang="en-US" altLang="zh-CN" dirty="0"/>
          </a:p>
          <a:p>
            <a:pPr eaLnBrk="1" hangingPunct="1">
              <a:spcBef>
                <a:spcPct val="0"/>
              </a:spcBef>
            </a:pPr>
            <a:endParaRPr lang="zh-CN" altLang="en-US" dirty="0"/>
          </a:p>
          <a:p>
            <a:pPr eaLnBrk="1" hangingPunct="1">
              <a:spcBef>
                <a:spcPct val="0"/>
              </a:spcBef>
            </a:pPr>
            <a:endParaRPr lang="zh-CN" altLang="en-US" dirty="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9E882CCF-59CC-4F97-AE74-FE1C3B5B8821}"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81</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21197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706CFC21-B41E-4B0F-80B6-3B12B0ECF9EA}"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82</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675906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077FC9FC-C00F-49E7-A804-0AC432B8C91A}"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83</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583152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为什么要加一个引用？因为要操作的是它本身</a:t>
            </a:r>
          </a:p>
        </p:txBody>
      </p:sp>
      <p:sp>
        <p:nvSpPr>
          <p:cNvPr id="65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5572BD4D-21EE-4A87-95AF-C25E96D605DF}"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84</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65809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90600" rtl="0" eaLnBrk="1" fontAlgn="base" latinLnBrk="0" hangingPunct="1">
              <a:lnSpc>
                <a:spcPct val="100000"/>
              </a:lnSpc>
              <a:spcBef>
                <a:spcPct val="0"/>
              </a:spcBef>
              <a:spcAft>
                <a:spcPct val="0"/>
              </a:spcAft>
              <a:buClrTx/>
              <a:buSzTx/>
              <a:buFontTx/>
              <a:buNone/>
              <a:tabLst/>
              <a:defRPr/>
            </a:pPr>
            <a:fld id="{E7EE4BE1-9699-457D-893A-2ED810F6751F}" type="slidenum">
              <a:rPr kumimoji="0" lang="zh-CN" altLang="en-US"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85</a:t>
            </a:fld>
            <a:endParaRPr kumimoji="0" lang="zh-CN" altLang="en-US"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01206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n-US" altLang="zh-CN" dirty="0"/>
              <a:t>=</a:t>
            </a:r>
            <a:r>
              <a:rPr lang="zh-CN" altLang="en-US" dirty="0"/>
              <a:t>表示的是将自身赋值为，</a:t>
            </a:r>
            <a:r>
              <a:rPr lang="en-US" altLang="zh-CN" dirty="0"/>
              <a:t>[]</a:t>
            </a:r>
            <a:r>
              <a:rPr lang="zh-CN" altLang="en-US" dirty="0"/>
              <a:t>表示自身第</a:t>
            </a:r>
            <a:r>
              <a:rPr lang="en-US" altLang="zh-CN" dirty="0"/>
              <a:t>n</a:t>
            </a:r>
            <a:r>
              <a:rPr lang="zh-CN" altLang="en-US" dirty="0"/>
              <a:t>个元素，如果被重载为友元，会出现语义上的不一致。</a:t>
            </a:r>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D9F019C-15DC-469D-BDF5-729E2AB6DD76}"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86</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0254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lvl="1" eaLnBrk="1" hangingPunct="1"/>
            <a:r>
              <a:rPr lang="zh-CN" altLang="en-US" dirty="0"/>
              <a:t>类的成员函数也称作方法或服务。它有两种定义方式</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b="1" dirty="0">
                <a:sym typeface="Wingdings" panose="05000000000000000000" pitchFamily="2" charset="2"/>
              </a:rPr>
              <a:t>以这种方法定义的成员函数如果符合内联函数的条件，</a:t>
            </a:r>
            <a:r>
              <a:rPr lang="en-US" altLang="zh-CN" b="1" dirty="0">
                <a:sym typeface="Wingdings" panose="05000000000000000000" pitchFamily="2" charset="2"/>
              </a:rPr>
              <a:t>C++</a:t>
            </a:r>
            <a:r>
              <a:rPr lang="zh-CN" altLang="en-US" b="1" dirty="0">
                <a:sym typeface="Wingdings" panose="05000000000000000000" pitchFamily="2" charset="2"/>
              </a:rPr>
              <a:t>就会将它设置为内联函数。</a:t>
            </a:r>
            <a:r>
              <a:rPr lang="en-US" altLang="zh-CN" dirty="0">
                <a:sym typeface="Wingdings" panose="05000000000000000000" pitchFamily="2" charset="2"/>
              </a:rPr>
              <a:t>2</a:t>
            </a:r>
            <a:r>
              <a:rPr lang="zh-CN" altLang="en-US" dirty="0">
                <a:sym typeface="Wingdings" panose="05000000000000000000" pitchFamily="2" charset="2"/>
              </a:rPr>
              <a:t>）</a:t>
            </a:r>
            <a:r>
              <a:rPr lang="en-US" altLang="zh-CN" dirty="0">
                <a:sym typeface="Wingdings" panose="05000000000000000000" pitchFamily="2" charset="2"/>
              </a:rPr>
              <a:t>::</a:t>
            </a:r>
            <a:r>
              <a:rPr lang="zh-CN" altLang="en-US" dirty="0">
                <a:sym typeface="Wingdings" panose="05000000000000000000" pitchFamily="2" charset="2"/>
              </a:rPr>
              <a:t>是域限定符，用于说明成员函数名是指定类名中的一个函数。</a:t>
            </a:r>
            <a:r>
              <a:rPr lang="zh-CN" altLang="en-US" b="1" dirty="0"/>
              <a:t>注：将类定义和其成员函数的定义分开是目前开发程序的通常做法。把类的定义（头函数）看成是类的外部接口，类的成员函数的定义看成是类的内部实现。</a:t>
            </a:r>
          </a:p>
          <a:p>
            <a:pPr eaLnBrk="1" hangingPunct="1"/>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5490150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87</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368189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虚函数可以被派生类继承，并且要求派生类与基类中的虚函数具有相同的函数名和参数列表，构造函数、析构函数都不能被派生类继承；构造、析构函数与所在类同名，所以它们在派生类和基类中的名字并不相同。尽管如此，</a:t>
            </a:r>
            <a:r>
              <a:rPr lang="en-US" altLang="zh-CN" dirty="0"/>
              <a:t>C++</a:t>
            </a:r>
            <a:r>
              <a:rPr lang="zh-CN" altLang="en-US" dirty="0"/>
              <a:t>却允许将析构函数定义为虚函数，构造函数不行。</a:t>
            </a:r>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D9F019C-15DC-469D-BDF5-729E2AB6DD76}"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93</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614349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D9F019C-15DC-469D-BDF5-729E2AB6DD76}"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95</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75675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有时，在定义类的时候并不知道如何实现它的某些成员函数，定义该类的目的并不是为了建立它的对象，而是为了把它作为派生其他类的基类，并通过它访问派生类对象。那些在基类中无法实现的成员函数，在派生类中却有具体的实现方法，这样的类就可以用抽象类来实现。在</a:t>
            </a:r>
            <a:r>
              <a:rPr lang="en-US" altLang="zh-CN" dirty="0"/>
              <a:t>C++</a:t>
            </a:r>
            <a:r>
              <a:rPr lang="zh-CN" altLang="en-US" dirty="0"/>
              <a:t>中，抽象类是通过纯虚函数实现的。</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96</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676140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抽象基类</a:t>
            </a:r>
            <a:r>
              <a:rPr lang="en-US" altLang="zh-CN" dirty="0"/>
              <a:t>Base</a:t>
            </a:r>
            <a:r>
              <a:rPr lang="zh-CN" altLang="en-US" dirty="0"/>
              <a:t>以虚函数的方式定义了继承结构中各个派生类都共有的功能函数，各个派生类则根据自己的情况重定义各自的虚函数版本。外部函数</a:t>
            </a:r>
            <a:r>
              <a:rPr lang="en-US" altLang="zh-CN" dirty="0"/>
              <a:t>pf</a:t>
            </a:r>
            <a:r>
              <a:rPr lang="zh-CN" altLang="en-US" dirty="0"/>
              <a:t>通过基类</a:t>
            </a:r>
            <a:r>
              <a:rPr lang="en-US" altLang="zh-CN" dirty="0"/>
              <a:t>Base</a:t>
            </a:r>
            <a:r>
              <a:rPr lang="zh-CN" altLang="en-US" dirty="0"/>
              <a:t>对象的指针或引用就能够访问到在</a:t>
            </a:r>
            <a:r>
              <a:rPr lang="en-US" altLang="zh-CN" dirty="0"/>
              <a:t>Base</a:t>
            </a:r>
            <a:r>
              <a:rPr lang="zh-CN" altLang="en-US" dirty="0"/>
              <a:t>中声明的所有虚函数。事实上，</a:t>
            </a:r>
            <a:r>
              <a:rPr lang="en-US" altLang="zh-CN" dirty="0"/>
              <a:t>pf</a:t>
            </a:r>
            <a:r>
              <a:rPr lang="zh-CN" altLang="en-US" dirty="0"/>
              <a:t>访问的并非</a:t>
            </a:r>
            <a:r>
              <a:rPr lang="en-US" altLang="zh-CN" dirty="0"/>
              <a:t>Base</a:t>
            </a:r>
            <a:r>
              <a:rPr lang="zh-CN" altLang="en-US" dirty="0"/>
              <a:t>的虚函数，而是以它为接口访问各派生类对象中的虚函数。如在</a:t>
            </a:r>
            <a:r>
              <a:rPr lang="en-US" altLang="zh-CN" dirty="0"/>
              <a:t>derived1 d1</a:t>
            </a:r>
            <a:r>
              <a:rPr lang="zh-CN" altLang="en-US" dirty="0"/>
              <a:t>；</a:t>
            </a:r>
            <a:r>
              <a:rPr lang="en-US" altLang="zh-CN" dirty="0"/>
              <a:t>pf(&amp;d1)</a:t>
            </a:r>
            <a:r>
              <a:rPr lang="zh-CN" altLang="en-US" dirty="0"/>
              <a:t>中，</a:t>
            </a:r>
            <a:r>
              <a:rPr lang="en-US" altLang="zh-CN" dirty="0"/>
              <a:t>pf</a:t>
            </a:r>
            <a:r>
              <a:rPr lang="zh-CN" altLang="en-US" dirty="0"/>
              <a:t>实际访问的是派生类</a:t>
            </a:r>
            <a:r>
              <a:rPr lang="en-US" altLang="zh-CN" dirty="0"/>
              <a:t>derived1</a:t>
            </a:r>
            <a:r>
              <a:rPr lang="zh-CN" altLang="en-US" dirty="0"/>
              <a:t>定义的</a:t>
            </a:r>
            <a:r>
              <a:rPr lang="en-US" altLang="zh-CN" dirty="0"/>
              <a:t>vf1</a:t>
            </a:r>
            <a:r>
              <a:rPr lang="zh-CN" altLang="en-US" dirty="0"/>
              <a:t>、</a:t>
            </a:r>
            <a:r>
              <a:rPr lang="en-US" altLang="zh-CN" dirty="0"/>
              <a:t>vf2.</a:t>
            </a:r>
          </a:p>
          <a:p>
            <a:r>
              <a:rPr lang="zh-CN" altLang="en-US" dirty="0"/>
              <a:t>以</a:t>
            </a:r>
            <a:r>
              <a:rPr lang="en-US" altLang="zh-CN" dirty="0"/>
              <a:t>Base</a:t>
            </a:r>
            <a:r>
              <a:rPr lang="zh-CN" altLang="en-US" dirty="0"/>
              <a:t>作为类继承结构的接口，更强大的功能还在于它能够自己适应继承结构的扩展。假设增加了</a:t>
            </a:r>
            <a:r>
              <a:rPr lang="en-US" altLang="zh-CN" dirty="0"/>
              <a:t>derived4</a:t>
            </a:r>
            <a:r>
              <a:rPr lang="zh-CN" altLang="en-US" dirty="0"/>
              <a:t>，而</a:t>
            </a:r>
            <a:r>
              <a:rPr lang="en-US" altLang="zh-CN" dirty="0"/>
              <a:t>pf</a:t>
            </a:r>
            <a:r>
              <a:rPr lang="zh-CN" altLang="en-US" dirty="0"/>
              <a:t>不需要任何修改，就可以访问到</a:t>
            </a:r>
            <a:r>
              <a:rPr lang="en-US" altLang="zh-CN" dirty="0"/>
              <a:t>derived4</a:t>
            </a:r>
            <a:r>
              <a:rPr lang="zh-CN" altLang="en-US" dirty="0"/>
              <a:t>的</a:t>
            </a:r>
            <a:r>
              <a:rPr lang="en-US" altLang="zh-CN" dirty="0"/>
              <a:t>vf1</a:t>
            </a:r>
            <a:r>
              <a:rPr lang="zh-CN" altLang="en-US" dirty="0"/>
              <a:t>、</a:t>
            </a:r>
            <a:r>
              <a:rPr lang="en-US" altLang="zh-CN" dirty="0"/>
              <a:t>vf2</a:t>
            </a:r>
            <a:r>
              <a:rPr lang="zh-CN" altLang="en-US" dirty="0"/>
              <a:t>等虚函数。此外，当修改任何派生类中的</a:t>
            </a:r>
            <a:r>
              <a:rPr lang="en-US" altLang="zh-CN" dirty="0"/>
              <a:t>vf1</a:t>
            </a:r>
            <a:r>
              <a:rPr lang="zh-CN" altLang="en-US" dirty="0"/>
              <a:t>、</a:t>
            </a:r>
            <a:r>
              <a:rPr lang="en-US" altLang="zh-CN" dirty="0"/>
              <a:t>vf2</a:t>
            </a:r>
            <a:r>
              <a:rPr lang="zh-CN" altLang="en-US" dirty="0"/>
              <a:t>等虚函数时，</a:t>
            </a:r>
            <a:r>
              <a:rPr lang="en-US" altLang="zh-CN" dirty="0"/>
              <a:t>pf</a:t>
            </a:r>
            <a:r>
              <a:rPr lang="zh-CN" altLang="en-US" dirty="0"/>
              <a:t>也不需要作什么修改就能够访问到最新的虚函数版本。</a:t>
            </a:r>
            <a:endParaRPr lang="en-US" altLang="zh-CN" dirty="0"/>
          </a:p>
          <a:p>
            <a:r>
              <a:rPr lang="zh-CN" altLang="en-US" dirty="0"/>
              <a:t>抽象类的这种能力为软件的升级和维护带来了极大的方便。</a:t>
            </a:r>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D9F019C-15DC-469D-BDF5-729E2AB6DD76}"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98</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54476595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3E258770-7AE8-4BA1-8E34-46707C58B51B}"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99</a:t>
            </a:fld>
            <a:endParaRPr kumimoji="0" lang="en-US" altLang="zh-CN"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0578894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dirty="0">
                <a:ea typeface="黑体" panose="02010609060101010101" pitchFamily="49" charset="-122"/>
              </a:rPr>
              <a:t>在使用函数模板时，必须将其实例化，即用实际的数据类型替代它。</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100</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4792203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ea typeface="+mn-ea"/>
              </a:rPr>
              <a:t>当编译器遇到关键字</a:t>
            </a:r>
            <a:r>
              <a:rPr lang="en-US" altLang="zh-CN" sz="1200" dirty="0">
                <a:ea typeface="+mn-ea"/>
              </a:rPr>
              <a:t>template</a:t>
            </a:r>
            <a:r>
              <a:rPr lang="zh-CN" altLang="en-US" sz="1200" dirty="0">
                <a:ea typeface="+mn-ea"/>
              </a:rPr>
              <a:t>和跟随其后的函数定义时，它只是简单地知道：这个函数模板在后面的程序代码中可能会用到。除此之外，编译器不会做额外的工作。在这个阶段，函数模板本身并不能使编译器产生任何代码，因为编译器此时并不知道函数模板要处理的具体数据类型，根本无法生成任何函数代码。</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103</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678561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104</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9072338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编译器在遇到第一句中的</a:t>
            </a:r>
            <a:r>
              <a:rPr lang="en-US" altLang="zh-CN" dirty="0"/>
              <a:t>min</a:t>
            </a:r>
            <a:r>
              <a:rPr lang="zh-CN" altLang="en-US" dirty="0"/>
              <a:t>（</a:t>
            </a:r>
            <a:r>
              <a:rPr lang="en-US" altLang="zh-CN" dirty="0"/>
              <a:t>2</a:t>
            </a:r>
            <a:r>
              <a:rPr lang="zh-CN" altLang="en-US" dirty="0"/>
              <a:t>，</a:t>
            </a:r>
            <a:r>
              <a:rPr lang="en-US" altLang="zh-CN" dirty="0"/>
              <a:t>3</a:t>
            </a:r>
            <a:r>
              <a:rPr lang="zh-CN" altLang="en-US" dirty="0"/>
              <a:t>）调用时，会实例化成</a:t>
            </a:r>
            <a:r>
              <a:rPr lang="en-US" altLang="zh-CN" dirty="0" err="1"/>
              <a:t>int</a:t>
            </a:r>
            <a:r>
              <a:rPr lang="en-US" altLang="zh-CN" dirty="0"/>
              <a:t> min(</a:t>
            </a:r>
            <a:r>
              <a:rPr lang="en-US" altLang="zh-CN" dirty="0" err="1"/>
              <a:t>int,int</a:t>
            </a:r>
            <a:r>
              <a:rPr lang="en-US" altLang="zh-CN" dirty="0"/>
              <a:t>)</a:t>
            </a:r>
            <a:r>
              <a:rPr lang="zh-CN" altLang="en-US" dirty="0"/>
              <a:t>模板函数，后两句会直接调用该模板函数。</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105</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2950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en-US" altLang="zh-CN" dirty="0"/>
              <a:t>T</a:t>
            </a:r>
            <a:r>
              <a:rPr lang="zh-CN" altLang="en-US" dirty="0"/>
              <a:t>是函数返回类型，</a:t>
            </a:r>
            <a:r>
              <a:rPr lang="en-US" altLang="zh-CN" dirty="0"/>
              <a:t>f</a:t>
            </a:r>
            <a:r>
              <a:rPr lang="zh-CN" altLang="en-US" dirty="0"/>
              <a:t>是函数名，</a:t>
            </a:r>
            <a:r>
              <a:rPr lang="en-US" altLang="zh-CN" dirty="0"/>
              <a:t>T1</a:t>
            </a:r>
            <a:r>
              <a:rPr lang="zh-CN" altLang="en-US" dirty="0"/>
              <a:t>、</a:t>
            </a:r>
            <a:r>
              <a:rPr lang="en-US" altLang="zh-CN" dirty="0"/>
              <a:t>T2…</a:t>
            </a:r>
            <a:r>
              <a:rPr lang="zh-CN" altLang="en-US" dirty="0"/>
              <a:t>是各参数的类型。将成员函数设置为</a:t>
            </a:r>
            <a:r>
              <a:rPr lang="en-US" altLang="zh-CN" dirty="0" err="1"/>
              <a:t>const</a:t>
            </a:r>
            <a:r>
              <a:rPr lang="zh-CN" altLang="en-US" dirty="0"/>
              <a:t>类型后，表明该成员函数不会修改任何数据成员的值。</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8</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5956613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这种方式与普通函数的参数处理有着极大的区别，在普通函数的调用过程中，会进行参数的自动转换。</a:t>
            </a:r>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106</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3651124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107</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2283808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108</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711558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en-US" dirty="0"/>
              <a:t>类模板可以接受数据类型作为参数，设计出与具体类型无关的通用类。</a:t>
            </a:r>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B39E35C8-A3E5-4671-A9FF-33F91FCF0967}"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109</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180434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eaLnBrk="1" hangingPunct="1"/>
            <a:r>
              <a:rPr lang="en-US" altLang="zh-CN" dirty="0" err="1"/>
              <a:t>int</a:t>
            </a:r>
            <a:r>
              <a:rPr lang="en-US" altLang="zh-CN" dirty="0"/>
              <a:t> </a:t>
            </a:r>
            <a:r>
              <a:rPr lang="en-US" altLang="zh-CN" dirty="0" err="1"/>
              <a:t>a;sturct</a:t>
            </a:r>
            <a:r>
              <a:rPr lang="en-US" altLang="zh-CN" dirty="0"/>
              <a:t> student;</a:t>
            </a:r>
            <a:r>
              <a:rPr lang="zh-CN" altLang="en-US" dirty="0"/>
              <a:t>基本类型，基本类型下的一个变量。对象的定义跟它是一样的。用户自定义类型，类型下的一个变量，对象。</a:t>
            </a:r>
          </a:p>
          <a:p>
            <a:pPr eaLnBrk="1" hangingPunct="1"/>
            <a:r>
              <a:rPr lang="zh-CN" altLang="en-US" dirty="0"/>
              <a:t>定义对象的方法与定义一个普通变量没有区别，例如用前面的时钟类定义两个对象。每个对象都有</a:t>
            </a:r>
            <a:r>
              <a:rPr lang="en-US" altLang="zh-CN" dirty="0"/>
              <a:t>8</a:t>
            </a:r>
            <a:r>
              <a:rPr lang="zh-CN" altLang="en-US" dirty="0"/>
              <a:t>个成员，</a:t>
            </a:r>
            <a:r>
              <a:rPr lang="en-US" altLang="zh-CN" dirty="0"/>
              <a:t>3</a:t>
            </a:r>
            <a:r>
              <a:rPr lang="zh-CN" altLang="en-US" dirty="0"/>
              <a:t>个数据成员，</a:t>
            </a:r>
            <a:r>
              <a:rPr lang="en-US" altLang="zh-CN" dirty="0"/>
              <a:t>5</a:t>
            </a:r>
            <a:r>
              <a:rPr lang="zh-CN" altLang="en-US" dirty="0"/>
              <a:t>个成员函数。</a:t>
            </a:r>
            <a:r>
              <a:rPr lang="en-US" altLang="zh-CN" dirty="0"/>
              <a:t>C++</a:t>
            </a:r>
            <a:r>
              <a:rPr lang="zh-CN" altLang="en-US" dirty="0"/>
              <a:t>会为每个对象独立地分配存储空间。类声明的时候是不分配空间的，只有定义对象的时候才分配空间。</a:t>
            </a:r>
            <a:r>
              <a:rPr lang="en-US" altLang="zh-CN" dirty="0"/>
              <a:t>C++</a:t>
            </a:r>
            <a:r>
              <a:rPr lang="zh-CN" altLang="en-US" dirty="0"/>
              <a:t>只为每个对象的数据成员分配独立的存储空间，同一类的成员函数在内存中则只有一个备份，供该类的所有对象公用。</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90600" rtl="0" eaLnBrk="1" fontAlgn="base" latinLnBrk="0" hangingPunct="1">
              <a:lnSpc>
                <a:spcPct val="100000"/>
              </a:lnSpc>
              <a:spcBef>
                <a:spcPct val="0"/>
              </a:spcBef>
              <a:spcAft>
                <a:spcPct val="0"/>
              </a:spcAft>
              <a:buClrTx/>
              <a:buSzTx/>
              <a:buFontTx/>
              <a:buNone/>
              <a:tabLst/>
              <a:defRPr/>
            </a:pPr>
            <a:fld id="{0934AE6A-7728-451E-B127-AADD4314FFFF}" type="slidenum">
              <a:rPr kumimoji="0" lang="zh-CN" altLang="en-US" sz="13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90600" rtl="0" eaLnBrk="1" fontAlgn="base" latinLnBrk="0" hangingPunct="1">
                <a:lnSpc>
                  <a:spcPct val="100000"/>
                </a:lnSpc>
                <a:spcBef>
                  <a:spcPct val="0"/>
                </a:spcBef>
                <a:spcAft>
                  <a:spcPct val="0"/>
                </a:spcAft>
                <a:buClrTx/>
                <a:buSzTx/>
                <a:buFontTx/>
                <a:buNone/>
                <a:tabLst/>
                <a:defRPr/>
              </a:pPr>
              <a:t>9</a:t>
            </a:fld>
            <a:endParaRPr kumimoji="0" lang="zh-CN" altLang="en-US" sz="13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5089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A78F-7604-4E38-9519-31B90687BE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9D9B35-EA5F-4F63-AEC0-CE055536CD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8DA6B-0352-4214-880C-11F34A595653}"/>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5" name="Footer Placeholder 4">
            <a:extLst>
              <a:ext uri="{FF2B5EF4-FFF2-40B4-BE49-F238E27FC236}">
                <a16:creationId xmlns:a16="http://schemas.microsoft.com/office/drawing/2014/main" id="{32ECDAC2-35E1-4245-BA42-4D147CF9C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5A090-FC87-4391-BCE5-484E2E694199}"/>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989461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3384-A3DF-4819-8545-A9E3F2757B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C11337-348E-4BC0-B175-FB1F19B262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BC369-1700-481F-A5F9-BC45E6AE1025}"/>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5" name="Footer Placeholder 4">
            <a:extLst>
              <a:ext uri="{FF2B5EF4-FFF2-40B4-BE49-F238E27FC236}">
                <a16:creationId xmlns:a16="http://schemas.microsoft.com/office/drawing/2014/main" id="{005B2674-1117-4606-B6DF-F140C1E80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8A12F-42A3-49D5-AE29-561211FC36E7}"/>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43355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436F82-9008-480B-A68D-7A93AD868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C90F5F-6DA7-47CF-A934-10774CC8A4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E0340-0B20-4E04-9045-A780F7133D2C}"/>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5" name="Footer Placeholder 4">
            <a:extLst>
              <a:ext uri="{FF2B5EF4-FFF2-40B4-BE49-F238E27FC236}">
                <a16:creationId xmlns:a16="http://schemas.microsoft.com/office/drawing/2014/main" id="{2469B935-1B2B-49D5-AB1C-2EF471040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1FE3E-5836-4CC9-AD1D-C6B13692A7EB}"/>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284221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5488517" y="5643563"/>
            <a:ext cx="5791200" cy="76200"/>
            <a:chOff x="2859" y="4250"/>
            <a:chExt cx="2729" cy="41"/>
          </a:xfrm>
        </p:grpSpPr>
        <p:sp>
          <p:nvSpPr>
            <p:cNvPr id="5" name="Oval 3"/>
            <p:cNvSpPr>
              <a:spLocks noChangeArrowheads="1"/>
            </p:cNvSpPr>
            <p:nvPr/>
          </p:nvSpPr>
          <p:spPr bwMode="invGray">
            <a:xfrm>
              <a:off x="2859" y="4250"/>
              <a:ext cx="42" cy="41"/>
            </a:xfrm>
            <a:prstGeom prst="ellipse">
              <a:avLst/>
            </a:prstGeom>
            <a:solidFill>
              <a:schemeClr val="tx2"/>
            </a:solidFill>
            <a:ln w="9525">
              <a:noFill/>
              <a:round/>
              <a:headEnd/>
              <a:tailEnd/>
            </a:ln>
            <a:effectLst/>
          </p:spPr>
          <p:txBody>
            <a:bodyPr/>
            <a:lstStyle/>
            <a:p>
              <a:pPr>
                <a:defRPr/>
              </a:pPr>
              <a:endParaRPr lang="en-US" sz="1800"/>
            </a:p>
          </p:txBody>
        </p:sp>
        <p:sp>
          <p:nvSpPr>
            <p:cNvPr id="6" name="Oval 4"/>
            <p:cNvSpPr>
              <a:spLocks noChangeArrowheads="1"/>
            </p:cNvSpPr>
            <p:nvPr/>
          </p:nvSpPr>
          <p:spPr bwMode="invGray">
            <a:xfrm>
              <a:off x="3243" y="4250"/>
              <a:ext cx="42" cy="41"/>
            </a:xfrm>
            <a:prstGeom prst="ellipse">
              <a:avLst/>
            </a:prstGeom>
            <a:solidFill>
              <a:schemeClr val="tx2"/>
            </a:solidFill>
            <a:ln w="9525">
              <a:noFill/>
              <a:round/>
              <a:headEnd/>
              <a:tailEnd/>
            </a:ln>
            <a:effectLst/>
          </p:spPr>
          <p:txBody>
            <a:bodyPr/>
            <a:lstStyle/>
            <a:p>
              <a:pPr>
                <a:defRPr/>
              </a:pPr>
              <a:endParaRPr lang="en-US" sz="1800"/>
            </a:p>
          </p:txBody>
        </p:sp>
        <p:sp>
          <p:nvSpPr>
            <p:cNvPr id="7" name="Oval 5"/>
            <p:cNvSpPr>
              <a:spLocks noChangeArrowheads="1"/>
            </p:cNvSpPr>
            <p:nvPr/>
          </p:nvSpPr>
          <p:spPr bwMode="invGray">
            <a:xfrm>
              <a:off x="3627" y="4250"/>
              <a:ext cx="41" cy="41"/>
            </a:xfrm>
            <a:prstGeom prst="ellipse">
              <a:avLst/>
            </a:prstGeom>
            <a:solidFill>
              <a:schemeClr val="tx2"/>
            </a:solidFill>
            <a:ln w="9525">
              <a:noFill/>
              <a:round/>
              <a:headEnd/>
              <a:tailEnd/>
            </a:ln>
            <a:effectLst/>
          </p:spPr>
          <p:txBody>
            <a:bodyPr/>
            <a:lstStyle/>
            <a:p>
              <a:pPr>
                <a:defRPr/>
              </a:pPr>
              <a:endParaRPr lang="en-US" sz="1800"/>
            </a:p>
          </p:txBody>
        </p:sp>
        <p:sp>
          <p:nvSpPr>
            <p:cNvPr id="8" name="Oval 6"/>
            <p:cNvSpPr>
              <a:spLocks noChangeArrowheads="1"/>
            </p:cNvSpPr>
            <p:nvPr/>
          </p:nvSpPr>
          <p:spPr bwMode="invGray">
            <a:xfrm>
              <a:off x="4011" y="4250"/>
              <a:ext cx="41" cy="41"/>
            </a:xfrm>
            <a:prstGeom prst="ellipse">
              <a:avLst/>
            </a:prstGeom>
            <a:solidFill>
              <a:schemeClr val="tx2"/>
            </a:solidFill>
            <a:ln w="9525">
              <a:noFill/>
              <a:round/>
              <a:headEnd/>
              <a:tailEnd/>
            </a:ln>
            <a:effectLst/>
          </p:spPr>
          <p:txBody>
            <a:bodyPr/>
            <a:lstStyle/>
            <a:p>
              <a:pPr>
                <a:defRPr/>
              </a:pPr>
              <a:endParaRPr lang="en-US" sz="1800"/>
            </a:p>
          </p:txBody>
        </p:sp>
        <p:sp>
          <p:nvSpPr>
            <p:cNvPr id="9" name="Oval 7"/>
            <p:cNvSpPr>
              <a:spLocks noChangeArrowheads="1"/>
            </p:cNvSpPr>
            <p:nvPr/>
          </p:nvSpPr>
          <p:spPr bwMode="invGray">
            <a:xfrm>
              <a:off x="4395" y="4250"/>
              <a:ext cx="42" cy="41"/>
            </a:xfrm>
            <a:prstGeom prst="ellipse">
              <a:avLst/>
            </a:prstGeom>
            <a:solidFill>
              <a:schemeClr val="tx2"/>
            </a:solidFill>
            <a:ln w="9525">
              <a:noFill/>
              <a:round/>
              <a:headEnd/>
              <a:tailEnd/>
            </a:ln>
            <a:effectLst/>
          </p:spPr>
          <p:txBody>
            <a:bodyPr/>
            <a:lstStyle/>
            <a:p>
              <a:pPr>
                <a:defRPr/>
              </a:pPr>
              <a:endParaRPr lang="en-US" sz="1800"/>
            </a:p>
          </p:txBody>
        </p:sp>
        <p:sp>
          <p:nvSpPr>
            <p:cNvPr id="10" name="Oval 8"/>
            <p:cNvSpPr>
              <a:spLocks noChangeArrowheads="1"/>
            </p:cNvSpPr>
            <p:nvPr/>
          </p:nvSpPr>
          <p:spPr bwMode="invGray">
            <a:xfrm>
              <a:off x="4779" y="4250"/>
              <a:ext cx="42" cy="41"/>
            </a:xfrm>
            <a:prstGeom prst="ellipse">
              <a:avLst/>
            </a:prstGeom>
            <a:solidFill>
              <a:schemeClr val="tx2"/>
            </a:solidFill>
            <a:ln w="9525">
              <a:noFill/>
              <a:round/>
              <a:headEnd/>
              <a:tailEnd/>
            </a:ln>
            <a:effectLst/>
          </p:spPr>
          <p:txBody>
            <a:bodyPr/>
            <a:lstStyle/>
            <a:p>
              <a:pPr>
                <a:defRPr/>
              </a:pPr>
              <a:endParaRPr lang="en-US" sz="1800"/>
            </a:p>
          </p:txBody>
        </p:sp>
        <p:sp>
          <p:nvSpPr>
            <p:cNvPr id="11" name="Oval 9"/>
            <p:cNvSpPr>
              <a:spLocks noChangeArrowheads="1"/>
            </p:cNvSpPr>
            <p:nvPr/>
          </p:nvSpPr>
          <p:spPr bwMode="invGray">
            <a:xfrm>
              <a:off x="5163" y="4250"/>
              <a:ext cx="42" cy="41"/>
            </a:xfrm>
            <a:prstGeom prst="ellipse">
              <a:avLst/>
            </a:prstGeom>
            <a:solidFill>
              <a:schemeClr val="tx2"/>
            </a:solidFill>
            <a:ln w="9525">
              <a:noFill/>
              <a:round/>
              <a:headEnd/>
              <a:tailEnd/>
            </a:ln>
            <a:effectLst/>
          </p:spPr>
          <p:txBody>
            <a:bodyPr/>
            <a:lstStyle/>
            <a:p>
              <a:pPr>
                <a:defRPr/>
              </a:pPr>
              <a:endParaRPr lang="en-US" sz="1800"/>
            </a:p>
          </p:txBody>
        </p:sp>
        <p:sp>
          <p:nvSpPr>
            <p:cNvPr id="12" name="Oval 10"/>
            <p:cNvSpPr>
              <a:spLocks noChangeArrowheads="1"/>
            </p:cNvSpPr>
            <p:nvPr/>
          </p:nvSpPr>
          <p:spPr bwMode="invGray">
            <a:xfrm>
              <a:off x="5547" y="4250"/>
              <a:ext cx="41" cy="41"/>
            </a:xfrm>
            <a:prstGeom prst="ellipse">
              <a:avLst/>
            </a:prstGeom>
            <a:solidFill>
              <a:schemeClr val="tx2"/>
            </a:solidFill>
            <a:ln w="9525">
              <a:noFill/>
              <a:round/>
              <a:headEnd/>
              <a:tailEnd/>
            </a:ln>
            <a:effectLst/>
          </p:spPr>
          <p:txBody>
            <a:bodyPr/>
            <a:lstStyle/>
            <a:p>
              <a:pPr>
                <a:defRPr/>
              </a:pPr>
              <a:endParaRPr lang="en-US" sz="1800"/>
            </a:p>
          </p:txBody>
        </p:sp>
      </p:grpSp>
      <p:sp>
        <p:nvSpPr>
          <p:cNvPr id="13" name="Line 15"/>
          <p:cNvSpPr>
            <a:spLocks noChangeShapeType="1"/>
          </p:cNvSpPr>
          <p:nvPr/>
        </p:nvSpPr>
        <p:spPr bwMode="auto">
          <a:xfrm>
            <a:off x="571500" y="1214438"/>
            <a:ext cx="11040533" cy="0"/>
          </a:xfrm>
          <a:prstGeom prst="line">
            <a:avLst/>
          </a:prstGeom>
          <a:noFill/>
          <a:ln w="76200">
            <a:solidFill>
              <a:srgbClr val="FFC000"/>
            </a:solidFill>
            <a:round/>
            <a:headEnd/>
            <a:tailEnd/>
          </a:ln>
          <a:effectLst>
            <a:outerShdw dist="53882" dir="2700000" algn="ctr" rotWithShape="0">
              <a:srgbClr val="808080">
                <a:alpha val="50000"/>
              </a:srgbClr>
            </a:outerShdw>
          </a:effectLst>
        </p:spPr>
        <p:txBody>
          <a:bodyPr lIns="92075" tIns="46038" rIns="92075" bIns="46038" anchor="ctr"/>
          <a:lstStyle/>
          <a:p>
            <a:pPr>
              <a:defRPr/>
            </a:pPr>
            <a:endParaRPr lang="en-US" sz="1800"/>
          </a:p>
        </p:txBody>
      </p:sp>
      <p:sp>
        <p:nvSpPr>
          <p:cNvPr id="14" name="Line 16"/>
          <p:cNvSpPr>
            <a:spLocks noChangeShapeType="1"/>
          </p:cNvSpPr>
          <p:nvPr/>
        </p:nvSpPr>
        <p:spPr bwMode="auto">
          <a:xfrm>
            <a:off x="476251" y="5643563"/>
            <a:ext cx="4415367" cy="0"/>
          </a:xfrm>
          <a:prstGeom prst="line">
            <a:avLst/>
          </a:prstGeom>
          <a:noFill/>
          <a:ln w="76200">
            <a:solidFill>
              <a:srgbClr val="FFC000"/>
            </a:solidFill>
            <a:round/>
            <a:headEnd/>
            <a:tailE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sp>
        <p:nvSpPr>
          <p:cNvPr id="174097" name="Rectangle 17"/>
          <p:cNvSpPr>
            <a:spLocks noGrp="1" noRot="1" noChangeArrowheads="1"/>
          </p:cNvSpPr>
          <p:nvPr>
            <p:ph type="subTitle" idx="1"/>
          </p:nvPr>
        </p:nvSpPr>
        <p:spPr>
          <a:xfrm>
            <a:off x="4751917" y="3500438"/>
            <a:ext cx="6474883" cy="1751012"/>
          </a:xfrm>
        </p:spPr>
        <p:txBody>
          <a:bodyPr lIns="91440" tIns="45720" rIns="91440" bIns="45720"/>
          <a:lstStyle>
            <a:lvl1pPr marL="0" indent="0" algn="ctr">
              <a:buFont typeface="Wingdings" pitchFamily="2" charset="2"/>
              <a:buNone/>
              <a:defRPr sz="3900">
                <a:solidFill>
                  <a:srgbClr val="000066"/>
                </a:solidFill>
              </a:defRPr>
            </a:lvl1pPr>
          </a:lstStyle>
          <a:p>
            <a:r>
              <a:rPr lang="zh-CN" altLang="en-US" dirty="0"/>
              <a:t>单击此处编辑母版副标题样式</a:t>
            </a:r>
          </a:p>
        </p:txBody>
      </p:sp>
      <p:sp>
        <p:nvSpPr>
          <p:cNvPr id="174098" name="Rectangle 18"/>
          <p:cNvSpPr>
            <a:spLocks noGrp="1" noRot="1" noChangeArrowheads="1"/>
          </p:cNvSpPr>
          <p:nvPr>
            <p:ph type="ctrTitle"/>
          </p:nvPr>
        </p:nvSpPr>
        <p:spPr>
          <a:xfrm>
            <a:off x="1809721" y="1428737"/>
            <a:ext cx="9218084" cy="1284287"/>
          </a:xfrm>
        </p:spPr>
        <p:txBody>
          <a:bodyPr lIns="91440" tIns="45720" rIns="91440" bIns="45720"/>
          <a:lstStyle>
            <a:lvl1pPr>
              <a:defRPr sz="3800">
                <a:ea typeface="楷体_GB2312" pitchFamily="49" charset="-122"/>
              </a:defRPr>
            </a:lvl1pPr>
          </a:lstStyle>
          <a:p>
            <a:r>
              <a:rPr lang="zh-CN" altLang="en-US" dirty="0"/>
              <a:t>单击此处编辑母版标题样式</a:t>
            </a: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7250" y="2754515"/>
            <a:ext cx="3700505" cy="2780928"/>
          </a:xfrm>
          <a:prstGeom prst="rect">
            <a:avLst/>
          </a:prstGeom>
        </p:spPr>
      </p:pic>
    </p:spTree>
    <p:extLst>
      <p:ext uri="{BB962C8B-B14F-4D97-AF65-F5344CB8AC3E}">
        <p14:creationId xmlns:p14="http://schemas.microsoft.com/office/powerpoint/2010/main" val="2852573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24056" y="74029"/>
            <a:ext cx="10363200" cy="685800"/>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2pPr>
              <a:defRPr baseline="0">
                <a:solidFill>
                  <a:schemeClr val="tx1"/>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Rectangle 2"/>
          <p:cNvSpPr>
            <a:spLocks noGrp="1" noChangeArrowheads="1"/>
          </p:cNvSpPr>
          <p:nvPr>
            <p:ph type="sldNum" sz="quarter" idx="10"/>
          </p:nvPr>
        </p:nvSpPr>
        <p:spPr>
          <a:ln/>
        </p:spPr>
        <p:txBody>
          <a:bodyPr/>
          <a:lstStyle>
            <a:lvl1pPr>
              <a:defRPr baseline="0">
                <a:solidFill>
                  <a:srgbClr val="FFC000"/>
                </a:solidFill>
              </a:defRPr>
            </a:lvl1pPr>
          </a:lstStyle>
          <a:p>
            <a:pPr>
              <a:defRPr/>
            </a:pPr>
            <a:fld id="{1832F952-6225-4FC9-8ABB-215428A00922}" type="slidenum">
              <a:rPr lang="en-US" altLang="zh-CN" smtClean="0"/>
              <a:pPr>
                <a:defRPr/>
              </a:pPr>
              <a:t>‹#›</a:t>
            </a:fld>
            <a:endParaRPr lang="zh-CN" altLang="zh-CN" dirty="0"/>
          </a:p>
        </p:txBody>
      </p:sp>
      <p:sp>
        <p:nvSpPr>
          <p:cNvPr id="5" name="Rectangle 3"/>
          <p:cNvSpPr>
            <a:spLocks noGrp="1" noChangeArrowheads="1"/>
          </p:cNvSpPr>
          <p:nvPr>
            <p:ph type="ftr" sz="quarter" idx="11"/>
          </p:nvPr>
        </p:nvSpPr>
        <p:spPr>
          <a:ln/>
        </p:spPr>
        <p:txBody>
          <a:bodyPr/>
          <a:lstStyle>
            <a:lvl1pPr>
              <a:defRPr/>
            </a:lvl1pPr>
          </a:lstStyle>
          <a:p>
            <a:pPr>
              <a:defRPr/>
            </a:pPr>
            <a:r>
              <a:rPr lang="zh-CN" altLang="en-US" dirty="0"/>
              <a:t>面向对象程序设计与应用</a:t>
            </a:r>
            <a:endParaRPr lang="zh-CN" altLang="zh-CN" dirty="0"/>
          </a:p>
        </p:txBody>
      </p:sp>
      <p:sp>
        <p:nvSpPr>
          <p:cNvPr id="6" name="Rectangle 18"/>
          <p:cNvSpPr>
            <a:spLocks noGrp="1" noChangeArrowheads="1"/>
          </p:cNvSpPr>
          <p:nvPr>
            <p:ph type="dt" sz="half" idx="12"/>
          </p:nvPr>
        </p:nvSpPr>
        <p:spPr>
          <a:ln/>
        </p:spPr>
        <p:txBody>
          <a:bodyPr/>
          <a:lstStyle>
            <a:lvl1pPr>
              <a:defRPr baseline="0">
                <a:solidFill>
                  <a:srgbClr val="FFC000"/>
                </a:solidFill>
              </a:defRPr>
            </a:lvl1pPr>
          </a:lstStyle>
          <a:p>
            <a:pPr>
              <a:defRPr/>
            </a:pPr>
            <a:fld id="{C322502F-11E0-4075-8FC4-BF408AA4F053}" type="datetime1">
              <a:rPr lang="zh-CN" altLang="en-US" smtClean="0"/>
              <a:t>2019/6/27</a:t>
            </a:fld>
            <a:endParaRPr lang="zh-CN" altLang="zh-CN" dirty="0"/>
          </a:p>
        </p:txBody>
      </p:sp>
    </p:spTree>
    <p:extLst>
      <p:ext uri="{BB962C8B-B14F-4D97-AF65-F5344CB8AC3E}">
        <p14:creationId xmlns:p14="http://schemas.microsoft.com/office/powerpoint/2010/main" val="215131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D5F01A71-01C5-4807-9EAB-7D9E7AAE845C}" type="slidenum">
              <a:rPr lang="en-US" altLang="zh-CN"/>
              <a:pPr>
                <a:defRPr/>
              </a:pPr>
              <a:t>‹#›</a:t>
            </a:fld>
            <a:endParaRPr lang="zh-CN" altLang="zh-CN"/>
          </a:p>
        </p:txBody>
      </p:sp>
      <p:sp>
        <p:nvSpPr>
          <p:cNvPr id="5" name="Rectangle 3"/>
          <p:cNvSpPr>
            <a:spLocks noGrp="1" noChangeArrowheads="1"/>
          </p:cNvSpPr>
          <p:nvPr>
            <p:ph type="ftr" sz="quarter" idx="11"/>
          </p:nvPr>
        </p:nvSpPr>
        <p:spPr>
          <a:ln/>
        </p:spPr>
        <p:txBody>
          <a:bodyPr/>
          <a:lstStyle>
            <a:lvl1pPr>
              <a:defRPr/>
            </a:lvl1pPr>
          </a:lstStyle>
          <a:p>
            <a:pPr>
              <a:defRPr/>
            </a:pPr>
            <a:r>
              <a:rPr lang="zh-CN" altLang="en-US" dirty="0"/>
              <a:t>面向对象程序设计与应用</a:t>
            </a:r>
            <a:endParaRPr lang="zh-CN" altLang="zh-CN" dirty="0"/>
          </a:p>
        </p:txBody>
      </p:sp>
      <p:sp>
        <p:nvSpPr>
          <p:cNvPr id="6" name="Rectangle 18"/>
          <p:cNvSpPr>
            <a:spLocks noGrp="1" noChangeArrowheads="1"/>
          </p:cNvSpPr>
          <p:nvPr>
            <p:ph type="dt" sz="half" idx="12"/>
          </p:nvPr>
        </p:nvSpPr>
        <p:spPr>
          <a:ln/>
        </p:spPr>
        <p:txBody>
          <a:bodyPr/>
          <a:lstStyle>
            <a:lvl1pPr>
              <a:defRPr/>
            </a:lvl1pPr>
          </a:lstStyle>
          <a:p>
            <a:pPr>
              <a:defRPr/>
            </a:pPr>
            <a:fld id="{91E4D671-995E-4F2D-AC21-EE05DEBDC21C}" type="datetime1">
              <a:rPr lang="zh-CN" altLang="en-US" smtClean="0"/>
              <a:t>2019/6/27</a:t>
            </a:fld>
            <a:endParaRPr lang="zh-CN" altLang="zh-CN"/>
          </a:p>
        </p:txBody>
      </p:sp>
    </p:spTree>
    <p:extLst>
      <p:ext uri="{BB962C8B-B14F-4D97-AF65-F5344CB8AC3E}">
        <p14:creationId xmlns:p14="http://schemas.microsoft.com/office/powerpoint/2010/main" val="409151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A0122020-2A4B-49CA-981C-3AC42CA4ADF3}" type="slidenum">
              <a:rPr lang="en-US" altLang="zh-CN"/>
              <a:pPr>
                <a:defRPr/>
              </a:pPr>
              <a:t>‹#›</a:t>
            </a:fld>
            <a:endParaRPr lang="zh-CN"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zh-CN" altLang="en-US" dirty="0"/>
              <a:t>面向对象程序设计与应用</a:t>
            </a:r>
            <a:endParaRPr lang="zh-CN" altLang="zh-CN" dirty="0"/>
          </a:p>
        </p:txBody>
      </p:sp>
      <p:sp>
        <p:nvSpPr>
          <p:cNvPr id="7" name="Rectangle 18"/>
          <p:cNvSpPr>
            <a:spLocks noGrp="1" noChangeArrowheads="1"/>
          </p:cNvSpPr>
          <p:nvPr>
            <p:ph type="dt" sz="half" idx="12"/>
          </p:nvPr>
        </p:nvSpPr>
        <p:spPr>
          <a:ln/>
        </p:spPr>
        <p:txBody>
          <a:bodyPr/>
          <a:lstStyle>
            <a:lvl1pPr>
              <a:defRPr/>
            </a:lvl1pPr>
          </a:lstStyle>
          <a:p>
            <a:pPr>
              <a:defRPr/>
            </a:pPr>
            <a:fld id="{E5DB1AB2-13B1-40D5-B5EF-1795CC018216}" type="datetime1">
              <a:rPr lang="zh-CN" altLang="en-US" smtClean="0"/>
              <a:t>2019/6/27</a:t>
            </a:fld>
            <a:endParaRPr lang="zh-CN" altLang="zh-CN"/>
          </a:p>
        </p:txBody>
      </p:sp>
    </p:spTree>
    <p:extLst>
      <p:ext uri="{BB962C8B-B14F-4D97-AF65-F5344CB8AC3E}">
        <p14:creationId xmlns:p14="http://schemas.microsoft.com/office/powerpoint/2010/main" val="1749614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2"/>
          <p:cNvSpPr>
            <a:spLocks noGrp="1" noChangeArrowheads="1"/>
          </p:cNvSpPr>
          <p:nvPr>
            <p:ph type="sldNum" sz="quarter" idx="10"/>
          </p:nvPr>
        </p:nvSpPr>
        <p:spPr>
          <a:ln/>
        </p:spPr>
        <p:txBody>
          <a:bodyPr/>
          <a:lstStyle>
            <a:lvl1pPr>
              <a:defRPr/>
            </a:lvl1pPr>
          </a:lstStyle>
          <a:p>
            <a:pPr>
              <a:defRPr/>
            </a:pPr>
            <a:fld id="{3ACC72BB-5223-4478-9B54-3D44B8DA404D}" type="slidenum">
              <a:rPr lang="en-US" altLang="zh-CN"/>
              <a:pPr>
                <a:defRPr/>
              </a:pPr>
              <a:t>‹#›</a:t>
            </a:fld>
            <a:endParaRPr lang="zh-CN" altLang="zh-CN"/>
          </a:p>
        </p:txBody>
      </p:sp>
      <p:sp>
        <p:nvSpPr>
          <p:cNvPr id="8" name="Rectangle 3"/>
          <p:cNvSpPr>
            <a:spLocks noGrp="1" noChangeArrowheads="1"/>
          </p:cNvSpPr>
          <p:nvPr>
            <p:ph type="ftr" sz="quarter" idx="11"/>
          </p:nvPr>
        </p:nvSpPr>
        <p:spPr>
          <a:ln/>
        </p:spPr>
        <p:txBody>
          <a:bodyPr/>
          <a:lstStyle>
            <a:lvl1pPr>
              <a:defRPr/>
            </a:lvl1pPr>
          </a:lstStyle>
          <a:p>
            <a:pPr>
              <a:defRPr/>
            </a:pPr>
            <a:r>
              <a:rPr lang="zh-CN" altLang="en-US" dirty="0"/>
              <a:t>面向对象程序设计与应用</a:t>
            </a:r>
            <a:endParaRPr lang="zh-CN" altLang="zh-CN" dirty="0"/>
          </a:p>
        </p:txBody>
      </p:sp>
      <p:sp>
        <p:nvSpPr>
          <p:cNvPr id="9" name="Rectangle 18"/>
          <p:cNvSpPr>
            <a:spLocks noGrp="1" noChangeArrowheads="1"/>
          </p:cNvSpPr>
          <p:nvPr>
            <p:ph type="dt" sz="half" idx="12"/>
          </p:nvPr>
        </p:nvSpPr>
        <p:spPr>
          <a:ln/>
        </p:spPr>
        <p:txBody>
          <a:bodyPr/>
          <a:lstStyle>
            <a:lvl1pPr>
              <a:defRPr/>
            </a:lvl1pPr>
          </a:lstStyle>
          <a:p>
            <a:pPr>
              <a:defRPr/>
            </a:pPr>
            <a:fld id="{02C057DF-DD14-4C37-9FB2-B03D0AA5049D}" type="datetime1">
              <a:rPr lang="zh-CN" altLang="en-US" smtClean="0"/>
              <a:t>2019/6/27</a:t>
            </a:fld>
            <a:endParaRPr lang="zh-CN" altLang="zh-CN"/>
          </a:p>
        </p:txBody>
      </p:sp>
    </p:spTree>
    <p:extLst>
      <p:ext uri="{BB962C8B-B14F-4D97-AF65-F5344CB8AC3E}">
        <p14:creationId xmlns:p14="http://schemas.microsoft.com/office/powerpoint/2010/main" val="3097778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灯片编号占位符 2"/>
          <p:cNvSpPr>
            <a:spLocks noGrp="1"/>
          </p:cNvSpPr>
          <p:nvPr>
            <p:ph type="sldNum" sz="quarter" idx="10"/>
          </p:nvPr>
        </p:nvSpPr>
        <p:spPr/>
        <p:txBody>
          <a:bodyPr/>
          <a:lstStyle>
            <a:lvl1pPr>
              <a:defRPr/>
            </a:lvl1pPr>
          </a:lstStyle>
          <a:p>
            <a:pPr>
              <a:defRPr/>
            </a:pPr>
            <a:fld id="{F87C3363-036B-4AA7-875E-7B2265DEB117}" type="slidenum">
              <a:rPr lang="en-US" altLang="zh-CN"/>
              <a:pPr>
                <a:defRPr/>
              </a:pPr>
              <a:t>‹#›</a:t>
            </a:fld>
            <a:endParaRPr lang="zh-CN" altLang="zh-CN"/>
          </a:p>
        </p:txBody>
      </p:sp>
      <p:sp>
        <p:nvSpPr>
          <p:cNvPr id="4" name="页脚占位符 3"/>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5" name="日期占位符 4"/>
          <p:cNvSpPr>
            <a:spLocks noGrp="1"/>
          </p:cNvSpPr>
          <p:nvPr>
            <p:ph type="dt" sz="half" idx="12"/>
          </p:nvPr>
        </p:nvSpPr>
        <p:spPr/>
        <p:txBody>
          <a:bodyPr/>
          <a:lstStyle>
            <a:lvl1pPr>
              <a:defRPr/>
            </a:lvl1pPr>
          </a:lstStyle>
          <a:p>
            <a:pPr>
              <a:defRPr/>
            </a:pPr>
            <a:fld id="{2B910312-1323-4D94-BA61-3A1FCC1A4899}" type="datetime1">
              <a:rPr lang="zh-CN" altLang="en-US" smtClean="0"/>
              <a:t>2019/6/27</a:t>
            </a:fld>
            <a:endParaRPr lang="zh-CN" altLang="zh-CN"/>
          </a:p>
        </p:txBody>
      </p:sp>
    </p:spTree>
    <p:extLst>
      <p:ext uri="{BB962C8B-B14F-4D97-AF65-F5344CB8AC3E}">
        <p14:creationId xmlns:p14="http://schemas.microsoft.com/office/powerpoint/2010/main" val="2184985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270F5DF5-9E83-4F12-BB16-CBCFC3ABA940}" type="slidenum">
              <a:rPr lang="en-US" altLang="zh-CN"/>
              <a:pPr>
                <a:defRPr/>
              </a:pPr>
              <a:t>‹#›</a:t>
            </a:fld>
            <a:endParaRPr lang="zh-CN" altLang="zh-CN"/>
          </a:p>
        </p:txBody>
      </p:sp>
      <p:sp>
        <p:nvSpPr>
          <p:cNvPr id="3" name="页脚占位符 2"/>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4" name="日期占位符 3"/>
          <p:cNvSpPr>
            <a:spLocks noGrp="1"/>
          </p:cNvSpPr>
          <p:nvPr>
            <p:ph type="dt" sz="half" idx="12"/>
          </p:nvPr>
        </p:nvSpPr>
        <p:spPr/>
        <p:txBody>
          <a:bodyPr/>
          <a:lstStyle>
            <a:lvl1pPr>
              <a:defRPr/>
            </a:lvl1pPr>
          </a:lstStyle>
          <a:p>
            <a:pPr>
              <a:defRPr/>
            </a:pPr>
            <a:fld id="{B017B9A6-280D-40CF-B316-582FFE45C551}" type="datetime1">
              <a:rPr lang="zh-CN" altLang="en-US" smtClean="0"/>
              <a:t>2019/6/27</a:t>
            </a:fld>
            <a:endParaRPr lang="zh-CN" altLang="zh-CN"/>
          </a:p>
        </p:txBody>
      </p:sp>
    </p:spTree>
    <p:extLst>
      <p:ext uri="{BB962C8B-B14F-4D97-AF65-F5344CB8AC3E}">
        <p14:creationId xmlns:p14="http://schemas.microsoft.com/office/powerpoint/2010/main" val="1235298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CEF9D8E4-509E-40C6-908C-6DD101A2EC0C}" type="slidenum">
              <a:rPr lang="en-US" altLang="zh-CN"/>
              <a:pPr>
                <a:defRPr/>
              </a:pPr>
              <a:t>‹#›</a:t>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584FAD45-C41F-4E9A-9074-78EA875E71E6}" type="datetime1">
              <a:rPr lang="zh-CN" altLang="en-US" smtClean="0"/>
              <a:t>2019/6/27</a:t>
            </a:fld>
            <a:endParaRPr lang="zh-CN" altLang="zh-CN"/>
          </a:p>
        </p:txBody>
      </p:sp>
    </p:spTree>
    <p:extLst>
      <p:ext uri="{BB962C8B-B14F-4D97-AF65-F5344CB8AC3E}">
        <p14:creationId xmlns:p14="http://schemas.microsoft.com/office/powerpoint/2010/main" val="108065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055-08B9-43F1-B792-AACD3F0E9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356A4-B05A-4EF2-A10C-50242E7DC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7FDB0-2796-4244-8D48-B9214F06598C}"/>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5" name="Footer Placeholder 4">
            <a:extLst>
              <a:ext uri="{FF2B5EF4-FFF2-40B4-BE49-F238E27FC236}">
                <a16:creationId xmlns:a16="http://schemas.microsoft.com/office/drawing/2014/main" id="{D37FE46D-B790-49F1-B389-AE8C4EE27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6CDAD-68C8-4D0E-971C-2D9190CF4093}"/>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3732974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pPr>
              <a:defRPr/>
            </a:pPr>
            <a:fld id="{3933689B-0D79-4CC3-8122-E69AEC5762AF}" type="slidenum">
              <a:rPr lang="en-US" altLang="zh-CN"/>
              <a:pPr>
                <a:defRPr/>
              </a:pPr>
              <a:t>‹#›</a:t>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E2D32FF7-3028-40FC-8703-D499D8A320CF}" type="datetime1">
              <a:rPr lang="zh-CN" altLang="en-US" smtClean="0"/>
              <a:t>2019/6/27</a:t>
            </a:fld>
            <a:endParaRPr lang="zh-CN" altLang="zh-CN"/>
          </a:p>
        </p:txBody>
      </p:sp>
    </p:spTree>
    <p:extLst>
      <p:ext uri="{BB962C8B-B14F-4D97-AF65-F5344CB8AC3E}">
        <p14:creationId xmlns:p14="http://schemas.microsoft.com/office/powerpoint/2010/main" val="14793541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CA1C7837-2C14-47FE-8373-DEB6AF3910C7}" type="slidenum">
              <a:rPr lang="en-US" altLang="zh-CN"/>
              <a:pPr>
                <a:defRPr/>
              </a:pPr>
              <a:t>‹#›</a:t>
            </a:fld>
            <a:endParaRPr lang="zh-CN" altLang="zh-CN"/>
          </a:p>
        </p:txBody>
      </p:sp>
      <p:sp>
        <p:nvSpPr>
          <p:cNvPr id="5" name="页脚占位符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6" name="日期占位符 5"/>
          <p:cNvSpPr>
            <a:spLocks noGrp="1"/>
          </p:cNvSpPr>
          <p:nvPr>
            <p:ph type="dt" sz="half" idx="12"/>
          </p:nvPr>
        </p:nvSpPr>
        <p:spPr/>
        <p:txBody>
          <a:bodyPr/>
          <a:lstStyle>
            <a:lvl1pPr>
              <a:defRPr/>
            </a:lvl1pPr>
          </a:lstStyle>
          <a:p>
            <a:pPr>
              <a:defRPr/>
            </a:pPr>
            <a:fld id="{E8D46327-6E3D-4433-8583-CD66E6C2B2B4}" type="datetime1">
              <a:rPr lang="zh-CN" altLang="en-US" smtClean="0"/>
              <a:t>2019/6/27</a:t>
            </a:fld>
            <a:endParaRPr lang="zh-CN" altLang="zh-CN"/>
          </a:p>
        </p:txBody>
      </p:sp>
    </p:spTree>
    <p:extLst>
      <p:ext uri="{BB962C8B-B14F-4D97-AF65-F5344CB8AC3E}">
        <p14:creationId xmlns:p14="http://schemas.microsoft.com/office/powerpoint/2010/main" val="125085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238126"/>
            <a:ext cx="2667000" cy="59991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38126"/>
            <a:ext cx="7797800" cy="5999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3"/>
          <p:cNvSpPr>
            <a:spLocks noGrp="1"/>
          </p:cNvSpPr>
          <p:nvPr>
            <p:ph type="sldNum" sz="quarter" idx="10"/>
          </p:nvPr>
        </p:nvSpPr>
        <p:spPr/>
        <p:txBody>
          <a:bodyPr/>
          <a:lstStyle>
            <a:lvl1pPr>
              <a:defRPr/>
            </a:lvl1pPr>
          </a:lstStyle>
          <a:p>
            <a:pPr>
              <a:defRPr/>
            </a:pPr>
            <a:fld id="{A8DD6046-3F72-40F0-A9EB-56DE51E26AA9}" type="slidenum">
              <a:rPr lang="en-US" altLang="zh-CN"/>
              <a:pPr>
                <a:defRPr/>
              </a:pPr>
              <a:t>‹#›</a:t>
            </a:fld>
            <a:endParaRPr lang="zh-CN" altLang="zh-CN"/>
          </a:p>
        </p:txBody>
      </p:sp>
      <p:sp>
        <p:nvSpPr>
          <p:cNvPr id="5" name="页脚占位符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6" name="日期占位符 5"/>
          <p:cNvSpPr>
            <a:spLocks noGrp="1"/>
          </p:cNvSpPr>
          <p:nvPr>
            <p:ph type="dt" sz="half" idx="12"/>
          </p:nvPr>
        </p:nvSpPr>
        <p:spPr/>
        <p:txBody>
          <a:bodyPr/>
          <a:lstStyle>
            <a:lvl1pPr>
              <a:defRPr/>
            </a:lvl1pPr>
          </a:lstStyle>
          <a:p>
            <a:pPr>
              <a:defRPr/>
            </a:pPr>
            <a:fld id="{6DF18C8F-3BCC-4E9F-A8FF-C48E7AECB6BF}" type="datetime1">
              <a:rPr lang="zh-CN" altLang="en-US" smtClean="0"/>
              <a:t>2019/6/27</a:t>
            </a:fld>
            <a:endParaRPr lang="zh-CN" altLang="zh-CN"/>
          </a:p>
        </p:txBody>
      </p:sp>
    </p:spTree>
    <p:extLst>
      <p:ext uri="{BB962C8B-B14F-4D97-AF65-F5344CB8AC3E}">
        <p14:creationId xmlns:p14="http://schemas.microsoft.com/office/powerpoint/2010/main" val="16111420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487488" y="146050"/>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028267" y="1282700"/>
            <a:ext cx="5215467" cy="495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4"/>
          <p:cNvSpPr>
            <a:spLocks noGrp="1"/>
          </p:cNvSpPr>
          <p:nvPr>
            <p:ph type="sldNum" sz="quarter" idx="10"/>
          </p:nvPr>
        </p:nvSpPr>
        <p:spPr/>
        <p:txBody>
          <a:bodyPr/>
          <a:lstStyle>
            <a:lvl1pPr>
              <a:defRPr/>
            </a:lvl1pPr>
          </a:lstStyle>
          <a:p>
            <a:pPr>
              <a:defRPr/>
            </a:pPr>
            <a:fld id="{12117878-9CA6-484C-9566-25F3F4FCFE52}" type="slidenum">
              <a:rPr lang="en-US" altLang="zh-CN"/>
              <a:pPr>
                <a:defRPr/>
              </a:pPr>
              <a:t>‹#›</a:t>
            </a:fld>
            <a:endParaRPr lang="zh-CN" altLang="zh-CN"/>
          </a:p>
        </p:txBody>
      </p:sp>
      <p:sp>
        <p:nvSpPr>
          <p:cNvPr id="6" name="页脚占位符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7" name="日期占位符 6"/>
          <p:cNvSpPr>
            <a:spLocks noGrp="1"/>
          </p:cNvSpPr>
          <p:nvPr>
            <p:ph type="dt" sz="half" idx="12"/>
          </p:nvPr>
        </p:nvSpPr>
        <p:spPr/>
        <p:txBody>
          <a:bodyPr/>
          <a:lstStyle>
            <a:lvl1pPr>
              <a:defRPr/>
            </a:lvl1pPr>
          </a:lstStyle>
          <a:p>
            <a:pPr>
              <a:defRPr/>
            </a:pPr>
            <a:fld id="{750C5445-74C9-4569-BC1F-F4738D80AC21}" type="datetime1">
              <a:rPr lang="zh-CN" altLang="en-US" smtClean="0"/>
              <a:t>2019/6/27</a:t>
            </a:fld>
            <a:endParaRPr lang="zh-CN" altLang="zh-CN"/>
          </a:p>
        </p:txBody>
      </p:sp>
    </p:spTree>
    <p:extLst>
      <p:ext uri="{BB962C8B-B14F-4D97-AF65-F5344CB8AC3E}">
        <p14:creationId xmlns:p14="http://schemas.microsoft.com/office/powerpoint/2010/main" val="16289543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38125"/>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5215467" cy="495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6028267" y="1282700"/>
            <a:ext cx="5215467"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6028267" y="3835400"/>
            <a:ext cx="5215467" cy="2401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5"/>
          <p:cNvSpPr>
            <a:spLocks noGrp="1"/>
          </p:cNvSpPr>
          <p:nvPr>
            <p:ph type="sldNum" sz="quarter" idx="10"/>
          </p:nvPr>
        </p:nvSpPr>
        <p:spPr/>
        <p:txBody>
          <a:bodyPr/>
          <a:lstStyle>
            <a:lvl1pPr>
              <a:defRPr/>
            </a:lvl1pPr>
          </a:lstStyle>
          <a:p>
            <a:pPr>
              <a:defRPr/>
            </a:pPr>
            <a:fld id="{AA07930B-882E-480F-9135-EC0797986721}" type="slidenum">
              <a:rPr lang="en-US" altLang="zh-CN"/>
              <a:pPr>
                <a:defRPr/>
              </a:pPr>
              <a:t>‹#›</a:t>
            </a:fld>
            <a:endParaRPr lang="zh-CN" altLang="zh-CN"/>
          </a:p>
        </p:txBody>
      </p:sp>
      <p:sp>
        <p:nvSpPr>
          <p:cNvPr id="7" name="页脚占位符 6"/>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a:lvl1pPr>
          </a:lstStyle>
          <a:p>
            <a:pPr>
              <a:defRPr/>
            </a:pPr>
            <a:r>
              <a:rPr lang="zh-CN" altLang="en-US"/>
              <a:t>面向对象程序设计与应用</a:t>
            </a:r>
            <a:endParaRPr lang="zh-CN" altLang="zh-CN" dirty="0"/>
          </a:p>
        </p:txBody>
      </p:sp>
      <p:sp>
        <p:nvSpPr>
          <p:cNvPr id="8" name="日期占位符 7"/>
          <p:cNvSpPr>
            <a:spLocks noGrp="1"/>
          </p:cNvSpPr>
          <p:nvPr>
            <p:ph type="dt" sz="half" idx="12"/>
          </p:nvPr>
        </p:nvSpPr>
        <p:spPr/>
        <p:txBody>
          <a:bodyPr/>
          <a:lstStyle>
            <a:lvl1pPr>
              <a:defRPr/>
            </a:lvl1pPr>
          </a:lstStyle>
          <a:p>
            <a:pPr>
              <a:defRPr/>
            </a:pPr>
            <a:fld id="{9EE6F22A-5C5C-4746-A08C-9FE329693057}" type="datetime1">
              <a:rPr lang="zh-CN" altLang="en-US" smtClean="0"/>
              <a:t>2019/6/27</a:t>
            </a:fld>
            <a:endParaRPr lang="zh-CN" altLang="zh-CN"/>
          </a:p>
        </p:txBody>
      </p:sp>
    </p:spTree>
    <p:extLst>
      <p:ext uri="{BB962C8B-B14F-4D97-AF65-F5344CB8AC3E}">
        <p14:creationId xmlns:p14="http://schemas.microsoft.com/office/powerpoint/2010/main" val="9637825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10216" y="115234"/>
            <a:ext cx="10363200" cy="6858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282700"/>
            <a:ext cx="10634133" cy="2400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09600" y="3835400"/>
            <a:ext cx="10634133" cy="2401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2"/>
          <p:cNvSpPr>
            <a:spLocks noGrp="1" noChangeArrowheads="1"/>
          </p:cNvSpPr>
          <p:nvPr>
            <p:ph type="sldNum" sz="quarter" idx="10"/>
          </p:nvPr>
        </p:nvSpPr>
        <p:spPr>
          <a:ln/>
        </p:spPr>
        <p:txBody>
          <a:bodyPr/>
          <a:lstStyle>
            <a:lvl1pPr>
              <a:defRPr/>
            </a:lvl1pPr>
          </a:lstStyle>
          <a:p>
            <a:pPr>
              <a:defRPr/>
            </a:pPr>
            <a:fld id="{D1B5AD53-7F81-48D2-AFE8-C06985C2E98D}" type="slidenum">
              <a:rPr lang="en-US" altLang="zh-CN"/>
              <a:pPr>
                <a:defRPr/>
              </a:pPr>
              <a:t>‹#›</a:t>
            </a:fld>
            <a:endParaRPr lang="zh-CN" altLang="zh-CN"/>
          </a:p>
        </p:txBody>
      </p:sp>
      <p:sp>
        <p:nvSpPr>
          <p:cNvPr id="6" name="Rectangle 3"/>
          <p:cNvSpPr>
            <a:spLocks noGrp="1" noChangeArrowheads="1"/>
          </p:cNvSpPr>
          <p:nvPr>
            <p:ph type="ftr" sz="quarter" idx="11"/>
          </p:nvPr>
        </p:nvSpPr>
        <p:spPr>
          <a:ln/>
        </p:spPr>
        <p:txBody>
          <a:bodyPr/>
          <a:lstStyle>
            <a:lvl1pPr>
              <a:defRPr/>
            </a:lvl1pPr>
          </a:lstStyle>
          <a:p>
            <a:pPr>
              <a:defRPr/>
            </a:pPr>
            <a:r>
              <a:rPr lang="zh-CN" altLang="en-US" dirty="0"/>
              <a:t>面向对象程序设计与应用</a:t>
            </a:r>
            <a:endParaRPr lang="zh-CN" altLang="zh-CN" dirty="0"/>
          </a:p>
        </p:txBody>
      </p:sp>
      <p:sp>
        <p:nvSpPr>
          <p:cNvPr id="7" name="Rectangle 18"/>
          <p:cNvSpPr>
            <a:spLocks noGrp="1" noChangeArrowheads="1"/>
          </p:cNvSpPr>
          <p:nvPr>
            <p:ph type="dt" sz="half" idx="12"/>
          </p:nvPr>
        </p:nvSpPr>
        <p:spPr>
          <a:ln/>
        </p:spPr>
        <p:txBody>
          <a:bodyPr/>
          <a:lstStyle>
            <a:lvl1pPr>
              <a:defRPr/>
            </a:lvl1pPr>
          </a:lstStyle>
          <a:p>
            <a:pPr>
              <a:defRPr/>
            </a:pPr>
            <a:fld id="{5078FBB7-0F15-4200-BBA1-4044B4192C9E}" type="datetime1">
              <a:rPr lang="zh-CN" altLang="en-US" smtClean="0"/>
              <a:t>2019/6/27</a:t>
            </a:fld>
            <a:endParaRPr lang="zh-CN" altLang="zh-CN"/>
          </a:p>
        </p:txBody>
      </p:sp>
    </p:spTree>
    <p:extLst>
      <p:ext uri="{BB962C8B-B14F-4D97-AF65-F5344CB8AC3E}">
        <p14:creationId xmlns:p14="http://schemas.microsoft.com/office/powerpoint/2010/main" val="180373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9695-1537-4D42-B005-1D6810168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1A778B-E99C-46A7-9F33-29D9E989A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DD676-4AFE-43C6-A1A0-A809CAC6B6DF}"/>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5" name="Footer Placeholder 4">
            <a:extLst>
              <a:ext uri="{FF2B5EF4-FFF2-40B4-BE49-F238E27FC236}">
                <a16:creationId xmlns:a16="http://schemas.microsoft.com/office/drawing/2014/main" id="{125F0A2B-A300-40A8-87A0-195D1429C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1191B-A7C4-40D3-B8C9-AAE18018DA95}"/>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382765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3AFF-6AA1-481B-9808-A85FB7254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AC809-2AFE-4C93-BA01-74498155FE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CEB01-DE7D-4B47-8C22-783D35C4F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23C8A9-A18F-48F9-9AC0-327B756127EF}"/>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6" name="Footer Placeholder 5">
            <a:extLst>
              <a:ext uri="{FF2B5EF4-FFF2-40B4-BE49-F238E27FC236}">
                <a16:creationId xmlns:a16="http://schemas.microsoft.com/office/drawing/2014/main" id="{F1904099-D24F-40E3-BCBB-976576CF5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4D3BB-31E5-4671-BED3-A72C3290DB99}"/>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104842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1AA5-E422-4669-B9FC-A95AAFBB80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FF72FE-4D2C-4FB2-A466-88CA5C80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D5A1CC-59D4-4F15-BA63-A6C3E3D900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549854-F8EB-43B5-B5AD-030781847B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7970C2-8277-4FEB-9F30-041329DE7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82AE94-6154-4B97-9422-E9FB8F39885B}"/>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8" name="Footer Placeholder 7">
            <a:extLst>
              <a:ext uri="{FF2B5EF4-FFF2-40B4-BE49-F238E27FC236}">
                <a16:creationId xmlns:a16="http://schemas.microsoft.com/office/drawing/2014/main" id="{1B83A75A-EE8B-46F4-A73B-9046E9292F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11D958-FDCB-42AF-98D0-C3CB6A07D6F8}"/>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200790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03F8-01ED-4024-BA6D-BE19E562C7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B519D7-AF67-4CC1-8700-A7A122FF05C2}"/>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4" name="Footer Placeholder 3">
            <a:extLst>
              <a:ext uri="{FF2B5EF4-FFF2-40B4-BE49-F238E27FC236}">
                <a16:creationId xmlns:a16="http://schemas.microsoft.com/office/drawing/2014/main" id="{DA342D3F-68CC-44CE-85CB-85FA5C36D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B9D9DB-2AAF-4758-82D0-2189594298DD}"/>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85251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624D8-2C3E-427A-BA89-7231E3EBBC19}"/>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3" name="Footer Placeholder 2">
            <a:extLst>
              <a:ext uri="{FF2B5EF4-FFF2-40B4-BE49-F238E27FC236}">
                <a16:creationId xmlns:a16="http://schemas.microsoft.com/office/drawing/2014/main" id="{45DEFC1E-62E6-4563-A5DF-880A3D938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2A3B9-8D16-456B-9109-017596A7F358}"/>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210369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2436-AC8B-4E60-A0AB-079A71D7C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2D5DC0-43A3-4AA1-989F-000BD82CB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5976F-9614-4212-8ED2-3E525DCDF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7C890-D3AE-4963-9344-F5C89478181A}"/>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6" name="Footer Placeholder 5">
            <a:extLst>
              <a:ext uri="{FF2B5EF4-FFF2-40B4-BE49-F238E27FC236}">
                <a16:creationId xmlns:a16="http://schemas.microsoft.com/office/drawing/2014/main" id="{97B80F66-FDDD-463B-8494-434CD71023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6C029-A68E-412B-9E58-FA00D4BD5DAA}"/>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328776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B5E8-ABD9-4F70-AF79-E8E6BE74CD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F3616B-B897-4A88-9314-918AA29C5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2A9AA1-9430-4529-9C4A-9D12085EB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39B98B-85A1-4559-AEB7-2F4E427FED71}"/>
              </a:ext>
            </a:extLst>
          </p:cNvPr>
          <p:cNvSpPr>
            <a:spLocks noGrp="1"/>
          </p:cNvSpPr>
          <p:nvPr>
            <p:ph type="dt" sz="half" idx="10"/>
          </p:nvPr>
        </p:nvSpPr>
        <p:spPr/>
        <p:txBody>
          <a:bodyPr/>
          <a:lstStyle/>
          <a:p>
            <a:fld id="{ED56FDAB-6BF0-4774-AD2C-D490F744293A}" type="datetimeFigureOut">
              <a:rPr lang="en-US" smtClean="0"/>
              <a:t>6/27/2019</a:t>
            </a:fld>
            <a:endParaRPr lang="en-US"/>
          </a:p>
        </p:txBody>
      </p:sp>
      <p:sp>
        <p:nvSpPr>
          <p:cNvPr id="6" name="Footer Placeholder 5">
            <a:extLst>
              <a:ext uri="{FF2B5EF4-FFF2-40B4-BE49-F238E27FC236}">
                <a16:creationId xmlns:a16="http://schemas.microsoft.com/office/drawing/2014/main" id="{96FBFCF4-F9F1-4C77-A6EB-73B7D4F0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85ABE1-8965-422F-8FB5-F89314698005}"/>
              </a:ext>
            </a:extLst>
          </p:cNvPr>
          <p:cNvSpPr>
            <a:spLocks noGrp="1"/>
          </p:cNvSpPr>
          <p:nvPr>
            <p:ph type="sldNum" sz="quarter" idx="12"/>
          </p:nvPr>
        </p:nvSpPr>
        <p:spPr/>
        <p:txBody>
          <a:bodyPr/>
          <a:lstStyle/>
          <a:p>
            <a:fld id="{E5FE75E3-56FF-40DC-A9CE-47312B024D5F}" type="slidenum">
              <a:rPr lang="en-US" smtClean="0"/>
              <a:t>‹#›</a:t>
            </a:fld>
            <a:endParaRPr lang="en-US"/>
          </a:p>
        </p:txBody>
      </p:sp>
    </p:spTree>
    <p:extLst>
      <p:ext uri="{BB962C8B-B14F-4D97-AF65-F5344CB8AC3E}">
        <p14:creationId xmlns:p14="http://schemas.microsoft.com/office/powerpoint/2010/main" val="241628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366A9-BCF5-46B9-A269-540EE8F3F8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085BB-1243-417C-B71B-69A252BBEF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4B6D6-8032-4F17-A451-3B7B51D988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6FDAB-6BF0-4774-AD2C-D490F744293A}" type="datetimeFigureOut">
              <a:rPr lang="en-US" smtClean="0"/>
              <a:t>6/27/2019</a:t>
            </a:fld>
            <a:endParaRPr lang="en-US"/>
          </a:p>
        </p:txBody>
      </p:sp>
      <p:sp>
        <p:nvSpPr>
          <p:cNvPr id="5" name="Footer Placeholder 4">
            <a:extLst>
              <a:ext uri="{FF2B5EF4-FFF2-40B4-BE49-F238E27FC236}">
                <a16:creationId xmlns:a16="http://schemas.microsoft.com/office/drawing/2014/main" id="{421348DB-19FD-4D3E-94E8-16F5E4AD8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6E5AC3-2D19-4570-BF77-69C0C2EB1E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E75E3-56FF-40DC-A9CE-47312B024D5F}" type="slidenum">
              <a:rPr lang="en-US" smtClean="0"/>
              <a:t>‹#›</a:t>
            </a:fld>
            <a:endParaRPr lang="en-US"/>
          </a:p>
        </p:txBody>
      </p:sp>
    </p:spTree>
    <p:extLst>
      <p:ext uri="{BB962C8B-B14F-4D97-AF65-F5344CB8AC3E}">
        <p14:creationId xmlns:p14="http://schemas.microsoft.com/office/powerpoint/2010/main" val="10856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sldNum" sz="quarter" idx="4"/>
          </p:nvPr>
        </p:nvSpPr>
        <p:spPr bwMode="auto">
          <a:xfrm>
            <a:off x="10663768" y="6453188"/>
            <a:ext cx="918633" cy="271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baseline="0">
                <a:solidFill>
                  <a:srgbClr val="FFC000"/>
                </a:solidFill>
                <a:latin typeface="Arial Black" pitchFamily="34" charset="0"/>
                <a:ea typeface="宋体" pitchFamily="2" charset="-122"/>
              </a:defRPr>
            </a:lvl1pPr>
          </a:lstStyle>
          <a:p>
            <a:pPr>
              <a:defRPr/>
            </a:pPr>
            <a:fld id="{D1E3FA55-05C3-4042-8FDB-ED5BFBE783D1}" type="slidenum">
              <a:rPr lang="en-US" altLang="zh-CN" smtClean="0"/>
              <a:pPr>
                <a:defRPr/>
              </a:pPr>
              <a:t>‹#›</a:t>
            </a:fld>
            <a:endParaRPr lang="zh-CN" altLang="zh-CN" dirty="0"/>
          </a:p>
        </p:txBody>
      </p:sp>
      <p:sp>
        <p:nvSpPr>
          <p:cNvPr id="173059" name="Rectangle 3"/>
          <p:cNvSpPr>
            <a:spLocks noGrp="1" noChangeArrowheads="1"/>
          </p:cNvSpPr>
          <p:nvPr>
            <p:ph type="ftr" sz="quarter" idx="3"/>
          </p:nvPr>
        </p:nvSpPr>
        <p:spPr bwMode="auto">
          <a:xfrm>
            <a:off x="2351618" y="6453188"/>
            <a:ext cx="8271933" cy="271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600">
                <a:latin typeface="+mn-lt"/>
                <a:ea typeface="+mn-ea"/>
              </a:defRPr>
            </a:lvl1pPr>
          </a:lstStyle>
          <a:p>
            <a:pPr>
              <a:defRPr/>
            </a:pPr>
            <a:r>
              <a:rPr lang="zh-CN" altLang="en-US" dirty="0"/>
              <a:t>面向对象程序设计与应用</a:t>
            </a:r>
            <a:endParaRPr lang="zh-CN" altLang="zh-CN" dirty="0"/>
          </a:p>
        </p:txBody>
      </p:sp>
      <p:sp>
        <p:nvSpPr>
          <p:cNvPr id="173060" name="Rectangle 4"/>
          <p:cNvSpPr>
            <a:spLocks noGrp="1" noChangeArrowheads="1"/>
          </p:cNvSpPr>
          <p:nvPr>
            <p:ph type="title"/>
          </p:nvPr>
        </p:nvSpPr>
        <p:spPr bwMode="auto">
          <a:xfrm>
            <a:off x="1310216" y="120715"/>
            <a:ext cx="10363200" cy="6858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7173" name="Rectangle 5"/>
          <p:cNvSpPr>
            <a:spLocks noGrp="1" noChangeArrowheads="1"/>
          </p:cNvSpPr>
          <p:nvPr>
            <p:ph type="body" idx="1"/>
          </p:nvPr>
        </p:nvSpPr>
        <p:spPr bwMode="auto">
          <a:xfrm>
            <a:off x="790040" y="1114769"/>
            <a:ext cx="10634133" cy="495458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grpSp>
        <p:nvGrpSpPr>
          <p:cNvPr id="7174" name="Group 6"/>
          <p:cNvGrpSpPr>
            <a:grpSpLocks/>
          </p:cNvGrpSpPr>
          <p:nvPr/>
        </p:nvGrpSpPr>
        <p:grpSpPr bwMode="auto">
          <a:xfrm>
            <a:off x="527052" y="6286501"/>
            <a:ext cx="10610849" cy="74613"/>
            <a:chOff x="250" y="4128"/>
            <a:chExt cx="5013" cy="47"/>
          </a:xfrm>
        </p:grpSpPr>
        <p:grpSp>
          <p:nvGrpSpPr>
            <p:cNvPr id="7178" name="Group 7"/>
            <p:cNvGrpSpPr>
              <a:grpSpLocks/>
            </p:cNvGrpSpPr>
            <p:nvPr userDrawn="1"/>
          </p:nvGrpSpPr>
          <p:grpSpPr bwMode="auto">
            <a:xfrm>
              <a:off x="3223" y="4128"/>
              <a:ext cx="2040" cy="47"/>
              <a:chOff x="2859" y="4250"/>
              <a:chExt cx="2729" cy="41"/>
            </a:xfrm>
          </p:grpSpPr>
          <p:sp>
            <p:nvSpPr>
              <p:cNvPr id="173064" name="Oval 8"/>
              <p:cNvSpPr>
                <a:spLocks noChangeArrowheads="1"/>
              </p:cNvSpPr>
              <p:nvPr userDrawn="1"/>
            </p:nvSpPr>
            <p:spPr bwMode="invGray">
              <a:xfrm>
                <a:off x="2859" y="4250"/>
                <a:ext cx="41"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65" name="Oval 9"/>
              <p:cNvSpPr>
                <a:spLocks noChangeArrowheads="1"/>
              </p:cNvSpPr>
              <p:nvPr userDrawn="1"/>
            </p:nvSpPr>
            <p:spPr bwMode="invGray">
              <a:xfrm>
                <a:off x="3243" y="4250"/>
                <a:ext cx="41"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66" name="Oval 10"/>
              <p:cNvSpPr>
                <a:spLocks noChangeArrowheads="1"/>
              </p:cNvSpPr>
              <p:nvPr userDrawn="1"/>
            </p:nvSpPr>
            <p:spPr bwMode="invGray">
              <a:xfrm>
                <a:off x="3627" y="4250"/>
                <a:ext cx="41"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67" name="Oval 11"/>
              <p:cNvSpPr>
                <a:spLocks noChangeArrowheads="1"/>
              </p:cNvSpPr>
              <p:nvPr userDrawn="1"/>
            </p:nvSpPr>
            <p:spPr bwMode="invGray">
              <a:xfrm>
                <a:off x="4011" y="4250"/>
                <a:ext cx="41"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68" name="Oval 12"/>
              <p:cNvSpPr>
                <a:spLocks noChangeArrowheads="1"/>
              </p:cNvSpPr>
              <p:nvPr userDrawn="1"/>
            </p:nvSpPr>
            <p:spPr bwMode="invGray">
              <a:xfrm>
                <a:off x="4395" y="4250"/>
                <a:ext cx="43"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69" name="Oval 13"/>
              <p:cNvSpPr>
                <a:spLocks noChangeArrowheads="1"/>
              </p:cNvSpPr>
              <p:nvPr userDrawn="1"/>
            </p:nvSpPr>
            <p:spPr bwMode="invGray">
              <a:xfrm>
                <a:off x="4779" y="4250"/>
                <a:ext cx="43"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70" name="Oval 14"/>
              <p:cNvSpPr>
                <a:spLocks noChangeArrowheads="1"/>
              </p:cNvSpPr>
              <p:nvPr userDrawn="1"/>
            </p:nvSpPr>
            <p:spPr bwMode="invGray">
              <a:xfrm>
                <a:off x="5163" y="4250"/>
                <a:ext cx="43" cy="41"/>
              </a:xfrm>
              <a:prstGeom prst="ellipse">
                <a:avLst/>
              </a:prstGeom>
              <a:solidFill>
                <a:schemeClr val="tx2"/>
              </a:solidFill>
              <a:ln w="9525">
                <a:solidFill>
                  <a:srgbClr val="0070C0"/>
                </a:solidFill>
                <a:round/>
                <a:headEnd/>
                <a:tailEnd/>
              </a:ln>
              <a:effectLst/>
            </p:spPr>
            <p:txBody>
              <a:bodyPr/>
              <a:lstStyle/>
              <a:p>
                <a:pPr>
                  <a:defRPr/>
                </a:pPr>
                <a:endParaRPr lang="en-US" sz="1800"/>
              </a:p>
            </p:txBody>
          </p:sp>
          <p:sp>
            <p:nvSpPr>
              <p:cNvPr id="173071" name="Oval 15"/>
              <p:cNvSpPr>
                <a:spLocks noChangeArrowheads="1"/>
              </p:cNvSpPr>
              <p:nvPr userDrawn="1"/>
            </p:nvSpPr>
            <p:spPr bwMode="invGray">
              <a:xfrm>
                <a:off x="5547" y="4250"/>
                <a:ext cx="41" cy="41"/>
              </a:xfrm>
              <a:prstGeom prst="ellipse">
                <a:avLst/>
              </a:prstGeom>
              <a:solidFill>
                <a:schemeClr val="tx2"/>
              </a:solidFill>
              <a:ln w="9525">
                <a:solidFill>
                  <a:srgbClr val="0070C0"/>
                </a:solidFill>
                <a:round/>
                <a:headEnd/>
                <a:tailEnd/>
              </a:ln>
              <a:effectLst/>
            </p:spPr>
            <p:txBody>
              <a:bodyPr/>
              <a:lstStyle/>
              <a:p>
                <a:pPr>
                  <a:defRPr/>
                </a:pPr>
                <a:endParaRPr lang="en-US" sz="1800"/>
              </a:p>
            </p:txBody>
          </p:sp>
        </p:grpSp>
        <p:sp>
          <p:nvSpPr>
            <p:cNvPr id="173072" name="Line 16"/>
            <p:cNvSpPr>
              <a:spLocks noChangeShapeType="1"/>
            </p:cNvSpPr>
            <p:nvPr userDrawn="1"/>
          </p:nvSpPr>
          <p:spPr bwMode="auto">
            <a:xfrm>
              <a:off x="250" y="4150"/>
              <a:ext cx="2720" cy="0"/>
            </a:xfrm>
            <a:prstGeom prst="line">
              <a:avLst/>
            </a:prstGeom>
            <a:noFill/>
            <a:ln w="50800">
              <a:solidFill>
                <a:srgbClr val="0070C0"/>
              </a:solidFill>
              <a:round/>
              <a:headEnd/>
              <a:tailEnd/>
            </a:ln>
            <a:effectLst>
              <a:outerShdw dist="35921" dir="2700000" algn="ctr" rotWithShape="0">
                <a:srgbClr val="808080">
                  <a:alpha val="50000"/>
                </a:srgbClr>
              </a:outerShdw>
            </a:effectLst>
          </p:spPr>
          <p:txBody>
            <a:bodyPr lIns="92075" tIns="46038" rIns="92075" bIns="46038" anchor="ctr"/>
            <a:lstStyle/>
            <a:p>
              <a:pPr>
                <a:defRPr/>
              </a:pPr>
              <a:endParaRPr lang="en-US" sz="1800"/>
            </a:p>
          </p:txBody>
        </p:sp>
      </p:grpSp>
      <p:sp>
        <p:nvSpPr>
          <p:cNvPr id="173073" name="Line 17"/>
          <p:cNvSpPr>
            <a:spLocks noChangeShapeType="1"/>
          </p:cNvSpPr>
          <p:nvPr/>
        </p:nvSpPr>
        <p:spPr bwMode="auto">
          <a:xfrm flipV="1">
            <a:off x="181312" y="932549"/>
            <a:ext cx="11579317" cy="0"/>
          </a:xfrm>
          <a:prstGeom prst="line">
            <a:avLst/>
          </a:prstGeom>
          <a:noFill/>
          <a:ln w="50800">
            <a:solidFill>
              <a:srgbClr val="0070C0"/>
            </a:solidFill>
            <a:round/>
            <a:headEnd/>
            <a:tailEnd/>
          </a:ln>
          <a:effectLst>
            <a:outerShdw dist="35921" dir="2700000" algn="ctr" rotWithShape="0">
              <a:srgbClr val="808080">
                <a:alpha val="50000"/>
              </a:srgbClr>
            </a:outerShdw>
          </a:effectLst>
        </p:spPr>
        <p:txBody>
          <a:bodyPr lIns="92075" tIns="46038" rIns="92075" bIns="46038" anchor="ctr"/>
          <a:lstStyle/>
          <a:p>
            <a:pPr>
              <a:defRPr/>
            </a:pPr>
            <a:endParaRPr lang="en-US" sz="1800" dirty="0"/>
          </a:p>
        </p:txBody>
      </p:sp>
      <p:sp>
        <p:nvSpPr>
          <p:cNvPr id="173074" name="Rectangle 18"/>
          <p:cNvSpPr>
            <a:spLocks noGrp="1" noChangeArrowheads="1"/>
          </p:cNvSpPr>
          <p:nvPr>
            <p:ph type="dt" sz="half" idx="2"/>
          </p:nvPr>
        </p:nvSpPr>
        <p:spPr bwMode="auto">
          <a:xfrm>
            <a:off x="541867" y="6453188"/>
            <a:ext cx="1536700" cy="271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baseline="0">
                <a:solidFill>
                  <a:srgbClr val="FFC000"/>
                </a:solidFill>
                <a:latin typeface="+mn-lt"/>
                <a:ea typeface="+mj-ea"/>
              </a:defRPr>
            </a:lvl1pPr>
          </a:lstStyle>
          <a:p>
            <a:pPr>
              <a:defRPr/>
            </a:pPr>
            <a:fld id="{28E95B5D-C9F8-4892-88AD-CEDDAF30193B}" type="datetime1">
              <a:rPr lang="zh-CN" altLang="en-US" smtClean="0"/>
              <a:t>2019/6/27</a:t>
            </a:fld>
            <a:endParaRPr lang="zh-CN" altLang="zh-CN" dirty="0"/>
          </a:p>
        </p:txBody>
      </p:sp>
      <p:pic>
        <p:nvPicPr>
          <p:cNvPr id="21" name="图片 20"/>
          <p:cNvPicPr>
            <a:picLocks noChangeAspect="1"/>
          </p:cNvPicPr>
          <p:nvPr userDrawn="1"/>
        </p:nvPicPr>
        <p:blipFill rotWithShape="1">
          <a:blip r:embed="rId16" cstate="print">
            <a:extLst>
              <a:ext uri="{28A0092B-C50C-407E-A947-70E740481C1C}">
                <a14:useLocalDpi xmlns:a14="http://schemas.microsoft.com/office/drawing/2010/main" val="0"/>
              </a:ext>
            </a:extLst>
          </a:blip>
          <a:srcRect l="20055" t="4910" r="20165" b="17049"/>
          <a:stretch/>
        </p:blipFill>
        <p:spPr>
          <a:xfrm>
            <a:off x="181313" y="35342"/>
            <a:ext cx="1096433" cy="805132"/>
          </a:xfrm>
          <a:prstGeom prst="ellipse">
            <a:avLst/>
          </a:prstGeom>
        </p:spPr>
      </p:pic>
    </p:spTree>
    <p:extLst>
      <p:ext uri="{BB962C8B-B14F-4D97-AF65-F5344CB8AC3E}">
        <p14:creationId xmlns:p14="http://schemas.microsoft.com/office/powerpoint/2010/main" val="328589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2pPr>
      <a:lvl3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3pPr>
      <a:lvl4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4pPr>
      <a:lvl5pPr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5pPr>
      <a:lvl6pPr marL="4572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6pPr>
      <a:lvl7pPr marL="9144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7pPr>
      <a:lvl8pPr marL="13716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8pPr>
      <a:lvl9pPr marL="1828800" algn="l" rtl="0" eaLnBrk="0" fontAlgn="base" hangingPunct="0">
        <a:spcBef>
          <a:spcPct val="0"/>
        </a:spcBef>
        <a:spcAft>
          <a:spcPct val="0"/>
        </a:spcAft>
        <a:defRPr kumimoji="1" sz="3600">
          <a:solidFill>
            <a:srgbClr val="000099"/>
          </a:solidFill>
          <a:effectLst>
            <a:outerShdw blurRad="38100" dist="38100" dir="2700000" algn="tl">
              <a:srgbClr val="C0C0C0"/>
            </a:outerShdw>
          </a:effectLst>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FF3300"/>
        </a:buClr>
        <a:buSzPct val="70000"/>
        <a:buFont typeface="Wingdings" pitchFamily="2" charset="2"/>
        <a:buChar char="l"/>
        <a:defRPr kumimoji="1" sz="30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Font typeface="Times New Roman" pitchFamily="18" charset="0"/>
        <a:buChar char="–"/>
        <a:defRPr kumimoji="1" sz="2600">
          <a:solidFill>
            <a:srgbClr val="006699"/>
          </a:solidFill>
          <a:latin typeface="+mn-lt"/>
          <a:ea typeface="楷体_GB2312" pitchFamily="49" charset="-122"/>
        </a:defRPr>
      </a:lvl2pPr>
      <a:lvl3pPr marL="1143000" indent="-228600" algn="l" rtl="0" eaLnBrk="0" fontAlgn="base" hangingPunct="0">
        <a:spcBef>
          <a:spcPct val="20000"/>
        </a:spcBef>
        <a:spcAft>
          <a:spcPct val="0"/>
        </a:spcAft>
        <a:buChar char="•"/>
        <a:defRPr kumimoji="1" sz="2200">
          <a:solidFill>
            <a:schemeClr val="tx1"/>
          </a:solidFill>
          <a:latin typeface="+mn-lt"/>
          <a:ea typeface="楷体_GB2312" pitchFamily="49" charset="-122"/>
        </a:defRPr>
      </a:lvl3pPr>
      <a:lvl4pPr marL="1600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6pPr>
      <a:lvl7pPr marL="29718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7pPr>
      <a:lvl8pPr marL="34290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8pPr>
      <a:lvl9pPr marL="3886200" indent="-228600" algn="l" rtl="0" eaLnBrk="0" fontAlgn="base" hangingPunct="0">
        <a:spcBef>
          <a:spcPct val="20000"/>
        </a:spcBef>
        <a:spcAft>
          <a:spcPct val="0"/>
        </a:spcAft>
        <a:buChar char="•"/>
        <a:defRPr kumimoji="1" sz="2000">
          <a:solidFill>
            <a:schemeClr val="tx1"/>
          </a:solidFill>
          <a:latin typeface="+mn-lt"/>
          <a:ea typeface="楷体_GB2312" pitchFamily="49" charset="-122"/>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file:///D:\c++\ch4\test\test.sln"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1524000" y="1169988"/>
            <a:ext cx="9144000" cy="5681662"/>
          </a:xfrm>
          <a:prstGeom prst="rect">
            <a:avLst/>
          </a:prstGeom>
          <a:solidFill>
            <a:schemeClr val="bg1"/>
          </a:solidFill>
          <a:ln w="9525">
            <a:noFill/>
            <a:miter lim="800000"/>
            <a:headEnd/>
            <a:tailEnd/>
          </a:ln>
        </p:spPr>
      </p:pic>
      <p:pic>
        <p:nvPicPr>
          <p:cNvPr id="8" name="Picture 12" descr="a_1"/>
          <p:cNvPicPr>
            <a:picLocks noChangeAspect="1" noChangeArrowheads="1"/>
          </p:cNvPicPr>
          <p:nvPr/>
        </p:nvPicPr>
        <p:blipFill>
          <a:blip r:embed="rId4">
            <a:extLst>
              <a:ext uri="{28A0092B-C50C-407E-A947-70E740481C1C}">
                <a14:useLocalDpi xmlns:a14="http://schemas.microsoft.com/office/drawing/2010/main" val="0"/>
              </a:ext>
            </a:extLst>
          </a:blip>
          <a:srcRect l="2174"/>
          <a:stretch>
            <a:fillRect/>
          </a:stretch>
        </p:blipFill>
        <p:spPr bwMode="auto">
          <a:xfrm>
            <a:off x="1530350" y="8509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6"/>
          <p:cNvSpPr>
            <a:spLocks noChangeShapeType="1"/>
          </p:cNvSpPr>
          <p:nvPr/>
        </p:nvSpPr>
        <p:spPr bwMode="auto">
          <a:xfrm>
            <a:off x="1524000" y="36576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0" name="Line 27"/>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1" name="Rectangle 33"/>
          <p:cNvSpPr>
            <a:spLocks noChangeArrowheads="1"/>
          </p:cNvSpPr>
          <p:nvPr/>
        </p:nvSpPr>
        <p:spPr bwMode="auto">
          <a:xfrm>
            <a:off x="1524000" y="1447800"/>
            <a:ext cx="9144000" cy="1143000"/>
          </a:xfrm>
          <a:prstGeom prst="rect">
            <a:avLst/>
          </a:prstGeom>
          <a:solidFill>
            <a:srgbClr val="FFFFFF"/>
          </a:solidFill>
          <a:ln w="9525">
            <a:noFill/>
            <a:miter lim="800000"/>
            <a:headEnd/>
            <a:tailEnd/>
          </a:ln>
        </p:spPr>
        <p:txBody>
          <a:bodyPr wrap="none" anchor="ct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2" name="Line 34"/>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pic>
        <p:nvPicPr>
          <p:cNvPr id="13" name="Picture 2" descr="C:\Documents and Settings\Administrator\桌面\图片2.jpg"/>
          <p:cNvPicPr>
            <a:picLocks noChangeAspect="1" noChangeArrowheads="1"/>
          </p:cNvPicPr>
          <p:nvPr/>
        </p:nvPicPr>
        <p:blipFill>
          <a:blip r:embed="rId5" cstate="print">
            <a:duotone>
              <a:schemeClr val="accent6">
                <a:shade val="45000"/>
                <a:satMod val="135000"/>
              </a:schemeClr>
              <a:prstClr val="white"/>
            </a:duotone>
          </a:blip>
          <a:srcRect/>
          <a:stretch>
            <a:fillRect/>
          </a:stretch>
        </p:blipFill>
        <p:spPr bwMode="auto">
          <a:xfrm>
            <a:off x="1519238" y="6350"/>
            <a:ext cx="9155113" cy="2222500"/>
          </a:xfrm>
          <a:prstGeom prst="rect">
            <a:avLst/>
          </a:prstGeom>
          <a:noFill/>
          <a:ln w="9525">
            <a:noFill/>
            <a:miter lim="800000"/>
            <a:headEnd/>
            <a:tailEnd/>
          </a:ln>
        </p:spPr>
      </p:pic>
      <p:pic>
        <p:nvPicPr>
          <p:cNvPr id="15"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745" y="168755"/>
            <a:ext cx="4703131" cy="8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D:\ppt\新建文件夹\校门.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8963" y="3676651"/>
            <a:ext cx="112871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D:\ppt\新建文件夹\1-1.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8963"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D:\ppt\新建文件夹\1-2.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9138"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D:\ppt\新建文件夹\1-5.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1851" y="5778500"/>
            <a:ext cx="1127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ppt\新建文件夹\IMG_8605.jpg"/>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9138"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D:\ppt\新建文件夹\图书馆-4.jpg"/>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8963"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1898822" y="1389956"/>
            <a:ext cx="8769178" cy="769441"/>
          </a:xfrm>
          <a:prstGeom prst="rect">
            <a:avLst/>
          </a:prstGeom>
          <a:noFill/>
        </p:spPr>
        <p:txBody>
          <a:bodyPr wrap="square" rtlCol="0">
            <a:spAutoFit/>
          </a:bodyPr>
          <a:lstStyle/>
          <a:p>
            <a:pPr algn="ctr" eaLnBrk="0" fontAlgn="base" hangingPunct="0">
              <a:spcBef>
                <a:spcPct val="0"/>
              </a:spcBef>
              <a:spcAft>
                <a:spcPct val="0"/>
              </a:spcAft>
            </a:pPr>
            <a:r>
              <a:rPr kumimoji="1" lang="zh-CN" altLang="en-US" sz="4400" b="1" dirty="0">
                <a:solidFill>
                  <a:srgbClr val="0000FF"/>
                </a:solidFill>
                <a:latin typeface="楷体" panose="02010609060101010101" pitchFamily="49" charset="-122"/>
                <a:ea typeface="楷体" panose="02010609060101010101" pitchFamily="49" charset="-122"/>
              </a:rPr>
              <a:t>面向对象程序设计与应用</a:t>
            </a:r>
          </a:p>
        </p:txBody>
      </p:sp>
      <p:sp>
        <p:nvSpPr>
          <p:cNvPr id="25" name="文本框 24"/>
          <p:cNvSpPr txBox="1"/>
          <p:nvPr/>
        </p:nvSpPr>
        <p:spPr>
          <a:xfrm>
            <a:off x="3366455" y="2783986"/>
            <a:ext cx="5471790" cy="707886"/>
          </a:xfrm>
          <a:prstGeom prst="rect">
            <a:avLst/>
          </a:prstGeom>
          <a:noFill/>
        </p:spPr>
        <p:txBody>
          <a:bodyPr wrap="square" rtlCol="0">
            <a:spAutoFit/>
          </a:bodyPr>
          <a:lstStyle/>
          <a:p>
            <a:pPr algn="ctr" eaLnBrk="0" fontAlgn="base" hangingPunct="0">
              <a:spcBef>
                <a:spcPct val="0"/>
              </a:spcBef>
              <a:spcAft>
                <a:spcPct val="0"/>
              </a:spcAft>
            </a:pPr>
            <a:r>
              <a:rPr kumimoji="1" lang="zh-CN" altLang="en-US" sz="4000" b="1" dirty="0">
                <a:solidFill>
                  <a:srgbClr val="FF9900"/>
                </a:solidFill>
                <a:latin typeface="华文楷体" panose="02010600040101010101" pitchFamily="2" charset="-122"/>
                <a:ea typeface="华文楷体" panose="02010600040101010101" pitchFamily="2" charset="-122"/>
              </a:rPr>
              <a:t>第四章 类与对象</a:t>
            </a:r>
          </a:p>
        </p:txBody>
      </p:sp>
      <p:sp>
        <p:nvSpPr>
          <p:cNvPr id="26" name="文本框 25"/>
          <p:cNvSpPr txBox="1"/>
          <p:nvPr/>
        </p:nvSpPr>
        <p:spPr>
          <a:xfrm>
            <a:off x="4053508" y="4097398"/>
            <a:ext cx="4097684" cy="2062103"/>
          </a:xfrm>
          <a:prstGeom prst="rect">
            <a:avLst/>
          </a:prstGeom>
          <a:noFill/>
        </p:spPr>
        <p:txBody>
          <a:bodyPr wrap="square" rtlCol="0">
            <a:spAutoFit/>
          </a:bodyPr>
          <a:lstStyle/>
          <a:p>
            <a:pPr algn="ctr" eaLnBrk="0" fontAlgn="base" hangingPunct="0">
              <a:spcBef>
                <a:spcPct val="0"/>
              </a:spcBef>
              <a:spcAft>
                <a:spcPct val="0"/>
              </a:spcAft>
            </a:pPr>
            <a:r>
              <a:rPr kumimoji="1" lang="zh-CN" altLang="en-US" sz="2800" b="1" dirty="0">
                <a:solidFill>
                  <a:srgbClr val="FFCC00"/>
                </a:solidFill>
                <a:latin typeface="楷体" panose="02010609060101010101" pitchFamily="49" charset="-122"/>
                <a:ea typeface="楷体" panose="02010609060101010101" pitchFamily="49" charset="-122"/>
              </a:rPr>
              <a:t>授课教</a:t>
            </a:r>
            <a:r>
              <a:rPr kumimoji="1" lang="zh-CN" altLang="en-US" sz="2800" b="1">
                <a:solidFill>
                  <a:srgbClr val="FFCC00"/>
                </a:solidFill>
                <a:latin typeface="楷体" panose="02010609060101010101" pitchFamily="49" charset="-122"/>
                <a:ea typeface="楷体" panose="02010609060101010101" pitchFamily="49" charset="-122"/>
              </a:rPr>
              <a:t>师：张潇</a:t>
            </a:r>
            <a:endParaRPr kumimoji="1" lang="en-US" altLang="zh-CN" sz="2800" b="1" dirty="0">
              <a:solidFill>
                <a:srgbClr val="FFCC00"/>
              </a:solidFill>
              <a:latin typeface="楷体" panose="02010609060101010101" pitchFamily="49" charset="-122"/>
              <a:ea typeface="楷体" panose="02010609060101010101" pitchFamily="49" charset="-122"/>
            </a:endParaRPr>
          </a:p>
          <a:p>
            <a:pPr algn="ctr" eaLnBrk="0" fontAlgn="base" hangingPunct="0">
              <a:spcBef>
                <a:spcPct val="0"/>
              </a:spcBef>
              <a:spcAft>
                <a:spcPct val="0"/>
              </a:spcAft>
            </a:pPr>
            <a:endParaRPr kumimoji="1" lang="en-US" altLang="zh-CN" sz="2800" b="1" dirty="0">
              <a:solidFill>
                <a:prstClr val="black"/>
              </a:solidFill>
              <a:latin typeface="楷体" panose="02010609060101010101" pitchFamily="49" charset="-122"/>
              <a:ea typeface="楷体" panose="02010609060101010101" pitchFamily="49"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机电与信息工程学院</a:t>
            </a:r>
            <a:endParaRPr kumimoji="1" lang="en-US" altLang="zh-CN" sz="2400" b="1" dirty="0">
              <a:solidFill>
                <a:srgbClr val="FFFFCC"/>
              </a:solidFill>
              <a:latin typeface="华文楷体" panose="02010600040101010101" pitchFamily="2" charset="-122"/>
              <a:ea typeface="华文楷体" panose="02010600040101010101" pitchFamily="2"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计算机系</a:t>
            </a:r>
          </a:p>
        </p:txBody>
      </p:sp>
    </p:spTree>
    <p:extLst>
      <p:ext uri="{BB962C8B-B14F-4D97-AF65-F5344CB8AC3E}">
        <p14:creationId xmlns:p14="http://schemas.microsoft.com/office/powerpoint/2010/main" val="103542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19536" y="1124745"/>
            <a:ext cx="7772400" cy="5184775"/>
          </a:xfrm>
          <a:prstGeom prst="rect">
            <a:avLst/>
          </a:prstGeom>
        </p:spPr>
        <p:txBody>
          <a:bodyPr vert="horz" lIns="121920" tIns="60960" rIns="121920" bIns="6096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80000"/>
              </a:lnSpc>
              <a:spcAft>
                <a:spcPct val="0"/>
              </a:spcAft>
              <a:buNone/>
            </a:pPr>
            <a:r>
              <a:rPr kumimoji="1" lang="en-US" altLang="zh-CN" sz="4267" b="1" dirty="0">
                <a:solidFill>
                  <a:srgbClr val="FFC000"/>
                </a:solidFill>
                <a:latin typeface="Arial"/>
              </a:rPr>
              <a:t>3</a:t>
            </a:r>
            <a:r>
              <a:rPr kumimoji="1" lang="zh-CN" altLang="en-US" sz="4267" b="1" dirty="0">
                <a:solidFill>
                  <a:srgbClr val="FFC000"/>
                </a:solidFill>
                <a:latin typeface="Arial"/>
              </a:rPr>
              <a:t>、对象的使用</a:t>
            </a:r>
          </a:p>
          <a:p>
            <a:pPr lvl="1" fontAlgn="base">
              <a:lnSpc>
                <a:spcPct val="80000"/>
              </a:lnSpc>
              <a:spcAft>
                <a:spcPct val="0"/>
              </a:spcAft>
            </a:pPr>
            <a:r>
              <a:rPr kumimoji="1" lang="zh-CN" altLang="en-US" sz="3733" b="1" dirty="0">
                <a:solidFill>
                  <a:prstClr val="black"/>
                </a:solidFill>
                <a:latin typeface="Arial"/>
              </a:rPr>
              <a:t>对象名</a:t>
            </a:r>
            <a:r>
              <a:rPr kumimoji="1" lang="en-US" altLang="zh-CN" sz="3733" b="1" dirty="0">
                <a:solidFill>
                  <a:prstClr val="black"/>
                </a:solidFill>
                <a:latin typeface="Arial"/>
              </a:rPr>
              <a:t>.</a:t>
            </a:r>
            <a:r>
              <a:rPr kumimoji="1" lang="zh-CN" altLang="en-US" sz="3733" b="1" dirty="0">
                <a:solidFill>
                  <a:prstClr val="black"/>
                </a:solidFill>
                <a:latin typeface="Arial"/>
              </a:rPr>
              <a:t>数据成员名</a:t>
            </a:r>
          </a:p>
          <a:p>
            <a:pPr lvl="1" fontAlgn="base">
              <a:lnSpc>
                <a:spcPct val="80000"/>
              </a:lnSpc>
              <a:spcAft>
                <a:spcPct val="0"/>
              </a:spcAft>
            </a:pPr>
            <a:r>
              <a:rPr kumimoji="1" lang="zh-CN" altLang="en-US" sz="3733" b="1" dirty="0">
                <a:solidFill>
                  <a:prstClr val="black"/>
                </a:solidFill>
                <a:latin typeface="Arial"/>
              </a:rPr>
              <a:t>对象名</a:t>
            </a:r>
            <a:r>
              <a:rPr kumimoji="1" lang="en-US" altLang="zh-CN" sz="3733" b="1" dirty="0">
                <a:solidFill>
                  <a:prstClr val="black"/>
                </a:solidFill>
                <a:latin typeface="Arial"/>
              </a:rPr>
              <a:t>.</a:t>
            </a:r>
            <a:r>
              <a:rPr kumimoji="1" lang="zh-CN" altLang="en-US" sz="3733" b="1" dirty="0">
                <a:solidFill>
                  <a:prstClr val="black"/>
                </a:solidFill>
                <a:latin typeface="Arial"/>
              </a:rPr>
              <a:t>成员函数名（实参表）</a:t>
            </a:r>
          </a:p>
          <a:p>
            <a:pPr lvl="1" fontAlgn="base">
              <a:lnSpc>
                <a:spcPct val="80000"/>
              </a:lnSpc>
              <a:spcAft>
                <a:spcPct val="0"/>
              </a:spcAft>
              <a:buNone/>
            </a:pPr>
            <a:r>
              <a:rPr kumimoji="1" lang="zh-CN" altLang="zh-CN" sz="3733" b="1" dirty="0">
                <a:solidFill>
                  <a:prstClr val="black"/>
                </a:solidFill>
                <a:latin typeface="Arial"/>
              </a:rPr>
              <a:t>例如，访问</a:t>
            </a:r>
            <a:r>
              <a:rPr kumimoji="1" lang="en-US" altLang="zh-CN" sz="3733" b="1" dirty="0" err="1">
                <a:solidFill>
                  <a:prstClr val="black"/>
                </a:solidFill>
                <a:latin typeface="Arial"/>
              </a:rPr>
              <a:t>myClock</a:t>
            </a:r>
            <a:r>
              <a:rPr kumimoji="1" lang="zh-CN" altLang="en-US" sz="3733" b="1" dirty="0">
                <a:solidFill>
                  <a:prstClr val="black"/>
                </a:solidFill>
                <a:latin typeface="Arial"/>
              </a:rPr>
              <a:t>的成员：</a:t>
            </a:r>
          </a:p>
          <a:p>
            <a:pPr lvl="1" algn="ctr" fontAlgn="base">
              <a:lnSpc>
                <a:spcPct val="80000"/>
              </a:lnSpc>
              <a:spcAft>
                <a:spcPct val="0"/>
              </a:spcAft>
              <a:buNone/>
            </a:pPr>
            <a:r>
              <a:rPr kumimoji="1" lang="en-US" altLang="zh-CN" sz="3733" b="1" dirty="0" err="1">
                <a:solidFill>
                  <a:srgbClr val="B2B2B2"/>
                </a:solidFill>
                <a:latin typeface="Arial"/>
              </a:rPr>
              <a:t>myClock.setHour</a:t>
            </a:r>
            <a:r>
              <a:rPr kumimoji="1" lang="en-US" altLang="zh-CN" sz="3733" b="1" dirty="0">
                <a:solidFill>
                  <a:srgbClr val="B2B2B2"/>
                </a:solidFill>
                <a:latin typeface="Arial"/>
              </a:rPr>
              <a:t>(12);</a:t>
            </a:r>
          </a:p>
          <a:p>
            <a:pPr lvl="1" algn="ctr" fontAlgn="base">
              <a:lnSpc>
                <a:spcPct val="80000"/>
              </a:lnSpc>
              <a:spcAft>
                <a:spcPct val="0"/>
              </a:spcAft>
              <a:buNone/>
            </a:pPr>
            <a:r>
              <a:rPr kumimoji="1" lang="en-US" altLang="zh-CN" sz="3733" b="1" dirty="0" err="1">
                <a:solidFill>
                  <a:srgbClr val="B2B2B2"/>
                </a:solidFill>
                <a:latin typeface="Arial"/>
              </a:rPr>
              <a:t>myClock.dispTime</a:t>
            </a:r>
            <a:r>
              <a:rPr kumimoji="1" lang="en-US" altLang="zh-CN" sz="3733" b="1" dirty="0">
                <a:solidFill>
                  <a:srgbClr val="B2B2B2"/>
                </a:solidFill>
                <a:latin typeface="Arial"/>
              </a:rPr>
              <a:t>();</a:t>
            </a:r>
          </a:p>
          <a:p>
            <a:pPr lvl="1" algn="ctr" fontAlgn="base">
              <a:lnSpc>
                <a:spcPct val="80000"/>
              </a:lnSpc>
              <a:spcAft>
                <a:spcPct val="0"/>
              </a:spcAft>
              <a:buNone/>
            </a:pPr>
            <a:endParaRPr kumimoji="1" lang="en-US" altLang="zh-CN" sz="3733" b="1" dirty="0">
              <a:solidFill>
                <a:srgbClr val="B2B2B2"/>
              </a:solidFill>
              <a:latin typeface="Arial"/>
            </a:endParaRPr>
          </a:p>
          <a:p>
            <a:pPr lvl="1" fontAlgn="base">
              <a:lnSpc>
                <a:spcPct val="80000"/>
              </a:lnSpc>
              <a:spcAft>
                <a:spcPct val="0"/>
              </a:spcAft>
              <a:buNone/>
            </a:pPr>
            <a:r>
              <a:rPr kumimoji="1" lang="zh-CN" altLang="en-US" sz="3733" b="1" dirty="0">
                <a:solidFill>
                  <a:prstClr val="black"/>
                </a:solidFill>
                <a:latin typeface="Arial"/>
              </a:rPr>
              <a:t>对象指针的使用：</a:t>
            </a:r>
            <a:endParaRPr kumimoji="1" lang="en-US" altLang="zh-CN" sz="3733" b="1" dirty="0">
              <a:solidFill>
                <a:prstClr val="black"/>
              </a:solidFill>
              <a:latin typeface="Arial"/>
            </a:endParaRPr>
          </a:p>
          <a:p>
            <a:pPr lvl="1" fontAlgn="base">
              <a:lnSpc>
                <a:spcPct val="80000"/>
              </a:lnSpc>
              <a:spcAft>
                <a:spcPct val="0"/>
              </a:spcAft>
              <a:buNone/>
            </a:pPr>
            <a:r>
              <a:rPr kumimoji="1" lang="en-US" altLang="zh-CN" sz="3733" b="1" dirty="0">
                <a:solidFill>
                  <a:srgbClr val="B2B2B2"/>
                </a:solidFill>
                <a:latin typeface="Arial"/>
              </a:rPr>
              <a:t>Clock *</a:t>
            </a:r>
            <a:r>
              <a:rPr kumimoji="1" lang="en-US" altLang="zh-CN" sz="3733" b="1" dirty="0" err="1">
                <a:solidFill>
                  <a:srgbClr val="B2B2B2"/>
                </a:solidFill>
                <a:latin typeface="Arial"/>
              </a:rPr>
              <a:t>pClock</a:t>
            </a:r>
            <a:r>
              <a:rPr kumimoji="1" lang="en-US" altLang="zh-CN" sz="3733" b="1" dirty="0">
                <a:solidFill>
                  <a:srgbClr val="B2B2B2"/>
                </a:solidFill>
                <a:latin typeface="Arial"/>
              </a:rPr>
              <a:t>;</a:t>
            </a:r>
          </a:p>
          <a:p>
            <a:pPr lvl="1" fontAlgn="base">
              <a:lnSpc>
                <a:spcPct val="80000"/>
              </a:lnSpc>
              <a:spcAft>
                <a:spcPct val="0"/>
              </a:spcAft>
              <a:buNone/>
            </a:pPr>
            <a:r>
              <a:rPr kumimoji="1" lang="en-US" altLang="zh-CN" sz="3733" b="1" dirty="0" err="1">
                <a:solidFill>
                  <a:srgbClr val="B2B2B2"/>
                </a:solidFill>
                <a:latin typeface="Arial"/>
              </a:rPr>
              <a:t>pClock</a:t>
            </a:r>
            <a:r>
              <a:rPr kumimoji="1" lang="en-US" altLang="zh-CN" sz="3733" b="1" dirty="0">
                <a:solidFill>
                  <a:srgbClr val="B2B2B2"/>
                </a:solidFill>
                <a:latin typeface="Arial"/>
              </a:rPr>
              <a:t>=new Clock;</a:t>
            </a:r>
          </a:p>
          <a:p>
            <a:pPr lvl="1" fontAlgn="base">
              <a:lnSpc>
                <a:spcPct val="80000"/>
              </a:lnSpc>
              <a:spcAft>
                <a:spcPct val="0"/>
              </a:spcAft>
              <a:buNone/>
            </a:pPr>
            <a:r>
              <a:rPr kumimoji="1" lang="en-US" altLang="zh-CN" sz="3733" b="1" dirty="0" err="1">
                <a:solidFill>
                  <a:srgbClr val="B2B2B2"/>
                </a:solidFill>
                <a:latin typeface="Arial"/>
              </a:rPr>
              <a:t>pClock</a:t>
            </a:r>
            <a:r>
              <a:rPr kumimoji="1" lang="en-US" altLang="zh-CN" sz="3733" b="1" dirty="0">
                <a:solidFill>
                  <a:srgbClr val="B2B2B2"/>
                </a:solidFill>
                <a:latin typeface="Arial"/>
              </a:rPr>
              <a:t>-&gt;</a:t>
            </a:r>
            <a:r>
              <a:rPr kumimoji="1" lang="en-US" altLang="zh-CN" sz="3733" b="1" dirty="0" err="1">
                <a:solidFill>
                  <a:srgbClr val="B2B2B2"/>
                </a:solidFill>
                <a:latin typeface="Arial"/>
              </a:rPr>
              <a:t>setHour</a:t>
            </a:r>
            <a:r>
              <a:rPr kumimoji="1" lang="en-US" altLang="zh-CN" sz="3733" b="1" dirty="0">
                <a:solidFill>
                  <a:srgbClr val="B2B2B2"/>
                </a:solidFill>
                <a:latin typeface="Arial"/>
              </a:rPr>
              <a:t>(12);</a:t>
            </a:r>
          </a:p>
          <a:p>
            <a:pPr lvl="1" fontAlgn="base">
              <a:lnSpc>
                <a:spcPct val="80000"/>
              </a:lnSpc>
              <a:spcAft>
                <a:spcPct val="0"/>
              </a:spcAft>
              <a:buNone/>
            </a:pPr>
            <a:r>
              <a:rPr kumimoji="1" lang="en-US" altLang="zh-CN" sz="3733" b="1" dirty="0" err="1">
                <a:solidFill>
                  <a:srgbClr val="B2B2B2"/>
                </a:solidFill>
                <a:latin typeface="Arial"/>
              </a:rPr>
              <a:t>pClock</a:t>
            </a:r>
            <a:r>
              <a:rPr kumimoji="1" lang="en-US" altLang="zh-CN" sz="3733" b="1" dirty="0">
                <a:solidFill>
                  <a:srgbClr val="B2B2B2"/>
                </a:solidFill>
                <a:latin typeface="Arial"/>
              </a:rPr>
              <a:t>-&gt;</a:t>
            </a:r>
            <a:r>
              <a:rPr kumimoji="1" lang="en-US" altLang="zh-CN" sz="3733" b="1" dirty="0" err="1">
                <a:solidFill>
                  <a:srgbClr val="B2B2B2"/>
                </a:solidFill>
                <a:latin typeface="Arial"/>
              </a:rPr>
              <a:t>dispTime</a:t>
            </a:r>
            <a:r>
              <a:rPr kumimoji="1" lang="en-US" altLang="zh-CN" sz="3733" b="1" dirty="0">
                <a:solidFill>
                  <a:srgbClr val="B2B2B2"/>
                </a:solidFill>
                <a:latin typeface="Arial"/>
              </a:rPr>
              <a:t>();</a:t>
            </a:r>
          </a:p>
        </p:txBody>
      </p:sp>
    </p:spTree>
    <p:extLst>
      <p:ext uri="{BB962C8B-B14F-4D97-AF65-F5344CB8AC3E}">
        <p14:creationId xmlns:p14="http://schemas.microsoft.com/office/powerpoint/2010/main" val="254353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1000"/>
                                        <p:tgtEl>
                                          <p:spTgt spid="4">
                                            <p:txEl>
                                              <p:pRg st="8" end="8"/>
                                            </p:txEl>
                                          </p:spTgt>
                                        </p:tgtEl>
                                      </p:cBhvr>
                                    </p:animEffect>
                                    <p:anim calcmode="lin" valueType="num">
                                      <p:cBhvr>
                                        <p:cTn id="3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8" end="8"/>
                                            </p:txEl>
                                          </p:spTgt>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 calcmode="lin" valueType="num">
                                      <p:cBhvr additive="base">
                                        <p:cTn id="3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1000"/>
                                        <p:tgtEl>
                                          <p:spTgt spid="4">
                                            <p:txEl>
                                              <p:pRg st="9" end="9"/>
                                            </p:txEl>
                                          </p:spTgt>
                                        </p:tgtEl>
                                      </p:cBhvr>
                                    </p:animEffect>
                                    <p:anim calcmode="lin" valueType="num">
                                      <p:cBhvr>
                                        <p:cTn id="43"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1000"/>
                                        <p:tgtEl>
                                          <p:spTgt spid="4">
                                            <p:txEl>
                                              <p:pRg st="10" end="10"/>
                                            </p:txEl>
                                          </p:spTgt>
                                        </p:tgtEl>
                                      </p:cBhvr>
                                    </p:animEffect>
                                    <p:anim calcmode="lin" valueType="num">
                                      <p:cBhvr>
                                        <p:cTn id="4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1000"/>
                                        <p:tgtEl>
                                          <p:spTgt spid="4">
                                            <p:txEl>
                                              <p:pRg st="11" end="11"/>
                                            </p:txEl>
                                          </p:spTgt>
                                        </p:tgtEl>
                                      </p:cBhvr>
                                    </p:animEffect>
                                    <p:anim calcmode="lin" valueType="num">
                                      <p:cBhvr>
                                        <p:cTn id="53"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667248" y="1628800"/>
            <a:ext cx="8640763" cy="4914900"/>
          </a:xfrm>
        </p:spPr>
        <p:txBody>
          <a:bodyPr/>
          <a:lstStyle/>
          <a:p>
            <a:pPr lvl="1">
              <a:buFontTx/>
              <a:buNone/>
            </a:pPr>
            <a:r>
              <a:rPr lang="en-US" altLang="zh-CN" sz="2400" b="1" dirty="0">
                <a:solidFill>
                  <a:schemeClr val="accent2"/>
                </a:solidFill>
              </a:rPr>
              <a:t>1</a:t>
            </a:r>
            <a:r>
              <a:rPr lang="zh-CN" altLang="en-US" sz="2400" b="1" dirty="0">
                <a:solidFill>
                  <a:schemeClr val="accent2"/>
                </a:solidFill>
              </a:rPr>
              <a:t>、函数模板的定义</a:t>
            </a:r>
          </a:p>
          <a:p>
            <a:pPr lvl="2">
              <a:buFontTx/>
              <a:buNone/>
            </a:pPr>
            <a:r>
              <a:rPr lang="en-US" altLang="zh-CN" b="1" dirty="0">
                <a:solidFill>
                  <a:srgbClr val="FF0000"/>
                </a:solidFill>
              </a:rPr>
              <a:t>template</a:t>
            </a:r>
            <a:r>
              <a:rPr lang="en-US" altLang="zh-CN" b="1" dirty="0"/>
              <a:t> &lt;</a:t>
            </a:r>
            <a:r>
              <a:rPr lang="en-US" altLang="zh-CN" b="1" dirty="0">
                <a:solidFill>
                  <a:srgbClr val="FF0000"/>
                </a:solidFill>
              </a:rPr>
              <a:t>class</a:t>
            </a:r>
            <a:r>
              <a:rPr lang="en-US" altLang="zh-CN" b="1" dirty="0"/>
              <a:t> T1, </a:t>
            </a:r>
            <a:r>
              <a:rPr lang="en-US" altLang="zh-CN" b="1" dirty="0">
                <a:solidFill>
                  <a:srgbClr val="FF0000"/>
                </a:solidFill>
              </a:rPr>
              <a:t>class</a:t>
            </a:r>
            <a:r>
              <a:rPr lang="en-US" altLang="zh-CN" b="1" dirty="0"/>
              <a:t> T2,…&gt;</a:t>
            </a:r>
          </a:p>
          <a:p>
            <a:pPr lvl="2">
              <a:buFontTx/>
              <a:buNone/>
            </a:pPr>
            <a:r>
              <a:rPr lang="zh-CN" altLang="en-US" b="1" dirty="0"/>
              <a:t>返回类型 函数名</a:t>
            </a:r>
            <a:r>
              <a:rPr lang="en-US" altLang="zh-CN" b="1" dirty="0"/>
              <a:t>(</a:t>
            </a:r>
            <a:r>
              <a:rPr lang="zh-CN" altLang="en-US" b="1" dirty="0"/>
              <a:t>参数表</a:t>
            </a:r>
            <a:r>
              <a:rPr lang="en-US" altLang="zh-CN" b="1" dirty="0"/>
              <a:t>){</a:t>
            </a:r>
          </a:p>
          <a:p>
            <a:pPr lvl="2">
              <a:buFontTx/>
              <a:buNone/>
            </a:pPr>
            <a:r>
              <a:rPr lang="en-US" altLang="zh-CN" b="1" dirty="0"/>
              <a:t>   	…… 	 //</a:t>
            </a:r>
            <a:r>
              <a:rPr lang="zh-CN" altLang="en-US" b="1" dirty="0"/>
              <a:t>函数模板定义体			</a:t>
            </a:r>
          </a:p>
          <a:p>
            <a:pPr lvl="2">
              <a:buFontTx/>
              <a:buNone/>
            </a:pPr>
            <a:r>
              <a:rPr lang="zh-CN" altLang="en-US" b="1" dirty="0"/>
              <a:t>	 </a:t>
            </a:r>
            <a:r>
              <a:rPr lang="en-US" altLang="zh-CN" b="1" dirty="0"/>
              <a:t>} 	</a:t>
            </a:r>
          </a:p>
          <a:p>
            <a:pPr lvl="1"/>
            <a:r>
              <a:rPr lang="en-US" altLang="zh-CN" sz="2400" b="1" dirty="0"/>
              <a:t>template</a:t>
            </a:r>
            <a:r>
              <a:rPr lang="zh-CN" altLang="en-US" sz="2400" b="1" dirty="0"/>
              <a:t>是定义模板的关键字；写在一对</a:t>
            </a:r>
            <a:r>
              <a:rPr lang="en-US" altLang="zh-CN" sz="2400" b="1" dirty="0"/>
              <a:t>&lt;&gt;</a:t>
            </a:r>
            <a:r>
              <a:rPr lang="zh-CN" altLang="en-US" sz="2400" b="1" dirty="0"/>
              <a:t>中的</a:t>
            </a:r>
            <a:r>
              <a:rPr lang="en-US" altLang="zh-CN" sz="2400" b="1" dirty="0"/>
              <a:t>T1</a:t>
            </a:r>
            <a:r>
              <a:rPr lang="zh-CN" altLang="en-US" sz="2400" b="1" dirty="0"/>
              <a:t>，</a:t>
            </a:r>
            <a:r>
              <a:rPr lang="en-US" altLang="zh-CN" sz="2400" b="1" dirty="0"/>
              <a:t>T2</a:t>
            </a:r>
            <a:r>
              <a:rPr lang="zh-CN" altLang="en-US" sz="2400" b="1" dirty="0"/>
              <a:t>，</a:t>
            </a:r>
            <a:r>
              <a:rPr lang="en-US" altLang="zh-CN" sz="2400" b="1" dirty="0"/>
              <a:t>…</a:t>
            </a:r>
            <a:r>
              <a:rPr lang="zh-CN" altLang="en-US" sz="2400" b="1" dirty="0"/>
              <a:t>是模板参数，其中的</a:t>
            </a:r>
            <a:r>
              <a:rPr lang="en-US" altLang="zh-CN" sz="2400" b="1" dirty="0"/>
              <a:t>class</a:t>
            </a:r>
            <a:r>
              <a:rPr lang="zh-CN" altLang="en-US" sz="2400" b="1" dirty="0"/>
              <a:t>表示其后的参数可以是任意类型。</a:t>
            </a:r>
          </a:p>
          <a:p>
            <a:pPr lvl="1"/>
            <a:r>
              <a:rPr lang="zh-CN" altLang="en-US" sz="2400" b="1" dirty="0">
                <a:solidFill>
                  <a:schemeClr val="accent2"/>
                </a:solidFill>
              </a:rPr>
              <a:t>模板参数常称为类型参数或类属参数，在模板实例化（即调用模板函数时）时需要传递的实参是一种数据类型，如</a:t>
            </a:r>
            <a:r>
              <a:rPr lang="en-US" altLang="zh-CN" sz="2400" b="1" dirty="0" err="1">
                <a:solidFill>
                  <a:schemeClr val="accent2"/>
                </a:solidFill>
              </a:rPr>
              <a:t>int</a:t>
            </a:r>
            <a:r>
              <a:rPr lang="zh-CN" altLang="en-US" sz="2400" b="1" dirty="0">
                <a:solidFill>
                  <a:schemeClr val="accent2"/>
                </a:solidFill>
              </a:rPr>
              <a:t>或</a:t>
            </a:r>
            <a:r>
              <a:rPr lang="en-US" altLang="zh-CN" sz="2400" b="1" dirty="0">
                <a:solidFill>
                  <a:schemeClr val="accent2"/>
                </a:solidFill>
              </a:rPr>
              <a:t>double</a:t>
            </a:r>
            <a:r>
              <a:rPr lang="zh-CN" altLang="en-US" sz="2400" b="1" dirty="0">
                <a:solidFill>
                  <a:schemeClr val="accent2"/>
                </a:solidFill>
              </a:rPr>
              <a:t>之类。</a:t>
            </a:r>
            <a:endParaRPr lang="en-US" altLang="zh-CN" sz="2400" b="1" dirty="0">
              <a:solidFill>
                <a:schemeClr val="accent2"/>
              </a:solidFill>
            </a:endParaRPr>
          </a:p>
          <a:p>
            <a:pPr lvl="1"/>
            <a:r>
              <a:rPr lang="en-US" altLang="zh-CN" sz="2400" b="1" dirty="0"/>
              <a:t>&lt;&gt;</a:t>
            </a:r>
            <a:r>
              <a:rPr lang="zh-CN" altLang="en-US" sz="2400" b="1" dirty="0"/>
              <a:t>内即可以有类属参数，也可以有非类属参数</a:t>
            </a:r>
          </a:p>
        </p:txBody>
      </p:sp>
      <p:sp>
        <p:nvSpPr>
          <p:cNvPr id="12291" name="Rectangle 3"/>
          <p:cNvSpPr>
            <a:spLocks noGrp="1" noChangeArrowheads="1"/>
          </p:cNvSpPr>
          <p:nvPr>
            <p:ph type="title"/>
          </p:nvPr>
        </p:nvSpPr>
        <p:spPr>
          <a:xfrm>
            <a:off x="2603872" y="1"/>
            <a:ext cx="7704138" cy="892175"/>
          </a:xfrm>
          <a:noFill/>
          <a:ln/>
        </p:spPr>
        <p:txBody>
          <a:bodyPr/>
          <a:lstStyle/>
          <a:p>
            <a:r>
              <a:rPr lang="en-US" altLang="zh-CN" dirty="0"/>
              <a:t>7.2.1   </a:t>
            </a:r>
            <a:r>
              <a:rPr lang="zh-CN" altLang="en-US" dirty="0"/>
              <a:t>函数</a:t>
            </a:r>
            <a:r>
              <a:rPr lang="zh-CN" altLang="en-US" dirty="0">
                <a:solidFill>
                  <a:srgbClr val="FF0000"/>
                </a:solidFill>
              </a:rPr>
              <a:t>模板的定义</a:t>
            </a:r>
          </a:p>
        </p:txBody>
      </p:sp>
    </p:spTree>
    <p:extLst>
      <p:ext uri="{BB962C8B-B14F-4D97-AF65-F5344CB8AC3E}">
        <p14:creationId xmlns:p14="http://schemas.microsoft.com/office/powerpoint/2010/main" val="812816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 calcmode="lin" valueType="num">
                                      <p:cBhvr additive="base">
                                        <p:cTn id="7" dur="500" fill="hold"/>
                                        <p:tgtEl>
                                          <p:spTgt spid="12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anim calcmode="lin" valueType="num">
                                      <p:cBhvr additive="base">
                                        <p:cTn id="13"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 calcmode="lin" valueType="num">
                                      <p:cBhvr additive="base">
                                        <p:cTn id="17" dur="500" fill="hold"/>
                                        <p:tgtEl>
                                          <p:spTgt spid="1229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29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0">
                                            <p:txEl>
                                              <p:pRg st="4" end="4"/>
                                            </p:txEl>
                                          </p:spTgt>
                                        </p:tgtEl>
                                        <p:attrNameLst>
                                          <p:attrName>style.visibility</p:attrName>
                                        </p:attrNameLst>
                                      </p:cBhvr>
                                      <p:to>
                                        <p:strVal val="visible"/>
                                      </p:to>
                                    </p:set>
                                    <p:anim calcmode="lin" valueType="num">
                                      <p:cBhvr additive="base">
                                        <p:cTn id="21"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 calcmode="lin" valueType="num">
                                      <p:cBhvr additive="base">
                                        <p:cTn id="27" dur="500" fill="hold"/>
                                        <p:tgtEl>
                                          <p:spTgt spid="1229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29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2290">
                                            <p:txEl>
                                              <p:pRg st="6" end="6"/>
                                            </p:txEl>
                                          </p:spTgt>
                                        </p:tgtEl>
                                        <p:attrNameLst>
                                          <p:attrName>style.visibility</p:attrName>
                                        </p:attrNameLst>
                                      </p:cBhvr>
                                      <p:to>
                                        <p:strVal val="visible"/>
                                      </p:to>
                                    </p:set>
                                    <p:anim calcmode="lin" valueType="num">
                                      <p:cBhvr additive="base">
                                        <p:cTn id="33" dur="500" fill="hold"/>
                                        <p:tgtEl>
                                          <p:spTgt spid="1229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290">
                                            <p:txEl>
                                              <p:pRg st="7" end="7"/>
                                            </p:txEl>
                                          </p:spTgt>
                                        </p:tgtEl>
                                        <p:attrNameLst>
                                          <p:attrName>style.visibility</p:attrName>
                                        </p:attrNameLst>
                                      </p:cBhvr>
                                      <p:to>
                                        <p:strVal val="visible"/>
                                      </p:to>
                                    </p:set>
                                    <p:anim calcmode="lin" valueType="num">
                                      <p:cBhvr additive="base">
                                        <p:cTn id="39" dur="500" fill="hold"/>
                                        <p:tgtEl>
                                          <p:spTgt spid="12290">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991544" y="836712"/>
            <a:ext cx="7989888" cy="5256212"/>
          </a:xfrm>
        </p:spPr>
        <p:txBody>
          <a:bodyPr/>
          <a:lstStyle/>
          <a:p>
            <a:pPr>
              <a:spcBef>
                <a:spcPts val="600"/>
              </a:spcBef>
              <a:spcAft>
                <a:spcPts val="200"/>
              </a:spcAft>
              <a:buNone/>
            </a:pPr>
            <a:r>
              <a:rPr lang="en-US" altLang="zh-CN" sz="2800" b="1" dirty="0"/>
              <a:t>2</a:t>
            </a:r>
            <a:r>
              <a:rPr lang="zh-CN" altLang="en-US" sz="2800" b="1" dirty="0"/>
              <a:t>、使用函数模板的注意事项</a:t>
            </a:r>
          </a:p>
          <a:p>
            <a:pPr lvl="1">
              <a:spcBef>
                <a:spcPts val="600"/>
              </a:spcBef>
              <a:spcAft>
                <a:spcPts val="200"/>
              </a:spcAft>
              <a:buNone/>
            </a:pPr>
            <a:r>
              <a:rPr lang="zh-CN" altLang="en-US" sz="2400" b="1" dirty="0"/>
              <a:t>① 在定义模板时，不允许</a:t>
            </a:r>
            <a:r>
              <a:rPr lang="en-US" altLang="zh-CN" sz="2400" b="1" dirty="0"/>
              <a:t>template</a:t>
            </a:r>
            <a:r>
              <a:rPr lang="zh-CN" altLang="en-US" sz="2400" b="1" dirty="0"/>
              <a:t>语句与函数模板定义之间有任何其他语句。</a:t>
            </a:r>
          </a:p>
          <a:p>
            <a:pPr lvl="2">
              <a:spcBef>
                <a:spcPts val="600"/>
              </a:spcBef>
              <a:spcAft>
                <a:spcPts val="200"/>
              </a:spcAft>
              <a:buNone/>
            </a:pPr>
            <a:r>
              <a:rPr lang="en-US" altLang="zh-CN" b="1" dirty="0"/>
              <a:t>template &lt;class T&gt;</a:t>
            </a:r>
          </a:p>
          <a:p>
            <a:pPr lvl="2">
              <a:spcBef>
                <a:spcPts val="600"/>
              </a:spcBef>
              <a:spcAft>
                <a:spcPts val="200"/>
              </a:spcAft>
              <a:buNone/>
            </a:pPr>
            <a:r>
              <a:rPr lang="en-US" altLang="zh-CN" b="1" dirty="0" err="1">
                <a:solidFill>
                  <a:srgbClr val="FF0000"/>
                </a:solidFill>
              </a:rPr>
              <a:t>int</a:t>
            </a:r>
            <a:r>
              <a:rPr lang="en-US" altLang="zh-CN" b="1" dirty="0">
                <a:solidFill>
                  <a:srgbClr val="FF0000"/>
                </a:solidFill>
              </a:rPr>
              <a:t> x;</a:t>
            </a:r>
            <a:r>
              <a:rPr lang="en-US" altLang="zh-CN" b="1" dirty="0">
                <a:solidFill>
                  <a:srgbClr val="C00000"/>
                </a:solidFill>
              </a:rPr>
              <a:t> </a:t>
            </a:r>
            <a:r>
              <a:rPr lang="en-US" altLang="zh-CN" sz="2000" b="1" dirty="0">
                <a:solidFill>
                  <a:srgbClr val="C00000"/>
                </a:solidFill>
              </a:rPr>
              <a:t>//</a:t>
            </a:r>
            <a:r>
              <a:rPr lang="zh-CN" altLang="en-US" sz="2000" b="1" dirty="0">
                <a:solidFill>
                  <a:srgbClr val="C00000"/>
                </a:solidFill>
              </a:rPr>
              <a:t>错误，不允许在此位置有任何语句</a:t>
            </a:r>
          </a:p>
          <a:p>
            <a:pPr lvl="2">
              <a:spcBef>
                <a:spcPts val="600"/>
              </a:spcBef>
              <a:spcAft>
                <a:spcPts val="200"/>
              </a:spcAft>
              <a:buNone/>
            </a:pPr>
            <a:r>
              <a:rPr lang="en-US" altLang="zh-CN" b="1" dirty="0"/>
              <a:t>T min(T </a:t>
            </a:r>
            <a:r>
              <a:rPr lang="en-US" altLang="zh-CN" b="1" dirty="0" err="1"/>
              <a:t>a,T</a:t>
            </a:r>
            <a:r>
              <a:rPr lang="en-US" altLang="zh-CN" b="1" dirty="0"/>
              <a:t> b){…}</a:t>
            </a:r>
          </a:p>
          <a:p>
            <a:pPr lvl="1">
              <a:spcBef>
                <a:spcPts val="600"/>
              </a:spcBef>
              <a:spcAft>
                <a:spcPts val="200"/>
              </a:spcAft>
              <a:buNone/>
            </a:pPr>
            <a:r>
              <a:rPr lang="en-US" altLang="zh-CN" sz="2400" b="1" dirty="0">
                <a:solidFill>
                  <a:schemeClr val="accent2"/>
                </a:solidFill>
              </a:rPr>
              <a:t>② </a:t>
            </a:r>
            <a:r>
              <a:rPr lang="zh-CN" altLang="en-US" sz="2400" b="1" dirty="0">
                <a:solidFill>
                  <a:schemeClr val="accent2"/>
                </a:solidFill>
              </a:rPr>
              <a:t>函数模板可以有多个类型参数，但每个类型参数都必须用关键字</a:t>
            </a:r>
            <a:r>
              <a:rPr lang="en-US" altLang="zh-CN" sz="2400" b="1" dirty="0">
                <a:solidFill>
                  <a:schemeClr val="accent2"/>
                </a:solidFill>
              </a:rPr>
              <a:t>class</a:t>
            </a:r>
            <a:r>
              <a:rPr lang="zh-CN" altLang="en-US" sz="2400" b="1" dirty="0">
                <a:solidFill>
                  <a:schemeClr val="accent2"/>
                </a:solidFill>
              </a:rPr>
              <a:t>或</a:t>
            </a:r>
            <a:r>
              <a:rPr lang="en-US" altLang="zh-CN" sz="2400" b="1" dirty="0" err="1">
                <a:solidFill>
                  <a:schemeClr val="accent2"/>
                </a:solidFill>
              </a:rPr>
              <a:t>typename</a:t>
            </a:r>
            <a:r>
              <a:rPr lang="zh-CN" altLang="en-US" sz="2400" b="1" dirty="0">
                <a:solidFill>
                  <a:schemeClr val="accent2"/>
                </a:solidFill>
              </a:rPr>
              <a:t>限定。此外，模板参数中还可以出现确定类型参数，称为非类型参数。例：</a:t>
            </a:r>
          </a:p>
          <a:p>
            <a:pPr lvl="2">
              <a:spcBef>
                <a:spcPts val="600"/>
              </a:spcBef>
              <a:spcAft>
                <a:spcPts val="200"/>
              </a:spcAft>
              <a:buNone/>
            </a:pPr>
            <a:r>
              <a:rPr lang="en-US" altLang="zh-CN" b="1" dirty="0"/>
              <a:t>template &lt;class T1,class T2,class T3,int T4&gt;</a:t>
            </a:r>
          </a:p>
          <a:p>
            <a:pPr lvl="2">
              <a:spcBef>
                <a:spcPts val="600"/>
              </a:spcBef>
              <a:spcAft>
                <a:spcPts val="200"/>
              </a:spcAft>
              <a:buNone/>
            </a:pPr>
            <a:r>
              <a:rPr lang="en-US" altLang="zh-CN" b="1" dirty="0"/>
              <a:t>T1 </a:t>
            </a:r>
            <a:r>
              <a:rPr lang="en-US" altLang="zh-CN" b="1" dirty="0" err="1"/>
              <a:t>fx</a:t>
            </a:r>
            <a:r>
              <a:rPr lang="en-US" altLang="zh-CN" b="1" dirty="0"/>
              <a:t>(T1 a, T 2 b, T3 c){…}</a:t>
            </a:r>
          </a:p>
          <a:p>
            <a:pPr lvl="1">
              <a:spcBef>
                <a:spcPts val="600"/>
              </a:spcBef>
              <a:spcAft>
                <a:spcPts val="200"/>
              </a:spcAft>
              <a:buNone/>
            </a:pPr>
            <a:r>
              <a:rPr lang="zh-CN" altLang="en-US" sz="2400" b="1" dirty="0"/>
              <a:t>在传递实参时，非类型参数</a:t>
            </a:r>
            <a:r>
              <a:rPr lang="en-US" altLang="zh-CN" sz="2400" b="1" dirty="0"/>
              <a:t>T4</a:t>
            </a:r>
            <a:r>
              <a:rPr lang="zh-CN" altLang="en-US" sz="2400" b="1" dirty="0"/>
              <a:t>只能使用常量，如</a:t>
            </a:r>
            <a:r>
              <a:rPr lang="en-US" altLang="zh-CN" sz="2400" b="1" dirty="0"/>
              <a:t>6</a:t>
            </a:r>
          </a:p>
        </p:txBody>
      </p:sp>
    </p:spTree>
    <p:extLst>
      <p:ext uri="{BB962C8B-B14F-4D97-AF65-F5344CB8AC3E}">
        <p14:creationId xmlns:p14="http://schemas.microsoft.com/office/powerpoint/2010/main" val="206489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 calcmode="lin" valueType="num">
                                      <p:cBhvr additive="base">
                                        <p:cTn id="7" dur="5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 calcmode="lin" valueType="num">
                                      <p:cBhvr additive="base">
                                        <p:cTn id="17"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 calcmode="lin" valueType="num">
                                      <p:cBhvr additive="base">
                                        <p:cTn id="21"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anim calcmode="lin" valueType="num">
                                      <p:cBhvr additive="base">
                                        <p:cTn id="27" dur="5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4339">
                                            <p:txEl>
                                              <p:pRg st="6" end="6"/>
                                            </p:txEl>
                                          </p:spTgt>
                                        </p:tgtEl>
                                        <p:attrNameLst>
                                          <p:attrName>style.visibility</p:attrName>
                                        </p:attrNameLst>
                                      </p:cBhvr>
                                      <p:to>
                                        <p:strVal val="visible"/>
                                      </p:to>
                                    </p:set>
                                    <p:anim calcmode="lin" valueType="num">
                                      <p:cBhvr additive="base">
                                        <p:cTn id="33" dur="5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339">
                                            <p:txEl>
                                              <p:pRg st="7" end="7"/>
                                            </p:txEl>
                                          </p:spTgt>
                                        </p:tgtEl>
                                        <p:attrNameLst>
                                          <p:attrName>style.visibility</p:attrName>
                                        </p:attrNameLst>
                                      </p:cBhvr>
                                      <p:to>
                                        <p:strVal val="visible"/>
                                      </p:to>
                                    </p:set>
                                    <p:anim calcmode="lin" valueType="num">
                                      <p:cBhvr additive="base">
                                        <p:cTn id="39" dur="5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3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339">
                                            <p:txEl>
                                              <p:pRg st="8" end="8"/>
                                            </p:txEl>
                                          </p:spTgt>
                                        </p:tgtEl>
                                        <p:attrNameLst>
                                          <p:attrName>style.visibility</p:attrName>
                                        </p:attrNameLst>
                                      </p:cBhvr>
                                      <p:to>
                                        <p:strVal val="visible"/>
                                      </p:to>
                                    </p:set>
                                    <p:anim calcmode="lin" valueType="num">
                                      <p:cBhvr additive="base">
                                        <p:cTn id="45" dur="5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33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2207568" y="1124745"/>
            <a:ext cx="7772400" cy="5329237"/>
          </a:xfrm>
        </p:spPr>
        <p:txBody>
          <a:bodyPr/>
          <a:lstStyle/>
          <a:p>
            <a:pPr>
              <a:spcAft>
                <a:spcPts val="600"/>
              </a:spcAft>
              <a:buNone/>
            </a:pPr>
            <a:r>
              <a:rPr lang="en-US" altLang="zh-CN" sz="2400" b="1" dirty="0"/>
              <a:t>③ </a:t>
            </a:r>
            <a:r>
              <a:rPr lang="zh-CN" altLang="en-US" sz="2400" b="1" dirty="0"/>
              <a:t>不要把这里的</a:t>
            </a:r>
            <a:r>
              <a:rPr lang="en-US" altLang="zh-CN" sz="2400" b="1" dirty="0"/>
              <a:t>class</a:t>
            </a:r>
            <a:r>
              <a:rPr lang="zh-CN" altLang="en-US" sz="2400" b="1" dirty="0"/>
              <a:t>与类的声明关键字</a:t>
            </a:r>
            <a:r>
              <a:rPr lang="en-US" altLang="zh-CN" sz="2400" b="1" dirty="0"/>
              <a:t>class</a:t>
            </a:r>
            <a:r>
              <a:rPr lang="zh-CN" altLang="en-US" sz="2400" b="1" dirty="0"/>
              <a:t>混淆在一起，虽然它们由相同的字母组成，但含义是不同的。这里的</a:t>
            </a:r>
            <a:r>
              <a:rPr lang="en-US" altLang="zh-CN" sz="2400" b="1" dirty="0"/>
              <a:t>class</a:t>
            </a:r>
            <a:r>
              <a:rPr lang="zh-CN" altLang="en-US" sz="2400" b="1" dirty="0"/>
              <a:t>表示</a:t>
            </a:r>
            <a:r>
              <a:rPr lang="en-US" altLang="zh-CN" sz="2400" b="1" dirty="0"/>
              <a:t>T</a:t>
            </a:r>
            <a:r>
              <a:rPr lang="zh-CN" altLang="en-US" sz="2400" b="1" dirty="0"/>
              <a:t>是一个类型参数，可以是任何数据类型，如</a:t>
            </a:r>
            <a:r>
              <a:rPr lang="en-US" altLang="zh-CN" sz="2400" b="1" dirty="0" err="1"/>
              <a:t>int</a:t>
            </a:r>
            <a:r>
              <a:rPr lang="zh-CN" altLang="en-US" sz="2400" b="1" dirty="0"/>
              <a:t>、</a:t>
            </a:r>
            <a:r>
              <a:rPr lang="en-US" altLang="zh-CN" sz="2400" b="1" dirty="0"/>
              <a:t>float</a:t>
            </a:r>
            <a:r>
              <a:rPr lang="zh-CN" altLang="en-US" sz="2400" b="1" dirty="0"/>
              <a:t>、</a:t>
            </a:r>
            <a:r>
              <a:rPr lang="en-US" altLang="zh-CN" sz="2400" b="1" dirty="0"/>
              <a:t>char</a:t>
            </a:r>
            <a:r>
              <a:rPr lang="zh-CN" altLang="en-US" sz="2400" b="1" dirty="0"/>
              <a:t>等，或者用户定义的</a:t>
            </a:r>
            <a:r>
              <a:rPr lang="en-US" altLang="zh-CN" sz="2400" b="1" dirty="0" err="1"/>
              <a:t>struct</a:t>
            </a:r>
            <a:r>
              <a:rPr lang="zh-CN" altLang="en-US" sz="2400" b="1" dirty="0"/>
              <a:t>、</a:t>
            </a:r>
            <a:r>
              <a:rPr lang="en-US" altLang="zh-CN" sz="2400" b="1" dirty="0" err="1"/>
              <a:t>enum</a:t>
            </a:r>
            <a:r>
              <a:rPr lang="zh-CN" altLang="en-US" sz="2400" b="1" dirty="0"/>
              <a:t>或</a:t>
            </a:r>
            <a:r>
              <a:rPr lang="en-US" altLang="zh-CN" sz="2400" b="1" dirty="0"/>
              <a:t>class</a:t>
            </a:r>
            <a:r>
              <a:rPr lang="zh-CN" altLang="en-US" sz="2400" b="1" dirty="0"/>
              <a:t>等自定义数据类型。</a:t>
            </a:r>
          </a:p>
          <a:p>
            <a:pPr>
              <a:spcAft>
                <a:spcPts val="600"/>
              </a:spcAft>
              <a:buNone/>
            </a:pPr>
            <a:r>
              <a:rPr lang="zh-CN" altLang="en-US" sz="2400" b="1" dirty="0">
                <a:solidFill>
                  <a:schemeClr val="accent2"/>
                </a:solidFill>
              </a:rPr>
              <a:t>④ 为了区别类与模板参数中的类型关键字</a:t>
            </a:r>
            <a:r>
              <a:rPr lang="en-US" altLang="zh-CN" sz="2400" b="1" dirty="0">
                <a:solidFill>
                  <a:schemeClr val="accent2"/>
                </a:solidFill>
              </a:rPr>
              <a:t>class</a:t>
            </a:r>
            <a:r>
              <a:rPr lang="zh-CN" altLang="en-US" sz="2400" b="1" dirty="0">
                <a:solidFill>
                  <a:schemeClr val="accent2"/>
                </a:solidFill>
              </a:rPr>
              <a:t>，标准</a:t>
            </a:r>
            <a:r>
              <a:rPr lang="en-US" altLang="zh-CN" sz="2400" b="1" dirty="0">
                <a:solidFill>
                  <a:schemeClr val="accent2"/>
                </a:solidFill>
              </a:rPr>
              <a:t>C++</a:t>
            </a:r>
            <a:r>
              <a:rPr lang="zh-CN" altLang="en-US" sz="2400" b="1" dirty="0">
                <a:solidFill>
                  <a:schemeClr val="accent2"/>
                </a:solidFill>
              </a:rPr>
              <a:t>提出了用</a:t>
            </a:r>
            <a:r>
              <a:rPr lang="en-US" altLang="zh-CN" sz="2400" b="1" dirty="0" err="1">
                <a:solidFill>
                  <a:schemeClr val="accent2"/>
                </a:solidFill>
              </a:rPr>
              <a:t>typename</a:t>
            </a:r>
            <a:r>
              <a:rPr lang="zh-CN" altLang="en-US" sz="2400" b="1" dirty="0">
                <a:solidFill>
                  <a:schemeClr val="accent2"/>
                </a:solidFill>
              </a:rPr>
              <a:t>作为模板参数的类型关键字，同时也支持使用</a:t>
            </a:r>
            <a:r>
              <a:rPr lang="en-US" altLang="zh-CN" sz="2400" b="1" dirty="0">
                <a:solidFill>
                  <a:schemeClr val="accent2"/>
                </a:solidFill>
              </a:rPr>
              <a:t>class</a:t>
            </a:r>
            <a:r>
              <a:rPr lang="zh-CN" altLang="en-US" sz="2400" b="1" dirty="0">
                <a:solidFill>
                  <a:schemeClr val="accent2"/>
                </a:solidFill>
              </a:rPr>
              <a:t>。比如，把</a:t>
            </a:r>
            <a:r>
              <a:rPr lang="en-US" altLang="zh-CN" sz="2400" b="1" dirty="0">
                <a:solidFill>
                  <a:schemeClr val="accent2"/>
                </a:solidFill>
              </a:rPr>
              <a:t>min</a:t>
            </a:r>
            <a:r>
              <a:rPr lang="zh-CN" altLang="en-US" sz="2400" b="1" dirty="0">
                <a:solidFill>
                  <a:schemeClr val="accent2"/>
                </a:solidFill>
              </a:rPr>
              <a:t>定义的</a:t>
            </a:r>
            <a:r>
              <a:rPr lang="en-US" altLang="zh-CN" sz="2400" b="1" dirty="0">
                <a:solidFill>
                  <a:schemeClr val="accent2"/>
                </a:solidFill>
              </a:rPr>
              <a:t>template &lt;class T&gt;</a:t>
            </a:r>
            <a:r>
              <a:rPr lang="zh-CN" altLang="en-US" sz="2400" b="1" dirty="0">
                <a:solidFill>
                  <a:schemeClr val="accent2"/>
                </a:solidFill>
              </a:rPr>
              <a:t>写成下面的形式是完全等价的：</a:t>
            </a:r>
            <a:endParaRPr lang="zh-CN" altLang="en-US" sz="2800" b="1" dirty="0">
              <a:solidFill>
                <a:schemeClr val="accent2"/>
              </a:solidFill>
            </a:endParaRPr>
          </a:p>
          <a:p>
            <a:pPr lvl="1">
              <a:spcAft>
                <a:spcPts val="600"/>
              </a:spcAft>
              <a:buNone/>
            </a:pPr>
            <a:r>
              <a:rPr lang="en-US" altLang="zh-CN" sz="2400" b="1" dirty="0">
                <a:solidFill>
                  <a:srgbClr val="FF0000"/>
                </a:solidFill>
              </a:rPr>
              <a:t>template &lt;</a:t>
            </a:r>
            <a:r>
              <a:rPr lang="en-US" altLang="zh-CN" sz="2400" b="1" dirty="0" err="1">
                <a:solidFill>
                  <a:srgbClr val="FF0000"/>
                </a:solidFill>
              </a:rPr>
              <a:t>typename</a:t>
            </a:r>
            <a:r>
              <a:rPr lang="en-US" altLang="zh-CN" sz="2400" b="1" dirty="0">
                <a:solidFill>
                  <a:srgbClr val="FF0000"/>
                </a:solidFill>
              </a:rPr>
              <a:t> T&gt; </a:t>
            </a:r>
          </a:p>
          <a:p>
            <a:pPr lvl="1">
              <a:spcAft>
                <a:spcPts val="600"/>
              </a:spcAft>
              <a:buNone/>
            </a:pPr>
            <a:r>
              <a:rPr lang="en-US" altLang="zh-CN" sz="2400" b="1" dirty="0">
                <a:solidFill>
                  <a:srgbClr val="FF0000"/>
                </a:solidFill>
              </a:rPr>
              <a:t>T min(T </a:t>
            </a:r>
            <a:r>
              <a:rPr lang="en-US" altLang="zh-CN" sz="2400" b="1" dirty="0" err="1">
                <a:solidFill>
                  <a:srgbClr val="FF0000"/>
                </a:solidFill>
              </a:rPr>
              <a:t>a,T</a:t>
            </a:r>
            <a:r>
              <a:rPr lang="en-US" altLang="zh-CN" sz="2400" b="1" dirty="0">
                <a:solidFill>
                  <a:srgbClr val="FF0000"/>
                </a:solidFill>
              </a:rPr>
              <a:t> b){…}</a:t>
            </a:r>
          </a:p>
        </p:txBody>
      </p:sp>
    </p:spTree>
    <p:extLst>
      <p:ext uri="{BB962C8B-B14F-4D97-AF65-F5344CB8AC3E}">
        <p14:creationId xmlns:p14="http://schemas.microsoft.com/office/powerpoint/2010/main" val="256693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3">
                                            <p:txEl>
                                              <p:pRg st="3" end="3"/>
                                            </p:txEl>
                                          </p:spTgt>
                                        </p:tgtEl>
                                        <p:attrNameLst>
                                          <p:attrName>style.visibility</p:attrName>
                                        </p:attrNameLst>
                                      </p:cBhvr>
                                      <p:to>
                                        <p:strVal val="visible"/>
                                      </p:to>
                                    </p:set>
                                    <p:anim calcmode="lin" valueType="num">
                                      <p:cBhvr additive="base">
                                        <p:cTn id="17"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374374" y="0"/>
            <a:ext cx="7775575" cy="773112"/>
          </a:xfrm>
        </p:spPr>
        <p:txBody>
          <a:bodyPr/>
          <a:lstStyle/>
          <a:p>
            <a:r>
              <a:rPr lang="en-US" altLang="zh-CN" b="1"/>
              <a:t>7.2.2  </a:t>
            </a:r>
            <a:r>
              <a:rPr lang="zh-CN" altLang="en-US" b="1"/>
              <a:t>函数</a:t>
            </a:r>
            <a:r>
              <a:rPr lang="zh-CN" altLang="en-US" b="1">
                <a:solidFill>
                  <a:srgbClr val="FF0000"/>
                </a:solidFill>
              </a:rPr>
              <a:t>模板的实例化</a:t>
            </a:r>
          </a:p>
        </p:txBody>
      </p:sp>
      <p:sp>
        <p:nvSpPr>
          <p:cNvPr id="16387" name="Rectangle 3"/>
          <p:cNvSpPr>
            <a:spLocks noGrp="1" noChangeArrowheads="1"/>
          </p:cNvSpPr>
          <p:nvPr>
            <p:ph type="body" idx="1"/>
          </p:nvPr>
        </p:nvSpPr>
        <p:spPr>
          <a:xfrm>
            <a:off x="1956619" y="1689647"/>
            <a:ext cx="8171829" cy="4827587"/>
          </a:xfrm>
        </p:spPr>
        <p:txBody>
          <a:bodyPr/>
          <a:lstStyle/>
          <a:p>
            <a:pPr>
              <a:spcAft>
                <a:spcPts val="600"/>
              </a:spcAft>
              <a:buNone/>
            </a:pPr>
            <a:r>
              <a:rPr lang="en-US" altLang="zh-CN" b="1" dirty="0">
                <a:solidFill>
                  <a:srgbClr val="0000CC"/>
                </a:solidFill>
              </a:rPr>
              <a:t>1</a:t>
            </a:r>
            <a:r>
              <a:rPr lang="zh-CN" altLang="en-US" b="1" dirty="0">
                <a:solidFill>
                  <a:srgbClr val="0000CC"/>
                </a:solidFill>
              </a:rPr>
              <a:t>、实例化发生的时机</a:t>
            </a:r>
            <a:r>
              <a:rPr lang="en-US" altLang="zh-CN" b="1" dirty="0">
                <a:solidFill>
                  <a:srgbClr val="0000CC"/>
                </a:solidFill>
              </a:rPr>
              <a:t>--</a:t>
            </a:r>
            <a:r>
              <a:rPr lang="zh-CN" altLang="en-US" dirty="0"/>
              <a:t>调用模板函数时。</a:t>
            </a:r>
            <a:endParaRPr lang="zh-CN" altLang="en-US" b="1" dirty="0">
              <a:solidFill>
                <a:srgbClr val="0000CC"/>
              </a:solidFill>
            </a:endParaRPr>
          </a:p>
          <a:p>
            <a:pPr algn="just">
              <a:spcAft>
                <a:spcPts val="600"/>
              </a:spcAft>
              <a:buNone/>
            </a:pPr>
            <a:r>
              <a:rPr lang="zh-CN" altLang="en-US" b="1" dirty="0"/>
              <a:t>         当编译器遇到程序中对函数模板的调用时，它才会根据调用语句中实参的具体类型，确定模板参数的数据类型，并用此类型替换函数模板中的模板参数，生成能够处理该类型的函数代码，即模板函数。</a:t>
            </a:r>
          </a:p>
        </p:txBody>
      </p:sp>
    </p:spTree>
    <p:extLst>
      <p:ext uri="{BB962C8B-B14F-4D97-AF65-F5344CB8AC3E}">
        <p14:creationId xmlns:p14="http://schemas.microsoft.com/office/powerpoint/2010/main" val="14911969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919536" y="1124745"/>
            <a:ext cx="8424936" cy="4827587"/>
          </a:xfrm>
        </p:spPr>
        <p:txBody>
          <a:bodyPr/>
          <a:lstStyle/>
          <a:p>
            <a:pPr algn="just">
              <a:lnSpc>
                <a:spcPct val="90000"/>
              </a:lnSpc>
              <a:buFontTx/>
              <a:buNone/>
            </a:pPr>
            <a:r>
              <a:rPr lang="zh-CN" altLang="en-US" dirty="0"/>
              <a:t>   那么，是否每次调用函数模板时，编译器都会生成相应的模板函数呢？假设在例</a:t>
            </a:r>
            <a:r>
              <a:rPr lang="en-US" altLang="zh-CN" dirty="0"/>
              <a:t>7-1</a:t>
            </a:r>
            <a:r>
              <a:rPr lang="zh-CN" altLang="en-US" dirty="0"/>
              <a:t>中有下面的函数调用：</a:t>
            </a:r>
          </a:p>
          <a:p>
            <a:pPr lvl="1" algn="just">
              <a:lnSpc>
                <a:spcPct val="90000"/>
              </a:lnSpc>
              <a:buFontTx/>
              <a:buNone/>
            </a:pPr>
            <a:r>
              <a:rPr lang="en-US" altLang="zh-CN" b="1" dirty="0" err="1">
                <a:solidFill>
                  <a:srgbClr val="FF0000"/>
                </a:solidFill>
              </a:rPr>
              <a:t>int</a:t>
            </a:r>
            <a:r>
              <a:rPr lang="en-US" altLang="zh-CN" b="1" dirty="0">
                <a:solidFill>
                  <a:srgbClr val="FF0000"/>
                </a:solidFill>
              </a:rPr>
              <a:t> x=min(2,3);     </a:t>
            </a:r>
          </a:p>
          <a:p>
            <a:pPr lvl="1" algn="just">
              <a:lnSpc>
                <a:spcPct val="90000"/>
              </a:lnSpc>
              <a:buFontTx/>
              <a:buNone/>
            </a:pPr>
            <a:r>
              <a:rPr lang="en-US" altLang="zh-CN" b="1" dirty="0" err="1">
                <a:solidFill>
                  <a:srgbClr val="FF0000"/>
                </a:solidFill>
              </a:rPr>
              <a:t>int</a:t>
            </a:r>
            <a:r>
              <a:rPr lang="en-US" altLang="zh-CN" b="1" dirty="0">
                <a:solidFill>
                  <a:srgbClr val="FF0000"/>
                </a:solidFill>
              </a:rPr>
              <a:t> y=min(3,9);</a:t>
            </a:r>
          </a:p>
          <a:p>
            <a:pPr lvl="1" algn="just">
              <a:lnSpc>
                <a:spcPct val="90000"/>
              </a:lnSpc>
              <a:buFontTx/>
              <a:buNone/>
            </a:pPr>
            <a:r>
              <a:rPr lang="en-US" altLang="zh-CN" b="1" dirty="0" err="1">
                <a:solidFill>
                  <a:srgbClr val="FF0000"/>
                </a:solidFill>
              </a:rPr>
              <a:t>int</a:t>
            </a:r>
            <a:r>
              <a:rPr lang="en-US" altLang="zh-CN" b="1" dirty="0">
                <a:solidFill>
                  <a:srgbClr val="FF0000"/>
                </a:solidFill>
              </a:rPr>
              <a:t> z=min(8,5);</a:t>
            </a:r>
          </a:p>
          <a:p>
            <a:pPr marL="342900" lvl="1" indent="-342900" algn="just">
              <a:lnSpc>
                <a:spcPct val="90000"/>
              </a:lnSpc>
              <a:buClr>
                <a:srgbClr val="365B93"/>
              </a:buClr>
              <a:buNone/>
            </a:pPr>
            <a:endParaRPr lang="en-US" altLang="zh-CN" b="1" dirty="0">
              <a:latin typeface="+mn-lt"/>
              <a:ea typeface="+mn-ea"/>
              <a:cs typeface="+mn-cs"/>
            </a:endParaRPr>
          </a:p>
          <a:p>
            <a:pPr marL="342900" lvl="1" indent="-342900" algn="just">
              <a:lnSpc>
                <a:spcPct val="90000"/>
              </a:lnSpc>
              <a:buClr>
                <a:srgbClr val="365B93"/>
              </a:buClr>
              <a:buNone/>
            </a:pPr>
            <a:r>
              <a:rPr lang="zh-CN" altLang="en-US" b="1" dirty="0">
                <a:latin typeface="+mn-lt"/>
                <a:ea typeface="+mn-ea"/>
                <a:cs typeface="+mn-cs"/>
              </a:rPr>
              <a:t>编译器是否会实例化生成</a:t>
            </a:r>
            <a:r>
              <a:rPr lang="en-US" altLang="zh-CN" b="1" dirty="0">
                <a:latin typeface="+mn-lt"/>
                <a:ea typeface="+mn-ea"/>
                <a:cs typeface="+mn-cs"/>
              </a:rPr>
              <a:t>3</a:t>
            </a:r>
            <a:r>
              <a:rPr lang="zh-CN" altLang="en-US" b="1" dirty="0">
                <a:latin typeface="+mn-lt"/>
                <a:ea typeface="+mn-ea"/>
                <a:cs typeface="+mn-cs"/>
              </a:rPr>
              <a:t>个相同的</a:t>
            </a:r>
            <a:r>
              <a:rPr lang="en-US" altLang="zh-CN" b="1" dirty="0">
                <a:latin typeface="+mn-lt"/>
                <a:ea typeface="+mn-ea"/>
                <a:cs typeface="+mn-cs"/>
              </a:rPr>
              <a:t>max(</a:t>
            </a:r>
            <a:r>
              <a:rPr lang="en-US" altLang="zh-CN" b="1" dirty="0" err="1">
                <a:latin typeface="+mn-lt"/>
                <a:ea typeface="+mn-ea"/>
                <a:cs typeface="+mn-cs"/>
              </a:rPr>
              <a:t>int,int</a:t>
            </a:r>
            <a:r>
              <a:rPr lang="en-US" altLang="zh-CN" b="1" dirty="0">
                <a:latin typeface="+mn-lt"/>
                <a:ea typeface="+mn-ea"/>
                <a:cs typeface="+mn-cs"/>
              </a:rPr>
              <a:t>)</a:t>
            </a:r>
          </a:p>
          <a:p>
            <a:pPr marL="342900" lvl="1" indent="-342900" algn="just">
              <a:lnSpc>
                <a:spcPct val="90000"/>
              </a:lnSpc>
              <a:buClr>
                <a:srgbClr val="365B93"/>
              </a:buClr>
              <a:buNone/>
            </a:pPr>
            <a:r>
              <a:rPr lang="zh-CN" altLang="en-US" b="1" dirty="0">
                <a:latin typeface="+mn-lt"/>
                <a:ea typeface="+mn-ea"/>
                <a:cs typeface="+mn-cs"/>
              </a:rPr>
              <a:t>模板函数呢？</a:t>
            </a:r>
          </a:p>
        </p:txBody>
      </p:sp>
      <p:sp>
        <p:nvSpPr>
          <p:cNvPr id="2" name="矩形 1"/>
          <p:cNvSpPr/>
          <p:nvPr/>
        </p:nvSpPr>
        <p:spPr>
          <a:xfrm>
            <a:off x="4511825" y="5429111"/>
            <a:ext cx="2698175" cy="523220"/>
          </a:xfrm>
          <a:prstGeom prst="rect">
            <a:avLst/>
          </a:prstGeom>
        </p:spPr>
        <p:txBody>
          <a:bodyPr wrap="none">
            <a:spAutoFit/>
          </a:bodyPr>
          <a:lstStyle/>
          <a:p>
            <a:pPr algn="ctr" eaLnBrk="0" fontAlgn="base" hangingPunct="0">
              <a:spcBef>
                <a:spcPct val="0"/>
              </a:spcBef>
              <a:spcAft>
                <a:spcPct val="0"/>
              </a:spcAft>
            </a:pPr>
            <a:r>
              <a:rPr kumimoji="1" lang="zh-CN" altLang="en-US" sz="2800" b="1" dirty="0">
                <a:solidFill>
                  <a:srgbClr val="FF0000"/>
                </a:solidFill>
                <a:latin typeface="Arial Rounded MT Bold" pitchFamily="34" charset="0"/>
                <a:ea typeface="宋体" panose="02010600030101010101" pitchFamily="2" charset="-122"/>
              </a:rPr>
              <a:t>答案是否定的。</a:t>
            </a:r>
            <a:endParaRPr kumimoji="1" lang="zh-CN" altLang="en-US" sz="2800" b="1" dirty="0">
              <a:solidFill>
                <a:srgbClr val="FF0000"/>
              </a:solidFill>
              <a:latin typeface="Arial Rounded MT Bold" pitchFamily="34" charset="0"/>
              <a:ea typeface="楷体_GB2312" pitchFamily="49" charset="-122"/>
            </a:endParaRPr>
          </a:p>
        </p:txBody>
      </p:sp>
    </p:spTree>
    <p:extLst>
      <p:ext uri="{BB962C8B-B14F-4D97-AF65-F5344CB8AC3E}">
        <p14:creationId xmlns:p14="http://schemas.microsoft.com/office/powerpoint/2010/main" val="26465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 calcmode="lin" valueType="num">
                                      <p:cBhvr additive="base">
                                        <p:cTn id="3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435">
                                            <p:txEl>
                                              <p:pRg st="6" end="6"/>
                                            </p:txEl>
                                          </p:spTgt>
                                        </p:tgtEl>
                                        <p:attrNameLst>
                                          <p:attrName>style.visibility</p:attrName>
                                        </p:attrNameLst>
                                      </p:cBhvr>
                                      <p:to>
                                        <p:strVal val="visible"/>
                                      </p:to>
                                    </p:set>
                                    <p:anim calcmode="lin" valueType="num">
                                      <p:cBhvr additive="base">
                                        <p:cTn id="37"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1" indent="-342900">
              <a:buClr>
                <a:srgbClr val="365B93"/>
              </a:buClr>
            </a:pPr>
            <a:r>
              <a:rPr lang="en-US" altLang="zh-CN" b="1" dirty="0"/>
              <a:t>2</a:t>
            </a:r>
            <a:r>
              <a:rPr lang="zh-CN" altLang="en-US" b="1" dirty="0"/>
              <a:t>、当多次发生类型相同的参数调用时，只在第</a:t>
            </a:r>
            <a:r>
              <a:rPr lang="en-US" altLang="zh-CN" b="1" dirty="0"/>
              <a:t>1</a:t>
            </a:r>
            <a:r>
              <a:rPr lang="zh-CN" altLang="en-US" b="1" dirty="0"/>
              <a:t>次进行实例化。</a:t>
            </a:r>
            <a:endParaRPr lang="en-US" altLang="zh-CN" b="1" dirty="0"/>
          </a:p>
          <a:p>
            <a:pPr marL="342900" lvl="1" indent="-342900">
              <a:buClr>
                <a:srgbClr val="365B93"/>
              </a:buClr>
            </a:pPr>
            <a:r>
              <a:rPr lang="zh-CN" altLang="en-US" b="1" dirty="0"/>
              <a:t>编译器只在第</a:t>
            </a:r>
            <a:r>
              <a:rPr lang="en-US" altLang="zh-CN" b="1" dirty="0"/>
              <a:t>1</a:t>
            </a:r>
            <a:r>
              <a:rPr lang="zh-CN" altLang="en-US" b="1" dirty="0"/>
              <a:t>次调用时生成模板函数，当之后遇到相同类型的参数调用时，不再生成其他模板函数，它将调用第</a:t>
            </a:r>
            <a:r>
              <a:rPr lang="en-US" altLang="zh-CN" b="1" dirty="0"/>
              <a:t>1</a:t>
            </a:r>
            <a:r>
              <a:rPr lang="zh-CN" altLang="en-US" b="1" dirty="0"/>
              <a:t>次实例化生成的模板函数。</a:t>
            </a:r>
          </a:p>
          <a:p>
            <a:endParaRPr lang="zh-CN" altLang="en-US" dirty="0"/>
          </a:p>
        </p:txBody>
      </p:sp>
      <p:sp>
        <p:nvSpPr>
          <p:cNvPr id="4" name="矩形 3"/>
          <p:cNvSpPr/>
          <p:nvPr/>
        </p:nvSpPr>
        <p:spPr>
          <a:xfrm>
            <a:off x="3910013" y="4437112"/>
            <a:ext cx="4572000" cy="1255728"/>
          </a:xfrm>
          <a:prstGeom prst="rect">
            <a:avLst/>
          </a:prstGeom>
        </p:spPr>
        <p:txBody>
          <a:bodyPr>
            <a:spAutoFit/>
          </a:bodyPr>
          <a:lstStyle/>
          <a:p>
            <a:pPr lvl="1" algn="just" eaLnBrk="0" fontAlgn="base" hangingPunct="0">
              <a:lnSpc>
                <a:spcPct val="90000"/>
              </a:lnSpc>
              <a:spcBef>
                <a:spcPct val="0"/>
              </a:spcBef>
              <a:spcAft>
                <a:spcPct val="0"/>
              </a:spcAft>
            </a:pPr>
            <a:r>
              <a:rPr kumimoji="1" lang="en-US" altLang="zh-CN" sz="2800" b="1" dirty="0" err="1">
                <a:solidFill>
                  <a:srgbClr val="FF0000"/>
                </a:solidFill>
                <a:latin typeface="Arial Rounded MT Bold" pitchFamily="34" charset="0"/>
                <a:ea typeface="楷体_GB2312" pitchFamily="49" charset="-122"/>
              </a:rPr>
              <a:t>int</a:t>
            </a:r>
            <a:r>
              <a:rPr kumimoji="1" lang="en-US" altLang="zh-CN" sz="2800" b="1" dirty="0">
                <a:solidFill>
                  <a:srgbClr val="FF0000"/>
                </a:solidFill>
                <a:latin typeface="Arial Rounded MT Bold" pitchFamily="34" charset="0"/>
                <a:ea typeface="楷体_GB2312" pitchFamily="49" charset="-122"/>
              </a:rPr>
              <a:t> x=min(2,3);     </a:t>
            </a:r>
          </a:p>
          <a:p>
            <a:pPr lvl="1" algn="just" eaLnBrk="0" fontAlgn="base" hangingPunct="0">
              <a:lnSpc>
                <a:spcPct val="90000"/>
              </a:lnSpc>
              <a:spcBef>
                <a:spcPct val="0"/>
              </a:spcBef>
              <a:spcAft>
                <a:spcPct val="0"/>
              </a:spcAft>
            </a:pPr>
            <a:r>
              <a:rPr kumimoji="1" lang="en-US" altLang="zh-CN" sz="2800" b="1" dirty="0" err="1">
                <a:solidFill>
                  <a:srgbClr val="FF0000"/>
                </a:solidFill>
                <a:latin typeface="Arial Rounded MT Bold" pitchFamily="34" charset="0"/>
                <a:ea typeface="楷体_GB2312" pitchFamily="49" charset="-122"/>
              </a:rPr>
              <a:t>int</a:t>
            </a:r>
            <a:r>
              <a:rPr kumimoji="1" lang="en-US" altLang="zh-CN" sz="2800" b="1" dirty="0">
                <a:solidFill>
                  <a:srgbClr val="FF0000"/>
                </a:solidFill>
                <a:latin typeface="Arial Rounded MT Bold" pitchFamily="34" charset="0"/>
                <a:ea typeface="楷体_GB2312" pitchFamily="49" charset="-122"/>
              </a:rPr>
              <a:t> y=min(3,9);</a:t>
            </a:r>
          </a:p>
          <a:p>
            <a:pPr lvl="1" algn="just" eaLnBrk="0" fontAlgn="base" hangingPunct="0">
              <a:lnSpc>
                <a:spcPct val="90000"/>
              </a:lnSpc>
              <a:spcBef>
                <a:spcPct val="0"/>
              </a:spcBef>
              <a:spcAft>
                <a:spcPct val="0"/>
              </a:spcAft>
            </a:pPr>
            <a:r>
              <a:rPr kumimoji="1" lang="en-US" altLang="zh-CN" sz="2800" b="1" dirty="0" err="1">
                <a:solidFill>
                  <a:srgbClr val="FF0000"/>
                </a:solidFill>
                <a:latin typeface="Arial Rounded MT Bold" pitchFamily="34" charset="0"/>
                <a:ea typeface="楷体_GB2312" pitchFamily="49" charset="-122"/>
              </a:rPr>
              <a:t>int</a:t>
            </a:r>
            <a:r>
              <a:rPr kumimoji="1" lang="en-US" altLang="zh-CN" sz="2800" b="1" dirty="0">
                <a:solidFill>
                  <a:srgbClr val="FF0000"/>
                </a:solidFill>
                <a:latin typeface="Arial Rounded MT Bold" pitchFamily="34" charset="0"/>
                <a:ea typeface="楷体_GB2312" pitchFamily="49" charset="-122"/>
              </a:rPr>
              <a:t> z=min(8,5);</a:t>
            </a:r>
          </a:p>
        </p:txBody>
      </p:sp>
    </p:spTree>
    <p:extLst>
      <p:ext uri="{BB962C8B-B14F-4D97-AF65-F5344CB8AC3E}">
        <p14:creationId xmlns:p14="http://schemas.microsoft.com/office/powerpoint/2010/main" val="91382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67609" y="0"/>
            <a:ext cx="7775575" cy="773112"/>
          </a:xfrm>
        </p:spPr>
        <p:txBody>
          <a:bodyPr/>
          <a:lstStyle/>
          <a:p>
            <a:r>
              <a:rPr lang="en-US" altLang="zh-CN" b="1"/>
              <a:t>7.2.3  </a:t>
            </a:r>
            <a:r>
              <a:rPr lang="zh-CN" altLang="en-US" b="1">
                <a:solidFill>
                  <a:srgbClr val="FF0000"/>
                </a:solidFill>
              </a:rPr>
              <a:t>模板参数</a:t>
            </a:r>
          </a:p>
        </p:txBody>
      </p:sp>
      <p:sp>
        <p:nvSpPr>
          <p:cNvPr id="21507" name="Rectangle 3"/>
          <p:cNvSpPr>
            <a:spLocks noGrp="1" noChangeArrowheads="1"/>
          </p:cNvSpPr>
          <p:nvPr>
            <p:ph type="body" idx="1"/>
          </p:nvPr>
        </p:nvSpPr>
        <p:spPr>
          <a:xfrm>
            <a:off x="1919536" y="1556793"/>
            <a:ext cx="8208912" cy="4827587"/>
          </a:xfrm>
        </p:spPr>
        <p:txBody>
          <a:bodyPr/>
          <a:lstStyle/>
          <a:p>
            <a:pPr>
              <a:spcAft>
                <a:spcPts val="600"/>
              </a:spcAft>
              <a:buNone/>
            </a:pPr>
            <a:r>
              <a:rPr lang="en-US" altLang="zh-CN" b="1" dirty="0">
                <a:solidFill>
                  <a:srgbClr val="0000CC"/>
                </a:solidFill>
              </a:rPr>
              <a:t>1</a:t>
            </a:r>
            <a:r>
              <a:rPr lang="zh-CN" altLang="en-US" b="1" dirty="0">
                <a:solidFill>
                  <a:srgbClr val="0000CC"/>
                </a:solidFill>
              </a:rPr>
              <a:t>、模板参数的转换问题</a:t>
            </a:r>
          </a:p>
          <a:p>
            <a:pPr>
              <a:spcAft>
                <a:spcPts val="600"/>
              </a:spcAft>
            </a:pPr>
            <a:r>
              <a:rPr lang="en-US" altLang="zh-CN" b="1" dirty="0"/>
              <a:t>C++</a:t>
            </a:r>
            <a:r>
              <a:rPr lang="zh-CN" altLang="en-US" b="1" dirty="0"/>
              <a:t>在实例化函数模板的过程中，只是简单地将模板参数替换成调用实参的类型，并以此生成模板函数，不会进行参数类型的任何转换。</a:t>
            </a:r>
            <a:endParaRPr lang="en-US" altLang="zh-CN" b="1" dirty="0"/>
          </a:p>
          <a:p>
            <a:pPr>
              <a:spcAft>
                <a:spcPts val="600"/>
              </a:spcAft>
            </a:pPr>
            <a:r>
              <a:rPr lang="zh-CN" altLang="en-US" dirty="0"/>
              <a:t>这种方式与普通函数的参数处理有着极大的区别，在普通函数的调用过程中，</a:t>
            </a:r>
            <a:r>
              <a:rPr lang="en-US" altLang="zh-CN" dirty="0"/>
              <a:t>C++</a:t>
            </a:r>
            <a:r>
              <a:rPr lang="zh-CN" altLang="en-US" dirty="0"/>
              <a:t>会对类型不匹配的参数进行隐式的类型转换。</a:t>
            </a:r>
          </a:p>
          <a:p>
            <a:pPr>
              <a:spcAft>
                <a:spcPts val="600"/>
              </a:spcAft>
            </a:pPr>
            <a:endParaRPr lang="zh-CN" altLang="en-US" b="1" dirty="0"/>
          </a:p>
        </p:txBody>
      </p:sp>
    </p:spTree>
    <p:extLst>
      <p:ext uri="{BB962C8B-B14F-4D97-AF65-F5344CB8AC3E}">
        <p14:creationId xmlns:p14="http://schemas.microsoft.com/office/powerpoint/2010/main" val="949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Effect transition="in" filter="fade">
                                      <p:cBhvr>
                                        <p:cTn id="21" dur="1000"/>
                                        <p:tgtEl>
                                          <p:spTgt spid="21507">
                                            <p:txEl>
                                              <p:pRg st="2" end="2"/>
                                            </p:txEl>
                                          </p:spTgt>
                                        </p:tgtEl>
                                      </p:cBhvr>
                                    </p:animEffect>
                                    <p:anim calcmode="lin" valueType="num">
                                      <p:cBhvr>
                                        <p:cTn id="22" dur="10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1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1703512" y="1340769"/>
            <a:ext cx="9502824" cy="4827587"/>
          </a:xfrm>
        </p:spPr>
        <p:txBody>
          <a:bodyPr/>
          <a:lstStyle/>
          <a:p>
            <a:pPr>
              <a:lnSpc>
                <a:spcPct val="80000"/>
              </a:lnSpc>
              <a:buFontTx/>
              <a:buNone/>
            </a:pPr>
            <a:r>
              <a:rPr lang="en-US" altLang="zh-CN" sz="2000" b="1" dirty="0"/>
              <a:t>【</a:t>
            </a:r>
            <a:r>
              <a:rPr lang="zh-CN" altLang="en-US" sz="2000" b="1" dirty="0"/>
              <a:t>例</a:t>
            </a:r>
            <a:r>
              <a:rPr lang="en-US" altLang="zh-CN" sz="2000" b="1" dirty="0"/>
              <a:t>7-2】  </a:t>
            </a:r>
            <a:r>
              <a:rPr lang="zh-CN" altLang="en-US" sz="2000" b="1" dirty="0"/>
              <a:t>求最大值的函数模板。</a:t>
            </a:r>
          </a:p>
          <a:p>
            <a:pPr>
              <a:lnSpc>
                <a:spcPct val="80000"/>
              </a:lnSpc>
              <a:buFontTx/>
              <a:buNone/>
            </a:pPr>
            <a:r>
              <a:rPr lang="en-US" altLang="zh-CN" sz="2000" b="1" dirty="0"/>
              <a:t>//CH7-2.cpp</a:t>
            </a:r>
          </a:p>
          <a:p>
            <a:pPr>
              <a:lnSpc>
                <a:spcPct val="80000"/>
              </a:lnSpc>
              <a:buFontTx/>
              <a:buNone/>
            </a:pPr>
            <a:r>
              <a:rPr lang="en-US" altLang="zh-CN" sz="2000" b="1" dirty="0"/>
              <a:t>#include &lt;</a:t>
            </a:r>
            <a:r>
              <a:rPr lang="en-US" altLang="zh-CN" sz="2000" b="1" dirty="0" err="1"/>
              <a:t>iostream</a:t>
            </a:r>
            <a:r>
              <a:rPr lang="en-US" altLang="zh-CN" sz="2000" b="1" dirty="0"/>
              <a:t>&gt;</a:t>
            </a:r>
          </a:p>
          <a:p>
            <a:pPr>
              <a:lnSpc>
                <a:spcPct val="80000"/>
              </a:lnSpc>
              <a:buFontTx/>
              <a:buNone/>
            </a:pPr>
            <a:r>
              <a:rPr lang="en-US" altLang="zh-CN" sz="2000" b="1" dirty="0"/>
              <a:t>using namespace </a:t>
            </a:r>
            <a:r>
              <a:rPr lang="en-US" altLang="zh-CN" sz="2000" b="1" dirty="0" err="1"/>
              <a:t>std</a:t>
            </a:r>
            <a:r>
              <a:rPr lang="en-US" altLang="zh-CN" sz="2000" b="1" dirty="0"/>
              <a:t>;</a:t>
            </a:r>
          </a:p>
          <a:p>
            <a:pPr>
              <a:lnSpc>
                <a:spcPct val="80000"/>
              </a:lnSpc>
              <a:buFontTx/>
              <a:buNone/>
            </a:pPr>
            <a:r>
              <a:rPr lang="en-US" altLang="zh-CN" sz="2000" b="1" dirty="0"/>
              <a:t>template &lt;class T&gt;</a:t>
            </a:r>
          </a:p>
          <a:p>
            <a:pPr>
              <a:lnSpc>
                <a:spcPct val="80000"/>
              </a:lnSpc>
              <a:buFontTx/>
              <a:buNone/>
            </a:pPr>
            <a:r>
              <a:rPr lang="en-US" altLang="zh-CN" sz="2000" b="1" dirty="0"/>
              <a:t>T Max(T </a:t>
            </a:r>
            <a:r>
              <a:rPr lang="en-US" altLang="zh-CN" sz="2000" b="1" dirty="0" err="1"/>
              <a:t>a,T</a:t>
            </a:r>
            <a:r>
              <a:rPr lang="en-US" altLang="zh-CN" sz="2000" b="1" dirty="0"/>
              <a:t> b) {</a:t>
            </a:r>
          </a:p>
          <a:p>
            <a:pPr>
              <a:lnSpc>
                <a:spcPct val="80000"/>
              </a:lnSpc>
              <a:buFontTx/>
              <a:buNone/>
            </a:pPr>
            <a:r>
              <a:rPr lang="en-US" altLang="zh-CN" sz="2000" b="1" dirty="0"/>
              <a:t>		return (a&gt;b)?</a:t>
            </a:r>
            <a:r>
              <a:rPr lang="en-US" altLang="zh-CN" sz="2000" b="1" dirty="0" err="1"/>
              <a:t>a:b</a:t>
            </a:r>
            <a:r>
              <a:rPr lang="en-US" altLang="zh-CN" sz="2000" b="1" dirty="0"/>
              <a:t>;</a:t>
            </a:r>
          </a:p>
          <a:p>
            <a:pPr>
              <a:lnSpc>
                <a:spcPct val="80000"/>
              </a:lnSpc>
              <a:buFontTx/>
              <a:buNone/>
            </a:pPr>
            <a:r>
              <a:rPr lang="en-US" altLang="zh-CN" sz="2000" b="1" dirty="0"/>
              <a:t>}</a:t>
            </a:r>
          </a:p>
          <a:p>
            <a:pPr>
              <a:lnSpc>
                <a:spcPct val="80000"/>
              </a:lnSpc>
              <a:buFontTx/>
              <a:buNone/>
            </a:pPr>
            <a:r>
              <a:rPr lang="en-US" altLang="zh-CN" sz="2000" b="1" dirty="0"/>
              <a:t>void main(){</a:t>
            </a:r>
          </a:p>
          <a:p>
            <a:pPr>
              <a:lnSpc>
                <a:spcPct val="80000"/>
              </a:lnSpc>
              <a:buFontTx/>
              <a:buNone/>
            </a:pPr>
            <a:r>
              <a:rPr lang="en-US" altLang="zh-CN" sz="2000" b="1" dirty="0"/>
              <a:t>		double a=2,b=3.4;</a:t>
            </a:r>
          </a:p>
          <a:p>
            <a:pPr>
              <a:lnSpc>
                <a:spcPct val="80000"/>
              </a:lnSpc>
              <a:buFontTx/>
              <a:buNone/>
            </a:pPr>
            <a:r>
              <a:rPr lang="en-US" altLang="zh-CN" sz="2000" b="1" dirty="0"/>
              <a:t>		float  c=5.1,d=3.2;</a:t>
            </a:r>
          </a:p>
          <a:p>
            <a:pPr>
              <a:lnSpc>
                <a:spcPct val="80000"/>
              </a:lnSpc>
              <a:buFontTx/>
              <a:buNone/>
            </a:pPr>
            <a:r>
              <a:rPr lang="en-US" altLang="zh-CN" sz="2000" b="1" dirty="0"/>
              <a:t>		</a:t>
            </a:r>
            <a:r>
              <a:rPr lang="en-US" altLang="zh-CN" sz="2000" b="1" dirty="0" err="1"/>
              <a:t>cout</a:t>
            </a:r>
            <a:r>
              <a:rPr lang="en-US" altLang="zh-CN" sz="2000" b="1" dirty="0"/>
              <a:t>&lt;&lt;"2, 3.2    </a:t>
            </a:r>
            <a:r>
              <a:rPr lang="zh-CN" altLang="en-US" sz="2000" b="1" dirty="0"/>
              <a:t>的最大值是：</a:t>
            </a:r>
            <a:r>
              <a:rPr lang="en-US" altLang="zh-CN" sz="2000" b="1" dirty="0"/>
              <a:t>"&lt;&lt;Max(2,3.2)&lt;&lt;</a:t>
            </a:r>
            <a:r>
              <a:rPr lang="en-US" altLang="zh-CN" sz="2000" b="1" dirty="0" err="1"/>
              <a:t>endl</a:t>
            </a:r>
            <a:r>
              <a:rPr lang="en-US" altLang="zh-CN" sz="2000" b="1" dirty="0"/>
              <a:t>;</a:t>
            </a:r>
          </a:p>
          <a:p>
            <a:pPr>
              <a:lnSpc>
                <a:spcPct val="80000"/>
              </a:lnSpc>
              <a:buFontTx/>
              <a:buNone/>
            </a:pPr>
            <a:r>
              <a:rPr lang="en-US" altLang="zh-CN" sz="2000" b="1" dirty="0"/>
              <a:t>		</a:t>
            </a:r>
            <a:r>
              <a:rPr lang="en-US" altLang="zh-CN" sz="2000" b="1" dirty="0" err="1"/>
              <a:t>cout</a:t>
            </a:r>
            <a:r>
              <a:rPr lang="en-US" altLang="zh-CN" sz="2000" b="1" dirty="0"/>
              <a:t>&lt;&lt;"a c    </a:t>
            </a:r>
            <a:r>
              <a:rPr lang="zh-CN" altLang="en-US" sz="2000" b="1" dirty="0"/>
              <a:t>的最大值是：</a:t>
            </a:r>
            <a:r>
              <a:rPr lang="en-US" altLang="zh-CN" sz="2000" b="1" dirty="0"/>
              <a:t>"&lt;&lt;Max(</a:t>
            </a:r>
            <a:r>
              <a:rPr lang="en-US" altLang="zh-CN" sz="2000" b="1" dirty="0" err="1"/>
              <a:t>a,c</a:t>
            </a:r>
            <a:r>
              <a:rPr lang="en-US" altLang="zh-CN" sz="2000" b="1" dirty="0"/>
              <a:t>)&lt;&lt;</a:t>
            </a:r>
            <a:r>
              <a:rPr lang="en-US" altLang="zh-CN" sz="2000" b="1" dirty="0" err="1"/>
              <a:t>endl</a:t>
            </a:r>
            <a:r>
              <a:rPr lang="en-US" altLang="zh-CN" sz="2000" b="1" dirty="0"/>
              <a:t>;</a:t>
            </a:r>
          </a:p>
          <a:p>
            <a:pPr>
              <a:lnSpc>
                <a:spcPct val="80000"/>
              </a:lnSpc>
              <a:buFontTx/>
              <a:buNone/>
            </a:pPr>
            <a:r>
              <a:rPr lang="en-US" altLang="zh-CN" sz="2000" b="1" dirty="0"/>
              <a:t>		</a:t>
            </a:r>
            <a:r>
              <a:rPr lang="en-US" altLang="zh-CN" sz="2000" b="1" dirty="0" err="1"/>
              <a:t>cout</a:t>
            </a:r>
            <a:r>
              <a:rPr lang="en-US" altLang="zh-CN" sz="2000" b="1" dirty="0"/>
              <a:t>&lt;&lt;"'a', 3    </a:t>
            </a:r>
            <a:r>
              <a:rPr lang="zh-CN" altLang="en-US" sz="2000" b="1" dirty="0"/>
              <a:t>的最大值是：</a:t>
            </a:r>
            <a:r>
              <a:rPr lang="en-US" altLang="zh-CN" sz="2000" b="1" dirty="0"/>
              <a:t>"&lt;&lt;Max('a',3)&lt;&lt;</a:t>
            </a:r>
            <a:r>
              <a:rPr lang="en-US" altLang="zh-CN" sz="2000" b="1" dirty="0" err="1"/>
              <a:t>endl</a:t>
            </a:r>
            <a:r>
              <a:rPr lang="en-US" altLang="zh-CN" sz="2000" b="1" dirty="0"/>
              <a:t>;</a:t>
            </a:r>
          </a:p>
          <a:p>
            <a:pPr>
              <a:lnSpc>
                <a:spcPct val="80000"/>
              </a:lnSpc>
              <a:buFontTx/>
              <a:buNone/>
            </a:pPr>
            <a:r>
              <a:rPr lang="en-US" altLang="zh-CN" sz="2000" b="1" dirty="0"/>
              <a:t>}</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376880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2209800" y="1268414"/>
            <a:ext cx="7772400" cy="5329237"/>
          </a:xfrm>
        </p:spPr>
        <p:txBody>
          <a:bodyPr/>
          <a:lstStyle/>
          <a:p>
            <a:pPr marL="609600" indent="-609600"/>
            <a:r>
              <a:rPr lang="zh-CN" altLang="en-US" b="1"/>
              <a:t>编译例</a:t>
            </a:r>
            <a:r>
              <a:rPr lang="en-US" altLang="zh-CN" b="1"/>
              <a:t>7-2</a:t>
            </a:r>
            <a:r>
              <a:rPr lang="zh-CN" altLang="en-US" b="1"/>
              <a:t>程序，将会产生</a:t>
            </a:r>
            <a:r>
              <a:rPr lang="en-US" altLang="zh-CN" b="1"/>
              <a:t>3</a:t>
            </a:r>
            <a:r>
              <a:rPr lang="zh-CN" altLang="en-US" b="1"/>
              <a:t>个编译错误：</a:t>
            </a:r>
          </a:p>
          <a:p>
            <a:pPr marL="990600" lvl="1" indent="-533400">
              <a:buNone/>
            </a:pPr>
            <a:r>
              <a:rPr lang="en-US" altLang="zh-CN" sz="2400" b="1">
                <a:solidFill>
                  <a:srgbClr val="0000CC"/>
                </a:solidFill>
              </a:rPr>
              <a:t>error C2782: “T Max(T,T)”: </a:t>
            </a:r>
            <a:r>
              <a:rPr lang="zh-CN" altLang="en-US" sz="2400" b="1">
                <a:solidFill>
                  <a:srgbClr val="0000CC"/>
                </a:solidFill>
              </a:rPr>
              <a:t>模板参数“</a:t>
            </a:r>
            <a:r>
              <a:rPr lang="en-US" altLang="zh-CN" sz="2400" b="1">
                <a:solidFill>
                  <a:srgbClr val="0000CC"/>
                </a:solidFill>
              </a:rPr>
              <a:t>T”</a:t>
            </a:r>
            <a:r>
              <a:rPr lang="zh-CN" altLang="en-US" sz="2400" b="1">
                <a:solidFill>
                  <a:srgbClr val="0000CC"/>
                </a:solidFill>
              </a:rPr>
              <a:t>不明确 </a:t>
            </a:r>
          </a:p>
          <a:p>
            <a:pPr marL="609600" indent="-609600"/>
            <a:endParaRPr lang="zh-CN" altLang="en-US" b="1"/>
          </a:p>
          <a:p>
            <a:pPr marL="609600" indent="-609600"/>
            <a:r>
              <a:rPr lang="zh-CN" altLang="en-US" b="1"/>
              <a:t>产生这个错误的原因是模板实例化过程中不会进行任何形式的参数类型转换，但在普通函数的调用过程中，</a:t>
            </a:r>
            <a:r>
              <a:rPr lang="en-US" altLang="zh-CN" b="1">
                <a:solidFill>
                  <a:srgbClr val="FF0000"/>
                </a:solidFill>
              </a:rPr>
              <a:t>C++</a:t>
            </a:r>
            <a:r>
              <a:rPr lang="zh-CN" altLang="en-US" b="1">
                <a:solidFill>
                  <a:srgbClr val="FF0000"/>
                </a:solidFill>
              </a:rPr>
              <a:t>会对类型不匹配的参数进行隐式的类型转换 。从而导到模板函数的参数类型不匹配，因此产生上述编译错误</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26317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 calcmode="lin" valueType="num">
                                      <p:cBhvr additive="base">
                                        <p:cTn id="7"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063750" y="1341438"/>
            <a:ext cx="7920038" cy="4824412"/>
          </a:xfrm>
        </p:spPr>
        <p:txBody>
          <a:bodyPr/>
          <a:lstStyle/>
          <a:p>
            <a:pPr>
              <a:lnSpc>
                <a:spcPct val="90000"/>
              </a:lnSpc>
              <a:buFontTx/>
              <a:buNone/>
            </a:pPr>
            <a:r>
              <a:rPr lang="en-US" altLang="zh-CN" b="1" dirty="0"/>
              <a:t>1</a:t>
            </a:r>
            <a:r>
              <a:rPr lang="zh-CN" altLang="en-US" b="1" dirty="0"/>
              <a:t>、类模板的声明</a:t>
            </a:r>
          </a:p>
          <a:p>
            <a:pPr lvl="1">
              <a:lnSpc>
                <a:spcPct val="90000"/>
              </a:lnSpc>
              <a:buFontTx/>
              <a:buNone/>
            </a:pPr>
            <a:r>
              <a:rPr lang="en-US" altLang="zh-CN" sz="3200" b="1" dirty="0">
                <a:solidFill>
                  <a:srgbClr val="FF0000"/>
                </a:solidFill>
              </a:rPr>
              <a:t>template</a:t>
            </a:r>
            <a:r>
              <a:rPr lang="en-US" altLang="zh-CN" sz="3200" b="1" dirty="0"/>
              <a:t>&lt;</a:t>
            </a:r>
            <a:r>
              <a:rPr lang="en-US" altLang="zh-CN" sz="3200" b="1" dirty="0">
                <a:solidFill>
                  <a:srgbClr val="FF0000"/>
                </a:solidFill>
              </a:rPr>
              <a:t>class</a:t>
            </a:r>
            <a:r>
              <a:rPr lang="en-US" altLang="zh-CN" sz="3200" b="1" dirty="0"/>
              <a:t> T1,</a:t>
            </a:r>
            <a:r>
              <a:rPr lang="en-US" altLang="zh-CN" sz="3200" b="1" dirty="0">
                <a:solidFill>
                  <a:srgbClr val="FF0000"/>
                </a:solidFill>
              </a:rPr>
              <a:t>class</a:t>
            </a:r>
            <a:r>
              <a:rPr lang="en-US" altLang="zh-CN" sz="3200" b="1" dirty="0"/>
              <a:t> T2,…&gt;</a:t>
            </a:r>
          </a:p>
          <a:p>
            <a:pPr lvl="1">
              <a:lnSpc>
                <a:spcPct val="90000"/>
              </a:lnSpc>
              <a:buFontTx/>
              <a:buNone/>
            </a:pPr>
            <a:r>
              <a:rPr lang="en-US" altLang="zh-CN" sz="3200" b="1" dirty="0"/>
              <a:t>class </a:t>
            </a:r>
            <a:r>
              <a:rPr lang="zh-CN" altLang="en-US" sz="3200" b="1" dirty="0"/>
              <a:t>类名</a:t>
            </a:r>
            <a:r>
              <a:rPr lang="en-US" altLang="zh-CN" sz="3200" b="1" dirty="0"/>
              <a:t>{</a:t>
            </a:r>
          </a:p>
          <a:p>
            <a:pPr lvl="1">
              <a:lnSpc>
                <a:spcPct val="90000"/>
              </a:lnSpc>
              <a:buFontTx/>
              <a:buNone/>
            </a:pPr>
            <a:r>
              <a:rPr lang="en-US" altLang="zh-CN" sz="3200" b="1" dirty="0"/>
              <a:t>    	……								// </a:t>
            </a:r>
            <a:r>
              <a:rPr lang="zh-CN" altLang="en-US" sz="3200" b="1" dirty="0"/>
              <a:t>类成员的声明与定义</a:t>
            </a:r>
          </a:p>
          <a:p>
            <a:pPr lvl="1">
              <a:lnSpc>
                <a:spcPct val="90000"/>
              </a:lnSpc>
              <a:buFontTx/>
              <a:buNone/>
            </a:pPr>
            <a:r>
              <a:rPr lang="en-US" altLang="zh-CN" sz="3200" b="1" dirty="0"/>
              <a:t>}</a:t>
            </a:r>
            <a:r>
              <a:rPr lang="zh-CN" altLang="en-US" sz="3200" b="1" dirty="0"/>
              <a:t>；</a:t>
            </a:r>
            <a:endParaRPr lang="en-US" altLang="zh-CN" b="1" dirty="0"/>
          </a:p>
          <a:p>
            <a:pPr>
              <a:lnSpc>
                <a:spcPct val="90000"/>
              </a:lnSpc>
            </a:pPr>
            <a:r>
              <a:rPr lang="zh-CN" altLang="en-US" sz="3600" b="1" dirty="0"/>
              <a:t>其中</a:t>
            </a:r>
            <a:r>
              <a:rPr lang="en-US" altLang="zh-CN" sz="3600" b="1" dirty="0"/>
              <a:t>T1</a:t>
            </a:r>
            <a:r>
              <a:rPr lang="zh-CN" altLang="en-US" sz="3600" b="1" dirty="0"/>
              <a:t>、</a:t>
            </a:r>
            <a:r>
              <a:rPr lang="en-US" altLang="zh-CN" sz="3600" b="1" dirty="0"/>
              <a:t>T2</a:t>
            </a:r>
            <a:r>
              <a:rPr lang="zh-CN" altLang="en-US" sz="3600" b="1" dirty="0"/>
              <a:t>是类型参数</a:t>
            </a:r>
          </a:p>
          <a:p>
            <a:pPr>
              <a:lnSpc>
                <a:spcPct val="90000"/>
              </a:lnSpc>
            </a:pPr>
            <a:r>
              <a:rPr lang="zh-CN" altLang="en-US" sz="3600" b="1" dirty="0"/>
              <a:t>类模板中可以有多个模板参数，包括类型参数和非类型参数</a:t>
            </a:r>
          </a:p>
        </p:txBody>
      </p:sp>
      <p:sp>
        <p:nvSpPr>
          <p:cNvPr id="36867" name="Rectangle 3"/>
          <p:cNvSpPr>
            <a:spLocks noGrp="1" noChangeArrowheads="1"/>
          </p:cNvSpPr>
          <p:nvPr>
            <p:ph type="title"/>
          </p:nvPr>
        </p:nvSpPr>
        <p:spPr>
          <a:xfrm>
            <a:off x="2567608" y="0"/>
            <a:ext cx="7772400" cy="1143000"/>
          </a:xfrm>
          <a:noFill/>
          <a:ln/>
        </p:spPr>
        <p:txBody>
          <a:bodyPr/>
          <a:lstStyle/>
          <a:p>
            <a:r>
              <a:rPr lang="en-US" altLang="zh-CN" b="1"/>
              <a:t>7.3.2  </a:t>
            </a:r>
            <a:r>
              <a:rPr lang="zh-CN" altLang="en-US" b="1"/>
              <a:t>类</a:t>
            </a:r>
            <a:r>
              <a:rPr lang="zh-CN" altLang="en-US" b="1">
                <a:solidFill>
                  <a:srgbClr val="FF0000"/>
                </a:solidFill>
              </a:rPr>
              <a:t>模板的定义</a:t>
            </a:r>
          </a:p>
        </p:txBody>
      </p:sp>
    </p:spTree>
    <p:extLst>
      <p:ext uri="{BB962C8B-B14F-4D97-AF65-F5344CB8AC3E}">
        <p14:creationId xmlns:p14="http://schemas.microsoft.com/office/powerpoint/2010/main" val="164340756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503488" y="-85726"/>
            <a:ext cx="7772400" cy="1143000"/>
          </a:xfrm>
        </p:spPr>
        <p:txBody>
          <a:bodyPr>
            <a:normAutofit/>
          </a:bodyPr>
          <a:lstStyle/>
          <a:p>
            <a:r>
              <a:rPr lang="en-US" altLang="zh-CN" dirty="0">
                <a:solidFill>
                  <a:schemeClr val="tx2"/>
                </a:solidFill>
                <a:latin typeface="Arial" panose="020B0604020202020204" pitchFamily="34" charset="0"/>
                <a:ea typeface="宋体" panose="02010600030101010101" pitchFamily="2" charset="-122"/>
                <a:cs typeface="+mn-cs"/>
              </a:rPr>
              <a:t>4.5 </a:t>
            </a:r>
            <a:r>
              <a:rPr lang="zh-CN" altLang="en-US" dirty="0">
                <a:solidFill>
                  <a:schemeClr val="tx2"/>
                </a:solidFill>
                <a:latin typeface="Arial" panose="020B0604020202020204" pitchFamily="34" charset="0"/>
                <a:ea typeface="宋体" panose="02010600030101010101" pitchFamily="2" charset="-122"/>
                <a:cs typeface="+mn-cs"/>
              </a:rPr>
              <a:t>构造函数与析构函数</a:t>
            </a:r>
          </a:p>
        </p:txBody>
      </p:sp>
      <p:sp>
        <p:nvSpPr>
          <p:cNvPr id="64515" name="Rectangle 3"/>
          <p:cNvSpPr>
            <a:spLocks noGrp="1" noChangeArrowheads="1"/>
          </p:cNvSpPr>
          <p:nvPr>
            <p:ph type="body" idx="1"/>
          </p:nvPr>
        </p:nvSpPr>
        <p:spPr>
          <a:xfrm>
            <a:off x="2207568" y="1343025"/>
            <a:ext cx="7772400" cy="4114800"/>
          </a:xfrm>
        </p:spPr>
        <p:txBody>
          <a:bodyPr/>
          <a:lstStyle/>
          <a:p>
            <a:pPr eaLnBrk="1" hangingPunct="1"/>
            <a:r>
              <a:rPr lang="zh-CN" altLang="en-US" sz="2800" b="1" dirty="0"/>
              <a:t>构造函数与析构函数是两个极其特殊的函数，它们由系统自动执行，在程序中不可显示地调用它们。理解这两个函数对学好面向对象程序设计技术是很有帮助的。</a:t>
            </a:r>
          </a:p>
          <a:p>
            <a:pPr eaLnBrk="1" hangingPunct="1"/>
            <a:endParaRPr lang="zh-CN" altLang="en-US" sz="2800" b="1" dirty="0"/>
          </a:p>
          <a:p>
            <a:pPr eaLnBrk="1" hangingPunct="1"/>
            <a:r>
              <a:rPr lang="zh-CN" altLang="en-US" sz="2800" b="1" dirty="0"/>
              <a:t>构造函数的主要作用是用于建立对象时对对象的数据成员进行初始化；而析构函数主要用于对象生命期结束时回收对象。</a:t>
            </a:r>
          </a:p>
        </p:txBody>
      </p:sp>
      <p:sp>
        <p:nvSpPr>
          <p:cNvPr id="64516" name="文本框 1">
            <a:hlinkClick r:id="rId3" action="ppaction://hlinkfile"/>
          </p:cNvPr>
          <p:cNvSpPr txBox="1">
            <a:spLocks noChangeArrowheads="1"/>
          </p:cNvSpPr>
          <p:nvPr/>
        </p:nvSpPr>
        <p:spPr bwMode="auto">
          <a:xfrm>
            <a:off x="7796937" y="5451189"/>
            <a:ext cx="21637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r>
              <a:rPr kumimoji="1" lang="en-US" altLang="zh-CN" dirty="0">
                <a:solidFill>
                  <a:prstClr val="black"/>
                </a:solidFill>
              </a:rPr>
              <a:t>test.cpp</a:t>
            </a:r>
            <a:endParaRPr kumimoji="1" lang="zh-CN" altLang="en-US" sz="1800" dirty="0">
              <a:solidFill>
                <a:prstClr val="black"/>
              </a:solidFill>
            </a:endParaRPr>
          </a:p>
        </p:txBody>
      </p:sp>
    </p:spTree>
    <p:extLst>
      <p:ext uri="{BB962C8B-B14F-4D97-AF65-F5344CB8AC3E}">
        <p14:creationId xmlns:p14="http://schemas.microsoft.com/office/powerpoint/2010/main" val="10740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fade">
                                      <p:cBhvr>
                                        <p:cTn id="13" dur="1000"/>
                                        <p:tgtEl>
                                          <p:spTgt spid="64515">
                                            <p:txEl>
                                              <p:pRg st="2" end="2"/>
                                            </p:txEl>
                                          </p:spTgt>
                                        </p:tgtEl>
                                      </p:cBhvr>
                                    </p:animEffect>
                                    <p:anim calcmode="lin" valueType="num">
                                      <p:cBhvr>
                                        <p:cTn id="14" dur="1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6451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775520" y="1052736"/>
            <a:ext cx="8496944" cy="4970462"/>
          </a:xfrm>
        </p:spPr>
        <p:txBody>
          <a:bodyPr/>
          <a:lstStyle/>
          <a:p>
            <a:pPr>
              <a:lnSpc>
                <a:spcPct val="90000"/>
              </a:lnSpc>
            </a:pPr>
            <a:r>
              <a:rPr lang="zh-CN" altLang="en-US" b="1" dirty="0"/>
              <a:t>非类型参数是指某种具体的数据类型，在调用模板时只能为其提供用相应类型的常数值。非类型参数是受限制的，通常可以是整型、枚举型、对象或函数的引用，以及对象、函数或类成员的指针，但不允许用浮点型（或双精度型）、类对象或</a:t>
            </a:r>
            <a:r>
              <a:rPr lang="en-US" altLang="zh-CN" b="1" dirty="0"/>
              <a:t>void</a:t>
            </a:r>
            <a:r>
              <a:rPr lang="zh-CN" altLang="en-US" b="1" dirty="0"/>
              <a:t>作为非类型参数。</a:t>
            </a:r>
          </a:p>
          <a:p>
            <a:pPr>
              <a:lnSpc>
                <a:spcPct val="90000"/>
              </a:lnSpc>
            </a:pPr>
            <a:r>
              <a:rPr lang="zh-CN" altLang="en-US" b="1" dirty="0"/>
              <a:t>在下面的模板参数表中，</a:t>
            </a:r>
            <a:r>
              <a:rPr lang="en-US" altLang="zh-CN" b="1" dirty="0"/>
              <a:t>T1</a:t>
            </a:r>
            <a:r>
              <a:rPr lang="zh-CN" altLang="en-US" b="1" dirty="0"/>
              <a:t>、</a:t>
            </a:r>
            <a:r>
              <a:rPr lang="en-US" altLang="zh-CN" b="1" dirty="0"/>
              <a:t>T2</a:t>
            </a:r>
            <a:r>
              <a:rPr lang="zh-CN" altLang="en-US" b="1" dirty="0"/>
              <a:t>是类型参数，</a:t>
            </a:r>
            <a:r>
              <a:rPr lang="en-US" altLang="zh-CN" b="1" dirty="0"/>
              <a:t>T3</a:t>
            </a:r>
            <a:r>
              <a:rPr lang="zh-CN" altLang="en-US" b="1" dirty="0"/>
              <a:t>是非类型参数。</a:t>
            </a:r>
          </a:p>
          <a:p>
            <a:pPr lvl="1">
              <a:lnSpc>
                <a:spcPct val="90000"/>
              </a:lnSpc>
              <a:buFontTx/>
              <a:buNone/>
            </a:pPr>
            <a:r>
              <a:rPr lang="en-US" altLang="zh-CN" sz="2400" b="1" dirty="0">
                <a:solidFill>
                  <a:srgbClr val="FF0000"/>
                </a:solidFill>
              </a:rPr>
              <a:t>template&lt;class</a:t>
            </a:r>
            <a:r>
              <a:rPr lang="en-US" altLang="zh-CN" sz="2400" b="1" dirty="0"/>
              <a:t> </a:t>
            </a:r>
            <a:r>
              <a:rPr lang="en-US" altLang="zh-CN" sz="2400" b="1" dirty="0">
                <a:solidFill>
                  <a:srgbClr val="FF0000"/>
                </a:solidFill>
              </a:rPr>
              <a:t>T1,class T2,int T3&gt;</a:t>
            </a:r>
          </a:p>
          <a:p>
            <a:pPr>
              <a:lnSpc>
                <a:spcPct val="90000"/>
              </a:lnSpc>
            </a:pPr>
            <a:r>
              <a:rPr lang="zh-CN" altLang="en-US" b="1" dirty="0"/>
              <a:t>在实例化时，必须为</a:t>
            </a:r>
            <a:r>
              <a:rPr lang="en-US" altLang="zh-CN" b="1" dirty="0"/>
              <a:t>T1</a:t>
            </a:r>
            <a:r>
              <a:rPr lang="zh-CN" altLang="en-US" b="1" dirty="0"/>
              <a:t>、</a:t>
            </a:r>
            <a:r>
              <a:rPr lang="en-US" altLang="zh-CN" b="1" dirty="0"/>
              <a:t>T2</a:t>
            </a:r>
            <a:r>
              <a:rPr lang="zh-CN" altLang="en-US" b="1" dirty="0"/>
              <a:t>提供一种数据类型，为</a:t>
            </a:r>
            <a:r>
              <a:rPr lang="en-US" altLang="zh-CN" b="1" dirty="0"/>
              <a:t>T3</a:t>
            </a:r>
            <a:r>
              <a:rPr lang="zh-CN" altLang="en-US" b="1" dirty="0"/>
              <a:t>指定一个整常数（如</a:t>
            </a:r>
            <a:r>
              <a:rPr lang="en-US" altLang="zh-CN" b="1" dirty="0"/>
              <a:t>10</a:t>
            </a:r>
            <a:r>
              <a:rPr lang="zh-CN" altLang="en-US" b="1" dirty="0"/>
              <a:t>），该模板才能被正确地实例化。</a:t>
            </a:r>
          </a:p>
        </p:txBody>
      </p:sp>
    </p:spTree>
    <p:extLst>
      <p:ext uri="{BB962C8B-B14F-4D97-AF65-F5344CB8AC3E}">
        <p14:creationId xmlns:p14="http://schemas.microsoft.com/office/powerpoint/2010/main" val="178080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428055" y="1"/>
            <a:ext cx="7772400" cy="944563"/>
          </a:xfrm>
        </p:spPr>
        <p:txBody>
          <a:bodyPr/>
          <a:lstStyle/>
          <a:p>
            <a:r>
              <a:rPr lang="en-US" altLang="zh-CN" b="1" dirty="0"/>
              <a:t>7.3.3  </a:t>
            </a:r>
            <a:r>
              <a:rPr lang="zh-CN" altLang="en-US" b="1" dirty="0"/>
              <a:t>类</a:t>
            </a:r>
            <a:r>
              <a:rPr lang="zh-CN" altLang="en-US" b="1" dirty="0">
                <a:solidFill>
                  <a:srgbClr val="FF0000"/>
                </a:solidFill>
              </a:rPr>
              <a:t>模板实例化</a:t>
            </a:r>
          </a:p>
        </p:txBody>
      </p:sp>
      <p:sp>
        <p:nvSpPr>
          <p:cNvPr id="48131" name="Rectangle 3"/>
          <p:cNvSpPr>
            <a:spLocks noGrp="1" noChangeArrowheads="1"/>
          </p:cNvSpPr>
          <p:nvPr>
            <p:ph type="body" idx="1"/>
          </p:nvPr>
        </p:nvSpPr>
        <p:spPr>
          <a:xfrm>
            <a:off x="2208213" y="1556793"/>
            <a:ext cx="7992243" cy="4968875"/>
          </a:xfrm>
        </p:spPr>
        <p:txBody>
          <a:bodyPr/>
          <a:lstStyle/>
          <a:p>
            <a:pPr>
              <a:buFontTx/>
              <a:buNone/>
            </a:pPr>
            <a:r>
              <a:rPr lang="en-US" altLang="zh-CN" b="1" dirty="0"/>
              <a:t>1</a:t>
            </a:r>
            <a:r>
              <a:rPr lang="zh-CN" altLang="en-US" b="1" dirty="0"/>
              <a:t>、类模板实例化的内容</a:t>
            </a:r>
          </a:p>
          <a:p>
            <a:pPr lvl="1">
              <a:buFontTx/>
              <a:buNone/>
            </a:pPr>
            <a:r>
              <a:rPr lang="zh-CN" altLang="en-US" b="1" dirty="0"/>
              <a:t>包括</a:t>
            </a:r>
            <a:r>
              <a:rPr lang="zh-CN" altLang="en-US" b="1" dirty="0">
                <a:solidFill>
                  <a:srgbClr val="FF0000"/>
                </a:solidFill>
              </a:rPr>
              <a:t>模板实例化</a:t>
            </a:r>
            <a:r>
              <a:rPr lang="zh-CN" altLang="en-US" b="1" dirty="0"/>
              <a:t>和</a:t>
            </a:r>
            <a:r>
              <a:rPr lang="zh-CN" altLang="en-US" b="1" dirty="0">
                <a:solidFill>
                  <a:srgbClr val="FF0000"/>
                </a:solidFill>
              </a:rPr>
              <a:t>成员函数实例化</a:t>
            </a:r>
          </a:p>
          <a:p>
            <a:pPr>
              <a:buFontTx/>
              <a:buNone/>
            </a:pPr>
            <a:r>
              <a:rPr lang="en-US" altLang="zh-CN" b="1" dirty="0"/>
              <a:t>2</a:t>
            </a:r>
            <a:r>
              <a:rPr lang="zh-CN" altLang="en-US" b="1" dirty="0"/>
              <a:t>、类模板实例化的时间</a:t>
            </a:r>
          </a:p>
          <a:p>
            <a:pPr lvl="1">
              <a:buFontTx/>
              <a:buNone/>
            </a:pPr>
            <a:r>
              <a:rPr lang="zh-CN" altLang="en-US" b="1" dirty="0"/>
              <a:t>当用</a:t>
            </a:r>
            <a:r>
              <a:rPr lang="zh-CN" altLang="en-US" b="1" dirty="0">
                <a:solidFill>
                  <a:srgbClr val="FF0000"/>
                </a:solidFill>
              </a:rPr>
              <a:t>类模板定义对象</a:t>
            </a:r>
            <a:r>
              <a:rPr lang="zh-CN" altLang="en-US" b="1" dirty="0"/>
              <a:t>时，引起类模板的实例化</a:t>
            </a:r>
          </a:p>
          <a:p>
            <a:pPr>
              <a:buFontTx/>
              <a:buNone/>
            </a:pPr>
            <a:r>
              <a:rPr lang="en-US" altLang="zh-CN" b="1" dirty="0"/>
              <a:t>3</a:t>
            </a:r>
            <a:r>
              <a:rPr lang="zh-CN" altLang="en-US" b="1" dirty="0"/>
              <a:t>、实例化的方法：</a:t>
            </a:r>
          </a:p>
          <a:p>
            <a:pPr marL="439738" lvl="1" indent="-439738" algn="just">
              <a:buNone/>
            </a:pPr>
            <a:r>
              <a:rPr lang="zh-CN" altLang="en-US" b="1" dirty="0"/>
              <a:t>      在实例化类模板时，如果模板参数是类型参数，则必须为它指定具体的类型；如果模板参数是非类型参数，则必须为它指定一个常量值。</a:t>
            </a:r>
          </a:p>
        </p:txBody>
      </p:sp>
    </p:spTree>
    <p:extLst>
      <p:ext uri="{BB962C8B-B14F-4D97-AF65-F5344CB8AC3E}">
        <p14:creationId xmlns:p14="http://schemas.microsoft.com/office/powerpoint/2010/main" val="387902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423592" y="-105524"/>
            <a:ext cx="7772400" cy="1143000"/>
          </a:xfrm>
        </p:spPr>
        <p:txBody>
          <a:bodyPr>
            <a:normAutofit/>
          </a:bodyPr>
          <a:lstStyle/>
          <a:p>
            <a:pPr eaLnBrk="1" hangingPunct="1"/>
            <a:r>
              <a:rPr lang="en-US" altLang="zh-CN" b="1" dirty="0"/>
              <a:t>4.5.1 </a:t>
            </a:r>
            <a:r>
              <a:rPr lang="zh-CN" altLang="en-US" b="1" dirty="0"/>
              <a:t>构造</a:t>
            </a:r>
            <a:r>
              <a:rPr lang="zh-CN" altLang="en-US" b="1" dirty="0">
                <a:solidFill>
                  <a:srgbClr val="FF3300"/>
                </a:solidFill>
              </a:rPr>
              <a:t>函数</a:t>
            </a:r>
          </a:p>
        </p:txBody>
      </p:sp>
      <p:sp>
        <p:nvSpPr>
          <p:cNvPr id="70659" name="Rectangle 3"/>
          <p:cNvSpPr>
            <a:spLocks noGrp="1" noChangeArrowheads="1"/>
          </p:cNvSpPr>
          <p:nvPr>
            <p:ph type="body" idx="1"/>
          </p:nvPr>
        </p:nvSpPr>
        <p:spPr>
          <a:xfrm>
            <a:off x="2063552" y="1405499"/>
            <a:ext cx="7772400" cy="4683125"/>
          </a:xfrm>
        </p:spPr>
        <p:txBody>
          <a:bodyPr/>
          <a:lstStyle/>
          <a:p>
            <a:pPr eaLnBrk="1" hangingPunct="1">
              <a:buFontTx/>
              <a:buNone/>
            </a:pPr>
            <a:r>
              <a:rPr lang="en-US" altLang="zh-CN" sz="2800" b="1" dirty="0"/>
              <a:t>1</a:t>
            </a:r>
            <a:r>
              <a:rPr lang="zh-CN" altLang="en-US" sz="2800" b="1" dirty="0"/>
              <a:t>、构造函数的概念</a:t>
            </a:r>
          </a:p>
          <a:p>
            <a:pPr eaLnBrk="1" hangingPunct="1">
              <a:buFontTx/>
              <a:buNone/>
            </a:pPr>
            <a:r>
              <a:rPr lang="zh-CN" altLang="en-US" sz="2800" b="1" dirty="0"/>
              <a:t>构造函数（</a:t>
            </a:r>
            <a:r>
              <a:rPr lang="en-US" altLang="zh-CN" sz="2800" b="1" dirty="0"/>
              <a:t>constructor</a:t>
            </a:r>
            <a:r>
              <a:rPr lang="zh-CN" altLang="en-US" sz="2800" b="1" dirty="0"/>
              <a:t>）是与类同名的特殊成员函数，主要用来初始化对象的数据成员。其在类中的定义形式如下：</a:t>
            </a:r>
          </a:p>
          <a:p>
            <a:pPr eaLnBrk="1" hangingPunct="1">
              <a:buFontTx/>
              <a:buNone/>
            </a:pPr>
            <a:endParaRPr lang="zh-CN" altLang="en-US" sz="2800" b="1" dirty="0"/>
          </a:p>
          <a:p>
            <a:pPr lvl="1" eaLnBrk="1" hangingPunct="1">
              <a:buFontTx/>
              <a:buNone/>
            </a:pPr>
            <a:r>
              <a:rPr lang="en-US" altLang="zh-CN" b="1" dirty="0"/>
              <a:t>class X{</a:t>
            </a:r>
          </a:p>
          <a:p>
            <a:pPr lvl="1" eaLnBrk="1" hangingPunct="1">
              <a:buFontTx/>
              <a:buNone/>
            </a:pPr>
            <a:r>
              <a:rPr lang="en-US" altLang="zh-CN" b="1" dirty="0"/>
              <a:t>    ……</a:t>
            </a:r>
          </a:p>
          <a:p>
            <a:pPr lvl="1" eaLnBrk="1" hangingPunct="1">
              <a:buFontTx/>
              <a:buNone/>
            </a:pPr>
            <a:r>
              <a:rPr lang="en-US" altLang="zh-CN" b="1" dirty="0">
                <a:solidFill>
                  <a:srgbClr val="FF3300"/>
                </a:solidFill>
              </a:rPr>
              <a:t>    X(…)</a:t>
            </a:r>
            <a:r>
              <a:rPr lang="zh-CN" altLang="en-US" b="1" dirty="0">
                <a:solidFill>
                  <a:srgbClr val="FF3300"/>
                </a:solidFill>
              </a:rPr>
              <a:t>；</a:t>
            </a:r>
          </a:p>
          <a:p>
            <a:pPr lvl="1" eaLnBrk="1" hangingPunct="1">
              <a:buFontTx/>
              <a:buNone/>
            </a:pPr>
            <a:r>
              <a:rPr lang="zh-CN" altLang="en-US" b="1" dirty="0"/>
              <a:t>    </a:t>
            </a:r>
            <a:r>
              <a:rPr lang="en-US" altLang="zh-CN" b="1" dirty="0"/>
              <a:t>……</a:t>
            </a:r>
          </a:p>
          <a:p>
            <a:pPr lvl="1" eaLnBrk="1" hangingPunct="1">
              <a:buFontTx/>
              <a:buNone/>
            </a:pPr>
            <a:r>
              <a:rPr lang="en-US" altLang="zh-CN" b="1" dirty="0"/>
              <a:t>} </a:t>
            </a:r>
          </a:p>
        </p:txBody>
      </p:sp>
      <p:sp>
        <p:nvSpPr>
          <p:cNvPr id="2" name="TextBox 1"/>
          <p:cNvSpPr txBox="1">
            <a:spLocks noChangeArrowheads="1"/>
          </p:cNvSpPr>
          <p:nvPr/>
        </p:nvSpPr>
        <p:spPr bwMode="auto">
          <a:xfrm>
            <a:off x="5448302" y="4221164"/>
            <a:ext cx="25193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ctr" eaLnBrk="0" fontAlgn="base" hangingPunct="0">
              <a:spcBef>
                <a:spcPct val="0"/>
              </a:spcBef>
              <a:spcAft>
                <a:spcPct val="0"/>
              </a:spcAft>
              <a:buNone/>
            </a:pPr>
            <a:r>
              <a:rPr kumimoji="1" lang="en-US" altLang="zh-CN" sz="2400" b="1" dirty="0">
                <a:solidFill>
                  <a:srgbClr val="FF3300"/>
                </a:solidFill>
              </a:rPr>
              <a:t>X::X(…)</a:t>
            </a:r>
            <a:r>
              <a:rPr kumimoji="1" lang="zh-CN" altLang="en-US" sz="2400" b="1" dirty="0">
                <a:solidFill>
                  <a:srgbClr val="FF3300"/>
                </a:solidFill>
              </a:rPr>
              <a:t> </a:t>
            </a:r>
            <a:r>
              <a:rPr kumimoji="1" lang="en-US" altLang="zh-CN" sz="2400" b="1" dirty="0">
                <a:solidFill>
                  <a:srgbClr val="FF3300"/>
                </a:solidFill>
              </a:rPr>
              <a:t>{</a:t>
            </a:r>
          </a:p>
          <a:p>
            <a:pPr marL="0" lvl="1" algn="ctr" eaLnBrk="0" fontAlgn="base" hangingPunct="0">
              <a:spcBef>
                <a:spcPct val="0"/>
              </a:spcBef>
              <a:spcAft>
                <a:spcPct val="0"/>
              </a:spcAft>
              <a:buNone/>
            </a:pPr>
            <a:endParaRPr kumimoji="1" lang="en-US" altLang="zh-CN" sz="2400" b="1" dirty="0">
              <a:solidFill>
                <a:srgbClr val="FF3300"/>
              </a:solidFill>
            </a:endParaRPr>
          </a:p>
          <a:p>
            <a:pPr marL="0" lvl="1" algn="ctr" eaLnBrk="0" fontAlgn="base" hangingPunct="0">
              <a:spcBef>
                <a:spcPct val="0"/>
              </a:spcBef>
              <a:spcAft>
                <a:spcPct val="0"/>
              </a:spcAft>
              <a:buNone/>
            </a:pPr>
            <a:r>
              <a:rPr kumimoji="1" lang="en-US" altLang="zh-CN" sz="2400" b="1" dirty="0">
                <a:solidFill>
                  <a:srgbClr val="FF3300"/>
                </a:solidFill>
              </a:rPr>
              <a:t>}</a:t>
            </a:r>
            <a:endParaRPr kumimoji="1" lang="zh-CN" altLang="en-US" sz="2400" b="1" dirty="0">
              <a:solidFill>
                <a:srgbClr val="FF3300"/>
              </a:solidFill>
            </a:endParaRPr>
          </a:p>
          <a:p>
            <a:pPr algn="ctr" eaLnBrk="0" fontAlgn="base" hangingPunct="0">
              <a:spcBef>
                <a:spcPct val="0"/>
              </a:spcBef>
              <a:spcAft>
                <a:spcPct val="0"/>
              </a:spcAft>
              <a:buNone/>
            </a:pPr>
            <a:endParaRPr kumimoji="1" lang="zh-CN" altLang="en-US" sz="1800" dirty="0">
              <a:solidFill>
                <a:prstClr val="black"/>
              </a:solidFill>
            </a:endParaRPr>
          </a:p>
        </p:txBody>
      </p:sp>
    </p:spTree>
    <p:extLst>
      <p:ext uri="{BB962C8B-B14F-4D97-AF65-F5344CB8AC3E}">
        <p14:creationId xmlns:p14="http://schemas.microsoft.com/office/powerpoint/2010/main" val="214577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1000"/>
                                        <p:tgtEl>
                                          <p:spTgt spid="70659">
                                            <p:txEl>
                                              <p:pRg st="0" end="0"/>
                                            </p:txEl>
                                          </p:spTgt>
                                        </p:tgtEl>
                                      </p:cBhvr>
                                    </p:animEffect>
                                    <p:anim calcmode="lin" valueType="num">
                                      <p:cBhvr>
                                        <p:cTn id="8" dur="10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06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0659">
                                            <p:txEl>
                                              <p:pRg st="1" end="1"/>
                                            </p:txEl>
                                          </p:spTgt>
                                        </p:tgtEl>
                                        <p:attrNameLst>
                                          <p:attrName>style.visibility</p:attrName>
                                        </p:attrNameLst>
                                      </p:cBhvr>
                                      <p:to>
                                        <p:strVal val="visible"/>
                                      </p:to>
                                    </p:set>
                                    <p:animEffect transition="in" filter="fade">
                                      <p:cBhvr>
                                        <p:cTn id="14" dur="1000"/>
                                        <p:tgtEl>
                                          <p:spTgt spid="70659">
                                            <p:txEl>
                                              <p:pRg st="1" end="1"/>
                                            </p:txEl>
                                          </p:spTgt>
                                        </p:tgtEl>
                                      </p:cBhvr>
                                    </p:animEffect>
                                    <p:anim calcmode="lin" valueType="num">
                                      <p:cBhvr>
                                        <p:cTn id="15" dur="10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06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0659">
                                            <p:txEl>
                                              <p:pRg st="3" end="3"/>
                                            </p:txEl>
                                          </p:spTgt>
                                        </p:tgtEl>
                                        <p:attrNameLst>
                                          <p:attrName>style.visibility</p:attrName>
                                        </p:attrNameLst>
                                      </p:cBhvr>
                                      <p:to>
                                        <p:strVal val="visible"/>
                                      </p:to>
                                    </p:set>
                                    <p:animEffect transition="in" filter="fade">
                                      <p:cBhvr>
                                        <p:cTn id="21" dur="1000"/>
                                        <p:tgtEl>
                                          <p:spTgt spid="70659">
                                            <p:txEl>
                                              <p:pRg st="3" end="3"/>
                                            </p:txEl>
                                          </p:spTgt>
                                        </p:tgtEl>
                                      </p:cBhvr>
                                    </p:animEffect>
                                    <p:anim calcmode="lin" valueType="num">
                                      <p:cBhvr>
                                        <p:cTn id="22" dur="10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06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0659">
                                            <p:txEl>
                                              <p:pRg st="4" end="4"/>
                                            </p:txEl>
                                          </p:spTgt>
                                        </p:tgtEl>
                                        <p:attrNameLst>
                                          <p:attrName>style.visibility</p:attrName>
                                        </p:attrNameLst>
                                      </p:cBhvr>
                                      <p:to>
                                        <p:strVal val="visible"/>
                                      </p:to>
                                    </p:set>
                                    <p:animEffect transition="in" filter="fade">
                                      <p:cBhvr>
                                        <p:cTn id="28" dur="1000"/>
                                        <p:tgtEl>
                                          <p:spTgt spid="70659">
                                            <p:txEl>
                                              <p:pRg st="4" end="4"/>
                                            </p:txEl>
                                          </p:spTgt>
                                        </p:tgtEl>
                                      </p:cBhvr>
                                    </p:animEffect>
                                    <p:anim calcmode="lin" valueType="num">
                                      <p:cBhvr>
                                        <p:cTn id="29" dur="1000" fill="hold"/>
                                        <p:tgtEl>
                                          <p:spTgt spid="7065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06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0659">
                                            <p:txEl>
                                              <p:pRg st="5" end="5"/>
                                            </p:txEl>
                                          </p:spTgt>
                                        </p:tgtEl>
                                        <p:attrNameLst>
                                          <p:attrName>style.visibility</p:attrName>
                                        </p:attrNameLst>
                                      </p:cBhvr>
                                      <p:to>
                                        <p:strVal val="visible"/>
                                      </p:to>
                                    </p:set>
                                    <p:animEffect transition="in" filter="fade">
                                      <p:cBhvr>
                                        <p:cTn id="35" dur="1000"/>
                                        <p:tgtEl>
                                          <p:spTgt spid="70659">
                                            <p:txEl>
                                              <p:pRg st="5" end="5"/>
                                            </p:txEl>
                                          </p:spTgt>
                                        </p:tgtEl>
                                      </p:cBhvr>
                                    </p:animEffect>
                                    <p:anim calcmode="lin" valueType="num">
                                      <p:cBhvr>
                                        <p:cTn id="36" dur="1000" fill="hold"/>
                                        <p:tgtEl>
                                          <p:spTgt spid="7065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06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0659">
                                            <p:txEl>
                                              <p:pRg st="6" end="6"/>
                                            </p:txEl>
                                          </p:spTgt>
                                        </p:tgtEl>
                                        <p:attrNameLst>
                                          <p:attrName>style.visibility</p:attrName>
                                        </p:attrNameLst>
                                      </p:cBhvr>
                                      <p:to>
                                        <p:strVal val="visible"/>
                                      </p:to>
                                    </p:set>
                                    <p:animEffect transition="in" filter="fade">
                                      <p:cBhvr>
                                        <p:cTn id="42" dur="1000"/>
                                        <p:tgtEl>
                                          <p:spTgt spid="70659">
                                            <p:txEl>
                                              <p:pRg st="6" end="6"/>
                                            </p:txEl>
                                          </p:spTgt>
                                        </p:tgtEl>
                                      </p:cBhvr>
                                    </p:animEffect>
                                    <p:anim calcmode="lin" valueType="num">
                                      <p:cBhvr>
                                        <p:cTn id="43" dur="1000" fill="hold"/>
                                        <p:tgtEl>
                                          <p:spTgt spid="7065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065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0659">
                                            <p:txEl>
                                              <p:pRg st="7" end="7"/>
                                            </p:txEl>
                                          </p:spTgt>
                                        </p:tgtEl>
                                        <p:attrNameLst>
                                          <p:attrName>style.visibility</p:attrName>
                                        </p:attrNameLst>
                                      </p:cBhvr>
                                      <p:to>
                                        <p:strVal val="visible"/>
                                      </p:to>
                                    </p:set>
                                    <p:animEffect transition="in" filter="fade">
                                      <p:cBhvr>
                                        <p:cTn id="49" dur="1000"/>
                                        <p:tgtEl>
                                          <p:spTgt spid="70659">
                                            <p:txEl>
                                              <p:pRg st="7" end="7"/>
                                            </p:txEl>
                                          </p:spTgt>
                                        </p:tgtEl>
                                      </p:cBhvr>
                                    </p:animEffect>
                                    <p:anim calcmode="lin" valueType="num">
                                      <p:cBhvr>
                                        <p:cTn id="50" dur="1000" fill="hold"/>
                                        <p:tgtEl>
                                          <p:spTgt spid="70659">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065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
                                        </p:tgtEl>
                                        <p:attrNameLst>
                                          <p:attrName>style.visibility</p:attrName>
                                        </p:attrNameLst>
                                      </p:cBhvr>
                                      <p:to>
                                        <p:strVal val="visible"/>
                                      </p:to>
                                    </p:set>
                                    <p:anim calcmode="lin" valueType="num">
                                      <p:cBhvr additive="base">
                                        <p:cTn id="56" dur="500" fill="hold"/>
                                        <p:tgtEl>
                                          <p:spTgt spid="2"/>
                                        </p:tgtEl>
                                        <p:attrNameLst>
                                          <p:attrName>ppt_x</p:attrName>
                                        </p:attrNameLst>
                                      </p:cBhvr>
                                      <p:tavLst>
                                        <p:tav tm="0">
                                          <p:val>
                                            <p:strVal val="#ppt_x"/>
                                          </p:val>
                                        </p:tav>
                                        <p:tav tm="100000">
                                          <p:val>
                                            <p:strVal val="#ppt_x"/>
                                          </p:val>
                                        </p:tav>
                                      </p:tavLst>
                                    </p:anim>
                                    <p:anim calcmode="lin" valueType="num">
                                      <p:cBhvr additive="base">
                                        <p:cTn id="5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981200" y="1412777"/>
            <a:ext cx="7772400" cy="4683125"/>
          </a:xfrm>
        </p:spPr>
        <p:txBody>
          <a:bodyPr/>
          <a:lstStyle/>
          <a:p>
            <a:pPr eaLnBrk="1" hangingPunct="1">
              <a:buFontTx/>
              <a:buNone/>
            </a:pPr>
            <a:r>
              <a:rPr lang="en-US" altLang="zh-CN" b="1" dirty="0"/>
              <a:t>2</a:t>
            </a:r>
            <a:r>
              <a:rPr lang="zh-CN" altLang="en-US" b="1" dirty="0"/>
              <a:t>、</a:t>
            </a:r>
            <a:r>
              <a:rPr lang="zh-CN" altLang="en-US" b="1" dirty="0">
                <a:solidFill>
                  <a:srgbClr val="FF3300"/>
                </a:solidFill>
              </a:rPr>
              <a:t>构造函数的特点</a:t>
            </a:r>
          </a:p>
          <a:p>
            <a:pPr lvl="1" eaLnBrk="1" hangingPunct="1"/>
            <a:r>
              <a:rPr lang="zh-CN" altLang="en-US" b="1" dirty="0"/>
              <a:t>构造函数与类同名。</a:t>
            </a:r>
          </a:p>
          <a:p>
            <a:pPr lvl="1" eaLnBrk="1" hangingPunct="1"/>
            <a:r>
              <a:rPr lang="zh-CN" altLang="en-US" b="1" dirty="0"/>
              <a:t>构造函数没有返回类型。</a:t>
            </a:r>
          </a:p>
          <a:p>
            <a:pPr lvl="1" eaLnBrk="1" hangingPunct="1"/>
            <a:r>
              <a:rPr lang="zh-CN" altLang="en-US" b="1" dirty="0"/>
              <a:t>构造函数可以被重载。</a:t>
            </a:r>
          </a:p>
          <a:p>
            <a:pPr lvl="1" eaLnBrk="1" hangingPunct="1"/>
            <a:r>
              <a:rPr lang="zh-CN" altLang="en-US" b="1" dirty="0"/>
              <a:t>构造函数由系统自动调用，不允许在程序中显式调用。</a:t>
            </a:r>
          </a:p>
          <a:p>
            <a:pPr eaLnBrk="1" hangingPunct="1"/>
            <a:r>
              <a:rPr lang="zh-CN" altLang="en-US" b="1" dirty="0">
                <a:solidFill>
                  <a:srgbClr val="FF0000"/>
                </a:solidFill>
              </a:rPr>
              <a:t>引用构造函数的原因</a:t>
            </a:r>
          </a:p>
          <a:p>
            <a:pPr lvl="1" eaLnBrk="1" hangingPunct="1"/>
            <a:r>
              <a:rPr lang="zh-CN" altLang="en-US" b="1" dirty="0"/>
              <a:t>自动完成数据成员初始化，减少出错几率</a:t>
            </a:r>
          </a:p>
          <a:p>
            <a:pPr eaLnBrk="1" hangingPunct="1"/>
            <a:endParaRPr lang="en-US" altLang="zh-CN" b="1"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2242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 calcmode="lin" valueType="num">
                                      <p:cBhvr additive="base">
                                        <p:cTn id="3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5" end="5"/>
                                            </p:txEl>
                                          </p:spTgt>
                                        </p:tgtEl>
                                        <p:attrNameLst>
                                          <p:attrName>style.visibility</p:attrName>
                                        </p:attrNameLst>
                                      </p:cBhvr>
                                      <p:to>
                                        <p:strVal val="visible"/>
                                      </p:to>
                                    </p:set>
                                    <p:anim calcmode="lin" valueType="num">
                                      <p:cBhvr additive="base">
                                        <p:cTn id="37"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2771">
                                            <p:txEl>
                                              <p:pRg st="6" end="6"/>
                                            </p:txEl>
                                          </p:spTgt>
                                        </p:tgtEl>
                                        <p:attrNameLst>
                                          <p:attrName>style.visibility</p:attrName>
                                        </p:attrNameLst>
                                      </p:cBhvr>
                                      <p:to>
                                        <p:strVal val="visible"/>
                                      </p:to>
                                    </p:set>
                                    <p:anim calcmode="lin" valueType="num">
                                      <p:cBhvr additive="base">
                                        <p:cTn id="43"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703512" y="1124744"/>
            <a:ext cx="8640960" cy="5472608"/>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120000"/>
              </a:lnSpc>
              <a:spcAft>
                <a:spcPct val="0"/>
              </a:spcAft>
              <a:buNone/>
            </a:pPr>
            <a:r>
              <a:rPr kumimoji="1" lang="en-US" altLang="zh-CN" b="1" dirty="0">
                <a:solidFill>
                  <a:prstClr val="black"/>
                </a:solidFill>
                <a:latin typeface="Arial"/>
              </a:rPr>
              <a:t>3</a:t>
            </a:r>
            <a:r>
              <a:rPr kumimoji="1" lang="zh-CN" altLang="en-US" b="1" dirty="0">
                <a:solidFill>
                  <a:prstClr val="black"/>
                </a:solidFill>
                <a:latin typeface="Arial"/>
              </a:rPr>
              <a:t>、构造函数的调用</a:t>
            </a:r>
            <a:endParaRPr kumimoji="1" lang="zh-CN" altLang="en-US" sz="2133" b="1" dirty="0">
              <a:solidFill>
                <a:prstClr val="black"/>
              </a:solidFill>
              <a:latin typeface="Arial"/>
            </a:endParaRPr>
          </a:p>
          <a:p>
            <a:pPr lvl="1" fontAlgn="base">
              <a:lnSpc>
                <a:spcPct val="120000"/>
              </a:lnSpc>
              <a:spcAft>
                <a:spcPct val="0"/>
              </a:spcAft>
            </a:pPr>
            <a:r>
              <a:rPr kumimoji="1" lang="zh-CN" altLang="en-US" sz="2667" b="1" dirty="0">
                <a:solidFill>
                  <a:prstClr val="black"/>
                </a:solidFill>
                <a:latin typeface="Arial"/>
              </a:rPr>
              <a:t>只能在定义对象时，由系统自动调用！</a:t>
            </a:r>
          </a:p>
          <a:p>
            <a:pPr lvl="1" fontAlgn="base">
              <a:lnSpc>
                <a:spcPct val="120000"/>
              </a:lnSpc>
              <a:spcAft>
                <a:spcPct val="0"/>
              </a:spcAft>
            </a:pPr>
            <a:r>
              <a:rPr kumimoji="1" lang="zh-CN" altLang="en-US" sz="2667" b="1" dirty="0">
                <a:solidFill>
                  <a:prstClr val="black"/>
                </a:solidFill>
                <a:latin typeface="Arial"/>
              </a:rPr>
              <a:t>调用形式：</a:t>
            </a:r>
            <a:br>
              <a:rPr kumimoji="1" lang="zh-CN" altLang="en-US" sz="2667" b="1" dirty="0">
                <a:solidFill>
                  <a:prstClr val="black"/>
                </a:solidFill>
                <a:latin typeface="Arial"/>
              </a:rPr>
            </a:br>
            <a:r>
              <a:rPr kumimoji="1" lang="zh-CN" altLang="en-US" sz="2667" b="1" dirty="0">
                <a:solidFill>
                  <a:srgbClr val="0000FF"/>
                </a:solidFill>
                <a:latin typeface="Arial"/>
              </a:rPr>
              <a:t>类名    对象名</a:t>
            </a:r>
            <a:r>
              <a:rPr kumimoji="1" lang="en-US" altLang="zh-CN" sz="2667" b="1" dirty="0">
                <a:solidFill>
                  <a:srgbClr val="0000FF"/>
                </a:solidFill>
                <a:latin typeface="Arial"/>
              </a:rPr>
              <a:t>(</a:t>
            </a:r>
            <a:r>
              <a:rPr kumimoji="1" lang="zh-CN" altLang="en-US" sz="2667" b="1" dirty="0">
                <a:solidFill>
                  <a:srgbClr val="0000FF"/>
                </a:solidFill>
                <a:latin typeface="Arial"/>
              </a:rPr>
              <a:t>参数表</a:t>
            </a:r>
            <a:r>
              <a:rPr kumimoji="1" lang="en-US" altLang="zh-CN" sz="2667" b="1" dirty="0">
                <a:solidFill>
                  <a:srgbClr val="0000FF"/>
                </a:solidFill>
                <a:latin typeface="Arial"/>
              </a:rPr>
              <a:t>);</a:t>
            </a:r>
          </a:p>
          <a:p>
            <a:pPr lvl="2" fontAlgn="base">
              <a:lnSpc>
                <a:spcPct val="120000"/>
              </a:lnSpc>
              <a:spcAft>
                <a:spcPct val="0"/>
              </a:spcAft>
            </a:pPr>
            <a:r>
              <a:rPr kumimoji="1" lang="zh-CN" altLang="en-US" sz="2133" b="1" dirty="0">
                <a:solidFill>
                  <a:srgbClr val="FF3300"/>
                </a:solidFill>
                <a:latin typeface="Arial"/>
              </a:rPr>
              <a:t>系统将根据参数表调用某个构造函数</a:t>
            </a:r>
          </a:p>
          <a:p>
            <a:pPr lvl="2" fontAlgn="base">
              <a:lnSpc>
                <a:spcPct val="120000"/>
              </a:lnSpc>
              <a:spcAft>
                <a:spcPct val="0"/>
              </a:spcAft>
            </a:pPr>
            <a:r>
              <a:rPr kumimoji="1" lang="zh-CN" altLang="en-US" sz="2133" b="1" dirty="0">
                <a:solidFill>
                  <a:srgbClr val="FF3300"/>
                </a:solidFill>
                <a:latin typeface="Arial"/>
              </a:rPr>
              <a:t>若无参数表将调用缺省构造函数</a:t>
            </a:r>
            <a:endParaRPr kumimoji="1" lang="zh-CN" altLang="en-US" sz="2667" b="1" dirty="0">
              <a:solidFill>
                <a:srgbClr val="FF3300"/>
              </a:solidFill>
              <a:latin typeface="Arial"/>
            </a:endParaRPr>
          </a:p>
          <a:p>
            <a:pPr lvl="1" fontAlgn="base">
              <a:lnSpc>
                <a:spcPct val="120000"/>
              </a:lnSpc>
              <a:spcAft>
                <a:spcPct val="0"/>
              </a:spcAft>
            </a:pPr>
            <a:r>
              <a:rPr kumimoji="1" lang="zh-CN" altLang="en-US" sz="2667" b="1" dirty="0">
                <a:solidFill>
                  <a:prstClr val="black"/>
                </a:solidFill>
                <a:latin typeface="Arial"/>
              </a:rPr>
              <a:t>不允许程序员在程序中显示调用构造函数的名称，任何时候都不允许！</a:t>
            </a:r>
          </a:p>
          <a:p>
            <a:pPr lvl="1" fontAlgn="base">
              <a:lnSpc>
                <a:spcPct val="120000"/>
              </a:lnSpc>
              <a:spcAft>
                <a:spcPct val="0"/>
              </a:spcAft>
            </a:pPr>
            <a:endParaRPr kumimoji="1" lang="en-US" altLang="zh-CN" sz="1867" b="1" dirty="0">
              <a:solidFill>
                <a:prstClr val="black"/>
              </a:solidFill>
              <a:latin typeface="Arial"/>
            </a:endParaRPr>
          </a:p>
        </p:txBody>
      </p:sp>
    </p:spTree>
    <p:extLst>
      <p:ext uri="{BB962C8B-B14F-4D97-AF65-F5344CB8AC3E}">
        <p14:creationId xmlns:p14="http://schemas.microsoft.com/office/powerpoint/2010/main" val="23022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679510" y="980728"/>
            <a:ext cx="8988491" cy="6336704"/>
          </a:xfrm>
        </p:spPr>
        <p:txBody>
          <a:bodyPr>
            <a:normAutofit/>
          </a:bodyPr>
          <a:lstStyle/>
          <a:p>
            <a:pPr eaLnBrk="1" hangingPunct="1">
              <a:buFontTx/>
              <a:buNone/>
            </a:pPr>
            <a:r>
              <a:rPr lang="en-US" altLang="zh-CN" sz="2800" b="1" dirty="0">
                <a:solidFill>
                  <a:srgbClr val="FF3300"/>
                </a:solidFill>
              </a:rPr>
              <a:t>4</a:t>
            </a:r>
            <a:r>
              <a:rPr lang="zh-CN" altLang="en-US" sz="2800" b="1" dirty="0">
                <a:solidFill>
                  <a:srgbClr val="FF3300"/>
                </a:solidFill>
              </a:rPr>
              <a:t>、使用构造函数应注意的问题</a:t>
            </a:r>
          </a:p>
          <a:p>
            <a:pPr eaLnBrk="1" hangingPunct="1">
              <a:buFontTx/>
              <a:buNone/>
            </a:pPr>
            <a:r>
              <a:rPr lang="zh-CN" altLang="en-US" sz="2600" b="1" dirty="0"/>
              <a:t>① 构造函数不能有返回类型，即使</a:t>
            </a:r>
            <a:r>
              <a:rPr lang="en-US" altLang="zh-CN" sz="2600" b="1" dirty="0"/>
              <a:t>void</a:t>
            </a:r>
            <a:r>
              <a:rPr lang="zh-CN" altLang="en-US" sz="2600" b="1" dirty="0"/>
              <a:t>也不行。</a:t>
            </a:r>
          </a:p>
          <a:p>
            <a:pPr eaLnBrk="1" hangingPunct="1">
              <a:buFontTx/>
              <a:buNone/>
            </a:pPr>
            <a:r>
              <a:rPr lang="zh-CN" altLang="en-US" sz="2600" b="1" dirty="0">
                <a:solidFill>
                  <a:schemeClr val="accent2"/>
                </a:solidFill>
              </a:rPr>
              <a:t>②构造函数由系统自动调用，不能在程序中显式调用构造函数。</a:t>
            </a:r>
          </a:p>
          <a:p>
            <a:pPr eaLnBrk="1" hangingPunct="1">
              <a:buFontTx/>
              <a:buNone/>
            </a:pPr>
            <a:r>
              <a:rPr lang="zh-CN" altLang="en-US" sz="2600" b="1" dirty="0"/>
              <a:t>③ 构造函数的调用时机是定义对象之后的第一时间，即构造函数是对象的第一个被调用函数。 </a:t>
            </a:r>
          </a:p>
          <a:p>
            <a:pPr eaLnBrk="1" hangingPunct="1">
              <a:buFontTx/>
              <a:buNone/>
            </a:pPr>
            <a:r>
              <a:rPr lang="zh-CN" altLang="en-US" sz="2600" b="1" dirty="0">
                <a:solidFill>
                  <a:schemeClr val="accent2"/>
                </a:solidFill>
              </a:rPr>
              <a:t>④ 定义对象数组或用</a:t>
            </a:r>
            <a:r>
              <a:rPr lang="en-US" altLang="zh-CN" sz="2600" b="1" dirty="0">
                <a:solidFill>
                  <a:schemeClr val="accent2"/>
                </a:solidFill>
              </a:rPr>
              <a:t>new</a:t>
            </a:r>
            <a:r>
              <a:rPr lang="zh-CN" altLang="en-US" sz="2600" b="1" dirty="0">
                <a:solidFill>
                  <a:schemeClr val="accent2"/>
                </a:solidFill>
              </a:rPr>
              <a:t>创建动态对象时，也要调用构造函数。但定义数组对象时，必须有不需要参数的构造函数 。</a:t>
            </a:r>
          </a:p>
          <a:p>
            <a:pPr eaLnBrk="1" hangingPunct="1">
              <a:buFontTx/>
              <a:buNone/>
            </a:pPr>
            <a:r>
              <a:rPr lang="zh-CN" altLang="en-US" sz="2600" b="1" dirty="0"/>
              <a:t>⑤ 构造函数通常应定义为公有成员，因为在程序中定义对象时，要涉及构造函数的调用，尽管是由编译系统进行的隐式调用，但也是在类外进行的成员函数访问。  </a:t>
            </a:r>
          </a:p>
        </p:txBody>
      </p:sp>
    </p:spTree>
    <p:extLst>
      <p:ext uri="{BB962C8B-B14F-4D97-AF65-F5344CB8AC3E}">
        <p14:creationId xmlns:p14="http://schemas.microsoft.com/office/powerpoint/2010/main" val="717495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843">
                                            <p:txEl>
                                              <p:pRg st="4" end="4"/>
                                            </p:txEl>
                                          </p:spTgt>
                                        </p:tgtEl>
                                        <p:attrNameLst>
                                          <p:attrName>style.visibility</p:attrName>
                                        </p:attrNameLst>
                                      </p:cBhvr>
                                      <p:to>
                                        <p:strVal val="visible"/>
                                      </p:to>
                                    </p:set>
                                    <p:anim calcmode="lin" valueType="num">
                                      <p:cBhvr additive="base">
                                        <p:cTn id="25"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524000" y="1007286"/>
            <a:ext cx="8964488" cy="48958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90000"/>
              </a:lnSpc>
              <a:spcAft>
                <a:spcPct val="0"/>
              </a:spcAft>
              <a:buNone/>
            </a:pPr>
            <a:r>
              <a:rPr kumimoji="1" lang="en-US" altLang="zh-CN" sz="2133" b="1" dirty="0">
                <a:solidFill>
                  <a:srgbClr val="B2B2B2"/>
                </a:solidFill>
                <a:latin typeface="Arial"/>
              </a:rPr>
              <a:t>1</a:t>
            </a:r>
            <a:r>
              <a:rPr kumimoji="1" lang="zh-CN" altLang="en-US" sz="2133" b="1" dirty="0">
                <a:solidFill>
                  <a:srgbClr val="B2B2B2"/>
                </a:solidFill>
                <a:latin typeface="Arial"/>
              </a:rPr>
              <a:t>、析构函数的概念</a:t>
            </a:r>
          </a:p>
          <a:p>
            <a:pPr lvl="1" fontAlgn="base">
              <a:lnSpc>
                <a:spcPct val="90000"/>
              </a:lnSpc>
              <a:spcAft>
                <a:spcPct val="0"/>
              </a:spcAft>
              <a:buNone/>
            </a:pPr>
            <a:r>
              <a:rPr kumimoji="1" lang="zh-CN" altLang="en-US" sz="2133" b="1" dirty="0">
                <a:solidFill>
                  <a:prstClr val="black"/>
                </a:solidFill>
                <a:latin typeface="Arial"/>
              </a:rPr>
              <a:t>析构函数（</a:t>
            </a:r>
            <a:r>
              <a:rPr kumimoji="1" lang="en-US" altLang="zh-CN" sz="2133" b="1" dirty="0">
                <a:solidFill>
                  <a:prstClr val="black"/>
                </a:solidFill>
                <a:latin typeface="Arial"/>
              </a:rPr>
              <a:t>destructor</a:t>
            </a:r>
            <a:r>
              <a:rPr kumimoji="1" lang="zh-CN" altLang="en-US" sz="2133" b="1" dirty="0">
                <a:solidFill>
                  <a:prstClr val="black"/>
                </a:solidFill>
                <a:latin typeface="Arial"/>
              </a:rPr>
              <a:t>）是与类同名的另一个特殊成员函数，作用与构造函数相反，用于在对象生存期结束时，完成对象的清理工作。</a:t>
            </a:r>
            <a:r>
              <a:rPr kumimoji="1" lang="zh-CN" altLang="en-US" sz="2133" dirty="0">
                <a:solidFill>
                  <a:prstClr val="black"/>
                </a:solidFill>
                <a:latin typeface="Arial"/>
              </a:rPr>
              <a:t> </a:t>
            </a:r>
          </a:p>
          <a:p>
            <a:pPr fontAlgn="base">
              <a:lnSpc>
                <a:spcPct val="90000"/>
              </a:lnSpc>
              <a:spcAft>
                <a:spcPct val="0"/>
              </a:spcAft>
              <a:buNone/>
            </a:pPr>
            <a:r>
              <a:rPr kumimoji="1" lang="en-US" altLang="zh-CN" sz="2133" b="1" dirty="0">
                <a:solidFill>
                  <a:srgbClr val="B2B2B2"/>
                </a:solidFill>
                <a:latin typeface="Arial"/>
              </a:rPr>
              <a:t>2</a:t>
            </a:r>
            <a:r>
              <a:rPr kumimoji="1" lang="zh-CN" altLang="en-US" sz="2133" b="1" dirty="0">
                <a:solidFill>
                  <a:srgbClr val="B2B2B2"/>
                </a:solidFill>
                <a:latin typeface="Arial"/>
              </a:rPr>
              <a:t>、定义语法</a:t>
            </a:r>
          </a:p>
          <a:p>
            <a:pPr fontAlgn="base">
              <a:lnSpc>
                <a:spcPct val="90000"/>
              </a:lnSpc>
              <a:spcAft>
                <a:spcPct val="0"/>
              </a:spcAft>
              <a:buNone/>
            </a:pPr>
            <a:r>
              <a:rPr kumimoji="1" lang="zh-CN" altLang="en-US" sz="2133" dirty="0">
                <a:solidFill>
                  <a:prstClr val="black"/>
                </a:solidFill>
                <a:latin typeface="Arial"/>
              </a:rPr>
              <a:t>	</a:t>
            </a:r>
            <a:r>
              <a:rPr kumimoji="1" lang="en-US" altLang="zh-CN" sz="2133" b="1" dirty="0">
                <a:solidFill>
                  <a:prstClr val="black"/>
                </a:solidFill>
                <a:latin typeface="Arial"/>
              </a:rPr>
              <a:t>class X</a:t>
            </a:r>
          </a:p>
          <a:p>
            <a:pPr fontAlgn="base">
              <a:lnSpc>
                <a:spcPct val="90000"/>
              </a:lnSpc>
              <a:spcAft>
                <a:spcPct val="0"/>
              </a:spcAft>
              <a:buNone/>
            </a:pPr>
            <a:r>
              <a:rPr kumimoji="1" lang="en-US" altLang="zh-CN" sz="2133" b="1" dirty="0">
                <a:solidFill>
                  <a:prstClr val="black"/>
                </a:solidFill>
                <a:latin typeface="Arial"/>
              </a:rPr>
              <a:t>	{</a:t>
            </a:r>
          </a:p>
          <a:p>
            <a:pPr lvl="1" fontAlgn="base">
              <a:lnSpc>
                <a:spcPct val="90000"/>
              </a:lnSpc>
              <a:spcAft>
                <a:spcPct val="0"/>
              </a:spcAft>
              <a:buNone/>
            </a:pPr>
            <a:r>
              <a:rPr kumimoji="1" lang="en-US" altLang="zh-CN" sz="2133" b="1" dirty="0">
                <a:solidFill>
                  <a:prstClr val="black"/>
                </a:solidFill>
                <a:latin typeface="Arial"/>
              </a:rPr>
              <a:t>	~X ( ) {</a:t>
            </a:r>
            <a:r>
              <a:rPr kumimoji="1" lang="en-US" altLang="zh-CN" sz="2133" b="1" dirty="0">
                <a:solidFill>
                  <a:srgbClr val="FF0000"/>
                </a:solidFill>
                <a:latin typeface="Arial"/>
              </a:rPr>
              <a:t>……</a:t>
            </a:r>
            <a:r>
              <a:rPr kumimoji="1" lang="en-US" altLang="zh-CN" sz="2133" b="1" dirty="0">
                <a:solidFill>
                  <a:prstClr val="black"/>
                </a:solidFill>
                <a:latin typeface="Arial"/>
              </a:rPr>
              <a:t>};</a:t>
            </a:r>
          </a:p>
          <a:p>
            <a:pPr fontAlgn="base">
              <a:lnSpc>
                <a:spcPct val="90000"/>
              </a:lnSpc>
              <a:spcAft>
                <a:spcPct val="0"/>
              </a:spcAft>
              <a:buNone/>
            </a:pPr>
            <a:r>
              <a:rPr kumimoji="1" lang="en-US" altLang="zh-CN" sz="2133" b="1" dirty="0">
                <a:solidFill>
                  <a:prstClr val="black"/>
                </a:solidFill>
                <a:latin typeface="Arial"/>
              </a:rPr>
              <a:t>	}</a:t>
            </a:r>
          </a:p>
          <a:p>
            <a:pPr fontAlgn="base">
              <a:lnSpc>
                <a:spcPct val="90000"/>
              </a:lnSpc>
              <a:spcAft>
                <a:spcPct val="0"/>
              </a:spcAft>
              <a:buNone/>
            </a:pPr>
            <a:r>
              <a:rPr kumimoji="1" lang="en-US" altLang="zh-CN" sz="2133" b="1" dirty="0">
                <a:solidFill>
                  <a:srgbClr val="B2B2B2"/>
                </a:solidFill>
                <a:latin typeface="Arial"/>
              </a:rPr>
              <a:t>3</a:t>
            </a:r>
            <a:r>
              <a:rPr kumimoji="1" lang="zh-CN" altLang="en-US" sz="2133" b="1" dirty="0">
                <a:solidFill>
                  <a:srgbClr val="B2B2B2"/>
                </a:solidFill>
                <a:latin typeface="Arial"/>
              </a:rPr>
              <a:t>、析构函数特点</a:t>
            </a:r>
          </a:p>
          <a:p>
            <a:pPr marL="357188" lvl="2" indent="279400" fontAlgn="base">
              <a:lnSpc>
                <a:spcPct val="90000"/>
              </a:lnSpc>
              <a:spcAft>
                <a:spcPct val="0"/>
              </a:spcAft>
            </a:pPr>
            <a:r>
              <a:rPr kumimoji="1" lang="zh-CN" altLang="en-US" sz="2800" b="1" dirty="0">
                <a:solidFill>
                  <a:prstClr val="black"/>
                </a:solidFill>
                <a:latin typeface="Arial"/>
              </a:rPr>
              <a:t>函数名为</a:t>
            </a:r>
            <a:r>
              <a:rPr kumimoji="1" lang="en-US" altLang="zh-CN" sz="2800" b="1" dirty="0">
                <a:solidFill>
                  <a:prstClr val="black"/>
                </a:solidFill>
                <a:latin typeface="Arial"/>
              </a:rPr>
              <a:t>~</a:t>
            </a:r>
            <a:r>
              <a:rPr kumimoji="1" lang="zh-CN" altLang="en-US" sz="2800" b="1" dirty="0">
                <a:solidFill>
                  <a:prstClr val="black"/>
                </a:solidFill>
                <a:latin typeface="Arial"/>
              </a:rPr>
              <a:t>加类名</a:t>
            </a:r>
          </a:p>
          <a:p>
            <a:pPr marL="357188" lvl="2" indent="279400" fontAlgn="base">
              <a:lnSpc>
                <a:spcPct val="90000"/>
              </a:lnSpc>
              <a:spcAft>
                <a:spcPct val="0"/>
              </a:spcAft>
            </a:pPr>
            <a:r>
              <a:rPr kumimoji="1" lang="zh-CN" altLang="en-US" sz="2800" b="1" dirty="0">
                <a:solidFill>
                  <a:prstClr val="black"/>
                </a:solidFill>
                <a:latin typeface="Arial"/>
              </a:rPr>
              <a:t>无参数、无返回值</a:t>
            </a:r>
          </a:p>
          <a:p>
            <a:pPr marL="357188" lvl="2" indent="279400" fontAlgn="base">
              <a:lnSpc>
                <a:spcPct val="90000"/>
              </a:lnSpc>
              <a:spcAft>
                <a:spcPct val="0"/>
              </a:spcAft>
            </a:pPr>
            <a:r>
              <a:rPr kumimoji="1" lang="zh-CN" altLang="en-US" sz="2800" b="1" dirty="0">
                <a:solidFill>
                  <a:prstClr val="black"/>
                </a:solidFill>
                <a:latin typeface="Arial"/>
              </a:rPr>
              <a:t>不能重载：每个类仅有一个析构函数</a:t>
            </a:r>
            <a:endParaRPr kumimoji="1" lang="en-US" altLang="zh-CN" sz="2800" b="1" dirty="0">
              <a:solidFill>
                <a:prstClr val="black"/>
              </a:solidFill>
              <a:latin typeface="Arial"/>
            </a:endParaRPr>
          </a:p>
          <a:p>
            <a:pPr marL="357188" lvl="2" indent="279400" fontAlgn="base">
              <a:lnSpc>
                <a:spcPct val="90000"/>
              </a:lnSpc>
              <a:spcAft>
                <a:spcPct val="0"/>
              </a:spcAft>
            </a:pPr>
            <a:r>
              <a:rPr kumimoji="1" lang="zh-CN" altLang="en-US" sz="2800" b="1" dirty="0">
                <a:solidFill>
                  <a:prstClr val="black"/>
                </a:solidFill>
                <a:latin typeface="Arial"/>
              </a:rPr>
              <a:t>只能由系统自动调用，不能在程序中显示调用</a:t>
            </a:r>
          </a:p>
        </p:txBody>
      </p:sp>
      <p:sp>
        <p:nvSpPr>
          <p:cNvPr id="5" name="Rectangle 3"/>
          <p:cNvSpPr>
            <a:spLocks noChangeArrowheads="1"/>
          </p:cNvSpPr>
          <p:nvPr/>
        </p:nvSpPr>
        <p:spPr bwMode="auto">
          <a:xfrm>
            <a:off x="2495600" y="-14504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kumimoji="1" lang="en-US" altLang="zh-CN" sz="3600" b="1" dirty="0">
                <a:solidFill>
                  <a:srgbClr val="000000"/>
                </a:solidFill>
              </a:rPr>
              <a:t>4.5.2 </a:t>
            </a:r>
            <a:r>
              <a:rPr kumimoji="1" lang="zh-CN" altLang="en-US" sz="3600" b="1" dirty="0">
                <a:solidFill>
                  <a:srgbClr val="000000"/>
                </a:solidFill>
              </a:rPr>
              <a:t>析构</a:t>
            </a:r>
            <a:r>
              <a:rPr kumimoji="1" lang="zh-CN" altLang="en-US" sz="3600" b="1" dirty="0">
                <a:solidFill>
                  <a:srgbClr val="FF3300"/>
                </a:solidFill>
              </a:rPr>
              <a:t>函数</a:t>
            </a:r>
          </a:p>
        </p:txBody>
      </p:sp>
      <p:sp>
        <p:nvSpPr>
          <p:cNvPr id="6" name="TextBox 3"/>
          <p:cNvSpPr txBox="1">
            <a:spLocks noChangeArrowheads="1"/>
          </p:cNvSpPr>
          <p:nvPr/>
        </p:nvSpPr>
        <p:spPr bwMode="auto">
          <a:xfrm>
            <a:off x="4367809" y="2626595"/>
            <a:ext cx="25193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algn="ctr" eaLnBrk="0" fontAlgn="base" hangingPunct="0">
              <a:spcBef>
                <a:spcPct val="0"/>
              </a:spcBef>
              <a:spcAft>
                <a:spcPct val="0"/>
              </a:spcAft>
              <a:buNone/>
            </a:pPr>
            <a:r>
              <a:rPr kumimoji="1" lang="en-US" altLang="zh-CN" sz="2400" b="1" dirty="0">
                <a:solidFill>
                  <a:srgbClr val="FF3300"/>
                </a:solidFill>
              </a:rPr>
              <a:t>X::~X()</a:t>
            </a:r>
            <a:r>
              <a:rPr kumimoji="1" lang="zh-CN" altLang="en-US" sz="2400" b="1" dirty="0">
                <a:solidFill>
                  <a:srgbClr val="FF3300"/>
                </a:solidFill>
              </a:rPr>
              <a:t> </a:t>
            </a:r>
            <a:r>
              <a:rPr kumimoji="1" lang="en-US" altLang="zh-CN" sz="2400" b="1" dirty="0">
                <a:solidFill>
                  <a:srgbClr val="FF3300"/>
                </a:solidFill>
              </a:rPr>
              <a:t>{</a:t>
            </a:r>
          </a:p>
          <a:p>
            <a:pPr marL="0" lvl="1" algn="ctr" eaLnBrk="0" fontAlgn="base" hangingPunct="0">
              <a:spcBef>
                <a:spcPct val="0"/>
              </a:spcBef>
              <a:spcAft>
                <a:spcPct val="0"/>
              </a:spcAft>
              <a:buNone/>
            </a:pPr>
            <a:endParaRPr kumimoji="1" lang="en-US" altLang="zh-CN" sz="2400" b="1" dirty="0">
              <a:solidFill>
                <a:srgbClr val="FF3300"/>
              </a:solidFill>
            </a:endParaRPr>
          </a:p>
          <a:p>
            <a:pPr marL="0" lvl="1" algn="ctr" eaLnBrk="0" fontAlgn="base" hangingPunct="0">
              <a:spcBef>
                <a:spcPct val="0"/>
              </a:spcBef>
              <a:spcAft>
                <a:spcPct val="0"/>
              </a:spcAft>
              <a:buNone/>
            </a:pPr>
            <a:r>
              <a:rPr kumimoji="1" lang="en-US" altLang="zh-CN" sz="2400" b="1" dirty="0">
                <a:solidFill>
                  <a:srgbClr val="FF3300"/>
                </a:solidFill>
              </a:rPr>
              <a:t>}</a:t>
            </a:r>
            <a:endParaRPr kumimoji="1" lang="zh-CN" altLang="en-US" sz="2400" b="1" dirty="0">
              <a:solidFill>
                <a:srgbClr val="FF3300"/>
              </a:solidFill>
            </a:endParaRPr>
          </a:p>
          <a:p>
            <a:pPr algn="ctr" eaLnBrk="0" fontAlgn="base" hangingPunct="0">
              <a:spcBef>
                <a:spcPct val="0"/>
              </a:spcBef>
              <a:spcAft>
                <a:spcPct val="0"/>
              </a:spcAft>
              <a:buNone/>
            </a:pPr>
            <a:endParaRPr kumimoji="1" lang="zh-CN" altLang="en-US" sz="1800" dirty="0">
              <a:solidFill>
                <a:prstClr val="black"/>
              </a:solidFill>
            </a:endParaRPr>
          </a:p>
        </p:txBody>
      </p:sp>
    </p:spTree>
    <p:extLst>
      <p:ext uri="{BB962C8B-B14F-4D97-AF65-F5344CB8AC3E}">
        <p14:creationId xmlns:p14="http://schemas.microsoft.com/office/powerpoint/2010/main" val="5807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 calcmode="lin" valueType="num">
                                      <p:cBhvr additive="base">
                                        <p:cTn id="5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 calcmode="lin" valueType="num">
                                      <p:cBhvr additive="base">
                                        <p:cTn id="5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19536" y="119675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FF9900"/>
              </a:buClr>
              <a:buNone/>
            </a:pPr>
            <a:r>
              <a:rPr kumimoji="1" lang="en-US" altLang="zh-CN" b="1" dirty="0">
                <a:solidFill>
                  <a:prstClr val="black"/>
                </a:solidFill>
                <a:latin typeface="Lucida Console" panose="020B0609040504020204" pitchFamily="49" charset="0"/>
                <a:ea typeface="楷体_GB2312"/>
                <a:cs typeface="楷体_GB2312"/>
              </a:rPr>
              <a:t>4</a:t>
            </a:r>
            <a:r>
              <a:rPr kumimoji="1" lang="zh-CN" altLang="en-US" b="1" dirty="0">
                <a:solidFill>
                  <a:prstClr val="black"/>
                </a:solidFill>
                <a:latin typeface="Lucida Console" panose="020B0609040504020204" pitchFamily="49" charset="0"/>
                <a:ea typeface="楷体_GB2312"/>
                <a:cs typeface="楷体_GB2312"/>
              </a:rPr>
              <a:t>、析构函数调用时机</a:t>
            </a:r>
          </a:p>
          <a:p>
            <a:pPr lvl="1" fontAlgn="base">
              <a:spcAft>
                <a:spcPct val="0"/>
              </a:spcAft>
              <a:buClr>
                <a:srgbClr val="FF9900"/>
              </a:buClr>
              <a:buFont typeface="Wingdings" panose="05000000000000000000" pitchFamily="2" charset="2"/>
              <a:buChar char="Ø"/>
            </a:pPr>
            <a:r>
              <a:rPr kumimoji="1" lang="zh-CN" altLang="en-US" b="1" dirty="0">
                <a:solidFill>
                  <a:prstClr val="black"/>
                </a:solidFill>
                <a:latin typeface="Lucida Console" panose="020B0609040504020204" pitchFamily="49" charset="0"/>
                <a:ea typeface="华文楷体" panose="02010600040101010101" pitchFamily="2" charset="-122"/>
              </a:rPr>
              <a:t>对象生命期结束时自动调用</a:t>
            </a:r>
          </a:p>
          <a:p>
            <a:pPr lvl="1" fontAlgn="base">
              <a:spcAft>
                <a:spcPct val="0"/>
              </a:spcAft>
              <a:buClr>
                <a:srgbClr val="FF9900"/>
              </a:buClr>
              <a:buFont typeface="Wingdings" panose="05000000000000000000" pitchFamily="2" charset="2"/>
              <a:buChar char="Ø"/>
            </a:pPr>
            <a:r>
              <a:rPr kumimoji="1" lang="zh-CN" altLang="en-US" b="1" dirty="0">
                <a:solidFill>
                  <a:prstClr val="black"/>
                </a:solidFill>
                <a:latin typeface="Lucida Console" panose="020B0609040504020204" pitchFamily="49" charset="0"/>
                <a:ea typeface="华文楷体" panose="02010600040101010101" pitchFamily="2" charset="-122"/>
              </a:rPr>
              <a:t>局部对象：定义的语句块结束处</a:t>
            </a:r>
          </a:p>
          <a:p>
            <a:pPr lvl="1" fontAlgn="base">
              <a:spcAft>
                <a:spcPct val="0"/>
              </a:spcAft>
              <a:buClr>
                <a:srgbClr val="FF9900"/>
              </a:buClr>
              <a:buFont typeface="Wingdings" panose="05000000000000000000" pitchFamily="2" charset="2"/>
              <a:buChar char="Ø"/>
            </a:pPr>
            <a:r>
              <a:rPr kumimoji="1" lang="zh-CN" altLang="en-US" b="1" dirty="0">
                <a:solidFill>
                  <a:prstClr val="black"/>
                </a:solidFill>
                <a:latin typeface="Lucida Console" panose="020B0609040504020204" pitchFamily="49" charset="0"/>
                <a:ea typeface="华文楷体" panose="02010600040101010101" pitchFamily="2" charset="-122"/>
              </a:rPr>
              <a:t>全局对象：程序结束时</a:t>
            </a:r>
          </a:p>
          <a:p>
            <a:pPr lvl="1" fontAlgn="base">
              <a:spcAft>
                <a:spcPct val="0"/>
              </a:spcAft>
              <a:buClr>
                <a:srgbClr val="FF9900"/>
              </a:buClr>
              <a:buFont typeface="Wingdings" panose="05000000000000000000" pitchFamily="2" charset="2"/>
              <a:buChar char="Ø"/>
            </a:pPr>
            <a:r>
              <a:rPr kumimoji="1" lang="zh-CN" altLang="en-US" b="1" dirty="0">
                <a:solidFill>
                  <a:prstClr val="black"/>
                </a:solidFill>
                <a:latin typeface="Lucida Console" panose="020B0609040504020204" pitchFamily="49" charset="0"/>
                <a:ea typeface="华文楷体" panose="02010600040101010101" pitchFamily="2" charset="-122"/>
              </a:rPr>
              <a:t>静态对象：程序结束时</a:t>
            </a:r>
          </a:p>
          <a:p>
            <a:pPr fontAlgn="base">
              <a:spcAft>
                <a:spcPct val="0"/>
              </a:spcAft>
              <a:buClr>
                <a:srgbClr val="FF9900"/>
              </a:buClr>
              <a:buFont typeface="Wingdings" panose="05000000000000000000" pitchFamily="2" charset="2"/>
              <a:buChar char="q"/>
            </a:pPr>
            <a:r>
              <a:rPr kumimoji="1" lang="zh-CN" altLang="en-US" b="1" dirty="0">
                <a:solidFill>
                  <a:prstClr val="black"/>
                </a:solidFill>
                <a:latin typeface="Lucida Console" panose="020B0609040504020204" pitchFamily="49" charset="0"/>
                <a:ea typeface="楷体_GB2312"/>
                <a:cs typeface="楷体_GB2312"/>
              </a:rPr>
              <a:t>使用</a:t>
            </a:r>
          </a:p>
          <a:p>
            <a:pPr lvl="1" fontAlgn="base">
              <a:spcAft>
                <a:spcPct val="0"/>
              </a:spcAft>
              <a:buClr>
                <a:srgbClr val="FF9900"/>
              </a:buClr>
              <a:buFont typeface="Wingdings" panose="05000000000000000000" pitchFamily="2" charset="2"/>
              <a:buChar char="Ø"/>
            </a:pPr>
            <a:r>
              <a:rPr kumimoji="1" lang="zh-CN" altLang="en-US" b="1" dirty="0">
                <a:solidFill>
                  <a:prstClr val="black"/>
                </a:solidFill>
                <a:latin typeface="Lucida Console" panose="020B0609040504020204" pitchFamily="49" charset="0"/>
                <a:ea typeface="华文楷体" panose="02010600040101010101" pitchFamily="2" charset="-122"/>
              </a:rPr>
              <a:t>一般情况下，缺省的析构函数可以信任</a:t>
            </a:r>
          </a:p>
          <a:p>
            <a:pPr lvl="1" fontAlgn="base">
              <a:spcAft>
                <a:spcPct val="0"/>
              </a:spcAft>
              <a:buClr>
                <a:srgbClr val="FF9900"/>
              </a:buClr>
              <a:buFont typeface="Wingdings" panose="05000000000000000000" pitchFamily="2" charset="2"/>
              <a:buChar char="Ø"/>
            </a:pPr>
            <a:r>
              <a:rPr kumimoji="1" lang="zh-CN" altLang="en-US" b="1" dirty="0">
                <a:solidFill>
                  <a:prstClr val="black"/>
                </a:solidFill>
                <a:latin typeface="Lucida Console" panose="020B0609040504020204" pitchFamily="49" charset="0"/>
                <a:ea typeface="华文楷体" panose="02010600040101010101" pitchFamily="2" charset="-122"/>
              </a:rPr>
              <a:t>善后处理，一般是释放动态分配的内存</a:t>
            </a:r>
          </a:p>
        </p:txBody>
      </p:sp>
    </p:spTree>
    <p:extLst>
      <p:ext uri="{BB962C8B-B14F-4D97-AF65-F5344CB8AC3E}">
        <p14:creationId xmlns:p14="http://schemas.microsoft.com/office/powerpoint/2010/main" val="214479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2208214" y="1268414"/>
            <a:ext cx="7991475" cy="4754563"/>
          </a:xfrm>
        </p:spPr>
        <p:txBody>
          <a:bodyPr/>
          <a:lstStyle/>
          <a:p>
            <a:pPr eaLnBrk="1" hangingPunct="1">
              <a:lnSpc>
                <a:spcPct val="90000"/>
              </a:lnSpc>
              <a:buFontTx/>
              <a:buNone/>
            </a:pPr>
            <a:r>
              <a:rPr lang="en-US" altLang="zh-CN" sz="2800" b="1" dirty="0">
                <a:solidFill>
                  <a:srgbClr val="FF3300"/>
                </a:solidFill>
              </a:rPr>
              <a:t>5</a:t>
            </a:r>
            <a:r>
              <a:rPr lang="zh-CN" altLang="en-US" sz="2800" b="1" dirty="0">
                <a:solidFill>
                  <a:srgbClr val="FF3300"/>
                </a:solidFill>
              </a:rPr>
              <a:t>、使用析构说明</a:t>
            </a:r>
          </a:p>
          <a:p>
            <a:pPr eaLnBrk="1" hangingPunct="1">
              <a:lnSpc>
                <a:spcPct val="90000"/>
              </a:lnSpc>
              <a:buFontTx/>
              <a:buNone/>
            </a:pPr>
            <a:r>
              <a:rPr lang="zh-CN" altLang="en-US" sz="2800" b="1" dirty="0"/>
              <a:t>① 若有多个对象同时结束生存期，</a:t>
            </a:r>
            <a:r>
              <a:rPr lang="en-US" altLang="zh-CN" sz="2800" b="1" dirty="0"/>
              <a:t>C++</a:t>
            </a:r>
            <a:r>
              <a:rPr lang="zh-CN" altLang="en-US" sz="2800" b="1" dirty="0"/>
              <a:t>将按照与调用构造函数相反的次序调用析构函数。 </a:t>
            </a:r>
          </a:p>
          <a:p>
            <a:pPr eaLnBrk="1" hangingPunct="1">
              <a:lnSpc>
                <a:spcPct val="90000"/>
              </a:lnSpc>
              <a:buFontTx/>
              <a:buNone/>
            </a:pPr>
            <a:r>
              <a:rPr lang="zh-CN" altLang="en-US" sz="2800" b="1" dirty="0">
                <a:solidFill>
                  <a:schemeClr val="accent2"/>
                </a:solidFill>
              </a:rPr>
              <a:t>② 每个类都应该有一个析构函数，如果没有显式定义析构函数。</a:t>
            </a:r>
            <a:r>
              <a:rPr lang="en-US" altLang="zh-CN" sz="2800" b="1" dirty="0">
                <a:solidFill>
                  <a:schemeClr val="accent2"/>
                </a:solidFill>
              </a:rPr>
              <a:t>C++</a:t>
            </a:r>
            <a:r>
              <a:rPr lang="zh-CN" altLang="en-US" sz="2800" b="1" dirty="0">
                <a:solidFill>
                  <a:schemeClr val="accent2"/>
                </a:solidFill>
              </a:rPr>
              <a:t>将产生一个最小化的默认析构函数。</a:t>
            </a:r>
          </a:p>
          <a:p>
            <a:pPr eaLnBrk="1" hangingPunct="1">
              <a:lnSpc>
                <a:spcPct val="90000"/>
              </a:lnSpc>
              <a:buFontTx/>
              <a:buNone/>
            </a:pPr>
            <a:r>
              <a:rPr lang="zh-CN" altLang="en-US" sz="2800" b="1" dirty="0"/>
              <a:t>③ 构造函数和析构函数都可以是</a:t>
            </a:r>
            <a:r>
              <a:rPr lang="en-US" altLang="zh-CN" sz="2800" b="1" dirty="0"/>
              <a:t>inline</a:t>
            </a:r>
            <a:r>
              <a:rPr lang="zh-CN" altLang="en-US" sz="2800" b="1" dirty="0"/>
              <a:t>函数</a:t>
            </a:r>
          </a:p>
          <a:p>
            <a:pPr eaLnBrk="1" hangingPunct="1">
              <a:lnSpc>
                <a:spcPct val="90000"/>
              </a:lnSpc>
              <a:buFontTx/>
              <a:buNone/>
            </a:pPr>
            <a:r>
              <a:rPr lang="zh-CN" altLang="en-US" sz="2800" b="1" dirty="0">
                <a:solidFill>
                  <a:schemeClr val="accent2"/>
                </a:solidFill>
              </a:rPr>
              <a:t>④ 在通常情况下，析构函数与构造函数都应该被设置为类的公有成员，虽然它们都只能被系统自动调用的，但这些调用都是在类的外部进行的。</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8855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fade">
                                      <p:cBhvr>
                                        <p:cTn id="7" dur="1000"/>
                                        <p:tgtEl>
                                          <p:spTgt spid="39938">
                                            <p:txEl>
                                              <p:pRg st="0" end="0"/>
                                            </p:txEl>
                                          </p:spTgt>
                                        </p:tgtEl>
                                      </p:cBhvr>
                                    </p:animEffect>
                                    <p:anim calcmode="lin" valueType="num">
                                      <p:cBhvr>
                                        <p:cTn id="8" dur="10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9938">
                                            <p:txEl>
                                              <p:pRg st="1" end="1"/>
                                            </p:txEl>
                                          </p:spTgt>
                                        </p:tgtEl>
                                        <p:attrNameLst>
                                          <p:attrName>style.visibility</p:attrName>
                                        </p:attrNameLst>
                                      </p:cBhvr>
                                      <p:to>
                                        <p:strVal val="visible"/>
                                      </p:to>
                                    </p:set>
                                    <p:animEffect transition="in" filter="fade">
                                      <p:cBhvr>
                                        <p:cTn id="14" dur="1000"/>
                                        <p:tgtEl>
                                          <p:spTgt spid="39938">
                                            <p:txEl>
                                              <p:pRg st="1" end="1"/>
                                            </p:txEl>
                                          </p:spTgt>
                                        </p:tgtEl>
                                      </p:cBhvr>
                                    </p:animEffect>
                                    <p:anim calcmode="lin" valueType="num">
                                      <p:cBhvr>
                                        <p:cTn id="15" dur="10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99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938">
                                            <p:txEl>
                                              <p:pRg st="2" end="2"/>
                                            </p:txEl>
                                          </p:spTgt>
                                        </p:tgtEl>
                                        <p:attrNameLst>
                                          <p:attrName>style.visibility</p:attrName>
                                        </p:attrNameLst>
                                      </p:cBhvr>
                                      <p:to>
                                        <p:strVal val="visible"/>
                                      </p:to>
                                    </p:set>
                                    <p:animEffect transition="in" filter="fade">
                                      <p:cBhvr>
                                        <p:cTn id="21" dur="1000"/>
                                        <p:tgtEl>
                                          <p:spTgt spid="39938">
                                            <p:txEl>
                                              <p:pRg st="2" end="2"/>
                                            </p:txEl>
                                          </p:spTgt>
                                        </p:tgtEl>
                                      </p:cBhvr>
                                    </p:animEffect>
                                    <p:anim calcmode="lin" valueType="num">
                                      <p:cBhvr>
                                        <p:cTn id="22" dur="10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99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9938">
                                            <p:txEl>
                                              <p:pRg st="3" end="3"/>
                                            </p:txEl>
                                          </p:spTgt>
                                        </p:tgtEl>
                                        <p:attrNameLst>
                                          <p:attrName>style.visibility</p:attrName>
                                        </p:attrNameLst>
                                      </p:cBhvr>
                                      <p:to>
                                        <p:strVal val="visible"/>
                                      </p:to>
                                    </p:set>
                                    <p:animEffect transition="in" filter="fade">
                                      <p:cBhvr>
                                        <p:cTn id="28" dur="1000"/>
                                        <p:tgtEl>
                                          <p:spTgt spid="39938">
                                            <p:txEl>
                                              <p:pRg st="3" end="3"/>
                                            </p:txEl>
                                          </p:spTgt>
                                        </p:tgtEl>
                                      </p:cBhvr>
                                    </p:animEffect>
                                    <p:anim calcmode="lin" valueType="num">
                                      <p:cBhvr>
                                        <p:cTn id="29" dur="10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99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9938">
                                            <p:txEl>
                                              <p:pRg st="4" end="4"/>
                                            </p:txEl>
                                          </p:spTgt>
                                        </p:tgtEl>
                                        <p:attrNameLst>
                                          <p:attrName>style.visibility</p:attrName>
                                        </p:attrNameLst>
                                      </p:cBhvr>
                                      <p:to>
                                        <p:strVal val="visible"/>
                                      </p:to>
                                    </p:set>
                                    <p:animEffect transition="in" filter="fade">
                                      <p:cBhvr>
                                        <p:cTn id="35" dur="1000"/>
                                        <p:tgtEl>
                                          <p:spTgt spid="39938">
                                            <p:txEl>
                                              <p:pRg st="4" end="4"/>
                                            </p:txEl>
                                          </p:spTgt>
                                        </p:tgtEl>
                                      </p:cBhvr>
                                    </p:animEffect>
                                    <p:anim calcmode="lin" valueType="num">
                                      <p:cBhvr>
                                        <p:cTn id="36" dur="10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99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495600" y="-171400"/>
            <a:ext cx="7772400" cy="1143000"/>
          </a:xfrm>
        </p:spPr>
        <p:txBody>
          <a:bodyPr>
            <a:normAutofit/>
          </a:bodyPr>
          <a:lstStyle/>
          <a:p>
            <a:pPr eaLnBrk="1" hangingPunct="1"/>
            <a:r>
              <a:rPr lang="en-US" altLang="zh-CN" b="1" dirty="0"/>
              <a:t>4.5.3 </a:t>
            </a:r>
            <a:r>
              <a:rPr lang="zh-CN" altLang="en-US" b="1" dirty="0"/>
              <a:t>默认</a:t>
            </a:r>
            <a:r>
              <a:rPr lang="zh-CN" altLang="en-US" b="1" dirty="0">
                <a:solidFill>
                  <a:srgbClr val="FF3300"/>
                </a:solidFill>
              </a:rPr>
              <a:t>构造函数</a:t>
            </a:r>
          </a:p>
        </p:txBody>
      </p:sp>
      <p:sp>
        <p:nvSpPr>
          <p:cNvPr id="43011" name="Rectangle 3"/>
          <p:cNvSpPr>
            <a:spLocks noGrp="1" noChangeArrowheads="1"/>
          </p:cNvSpPr>
          <p:nvPr>
            <p:ph type="body" idx="1"/>
          </p:nvPr>
        </p:nvSpPr>
        <p:spPr>
          <a:xfrm>
            <a:off x="2063751" y="1196977"/>
            <a:ext cx="7772400" cy="4683125"/>
          </a:xfrm>
        </p:spPr>
        <p:txBody>
          <a:bodyPr/>
          <a:lstStyle/>
          <a:p>
            <a:pPr eaLnBrk="1" hangingPunct="1">
              <a:buFontTx/>
              <a:buNone/>
            </a:pPr>
            <a:r>
              <a:rPr lang="en-US" altLang="zh-CN" sz="2800" b="1" dirty="0"/>
              <a:t>1</a:t>
            </a:r>
            <a:r>
              <a:rPr lang="zh-CN" altLang="en-US" sz="2800" b="1" dirty="0"/>
              <a:t>、系统默认构造函数</a:t>
            </a:r>
          </a:p>
          <a:p>
            <a:pPr lvl="1" eaLnBrk="1" hangingPunct="1">
              <a:buFontTx/>
              <a:buNone/>
            </a:pPr>
            <a:r>
              <a:rPr lang="en-US" altLang="zh-CN" b="1" dirty="0"/>
              <a:t>C++</a:t>
            </a:r>
            <a:r>
              <a:rPr lang="zh-CN" altLang="en-US" b="1" dirty="0"/>
              <a:t>规定，每个类必须有构造函数，如果一个类没有定义任何构造函数，在</a:t>
            </a:r>
            <a:r>
              <a:rPr lang="zh-CN" altLang="en-US" b="1" dirty="0">
                <a:solidFill>
                  <a:srgbClr val="FF3300"/>
                </a:solidFill>
              </a:rPr>
              <a:t>需要</a:t>
            </a:r>
            <a:r>
              <a:rPr lang="zh-CN" altLang="en-US" b="1" dirty="0"/>
              <a:t>时编译器将会为它生成一个</a:t>
            </a:r>
            <a:r>
              <a:rPr lang="zh-CN" altLang="en-US" b="1" dirty="0">
                <a:solidFill>
                  <a:srgbClr val="FF3300"/>
                </a:solidFill>
              </a:rPr>
              <a:t>默认构造</a:t>
            </a:r>
            <a:r>
              <a:rPr lang="zh-CN" altLang="en-US" b="1" dirty="0"/>
              <a:t>函数。</a:t>
            </a:r>
            <a:r>
              <a:rPr lang="zh-CN" altLang="en-US" dirty="0"/>
              <a:t> </a:t>
            </a:r>
          </a:p>
          <a:p>
            <a:pPr lvl="2" eaLnBrk="1" hangingPunct="1">
              <a:buFontTx/>
              <a:buNone/>
            </a:pPr>
            <a:r>
              <a:rPr lang="en-US" altLang="zh-CN" dirty="0">
                <a:solidFill>
                  <a:schemeClr val="accent2"/>
                </a:solidFill>
              </a:rPr>
              <a:t>class X {</a:t>
            </a:r>
          </a:p>
          <a:p>
            <a:pPr lvl="2" eaLnBrk="1" hangingPunct="1">
              <a:buFontTx/>
              <a:buNone/>
            </a:pPr>
            <a:r>
              <a:rPr lang="en-US" altLang="zh-CN" dirty="0">
                <a:solidFill>
                  <a:schemeClr val="accent2"/>
                </a:solidFill>
              </a:rPr>
              <a:t>    </a:t>
            </a:r>
            <a:r>
              <a:rPr lang="en-US" altLang="zh-CN" b="1" dirty="0">
                <a:solidFill>
                  <a:schemeClr val="accent2"/>
                </a:solidFill>
              </a:rPr>
              <a:t>X(){}    //</a:t>
            </a:r>
            <a:r>
              <a:rPr lang="zh-CN" altLang="en-US" b="1" dirty="0">
                <a:solidFill>
                  <a:schemeClr val="accent2"/>
                </a:solidFill>
              </a:rPr>
              <a:t>系统默认构造函数类似于此</a:t>
            </a:r>
          </a:p>
          <a:p>
            <a:pPr lvl="2" eaLnBrk="1" hangingPunct="1">
              <a:buFontTx/>
              <a:buNone/>
            </a:pPr>
            <a:r>
              <a:rPr lang="zh-CN" altLang="en-US" dirty="0">
                <a:solidFill>
                  <a:schemeClr val="accent2"/>
                </a:solidFill>
              </a:rPr>
              <a:t>    </a:t>
            </a:r>
            <a:r>
              <a:rPr lang="en-US" altLang="zh-CN" dirty="0">
                <a:solidFill>
                  <a:schemeClr val="accent2"/>
                </a:solidFill>
              </a:rPr>
              <a:t>……</a:t>
            </a:r>
          </a:p>
          <a:p>
            <a:pPr lvl="2" eaLnBrk="1" hangingPunct="1">
              <a:buFontTx/>
              <a:buNone/>
            </a:pPr>
            <a:r>
              <a:rPr lang="en-US" altLang="zh-CN" dirty="0">
                <a:solidFill>
                  <a:schemeClr val="accent2"/>
                </a:solidFill>
              </a:rPr>
              <a:t>}</a:t>
            </a:r>
          </a:p>
          <a:p>
            <a:pPr lvl="2" eaLnBrk="1" hangingPunct="1">
              <a:buFontTx/>
              <a:buNone/>
            </a:pPr>
            <a:r>
              <a:rPr lang="zh-CN" altLang="en-US" b="1" dirty="0"/>
              <a:t>在用默认构造函数创建对象时，如果创建的是全局对象或静态对象，则对象所有数据成员初始化为</a:t>
            </a:r>
            <a:r>
              <a:rPr lang="en-US" altLang="zh-CN" b="1" dirty="0"/>
              <a:t>0</a:t>
            </a:r>
            <a:r>
              <a:rPr lang="zh-CN" altLang="en-US" b="1" dirty="0"/>
              <a:t>；如果创建的是局部对象，即不进行对象数据成员的初始化。</a:t>
            </a:r>
            <a:endParaRPr lang="zh-CN" altLang="en-US" b="1" dirty="0">
              <a:solidFill>
                <a:schemeClr val="accent2"/>
              </a:solidFill>
            </a:endParaRPr>
          </a:p>
          <a:p>
            <a:pPr eaLnBrk="1" hangingPunct="1">
              <a:buFontTx/>
              <a:buNone/>
            </a:pPr>
            <a:endParaRPr lang="en-US" altLang="zh-CN" sz="2800" b="1" dirty="0">
              <a:solidFill>
                <a:schemeClr val="accent2"/>
              </a:solidFill>
            </a:endParaRPr>
          </a:p>
        </p:txBody>
      </p:sp>
    </p:spTree>
    <p:extLst>
      <p:ext uri="{BB962C8B-B14F-4D97-AF65-F5344CB8AC3E}">
        <p14:creationId xmlns:p14="http://schemas.microsoft.com/office/powerpoint/2010/main" val="3987695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anim calcmode="lin" valueType="num">
                                      <p:cBhvr additive="base">
                                        <p:cTn id="7"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anim calcmode="lin" valueType="num">
                                      <p:cBhvr additive="base">
                                        <p:cTn id="1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anim calcmode="lin" valueType="num">
                                      <p:cBhvr additive="base">
                                        <p:cTn id="15"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11">
                                            <p:txEl>
                                              <p:pRg st="5" end="5"/>
                                            </p:txEl>
                                          </p:spTgt>
                                        </p:tgtEl>
                                        <p:attrNameLst>
                                          <p:attrName>style.visibility</p:attrName>
                                        </p:attrNameLst>
                                      </p:cBhvr>
                                      <p:to>
                                        <p:strVal val="visible"/>
                                      </p:to>
                                    </p:set>
                                    <p:anim calcmode="lin" valueType="num">
                                      <p:cBhvr additive="base">
                                        <p:cTn id="19"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 calcmode="lin" valueType="num">
                                      <p:cBhvr additive="base">
                                        <p:cTn id="25"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anim calcmode="lin" valueType="num">
                                      <p:cBhvr>
                                        <p:cTn id="31" dur="500" fill="hold"/>
                                        <p:tgtEl>
                                          <p:spTgt spid="43011">
                                            <p:txEl>
                                              <p:pRg st="6" end="6"/>
                                            </p:txEl>
                                          </p:spTgt>
                                        </p:tgtEl>
                                        <p:attrNameLst>
                                          <p:attrName>ppt_w</p:attrName>
                                        </p:attrNameLst>
                                      </p:cBhvr>
                                      <p:tavLst>
                                        <p:tav tm="0">
                                          <p:val>
                                            <p:fltVal val="0"/>
                                          </p:val>
                                        </p:tav>
                                        <p:tav tm="100000">
                                          <p:val>
                                            <p:strVal val="#ppt_w"/>
                                          </p:val>
                                        </p:tav>
                                      </p:tavLst>
                                    </p:anim>
                                    <p:anim calcmode="lin" valueType="num">
                                      <p:cBhvr>
                                        <p:cTn id="32" dur="500" fill="hold"/>
                                        <p:tgtEl>
                                          <p:spTgt spid="43011">
                                            <p:txEl>
                                              <p:pRg st="6" end="6"/>
                                            </p:txEl>
                                          </p:spTgt>
                                        </p:tgtEl>
                                        <p:attrNameLst>
                                          <p:attrName>ppt_h</p:attrName>
                                        </p:attrNameLst>
                                      </p:cBhvr>
                                      <p:tavLst>
                                        <p:tav tm="0">
                                          <p:val>
                                            <p:fltVal val="0"/>
                                          </p:val>
                                        </p:tav>
                                        <p:tav tm="100000">
                                          <p:val>
                                            <p:strVal val="#ppt_h"/>
                                          </p:val>
                                        </p:tav>
                                      </p:tavLst>
                                    </p:anim>
                                    <p:anim calcmode="lin" valueType="num">
                                      <p:cBhvr>
                                        <p:cTn id="33" dur="500" fill="hold"/>
                                        <p:tgtEl>
                                          <p:spTgt spid="43011">
                                            <p:txEl>
                                              <p:pRg st="6" end="6"/>
                                            </p:txEl>
                                          </p:spTgt>
                                        </p:tgtEl>
                                        <p:attrNameLst>
                                          <p:attrName>style.rotation</p:attrName>
                                        </p:attrNameLst>
                                      </p:cBhvr>
                                      <p:tavLst>
                                        <p:tav tm="0">
                                          <p:val>
                                            <p:fltVal val="360"/>
                                          </p:val>
                                        </p:tav>
                                        <p:tav tm="100000">
                                          <p:val>
                                            <p:fltVal val="0"/>
                                          </p:val>
                                        </p:tav>
                                      </p:tavLst>
                                    </p:anim>
                                    <p:animEffect transition="in" filter="fade">
                                      <p:cBhvr>
                                        <p:cTn id="34"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91545" y="1052736"/>
            <a:ext cx="8014659" cy="5661024"/>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80000"/>
              </a:lnSpc>
              <a:spcAft>
                <a:spcPct val="0"/>
              </a:spcAft>
              <a:buNone/>
            </a:pPr>
            <a:r>
              <a:rPr kumimoji="1" lang="en-US" altLang="zh-CN" sz="2800" b="1" dirty="0">
                <a:solidFill>
                  <a:srgbClr val="FF3300"/>
                </a:solidFill>
                <a:latin typeface="Arial"/>
              </a:rPr>
              <a:t>1</a:t>
            </a:r>
            <a:r>
              <a:rPr kumimoji="1" lang="zh-CN" altLang="en-US" sz="2800" b="1" dirty="0">
                <a:solidFill>
                  <a:srgbClr val="FF3300"/>
                </a:solidFill>
                <a:latin typeface="Arial"/>
              </a:rPr>
              <a:t>、引入类的原因</a:t>
            </a:r>
          </a:p>
          <a:p>
            <a:pPr lvl="1" fontAlgn="base">
              <a:lnSpc>
                <a:spcPct val="80000"/>
              </a:lnSpc>
              <a:spcAft>
                <a:spcPct val="0"/>
              </a:spcAft>
            </a:pPr>
            <a:r>
              <a:rPr kumimoji="1" lang="zh-CN" altLang="en-US" sz="2400" b="1" dirty="0">
                <a:solidFill>
                  <a:prstClr val="black"/>
                </a:solidFill>
                <a:latin typeface="Arial"/>
              </a:rPr>
              <a:t>解除</a:t>
            </a:r>
            <a:r>
              <a:rPr kumimoji="1" lang="en-US" altLang="zh-CN" sz="2400" b="1" dirty="0" err="1">
                <a:solidFill>
                  <a:prstClr val="black"/>
                </a:solidFill>
                <a:latin typeface="Arial"/>
              </a:rPr>
              <a:t>struct</a:t>
            </a:r>
            <a:r>
              <a:rPr kumimoji="1" lang="zh-CN" altLang="en-US" sz="2400" b="1" dirty="0">
                <a:solidFill>
                  <a:prstClr val="black"/>
                </a:solidFill>
                <a:latin typeface="Arial"/>
              </a:rPr>
              <a:t>的不安全性（</a:t>
            </a:r>
            <a:r>
              <a:rPr kumimoji="1" lang="en-US" altLang="zh-CN" sz="2400" b="1" dirty="0" err="1">
                <a:solidFill>
                  <a:prstClr val="black"/>
                </a:solidFill>
                <a:latin typeface="Arial"/>
              </a:rPr>
              <a:t>struct</a:t>
            </a:r>
            <a:r>
              <a:rPr kumimoji="1" lang="zh-CN" altLang="en-US" sz="2400" b="1" dirty="0">
                <a:solidFill>
                  <a:prstClr val="black"/>
                </a:solidFill>
                <a:latin typeface="Arial"/>
              </a:rPr>
              <a:t>成员的默认访问权限是</a:t>
            </a:r>
            <a:r>
              <a:rPr kumimoji="1" lang="en-US" altLang="zh-CN" sz="2400" b="1" dirty="0">
                <a:solidFill>
                  <a:prstClr val="black"/>
                </a:solidFill>
                <a:latin typeface="Arial"/>
              </a:rPr>
              <a:t>public)</a:t>
            </a:r>
          </a:p>
          <a:p>
            <a:pPr lvl="1" fontAlgn="base">
              <a:lnSpc>
                <a:spcPct val="80000"/>
              </a:lnSpc>
              <a:spcAft>
                <a:spcPct val="0"/>
              </a:spcAft>
            </a:pPr>
            <a:r>
              <a:rPr kumimoji="1" lang="zh-CN" altLang="en-US" sz="2400" b="1" dirty="0">
                <a:solidFill>
                  <a:prstClr val="black"/>
                </a:solidFill>
                <a:latin typeface="Arial"/>
              </a:rPr>
              <a:t>区别于</a:t>
            </a:r>
            <a:r>
              <a:rPr kumimoji="1" lang="en-US" altLang="zh-CN" sz="2400" b="1" dirty="0" err="1">
                <a:solidFill>
                  <a:prstClr val="black"/>
                </a:solidFill>
                <a:latin typeface="Arial"/>
              </a:rPr>
              <a:t>struct</a:t>
            </a:r>
            <a:endParaRPr kumimoji="1" lang="en-US" altLang="zh-CN" sz="2400" b="1" dirty="0">
              <a:solidFill>
                <a:prstClr val="black"/>
              </a:solidFill>
              <a:latin typeface="Arial"/>
            </a:endParaRPr>
          </a:p>
          <a:p>
            <a:pPr fontAlgn="base">
              <a:lnSpc>
                <a:spcPct val="80000"/>
              </a:lnSpc>
              <a:spcAft>
                <a:spcPct val="0"/>
              </a:spcAft>
              <a:buNone/>
            </a:pPr>
            <a:r>
              <a:rPr kumimoji="1" lang="en-US" altLang="zh-CN" sz="2800" b="1" dirty="0">
                <a:solidFill>
                  <a:srgbClr val="FF3300"/>
                </a:solidFill>
                <a:latin typeface="Arial"/>
              </a:rPr>
              <a:t>2</a:t>
            </a:r>
            <a:r>
              <a:rPr kumimoji="1" lang="zh-CN" altLang="en-US" sz="2800" b="1" dirty="0">
                <a:solidFill>
                  <a:srgbClr val="FF3300"/>
                </a:solidFill>
                <a:latin typeface="Arial"/>
              </a:rPr>
              <a:t>、类的定义形式</a:t>
            </a:r>
          </a:p>
          <a:p>
            <a:pPr lvl="1" fontAlgn="base">
              <a:lnSpc>
                <a:spcPct val="80000"/>
              </a:lnSpc>
              <a:spcAft>
                <a:spcPct val="0"/>
              </a:spcAft>
              <a:buClr>
                <a:srgbClr val="FF9900"/>
              </a:buClr>
              <a:buNone/>
            </a:pPr>
            <a:r>
              <a:rPr kumimoji="1" lang="zh-CN" altLang="en-US" sz="2400" b="1" dirty="0">
                <a:solidFill>
                  <a:prstClr val="black"/>
                </a:solidFill>
                <a:latin typeface="Arial"/>
              </a:rPr>
              <a:t>	</a:t>
            </a:r>
            <a:r>
              <a:rPr kumimoji="1" lang="en-US" altLang="zh-CN" sz="2400" b="1" dirty="0">
                <a:solidFill>
                  <a:prstClr val="black"/>
                </a:solidFill>
                <a:latin typeface="Arial"/>
              </a:rPr>
              <a:t>class </a:t>
            </a:r>
            <a:r>
              <a:rPr kumimoji="1" lang="zh-CN" altLang="en-US" sz="2400" b="1" dirty="0">
                <a:solidFill>
                  <a:prstClr val="black"/>
                </a:solidFill>
                <a:latin typeface="Arial"/>
              </a:rPr>
              <a:t>类名</a:t>
            </a:r>
            <a:br>
              <a:rPr kumimoji="1" lang="zh-CN" altLang="en-US" sz="2400" b="1" dirty="0">
                <a:solidFill>
                  <a:prstClr val="black"/>
                </a:solidFill>
                <a:latin typeface="Arial"/>
              </a:rPr>
            </a:br>
            <a:r>
              <a:rPr kumimoji="1" lang="en-US" altLang="zh-CN" sz="2400" b="1" dirty="0">
                <a:solidFill>
                  <a:prstClr val="black"/>
                </a:solidFill>
                <a:latin typeface="Arial"/>
              </a:rPr>
              <a:t>{</a:t>
            </a:r>
            <a:br>
              <a:rPr kumimoji="1" lang="en-US" altLang="zh-CN" sz="2400" b="1" dirty="0">
                <a:solidFill>
                  <a:prstClr val="black"/>
                </a:solidFill>
                <a:latin typeface="Arial"/>
              </a:rPr>
            </a:br>
            <a:r>
              <a:rPr kumimoji="1" lang="en-US" altLang="zh-CN" sz="2400" b="1" dirty="0">
                <a:solidFill>
                  <a:prstClr val="black"/>
                </a:solidFill>
                <a:latin typeface="Arial"/>
              </a:rPr>
              <a:t>	          </a:t>
            </a:r>
            <a:r>
              <a:rPr kumimoji="1" lang="en-US" altLang="zh-CN" sz="2400" b="1" dirty="0">
                <a:solidFill>
                  <a:srgbClr val="00B0F0"/>
                </a:solidFill>
                <a:latin typeface="Arial"/>
              </a:rPr>
              <a:t>[</a:t>
            </a:r>
            <a:r>
              <a:rPr kumimoji="1" lang="en-US" altLang="zh-CN" sz="2400" b="1" dirty="0">
                <a:solidFill>
                  <a:prstClr val="black"/>
                </a:solidFill>
                <a:latin typeface="Arial"/>
              </a:rPr>
              <a:t>private:</a:t>
            </a:r>
            <a:r>
              <a:rPr kumimoji="1" lang="en-US" altLang="zh-CN" sz="2400" b="1" dirty="0">
                <a:solidFill>
                  <a:srgbClr val="00B0F0"/>
                </a:solidFill>
                <a:latin typeface="Arial"/>
              </a:rPr>
              <a:t>]</a:t>
            </a:r>
          </a:p>
          <a:p>
            <a:pPr lvl="1" fontAlgn="base">
              <a:lnSpc>
                <a:spcPct val="80000"/>
              </a:lnSpc>
              <a:spcAft>
                <a:spcPct val="0"/>
              </a:spcAft>
              <a:buClr>
                <a:srgbClr val="FF9900"/>
              </a:buClr>
              <a:buNone/>
            </a:pPr>
            <a:r>
              <a:rPr kumimoji="1" lang="zh-CN" altLang="en-US" sz="2400" b="1" dirty="0">
                <a:solidFill>
                  <a:prstClr val="black"/>
                </a:solidFill>
                <a:latin typeface="Arial"/>
              </a:rPr>
              <a:t>                           私有成员说明；</a:t>
            </a:r>
            <a:endParaRPr kumimoji="1" lang="en-US" altLang="zh-CN" sz="2400" b="1" dirty="0">
              <a:solidFill>
                <a:prstClr val="black"/>
              </a:solidFill>
              <a:latin typeface="Arial"/>
            </a:endParaRPr>
          </a:p>
          <a:p>
            <a:pPr lvl="1" fontAlgn="base">
              <a:lnSpc>
                <a:spcPct val="80000"/>
              </a:lnSpc>
              <a:spcAft>
                <a:spcPct val="0"/>
              </a:spcAft>
              <a:buClr>
                <a:srgbClr val="FF9900"/>
              </a:buClr>
              <a:buNone/>
            </a:pPr>
            <a:r>
              <a:rPr kumimoji="1" lang="en-US" altLang="zh-CN" sz="2400" b="1" dirty="0">
                <a:solidFill>
                  <a:prstClr val="black"/>
                </a:solidFill>
                <a:latin typeface="Arial"/>
              </a:rPr>
              <a:t>               public:</a:t>
            </a:r>
            <a:br>
              <a:rPr kumimoji="1" lang="en-US" altLang="zh-CN" sz="2400" b="1" dirty="0">
                <a:solidFill>
                  <a:prstClr val="black"/>
                </a:solidFill>
                <a:latin typeface="Arial"/>
              </a:rPr>
            </a:br>
            <a:r>
              <a:rPr kumimoji="1" lang="en-US" altLang="zh-CN" sz="2400" b="1" dirty="0">
                <a:solidFill>
                  <a:prstClr val="black"/>
                </a:solidFill>
                <a:latin typeface="Arial"/>
              </a:rPr>
              <a:t>		 	</a:t>
            </a:r>
            <a:r>
              <a:rPr kumimoji="1" lang="zh-CN" altLang="en-US" sz="2400" b="1" dirty="0">
                <a:solidFill>
                  <a:prstClr val="black"/>
                </a:solidFill>
                <a:latin typeface="Arial"/>
              </a:rPr>
              <a:t>公有成员说明；</a:t>
            </a:r>
            <a:br>
              <a:rPr kumimoji="1" lang="zh-CN" altLang="en-US" sz="2400" b="1" dirty="0">
                <a:solidFill>
                  <a:prstClr val="black"/>
                </a:solidFill>
                <a:latin typeface="Arial"/>
              </a:rPr>
            </a:br>
            <a:r>
              <a:rPr kumimoji="1" lang="zh-CN" altLang="en-US" sz="2400" b="1" dirty="0">
                <a:solidFill>
                  <a:prstClr val="black"/>
                </a:solidFill>
                <a:latin typeface="Arial"/>
              </a:rPr>
              <a:t>	          </a:t>
            </a:r>
            <a:r>
              <a:rPr kumimoji="1" lang="en-US" altLang="zh-CN" sz="2400" b="1" dirty="0">
                <a:solidFill>
                  <a:prstClr val="black"/>
                </a:solidFill>
                <a:latin typeface="Arial"/>
              </a:rPr>
              <a:t>protected:</a:t>
            </a:r>
            <a:br>
              <a:rPr kumimoji="1" lang="en-US" altLang="zh-CN" sz="2400" b="1" dirty="0">
                <a:solidFill>
                  <a:prstClr val="black"/>
                </a:solidFill>
                <a:latin typeface="Arial"/>
              </a:rPr>
            </a:br>
            <a:r>
              <a:rPr kumimoji="1" lang="en-US" altLang="zh-CN" sz="2400" b="1" dirty="0">
                <a:solidFill>
                  <a:prstClr val="black"/>
                </a:solidFill>
                <a:latin typeface="Arial"/>
              </a:rPr>
              <a:t>			</a:t>
            </a:r>
            <a:r>
              <a:rPr kumimoji="1" lang="zh-CN" altLang="en-US" sz="2400" b="1" dirty="0">
                <a:solidFill>
                  <a:prstClr val="black"/>
                </a:solidFill>
                <a:latin typeface="Arial"/>
              </a:rPr>
              <a:t>保护成员说明；	</a:t>
            </a:r>
            <a:br>
              <a:rPr kumimoji="1" lang="zh-CN" altLang="en-US" sz="2400" b="1" dirty="0">
                <a:solidFill>
                  <a:prstClr val="black"/>
                </a:solidFill>
                <a:latin typeface="Arial"/>
              </a:rPr>
            </a:br>
            <a:r>
              <a:rPr kumimoji="1" lang="en-US" altLang="zh-CN" sz="2400" b="1" dirty="0">
                <a:solidFill>
                  <a:prstClr val="black"/>
                </a:solidFill>
                <a:latin typeface="Arial"/>
              </a:rPr>
              <a:t>}</a:t>
            </a:r>
            <a:r>
              <a:rPr kumimoji="1" lang="en-US" altLang="zh-CN" sz="2400" b="1" dirty="0">
                <a:solidFill>
                  <a:srgbClr val="FF0000"/>
                </a:solidFill>
                <a:latin typeface="Arial"/>
              </a:rPr>
              <a:t>;</a:t>
            </a:r>
          </a:p>
        </p:txBody>
      </p:sp>
      <p:sp>
        <p:nvSpPr>
          <p:cNvPr id="5" name="Rectangle 2"/>
          <p:cNvSpPr>
            <a:spLocks noChangeArrowheads="1"/>
          </p:cNvSpPr>
          <p:nvPr/>
        </p:nvSpPr>
        <p:spPr bwMode="auto">
          <a:xfrm>
            <a:off x="2567608" y="116633"/>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defRPr/>
            </a:pPr>
            <a:r>
              <a:rPr kumimoji="1" lang="en-US" altLang="zh-CN" sz="3600" b="1" dirty="0">
                <a:solidFill>
                  <a:srgbClr val="000000"/>
                </a:solidFill>
                <a:effectLst>
                  <a:outerShdw blurRad="38100" dist="38100" dir="2700000" algn="tl">
                    <a:srgbClr val="C0C0C0"/>
                  </a:outerShdw>
                </a:effectLst>
                <a:latin typeface="Arial" charset="0"/>
                <a:ea typeface="楷体_GB2312" pitchFamily="49" charset="-122"/>
              </a:rPr>
              <a:t>4.1.3  </a:t>
            </a:r>
            <a:r>
              <a:rPr kumimoji="1" lang="en-US" altLang="zh-CN" sz="3600" b="1" dirty="0">
                <a:solidFill>
                  <a:srgbClr val="FF3300"/>
                </a:solidFill>
                <a:effectLst>
                  <a:outerShdw blurRad="38100" dist="38100" dir="2700000" algn="tl">
                    <a:srgbClr val="C0C0C0"/>
                  </a:outerShdw>
                </a:effectLst>
                <a:latin typeface="Arial" charset="0"/>
                <a:ea typeface="楷体_GB2312" pitchFamily="49" charset="-122"/>
              </a:rPr>
              <a:t>class </a:t>
            </a:r>
          </a:p>
        </p:txBody>
      </p:sp>
    </p:spTree>
    <p:extLst>
      <p:ext uri="{BB962C8B-B14F-4D97-AF65-F5344CB8AC3E}">
        <p14:creationId xmlns:p14="http://schemas.microsoft.com/office/powerpoint/2010/main" val="313752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847528" y="980728"/>
            <a:ext cx="8568952" cy="4902720"/>
          </a:xfrm>
        </p:spPr>
        <p:txBody>
          <a:bodyPr/>
          <a:lstStyle/>
          <a:p>
            <a:pPr eaLnBrk="1" hangingPunct="1">
              <a:lnSpc>
                <a:spcPct val="80000"/>
              </a:lnSpc>
            </a:pPr>
            <a:r>
              <a:rPr lang="zh-CN" altLang="en-US" sz="2400" b="1" dirty="0"/>
              <a:t>说明：在类没有定义任何构造函数时，系统才会产生默认构造函数。</a:t>
            </a:r>
          </a:p>
          <a:p>
            <a:pPr eaLnBrk="1" hangingPunct="1">
              <a:lnSpc>
                <a:spcPct val="80000"/>
              </a:lnSpc>
            </a:pPr>
            <a:r>
              <a:rPr lang="zh-CN" altLang="en-US" sz="2400" b="1" dirty="0">
                <a:solidFill>
                  <a:srgbClr val="FF3300"/>
                </a:solidFill>
              </a:rPr>
              <a:t>一旦定义了任何形式的构造函数，系统就不再产生默认构造函数。</a:t>
            </a:r>
          </a:p>
          <a:p>
            <a:pPr lvl="1" eaLnBrk="1" hangingPunct="1">
              <a:lnSpc>
                <a:spcPct val="80000"/>
              </a:lnSpc>
              <a:buFontTx/>
              <a:buNone/>
            </a:pPr>
            <a:r>
              <a:rPr lang="en-US" altLang="zh-CN" sz="2000" b="1" dirty="0">
                <a:solidFill>
                  <a:schemeClr val="accent2"/>
                </a:solidFill>
              </a:rPr>
              <a:t>【</a:t>
            </a:r>
            <a:r>
              <a:rPr lang="zh-CN" altLang="en-US" sz="2000" b="1" dirty="0">
                <a:solidFill>
                  <a:schemeClr val="accent2"/>
                </a:solidFill>
              </a:rPr>
              <a:t>例</a:t>
            </a:r>
            <a:r>
              <a:rPr lang="en-US" altLang="zh-CN" sz="2000" b="1" dirty="0">
                <a:solidFill>
                  <a:schemeClr val="accent2"/>
                </a:solidFill>
              </a:rPr>
              <a:t>4-7】  </a:t>
            </a:r>
            <a:r>
              <a:rPr lang="zh-CN" altLang="en-US" sz="2000" b="1" dirty="0">
                <a:solidFill>
                  <a:schemeClr val="accent2"/>
                </a:solidFill>
              </a:rPr>
              <a:t>未定义无参构造函数引发的错误。</a:t>
            </a:r>
          </a:p>
          <a:p>
            <a:pPr lvl="1" eaLnBrk="1" hangingPunct="1">
              <a:lnSpc>
                <a:spcPct val="80000"/>
              </a:lnSpc>
              <a:buFontTx/>
              <a:buNone/>
            </a:pPr>
            <a:r>
              <a:rPr lang="en-US" altLang="zh-CN" sz="2000" b="1" dirty="0"/>
              <a:t>class point{</a:t>
            </a:r>
          </a:p>
          <a:p>
            <a:pPr lvl="1" eaLnBrk="1" hangingPunct="1">
              <a:lnSpc>
                <a:spcPct val="80000"/>
              </a:lnSpc>
              <a:buFontTx/>
              <a:buNone/>
            </a:pPr>
            <a:r>
              <a:rPr lang="en-US" altLang="zh-CN" sz="2000" b="1" dirty="0"/>
              <a:t>private:</a:t>
            </a:r>
          </a:p>
          <a:p>
            <a:pPr lvl="1" eaLnBrk="1" hangingPunct="1">
              <a:lnSpc>
                <a:spcPct val="80000"/>
              </a:lnSpc>
              <a:buFontTx/>
              <a:buNone/>
            </a:pPr>
            <a:r>
              <a:rPr lang="en-US" altLang="zh-CN" sz="2000" b="1" dirty="0"/>
              <a:t>    </a:t>
            </a:r>
            <a:r>
              <a:rPr lang="en-US" altLang="zh-CN" sz="2000" b="1" dirty="0" err="1"/>
              <a:t>int</a:t>
            </a:r>
            <a:r>
              <a:rPr lang="en-US" altLang="zh-CN" sz="2000" b="1" dirty="0"/>
              <a:t> </a:t>
            </a:r>
            <a:r>
              <a:rPr lang="en-US" altLang="zh-CN" sz="2000" b="1" dirty="0" err="1"/>
              <a:t>x,y</a:t>
            </a:r>
            <a:r>
              <a:rPr lang="en-US" altLang="zh-CN" sz="2000" b="1" dirty="0"/>
              <a:t>;</a:t>
            </a:r>
          </a:p>
          <a:p>
            <a:pPr lvl="1" eaLnBrk="1" hangingPunct="1">
              <a:lnSpc>
                <a:spcPct val="80000"/>
              </a:lnSpc>
              <a:buFontTx/>
              <a:buNone/>
            </a:pPr>
            <a:r>
              <a:rPr lang="en-US" altLang="zh-CN" sz="2000" b="1" dirty="0"/>
              <a:t>public:</a:t>
            </a:r>
          </a:p>
          <a:p>
            <a:pPr lvl="1" eaLnBrk="1" hangingPunct="1">
              <a:lnSpc>
                <a:spcPct val="80000"/>
              </a:lnSpc>
              <a:buFontTx/>
              <a:buNone/>
            </a:pPr>
            <a:r>
              <a:rPr lang="en-US" altLang="zh-CN" sz="2000" b="1" dirty="0"/>
              <a:t>    point(</a:t>
            </a:r>
            <a:r>
              <a:rPr lang="en-US" altLang="zh-CN" sz="2000" b="1" dirty="0" err="1"/>
              <a:t>int</a:t>
            </a:r>
            <a:r>
              <a:rPr lang="en-US" altLang="zh-CN" sz="2000" b="1" dirty="0"/>
              <a:t> </a:t>
            </a:r>
            <a:r>
              <a:rPr lang="en-US" altLang="zh-CN" sz="2000" b="1" dirty="0" err="1"/>
              <a:t>a,int</a:t>
            </a:r>
            <a:r>
              <a:rPr lang="en-US" altLang="zh-CN" sz="2000" b="1" dirty="0"/>
              <a:t> b) { x=a;    y=b; }</a:t>
            </a:r>
          </a:p>
          <a:p>
            <a:pPr lvl="1" eaLnBrk="1" hangingPunct="1">
              <a:lnSpc>
                <a:spcPct val="80000"/>
              </a:lnSpc>
              <a:buFontTx/>
              <a:buNone/>
            </a:pPr>
            <a:r>
              <a:rPr lang="en-US" altLang="zh-CN" sz="2000" b="1" dirty="0"/>
              <a:t>//    ……</a:t>
            </a:r>
          </a:p>
          <a:p>
            <a:pPr lvl="1" eaLnBrk="1" hangingPunct="1">
              <a:lnSpc>
                <a:spcPct val="80000"/>
              </a:lnSpc>
              <a:buFontTx/>
              <a:buNone/>
            </a:pPr>
            <a:r>
              <a:rPr lang="en-US" altLang="zh-CN" sz="2000" b="1" dirty="0"/>
              <a:t>};</a:t>
            </a:r>
          </a:p>
          <a:p>
            <a:pPr lvl="1" eaLnBrk="1" hangingPunct="1">
              <a:lnSpc>
                <a:spcPct val="80000"/>
              </a:lnSpc>
              <a:buFontTx/>
              <a:buNone/>
            </a:pPr>
            <a:r>
              <a:rPr lang="en-US" altLang="zh-CN" sz="2000" b="1" dirty="0"/>
              <a:t>point p1;</a:t>
            </a:r>
          </a:p>
          <a:p>
            <a:pPr lvl="1" eaLnBrk="1" hangingPunct="1">
              <a:lnSpc>
                <a:spcPct val="80000"/>
              </a:lnSpc>
              <a:buFontTx/>
              <a:buNone/>
            </a:pPr>
            <a:r>
              <a:rPr lang="en-US" altLang="zh-CN" sz="2000" b="1" dirty="0" err="1"/>
              <a:t>int</a:t>
            </a:r>
            <a:r>
              <a:rPr lang="en-US" altLang="zh-CN" sz="2000" b="1" dirty="0"/>
              <a:t> main(){</a:t>
            </a:r>
          </a:p>
          <a:p>
            <a:pPr lvl="1" eaLnBrk="1" hangingPunct="1">
              <a:lnSpc>
                <a:spcPct val="80000"/>
              </a:lnSpc>
              <a:buFontTx/>
              <a:buNone/>
            </a:pPr>
            <a:r>
              <a:rPr lang="en-US" altLang="zh-CN" sz="2000" b="1" dirty="0"/>
              <a:t>    static point p2;</a:t>
            </a:r>
          </a:p>
          <a:p>
            <a:pPr lvl="1" eaLnBrk="1" hangingPunct="1">
              <a:lnSpc>
                <a:spcPct val="80000"/>
              </a:lnSpc>
              <a:buFontTx/>
              <a:buNone/>
            </a:pPr>
            <a:r>
              <a:rPr lang="en-US" altLang="zh-CN" sz="2000" b="1" dirty="0"/>
              <a:t>    point p3,*p4,a[10];</a:t>
            </a:r>
          </a:p>
          <a:p>
            <a:pPr lvl="1" eaLnBrk="1" hangingPunct="1">
              <a:lnSpc>
                <a:spcPct val="80000"/>
              </a:lnSpc>
              <a:buFontTx/>
              <a:buNone/>
            </a:pPr>
            <a:r>
              <a:rPr lang="en-US" altLang="zh-CN" sz="2000" b="1" dirty="0"/>
              <a:t>    p4=new point;</a:t>
            </a:r>
          </a:p>
          <a:p>
            <a:pPr lvl="1" eaLnBrk="1" hangingPunct="1">
              <a:lnSpc>
                <a:spcPct val="80000"/>
              </a:lnSpc>
              <a:buFontTx/>
              <a:buNone/>
            </a:pPr>
            <a:r>
              <a:rPr lang="en-US" altLang="zh-CN" sz="2000" b="1" dirty="0"/>
              <a:t>}</a:t>
            </a:r>
          </a:p>
        </p:txBody>
      </p:sp>
      <p:sp>
        <p:nvSpPr>
          <p:cNvPr id="2" name="TextBox 1"/>
          <p:cNvSpPr txBox="1">
            <a:spLocks noChangeArrowheads="1"/>
          </p:cNvSpPr>
          <p:nvPr/>
        </p:nvSpPr>
        <p:spPr bwMode="auto">
          <a:xfrm>
            <a:off x="3575720" y="4077073"/>
            <a:ext cx="215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r>
              <a:rPr kumimoji="1" lang="en-US" altLang="zh-CN" sz="2400" b="1" dirty="0">
                <a:solidFill>
                  <a:srgbClr val="00B0F0"/>
                </a:solidFill>
              </a:rPr>
              <a:t>point() { }</a:t>
            </a:r>
            <a:endParaRPr kumimoji="1" lang="zh-CN" altLang="en-US" sz="2400" b="1" dirty="0">
              <a:solidFill>
                <a:srgbClr val="00B0F0"/>
              </a:solidFill>
            </a:endParaRPr>
          </a:p>
        </p:txBody>
      </p:sp>
    </p:spTree>
    <p:extLst>
      <p:ext uri="{BB962C8B-B14F-4D97-AF65-F5344CB8AC3E}">
        <p14:creationId xmlns:p14="http://schemas.microsoft.com/office/powerpoint/2010/main" val="1751909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5058">
                                            <p:txEl>
                                              <p:pRg st="1" end="1"/>
                                            </p:txEl>
                                          </p:spTgt>
                                        </p:tgtEl>
                                        <p:attrNameLst>
                                          <p:attrName>style.visibility</p:attrName>
                                        </p:attrNameLst>
                                      </p:cBhvr>
                                      <p:to>
                                        <p:strVal val="visible"/>
                                      </p:to>
                                    </p:set>
                                    <p:animEffect transition="in" filter="wipe(down)">
                                      <p:cBhvr>
                                        <p:cTn id="13" dur="500"/>
                                        <p:tgtEl>
                                          <p:spTgt spid="45058">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1" presetClass="entr" presetSubtype="0" fill="hold" nodeType="clickEffect">
                                  <p:stCondLst>
                                    <p:cond delay="0"/>
                                  </p:stCondLst>
                                  <p:iterate type="lt">
                                    <p:tmPct val="5000"/>
                                  </p:iterate>
                                  <p:childTnLst>
                                    <p:set>
                                      <p:cBhvr>
                                        <p:cTn id="17" dur="1" fill="hold">
                                          <p:stCondLst>
                                            <p:cond delay="0"/>
                                          </p:stCondLst>
                                        </p:cTn>
                                        <p:tgtEl>
                                          <p:spTgt spid="45058">
                                            <p:txEl>
                                              <p:pRg st="2" end="2"/>
                                            </p:txEl>
                                          </p:spTgt>
                                        </p:tgtEl>
                                        <p:attrNameLst>
                                          <p:attrName>style.visibility</p:attrName>
                                        </p:attrNameLst>
                                      </p:cBhvr>
                                      <p:to>
                                        <p:strVal val="visible"/>
                                      </p:to>
                                    </p:set>
                                    <p:anim calcmode="lin" valueType="num">
                                      <p:cBhvr>
                                        <p:cTn id="18" dur="1000" fill="hold"/>
                                        <p:tgtEl>
                                          <p:spTgt spid="45058">
                                            <p:txEl>
                                              <p:pRg st="2" end="2"/>
                                            </p:txEl>
                                          </p:spTgt>
                                        </p:tgtEl>
                                        <p:attrNameLst>
                                          <p:attrName>ppt_w</p:attrName>
                                        </p:attrNameLst>
                                      </p:cBhvr>
                                      <p:tavLst>
                                        <p:tav tm="0">
                                          <p:val>
                                            <p:fltVal val="0"/>
                                          </p:val>
                                        </p:tav>
                                        <p:tav tm="100000">
                                          <p:val>
                                            <p:strVal val="#ppt_w"/>
                                          </p:val>
                                        </p:tav>
                                      </p:tavLst>
                                    </p:anim>
                                    <p:anim calcmode="lin" valueType="num">
                                      <p:cBhvr>
                                        <p:cTn id="19" dur="1000" fill="hold"/>
                                        <p:tgtEl>
                                          <p:spTgt spid="45058">
                                            <p:txEl>
                                              <p:pRg st="2" end="2"/>
                                            </p:txEl>
                                          </p:spTgt>
                                        </p:tgtEl>
                                        <p:attrNameLst>
                                          <p:attrName>ppt_h</p:attrName>
                                        </p:attrNameLst>
                                      </p:cBhvr>
                                      <p:tavLst>
                                        <p:tav tm="0">
                                          <p:val>
                                            <p:fltVal val="0"/>
                                          </p:val>
                                        </p:tav>
                                        <p:tav tm="100000">
                                          <p:val>
                                            <p:strVal val="#ppt_h"/>
                                          </p:val>
                                        </p:tav>
                                      </p:tavLst>
                                    </p:anim>
                                    <p:anim calcmode="lin" valueType="num">
                                      <p:cBhvr>
                                        <p:cTn id="20" dur="1000" fill="hold"/>
                                        <p:tgtEl>
                                          <p:spTgt spid="45058">
                                            <p:txEl>
                                              <p:pRg st="2" end="2"/>
                                            </p:txEl>
                                          </p:spTgt>
                                        </p:tgtEl>
                                        <p:attrNameLst>
                                          <p:attrName>style.rotation</p:attrName>
                                        </p:attrNameLst>
                                      </p:cBhvr>
                                      <p:tavLst>
                                        <p:tav tm="0">
                                          <p:val>
                                            <p:fltVal val="90"/>
                                          </p:val>
                                        </p:tav>
                                        <p:tav tm="100000">
                                          <p:val>
                                            <p:fltVal val="0"/>
                                          </p:val>
                                        </p:tav>
                                      </p:tavLst>
                                    </p:anim>
                                    <p:animEffect transition="in" filter="fade">
                                      <p:cBhvr>
                                        <p:cTn id="21" dur="1000"/>
                                        <p:tgtEl>
                                          <p:spTgt spid="45058">
                                            <p:txEl>
                                              <p:pRg st="2" end="2"/>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45058">
                                            <p:txEl>
                                              <p:pRg st="3" end="3"/>
                                            </p:txEl>
                                          </p:spTgt>
                                        </p:tgtEl>
                                        <p:attrNameLst>
                                          <p:attrName>style.visibility</p:attrName>
                                        </p:attrNameLst>
                                      </p:cBhvr>
                                      <p:to>
                                        <p:strVal val="visible"/>
                                      </p:to>
                                    </p:set>
                                    <p:anim calcmode="lin" valueType="num">
                                      <p:cBhvr additive="base">
                                        <p:cTn id="24"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058">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5058">
                                            <p:txEl>
                                              <p:pRg st="4" end="4"/>
                                            </p:txEl>
                                          </p:spTgt>
                                        </p:tgtEl>
                                        <p:attrNameLst>
                                          <p:attrName>style.visibility</p:attrName>
                                        </p:attrNameLst>
                                      </p:cBhvr>
                                      <p:to>
                                        <p:strVal val="visible"/>
                                      </p:to>
                                    </p:set>
                                    <p:anim calcmode="lin" valueType="num">
                                      <p:cBhvr additive="base">
                                        <p:cTn id="28"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5058">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5058">
                                            <p:txEl>
                                              <p:pRg st="5" end="5"/>
                                            </p:txEl>
                                          </p:spTgt>
                                        </p:tgtEl>
                                        <p:attrNameLst>
                                          <p:attrName>style.visibility</p:attrName>
                                        </p:attrNameLst>
                                      </p:cBhvr>
                                      <p:to>
                                        <p:strVal val="visible"/>
                                      </p:to>
                                    </p:set>
                                    <p:anim calcmode="lin" valueType="num">
                                      <p:cBhvr additive="base">
                                        <p:cTn id="32"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5058">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5058">
                                            <p:txEl>
                                              <p:pRg st="6" end="6"/>
                                            </p:txEl>
                                          </p:spTgt>
                                        </p:tgtEl>
                                        <p:attrNameLst>
                                          <p:attrName>style.visibility</p:attrName>
                                        </p:attrNameLst>
                                      </p:cBhvr>
                                      <p:to>
                                        <p:strVal val="visible"/>
                                      </p:to>
                                    </p:set>
                                    <p:anim calcmode="lin" valueType="num">
                                      <p:cBhvr additive="base">
                                        <p:cTn id="36" dur="500" fill="hold"/>
                                        <p:tgtEl>
                                          <p:spTgt spid="45058">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5058">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5058">
                                            <p:txEl>
                                              <p:pRg st="7" end="7"/>
                                            </p:txEl>
                                          </p:spTgt>
                                        </p:tgtEl>
                                        <p:attrNameLst>
                                          <p:attrName>style.visibility</p:attrName>
                                        </p:attrNameLst>
                                      </p:cBhvr>
                                      <p:to>
                                        <p:strVal val="visible"/>
                                      </p:to>
                                    </p:set>
                                    <p:anim calcmode="lin" valueType="num">
                                      <p:cBhvr additive="base">
                                        <p:cTn id="40" dur="500" fill="hold"/>
                                        <p:tgtEl>
                                          <p:spTgt spid="45058">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5058">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5058">
                                            <p:txEl>
                                              <p:pRg st="8" end="8"/>
                                            </p:txEl>
                                          </p:spTgt>
                                        </p:tgtEl>
                                        <p:attrNameLst>
                                          <p:attrName>style.visibility</p:attrName>
                                        </p:attrNameLst>
                                      </p:cBhvr>
                                      <p:to>
                                        <p:strVal val="visible"/>
                                      </p:to>
                                    </p:set>
                                    <p:anim calcmode="lin" valueType="num">
                                      <p:cBhvr additive="base">
                                        <p:cTn id="44" dur="500" fill="hold"/>
                                        <p:tgtEl>
                                          <p:spTgt spid="45058">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5058">
                                            <p:txEl>
                                              <p:pRg st="8" end="8"/>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5058">
                                            <p:txEl>
                                              <p:pRg st="9" end="9"/>
                                            </p:txEl>
                                          </p:spTgt>
                                        </p:tgtEl>
                                        <p:attrNameLst>
                                          <p:attrName>style.visibility</p:attrName>
                                        </p:attrNameLst>
                                      </p:cBhvr>
                                      <p:to>
                                        <p:strVal val="visible"/>
                                      </p:to>
                                    </p:set>
                                    <p:anim calcmode="lin" valueType="num">
                                      <p:cBhvr additive="base">
                                        <p:cTn id="48" dur="500" fill="hold"/>
                                        <p:tgtEl>
                                          <p:spTgt spid="45058">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5058">
                                            <p:txEl>
                                              <p:pRg st="9" end="9"/>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5058">
                                            <p:txEl>
                                              <p:pRg st="10" end="10"/>
                                            </p:txEl>
                                          </p:spTgt>
                                        </p:tgtEl>
                                        <p:attrNameLst>
                                          <p:attrName>style.visibility</p:attrName>
                                        </p:attrNameLst>
                                      </p:cBhvr>
                                      <p:to>
                                        <p:strVal val="visible"/>
                                      </p:to>
                                    </p:set>
                                    <p:anim calcmode="lin" valueType="num">
                                      <p:cBhvr additive="base">
                                        <p:cTn id="52" dur="500" fill="hold"/>
                                        <p:tgtEl>
                                          <p:spTgt spid="45058">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5058">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5058">
                                            <p:txEl>
                                              <p:pRg st="11" end="11"/>
                                            </p:txEl>
                                          </p:spTgt>
                                        </p:tgtEl>
                                        <p:attrNameLst>
                                          <p:attrName>style.visibility</p:attrName>
                                        </p:attrNameLst>
                                      </p:cBhvr>
                                      <p:to>
                                        <p:strVal val="visible"/>
                                      </p:to>
                                    </p:set>
                                    <p:anim calcmode="lin" valueType="num">
                                      <p:cBhvr additive="base">
                                        <p:cTn id="56" dur="500" fill="hold"/>
                                        <p:tgtEl>
                                          <p:spTgt spid="45058">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5058">
                                            <p:txEl>
                                              <p:pRg st="11" end="11"/>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5058">
                                            <p:txEl>
                                              <p:pRg st="12" end="12"/>
                                            </p:txEl>
                                          </p:spTgt>
                                        </p:tgtEl>
                                        <p:attrNameLst>
                                          <p:attrName>style.visibility</p:attrName>
                                        </p:attrNameLst>
                                      </p:cBhvr>
                                      <p:to>
                                        <p:strVal val="visible"/>
                                      </p:to>
                                    </p:set>
                                    <p:anim calcmode="lin" valueType="num">
                                      <p:cBhvr additive="base">
                                        <p:cTn id="60" dur="500" fill="hold"/>
                                        <p:tgtEl>
                                          <p:spTgt spid="45058">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5058">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45058">
                                            <p:txEl>
                                              <p:pRg st="13" end="13"/>
                                            </p:txEl>
                                          </p:spTgt>
                                        </p:tgtEl>
                                        <p:attrNameLst>
                                          <p:attrName>style.visibility</p:attrName>
                                        </p:attrNameLst>
                                      </p:cBhvr>
                                      <p:to>
                                        <p:strVal val="visible"/>
                                      </p:to>
                                    </p:set>
                                    <p:anim calcmode="lin" valueType="num">
                                      <p:cBhvr additive="base">
                                        <p:cTn id="64" dur="500" fill="hold"/>
                                        <p:tgtEl>
                                          <p:spTgt spid="45058">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5058">
                                            <p:txEl>
                                              <p:pRg st="13" end="13"/>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45058">
                                            <p:txEl>
                                              <p:pRg st="14" end="14"/>
                                            </p:txEl>
                                          </p:spTgt>
                                        </p:tgtEl>
                                        <p:attrNameLst>
                                          <p:attrName>style.visibility</p:attrName>
                                        </p:attrNameLst>
                                      </p:cBhvr>
                                      <p:to>
                                        <p:strVal val="visible"/>
                                      </p:to>
                                    </p:set>
                                    <p:anim calcmode="lin" valueType="num">
                                      <p:cBhvr additive="base">
                                        <p:cTn id="68" dur="500" fill="hold"/>
                                        <p:tgtEl>
                                          <p:spTgt spid="45058">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5058">
                                            <p:txEl>
                                              <p:pRg st="14" end="14"/>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5058">
                                            <p:txEl>
                                              <p:pRg st="15" end="15"/>
                                            </p:txEl>
                                          </p:spTgt>
                                        </p:tgtEl>
                                        <p:attrNameLst>
                                          <p:attrName>style.visibility</p:attrName>
                                        </p:attrNameLst>
                                      </p:cBhvr>
                                      <p:to>
                                        <p:strVal val="visible"/>
                                      </p:to>
                                    </p:set>
                                    <p:anim calcmode="lin" valueType="num">
                                      <p:cBhvr additive="base">
                                        <p:cTn id="72" dur="500" fill="hold"/>
                                        <p:tgtEl>
                                          <p:spTgt spid="45058">
                                            <p:txEl>
                                              <p:pRg st="15" end="15"/>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505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1847529" y="1056796"/>
            <a:ext cx="8110669" cy="5516563"/>
          </a:xfrm>
        </p:spPr>
        <p:txBody>
          <a:bodyPr>
            <a:normAutofit/>
          </a:bodyPr>
          <a:lstStyle/>
          <a:p>
            <a:pPr eaLnBrk="1" hangingPunct="1">
              <a:lnSpc>
                <a:spcPct val="110000"/>
              </a:lnSpc>
            </a:pPr>
            <a:r>
              <a:rPr lang="zh-CN" altLang="en-US" sz="2400" b="1" dirty="0">
                <a:solidFill>
                  <a:schemeClr val="accent2"/>
                </a:solidFill>
              </a:rPr>
              <a:t>在数据成员的取值比较固定时，可以通过为构造函数参数提供默认参数值初始化它们。</a:t>
            </a:r>
          </a:p>
          <a:p>
            <a:pPr eaLnBrk="1" hangingPunct="1">
              <a:lnSpc>
                <a:spcPct val="80000"/>
              </a:lnSpc>
            </a:pPr>
            <a:endParaRPr lang="zh-CN" altLang="en-US" sz="2400" b="1" dirty="0">
              <a:solidFill>
                <a:schemeClr val="accent2"/>
              </a:solidFill>
            </a:endParaRPr>
          </a:p>
          <a:p>
            <a:pPr eaLnBrk="1" hangingPunct="1">
              <a:lnSpc>
                <a:spcPct val="80000"/>
              </a:lnSpc>
              <a:buFontTx/>
              <a:buNone/>
            </a:pPr>
            <a:r>
              <a:rPr lang="en-US" altLang="zh-CN" sz="2400" dirty="0"/>
              <a:t>【</a:t>
            </a:r>
            <a:r>
              <a:rPr lang="zh-CN" altLang="en-US" sz="2400" dirty="0"/>
              <a:t>例</a:t>
            </a:r>
            <a:r>
              <a:rPr lang="en-US" altLang="zh-CN" sz="2400" dirty="0"/>
              <a:t>4-9】  </a:t>
            </a:r>
            <a:r>
              <a:rPr lang="zh-CN" altLang="en-US" sz="2400" dirty="0"/>
              <a:t>定义</a:t>
            </a:r>
            <a:r>
              <a:rPr lang="en-US" altLang="zh-CN" sz="2400" dirty="0"/>
              <a:t>point</a:t>
            </a:r>
            <a:r>
              <a:rPr lang="zh-CN" altLang="en-US" sz="2400" dirty="0"/>
              <a:t>类的默认参数值构造函数。</a:t>
            </a:r>
          </a:p>
          <a:p>
            <a:pPr eaLnBrk="1" hangingPunct="1">
              <a:lnSpc>
                <a:spcPct val="80000"/>
              </a:lnSpc>
              <a:buFontTx/>
              <a:buNone/>
            </a:pPr>
            <a:r>
              <a:rPr lang="en-US" altLang="zh-CN" sz="2400" dirty="0"/>
              <a:t>#include &lt;</a:t>
            </a:r>
            <a:r>
              <a:rPr lang="en-US" altLang="zh-CN" sz="2400" dirty="0" err="1"/>
              <a:t>iostream</a:t>
            </a:r>
            <a:r>
              <a:rPr lang="en-US" altLang="zh-CN" sz="2400" dirty="0"/>
              <a:t>&gt;</a:t>
            </a:r>
          </a:p>
          <a:p>
            <a:pPr eaLnBrk="1" hangingPunct="1">
              <a:lnSpc>
                <a:spcPct val="80000"/>
              </a:lnSpc>
              <a:buFontTx/>
              <a:buNone/>
            </a:pPr>
            <a:r>
              <a:rPr lang="en-US" altLang="zh-CN" sz="2400" dirty="0"/>
              <a:t>using namespace </a:t>
            </a:r>
            <a:r>
              <a:rPr lang="en-US" altLang="zh-CN" sz="2400" dirty="0" err="1"/>
              <a:t>std</a:t>
            </a:r>
            <a:r>
              <a:rPr lang="en-US" altLang="zh-CN" sz="2400" dirty="0"/>
              <a:t>;</a:t>
            </a:r>
          </a:p>
          <a:p>
            <a:pPr eaLnBrk="1" hangingPunct="1">
              <a:lnSpc>
                <a:spcPct val="80000"/>
              </a:lnSpc>
              <a:buFontTx/>
              <a:buNone/>
            </a:pPr>
            <a:r>
              <a:rPr lang="en-US" altLang="zh-CN" sz="2400" dirty="0"/>
              <a:t>class point{</a:t>
            </a:r>
          </a:p>
          <a:p>
            <a:pPr eaLnBrk="1" hangingPunct="1">
              <a:lnSpc>
                <a:spcPct val="80000"/>
              </a:lnSpc>
              <a:buFontTx/>
              <a:buNone/>
            </a:pPr>
            <a:r>
              <a:rPr lang="en-US" altLang="zh-CN" sz="2400" dirty="0"/>
              <a:t>private:</a:t>
            </a:r>
          </a:p>
          <a:p>
            <a:pPr eaLnBrk="1" hangingPunct="1">
              <a:lnSpc>
                <a:spcPct val="80000"/>
              </a:lnSpc>
              <a:buFontTx/>
              <a:buNone/>
            </a:pPr>
            <a:r>
              <a:rPr lang="en-US" altLang="zh-CN" sz="2400" dirty="0"/>
              <a:t>    </a:t>
            </a:r>
            <a:r>
              <a:rPr lang="en-US" altLang="zh-CN" sz="2400" dirty="0" err="1"/>
              <a:t>int</a:t>
            </a:r>
            <a:r>
              <a:rPr lang="en-US" altLang="zh-CN" sz="2400" dirty="0"/>
              <a:t> </a:t>
            </a:r>
            <a:r>
              <a:rPr lang="en-US" altLang="zh-CN" sz="2400" dirty="0" err="1"/>
              <a:t>x,y</a:t>
            </a:r>
            <a:r>
              <a:rPr lang="en-US" altLang="zh-CN" sz="2400" dirty="0"/>
              <a:t>;</a:t>
            </a:r>
          </a:p>
          <a:p>
            <a:pPr eaLnBrk="1" hangingPunct="1">
              <a:lnSpc>
                <a:spcPct val="80000"/>
              </a:lnSpc>
              <a:buFontTx/>
              <a:buNone/>
            </a:pPr>
            <a:r>
              <a:rPr lang="en-US" altLang="zh-CN" sz="2400" dirty="0"/>
              <a:t>public:</a:t>
            </a:r>
          </a:p>
          <a:p>
            <a:pPr eaLnBrk="1" hangingPunct="1">
              <a:lnSpc>
                <a:spcPct val="80000"/>
              </a:lnSpc>
              <a:buFontTx/>
              <a:buNone/>
            </a:pPr>
            <a:r>
              <a:rPr lang="en-US" altLang="zh-CN" sz="2400" dirty="0"/>
              <a:t>    point(</a:t>
            </a:r>
            <a:r>
              <a:rPr lang="en-US" altLang="zh-CN" sz="2400" dirty="0" err="1"/>
              <a:t>int</a:t>
            </a:r>
            <a:r>
              <a:rPr lang="en-US" altLang="zh-CN" sz="2400" dirty="0"/>
              <a:t> a=0,int b=0) { x=</a:t>
            </a:r>
            <a:r>
              <a:rPr lang="en-US" altLang="zh-CN" sz="2400" dirty="0" err="1"/>
              <a:t>a;y</a:t>
            </a:r>
            <a:r>
              <a:rPr lang="en-US" altLang="zh-CN" sz="2400" dirty="0"/>
              <a:t>=b;}//</a:t>
            </a:r>
            <a:r>
              <a:rPr lang="zh-CN" altLang="en-US" sz="2400" dirty="0"/>
              <a:t>默认参数值构造函数</a:t>
            </a:r>
          </a:p>
          <a:p>
            <a:pPr eaLnBrk="1" hangingPunct="1">
              <a:lnSpc>
                <a:spcPct val="80000"/>
              </a:lnSpc>
              <a:buFontTx/>
              <a:buNone/>
            </a:pPr>
            <a:r>
              <a:rPr lang="zh-CN" altLang="en-US" sz="2400" dirty="0"/>
              <a:t>    </a:t>
            </a:r>
            <a:r>
              <a:rPr lang="en-US" altLang="zh-CN" sz="2400" dirty="0" err="1"/>
              <a:t>int</a:t>
            </a:r>
            <a:r>
              <a:rPr lang="en-US" altLang="zh-CN" sz="2400" dirty="0"/>
              <a:t> </a:t>
            </a:r>
            <a:r>
              <a:rPr lang="en-US" altLang="zh-CN" sz="2400" dirty="0" err="1"/>
              <a:t>getx</a:t>
            </a:r>
            <a:r>
              <a:rPr lang="en-US" altLang="zh-CN" sz="2400" dirty="0"/>
              <a:t>() { return x; }</a:t>
            </a:r>
          </a:p>
          <a:p>
            <a:pPr eaLnBrk="1" hangingPunct="1">
              <a:lnSpc>
                <a:spcPct val="80000"/>
              </a:lnSpc>
              <a:buFontTx/>
              <a:buNone/>
            </a:pPr>
            <a:r>
              <a:rPr lang="en-US" altLang="zh-CN" sz="2400" dirty="0"/>
              <a:t>    </a:t>
            </a:r>
            <a:r>
              <a:rPr lang="en-US" altLang="zh-CN" sz="2400" dirty="0" err="1"/>
              <a:t>int</a:t>
            </a:r>
            <a:r>
              <a:rPr lang="en-US" altLang="zh-CN" sz="2400" dirty="0"/>
              <a:t> </a:t>
            </a:r>
            <a:r>
              <a:rPr lang="en-US" altLang="zh-CN" sz="2400" dirty="0" err="1"/>
              <a:t>gety</a:t>
            </a:r>
            <a:r>
              <a:rPr lang="en-US" altLang="zh-CN" sz="2400" dirty="0"/>
              <a:t>() { return y; }</a:t>
            </a:r>
          </a:p>
          <a:p>
            <a:pPr eaLnBrk="1" hangingPunct="1">
              <a:lnSpc>
                <a:spcPct val="80000"/>
              </a:lnSpc>
              <a:buFontTx/>
              <a:buNone/>
            </a:pPr>
            <a:r>
              <a:rPr lang="en-US" altLang="zh-CN" sz="2400" dirty="0"/>
              <a:t>};</a:t>
            </a:r>
          </a:p>
        </p:txBody>
      </p:sp>
      <p:sp>
        <p:nvSpPr>
          <p:cNvPr id="2" name="TextBox 1"/>
          <p:cNvSpPr txBox="1">
            <a:spLocks noChangeArrowheads="1"/>
          </p:cNvSpPr>
          <p:nvPr/>
        </p:nvSpPr>
        <p:spPr bwMode="auto">
          <a:xfrm>
            <a:off x="6600057" y="2660914"/>
            <a:ext cx="45005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r>
              <a:rPr kumimoji="1" lang="en-US" altLang="zh-CN" sz="2400" dirty="0">
                <a:solidFill>
                  <a:srgbClr val="00B0F0"/>
                </a:solidFill>
              </a:rPr>
              <a:t>void main() {</a:t>
            </a:r>
          </a:p>
          <a:p>
            <a:pPr eaLnBrk="0" fontAlgn="base" hangingPunct="0">
              <a:spcBef>
                <a:spcPct val="0"/>
              </a:spcBef>
              <a:spcAft>
                <a:spcPct val="0"/>
              </a:spcAft>
              <a:buNone/>
            </a:pPr>
            <a:r>
              <a:rPr kumimoji="1" lang="en-US" altLang="zh-CN" sz="2400" dirty="0">
                <a:solidFill>
                  <a:srgbClr val="00B0F0"/>
                </a:solidFill>
              </a:rPr>
              <a:t>    static point p2;</a:t>
            </a:r>
          </a:p>
          <a:p>
            <a:pPr eaLnBrk="0" fontAlgn="base" hangingPunct="0">
              <a:spcBef>
                <a:spcPct val="0"/>
              </a:spcBef>
              <a:spcAft>
                <a:spcPct val="0"/>
              </a:spcAft>
              <a:buNone/>
            </a:pPr>
            <a:r>
              <a:rPr kumimoji="1" lang="en-US" altLang="zh-CN" sz="2400" dirty="0">
                <a:solidFill>
                  <a:srgbClr val="00B0F0"/>
                </a:solidFill>
              </a:rPr>
              <a:t>    point p3, a[10];</a:t>
            </a:r>
          </a:p>
          <a:p>
            <a:pPr eaLnBrk="0" fontAlgn="base" hangingPunct="0">
              <a:spcBef>
                <a:spcPct val="0"/>
              </a:spcBef>
              <a:spcAft>
                <a:spcPct val="0"/>
              </a:spcAft>
              <a:buNone/>
            </a:pPr>
            <a:r>
              <a:rPr kumimoji="1" lang="en-US" altLang="zh-CN" sz="2400" dirty="0">
                <a:solidFill>
                  <a:srgbClr val="00B0F0"/>
                </a:solidFill>
              </a:rPr>
              <a:t>    point * p4;</a:t>
            </a:r>
          </a:p>
          <a:p>
            <a:pPr eaLnBrk="0" fontAlgn="base" hangingPunct="0">
              <a:spcBef>
                <a:spcPct val="0"/>
              </a:spcBef>
              <a:spcAft>
                <a:spcPct val="0"/>
              </a:spcAft>
              <a:buNone/>
            </a:pPr>
            <a:r>
              <a:rPr kumimoji="1" lang="en-US" altLang="zh-CN" sz="2400" dirty="0">
                <a:solidFill>
                  <a:srgbClr val="00B0F0"/>
                </a:solidFill>
              </a:rPr>
              <a:t>    p4 = new point;</a:t>
            </a:r>
          </a:p>
          <a:p>
            <a:pPr eaLnBrk="0" fontAlgn="base" hangingPunct="0">
              <a:spcBef>
                <a:spcPct val="0"/>
              </a:spcBef>
              <a:spcAft>
                <a:spcPct val="0"/>
              </a:spcAft>
              <a:buNone/>
            </a:pPr>
            <a:r>
              <a:rPr kumimoji="1" lang="en-US" altLang="zh-CN" sz="2400" dirty="0">
                <a:solidFill>
                  <a:srgbClr val="00B0F0"/>
                </a:solidFill>
              </a:rPr>
              <a:t>}</a:t>
            </a: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75578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9155">
                                            <p:txEl>
                                              <p:pRg st="2" end="2"/>
                                            </p:txEl>
                                          </p:spTgt>
                                        </p:tgtEl>
                                        <p:attrNameLst>
                                          <p:attrName>style.visibility</p:attrName>
                                        </p:attrNameLst>
                                      </p:cBhvr>
                                      <p:to>
                                        <p:strVal val="visible"/>
                                      </p:to>
                                    </p:set>
                                    <p:anim calcmode="lin" valueType="num">
                                      <p:cBhvr>
                                        <p:cTn id="7" dur="1000" fill="hold"/>
                                        <p:tgtEl>
                                          <p:spTgt spid="4915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49155">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49155">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49155">
                                            <p:txEl>
                                              <p:pRg st="2" end="2"/>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49155">
                                            <p:txEl>
                                              <p:pRg st="3" end="3"/>
                                            </p:txEl>
                                          </p:spTgt>
                                        </p:tgtEl>
                                        <p:attrNameLst>
                                          <p:attrName>style.visibility</p:attrName>
                                        </p:attrNameLst>
                                      </p:cBhvr>
                                      <p:to>
                                        <p:strVal val="visible"/>
                                      </p:to>
                                    </p:set>
                                    <p:anim calcmode="lin" valueType="num">
                                      <p:cBhvr>
                                        <p:cTn id="13" dur="1000" fill="hold"/>
                                        <p:tgtEl>
                                          <p:spTgt spid="49155">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49155">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49155">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49155">
                                            <p:txEl>
                                              <p:pRg st="3" end="3"/>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49155">
                                            <p:txEl>
                                              <p:pRg st="4" end="4"/>
                                            </p:txEl>
                                          </p:spTgt>
                                        </p:tgtEl>
                                        <p:attrNameLst>
                                          <p:attrName>style.visibility</p:attrName>
                                        </p:attrNameLst>
                                      </p:cBhvr>
                                      <p:to>
                                        <p:strVal val="visible"/>
                                      </p:to>
                                    </p:set>
                                    <p:anim calcmode="lin" valueType="num">
                                      <p:cBhvr>
                                        <p:cTn id="19" dur="1000" fill="hold"/>
                                        <p:tgtEl>
                                          <p:spTgt spid="49155">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49155">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49155">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49155">
                                            <p:txEl>
                                              <p:pRg st="4" end="4"/>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49155">
                                            <p:txEl>
                                              <p:pRg st="5" end="5"/>
                                            </p:txEl>
                                          </p:spTgt>
                                        </p:tgtEl>
                                        <p:attrNameLst>
                                          <p:attrName>style.visibility</p:attrName>
                                        </p:attrNameLst>
                                      </p:cBhvr>
                                      <p:to>
                                        <p:strVal val="visible"/>
                                      </p:to>
                                    </p:set>
                                    <p:anim calcmode="lin" valueType="num">
                                      <p:cBhvr>
                                        <p:cTn id="25" dur="1000" fill="hold"/>
                                        <p:tgtEl>
                                          <p:spTgt spid="49155">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49155">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49155">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49155">
                                            <p:txEl>
                                              <p:pRg st="5" end="5"/>
                                            </p:txEl>
                                          </p:spTgt>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49155">
                                            <p:txEl>
                                              <p:pRg st="6" end="6"/>
                                            </p:txEl>
                                          </p:spTgt>
                                        </p:tgtEl>
                                        <p:attrNameLst>
                                          <p:attrName>style.visibility</p:attrName>
                                        </p:attrNameLst>
                                      </p:cBhvr>
                                      <p:to>
                                        <p:strVal val="visible"/>
                                      </p:to>
                                    </p:set>
                                    <p:anim calcmode="lin" valueType="num">
                                      <p:cBhvr>
                                        <p:cTn id="31" dur="1000" fill="hold"/>
                                        <p:tgtEl>
                                          <p:spTgt spid="49155">
                                            <p:txEl>
                                              <p:pRg st="6" end="6"/>
                                            </p:txEl>
                                          </p:spTgt>
                                        </p:tgtEl>
                                        <p:attrNameLst>
                                          <p:attrName>ppt_w</p:attrName>
                                        </p:attrNameLst>
                                      </p:cBhvr>
                                      <p:tavLst>
                                        <p:tav tm="0">
                                          <p:val>
                                            <p:fltVal val="0"/>
                                          </p:val>
                                        </p:tav>
                                        <p:tav tm="100000">
                                          <p:val>
                                            <p:strVal val="#ppt_w"/>
                                          </p:val>
                                        </p:tav>
                                      </p:tavLst>
                                    </p:anim>
                                    <p:anim calcmode="lin" valueType="num">
                                      <p:cBhvr>
                                        <p:cTn id="32" dur="1000" fill="hold"/>
                                        <p:tgtEl>
                                          <p:spTgt spid="49155">
                                            <p:txEl>
                                              <p:pRg st="6" end="6"/>
                                            </p:txEl>
                                          </p:spTgt>
                                        </p:tgtEl>
                                        <p:attrNameLst>
                                          <p:attrName>ppt_h</p:attrName>
                                        </p:attrNameLst>
                                      </p:cBhvr>
                                      <p:tavLst>
                                        <p:tav tm="0">
                                          <p:val>
                                            <p:fltVal val="0"/>
                                          </p:val>
                                        </p:tav>
                                        <p:tav tm="100000">
                                          <p:val>
                                            <p:strVal val="#ppt_h"/>
                                          </p:val>
                                        </p:tav>
                                      </p:tavLst>
                                    </p:anim>
                                    <p:anim calcmode="lin" valueType="num">
                                      <p:cBhvr>
                                        <p:cTn id="33" dur="1000" fill="hold"/>
                                        <p:tgtEl>
                                          <p:spTgt spid="49155">
                                            <p:txEl>
                                              <p:pRg st="6" end="6"/>
                                            </p:txEl>
                                          </p:spTgt>
                                        </p:tgtEl>
                                        <p:attrNameLst>
                                          <p:attrName>style.rotation</p:attrName>
                                        </p:attrNameLst>
                                      </p:cBhvr>
                                      <p:tavLst>
                                        <p:tav tm="0">
                                          <p:val>
                                            <p:fltVal val="90"/>
                                          </p:val>
                                        </p:tav>
                                        <p:tav tm="100000">
                                          <p:val>
                                            <p:fltVal val="0"/>
                                          </p:val>
                                        </p:tav>
                                      </p:tavLst>
                                    </p:anim>
                                    <p:animEffect transition="in" filter="fade">
                                      <p:cBhvr>
                                        <p:cTn id="34" dur="1000"/>
                                        <p:tgtEl>
                                          <p:spTgt spid="49155">
                                            <p:txEl>
                                              <p:pRg st="6" end="6"/>
                                            </p:txEl>
                                          </p:spTgt>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49155">
                                            <p:txEl>
                                              <p:pRg st="7" end="7"/>
                                            </p:txEl>
                                          </p:spTgt>
                                        </p:tgtEl>
                                        <p:attrNameLst>
                                          <p:attrName>style.visibility</p:attrName>
                                        </p:attrNameLst>
                                      </p:cBhvr>
                                      <p:to>
                                        <p:strVal val="visible"/>
                                      </p:to>
                                    </p:set>
                                    <p:anim calcmode="lin" valueType="num">
                                      <p:cBhvr>
                                        <p:cTn id="37" dur="1000" fill="hold"/>
                                        <p:tgtEl>
                                          <p:spTgt spid="49155">
                                            <p:txEl>
                                              <p:pRg st="7" end="7"/>
                                            </p:txEl>
                                          </p:spTgt>
                                        </p:tgtEl>
                                        <p:attrNameLst>
                                          <p:attrName>ppt_w</p:attrName>
                                        </p:attrNameLst>
                                      </p:cBhvr>
                                      <p:tavLst>
                                        <p:tav tm="0">
                                          <p:val>
                                            <p:fltVal val="0"/>
                                          </p:val>
                                        </p:tav>
                                        <p:tav tm="100000">
                                          <p:val>
                                            <p:strVal val="#ppt_w"/>
                                          </p:val>
                                        </p:tav>
                                      </p:tavLst>
                                    </p:anim>
                                    <p:anim calcmode="lin" valueType="num">
                                      <p:cBhvr>
                                        <p:cTn id="38" dur="1000" fill="hold"/>
                                        <p:tgtEl>
                                          <p:spTgt spid="49155">
                                            <p:txEl>
                                              <p:pRg st="7" end="7"/>
                                            </p:txEl>
                                          </p:spTgt>
                                        </p:tgtEl>
                                        <p:attrNameLst>
                                          <p:attrName>ppt_h</p:attrName>
                                        </p:attrNameLst>
                                      </p:cBhvr>
                                      <p:tavLst>
                                        <p:tav tm="0">
                                          <p:val>
                                            <p:fltVal val="0"/>
                                          </p:val>
                                        </p:tav>
                                        <p:tav tm="100000">
                                          <p:val>
                                            <p:strVal val="#ppt_h"/>
                                          </p:val>
                                        </p:tav>
                                      </p:tavLst>
                                    </p:anim>
                                    <p:anim calcmode="lin" valueType="num">
                                      <p:cBhvr>
                                        <p:cTn id="39" dur="1000" fill="hold"/>
                                        <p:tgtEl>
                                          <p:spTgt spid="49155">
                                            <p:txEl>
                                              <p:pRg st="7" end="7"/>
                                            </p:txEl>
                                          </p:spTgt>
                                        </p:tgtEl>
                                        <p:attrNameLst>
                                          <p:attrName>style.rotation</p:attrName>
                                        </p:attrNameLst>
                                      </p:cBhvr>
                                      <p:tavLst>
                                        <p:tav tm="0">
                                          <p:val>
                                            <p:fltVal val="90"/>
                                          </p:val>
                                        </p:tav>
                                        <p:tav tm="100000">
                                          <p:val>
                                            <p:fltVal val="0"/>
                                          </p:val>
                                        </p:tav>
                                      </p:tavLst>
                                    </p:anim>
                                    <p:animEffect transition="in" filter="fade">
                                      <p:cBhvr>
                                        <p:cTn id="40" dur="1000"/>
                                        <p:tgtEl>
                                          <p:spTgt spid="49155">
                                            <p:txEl>
                                              <p:pRg st="7" end="7"/>
                                            </p:txEl>
                                          </p:spTgt>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49155">
                                            <p:txEl>
                                              <p:pRg st="8" end="8"/>
                                            </p:txEl>
                                          </p:spTgt>
                                        </p:tgtEl>
                                        <p:attrNameLst>
                                          <p:attrName>style.visibility</p:attrName>
                                        </p:attrNameLst>
                                      </p:cBhvr>
                                      <p:to>
                                        <p:strVal val="visible"/>
                                      </p:to>
                                    </p:set>
                                    <p:anim calcmode="lin" valueType="num">
                                      <p:cBhvr>
                                        <p:cTn id="43" dur="1000" fill="hold"/>
                                        <p:tgtEl>
                                          <p:spTgt spid="49155">
                                            <p:txEl>
                                              <p:pRg st="8" end="8"/>
                                            </p:txEl>
                                          </p:spTgt>
                                        </p:tgtEl>
                                        <p:attrNameLst>
                                          <p:attrName>ppt_w</p:attrName>
                                        </p:attrNameLst>
                                      </p:cBhvr>
                                      <p:tavLst>
                                        <p:tav tm="0">
                                          <p:val>
                                            <p:fltVal val="0"/>
                                          </p:val>
                                        </p:tav>
                                        <p:tav tm="100000">
                                          <p:val>
                                            <p:strVal val="#ppt_w"/>
                                          </p:val>
                                        </p:tav>
                                      </p:tavLst>
                                    </p:anim>
                                    <p:anim calcmode="lin" valueType="num">
                                      <p:cBhvr>
                                        <p:cTn id="44" dur="1000" fill="hold"/>
                                        <p:tgtEl>
                                          <p:spTgt spid="49155">
                                            <p:txEl>
                                              <p:pRg st="8" end="8"/>
                                            </p:txEl>
                                          </p:spTgt>
                                        </p:tgtEl>
                                        <p:attrNameLst>
                                          <p:attrName>ppt_h</p:attrName>
                                        </p:attrNameLst>
                                      </p:cBhvr>
                                      <p:tavLst>
                                        <p:tav tm="0">
                                          <p:val>
                                            <p:fltVal val="0"/>
                                          </p:val>
                                        </p:tav>
                                        <p:tav tm="100000">
                                          <p:val>
                                            <p:strVal val="#ppt_h"/>
                                          </p:val>
                                        </p:tav>
                                      </p:tavLst>
                                    </p:anim>
                                    <p:anim calcmode="lin" valueType="num">
                                      <p:cBhvr>
                                        <p:cTn id="45" dur="1000" fill="hold"/>
                                        <p:tgtEl>
                                          <p:spTgt spid="49155">
                                            <p:txEl>
                                              <p:pRg st="8" end="8"/>
                                            </p:txEl>
                                          </p:spTgt>
                                        </p:tgtEl>
                                        <p:attrNameLst>
                                          <p:attrName>style.rotation</p:attrName>
                                        </p:attrNameLst>
                                      </p:cBhvr>
                                      <p:tavLst>
                                        <p:tav tm="0">
                                          <p:val>
                                            <p:fltVal val="90"/>
                                          </p:val>
                                        </p:tav>
                                        <p:tav tm="100000">
                                          <p:val>
                                            <p:fltVal val="0"/>
                                          </p:val>
                                        </p:tav>
                                      </p:tavLst>
                                    </p:anim>
                                    <p:animEffect transition="in" filter="fade">
                                      <p:cBhvr>
                                        <p:cTn id="46" dur="1000"/>
                                        <p:tgtEl>
                                          <p:spTgt spid="49155">
                                            <p:txEl>
                                              <p:pRg st="8" end="8"/>
                                            </p:txEl>
                                          </p:spTgt>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49155">
                                            <p:txEl>
                                              <p:pRg st="9" end="9"/>
                                            </p:txEl>
                                          </p:spTgt>
                                        </p:tgtEl>
                                        <p:attrNameLst>
                                          <p:attrName>style.visibility</p:attrName>
                                        </p:attrNameLst>
                                      </p:cBhvr>
                                      <p:to>
                                        <p:strVal val="visible"/>
                                      </p:to>
                                    </p:set>
                                    <p:anim calcmode="lin" valueType="num">
                                      <p:cBhvr>
                                        <p:cTn id="49" dur="1000" fill="hold"/>
                                        <p:tgtEl>
                                          <p:spTgt spid="49155">
                                            <p:txEl>
                                              <p:pRg st="9" end="9"/>
                                            </p:txEl>
                                          </p:spTgt>
                                        </p:tgtEl>
                                        <p:attrNameLst>
                                          <p:attrName>ppt_w</p:attrName>
                                        </p:attrNameLst>
                                      </p:cBhvr>
                                      <p:tavLst>
                                        <p:tav tm="0">
                                          <p:val>
                                            <p:fltVal val="0"/>
                                          </p:val>
                                        </p:tav>
                                        <p:tav tm="100000">
                                          <p:val>
                                            <p:strVal val="#ppt_w"/>
                                          </p:val>
                                        </p:tav>
                                      </p:tavLst>
                                    </p:anim>
                                    <p:anim calcmode="lin" valueType="num">
                                      <p:cBhvr>
                                        <p:cTn id="50" dur="1000" fill="hold"/>
                                        <p:tgtEl>
                                          <p:spTgt spid="49155">
                                            <p:txEl>
                                              <p:pRg st="9" end="9"/>
                                            </p:txEl>
                                          </p:spTgt>
                                        </p:tgtEl>
                                        <p:attrNameLst>
                                          <p:attrName>ppt_h</p:attrName>
                                        </p:attrNameLst>
                                      </p:cBhvr>
                                      <p:tavLst>
                                        <p:tav tm="0">
                                          <p:val>
                                            <p:fltVal val="0"/>
                                          </p:val>
                                        </p:tav>
                                        <p:tav tm="100000">
                                          <p:val>
                                            <p:strVal val="#ppt_h"/>
                                          </p:val>
                                        </p:tav>
                                      </p:tavLst>
                                    </p:anim>
                                    <p:anim calcmode="lin" valueType="num">
                                      <p:cBhvr>
                                        <p:cTn id="51" dur="1000" fill="hold"/>
                                        <p:tgtEl>
                                          <p:spTgt spid="49155">
                                            <p:txEl>
                                              <p:pRg st="9" end="9"/>
                                            </p:txEl>
                                          </p:spTgt>
                                        </p:tgtEl>
                                        <p:attrNameLst>
                                          <p:attrName>style.rotation</p:attrName>
                                        </p:attrNameLst>
                                      </p:cBhvr>
                                      <p:tavLst>
                                        <p:tav tm="0">
                                          <p:val>
                                            <p:fltVal val="90"/>
                                          </p:val>
                                        </p:tav>
                                        <p:tav tm="100000">
                                          <p:val>
                                            <p:fltVal val="0"/>
                                          </p:val>
                                        </p:tav>
                                      </p:tavLst>
                                    </p:anim>
                                    <p:animEffect transition="in" filter="fade">
                                      <p:cBhvr>
                                        <p:cTn id="52" dur="1000"/>
                                        <p:tgtEl>
                                          <p:spTgt spid="49155">
                                            <p:txEl>
                                              <p:pRg st="9" end="9"/>
                                            </p:txEl>
                                          </p:spTgt>
                                        </p:tgtEl>
                                      </p:cBhvr>
                                    </p:animEffect>
                                  </p:childTnLst>
                                </p:cTn>
                              </p:par>
                              <p:par>
                                <p:cTn id="53" presetID="31" presetClass="entr" presetSubtype="0" fill="hold" nodeType="withEffect">
                                  <p:stCondLst>
                                    <p:cond delay="0"/>
                                  </p:stCondLst>
                                  <p:iterate type="lt">
                                    <p:tmPct val="5000"/>
                                  </p:iterate>
                                  <p:childTnLst>
                                    <p:set>
                                      <p:cBhvr>
                                        <p:cTn id="54" dur="1" fill="hold">
                                          <p:stCondLst>
                                            <p:cond delay="0"/>
                                          </p:stCondLst>
                                        </p:cTn>
                                        <p:tgtEl>
                                          <p:spTgt spid="49155">
                                            <p:txEl>
                                              <p:pRg st="10" end="10"/>
                                            </p:txEl>
                                          </p:spTgt>
                                        </p:tgtEl>
                                        <p:attrNameLst>
                                          <p:attrName>style.visibility</p:attrName>
                                        </p:attrNameLst>
                                      </p:cBhvr>
                                      <p:to>
                                        <p:strVal val="visible"/>
                                      </p:to>
                                    </p:set>
                                    <p:anim calcmode="lin" valueType="num">
                                      <p:cBhvr>
                                        <p:cTn id="55" dur="1000" fill="hold"/>
                                        <p:tgtEl>
                                          <p:spTgt spid="49155">
                                            <p:txEl>
                                              <p:pRg st="10" end="10"/>
                                            </p:txEl>
                                          </p:spTgt>
                                        </p:tgtEl>
                                        <p:attrNameLst>
                                          <p:attrName>ppt_w</p:attrName>
                                        </p:attrNameLst>
                                      </p:cBhvr>
                                      <p:tavLst>
                                        <p:tav tm="0">
                                          <p:val>
                                            <p:fltVal val="0"/>
                                          </p:val>
                                        </p:tav>
                                        <p:tav tm="100000">
                                          <p:val>
                                            <p:strVal val="#ppt_w"/>
                                          </p:val>
                                        </p:tav>
                                      </p:tavLst>
                                    </p:anim>
                                    <p:anim calcmode="lin" valueType="num">
                                      <p:cBhvr>
                                        <p:cTn id="56" dur="1000" fill="hold"/>
                                        <p:tgtEl>
                                          <p:spTgt spid="49155">
                                            <p:txEl>
                                              <p:pRg st="10" end="10"/>
                                            </p:txEl>
                                          </p:spTgt>
                                        </p:tgtEl>
                                        <p:attrNameLst>
                                          <p:attrName>ppt_h</p:attrName>
                                        </p:attrNameLst>
                                      </p:cBhvr>
                                      <p:tavLst>
                                        <p:tav tm="0">
                                          <p:val>
                                            <p:fltVal val="0"/>
                                          </p:val>
                                        </p:tav>
                                        <p:tav tm="100000">
                                          <p:val>
                                            <p:strVal val="#ppt_h"/>
                                          </p:val>
                                        </p:tav>
                                      </p:tavLst>
                                    </p:anim>
                                    <p:anim calcmode="lin" valueType="num">
                                      <p:cBhvr>
                                        <p:cTn id="57" dur="1000" fill="hold"/>
                                        <p:tgtEl>
                                          <p:spTgt spid="49155">
                                            <p:txEl>
                                              <p:pRg st="10" end="10"/>
                                            </p:txEl>
                                          </p:spTgt>
                                        </p:tgtEl>
                                        <p:attrNameLst>
                                          <p:attrName>style.rotation</p:attrName>
                                        </p:attrNameLst>
                                      </p:cBhvr>
                                      <p:tavLst>
                                        <p:tav tm="0">
                                          <p:val>
                                            <p:fltVal val="90"/>
                                          </p:val>
                                        </p:tav>
                                        <p:tav tm="100000">
                                          <p:val>
                                            <p:fltVal val="0"/>
                                          </p:val>
                                        </p:tav>
                                      </p:tavLst>
                                    </p:anim>
                                    <p:animEffect transition="in" filter="fade">
                                      <p:cBhvr>
                                        <p:cTn id="58" dur="1000"/>
                                        <p:tgtEl>
                                          <p:spTgt spid="49155">
                                            <p:txEl>
                                              <p:pRg st="10" end="10"/>
                                            </p:txEl>
                                          </p:spTgt>
                                        </p:tgtEl>
                                      </p:cBhvr>
                                    </p:animEffect>
                                  </p:childTnLst>
                                </p:cTn>
                              </p:par>
                              <p:par>
                                <p:cTn id="59" presetID="31" presetClass="entr" presetSubtype="0" fill="hold" nodeType="withEffect">
                                  <p:stCondLst>
                                    <p:cond delay="0"/>
                                  </p:stCondLst>
                                  <p:iterate type="lt">
                                    <p:tmPct val="5000"/>
                                  </p:iterate>
                                  <p:childTnLst>
                                    <p:set>
                                      <p:cBhvr>
                                        <p:cTn id="60" dur="1" fill="hold">
                                          <p:stCondLst>
                                            <p:cond delay="0"/>
                                          </p:stCondLst>
                                        </p:cTn>
                                        <p:tgtEl>
                                          <p:spTgt spid="49155">
                                            <p:txEl>
                                              <p:pRg st="11" end="11"/>
                                            </p:txEl>
                                          </p:spTgt>
                                        </p:tgtEl>
                                        <p:attrNameLst>
                                          <p:attrName>style.visibility</p:attrName>
                                        </p:attrNameLst>
                                      </p:cBhvr>
                                      <p:to>
                                        <p:strVal val="visible"/>
                                      </p:to>
                                    </p:set>
                                    <p:anim calcmode="lin" valueType="num">
                                      <p:cBhvr>
                                        <p:cTn id="61" dur="1000" fill="hold"/>
                                        <p:tgtEl>
                                          <p:spTgt spid="49155">
                                            <p:txEl>
                                              <p:pRg st="11" end="11"/>
                                            </p:txEl>
                                          </p:spTgt>
                                        </p:tgtEl>
                                        <p:attrNameLst>
                                          <p:attrName>ppt_w</p:attrName>
                                        </p:attrNameLst>
                                      </p:cBhvr>
                                      <p:tavLst>
                                        <p:tav tm="0">
                                          <p:val>
                                            <p:fltVal val="0"/>
                                          </p:val>
                                        </p:tav>
                                        <p:tav tm="100000">
                                          <p:val>
                                            <p:strVal val="#ppt_w"/>
                                          </p:val>
                                        </p:tav>
                                      </p:tavLst>
                                    </p:anim>
                                    <p:anim calcmode="lin" valueType="num">
                                      <p:cBhvr>
                                        <p:cTn id="62" dur="1000" fill="hold"/>
                                        <p:tgtEl>
                                          <p:spTgt spid="49155">
                                            <p:txEl>
                                              <p:pRg st="11" end="11"/>
                                            </p:txEl>
                                          </p:spTgt>
                                        </p:tgtEl>
                                        <p:attrNameLst>
                                          <p:attrName>ppt_h</p:attrName>
                                        </p:attrNameLst>
                                      </p:cBhvr>
                                      <p:tavLst>
                                        <p:tav tm="0">
                                          <p:val>
                                            <p:fltVal val="0"/>
                                          </p:val>
                                        </p:tav>
                                        <p:tav tm="100000">
                                          <p:val>
                                            <p:strVal val="#ppt_h"/>
                                          </p:val>
                                        </p:tav>
                                      </p:tavLst>
                                    </p:anim>
                                    <p:anim calcmode="lin" valueType="num">
                                      <p:cBhvr>
                                        <p:cTn id="63" dur="1000" fill="hold"/>
                                        <p:tgtEl>
                                          <p:spTgt spid="49155">
                                            <p:txEl>
                                              <p:pRg st="11" end="11"/>
                                            </p:txEl>
                                          </p:spTgt>
                                        </p:tgtEl>
                                        <p:attrNameLst>
                                          <p:attrName>style.rotation</p:attrName>
                                        </p:attrNameLst>
                                      </p:cBhvr>
                                      <p:tavLst>
                                        <p:tav tm="0">
                                          <p:val>
                                            <p:fltVal val="90"/>
                                          </p:val>
                                        </p:tav>
                                        <p:tav tm="100000">
                                          <p:val>
                                            <p:fltVal val="0"/>
                                          </p:val>
                                        </p:tav>
                                      </p:tavLst>
                                    </p:anim>
                                    <p:animEffect transition="in" filter="fade">
                                      <p:cBhvr>
                                        <p:cTn id="64" dur="1000"/>
                                        <p:tgtEl>
                                          <p:spTgt spid="49155">
                                            <p:txEl>
                                              <p:pRg st="11" end="11"/>
                                            </p:txEl>
                                          </p:spTgt>
                                        </p:tgtEl>
                                      </p:cBhvr>
                                    </p:animEffect>
                                  </p:childTnLst>
                                </p:cTn>
                              </p:par>
                              <p:par>
                                <p:cTn id="65" presetID="31" presetClass="entr" presetSubtype="0" fill="hold" nodeType="withEffect">
                                  <p:stCondLst>
                                    <p:cond delay="0"/>
                                  </p:stCondLst>
                                  <p:iterate type="lt">
                                    <p:tmPct val="5000"/>
                                  </p:iterate>
                                  <p:childTnLst>
                                    <p:set>
                                      <p:cBhvr>
                                        <p:cTn id="66" dur="1" fill="hold">
                                          <p:stCondLst>
                                            <p:cond delay="0"/>
                                          </p:stCondLst>
                                        </p:cTn>
                                        <p:tgtEl>
                                          <p:spTgt spid="49155">
                                            <p:txEl>
                                              <p:pRg st="12" end="12"/>
                                            </p:txEl>
                                          </p:spTgt>
                                        </p:tgtEl>
                                        <p:attrNameLst>
                                          <p:attrName>style.visibility</p:attrName>
                                        </p:attrNameLst>
                                      </p:cBhvr>
                                      <p:to>
                                        <p:strVal val="visible"/>
                                      </p:to>
                                    </p:set>
                                    <p:anim calcmode="lin" valueType="num">
                                      <p:cBhvr>
                                        <p:cTn id="67" dur="1000" fill="hold"/>
                                        <p:tgtEl>
                                          <p:spTgt spid="49155">
                                            <p:txEl>
                                              <p:pRg st="12" end="12"/>
                                            </p:txEl>
                                          </p:spTgt>
                                        </p:tgtEl>
                                        <p:attrNameLst>
                                          <p:attrName>ppt_w</p:attrName>
                                        </p:attrNameLst>
                                      </p:cBhvr>
                                      <p:tavLst>
                                        <p:tav tm="0">
                                          <p:val>
                                            <p:fltVal val="0"/>
                                          </p:val>
                                        </p:tav>
                                        <p:tav tm="100000">
                                          <p:val>
                                            <p:strVal val="#ppt_w"/>
                                          </p:val>
                                        </p:tav>
                                      </p:tavLst>
                                    </p:anim>
                                    <p:anim calcmode="lin" valueType="num">
                                      <p:cBhvr>
                                        <p:cTn id="68" dur="1000" fill="hold"/>
                                        <p:tgtEl>
                                          <p:spTgt spid="49155">
                                            <p:txEl>
                                              <p:pRg st="12" end="12"/>
                                            </p:txEl>
                                          </p:spTgt>
                                        </p:tgtEl>
                                        <p:attrNameLst>
                                          <p:attrName>ppt_h</p:attrName>
                                        </p:attrNameLst>
                                      </p:cBhvr>
                                      <p:tavLst>
                                        <p:tav tm="0">
                                          <p:val>
                                            <p:fltVal val="0"/>
                                          </p:val>
                                        </p:tav>
                                        <p:tav tm="100000">
                                          <p:val>
                                            <p:strVal val="#ppt_h"/>
                                          </p:val>
                                        </p:tav>
                                      </p:tavLst>
                                    </p:anim>
                                    <p:anim calcmode="lin" valueType="num">
                                      <p:cBhvr>
                                        <p:cTn id="69" dur="1000" fill="hold"/>
                                        <p:tgtEl>
                                          <p:spTgt spid="49155">
                                            <p:txEl>
                                              <p:pRg st="12" end="12"/>
                                            </p:txEl>
                                          </p:spTgt>
                                        </p:tgtEl>
                                        <p:attrNameLst>
                                          <p:attrName>style.rotation</p:attrName>
                                        </p:attrNameLst>
                                      </p:cBhvr>
                                      <p:tavLst>
                                        <p:tav tm="0">
                                          <p:val>
                                            <p:fltVal val="90"/>
                                          </p:val>
                                        </p:tav>
                                        <p:tav tm="100000">
                                          <p:val>
                                            <p:fltVal val="0"/>
                                          </p:val>
                                        </p:tav>
                                      </p:tavLst>
                                    </p:anim>
                                    <p:animEffect transition="in" filter="fade">
                                      <p:cBhvr>
                                        <p:cTn id="70" dur="1000"/>
                                        <p:tgtEl>
                                          <p:spTgt spid="49155">
                                            <p:txEl>
                                              <p:pRg st="12" end="12"/>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 calcmode="lin" valueType="num">
                                      <p:cBhvr additive="base">
                                        <p:cTn id="75" dur="500" fill="hold"/>
                                        <p:tgtEl>
                                          <p:spTgt spid="2"/>
                                        </p:tgtEl>
                                        <p:attrNameLst>
                                          <p:attrName>ppt_x</p:attrName>
                                        </p:attrNameLst>
                                      </p:cBhvr>
                                      <p:tavLst>
                                        <p:tav tm="0">
                                          <p:val>
                                            <p:strVal val="#ppt_x"/>
                                          </p:val>
                                        </p:tav>
                                        <p:tav tm="100000">
                                          <p:val>
                                            <p:strVal val="#ppt_x"/>
                                          </p:val>
                                        </p:tav>
                                      </p:tavLst>
                                    </p:anim>
                                    <p:anim calcmode="lin" valueType="num">
                                      <p:cBhvr additive="base">
                                        <p:cTn id="7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524000" y="932724"/>
            <a:ext cx="9144000" cy="504983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kumimoji="1" lang="zh-CN" altLang="en-US" sz="2400" b="1" dirty="0">
                <a:solidFill>
                  <a:prstClr val="black"/>
                </a:solidFill>
                <a:latin typeface="Arial"/>
              </a:rPr>
              <a:t>构造函数可以重载。与普通函数的重载一样，重载的构造函数必须具有不同的函数原型</a:t>
            </a:r>
          </a:p>
          <a:p>
            <a:pPr algn="just" fontAlgn="base">
              <a:spcAft>
                <a:spcPct val="0"/>
              </a:spcAft>
            </a:pPr>
            <a:r>
              <a:rPr kumimoji="1" lang="zh-CN" altLang="zh-CN" sz="2000" b="1" dirty="0">
                <a:solidFill>
                  <a:srgbClr val="FF3300"/>
                </a:solidFill>
                <a:latin typeface="Arial"/>
              </a:rPr>
              <a:t>【例</a:t>
            </a:r>
            <a:r>
              <a:rPr kumimoji="1" lang="en-US" altLang="zh-CN" sz="2000" b="1" dirty="0">
                <a:solidFill>
                  <a:srgbClr val="FF3300"/>
                </a:solidFill>
                <a:latin typeface="Arial"/>
              </a:rPr>
              <a:t>4-11】  </a:t>
            </a:r>
            <a:r>
              <a:rPr kumimoji="1" lang="zh-CN" altLang="en-US" sz="2000" b="1" dirty="0">
                <a:solidFill>
                  <a:srgbClr val="FF3300"/>
                </a:solidFill>
                <a:latin typeface="Arial"/>
              </a:rPr>
              <a:t>有一日期类，重载其构造函数。</a:t>
            </a:r>
          </a:p>
          <a:p>
            <a:pPr algn="just" fontAlgn="base">
              <a:spcAft>
                <a:spcPct val="0"/>
              </a:spcAft>
              <a:buNone/>
            </a:pPr>
            <a:r>
              <a:rPr kumimoji="1" lang="en-US" altLang="zh-CN" sz="2000" b="1" dirty="0">
                <a:solidFill>
                  <a:prstClr val="black"/>
                </a:solidFill>
                <a:latin typeface="Arial"/>
              </a:rPr>
              <a:t>class </a:t>
            </a:r>
            <a:r>
              <a:rPr kumimoji="1" lang="en-US" altLang="zh-CN" sz="2000" b="1" dirty="0" err="1">
                <a:solidFill>
                  <a:prstClr val="black"/>
                </a:solidFill>
                <a:latin typeface="Arial"/>
              </a:rPr>
              <a:t>Tdate</a:t>
            </a:r>
            <a:r>
              <a:rPr kumimoji="1" lang="en-US" altLang="zh-CN" sz="2000" b="1" dirty="0">
                <a:solidFill>
                  <a:prstClr val="black"/>
                </a:solidFill>
                <a:latin typeface="Arial"/>
              </a:rPr>
              <a:t>{</a:t>
            </a:r>
          </a:p>
          <a:p>
            <a:pPr lvl="1" fontAlgn="base">
              <a:spcAft>
                <a:spcPct val="0"/>
              </a:spcAft>
              <a:buNone/>
            </a:pPr>
            <a:r>
              <a:rPr kumimoji="1" lang="en-US" altLang="zh-CN" sz="2000" b="1" dirty="0">
                <a:solidFill>
                  <a:prstClr val="black"/>
                </a:solidFill>
                <a:latin typeface="Arial"/>
              </a:rPr>
              <a:t>public:</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Tdate</a:t>
            </a:r>
            <a:r>
              <a:rPr kumimoji="1" lang="en-US" altLang="zh-CN" sz="2000" b="1" dirty="0">
                <a:solidFill>
                  <a:prstClr val="black"/>
                </a:solidFill>
                <a:latin typeface="Arial"/>
              </a:rPr>
              <a:t>();</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Tdate</a:t>
            </a:r>
            <a:r>
              <a:rPr kumimoji="1" lang="en-US" altLang="zh-CN" sz="2000" b="1" dirty="0">
                <a:solidFill>
                  <a:prstClr val="black"/>
                </a:solidFill>
                <a:latin typeface="Arial"/>
              </a:rPr>
              <a:t>(</a:t>
            </a:r>
            <a:r>
              <a:rPr kumimoji="1" lang="en-US" altLang="zh-CN" sz="2000" b="1" dirty="0" err="1">
                <a:solidFill>
                  <a:prstClr val="black"/>
                </a:solidFill>
                <a:latin typeface="Arial"/>
              </a:rPr>
              <a:t>int</a:t>
            </a:r>
            <a:r>
              <a:rPr kumimoji="1" lang="en-US" altLang="zh-CN" sz="2000" b="1" dirty="0">
                <a:solidFill>
                  <a:prstClr val="black"/>
                </a:solidFill>
                <a:latin typeface="Arial"/>
              </a:rPr>
              <a:t> d);</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Tdate</a:t>
            </a:r>
            <a:r>
              <a:rPr kumimoji="1" lang="en-US" altLang="zh-CN" sz="2000" b="1" dirty="0">
                <a:solidFill>
                  <a:prstClr val="black"/>
                </a:solidFill>
                <a:latin typeface="Arial"/>
              </a:rPr>
              <a:t>(</a:t>
            </a:r>
            <a:r>
              <a:rPr kumimoji="1" lang="en-US" altLang="zh-CN" sz="2000" b="1" dirty="0" err="1">
                <a:solidFill>
                  <a:prstClr val="black"/>
                </a:solidFill>
                <a:latin typeface="Arial"/>
              </a:rPr>
              <a:t>int</a:t>
            </a:r>
            <a:r>
              <a:rPr kumimoji="1" lang="en-US" altLang="zh-CN" sz="2000" b="1" dirty="0">
                <a:solidFill>
                  <a:prstClr val="black"/>
                </a:solidFill>
                <a:latin typeface="Arial"/>
              </a:rPr>
              <a:t> </a:t>
            </a:r>
            <a:r>
              <a:rPr kumimoji="1" lang="en-US" altLang="zh-CN" sz="2000" b="1" dirty="0" err="1">
                <a:solidFill>
                  <a:prstClr val="black"/>
                </a:solidFill>
                <a:latin typeface="Arial"/>
              </a:rPr>
              <a:t>m,int</a:t>
            </a:r>
            <a:r>
              <a:rPr kumimoji="1" lang="en-US" altLang="zh-CN" sz="2000" b="1" dirty="0">
                <a:solidFill>
                  <a:prstClr val="black"/>
                </a:solidFill>
                <a:latin typeface="Arial"/>
              </a:rPr>
              <a:t> d);</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Tdate</a:t>
            </a:r>
            <a:r>
              <a:rPr kumimoji="1" lang="en-US" altLang="zh-CN" sz="2000" b="1" dirty="0">
                <a:solidFill>
                  <a:prstClr val="black"/>
                </a:solidFill>
                <a:latin typeface="Arial"/>
              </a:rPr>
              <a:t>(</a:t>
            </a:r>
            <a:r>
              <a:rPr kumimoji="1" lang="en-US" altLang="zh-CN" sz="2000" b="1" dirty="0" err="1">
                <a:solidFill>
                  <a:prstClr val="black"/>
                </a:solidFill>
                <a:latin typeface="Arial"/>
              </a:rPr>
              <a:t>int</a:t>
            </a:r>
            <a:r>
              <a:rPr kumimoji="1" lang="en-US" altLang="zh-CN" sz="2000" b="1" dirty="0">
                <a:solidFill>
                  <a:prstClr val="black"/>
                </a:solidFill>
                <a:latin typeface="Arial"/>
              </a:rPr>
              <a:t> </a:t>
            </a:r>
            <a:r>
              <a:rPr kumimoji="1" lang="en-US" altLang="zh-CN" sz="2000" b="1" dirty="0" err="1">
                <a:solidFill>
                  <a:prstClr val="black"/>
                </a:solidFill>
                <a:latin typeface="Arial"/>
              </a:rPr>
              <a:t>m,int</a:t>
            </a:r>
            <a:r>
              <a:rPr kumimoji="1" lang="en-US" altLang="zh-CN" sz="2000" b="1" dirty="0">
                <a:solidFill>
                  <a:prstClr val="black"/>
                </a:solidFill>
                <a:latin typeface="Arial"/>
              </a:rPr>
              <a:t> </a:t>
            </a:r>
            <a:r>
              <a:rPr kumimoji="1" lang="en-US" altLang="zh-CN" sz="2000" b="1" dirty="0" err="1">
                <a:solidFill>
                  <a:prstClr val="black"/>
                </a:solidFill>
                <a:latin typeface="Arial"/>
              </a:rPr>
              <a:t>d,int</a:t>
            </a:r>
            <a:r>
              <a:rPr kumimoji="1" lang="en-US" altLang="zh-CN" sz="2000" b="1" dirty="0">
                <a:solidFill>
                  <a:prstClr val="black"/>
                </a:solidFill>
                <a:latin typeface="Arial"/>
              </a:rPr>
              <a:t> y);</a:t>
            </a:r>
          </a:p>
          <a:p>
            <a:pPr lvl="1" fontAlgn="base">
              <a:spcAft>
                <a:spcPct val="0"/>
              </a:spcAft>
              <a:buNone/>
            </a:pPr>
            <a:r>
              <a:rPr kumimoji="1" lang="en-US" altLang="zh-CN" sz="2000" b="1" dirty="0">
                <a:solidFill>
                  <a:prstClr val="black"/>
                </a:solidFill>
                <a:latin typeface="Arial"/>
              </a:rPr>
              <a:t>  //</a:t>
            </a:r>
            <a:r>
              <a:rPr kumimoji="1" lang="zh-CN" altLang="en-US" sz="2000" b="1" dirty="0">
                <a:solidFill>
                  <a:prstClr val="black"/>
                </a:solidFill>
                <a:latin typeface="Arial"/>
              </a:rPr>
              <a:t>其他公共成员</a:t>
            </a:r>
          </a:p>
          <a:p>
            <a:pPr lvl="1" fontAlgn="base">
              <a:spcAft>
                <a:spcPct val="0"/>
              </a:spcAft>
              <a:buNone/>
            </a:pPr>
            <a:r>
              <a:rPr kumimoji="1" lang="en-US" altLang="zh-CN" sz="2000" b="1" dirty="0">
                <a:solidFill>
                  <a:prstClr val="black"/>
                </a:solidFill>
                <a:latin typeface="Arial"/>
              </a:rPr>
              <a:t>protected:</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int</a:t>
            </a:r>
            <a:r>
              <a:rPr kumimoji="1" lang="en-US" altLang="zh-CN" sz="2000" b="1" dirty="0">
                <a:solidFill>
                  <a:prstClr val="black"/>
                </a:solidFill>
                <a:latin typeface="Arial"/>
              </a:rPr>
              <a:t> month;</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int</a:t>
            </a:r>
            <a:r>
              <a:rPr kumimoji="1" lang="en-US" altLang="zh-CN" sz="2000" b="1" dirty="0">
                <a:solidFill>
                  <a:prstClr val="black"/>
                </a:solidFill>
                <a:latin typeface="Arial"/>
              </a:rPr>
              <a:t> day;</a:t>
            </a:r>
          </a:p>
          <a:p>
            <a:pPr lvl="1" fontAlgn="base">
              <a:spcAft>
                <a:spcPct val="0"/>
              </a:spcAft>
              <a:buNone/>
            </a:pPr>
            <a:r>
              <a:rPr kumimoji="1" lang="en-US" altLang="zh-CN" sz="2000" b="1" dirty="0">
                <a:solidFill>
                  <a:prstClr val="black"/>
                </a:solidFill>
                <a:latin typeface="Arial"/>
              </a:rPr>
              <a:t>  </a:t>
            </a:r>
            <a:r>
              <a:rPr kumimoji="1" lang="en-US" altLang="zh-CN" sz="2000" b="1" dirty="0" err="1">
                <a:solidFill>
                  <a:prstClr val="black"/>
                </a:solidFill>
                <a:latin typeface="Arial"/>
              </a:rPr>
              <a:t>int</a:t>
            </a:r>
            <a:r>
              <a:rPr kumimoji="1" lang="en-US" altLang="zh-CN" sz="2000" b="1" dirty="0">
                <a:solidFill>
                  <a:prstClr val="black"/>
                </a:solidFill>
                <a:latin typeface="Arial"/>
              </a:rPr>
              <a:t> year;</a:t>
            </a:r>
          </a:p>
          <a:p>
            <a:pPr lvl="1" fontAlgn="base">
              <a:spcAft>
                <a:spcPct val="0"/>
              </a:spcAft>
              <a:buNone/>
            </a:pPr>
            <a:r>
              <a:rPr kumimoji="1" lang="en-US" altLang="zh-CN" sz="2000" b="1" dirty="0">
                <a:solidFill>
                  <a:prstClr val="black"/>
                </a:solidFill>
                <a:latin typeface="Arial"/>
              </a:rPr>
              <a:t>};</a:t>
            </a:r>
          </a:p>
        </p:txBody>
      </p:sp>
      <p:sp>
        <p:nvSpPr>
          <p:cNvPr id="5" name="Rectangle 3"/>
          <p:cNvSpPr>
            <a:spLocks noChangeArrowheads="1"/>
          </p:cNvSpPr>
          <p:nvPr/>
        </p:nvSpPr>
        <p:spPr bwMode="auto">
          <a:xfrm>
            <a:off x="2423592" y="-9199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kumimoji="1" lang="en-US" altLang="zh-CN" sz="3600" b="1" dirty="0">
                <a:solidFill>
                  <a:srgbClr val="000000"/>
                </a:solidFill>
              </a:rPr>
              <a:t>4.5.4 </a:t>
            </a:r>
            <a:r>
              <a:rPr kumimoji="1" lang="zh-CN" altLang="en-US" sz="3600" b="1" dirty="0">
                <a:solidFill>
                  <a:srgbClr val="000000"/>
                </a:solidFill>
              </a:rPr>
              <a:t>重载</a:t>
            </a:r>
            <a:r>
              <a:rPr kumimoji="1" lang="zh-CN" altLang="en-US" sz="3600" b="1" dirty="0">
                <a:solidFill>
                  <a:srgbClr val="FF3300"/>
                </a:solidFill>
              </a:rPr>
              <a:t>构造函数</a:t>
            </a:r>
          </a:p>
        </p:txBody>
      </p:sp>
      <p:sp>
        <p:nvSpPr>
          <p:cNvPr id="6" name="Rectangle 3"/>
          <p:cNvSpPr txBox="1">
            <a:spLocks noChangeArrowheads="1"/>
          </p:cNvSpPr>
          <p:nvPr/>
        </p:nvSpPr>
        <p:spPr>
          <a:xfrm>
            <a:off x="4367808" y="2200938"/>
            <a:ext cx="8229600" cy="4357688"/>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base">
              <a:lnSpc>
                <a:spcPct val="90000"/>
              </a:lnSpc>
              <a:spcAft>
                <a:spcPct val="0"/>
              </a:spcAft>
              <a:buNone/>
            </a:pPr>
            <a:r>
              <a:rPr kumimoji="1" lang="en-US" altLang="zh-CN" sz="2667" b="1" dirty="0">
                <a:solidFill>
                  <a:prstClr val="black"/>
                </a:solidFill>
                <a:latin typeface="Arial"/>
              </a:rPr>
              <a:t>void main()</a:t>
            </a:r>
          </a:p>
          <a:p>
            <a:pPr lvl="1" fontAlgn="base">
              <a:lnSpc>
                <a:spcPct val="90000"/>
              </a:lnSpc>
              <a:spcAft>
                <a:spcPct val="0"/>
              </a:spcAft>
              <a:buNone/>
            </a:pPr>
            <a:r>
              <a:rPr kumimoji="1" lang="en-US" altLang="zh-CN" sz="2667" b="1" dirty="0">
                <a:solidFill>
                  <a:prstClr val="black"/>
                </a:solidFill>
                <a:latin typeface="Arial"/>
              </a:rPr>
              <a:t>{</a:t>
            </a:r>
          </a:p>
          <a:p>
            <a:pPr lvl="1" fontAlgn="base">
              <a:lnSpc>
                <a:spcPct val="90000"/>
              </a:lnSpc>
              <a:spcAft>
                <a:spcPct val="0"/>
              </a:spcAft>
              <a:buNone/>
            </a:pPr>
            <a:r>
              <a:rPr kumimoji="1" lang="en-US" altLang="zh-CN" sz="2667" b="1" dirty="0">
                <a:solidFill>
                  <a:prstClr val="black"/>
                </a:solidFill>
                <a:latin typeface="Arial"/>
              </a:rPr>
              <a:t>  </a:t>
            </a:r>
            <a:r>
              <a:rPr kumimoji="1" lang="en-US" altLang="zh-CN" sz="2667" b="1" dirty="0" err="1">
                <a:solidFill>
                  <a:prstClr val="black"/>
                </a:solidFill>
                <a:latin typeface="Arial"/>
              </a:rPr>
              <a:t>Tdate</a:t>
            </a:r>
            <a:r>
              <a:rPr kumimoji="1" lang="en-US" altLang="zh-CN" sz="2667" b="1" dirty="0">
                <a:solidFill>
                  <a:prstClr val="black"/>
                </a:solidFill>
                <a:latin typeface="Arial"/>
              </a:rPr>
              <a:t> </a:t>
            </a:r>
            <a:r>
              <a:rPr kumimoji="1" lang="en-US" altLang="zh-CN" sz="2667" b="1" dirty="0" err="1">
                <a:solidFill>
                  <a:prstClr val="black"/>
                </a:solidFill>
                <a:latin typeface="Arial"/>
              </a:rPr>
              <a:t>aday</a:t>
            </a:r>
            <a:r>
              <a:rPr kumimoji="1" lang="en-US" altLang="zh-CN" sz="2667" b="1" dirty="0">
                <a:solidFill>
                  <a:prstClr val="black"/>
                </a:solidFill>
                <a:latin typeface="Arial"/>
              </a:rPr>
              <a:t>;</a:t>
            </a:r>
          </a:p>
          <a:p>
            <a:pPr lvl="1" fontAlgn="base">
              <a:lnSpc>
                <a:spcPct val="90000"/>
              </a:lnSpc>
              <a:spcAft>
                <a:spcPct val="0"/>
              </a:spcAft>
              <a:buNone/>
            </a:pPr>
            <a:r>
              <a:rPr kumimoji="1" lang="en-US" altLang="zh-CN" sz="2667" b="1" dirty="0">
                <a:solidFill>
                  <a:prstClr val="black"/>
                </a:solidFill>
                <a:latin typeface="Arial"/>
              </a:rPr>
              <a:t>  </a:t>
            </a:r>
            <a:r>
              <a:rPr kumimoji="1" lang="en-US" altLang="zh-CN" sz="2667" b="1" dirty="0" err="1">
                <a:solidFill>
                  <a:prstClr val="black"/>
                </a:solidFill>
                <a:latin typeface="Arial"/>
              </a:rPr>
              <a:t>Tdate</a:t>
            </a:r>
            <a:r>
              <a:rPr kumimoji="1" lang="en-US" altLang="zh-CN" sz="2667" b="1" dirty="0">
                <a:solidFill>
                  <a:prstClr val="black"/>
                </a:solidFill>
                <a:latin typeface="Arial"/>
              </a:rPr>
              <a:t> bday1(10);</a:t>
            </a:r>
          </a:p>
          <a:p>
            <a:pPr lvl="1" fontAlgn="base">
              <a:lnSpc>
                <a:spcPct val="90000"/>
              </a:lnSpc>
              <a:spcAft>
                <a:spcPct val="0"/>
              </a:spcAft>
              <a:buNone/>
            </a:pPr>
            <a:r>
              <a:rPr kumimoji="1" lang="en-US" altLang="zh-CN" sz="2667" b="1" dirty="0">
                <a:solidFill>
                  <a:prstClr val="black"/>
                </a:solidFill>
                <a:latin typeface="Arial"/>
              </a:rPr>
              <a:t>  </a:t>
            </a:r>
            <a:r>
              <a:rPr kumimoji="1" lang="en-US" altLang="zh-CN" sz="2667" b="1" dirty="0" err="1">
                <a:solidFill>
                  <a:prstClr val="black"/>
                </a:solidFill>
                <a:latin typeface="Arial"/>
              </a:rPr>
              <a:t>Tdate</a:t>
            </a:r>
            <a:r>
              <a:rPr kumimoji="1" lang="en-US" altLang="zh-CN" sz="2667" b="1" dirty="0">
                <a:solidFill>
                  <a:prstClr val="black"/>
                </a:solidFill>
                <a:latin typeface="Arial"/>
              </a:rPr>
              <a:t> bday2=10</a:t>
            </a:r>
            <a:r>
              <a:rPr kumimoji="1" lang="zh-CN" altLang="en-US" sz="2667" b="1" dirty="0">
                <a:solidFill>
                  <a:prstClr val="black"/>
                </a:solidFill>
                <a:latin typeface="Arial"/>
              </a:rPr>
              <a:t>；</a:t>
            </a:r>
            <a:endParaRPr kumimoji="1" lang="en-US" altLang="zh-CN" sz="2667" b="1" dirty="0">
              <a:solidFill>
                <a:prstClr val="black"/>
              </a:solidFill>
              <a:latin typeface="Arial"/>
            </a:endParaRPr>
          </a:p>
          <a:p>
            <a:pPr lvl="1" fontAlgn="base">
              <a:lnSpc>
                <a:spcPct val="90000"/>
              </a:lnSpc>
              <a:spcAft>
                <a:spcPct val="0"/>
              </a:spcAft>
              <a:buNone/>
            </a:pPr>
            <a:r>
              <a:rPr kumimoji="1" lang="en-US" altLang="zh-CN" sz="2667" b="1" dirty="0">
                <a:solidFill>
                  <a:prstClr val="black"/>
                </a:solidFill>
                <a:latin typeface="Arial"/>
              </a:rPr>
              <a:t>  </a:t>
            </a:r>
            <a:r>
              <a:rPr kumimoji="1" lang="en-US" altLang="zh-CN" sz="2667" b="1" dirty="0" err="1">
                <a:solidFill>
                  <a:prstClr val="black"/>
                </a:solidFill>
                <a:latin typeface="Arial"/>
              </a:rPr>
              <a:t>Tdate</a:t>
            </a:r>
            <a:r>
              <a:rPr kumimoji="1" lang="en-US" altLang="zh-CN" sz="2667" b="1" dirty="0">
                <a:solidFill>
                  <a:prstClr val="black"/>
                </a:solidFill>
                <a:latin typeface="Arial"/>
              </a:rPr>
              <a:t> </a:t>
            </a:r>
            <a:r>
              <a:rPr kumimoji="1" lang="en-US" altLang="zh-CN" sz="2667" b="1" dirty="0" err="1">
                <a:solidFill>
                  <a:prstClr val="black"/>
                </a:solidFill>
                <a:latin typeface="Arial"/>
              </a:rPr>
              <a:t>cday</a:t>
            </a:r>
            <a:r>
              <a:rPr kumimoji="1" lang="en-US" altLang="zh-CN" sz="2667" b="1" dirty="0">
                <a:solidFill>
                  <a:prstClr val="black"/>
                </a:solidFill>
                <a:latin typeface="Arial"/>
              </a:rPr>
              <a:t>(2,12);</a:t>
            </a:r>
          </a:p>
          <a:p>
            <a:pPr lvl="1" fontAlgn="base">
              <a:lnSpc>
                <a:spcPct val="90000"/>
              </a:lnSpc>
              <a:spcAft>
                <a:spcPct val="0"/>
              </a:spcAft>
              <a:buNone/>
            </a:pPr>
            <a:r>
              <a:rPr kumimoji="1" lang="en-US" altLang="zh-CN" sz="2667" b="1" dirty="0">
                <a:solidFill>
                  <a:prstClr val="black"/>
                </a:solidFill>
                <a:latin typeface="Arial"/>
              </a:rPr>
              <a:t>  </a:t>
            </a:r>
            <a:r>
              <a:rPr kumimoji="1" lang="en-US" altLang="zh-CN" sz="2667" b="1" dirty="0" err="1">
                <a:solidFill>
                  <a:prstClr val="black"/>
                </a:solidFill>
                <a:latin typeface="Arial"/>
              </a:rPr>
              <a:t>Tdate</a:t>
            </a:r>
            <a:r>
              <a:rPr kumimoji="1" lang="en-US" altLang="zh-CN" sz="2667" b="1" dirty="0">
                <a:solidFill>
                  <a:prstClr val="black"/>
                </a:solidFill>
                <a:latin typeface="Arial"/>
              </a:rPr>
              <a:t> </a:t>
            </a:r>
            <a:r>
              <a:rPr kumimoji="1" lang="en-US" altLang="zh-CN" sz="2667" b="1" dirty="0" err="1">
                <a:solidFill>
                  <a:prstClr val="black"/>
                </a:solidFill>
                <a:latin typeface="Arial"/>
              </a:rPr>
              <a:t>dday</a:t>
            </a:r>
            <a:r>
              <a:rPr kumimoji="1" lang="en-US" altLang="zh-CN" sz="2667" b="1" dirty="0">
                <a:solidFill>
                  <a:prstClr val="black"/>
                </a:solidFill>
                <a:latin typeface="Arial"/>
              </a:rPr>
              <a:t>(1,2,1998);</a:t>
            </a:r>
          </a:p>
          <a:p>
            <a:pPr lvl="1" fontAlgn="base">
              <a:lnSpc>
                <a:spcPct val="90000"/>
              </a:lnSpc>
              <a:spcAft>
                <a:spcPct val="0"/>
              </a:spcAft>
              <a:buNone/>
            </a:pPr>
            <a:r>
              <a:rPr kumimoji="1" lang="en-US" altLang="zh-CN" sz="2667" b="1" dirty="0">
                <a:solidFill>
                  <a:prstClr val="black"/>
                </a:solidFill>
                <a:latin typeface="Arial"/>
              </a:rPr>
              <a:t>}</a:t>
            </a:r>
          </a:p>
        </p:txBody>
      </p:sp>
    </p:spTree>
    <p:extLst>
      <p:ext uri="{BB962C8B-B14F-4D97-AF65-F5344CB8AC3E}">
        <p14:creationId xmlns:p14="http://schemas.microsoft.com/office/powerpoint/2010/main" val="165023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 calcmode="lin" valueType="num">
                                      <p:cBhvr additive="base">
                                        <p:cTn id="2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anim calcmode="lin" valueType="num">
                                      <p:cBhvr additive="base">
                                        <p:cTn id="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711624" y="-171400"/>
            <a:ext cx="7772400" cy="1143000"/>
          </a:xfrm>
        </p:spPr>
        <p:txBody>
          <a:bodyPr>
            <a:normAutofit/>
          </a:bodyPr>
          <a:lstStyle/>
          <a:p>
            <a:pPr eaLnBrk="1" hangingPunct="1"/>
            <a:r>
              <a:rPr lang="en-US" altLang="zh-CN" b="1" dirty="0"/>
              <a:t>4.5.5 </a:t>
            </a:r>
            <a:r>
              <a:rPr lang="zh-CN" altLang="en-US" b="1" dirty="0">
                <a:solidFill>
                  <a:schemeClr val="accent2"/>
                </a:solidFill>
              </a:rPr>
              <a:t>复制</a:t>
            </a:r>
            <a:r>
              <a:rPr lang="zh-CN" altLang="en-US" b="1" dirty="0"/>
              <a:t>构造函数</a:t>
            </a:r>
          </a:p>
        </p:txBody>
      </p:sp>
      <p:sp>
        <p:nvSpPr>
          <p:cNvPr id="105475" name="Rectangle 3"/>
          <p:cNvSpPr>
            <a:spLocks noGrp="1" noChangeArrowheads="1"/>
          </p:cNvSpPr>
          <p:nvPr>
            <p:ph type="body" idx="1"/>
          </p:nvPr>
        </p:nvSpPr>
        <p:spPr>
          <a:xfrm>
            <a:off x="1778832" y="1124745"/>
            <a:ext cx="8799512" cy="5497081"/>
          </a:xfrm>
        </p:spPr>
        <p:txBody>
          <a:bodyPr>
            <a:normAutofit/>
          </a:bodyPr>
          <a:lstStyle/>
          <a:p>
            <a:pPr eaLnBrk="1" hangingPunct="1">
              <a:buFontTx/>
              <a:buNone/>
            </a:pPr>
            <a:r>
              <a:rPr lang="en-US" altLang="zh-CN" b="1" dirty="0">
                <a:solidFill>
                  <a:schemeClr val="accent2"/>
                </a:solidFill>
              </a:rPr>
              <a:t>1</a:t>
            </a:r>
            <a:r>
              <a:rPr lang="zh-CN" altLang="en-US" b="1" dirty="0">
                <a:solidFill>
                  <a:schemeClr val="accent2"/>
                </a:solidFill>
              </a:rPr>
              <a:t>、什么是复制构造函数</a:t>
            </a:r>
          </a:p>
          <a:p>
            <a:pPr lvl="1" eaLnBrk="1" hangingPunct="1">
              <a:buFontTx/>
              <a:buNone/>
            </a:pPr>
            <a:r>
              <a:rPr lang="zh-CN" altLang="en-US" b="1" dirty="0"/>
              <a:t>复制构造函数是一个特殊的构造函数，用于根据</a:t>
            </a:r>
            <a:r>
              <a:rPr lang="zh-CN" altLang="en-US" b="1" dirty="0">
                <a:solidFill>
                  <a:srgbClr val="FF0000"/>
                </a:solidFill>
              </a:rPr>
              <a:t>已存在的对象</a:t>
            </a:r>
            <a:r>
              <a:rPr lang="zh-CN" altLang="en-US" b="1" dirty="0"/>
              <a:t>初始化一个新建对象。它的形式如下：</a:t>
            </a:r>
          </a:p>
          <a:p>
            <a:pPr lvl="1" eaLnBrk="1" hangingPunct="1">
              <a:buFontTx/>
              <a:buNone/>
            </a:pPr>
            <a:r>
              <a:rPr lang="en-US" altLang="zh-CN" b="1" dirty="0"/>
              <a:t>class X{</a:t>
            </a:r>
          </a:p>
          <a:p>
            <a:pPr lvl="1" eaLnBrk="1" hangingPunct="1">
              <a:buFontTx/>
              <a:buNone/>
            </a:pPr>
            <a:r>
              <a:rPr lang="en-US" altLang="zh-CN" b="1" dirty="0"/>
              <a:t>public:</a:t>
            </a:r>
          </a:p>
          <a:p>
            <a:pPr lvl="1" eaLnBrk="1" hangingPunct="1">
              <a:buFontTx/>
              <a:buNone/>
            </a:pPr>
            <a:r>
              <a:rPr lang="en-US" altLang="zh-CN" b="1" dirty="0"/>
              <a:t>    </a:t>
            </a:r>
            <a:r>
              <a:rPr lang="zh-CN" altLang="en-US" b="1" dirty="0"/>
              <a:t>类名</a:t>
            </a:r>
            <a:r>
              <a:rPr lang="en-US" altLang="zh-CN" b="1" dirty="0"/>
              <a:t>(</a:t>
            </a:r>
            <a:r>
              <a:rPr lang="zh-CN" altLang="en-US" b="1" dirty="0"/>
              <a:t>形参</a:t>
            </a:r>
            <a:r>
              <a:rPr lang="en-US" altLang="zh-CN" b="1" dirty="0"/>
              <a:t>);//</a:t>
            </a:r>
            <a:r>
              <a:rPr lang="zh-CN" altLang="en-US" b="1" dirty="0"/>
              <a:t>构造函数</a:t>
            </a:r>
            <a:endParaRPr lang="en-US" altLang="zh-CN" b="1" dirty="0"/>
          </a:p>
          <a:p>
            <a:pPr lvl="1" eaLnBrk="1" hangingPunct="1">
              <a:buFontTx/>
              <a:buNone/>
            </a:pPr>
            <a:r>
              <a:rPr lang="en-US" altLang="zh-CN" b="1" dirty="0"/>
              <a:t>    </a:t>
            </a:r>
            <a:r>
              <a:rPr lang="zh-CN" altLang="en-US" b="1" dirty="0">
                <a:solidFill>
                  <a:srgbClr val="FF3300"/>
                </a:solidFill>
              </a:rPr>
              <a:t>类名</a:t>
            </a:r>
            <a:r>
              <a:rPr lang="en-US" altLang="zh-CN" b="1" dirty="0">
                <a:solidFill>
                  <a:srgbClr val="FF3300"/>
                </a:solidFill>
              </a:rPr>
              <a:t>(</a:t>
            </a:r>
            <a:r>
              <a:rPr lang="zh-CN" altLang="en-US" b="1" dirty="0">
                <a:solidFill>
                  <a:srgbClr val="FF3300"/>
                </a:solidFill>
              </a:rPr>
              <a:t>类名 </a:t>
            </a:r>
            <a:r>
              <a:rPr lang="en-US" altLang="zh-CN" b="1" dirty="0">
                <a:solidFill>
                  <a:srgbClr val="FF3300"/>
                </a:solidFill>
              </a:rPr>
              <a:t>&amp;</a:t>
            </a:r>
            <a:r>
              <a:rPr lang="zh-CN" altLang="en-US" b="1" dirty="0">
                <a:solidFill>
                  <a:srgbClr val="FF3300"/>
                </a:solidFill>
              </a:rPr>
              <a:t>对象名</a:t>
            </a:r>
            <a:r>
              <a:rPr lang="en-US" altLang="zh-CN" b="1" dirty="0">
                <a:solidFill>
                  <a:srgbClr val="FF3300"/>
                </a:solidFill>
              </a:rPr>
              <a:t>);//</a:t>
            </a:r>
            <a:r>
              <a:rPr lang="zh-CN" altLang="en-US" b="1" dirty="0"/>
              <a:t>复制构造函数</a:t>
            </a:r>
          </a:p>
          <a:p>
            <a:pPr lvl="1" eaLnBrk="1" hangingPunct="1">
              <a:buFontTx/>
              <a:buNone/>
            </a:pPr>
            <a:r>
              <a:rPr lang="en-US" altLang="zh-CN" b="1" dirty="0"/>
              <a:t>};</a:t>
            </a:r>
          </a:p>
          <a:p>
            <a:pPr lvl="1" eaLnBrk="1" hangingPunct="1">
              <a:buFontTx/>
              <a:buNone/>
            </a:pPr>
            <a:r>
              <a:rPr lang="zh-CN" altLang="en-US" b="1" dirty="0"/>
              <a:t>类名</a:t>
            </a:r>
            <a:r>
              <a:rPr lang="en-US" altLang="zh-CN" b="1" dirty="0"/>
              <a:t>::</a:t>
            </a:r>
            <a:r>
              <a:rPr lang="zh-CN" altLang="en-US" b="1" dirty="0"/>
              <a:t>类名</a:t>
            </a:r>
            <a:r>
              <a:rPr lang="en-US" altLang="zh-CN" b="1" dirty="0"/>
              <a:t>(</a:t>
            </a:r>
            <a:r>
              <a:rPr lang="zh-CN" altLang="en-US" b="1" dirty="0"/>
              <a:t>类名 </a:t>
            </a:r>
            <a:r>
              <a:rPr lang="en-US" altLang="zh-CN" b="1" dirty="0"/>
              <a:t>&amp;</a:t>
            </a:r>
            <a:r>
              <a:rPr lang="zh-CN" altLang="en-US" b="1" dirty="0"/>
              <a:t>对象名</a:t>
            </a:r>
            <a:r>
              <a:rPr lang="en-US" altLang="zh-CN" b="1" dirty="0"/>
              <a:t>)//</a:t>
            </a:r>
            <a:r>
              <a:rPr lang="zh-CN" altLang="en-US" b="1" dirty="0"/>
              <a:t>复制构造函数的实现</a:t>
            </a:r>
            <a:endParaRPr lang="en-US" altLang="zh-CN" b="1" dirty="0"/>
          </a:p>
          <a:p>
            <a:pPr lvl="1" eaLnBrk="1" hangingPunct="1">
              <a:buFontTx/>
              <a:buNone/>
            </a:pPr>
            <a:r>
              <a:rPr lang="en-US" altLang="zh-CN" b="1" dirty="0"/>
              <a:t>{</a:t>
            </a:r>
          </a:p>
          <a:p>
            <a:pPr lvl="1" eaLnBrk="1" hangingPunct="1">
              <a:buFontTx/>
              <a:buNone/>
            </a:pPr>
            <a:r>
              <a:rPr lang="en-US" altLang="zh-CN" b="1" dirty="0"/>
              <a:t>}</a:t>
            </a:r>
          </a:p>
        </p:txBody>
      </p:sp>
    </p:spTree>
    <p:extLst>
      <p:ext uri="{BB962C8B-B14F-4D97-AF65-F5344CB8AC3E}">
        <p14:creationId xmlns:p14="http://schemas.microsoft.com/office/powerpoint/2010/main" val="1779758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2209800" y="1484315"/>
            <a:ext cx="7772400" cy="4611687"/>
          </a:xfrm>
        </p:spPr>
        <p:txBody>
          <a:bodyPr/>
          <a:lstStyle/>
          <a:p>
            <a:pPr eaLnBrk="1" hangingPunct="1">
              <a:buFontTx/>
              <a:buNone/>
            </a:pPr>
            <a:r>
              <a:rPr lang="en-US" altLang="zh-CN" sz="2800" b="1" dirty="0">
                <a:solidFill>
                  <a:schemeClr val="accent2"/>
                </a:solidFill>
              </a:rPr>
              <a:t>2</a:t>
            </a:r>
            <a:r>
              <a:rPr lang="zh-CN" altLang="en-US" sz="2800" b="1" dirty="0">
                <a:solidFill>
                  <a:schemeClr val="accent2"/>
                </a:solidFill>
              </a:rPr>
              <a:t>、默认复制构造函数</a:t>
            </a:r>
          </a:p>
          <a:p>
            <a:pPr lvl="1" eaLnBrk="1" hangingPunct="1"/>
            <a:r>
              <a:rPr lang="zh-CN" altLang="en-US" b="1" dirty="0"/>
              <a:t>如果没有定义类的复制构造函数，在需要的时候， </a:t>
            </a:r>
            <a:r>
              <a:rPr lang="en-US" altLang="zh-CN" b="1" dirty="0"/>
              <a:t>C++</a:t>
            </a:r>
            <a:r>
              <a:rPr lang="zh-CN" altLang="en-US" b="1" dirty="0"/>
              <a:t>将产生一个具有最小功能的默认复制构造函数，类似于下面的形式：</a:t>
            </a:r>
          </a:p>
          <a:p>
            <a:pPr lvl="1" eaLnBrk="1" hangingPunct="1"/>
            <a:endParaRPr lang="zh-CN" altLang="en-US" b="1" dirty="0"/>
          </a:p>
          <a:p>
            <a:pPr lvl="1" algn="ctr" eaLnBrk="1" hangingPunct="1">
              <a:buFontTx/>
              <a:buNone/>
            </a:pPr>
            <a:r>
              <a:rPr lang="en-US" altLang="zh-CN" b="1" dirty="0">
                <a:solidFill>
                  <a:schemeClr val="accent2"/>
                </a:solidFill>
              </a:rPr>
              <a:t>X::X(const X&amp;){ }</a:t>
            </a:r>
            <a:r>
              <a:rPr lang="en-US" altLang="zh-CN" dirty="0">
                <a:solidFill>
                  <a:schemeClr val="accent2"/>
                </a:solidFill>
              </a:rPr>
              <a:t> </a:t>
            </a:r>
          </a:p>
          <a:p>
            <a:pPr lvl="1" algn="ctr" eaLnBrk="1" hangingPunct="1">
              <a:buFontTx/>
              <a:buNone/>
            </a:pPr>
            <a:endParaRPr lang="en-US" altLang="zh-CN" dirty="0">
              <a:solidFill>
                <a:schemeClr val="accent2"/>
              </a:solidFill>
            </a:endParaRPr>
          </a:p>
          <a:p>
            <a:pPr lvl="1" eaLnBrk="1" hangingPunct="1"/>
            <a:r>
              <a:rPr lang="zh-CN" altLang="en-US" b="1" dirty="0"/>
              <a:t>默认复制构造函数以成员按位复制（</a:t>
            </a:r>
            <a:r>
              <a:rPr lang="en-US" altLang="zh-CN" b="1" dirty="0"/>
              <a:t>bit-by-bit</a:t>
            </a:r>
            <a:r>
              <a:rPr lang="zh-CN" altLang="en-US" b="1" dirty="0"/>
              <a:t>）的方式实现成员的复制。</a:t>
            </a:r>
            <a:endParaRPr lang="zh-CN" altLang="en-US" dirty="0"/>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72161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anim calcmode="lin" valueType="num">
                                      <p:cBhvr additive="base">
                                        <p:cTn id="13"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56323">
                                            <p:txEl>
                                              <p:pRg st="5" end="5"/>
                                            </p:txEl>
                                          </p:spTgt>
                                        </p:tgtEl>
                                        <p:attrNameLst>
                                          <p:attrName>style.visibility</p:attrName>
                                        </p:attrNameLst>
                                      </p:cBhvr>
                                      <p:to>
                                        <p:strVal val="visible"/>
                                      </p:to>
                                    </p:set>
                                    <p:anim calcmode="lin" valueType="num">
                                      <p:cBhvr>
                                        <p:cTn id="19" dur="1000" fill="hold"/>
                                        <p:tgtEl>
                                          <p:spTgt spid="5632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5632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5632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1703513" y="1124745"/>
            <a:ext cx="8424863" cy="4679951"/>
          </a:xfrm>
        </p:spPr>
        <p:txBody>
          <a:bodyPr>
            <a:normAutofit fontScale="92500" lnSpcReduction="10000"/>
          </a:bodyPr>
          <a:lstStyle/>
          <a:p>
            <a:pPr eaLnBrk="1" hangingPunct="1">
              <a:buFontTx/>
              <a:buNone/>
            </a:pPr>
            <a:r>
              <a:rPr lang="en-US" altLang="zh-CN" sz="5400" b="1" dirty="0">
                <a:solidFill>
                  <a:schemeClr val="accent2"/>
                </a:solidFill>
              </a:rPr>
              <a:t> </a:t>
            </a:r>
            <a:r>
              <a:rPr lang="en-US" altLang="zh-CN" sz="4400" b="1" dirty="0">
                <a:solidFill>
                  <a:schemeClr val="accent2"/>
                </a:solidFill>
              </a:rPr>
              <a:t>4</a:t>
            </a:r>
            <a:r>
              <a:rPr lang="zh-CN" altLang="en-US" sz="4400" b="1" dirty="0">
                <a:solidFill>
                  <a:schemeClr val="accent2"/>
                </a:solidFill>
              </a:rPr>
              <a:t>．复制构造函数说明</a:t>
            </a:r>
          </a:p>
          <a:p>
            <a:pPr eaLnBrk="1" hangingPunct="1">
              <a:buFontTx/>
              <a:buNone/>
            </a:pPr>
            <a:r>
              <a:rPr lang="zh-CN" altLang="en-US" sz="2800" b="1" dirty="0"/>
              <a:t>（</a:t>
            </a:r>
            <a:r>
              <a:rPr lang="en-US" altLang="zh-CN" sz="2800" b="1" dirty="0"/>
              <a:t>1</a:t>
            </a:r>
            <a:r>
              <a:rPr lang="zh-CN" altLang="en-US" sz="2800" b="1" dirty="0"/>
              <a:t>）复制构造函数与一般构造函数相同，与类同名，没有返回类型，可以重载。</a:t>
            </a:r>
          </a:p>
          <a:p>
            <a:pPr eaLnBrk="1" hangingPunct="1">
              <a:buFontTx/>
              <a:buNone/>
            </a:pPr>
            <a:r>
              <a:rPr lang="zh-CN" altLang="en-US" sz="2800" b="1" dirty="0"/>
              <a:t>（</a:t>
            </a:r>
            <a:r>
              <a:rPr lang="en-US" altLang="zh-CN" sz="2800" b="1" dirty="0"/>
              <a:t>2</a:t>
            </a:r>
            <a:r>
              <a:rPr lang="zh-CN" altLang="en-US" sz="2800" b="1" dirty="0"/>
              <a:t>）复制构造函数的参数常常是</a:t>
            </a:r>
            <a:r>
              <a:rPr lang="en-US" altLang="zh-CN" sz="2800" b="1" dirty="0" err="1"/>
              <a:t>const</a:t>
            </a:r>
            <a:r>
              <a:rPr lang="zh-CN" altLang="en-US" sz="2800" b="1" dirty="0"/>
              <a:t>类型的本类对象的引用。</a:t>
            </a:r>
          </a:p>
          <a:p>
            <a:pPr eaLnBrk="1" hangingPunct="1">
              <a:buFontTx/>
              <a:buNone/>
            </a:pPr>
            <a:r>
              <a:rPr lang="zh-CN" altLang="en-US" sz="2800" b="1" dirty="0"/>
              <a:t>（</a:t>
            </a:r>
            <a:r>
              <a:rPr lang="en-US" altLang="zh-CN" sz="2800" b="1" dirty="0"/>
              <a:t>3</a:t>
            </a:r>
            <a:r>
              <a:rPr lang="zh-CN" altLang="en-US" sz="2800" b="1" dirty="0"/>
              <a:t>）在多数情况下，默认复制构造函数能够完成对象的复制创建工作，但当类具有指针类型的数据成员时，默认复制构造函数就可能产生指针悬挂问题，需要提供显式的复制构造函数。</a:t>
            </a:r>
          </a:p>
          <a:p>
            <a:pPr eaLnBrk="1" hangingPunct="1">
              <a:buFontTx/>
              <a:buNone/>
            </a:pPr>
            <a:r>
              <a:rPr lang="zh-CN" altLang="en-US" sz="2800" b="1" dirty="0"/>
              <a:t>（</a:t>
            </a:r>
            <a:r>
              <a:rPr lang="en-US" altLang="zh-CN" sz="2800" b="1" dirty="0"/>
              <a:t>4</a:t>
            </a:r>
            <a:r>
              <a:rPr lang="zh-CN" altLang="en-US" sz="2800" b="1" dirty="0"/>
              <a:t>）对复制构造函数的调用常在类的外部进行，应该将它指定为类的公有成员。</a:t>
            </a:r>
          </a:p>
        </p:txBody>
      </p:sp>
    </p:spTree>
    <p:extLst>
      <p:ext uri="{BB962C8B-B14F-4D97-AF65-F5344CB8AC3E}">
        <p14:creationId xmlns:p14="http://schemas.microsoft.com/office/powerpoint/2010/main" val="42856588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2" end="2"/>
                                            </p:txEl>
                                          </p:spTgt>
                                        </p:tgtEl>
                                        <p:attrNameLst>
                                          <p:attrName>style.visibility</p:attrName>
                                        </p:attrNameLst>
                                      </p:cBhvr>
                                      <p:to>
                                        <p:strVal val="visible"/>
                                      </p:to>
                                    </p:set>
                                    <p:anim calcmode="lin" valueType="num">
                                      <p:cBhvr additive="base">
                                        <p:cTn id="7"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 calcmode="lin" valueType="num">
                                      <p:cBhvr additive="base">
                                        <p:cTn id="13"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1919536" y="1572957"/>
            <a:ext cx="8229600" cy="4525963"/>
          </a:xfrm>
        </p:spPr>
        <p:txBody>
          <a:bodyPr/>
          <a:lstStyle/>
          <a:p>
            <a:pPr marL="0" indent="0">
              <a:buNone/>
            </a:pPr>
            <a:r>
              <a:rPr lang="en-US" altLang="zh-CN" dirty="0"/>
              <a:t>(1)</a:t>
            </a:r>
            <a:r>
              <a:rPr lang="zh-CN" altLang="en-US" dirty="0"/>
              <a:t>当用类的一个对象去初始化该类的另一个对象时系统自动调用它实现拷贝赋值。</a:t>
            </a:r>
            <a:endParaRPr lang="en-US" altLang="zh-CN" dirty="0"/>
          </a:p>
          <a:p>
            <a:pPr marL="0" indent="0">
              <a:buNone/>
            </a:pPr>
            <a:r>
              <a:rPr lang="en-US" altLang="zh-CN" dirty="0"/>
              <a:t> void</a:t>
            </a:r>
            <a:r>
              <a:rPr lang="zh-CN" altLang="en-US" dirty="0"/>
              <a:t> </a:t>
            </a:r>
            <a:r>
              <a:rPr lang="en-US" altLang="zh-CN" dirty="0"/>
              <a:t>main() {</a:t>
            </a:r>
          </a:p>
          <a:p>
            <a:pPr marL="0" indent="0">
              <a:buNone/>
            </a:pPr>
            <a:r>
              <a:rPr lang="en-US" altLang="zh-CN" dirty="0"/>
              <a:t>    Point A(1,2);</a:t>
            </a:r>
          </a:p>
          <a:p>
            <a:pPr marL="0" indent="0">
              <a:buNone/>
            </a:pPr>
            <a:r>
              <a:rPr lang="en-US" altLang="zh-CN" dirty="0"/>
              <a:t>    Point B(A);</a:t>
            </a:r>
          </a:p>
          <a:p>
            <a:pPr marL="0" indent="0">
              <a:buNone/>
            </a:pPr>
            <a:r>
              <a:rPr lang="en-US" altLang="zh-CN" dirty="0"/>
              <a:t>    Point C=A;</a:t>
            </a:r>
          </a:p>
          <a:p>
            <a:pPr marL="0" indent="0">
              <a:buNone/>
            </a:pPr>
            <a:r>
              <a:rPr lang="en-US" altLang="zh-CN" dirty="0"/>
              <a:t>    Point D;</a:t>
            </a:r>
          </a:p>
          <a:p>
            <a:pPr marL="0" indent="0">
              <a:buNone/>
            </a:pPr>
            <a:r>
              <a:rPr lang="en-US" altLang="zh-CN" dirty="0"/>
              <a:t>    D=A;</a:t>
            </a:r>
          </a:p>
          <a:p>
            <a:pPr marL="0" indent="0">
              <a:buNone/>
            </a:pPr>
            <a:r>
              <a:rPr lang="en-US" altLang="zh-CN" dirty="0"/>
              <a:t>}</a:t>
            </a:r>
          </a:p>
        </p:txBody>
      </p:sp>
      <p:sp>
        <p:nvSpPr>
          <p:cNvPr id="119811" name="矩形 3"/>
          <p:cNvSpPr>
            <a:spLocks noChangeArrowheads="1"/>
          </p:cNvSpPr>
          <p:nvPr/>
        </p:nvSpPr>
        <p:spPr bwMode="auto">
          <a:xfrm>
            <a:off x="1055441" y="1097625"/>
            <a:ext cx="640873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lnSpc>
                <a:spcPct val="80000"/>
              </a:lnSpc>
              <a:spcBef>
                <a:spcPct val="0"/>
              </a:spcBef>
              <a:spcAft>
                <a:spcPct val="0"/>
              </a:spcAft>
              <a:buNone/>
            </a:pPr>
            <a:r>
              <a:rPr kumimoji="1" lang="en-US" altLang="zh-CN" b="1">
                <a:solidFill>
                  <a:srgbClr val="B2B2B2"/>
                </a:solidFill>
              </a:rPr>
              <a:t>【</a:t>
            </a:r>
            <a:r>
              <a:rPr kumimoji="1" lang="zh-CN" altLang="en-US" b="1">
                <a:solidFill>
                  <a:srgbClr val="B2B2B2"/>
                </a:solidFill>
              </a:rPr>
              <a:t>例</a:t>
            </a:r>
            <a:r>
              <a:rPr kumimoji="1" lang="en-US" altLang="zh-CN" b="1">
                <a:solidFill>
                  <a:srgbClr val="B2B2B2"/>
                </a:solidFill>
              </a:rPr>
              <a:t>】  </a:t>
            </a:r>
            <a:r>
              <a:rPr kumimoji="1" lang="zh-CN" altLang="en-US" b="1">
                <a:solidFill>
                  <a:srgbClr val="B2B2B2"/>
                </a:solidFill>
              </a:rPr>
              <a:t>复制构造函数应用举例</a:t>
            </a:r>
            <a:endParaRPr kumimoji="1" lang="zh-CN" altLang="en-US" b="1">
              <a:solidFill>
                <a:prstClr val="black"/>
              </a:solidFill>
            </a:endParaRPr>
          </a:p>
        </p:txBody>
      </p:sp>
    </p:spTree>
    <p:extLst>
      <p:ext uri="{BB962C8B-B14F-4D97-AF65-F5344CB8AC3E}">
        <p14:creationId xmlns:p14="http://schemas.microsoft.com/office/powerpoint/2010/main" val="1956773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1919536" y="1589345"/>
            <a:ext cx="8507412" cy="4525963"/>
          </a:xfrm>
        </p:spPr>
        <p:txBody>
          <a:bodyPr/>
          <a:lstStyle/>
          <a:p>
            <a:pPr marL="0" indent="0">
              <a:buNone/>
            </a:pPr>
            <a:r>
              <a:rPr lang="en-US" altLang="zh-CN" dirty="0"/>
              <a:t>(2)</a:t>
            </a:r>
            <a:r>
              <a:rPr lang="zh-CN" altLang="en-US" dirty="0"/>
              <a:t>若函数的形参为类对象，调用函数时，实参赋值给形参，系统自动调用复制构造函数。</a:t>
            </a:r>
            <a:endParaRPr lang="en-US" altLang="zh-CN" dirty="0"/>
          </a:p>
          <a:p>
            <a:pPr marL="0" indent="0">
              <a:buNone/>
            </a:pPr>
            <a:r>
              <a:rPr lang="en-US" altLang="zh-CN" dirty="0"/>
              <a:t>  void fun1(Point p) {</a:t>
            </a:r>
          </a:p>
          <a:p>
            <a:pPr marL="0" indent="0">
              <a:buNone/>
            </a:pPr>
            <a:r>
              <a:rPr lang="en-US" altLang="zh-CN" dirty="0"/>
              <a:t>      </a:t>
            </a:r>
            <a:r>
              <a:rPr lang="en-US" altLang="zh-CN" dirty="0" err="1"/>
              <a:t>cout</a:t>
            </a:r>
            <a:r>
              <a:rPr lang="en-US" altLang="zh-CN" dirty="0"/>
              <a:t>&lt;&lt;</a:t>
            </a:r>
            <a:r>
              <a:rPr lang="en-US" altLang="zh-CN" dirty="0" err="1"/>
              <a:t>p.getX</a:t>
            </a:r>
            <a:r>
              <a:rPr lang="en-US" altLang="zh-CN" dirty="0"/>
              <a:t>()&lt;&lt;</a:t>
            </a:r>
            <a:r>
              <a:rPr lang="en-US" altLang="zh-CN" dirty="0" err="1"/>
              <a:t>endl</a:t>
            </a:r>
            <a:r>
              <a:rPr lang="en-US" altLang="zh-CN" dirty="0"/>
              <a:t>;</a:t>
            </a:r>
          </a:p>
          <a:p>
            <a:pPr marL="0" indent="0">
              <a:buNone/>
            </a:pPr>
            <a:r>
              <a:rPr lang="en-US" altLang="zh-CN" dirty="0"/>
              <a:t>  }</a:t>
            </a:r>
          </a:p>
          <a:p>
            <a:pPr marL="0" indent="0">
              <a:buNone/>
            </a:pPr>
            <a:r>
              <a:rPr lang="en-US" altLang="zh-CN" dirty="0"/>
              <a:t>   void main() {</a:t>
            </a:r>
          </a:p>
          <a:p>
            <a:pPr marL="0" indent="0">
              <a:buNone/>
            </a:pPr>
            <a:r>
              <a:rPr lang="en-US" altLang="zh-CN" dirty="0"/>
              <a:t>       Point A(1,2);</a:t>
            </a:r>
          </a:p>
          <a:p>
            <a:pPr marL="0" indent="0">
              <a:buNone/>
            </a:pPr>
            <a:r>
              <a:rPr lang="en-US" altLang="zh-CN" dirty="0"/>
              <a:t>       fun1(A);//</a:t>
            </a:r>
            <a:r>
              <a:rPr lang="zh-CN" altLang="en-US" dirty="0"/>
              <a:t>调用复制构造函数</a:t>
            </a:r>
            <a:endParaRPr lang="en-US" altLang="zh-CN" dirty="0"/>
          </a:p>
          <a:p>
            <a:pPr marL="0" indent="0">
              <a:buNone/>
            </a:pPr>
            <a:r>
              <a:rPr lang="en-US" altLang="zh-CN" dirty="0"/>
              <a:t>    }</a:t>
            </a:r>
            <a:endParaRPr lang="zh-CN" altLang="en-US" dirty="0"/>
          </a:p>
        </p:txBody>
      </p:sp>
      <p:sp>
        <p:nvSpPr>
          <p:cNvPr id="121859" name="矩形 3"/>
          <p:cNvSpPr>
            <a:spLocks noChangeArrowheads="1"/>
          </p:cNvSpPr>
          <p:nvPr/>
        </p:nvSpPr>
        <p:spPr bwMode="auto">
          <a:xfrm>
            <a:off x="1343473" y="1103058"/>
            <a:ext cx="640873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lnSpc>
                <a:spcPct val="80000"/>
              </a:lnSpc>
              <a:spcBef>
                <a:spcPct val="0"/>
              </a:spcBef>
              <a:spcAft>
                <a:spcPct val="0"/>
              </a:spcAft>
              <a:buNone/>
            </a:pPr>
            <a:r>
              <a:rPr kumimoji="1" lang="en-US" altLang="zh-CN" b="1">
                <a:solidFill>
                  <a:srgbClr val="B2B2B2"/>
                </a:solidFill>
              </a:rPr>
              <a:t>【</a:t>
            </a:r>
            <a:r>
              <a:rPr kumimoji="1" lang="zh-CN" altLang="en-US" b="1">
                <a:solidFill>
                  <a:srgbClr val="B2B2B2"/>
                </a:solidFill>
              </a:rPr>
              <a:t>例</a:t>
            </a:r>
            <a:r>
              <a:rPr kumimoji="1" lang="en-US" altLang="zh-CN" b="1">
                <a:solidFill>
                  <a:srgbClr val="B2B2B2"/>
                </a:solidFill>
              </a:rPr>
              <a:t>】  </a:t>
            </a:r>
            <a:r>
              <a:rPr kumimoji="1" lang="zh-CN" altLang="en-US" b="1">
                <a:solidFill>
                  <a:srgbClr val="B2B2B2"/>
                </a:solidFill>
              </a:rPr>
              <a:t>复制构造函数应用举例</a:t>
            </a:r>
            <a:endParaRPr kumimoji="1" lang="zh-CN" altLang="en-US" b="1">
              <a:solidFill>
                <a:prstClr val="black"/>
              </a:solidFill>
            </a:endParaRPr>
          </a:p>
        </p:txBody>
      </p:sp>
    </p:spTree>
    <p:extLst>
      <p:ext uri="{BB962C8B-B14F-4D97-AF65-F5344CB8AC3E}">
        <p14:creationId xmlns:p14="http://schemas.microsoft.com/office/powerpoint/2010/main" val="1950239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2"/>
          <p:cNvSpPr>
            <a:spLocks noGrp="1"/>
          </p:cNvSpPr>
          <p:nvPr>
            <p:ph idx="1"/>
          </p:nvPr>
        </p:nvSpPr>
        <p:spPr>
          <a:xfrm>
            <a:off x="2063552" y="1627056"/>
            <a:ext cx="8229600" cy="4525963"/>
          </a:xfrm>
        </p:spPr>
        <p:txBody>
          <a:bodyPr>
            <a:normAutofit lnSpcReduction="10000"/>
          </a:bodyPr>
          <a:lstStyle/>
          <a:p>
            <a:pPr marL="0" indent="0">
              <a:buNone/>
            </a:pPr>
            <a:r>
              <a:rPr lang="en-US" altLang="zh-CN" dirty="0"/>
              <a:t>(3)</a:t>
            </a:r>
            <a:r>
              <a:rPr lang="zh-CN" altLang="en-US" dirty="0"/>
              <a:t>当函数的返回值是类对象时，系统自动调用复制构造函数。</a:t>
            </a:r>
            <a:endParaRPr lang="en-US" altLang="zh-CN" dirty="0"/>
          </a:p>
          <a:p>
            <a:pPr marL="0" indent="0">
              <a:buNone/>
            </a:pPr>
            <a:r>
              <a:rPr lang="en-US" altLang="zh-CN" dirty="0"/>
              <a:t>Point fun2() {</a:t>
            </a:r>
          </a:p>
          <a:p>
            <a:pPr marL="0" indent="0">
              <a:buNone/>
            </a:pPr>
            <a:r>
              <a:rPr lang="en-US" altLang="zh-CN" dirty="0"/>
              <a:t>    Point A(1,2);</a:t>
            </a:r>
          </a:p>
          <a:p>
            <a:pPr marL="0" indent="0">
              <a:buNone/>
            </a:pPr>
            <a:r>
              <a:rPr lang="en-US" altLang="zh-CN" dirty="0"/>
              <a:t>    return A;//</a:t>
            </a:r>
          </a:p>
          <a:p>
            <a:pPr marL="0" indent="0">
              <a:buNone/>
            </a:pPr>
            <a:r>
              <a:rPr lang="en-US" altLang="zh-CN" dirty="0"/>
              <a:t>}</a:t>
            </a:r>
          </a:p>
          <a:p>
            <a:pPr marL="0" indent="0">
              <a:buNone/>
            </a:pPr>
            <a:r>
              <a:rPr lang="en-US" altLang="zh-CN" dirty="0"/>
              <a:t>void main() {</a:t>
            </a:r>
          </a:p>
          <a:p>
            <a:pPr marL="0" indent="0">
              <a:buNone/>
            </a:pPr>
            <a:r>
              <a:rPr lang="en-US" altLang="zh-CN" dirty="0"/>
              <a:t>     Point B=fun2();</a:t>
            </a:r>
          </a:p>
          <a:p>
            <a:pPr marL="0" indent="0">
              <a:buNone/>
            </a:pPr>
            <a:r>
              <a:rPr lang="en-US" altLang="zh-CN" dirty="0"/>
              <a:t>}</a:t>
            </a:r>
            <a:endParaRPr lang="zh-CN" altLang="en-US" dirty="0"/>
          </a:p>
        </p:txBody>
      </p:sp>
      <p:sp>
        <p:nvSpPr>
          <p:cNvPr id="123907" name="矩形 4"/>
          <p:cNvSpPr>
            <a:spLocks noChangeArrowheads="1"/>
          </p:cNvSpPr>
          <p:nvPr/>
        </p:nvSpPr>
        <p:spPr bwMode="auto">
          <a:xfrm>
            <a:off x="1523798" y="1124745"/>
            <a:ext cx="6408737"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lnSpc>
                <a:spcPct val="80000"/>
              </a:lnSpc>
              <a:spcBef>
                <a:spcPct val="0"/>
              </a:spcBef>
              <a:spcAft>
                <a:spcPct val="0"/>
              </a:spcAft>
              <a:buNone/>
            </a:pPr>
            <a:r>
              <a:rPr kumimoji="1" lang="en-US" altLang="zh-CN" b="1" dirty="0">
                <a:solidFill>
                  <a:srgbClr val="B2B2B2"/>
                </a:solidFill>
              </a:rPr>
              <a:t>【</a:t>
            </a:r>
            <a:r>
              <a:rPr kumimoji="1" lang="zh-CN" altLang="en-US" b="1" dirty="0">
                <a:solidFill>
                  <a:srgbClr val="B2B2B2"/>
                </a:solidFill>
              </a:rPr>
              <a:t>例</a:t>
            </a:r>
            <a:r>
              <a:rPr kumimoji="1" lang="en-US" altLang="zh-CN" b="1" dirty="0">
                <a:solidFill>
                  <a:srgbClr val="B2B2B2"/>
                </a:solidFill>
              </a:rPr>
              <a:t>】  </a:t>
            </a:r>
            <a:r>
              <a:rPr kumimoji="1" lang="zh-CN" altLang="en-US" b="1" dirty="0">
                <a:solidFill>
                  <a:srgbClr val="B2B2B2"/>
                </a:solidFill>
              </a:rPr>
              <a:t>复制构造函数应用举例</a:t>
            </a:r>
            <a:endParaRPr kumimoji="1" lang="zh-CN" altLang="en-US" b="1" dirty="0">
              <a:solidFill>
                <a:prstClr val="black"/>
              </a:solidFill>
            </a:endParaRPr>
          </a:p>
        </p:txBody>
      </p:sp>
    </p:spTree>
    <p:extLst>
      <p:ext uri="{BB962C8B-B14F-4D97-AF65-F5344CB8AC3E}">
        <p14:creationId xmlns:p14="http://schemas.microsoft.com/office/powerpoint/2010/main" val="958685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2551113" y="-171400"/>
            <a:ext cx="7772400" cy="1143000"/>
          </a:xfrm>
        </p:spPr>
        <p:txBody>
          <a:bodyPr>
            <a:normAutofit/>
          </a:bodyPr>
          <a:lstStyle/>
          <a:p>
            <a:pPr eaLnBrk="1" hangingPunct="1"/>
            <a:r>
              <a:rPr lang="en-US" altLang="zh-CN" sz="3733" dirty="0"/>
              <a:t>4.6 </a:t>
            </a:r>
            <a:r>
              <a:rPr lang="zh-CN" altLang="en-US" sz="3733" dirty="0"/>
              <a:t>构造</a:t>
            </a:r>
            <a:r>
              <a:rPr lang="zh-CN" altLang="en-US" sz="3733" b="1" dirty="0">
                <a:solidFill>
                  <a:srgbClr val="FF3300"/>
                </a:solidFill>
              </a:rPr>
              <a:t>函数与初始化列表</a:t>
            </a:r>
          </a:p>
        </p:txBody>
      </p:sp>
      <p:sp>
        <p:nvSpPr>
          <p:cNvPr id="129027" name="Rectangle 3"/>
          <p:cNvSpPr>
            <a:spLocks noGrp="1" noChangeArrowheads="1"/>
          </p:cNvSpPr>
          <p:nvPr>
            <p:ph type="body" idx="1"/>
          </p:nvPr>
        </p:nvSpPr>
        <p:spPr>
          <a:xfrm>
            <a:off x="1524000" y="1196752"/>
            <a:ext cx="8458200" cy="5445124"/>
          </a:xfrm>
        </p:spPr>
        <p:txBody>
          <a:bodyPr>
            <a:normAutofit/>
          </a:bodyPr>
          <a:lstStyle/>
          <a:p>
            <a:pPr eaLnBrk="1" hangingPunct="1">
              <a:buFontTx/>
              <a:buNone/>
            </a:pPr>
            <a:r>
              <a:rPr lang="en-US" altLang="zh-CN" b="1" dirty="0"/>
              <a:t>1</a:t>
            </a:r>
            <a:r>
              <a:rPr lang="zh-CN" altLang="en-US" b="1" dirty="0"/>
              <a:t>、什么是初始化列表</a:t>
            </a:r>
          </a:p>
          <a:p>
            <a:pPr lvl="1" eaLnBrk="1" hangingPunct="1"/>
            <a:r>
              <a:rPr lang="zh-CN" altLang="en-US" sz="2667" b="1" dirty="0"/>
              <a:t>成员初始化列表类似于下面的形式</a:t>
            </a:r>
          </a:p>
          <a:p>
            <a:pPr lvl="1" eaLnBrk="1" hangingPunct="1"/>
            <a:endParaRPr lang="zh-CN" altLang="en-US" sz="2667" b="1" dirty="0"/>
          </a:p>
          <a:p>
            <a:pPr lvl="1" eaLnBrk="1" hangingPunct="1">
              <a:buFontTx/>
              <a:buNone/>
            </a:pPr>
            <a:r>
              <a:rPr lang="zh-CN" altLang="en-US" b="1" dirty="0">
                <a:solidFill>
                  <a:srgbClr val="FF3300"/>
                </a:solidFill>
              </a:rPr>
              <a:t>构造函数名</a:t>
            </a:r>
            <a:r>
              <a:rPr lang="en-US" altLang="zh-CN" b="1" dirty="0">
                <a:solidFill>
                  <a:srgbClr val="FF3300"/>
                </a:solidFill>
              </a:rPr>
              <a:t>(</a:t>
            </a:r>
            <a:r>
              <a:rPr lang="zh-CN" altLang="en-US" b="1" dirty="0">
                <a:solidFill>
                  <a:srgbClr val="FF3300"/>
                </a:solidFill>
              </a:rPr>
              <a:t>参数表</a:t>
            </a:r>
            <a:r>
              <a:rPr lang="en-US" altLang="zh-CN" b="1" dirty="0">
                <a:solidFill>
                  <a:srgbClr val="FF3300"/>
                </a:solidFill>
              </a:rPr>
              <a:t>)</a:t>
            </a:r>
            <a:r>
              <a:rPr lang="zh-CN" altLang="en-US" b="1" dirty="0">
                <a:solidFill>
                  <a:srgbClr val="FF3300"/>
                </a:solidFill>
              </a:rPr>
              <a:t>：成员</a:t>
            </a:r>
            <a:r>
              <a:rPr lang="en-US" altLang="zh-CN" b="1" dirty="0">
                <a:solidFill>
                  <a:srgbClr val="FF3300"/>
                </a:solidFill>
              </a:rPr>
              <a:t>1(</a:t>
            </a:r>
            <a:r>
              <a:rPr lang="zh-CN" altLang="en-US" b="1" dirty="0">
                <a:solidFill>
                  <a:srgbClr val="FF3300"/>
                </a:solidFill>
              </a:rPr>
              <a:t>初始值</a:t>
            </a:r>
            <a:r>
              <a:rPr lang="en-US" altLang="zh-CN" b="1" dirty="0">
                <a:solidFill>
                  <a:srgbClr val="FF3300"/>
                </a:solidFill>
              </a:rPr>
              <a:t>),</a:t>
            </a:r>
            <a:r>
              <a:rPr lang="zh-CN" altLang="en-US" b="1" dirty="0">
                <a:solidFill>
                  <a:srgbClr val="FF3300"/>
                </a:solidFill>
              </a:rPr>
              <a:t>成员</a:t>
            </a:r>
            <a:r>
              <a:rPr lang="en-US" altLang="zh-CN" b="1" dirty="0">
                <a:solidFill>
                  <a:srgbClr val="FF3300"/>
                </a:solidFill>
              </a:rPr>
              <a:t>2(</a:t>
            </a:r>
            <a:r>
              <a:rPr lang="zh-CN" altLang="en-US" b="1" dirty="0">
                <a:solidFill>
                  <a:srgbClr val="FF3300"/>
                </a:solidFill>
              </a:rPr>
              <a:t>初始值</a:t>
            </a:r>
            <a:r>
              <a:rPr lang="en-US" altLang="zh-CN" b="1" dirty="0">
                <a:solidFill>
                  <a:srgbClr val="FF3300"/>
                </a:solidFill>
              </a:rPr>
              <a:t>),…{</a:t>
            </a:r>
          </a:p>
          <a:p>
            <a:pPr lvl="2" eaLnBrk="1" hangingPunct="1">
              <a:buFontTx/>
              <a:buNone/>
            </a:pPr>
            <a:r>
              <a:rPr lang="en-US" altLang="zh-CN" sz="2400" b="1" dirty="0">
                <a:solidFill>
                  <a:srgbClr val="FF3300"/>
                </a:solidFill>
              </a:rPr>
              <a:t>……</a:t>
            </a:r>
          </a:p>
          <a:p>
            <a:pPr lvl="2" eaLnBrk="1" hangingPunct="1">
              <a:buFontTx/>
              <a:buNone/>
            </a:pPr>
            <a:r>
              <a:rPr lang="en-US" altLang="zh-CN" sz="2400" b="1" dirty="0">
                <a:solidFill>
                  <a:srgbClr val="FF3300"/>
                </a:solidFill>
              </a:rPr>
              <a:t>}</a:t>
            </a:r>
          </a:p>
          <a:p>
            <a:pPr lvl="2" eaLnBrk="1" hangingPunct="1">
              <a:buFontTx/>
              <a:buNone/>
            </a:pPr>
            <a:endParaRPr lang="en-US" altLang="zh-CN" b="1" dirty="0">
              <a:solidFill>
                <a:srgbClr val="FF3300"/>
              </a:solidFill>
            </a:endParaRPr>
          </a:p>
          <a:p>
            <a:pPr lvl="1" eaLnBrk="1" hangingPunct="1"/>
            <a:r>
              <a:rPr lang="zh-CN" altLang="en-US" sz="2667" b="1" dirty="0"/>
              <a:t>介于参数表后面的“：”与函数体</a:t>
            </a:r>
            <a:r>
              <a:rPr lang="en-US" altLang="zh-CN" sz="2667" b="1" dirty="0"/>
              <a:t>{…}</a:t>
            </a:r>
            <a:r>
              <a:rPr lang="zh-CN" altLang="en-US" sz="2667" b="1" dirty="0"/>
              <a:t>之间的内容就是成员初始化列表。其含义是将括号中的初始值参数的值赋给该括号前面的成员。</a:t>
            </a:r>
          </a:p>
          <a:p>
            <a:pPr lvl="1" eaLnBrk="1" hangingPunct="1"/>
            <a:endParaRPr lang="en-US" altLang="zh-CN" b="1" dirty="0"/>
          </a:p>
        </p:txBody>
      </p:sp>
    </p:spTree>
    <p:extLst>
      <p:ext uri="{BB962C8B-B14F-4D97-AF65-F5344CB8AC3E}">
        <p14:creationId xmlns:p14="http://schemas.microsoft.com/office/powerpoint/2010/main" val="162234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fade">
                                      <p:cBhvr>
                                        <p:cTn id="7" dur="1000"/>
                                        <p:tgtEl>
                                          <p:spTgt spid="129027">
                                            <p:txEl>
                                              <p:pRg st="0" end="0"/>
                                            </p:txEl>
                                          </p:spTgt>
                                        </p:tgtEl>
                                      </p:cBhvr>
                                    </p:animEffect>
                                    <p:anim calcmode="lin" valueType="num">
                                      <p:cBhvr>
                                        <p:cTn id="8" dur="1000" fill="hold"/>
                                        <p:tgtEl>
                                          <p:spTgt spid="129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0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9027">
                                            <p:txEl>
                                              <p:pRg st="1" end="1"/>
                                            </p:txEl>
                                          </p:spTgt>
                                        </p:tgtEl>
                                        <p:attrNameLst>
                                          <p:attrName>style.visibility</p:attrName>
                                        </p:attrNameLst>
                                      </p:cBhvr>
                                      <p:to>
                                        <p:strVal val="visible"/>
                                      </p:to>
                                    </p:set>
                                    <p:animEffect transition="in" filter="fade">
                                      <p:cBhvr>
                                        <p:cTn id="14" dur="1000"/>
                                        <p:tgtEl>
                                          <p:spTgt spid="129027">
                                            <p:txEl>
                                              <p:pRg st="1" end="1"/>
                                            </p:txEl>
                                          </p:spTgt>
                                        </p:tgtEl>
                                      </p:cBhvr>
                                    </p:animEffect>
                                    <p:anim calcmode="lin" valueType="num">
                                      <p:cBhvr>
                                        <p:cTn id="15" dur="1000" fill="hold"/>
                                        <p:tgtEl>
                                          <p:spTgt spid="1290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90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9027">
                                            <p:txEl>
                                              <p:pRg st="3" end="3"/>
                                            </p:txEl>
                                          </p:spTgt>
                                        </p:tgtEl>
                                        <p:attrNameLst>
                                          <p:attrName>style.visibility</p:attrName>
                                        </p:attrNameLst>
                                      </p:cBhvr>
                                      <p:to>
                                        <p:strVal val="visible"/>
                                      </p:to>
                                    </p:set>
                                    <p:animEffect transition="in" filter="fade">
                                      <p:cBhvr>
                                        <p:cTn id="21" dur="1000"/>
                                        <p:tgtEl>
                                          <p:spTgt spid="129027">
                                            <p:txEl>
                                              <p:pRg st="3" end="3"/>
                                            </p:txEl>
                                          </p:spTgt>
                                        </p:tgtEl>
                                      </p:cBhvr>
                                    </p:animEffect>
                                    <p:anim calcmode="lin" valueType="num">
                                      <p:cBhvr>
                                        <p:cTn id="22" dur="1000" fill="hold"/>
                                        <p:tgtEl>
                                          <p:spTgt spid="12902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90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9027">
                                            <p:txEl>
                                              <p:pRg st="4" end="4"/>
                                            </p:txEl>
                                          </p:spTgt>
                                        </p:tgtEl>
                                        <p:attrNameLst>
                                          <p:attrName>style.visibility</p:attrName>
                                        </p:attrNameLst>
                                      </p:cBhvr>
                                      <p:to>
                                        <p:strVal val="visible"/>
                                      </p:to>
                                    </p:set>
                                    <p:animEffect transition="in" filter="fade">
                                      <p:cBhvr>
                                        <p:cTn id="28" dur="1000"/>
                                        <p:tgtEl>
                                          <p:spTgt spid="129027">
                                            <p:txEl>
                                              <p:pRg st="4" end="4"/>
                                            </p:txEl>
                                          </p:spTgt>
                                        </p:tgtEl>
                                      </p:cBhvr>
                                    </p:animEffect>
                                    <p:anim calcmode="lin" valueType="num">
                                      <p:cBhvr>
                                        <p:cTn id="29" dur="1000" fill="hold"/>
                                        <p:tgtEl>
                                          <p:spTgt spid="12902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90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9027">
                                            <p:txEl>
                                              <p:pRg st="5" end="5"/>
                                            </p:txEl>
                                          </p:spTgt>
                                        </p:tgtEl>
                                        <p:attrNameLst>
                                          <p:attrName>style.visibility</p:attrName>
                                        </p:attrNameLst>
                                      </p:cBhvr>
                                      <p:to>
                                        <p:strVal val="visible"/>
                                      </p:to>
                                    </p:set>
                                    <p:animEffect transition="in" filter="fade">
                                      <p:cBhvr>
                                        <p:cTn id="35" dur="1000"/>
                                        <p:tgtEl>
                                          <p:spTgt spid="129027">
                                            <p:txEl>
                                              <p:pRg st="5" end="5"/>
                                            </p:txEl>
                                          </p:spTgt>
                                        </p:tgtEl>
                                      </p:cBhvr>
                                    </p:animEffect>
                                    <p:anim calcmode="lin" valueType="num">
                                      <p:cBhvr>
                                        <p:cTn id="36" dur="1000" fill="hold"/>
                                        <p:tgtEl>
                                          <p:spTgt spid="12902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290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9027">
                                            <p:txEl>
                                              <p:pRg st="7" end="7"/>
                                            </p:txEl>
                                          </p:spTgt>
                                        </p:tgtEl>
                                        <p:attrNameLst>
                                          <p:attrName>style.visibility</p:attrName>
                                        </p:attrNameLst>
                                      </p:cBhvr>
                                      <p:to>
                                        <p:strVal val="visible"/>
                                      </p:to>
                                    </p:set>
                                    <p:animEffect transition="in" filter="fade">
                                      <p:cBhvr>
                                        <p:cTn id="42" dur="1000"/>
                                        <p:tgtEl>
                                          <p:spTgt spid="129027">
                                            <p:txEl>
                                              <p:pRg st="7" end="7"/>
                                            </p:txEl>
                                          </p:spTgt>
                                        </p:tgtEl>
                                      </p:cBhvr>
                                    </p:animEffect>
                                    <p:anim calcmode="lin" valueType="num">
                                      <p:cBhvr>
                                        <p:cTn id="43" dur="1000" fill="hold"/>
                                        <p:tgtEl>
                                          <p:spTgt spid="12902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2902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919536" y="1124745"/>
            <a:ext cx="7772400" cy="4899025"/>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lnSpc>
                <a:spcPct val="90000"/>
              </a:lnSpc>
              <a:spcAft>
                <a:spcPct val="0"/>
              </a:spcAft>
              <a:buNone/>
            </a:pPr>
            <a:r>
              <a:rPr kumimoji="1" lang="en-US" altLang="zh-CN" sz="3600" b="1" dirty="0">
                <a:solidFill>
                  <a:prstClr val="black"/>
                </a:solidFill>
                <a:latin typeface="Arial"/>
              </a:rPr>
              <a:t>4</a:t>
            </a:r>
            <a:r>
              <a:rPr kumimoji="1" lang="zh-CN" altLang="en-US" sz="3600" b="1" dirty="0">
                <a:solidFill>
                  <a:prstClr val="black"/>
                </a:solidFill>
                <a:latin typeface="Arial"/>
              </a:rPr>
              <a:t>、关于</a:t>
            </a:r>
            <a:r>
              <a:rPr kumimoji="1" lang="en-US" altLang="zh-CN" sz="3600" b="1" dirty="0">
                <a:solidFill>
                  <a:prstClr val="black"/>
                </a:solidFill>
                <a:latin typeface="Arial"/>
              </a:rPr>
              <a:t>class</a:t>
            </a:r>
            <a:r>
              <a:rPr kumimoji="1" lang="zh-CN" altLang="en-US" sz="3600" b="1" dirty="0">
                <a:solidFill>
                  <a:prstClr val="black"/>
                </a:solidFill>
                <a:latin typeface="Arial"/>
              </a:rPr>
              <a:t>的说明</a:t>
            </a:r>
          </a:p>
          <a:p>
            <a:pPr fontAlgn="base">
              <a:lnSpc>
                <a:spcPct val="90000"/>
              </a:lnSpc>
              <a:spcAft>
                <a:spcPct val="0"/>
              </a:spcAft>
              <a:buNone/>
            </a:pPr>
            <a:r>
              <a:rPr kumimoji="1" lang="zh-CN" altLang="en-US" sz="2400" b="1" dirty="0">
                <a:solidFill>
                  <a:prstClr val="black"/>
                </a:solidFill>
                <a:latin typeface="Arial"/>
              </a:rPr>
              <a:t>① 类声明中的访问限定符</a:t>
            </a:r>
            <a:r>
              <a:rPr kumimoji="1" lang="en-US" altLang="zh-CN" sz="2400" b="1" dirty="0">
                <a:solidFill>
                  <a:prstClr val="black"/>
                </a:solidFill>
                <a:latin typeface="Arial"/>
              </a:rPr>
              <a:t>private</a:t>
            </a:r>
            <a:r>
              <a:rPr kumimoji="1" lang="zh-CN" altLang="en-US" sz="2400" b="1" dirty="0">
                <a:solidFill>
                  <a:prstClr val="black"/>
                </a:solidFill>
                <a:latin typeface="Arial"/>
              </a:rPr>
              <a:t>、</a:t>
            </a:r>
            <a:r>
              <a:rPr kumimoji="1" lang="en-US" altLang="zh-CN" sz="2400" b="1" dirty="0">
                <a:solidFill>
                  <a:prstClr val="black"/>
                </a:solidFill>
                <a:latin typeface="Arial"/>
              </a:rPr>
              <a:t>public</a:t>
            </a:r>
            <a:r>
              <a:rPr kumimoji="1" lang="zh-CN" altLang="en-US" sz="2400" b="1" dirty="0">
                <a:solidFill>
                  <a:prstClr val="black"/>
                </a:solidFill>
                <a:latin typeface="Arial"/>
              </a:rPr>
              <a:t>、</a:t>
            </a:r>
            <a:r>
              <a:rPr kumimoji="1" lang="en-US" altLang="zh-CN" sz="2400" b="1" dirty="0">
                <a:solidFill>
                  <a:prstClr val="black"/>
                </a:solidFill>
                <a:latin typeface="Arial"/>
              </a:rPr>
              <a:t>protected</a:t>
            </a:r>
            <a:r>
              <a:rPr kumimoji="1" lang="zh-CN" altLang="en-US" sz="2400" b="1" dirty="0">
                <a:solidFill>
                  <a:prstClr val="black"/>
                </a:solidFill>
                <a:latin typeface="Arial"/>
              </a:rPr>
              <a:t>没有先后次序之分 </a:t>
            </a:r>
          </a:p>
          <a:p>
            <a:pPr fontAlgn="base">
              <a:lnSpc>
                <a:spcPct val="90000"/>
              </a:lnSpc>
              <a:spcAft>
                <a:spcPct val="0"/>
              </a:spcAft>
              <a:buNone/>
            </a:pPr>
            <a:endParaRPr kumimoji="1" lang="zh-CN" altLang="en-US" sz="2400" b="1" dirty="0">
              <a:solidFill>
                <a:prstClr val="black"/>
              </a:solidFill>
              <a:latin typeface="Arial"/>
            </a:endParaRPr>
          </a:p>
          <a:p>
            <a:pPr fontAlgn="base">
              <a:lnSpc>
                <a:spcPct val="90000"/>
              </a:lnSpc>
              <a:spcAft>
                <a:spcPct val="0"/>
              </a:spcAft>
              <a:buNone/>
            </a:pPr>
            <a:r>
              <a:rPr kumimoji="1" lang="zh-CN" altLang="en-US" sz="2400" b="1" dirty="0">
                <a:solidFill>
                  <a:prstClr val="black"/>
                </a:solidFill>
                <a:latin typeface="Arial"/>
              </a:rPr>
              <a:t>② 在一个类中，访问限定符</a:t>
            </a:r>
            <a:r>
              <a:rPr kumimoji="1" lang="en-US" altLang="zh-CN" sz="2400" b="1" dirty="0">
                <a:solidFill>
                  <a:prstClr val="black"/>
                </a:solidFill>
                <a:latin typeface="Arial"/>
              </a:rPr>
              <a:t>private</a:t>
            </a:r>
            <a:r>
              <a:rPr kumimoji="1" lang="zh-CN" altLang="en-US" sz="2400" b="1" dirty="0">
                <a:solidFill>
                  <a:prstClr val="black"/>
                </a:solidFill>
                <a:latin typeface="Arial"/>
              </a:rPr>
              <a:t>、</a:t>
            </a:r>
            <a:r>
              <a:rPr kumimoji="1" lang="en-US" altLang="zh-CN" sz="2400" b="1" dirty="0">
                <a:solidFill>
                  <a:prstClr val="black"/>
                </a:solidFill>
                <a:latin typeface="Arial"/>
              </a:rPr>
              <a:t>public</a:t>
            </a:r>
            <a:r>
              <a:rPr kumimoji="1" lang="zh-CN" altLang="en-US" sz="2400" b="1" dirty="0">
                <a:solidFill>
                  <a:prstClr val="black"/>
                </a:solidFill>
                <a:latin typeface="Arial"/>
              </a:rPr>
              <a:t>、</a:t>
            </a:r>
            <a:r>
              <a:rPr kumimoji="1" lang="en-US" altLang="zh-CN" sz="2400" b="1" dirty="0">
                <a:solidFill>
                  <a:prstClr val="black"/>
                </a:solidFill>
                <a:latin typeface="Arial"/>
              </a:rPr>
              <a:t>protected</a:t>
            </a:r>
            <a:r>
              <a:rPr kumimoji="1" lang="zh-CN" altLang="en-US" sz="2400" b="1" dirty="0">
                <a:solidFill>
                  <a:prstClr val="black"/>
                </a:solidFill>
                <a:latin typeface="Arial"/>
              </a:rPr>
              <a:t>的出现次数没有限制 </a:t>
            </a:r>
          </a:p>
          <a:p>
            <a:pPr fontAlgn="base">
              <a:lnSpc>
                <a:spcPct val="90000"/>
              </a:lnSpc>
              <a:spcAft>
                <a:spcPct val="0"/>
              </a:spcAft>
              <a:buNone/>
            </a:pPr>
            <a:endParaRPr kumimoji="1" lang="zh-CN" altLang="en-US" sz="2400" b="1" dirty="0">
              <a:solidFill>
                <a:prstClr val="black"/>
              </a:solidFill>
              <a:latin typeface="Arial"/>
            </a:endParaRPr>
          </a:p>
          <a:p>
            <a:pPr fontAlgn="base">
              <a:lnSpc>
                <a:spcPct val="90000"/>
              </a:lnSpc>
              <a:spcAft>
                <a:spcPct val="0"/>
              </a:spcAft>
              <a:buNone/>
            </a:pPr>
            <a:r>
              <a:rPr kumimoji="1" lang="zh-CN" altLang="en-US" sz="2400" b="1" dirty="0">
                <a:solidFill>
                  <a:prstClr val="black"/>
                </a:solidFill>
                <a:latin typeface="Arial"/>
              </a:rPr>
              <a:t>③ 数据成员和成员函数都可以设置为</a:t>
            </a:r>
            <a:r>
              <a:rPr kumimoji="1" lang="en-US" altLang="zh-CN" sz="2400" b="1" dirty="0">
                <a:solidFill>
                  <a:prstClr val="black"/>
                </a:solidFill>
                <a:latin typeface="Arial"/>
              </a:rPr>
              <a:t>public</a:t>
            </a:r>
            <a:r>
              <a:rPr kumimoji="1" lang="zh-CN" altLang="en-US" sz="2400" b="1" dirty="0">
                <a:solidFill>
                  <a:prstClr val="black"/>
                </a:solidFill>
                <a:latin typeface="Arial"/>
              </a:rPr>
              <a:t>、</a:t>
            </a:r>
            <a:r>
              <a:rPr kumimoji="1" lang="en-US" altLang="zh-CN" sz="2400" b="1" dirty="0">
                <a:solidFill>
                  <a:prstClr val="black"/>
                </a:solidFill>
                <a:latin typeface="Arial"/>
              </a:rPr>
              <a:t>private</a:t>
            </a:r>
            <a:r>
              <a:rPr kumimoji="1" lang="zh-CN" altLang="en-US" sz="2400" b="1" dirty="0">
                <a:solidFill>
                  <a:prstClr val="black"/>
                </a:solidFill>
                <a:latin typeface="Arial"/>
              </a:rPr>
              <a:t>或</a:t>
            </a:r>
            <a:r>
              <a:rPr kumimoji="1" lang="en-US" altLang="zh-CN" sz="2400" b="1" dirty="0">
                <a:solidFill>
                  <a:prstClr val="black"/>
                </a:solidFill>
                <a:latin typeface="Arial"/>
              </a:rPr>
              <a:t>protected</a:t>
            </a:r>
            <a:r>
              <a:rPr kumimoji="1" lang="zh-CN" altLang="en-US" sz="2400" b="1" dirty="0">
                <a:solidFill>
                  <a:prstClr val="black"/>
                </a:solidFill>
                <a:latin typeface="Arial"/>
              </a:rPr>
              <a:t>属性 。出于信息隐藏的目的，常将数据成员设置为</a:t>
            </a:r>
            <a:r>
              <a:rPr kumimoji="1" lang="en-US" altLang="zh-CN" sz="2400" b="1" dirty="0">
                <a:solidFill>
                  <a:prstClr val="black"/>
                </a:solidFill>
                <a:latin typeface="Arial"/>
              </a:rPr>
              <a:t>private</a:t>
            </a:r>
            <a:r>
              <a:rPr kumimoji="1" lang="zh-CN" altLang="en-US" sz="2400" b="1" dirty="0">
                <a:solidFill>
                  <a:prstClr val="black"/>
                </a:solidFill>
                <a:latin typeface="Arial"/>
              </a:rPr>
              <a:t>权限，将需要让类的外部函数（非本类定义的函数）访问的成员函数设置为</a:t>
            </a:r>
            <a:r>
              <a:rPr kumimoji="1" lang="en-US" altLang="zh-CN" sz="2400" b="1" dirty="0">
                <a:solidFill>
                  <a:prstClr val="black"/>
                </a:solidFill>
                <a:latin typeface="Arial"/>
              </a:rPr>
              <a:t>public</a:t>
            </a:r>
            <a:r>
              <a:rPr kumimoji="1" lang="zh-CN" altLang="en-US" sz="2400" b="1" dirty="0">
                <a:solidFill>
                  <a:prstClr val="black"/>
                </a:solidFill>
                <a:latin typeface="Arial"/>
              </a:rPr>
              <a:t>权限。 </a:t>
            </a:r>
          </a:p>
        </p:txBody>
      </p:sp>
    </p:spTree>
    <p:extLst>
      <p:ext uri="{BB962C8B-B14F-4D97-AF65-F5344CB8AC3E}">
        <p14:creationId xmlns:p14="http://schemas.microsoft.com/office/powerpoint/2010/main" val="260508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1524001" y="1124745"/>
            <a:ext cx="8878755" cy="4683125"/>
          </a:xfrm>
        </p:spPr>
        <p:txBody>
          <a:bodyPr>
            <a:normAutofit/>
          </a:bodyPr>
          <a:lstStyle/>
          <a:p>
            <a:pPr eaLnBrk="1" hangingPunct="1">
              <a:lnSpc>
                <a:spcPct val="90000"/>
              </a:lnSpc>
              <a:buFontTx/>
              <a:buNone/>
            </a:pPr>
            <a:r>
              <a:rPr lang="en-US" altLang="zh-CN" sz="2400" b="1" dirty="0">
                <a:solidFill>
                  <a:schemeClr val="accent2"/>
                </a:solidFill>
              </a:rPr>
              <a:t>2</a:t>
            </a:r>
            <a:r>
              <a:rPr lang="zh-CN" altLang="en-US" sz="2400" b="1" dirty="0">
                <a:solidFill>
                  <a:schemeClr val="accent2"/>
                </a:solidFill>
              </a:rPr>
              <a:t>、使用构造函数初始化列表的注意</a:t>
            </a:r>
          </a:p>
          <a:p>
            <a:pPr eaLnBrk="1" hangingPunct="1">
              <a:lnSpc>
                <a:spcPct val="90000"/>
              </a:lnSpc>
              <a:buFontTx/>
              <a:buNone/>
            </a:pPr>
            <a:r>
              <a:rPr lang="zh-CN" altLang="en-US" sz="2400" b="1" dirty="0"/>
              <a:t>① 构造函数初始化列表中的成员初始化次序与它们在类中的声明次序相同，与初始列表中的次序无关。如对例</a:t>
            </a:r>
            <a:r>
              <a:rPr lang="en-US" altLang="zh-CN" sz="2400" b="1" dirty="0"/>
              <a:t>4-14</a:t>
            </a:r>
            <a:r>
              <a:rPr lang="zh-CN" altLang="en-US" sz="2400" b="1" dirty="0"/>
              <a:t>中的类而言，下面</a:t>
            </a:r>
            <a:r>
              <a:rPr lang="en-US" altLang="zh-CN" sz="2400" b="1" dirty="0"/>
              <a:t>3</a:t>
            </a:r>
            <a:r>
              <a:rPr lang="zh-CN" altLang="en-US" sz="2400" b="1" dirty="0"/>
              <a:t>个构造函数是完全相同的。</a:t>
            </a:r>
            <a:endParaRPr lang="en-US" altLang="zh-CN" sz="2400" b="1" dirty="0"/>
          </a:p>
          <a:p>
            <a:pPr eaLnBrk="1" hangingPunct="1">
              <a:lnSpc>
                <a:spcPct val="90000"/>
              </a:lnSpc>
              <a:buFontTx/>
              <a:buNone/>
            </a:pPr>
            <a:endParaRPr lang="zh-CN" altLang="en-US" sz="2400" dirty="0"/>
          </a:p>
          <a:p>
            <a:pPr eaLnBrk="1" hangingPunct="1">
              <a:lnSpc>
                <a:spcPct val="90000"/>
              </a:lnSpc>
              <a:buFontTx/>
              <a:buNone/>
            </a:pPr>
            <a:r>
              <a:rPr lang="en-US" altLang="zh-CN" sz="2400" b="1" dirty="0" err="1">
                <a:solidFill>
                  <a:schemeClr val="accent2"/>
                </a:solidFill>
              </a:rPr>
              <a:t>Tdate</a:t>
            </a:r>
            <a:r>
              <a:rPr lang="en-US" altLang="zh-CN" sz="2400" b="1" dirty="0">
                <a:solidFill>
                  <a:schemeClr val="accent2"/>
                </a:solidFill>
              </a:rPr>
              <a:t>::</a:t>
            </a:r>
            <a:r>
              <a:rPr lang="en-US" altLang="zh-CN" sz="2400" b="1" dirty="0" err="1">
                <a:solidFill>
                  <a:schemeClr val="accent2"/>
                </a:solidFill>
              </a:rPr>
              <a:t>Tdate</a:t>
            </a:r>
            <a:r>
              <a:rPr lang="en-US" altLang="zh-CN" sz="2400" b="1" dirty="0">
                <a:solidFill>
                  <a:schemeClr val="accent2"/>
                </a:solidFill>
              </a:rPr>
              <a:t>(</a:t>
            </a:r>
            <a:r>
              <a:rPr lang="en-US" altLang="zh-CN" sz="2400" b="1" dirty="0" err="1">
                <a:solidFill>
                  <a:schemeClr val="accent2"/>
                </a:solidFill>
              </a:rPr>
              <a:t>int</a:t>
            </a:r>
            <a:r>
              <a:rPr lang="en-US" altLang="zh-CN" sz="2400" b="1" dirty="0">
                <a:solidFill>
                  <a:schemeClr val="accent2"/>
                </a:solidFill>
              </a:rPr>
              <a:t> </a:t>
            </a:r>
            <a:r>
              <a:rPr lang="en-US" altLang="zh-CN" sz="2400" b="1" dirty="0" err="1">
                <a:solidFill>
                  <a:schemeClr val="accent2"/>
                </a:solidFill>
              </a:rPr>
              <a:t>m,int</a:t>
            </a:r>
            <a:r>
              <a:rPr lang="en-US" altLang="zh-CN" sz="2400" b="1" dirty="0">
                <a:solidFill>
                  <a:schemeClr val="accent2"/>
                </a:solidFill>
              </a:rPr>
              <a:t> </a:t>
            </a:r>
            <a:r>
              <a:rPr lang="en-US" altLang="zh-CN" sz="2400" b="1" dirty="0" err="1">
                <a:solidFill>
                  <a:schemeClr val="accent2"/>
                </a:solidFill>
              </a:rPr>
              <a:t>d,int</a:t>
            </a:r>
            <a:r>
              <a:rPr lang="en-US" altLang="zh-CN" sz="2400" b="1" dirty="0">
                <a:solidFill>
                  <a:schemeClr val="accent2"/>
                </a:solidFill>
              </a:rPr>
              <a:t> y):month(m),day(d),year(y){}</a:t>
            </a:r>
          </a:p>
          <a:p>
            <a:pPr eaLnBrk="1" hangingPunct="1">
              <a:lnSpc>
                <a:spcPct val="90000"/>
              </a:lnSpc>
              <a:buFontTx/>
              <a:buNone/>
            </a:pPr>
            <a:r>
              <a:rPr lang="en-US" altLang="zh-CN" sz="2400" b="1" dirty="0" err="1">
                <a:solidFill>
                  <a:schemeClr val="accent2"/>
                </a:solidFill>
              </a:rPr>
              <a:t>Tdate</a:t>
            </a:r>
            <a:r>
              <a:rPr lang="en-US" altLang="zh-CN" sz="2400" b="1" dirty="0">
                <a:solidFill>
                  <a:schemeClr val="accent2"/>
                </a:solidFill>
              </a:rPr>
              <a:t>::</a:t>
            </a:r>
            <a:r>
              <a:rPr lang="en-US" altLang="zh-CN" sz="2400" b="1" dirty="0" err="1">
                <a:solidFill>
                  <a:schemeClr val="accent2"/>
                </a:solidFill>
              </a:rPr>
              <a:t>Tdate</a:t>
            </a:r>
            <a:r>
              <a:rPr lang="en-US" altLang="zh-CN" sz="2400" b="1" dirty="0">
                <a:solidFill>
                  <a:schemeClr val="accent2"/>
                </a:solidFill>
              </a:rPr>
              <a:t>(</a:t>
            </a:r>
            <a:r>
              <a:rPr lang="en-US" altLang="zh-CN" sz="2400" b="1" dirty="0" err="1">
                <a:solidFill>
                  <a:schemeClr val="accent2"/>
                </a:solidFill>
              </a:rPr>
              <a:t>int</a:t>
            </a:r>
            <a:r>
              <a:rPr lang="en-US" altLang="zh-CN" sz="2400" b="1" dirty="0">
                <a:solidFill>
                  <a:schemeClr val="accent2"/>
                </a:solidFill>
              </a:rPr>
              <a:t> </a:t>
            </a:r>
            <a:r>
              <a:rPr lang="en-US" altLang="zh-CN" sz="2400" b="1" dirty="0" err="1">
                <a:solidFill>
                  <a:schemeClr val="accent2"/>
                </a:solidFill>
              </a:rPr>
              <a:t>m,int</a:t>
            </a:r>
            <a:r>
              <a:rPr lang="en-US" altLang="zh-CN" sz="2400" b="1" dirty="0">
                <a:solidFill>
                  <a:schemeClr val="accent2"/>
                </a:solidFill>
              </a:rPr>
              <a:t> </a:t>
            </a:r>
            <a:r>
              <a:rPr lang="en-US" altLang="zh-CN" sz="2400" b="1" dirty="0" err="1">
                <a:solidFill>
                  <a:schemeClr val="accent2"/>
                </a:solidFill>
              </a:rPr>
              <a:t>d,int</a:t>
            </a:r>
            <a:r>
              <a:rPr lang="en-US" altLang="zh-CN" sz="2400" b="1" dirty="0">
                <a:solidFill>
                  <a:schemeClr val="accent2"/>
                </a:solidFill>
              </a:rPr>
              <a:t> y):year(y),month(m),day(d){}</a:t>
            </a:r>
          </a:p>
          <a:p>
            <a:pPr eaLnBrk="1" hangingPunct="1">
              <a:lnSpc>
                <a:spcPct val="90000"/>
              </a:lnSpc>
              <a:buFontTx/>
              <a:buNone/>
            </a:pPr>
            <a:r>
              <a:rPr lang="en-US" altLang="zh-CN" sz="2400" b="1" dirty="0" err="1">
                <a:solidFill>
                  <a:schemeClr val="accent2"/>
                </a:solidFill>
              </a:rPr>
              <a:t>Tdate</a:t>
            </a:r>
            <a:r>
              <a:rPr lang="en-US" altLang="zh-CN" sz="2400" b="1" dirty="0">
                <a:solidFill>
                  <a:schemeClr val="accent2"/>
                </a:solidFill>
              </a:rPr>
              <a:t>::</a:t>
            </a:r>
            <a:r>
              <a:rPr lang="en-US" altLang="zh-CN" sz="2400" b="1" dirty="0" err="1">
                <a:solidFill>
                  <a:schemeClr val="accent2"/>
                </a:solidFill>
              </a:rPr>
              <a:t>Tdate</a:t>
            </a:r>
            <a:r>
              <a:rPr lang="en-US" altLang="zh-CN" sz="2400" b="1" dirty="0">
                <a:solidFill>
                  <a:schemeClr val="accent2"/>
                </a:solidFill>
              </a:rPr>
              <a:t>(</a:t>
            </a:r>
            <a:r>
              <a:rPr lang="en-US" altLang="zh-CN" sz="2400" b="1" dirty="0" err="1">
                <a:solidFill>
                  <a:schemeClr val="accent2"/>
                </a:solidFill>
              </a:rPr>
              <a:t>int</a:t>
            </a:r>
            <a:r>
              <a:rPr lang="en-US" altLang="zh-CN" sz="2400" b="1" dirty="0">
                <a:solidFill>
                  <a:schemeClr val="accent2"/>
                </a:solidFill>
              </a:rPr>
              <a:t> </a:t>
            </a:r>
            <a:r>
              <a:rPr lang="en-US" altLang="zh-CN" sz="2400" b="1" dirty="0" err="1">
                <a:solidFill>
                  <a:schemeClr val="accent2"/>
                </a:solidFill>
              </a:rPr>
              <a:t>m,int</a:t>
            </a:r>
            <a:r>
              <a:rPr lang="en-US" altLang="zh-CN" sz="2400" b="1" dirty="0">
                <a:solidFill>
                  <a:schemeClr val="accent2"/>
                </a:solidFill>
              </a:rPr>
              <a:t> </a:t>
            </a:r>
            <a:r>
              <a:rPr lang="en-US" altLang="zh-CN" sz="2400" b="1" dirty="0" err="1">
                <a:solidFill>
                  <a:schemeClr val="accent2"/>
                </a:solidFill>
              </a:rPr>
              <a:t>d,int</a:t>
            </a:r>
            <a:r>
              <a:rPr lang="en-US" altLang="zh-CN" sz="2400" b="1" dirty="0">
                <a:solidFill>
                  <a:schemeClr val="accent2"/>
                </a:solidFill>
              </a:rPr>
              <a:t> y):day(d),year(y),month(m){}</a:t>
            </a:r>
            <a:endParaRPr lang="en-US" altLang="zh-CN" sz="2400" b="1" dirty="0">
              <a:solidFill>
                <a:srgbClr val="FF3300"/>
              </a:solidFill>
            </a:endParaRPr>
          </a:p>
          <a:p>
            <a:pPr eaLnBrk="1" hangingPunct="1">
              <a:lnSpc>
                <a:spcPct val="90000"/>
              </a:lnSpc>
              <a:buFontTx/>
              <a:buNone/>
            </a:pPr>
            <a:endParaRPr lang="en-US" altLang="zh-CN" sz="2400" b="1" dirty="0"/>
          </a:p>
          <a:p>
            <a:pPr eaLnBrk="1" hangingPunct="1">
              <a:lnSpc>
                <a:spcPct val="90000"/>
              </a:lnSpc>
              <a:buFontTx/>
              <a:buNone/>
            </a:pPr>
            <a:r>
              <a:rPr lang="zh-CN" altLang="en-US" sz="2400" b="1" dirty="0"/>
              <a:t>尽管三个构造函数初始化列表中的</a:t>
            </a:r>
            <a:r>
              <a:rPr lang="en-US" altLang="zh-CN" sz="2400" b="1" dirty="0"/>
              <a:t>month</a:t>
            </a:r>
            <a:r>
              <a:rPr lang="zh-CN" altLang="en-US" sz="2400" b="1" dirty="0"/>
              <a:t>、</a:t>
            </a:r>
            <a:r>
              <a:rPr lang="en-US" altLang="zh-CN" sz="2400" b="1" dirty="0"/>
              <a:t>day</a:t>
            </a:r>
            <a:r>
              <a:rPr lang="zh-CN" altLang="en-US" sz="2400" b="1" dirty="0"/>
              <a:t>和</a:t>
            </a:r>
            <a:r>
              <a:rPr lang="en-US" altLang="zh-CN" sz="2400" b="1" dirty="0"/>
              <a:t>year</a:t>
            </a:r>
            <a:r>
              <a:rPr lang="zh-CN" altLang="en-US" sz="2400" b="1" dirty="0"/>
              <a:t>的次序不同，但它们都是按照</a:t>
            </a:r>
            <a:r>
              <a:rPr lang="en-US" altLang="zh-CN" sz="2400" b="1" dirty="0" err="1">
                <a:solidFill>
                  <a:srgbClr val="FF3300"/>
                </a:solidFill>
              </a:rPr>
              <a:t>month→day→year</a:t>
            </a:r>
            <a:r>
              <a:rPr lang="zh-CN" altLang="en-US" sz="2400" b="1" dirty="0"/>
              <a:t>的次序初始化的，这个次序是其在</a:t>
            </a:r>
            <a:r>
              <a:rPr lang="en-US" altLang="zh-CN" sz="2400" b="1" dirty="0" err="1"/>
              <a:t>Tdate</a:t>
            </a:r>
            <a:r>
              <a:rPr lang="zh-CN" altLang="en-US" sz="2400" b="1" dirty="0"/>
              <a:t>中的声明次序。</a:t>
            </a:r>
            <a:r>
              <a:rPr lang="zh-CN" altLang="en-US" sz="2400" dirty="0"/>
              <a:t> </a:t>
            </a:r>
          </a:p>
        </p:txBody>
      </p:sp>
    </p:spTree>
    <p:extLst>
      <p:ext uri="{BB962C8B-B14F-4D97-AF65-F5344CB8AC3E}">
        <p14:creationId xmlns:p14="http://schemas.microsoft.com/office/powerpoint/2010/main" val="30372044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anim calcmode="lin" valueType="num">
                                      <p:cBhvr additive="base">
                                        <p:cTn id="13"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3">
                                            <p:txEl>
                                              <p:pRg st="4" end="4"/>
                                            </p:txEl>
                                          </p:spTgt>
                                        </p:tgtEl>
                                        <p:attrNameLst>
                                          <p:attrName>style.visibility</p:attrName>
                                        </p:attrNameLst>
                                      </p:cBhvr>
                                      <p:to>
                                        <p:strVal val="visible"/>
                                      </p:to>
                                    </p:set>
                                    <p:anim calcmode="lin" valueType="num">
                                      <p:cBhvr additive="base">
                                        <p:cTn id="17"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6563">
                                            <p:txEl>
                                              <p:pRg st="5" end="5"/>
                                            </p:txEl>
                                          </p:spTgt>
                                        </p:tgtEl>
                                        <p:attrNameLst>
                                          <p:attrName>style.visibility</p:attrName>
                                        </p:attrNameLst>
                                      </p:cBhvr>
                                      <p:to>
                                        <p:strVal val="visible"/>
                                      </p:to>
                                    </p:set>
                                    <p:anim calcmode="lin" valueType="num">
                                      <p:cBhvr additive="base">
                                        <p:cTn id="21"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6563">
                                            <p:txEl>
                                              <p:pRg st="7" end="7"/>
                                            </p:txEl>
                                          </p:spTgt>
                                        </p:tgtEl>
                                        <p:attrNameLst>
                                          <p:attrName>style.visibility</p:attrName>
                                        </p:attrNameLst>
                                      </p:cBhvr>
                                      <p:to>
                                        <p:strVal val="visible"/>
                                      </p:to>
                                    </p:set>
                                    <p:anim calcmode="lin" valueType="num">
                                      <p:cBhvr additive="base">
                                        <p:cTn id="27"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656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1524001" y="836713"/>
            <a:ext cx="8932477" cy="4683125"/>
          </a:xfrm>
        </p:spPr>
        <p:txBody>
          <a:bodyPr/>
          <a:lstStyle/>
          <a:p>
            <a:pPr eaLnBrk="1" hangingPunct="1">
              <a:spcBef>
                <a:spcPts val="0"/>
              </a:spcBef>
              <a:buNone/>
            </a:pPr>
            <a:r>
              <a:rPr lang="en-US" altLang="zh-CN" b="1" dirty="0"/>
              <a:t>② </a:t>
            </a:r>
            <a:r>
              <a:rPr lang="zh-CN" altLang="en-US" b="1" dirty="0"/>
              <a:t>构造函数初始化列表先于构造函数体中的语句执行。</a:t>
            </a:r>
          </a:p>
          <a:p>
            <a:pPr eaLnBrk="1" hangingPunct="1">
              <a:spcBef>
                <a:spcPts val="0"/>
              </a:spcBef>
              <a:buNone/>
            </a:pPr>
            <a:r>
              <a:rPr lang="zh-CN" altLang="en-US" b="1" dirty="0"/>
              <a:t>③ </a:t>
            </a:r>
            <a:r>
              <a:rPr lang="zh-CN" altLang="en-US" b="1" dirty="0">
                <a:solidFill>
                  <a:srgbClr val="FF3300"/>
                </a:solidFill>
              </a:rPr>
              <a:t>常量成员，引用成员，类对象成员，派生类构造函数对基类构造函数的调用</a:t>
            </a:r>
            <a:r>
              <a:rPr lang="zh-CN" altLang="en-US" b="1" dirty="0">
                <a:solidFill>
                  <a:schemeClr val="accent2"/>
                </a:solidFill>
              </a:rPr>
              <a:t>必须采用初始化列表</a:t>
            </a:r>
            <a:r>
              <a:rPr lang="zh-CN" altLang="en-US" b="1" dirty="0"/>
              <a:t>进行初始化。</a:t>
            </a:r>
          </a:p>
        </p:txBody>
      </p:sp>
      <p:sp>
        <p:nvSpPr>
          <p:cNvPr id="4" name="Rectangle 2"/>
          <p:cNvSpPr>
            <a:spLocks noChangeArrowheads="1"/>
          </p:cNvSpPr>
          <p:nvPr/>
        </p:nvSpPr>
        <p:spPr bwMode="auto">
          <a:xfrm>
            <a:off x="5591944" y="2828746"/>
            <a:ext cx="4680520" cy="2707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90000"/>
              </a:lnSpc>
              <a:spcBef>
                <a:spcPts val="0"/>
              </a:spcBef>
              <a:spcAft>
                <a:spcPct val="0"/>
              </a:spcAft>
              <a:buClr>
                <a:srgbClr val="FF9900"/>
              </a:buClr>
              <a:buNone/>
            </a:pPr>
            <a:r>
              <a:rPr kumimoji="1" lang="en-US" altLang="zh-CN" sz="2000" b="1" dirty="0">
                <a:solidFill>
                  <a:prstClr val="black"/>
                </a:solidFill>
                <a:latin typeface="Times New Roman" panose="02020603050405020304" pitchFamily="18" charset="0"/>
              </a:rPr>
              <a:t>【</a:t>
            </a:r>
            <a:r>
              <a:rPr kumimoji="1" lang="zh-CN" altLang="en-US" sz="2000" b="1" dirty="0">
                <a:solidFill>
                  <a:prstClr val="black"/>
                </a:solidFill>
                <a:latin typeface="Times New Roman" panose="02020603050405020304" pitchFamily="18" charset="0"/>
              </a:rPr>
              <a:t>例</a:t>
            </a:r>
            <a:r>
              <a:rPr kumimoji="1" lang="en-US" altLang="zh-CN" sz="2000" b="1" dirty="0">
                <a:solidFill>
                  <a:prstClr val="black"/>
                </a:solidFill>
                <a:latin typeface="Times New Roman" panose="02020603050405020304" pitchFamily="18" charset="0"/>
              </a:rPr>
              <a:t>4-16】  </a:t>
            </a:r>
            <a:r>
              <a:rPr kumimoji="1" lang="zh-CN" altLang="en-US" sz="2000" b="1" dirty="0">
                <a:solidFill>
                  <a:prstClr val="black"/>
                </a:solidFill>
                <a:latin typeface="Times New Roman" panose="02020603050405020304" pitchFamily="18" charset="0"/>
              </a:rPr>
              <a:t>常量和引用成员的初始化。</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class X</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private:</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const</a:t>
            </a: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int</a:t>
            </a: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ic</a:t>
            </a:r>
            <a:r>
              <a:rPr kumimoji="1" lang="en-US" altLang="zh-CN" sz="1800" b="1" dirty="0">
                <a:solidFill>
                  <a:prstClr val="black"/>
                </a:solidFill>
                <a:latin typeface="Lucida Console" panose="020B0609040504020204" pitchFamily="49" charset="0"/>
                <a:ea typeface="楷体_GB2312"/>
                <a:cs typeface="楷体_GB2312"/>
              </a:rPr>
              <a:t>;</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int</a:t>
            </a:r>
            <a:r>
              <a:rPr kumimoji="1" lang="en-US" altLang="zh-CN" sz="1800" b="1" dirty="0">
                <a:solidFill>
                  <a:prstClr val="black"/>
                </a:solidFill>
                <a:latin typeface="Lucida Console" panose="020B0609040504020204" pitchFamily="49" charset="0"/>
                <a:ea typeface="楷体_GB2312"/>
                <a:cs typeface="楷体_GB2312"/>
              </a:rPr>
              <a:t> 	&amp; </a:t>
            </a:r>
            <a:r>
              <a:rPr kumimoji="1" lang="en-US" altLang="zh-CN" sz="1800" b="1" dirty="0" err="1">
                <a:solidFill>
                  <a:prstClr val="black"/>
                </a:solidFill>
                <a:latin typeface="Lucida Console" panose="020B0609040504020204" pitchFamily="49" charset="0"/>
                <a:ea typeface="楷体_GB2312"/>
                <a:cs typeface="楷体_GB2312"/>
              </a:rPr>
              <a:t>ir</a:t>
            </a:r>
            <a:r>
              <a:rPr kumimoji="1" lang="en-US" altLang="zh-CN" sz="1800" b="1" dirty="0">
                <a:solidFill>
                  <a:prstClr val="black"/>
                </a:solidFill>
                <a:latin typeface="Lucida Console" panose="020B0609040504020204" pitchFamily="49" charset="0"/>
                <a:ea typeface="楷体_GB2312"/>
                <a:cs typeface="楷体_GB2312"/>
              </a:rPr>
              <a:t>;</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int</a:t>
            </a: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i</a:t>
            </a:r>
            <a:r>
              <a:rPr kumimoji="1" lang="en-US" altLang="zh-CN" sz="1800" b="1" dirty="0">
                <a:solidFill>
                  <a:prstClr val="black"/>
                </a:solidFill>
                <a:latin typeface="Lucida Console" panose="020B0609040504020204" pitchFamily="49" charset="0"/>
                <a:ea typeface="楷体_GB2312"/>
                <a:cs typeface="楷体_GB2312"/>
              </a:rPr>
              <a:t>;</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public:</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X():</a:t>
            </a:r>
            <a:r>
              <a:rPr kumimoji="1" lang="en-US" altLang="zh-CN" sz="1800" b="1" dirty="0">
                <a:solidFill>
                  <a:srgbClr val="FF0000"/>
                </a:solidFill>
                <a:latin typeface="Lucida Console" panose="020B0609040504020204" pitchFamily="49" charset="0"/>
                <a:ea typeface="楷体_GB2312"/>
                <a:cs typeface="楷体_GB2312"/>
              </a:rPr>
              <a:t>	</a:t>
            </a:r>
            <a:r>
              <a:rPr kumimoji="1" lang="en-US" altLang="zh-CN" sz="1800" b="1" dirty="0" err="1">
                <a:solidFill>
                  <a:srgbClr val="FF0000"/>
                </a:solidFill>
                <a:latin typeface="Lucida Console" panose="020B0609040504020204" pitchFamily="49" charset="0"/>
                <a:ea typeface="楷体_GB2312"/>
                <a:cs typeface="楷体_GB2312"/>
              </a:rPr>
              <a:t>ic</a:t>
            </a:r>
            <a:r>
              <a:rPr kumimoji="1" lang="en-US" altLang="zh-CN" sz="1800" b="1" dirty="0">
                <a:solidFill>
                  <a:srgbClr val="FF0000"/>
                </a:solidFill>
                <a:latin typeface="Lucida Console" panose="020B0609040504020204" pitchFamily="49" charset="0"/>
                <a:ea typeface="楷体_GB2312"/>
                <a:cs typeface="楷体_GB2312"/>
              </a:rPr>
              <a:t>(100),</a:t>
            </a:r>
            <a:r>
              <a:rPr kumimoji="1" lang="en-US" altLang="zh-CN" sz="1800" b="1" dirty="0" err="1">
                <a:solidFill>
                  <a:srgbClr val="FF0000"/>
                </a:solidFill>
                <a:latin typeface="Lucida Console" panose="020B0609040504020204" pitchFamily="49" charset="0"/>
                <a:ea typeface="楷体_GB2312"/>
                <a:cs typeface="楷体_GB2312"/>
              </a:rPr>
              <a:t>ir</a:t>
            </a:r>
            <a:r>
              <a:rPr kumimoji="1" lang="en-US" altLang="zh-CN" sz="1800" b="1" dirty="0">
                <a:solidFill>
                  <a:srgbClr val="FF0000"/>
                </a:solidFill>
                <a:latin typeface="Lucida Console" panose="020B0609040504020204" pitchFamily="49" charset="0"/>
                <a:ea typeface="楷体_GB2312"/>
                <a:cs typeface="楷体_GB2312"/>
              </a:rPr>
              <a:t>(</a:t>
            </a:r>
            <a:r>
              <a:rPr kumimoji="1" lang="en-US" altLang="zh-CN" sz="1800" b="1" dirty="0" err="1">
                <a:solidFill>
                  <a:srgbClr val="FF0000"/>
                </a:solidFill>
                <a:latin typeface="Lucida Console" panose="020B0609040504020204" pitchFamily="49" charset="0"/>
                <a:ea typeface="楷体_GB2312"/>
                <a:cs typeface="楷体_GB2312"/>
              </a:rPr>
              <a:t>i</a:t>
            </a:r>
            <a:r>
              <a:rPr kumimoji="1" lang="en-US" altLang="zh-CN" sz="1800" b="1" dirty="0">
                <a:solidFill>
                  <a:srgbClr val="FF0000"/>
                </a:solidFill>
                <a:latin typeface="Lucida Console" panose="020B0609040504020204" pitchFamily="49" charset="0"/>
                <a:ea typeface="楷体_GB2312"/>
                <a:cs typeface="楷体_GB2312"/>
              </a:rPr>
              <a:t>) </a:t>
            </a:r>
            <a:br>
              <a:rPr kumimoji="1" lang="en-US" altLang="zh-CN" sz="1800" b="1" dirty="0">
                <a:solidFill>
                  <a:srgbClr val="FF0000"/>
                </a:solidFill>
                <a:latin typeface="Lucida Console" panose="020B0609040504020204" pitchFamily="49" charset="0"/>
                <a:ea typeface="楷体_GB2312"/>
                <a:cs typeface="楷体_GB2312"/>
              </a:rPr>
            </a:br>
            <a:r>
              <a:rPr kumimoji="1" lang="en-US" altLang="zh-CN" sz="1800" b="1" dirty="0">
                <a:solidFill>
                  <a:srgbClr val="FF0000"/>
                </a:solidFill>
                <a:latin typeface="Lucida Console" panose="020B0609040504020204" pitchFamily="49" charset="0"/>
                <a:ea typeface="楷体_GB2312"/>
                <a:cs typeface="楷体_GB2312"/>
              </a:rPr>
              <a:t>	</a:t>
            </a:r>
            <a:r>
              <a:rPr kumimoji="1" lang="en-US" altLang="zh-CN" sz="1800" b="1" dirty="0">
                <a:solidFill>
                  <a:prstClr val="black"/>
                </a:solidFill>
                <a:latin typeface="Lucida Console" panose="020B0609040504020204" pitchFamily="49" charset="0"/>
                <a:ea typeface="楷体_GB2312"/>
                <a:cs typeface="楷体_GB2312"/>
              </a:rPr>
              <a:t>{</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a:t>
            </a:r>
            <a:r>
              <a:rPr kumimoji="1" lang="en-US" altLang="zh-CN" sz="1800" b="1" dirty="0" err="1">
                <a:solidFill>
                  <a:prstClr val="black"/>
                </a:solidFill>
                <a:latin typeface="Lucida Console" panose="020B0609040504020204" pitchFamily="49" charset="0"/>
                <a:ea typeface="楷体_GB2312"/>
                <a:cs typeface="楷体_GB2312"/>
              </a:rPr>
              <a:t>i</a:t>
            </a:r>
            <a:r>
              <a:rPr kumimoji="1" lang="en-US" altLang="zh-CN" sz="1800" b="1" dirty="0">
                <a:solidFill>
                  <a:prstClr val="black"/>
                </a:solidFill>
                <a:latin typeface="Lucida Console" panose="020B0609040504020204" pitchFamily="49" charset="0"/>
                <a:ea typeface="楷体_GB2312"/>
                <a:cs typeface="楷体_GB2312"/>
              </a:rPr>
              <a:t> = 300;</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		};</a:t>
            </a:r>
          </a:p>
          <a:p>
            <a:pPr fontAlgn="base">
              <a:lnSpc>
                <a:spcPct val="90000"/>
              </a:lnSpc>
              <a:spcBef>
                <a:spcPts val="0"/>
              </a:spcBef>
              <a:spcAft>
                <a:spcPct val="0"/>
              </a:spcAft>
              <a:buClr>
                <a:srgbClr val="FF9900"/>
              </a:buClr>
              <a:buNone/>
            </a:pPr>
            <a:r>
              <a:rPr kumimoji="1" lang="en-US" altLang="zh-CN" sz="1800" b="1" dirty="0">
                <a:solidFill>
                  <a:prstClr val="black"/>
                </a:solidFill>
                <a:latin typeface="Lucida Console" panose="020B0609040504020204" pitchFamily="49" charset="0"/>
                <a:ea typeface="楷体_GB2312"/>
                <a:cs typeface="楷体_GB2312"/>
              </a:rPr>
              <a:t>};</a:t>
            </a:r>
          </a:p>
        </p:txBody>
      </p:sp>
    </p:spTree>
    <p:extLst>
      <p:ext uri="{BB962C8B-B14F-4D97-AF65-F5344CB8AC3E}">
        <p14:creationId xmlns:p14="http://schemas.microsoft.com/office/powerpoint/2010/main" val="311994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fade">
                                      <p:cBhvr>
                                        <p:cTn id="7" dur="1000"/>
                                        <p:tgtEl>
                                          <p:spTgt spid="135171">
                                            <p:txEl>
                                              <p:pRg st="0" end="0"/>
                                            </p:txEl>
                                          </p:spTgt>
                                        </p:tgtEl>
                                      </p:cBhvr>
                                    </p:animEffect>
                                    <p:anim calcmode="lin" valueType="num">
                                      <p:cBhvr>
                                        <p:cTn id="8" dur="1000" fill="hold"/>
                                        <p:tgtEl>
                                          <p:spTgt spid="135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5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5171">
                                            <p:txEl>
                                              <p:pRg st="1" end="1"/>
                                            </p:txEl>
                                          </p:spTgt>
                                        </p:tgtEl>
                                        <p:attrNameLst>
                                          <p:attrName>style.visibility</p:attrName>
                                        </p:attrNameLst>
                                      </p:cBhvr>
                                      <p:to>
                                        <p:strVal val="visible"/>
                                      </p:to>
                                    </p:set>
                                    <p:animEffect transition="in" filter="fade">
                                      <p:cBhvr>
                                        <p:cTn id="14" dur="1000"/>
                                        <p:tgtEl>
                                          <p:spTgt spid="135171">
                                            <p:txEl>
                                              <p:pRg st="1" end="1"/>
                                            </p:txEl>
                                          </p:spTgt>
                                        </p:tgtEl>
                                      </p:cBhvr>
                                    </p:animEffect>
                                    <p:anim calcmode="lin" valueType="num">
                                      <p:cBhvr>
                                        <p:cTn id="15" dur="1000" fill="hold"/>
                                        <p:tgtEl>
                                          <p:spTgt spid="1351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5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495600" y="-171400"/>
            <a:ext cx="7772400" cy="1143000"/>
          </a:xfrm>
        </p:spPr>
        <p:txBody>
          <a:bodyPr>
            <a:normAutofit/>
          </a:bodyPr>
          <a:lstStyle/>
          <a:p>
            <a:pPr eaLnBrk="1" hangingPunct="1"/>
            <a:r>
              <a:rPr lang="en-US" altLang="zh-CN" sz="3733" b="1" dirty="0"/>
              <a:t>4.7 </a:t>
            </a:r>
            <a:r>
              <a:rPr lang="zh-CN" altLang="en-US" sz="3733" b="1" dirty="0">
                <a:solidFill>
                  <a:srgbClr val="FF0000"/>
                </a:solidFill>
              </a:rPr>
              <a:t>静态</a:t>
            </a:r>
            <a:r>
              <a:rPr lang="zh-CN" altLang="en-US" sz="3733" b="1" dirty="0"/>
              <a:t>成员</a:t>
            </a:r>
          </a:p>
        </p:txBody>
      </p:sp>
      <p:sp>
        <p:nvSpPr>
          <p:cNvPr id="201731" name="Rectangle 3"/>
          <p:cNvSpPr>
            <a:spLocks noGrp="1" noChangeArrowheads="1"/>
          </p:cNvSpPr>
          <p:nvPr>
            <p:ph type="body" idx="1"/>
          </p:nvPr>
        </p:nvSpPr>
        <p:spPr>
          <a:xfrm>
            <a:off x="1991544" y="1484784"/>
            <a:ext cx="7772400" cy="4114800"/>
          </a:xfrm>
        </p:spPr>
        <p:txBody>
          <a:bodyPr/>
          <a:lstStyle/>
          <a:p>
            <a:pPr eaLnBrk="1" hangingPunct="1">
              <a:lnSpc>
                <a:spcPct val="90000"/>
              </a:lnSpc>
            </a:pPr>
            <a:r>
              <a:rPr lang="zh-CN" altLang="en-US" b="1" dirty="0">
                <a:solidFill>
                  <a:srgbClr val="FF3300"/>
                </a:solidFill>
              </a:rPr>
              <a:t>常规成员</a:t>
            </a:r>
          </a:p>
          <a:p>
            <a:pPr lvl="1" eaLnBrk="1" hangingPunct="1">
              <a:lnSpc>
                <a:spcPct val="90000"/>
              </a:lnSpc>
            </a:pPr>
            <a:r>
              <a:rPr lang="zh-CN" altLang="en-US" b="1" dirty="0"/>
              <a:t>每个对象拥有独立的数据成员备份</a:t>
            </a:r>
          </a:p>
          <a:p>
            <a:pPr lvl="1" eaLnBrk="1" hangingPunct="1">
              <a:lnSpc>
                <a:spcPct val="90000"/>
              </a:lnSpc>
            </a:pPr>
            <a:r>
              <a:rPr lang="zh-CN" altLang="en-US" b="1" dirty="0"/>
              <a:t>不能在确定对象之外存在</a:t>
            </a:r>
          </a:p>
          <a:p>
            <a:pPr eaLnBrk="1" hangingPunct="1">
              <a:lnSpc>
                <a:spcPct val="90000"/>
              </a:lnSpc>
            </a:pPr>
            <a:r>
              <a:rPr lang="zh-CN" altLang="en-US" b="1" dirty="0">
                <a:solidFill>
                  <a:srgbClr val="FF3300"/>
                </a:solidFill>
              </a:rPr>
              <a:t>静态数据成员</a:t>
            </a:r>
            <a:r>
              <a:rPr lang="en-US" altLang="zh-CN" b="1" dirty="0">
                <a:solidFill>
                  <a:srgbClr val="FF3300"/>
                </a:solidFill>
              </a:rPr>
              <a:t>static data member</a:t>
            </a:r>
          </a:p>
          <a:p>
            <a:pPr lvl="1" eaLnBrk="1" hangingPunct="1">
              <a:lnSpc>
                <a:spcPct val="90000"/>
              </a:lnSpc>
            </a:pPr>
            <a:r>
              <a:rPr lang="zh-CN" altLang="en-US" b="1" dirty="0"/>
              <a:t>被类的所有成员所共享</a:t>
            </a:r>
          </a:p>
          <a:p>
            <a:pPr lvl="1" eaLnBrk="1" hangingPunct="1">
              <a:lnSpc>
                <a:spcPct val="90000"/>
              </a:lnSpc>
            </a:pPr>
            <a:r>
              <a:rPr lang="zh-CN" altLang="en-US" b="1" dirty="0"/>
              <a:t>与类关联，而不与特定的对象关联</a:t>
            </a:r>
          </a:p>
          <a:p>
            <a:pPr lvl="1" eaLnBrk="1" hangingPunct="1">
              <a:lnSpc>
                <a:spcPct val="90000"/>
              </a:lnSpc>
            </a:pPr>
            <a:r>
              <a:rPr lang="zh-CN" altLang="en-US" b="1" dirty="0"/>
              <a:t>即便类没有任何对象时，就已经存在</a:t>
            </a:r>
          </a:p>
          <a:p>
            <a:pPr lvl="1" eaLnBrk="1" hangingPunct="1">
              <a:lnSpc>
                <a:spcPct val="90000"/>
              </a:lnSpc>
            </a:pPr>
            <a:r>
              <a:rPr lang="zh-CN" altLang="en-US" b="1" dirty="0"/>
              <a:t>生命期与程序相同</a:t>
            </a:r>
          </a:p>
        </p:txBody>
      </p:sp>
    </p:spTree>
    <p:extLst>
      <p:ext uri="{BB962C8B-B14F-4D97-AF65-F5344CB8AC3E}">
        <p14:creationId xmlns:p14="http://schemas.microsoft.com/office/powerpoint/2010/main" val="13243125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7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01731">
                                            <p:txEl>
                                              <p:pRg st="3" end="3"/>
                                            </p:txEl>
                                          </p:spTgt>
                                        </p:tgtEl>
                                        <p:attrNameLst>
                                          <p:attrName>style.visibility</p:attrName>
                                        </p:attrNameLst>
                                      </p:cBhvr>
                                      <p:to>
                                        <p:strVal val="visible"/>
                                      </p:to>
                                    </p:set>
                                    <p:anim calcmode="lin" valueType="num">
                                      <p:cBhvr additive="base">
                                        <p:cTn id="15" dur="500" fill="hold"/>
                                        <p:tgtEl>
                                          <p:spTgt spid="2017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1731">
                                            <p:txEl>
                                              <p:pRg st="4" end="4"/>
                                            </p:txEl>
                                          </p:spTgt>
                                        </p:tgtEl>
                                        <p:attrNameLst>
                                          <p:attrName>style.visibility</p:attrName>
                                        </p:attrNameLst>
                                      </p:cBhvr>
                                      <p:to>
                                        <p:strVal val="visible"/>
                                      </p:to>
                                    </p:set>
                                    <p:anim calcmode="lin" valueType="num">
                                      <p:cBhvr additive="base">
                                        <p:cTn id="19" dur="500" fill="hold"/>
                                        <p:tgtEl>
                                          <p:spTgt spid="2017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17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1731">
                                            <p:txEl>
                                              <p:pRg st="5" end="5"/>
                                            </p:txEl>
                                          </p:spTgt>
                                        </p:tgtEl>
                                        <p:attrNameLst>
                                          <p:attrName>style.visibility</p:attrName>
                                        </p:attrNameLst>
                                      </p:cBhvr>
                                      <p:to>
                                        <p:strVal val="visible"/>
                                      </p:to>
                                    </p:set>
                                    <p:anim calcmode="lin" valueType="num">
                                      <p:cBhvr additive="base">
                                        <p:cTn id="23" dur="500" fill="hold"/>
                                        <p:tgtEl>
                                          <p:spTgt spid="2017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173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1731">
                                            <p:txEl>
                                              <p:pRg st="6" end="6"/>
                                            </p:txEl>
                                          </p:spTgt>
                                        </p:tgtEl>
                                        <p:attrNameLst>
                                          <p:attrName>style.visibility</p:attrName>
                                        </p:attrNameLst>
                                      </p:cBhvr>
                                      <p:to>
                                        <p:strVal val="visible"/>
                                      </p:to>
                                    </p:set>
                                    <p:anim calcmode="lin" valueType="num">
                                      <p:cBhvr additive="base">
                                        <p:cTn id="27" dur="500" fill="hold"/>
                                        <p:tgtEl>
                                          <p:spTgt spid="20173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173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1731">
                                            <p:txEl>
                                              <p:pRg st="7" end="7"/>
                                            </p:txEl>
                                          </p:spTgt>
                                        </p:tgtEl>
                                        <p:attrNameLst>
                                          <p:attrName>style.visibility</p:attrName>
                                        </p:attrNameLst>
                                      </p:cBhvr>
                                      <p:to>
                                        <p:strVal val="visible"/>
                                      </p:to>
                                    </p:set>
                                    <p:anim calcmode="lin" valueType="num">
                                      <p:cBhvr additive="base">
                                        <p:cTn id="31" dur="500" fill="hold"/>
                                        <p:tgtEl>
                                          <p:spTgt spid="20173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17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8242"/>
                                        </p:tgtEl>
                                        <p:attrNameLst>
                                          <p:attrName>style.visibility</p:attrName>
                                        </p:attrNameLst>
                                      </p:cBhvr>
                                      <p:to>
                                        <p:strVal val="visible"/>
                                      </p:to>
                                    </p:set>
                                    <p:anim calcmode="lin" valueType="num">
                                      <p:cBhvr additive="base">
                                        <p:cTn id="37" dur="500" fill="hold"/>
                                        <p:tgtEl>
                                          <p:spTgt spid="138242"/>
                                        </p:tgtEl>
                                        <p:attrNameLst>
                                          <p:attrName>ppt_x</p:attrName>
                                        </p:attrNameLst>
                                      </p:cBhvr>
                                      <p:tavLst>
                                        <p:tav tm="0">
                                          <p:val>
                                            <p:strVal val="#ppt_x"/>
                                          </p:val>
                                        </p:tav>
                                        <p:tav tm="100000">
                                          <p:val>
                                            <p:strVal val="#ppt_x"/>
                                          </p:val>
                                        </p:tav>
                                      </p:tavLst>
                                    </p:anim>
                                    <p:anim calcmode="lin" valueType="num">
                                      <p:cBhvr additive="base">
                                        <p:cTn id="38" dur="500" fill="hold"/>
                                        <p:tgtEl>
                                          <p:spTgt spid="138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495600" y="0"/>
            <a:ext cx="7772400" cy="1143000"/>
          </a:xfrm>
        </p:spPr>
        <p:txBody>
          <a:bodyPr>
            <a:normAutofit/>
          </a:bodyPr>
          <a:lstStyle/>
          <a:p>
            <a:pPr eaLnBrk="1" hangingPunct="1"/>
            <a:r>
              <a:rPr lang="en-US" altLang="zh-CN" b="1" dirty="0"/>
              <a:t>4.7.1 </a:t>
            </a:r>
            <a:r>
              <a:rPr lang="zh-CN" altLang="en-US" b="1" dirty="0"/>
              <a:t>静态</a:t>
            </a:r>
            <a:r>
              <a:rPr lang="zh-CN" altLang="en-US" b="1" dirty="0">
                <a:solidFill>
                  <a:srgbClr val="FF3300"/>
                </a:solidFill>
              </a:rPr>
              <a:t>数据成员</a:t>
            </a:r>
          </a:p>
        </p:txBody>
      </p:sp>
      <p:sp>
        <p:nvSpPr>
          <p:cNvPr id="140291" name="Rectangle 3"/>
          <p:cNvSpPr>
            <a:spLocks noGrp="1" noChangeArrowheads="1"/>
          </p:cNvSpPr>
          <p:nvPr>
            <p:ph type="body" idx="1"/>
          </p:nvPr>
        </p:nvSpPr>
        <p:spPr>
          <a:xfrm>
            <a:off x="1847528" y="980728"/>
            <a:ext cx="8820472" cy="5040312"/>
          </a:xfrm>
        </p:spPr>
        <p:txBody>
          <a:bodyPr>
            <a:noAutofit/>
          </a:bodyPr>
          <a:lstStyle/>
          <a:p>
            <a:pPr eaLnBrk="1" hangingPunct="1">
              <a:lnSpc>
                <a:spcPct val="90000"/>
              </a:lnSpc>
              <a:buFontTx/>
              <a:buNone/>
            </a:pPr>
            <a:r>
              <a:rPr lang="en-US" altLang="zh-CN" sz="2400" b="1" dirty="0"/>
              <a:t>1</a:t>
            </a:r>
            <a:r>
              <a:rPr lang="zh-CN" altLang="en-US" sz="2400" b="1" dirty="0"/>
              <a:t>．静态数据成员的声明</a:t>
            </a:r>
          </a:p>
          <a:p>
            <a:pPr lvl="1" eaLnBrk="1" hangingPunct="1">
              <a:lnSpc>
                <a:spcPct val="90000"/>
              </a:lnSpc>
              <a:buFontTx/>
              <a:buNone/>
            </a:pPr>
            <a:r>
              <a:rPr lang="en-US" altLang="zh-CN" sz="2400" b="1" dirty="0">
                <a:solidFill>
                  <a:srgbClr val="FF3300"/>
                </a:solidFill>
              </a:rPr>
              <a:t>class  X{</a:t>
            </a:r>
          </a:p>
          <a:p>
            <a:pPr lvl="2" eaLnBrk="1" hangingPunct="1">
              <a:lnSpc>
                <a:spcPct val="90000"/>
              </a:lnSpc>
              <a:buFontTx/>
              <a:buNone/>
            </a:pPr>
            <a:r>
              <a:rPr lang="en-US" altLang="zh-CN" sz="2000" b="1" dirty="0">
                <a:solidFill>
                  <a:srgbClr val="0000FF"/>
                </a:solidFill>
              </a:rPr>
              <a:t>static </a:t>
            </a:r>
            <a:r>
              <a:rPr lang="zh-CN" altLang="en-US" sz="2000" b="1" dirty="0">
                <a:solidFill>
                  <a:srgbClr val="0000FF"/>
                </a:solidFill>
              </a:rPr>
              <a:t>类型 静态成员名</a:t>
            </a:r>
            <a:r>
              <a:rPr lang="en-US" altLang="zh-CN" sz="2000" b="1" dirty="0">
                <a:solidFill>
                  <a:srgbClr val="0000FF"/>
                </a:solidFill>
              </a:rPr>
              <a:t>;</a:t>
            </a:r>
            <a:r>
              <a:rPr lang="en-US" altLang="zh-CN" sz="2000" b="1" dirty="0">
                <a:solidFill>
                  <a:schemeClr val="accent2"/>
                </a:solidFill>
              </a:rPr>
              <a:t>    </a:t>
            </a:r>
          </a:p>
          <a:p>
            <a:pPr lvl="1" eaLnBrk="1" hangingPunct="1">
              <a:lnSpc>
                <a:spcPct val="90000"/>
              </a:lnSpc>
              <a:buFontTx/>
              <a:buNone/>
            </a:pPr>
            <a:r>
              <a:rPr lang="en-US" altLang="zh-CN" sz="2400" b="1" dirty="0">
                <a:solidFill>
                  <a:srgbClr val="FF3300"/>
                </a:solidFill>
              </a:rPr>
              <a:t>……</a:t>
            </a:r>
          </a:p>
          <a:p>
            <a:pPr lvl="1" eaLnBrk="1" hangingPunct="1">
              <a:lnSpc>
                <a:spcPct val="90000"/>
              </a:lnSpc>
              <a:buFontTx/>
              <a:buNone/>
            </a:pPr>
            <a:r>
              <a:rPr lang="en-US" altLang="zh-CN" sz="2400" b="1" dirty="0">
                <a:solidFill>
                  <a:srgbClr val="FF3300"/>
                </a:solidFill>
              </a:rPr>
              <a:t>}</a:t>
            </a:r>
          </a:p>
          <a:p>
            <a:pPr eaLnBrk="1" hangingPunct="1">
              <a:lnSpc>
                <a:spcPct val="90000"/>
              </a:lnSpc>
              <a:buFontTx/>
              <a:buNone/>
            </a:pPr>
            <a:r>
              <a:rPr lang="en-US" altLang="zh-CN" sz="2400" b="1" dirty="0"/>
              <a:t>2</a:t>
            </a:r>
            <a:r>
              <a:rPr lang="zh-CN" altLang="en-US" sz="2400" b="1" dirty="0"/>
              <a:t>．静态数据成员的定义</a:t>
            </a:r>
          </a:p>
          <a:p>
            <a:pPr lvl="1" eaLnBrk="1" hangingPunct="1">
              <a:lnSpc>
                <a:spcPct val="90000"/>
              </a:lnSpc>
              <a:buFontTx/>
              <a:buNone/>
            </a:pPr>
            <a:r>
              <a:rPr lang="zh-CN" altLang="en-US" sz="2400" b="1" dirty="0"/>
              <a:t>有以下两种定义形式：</a:t>
            </a:r>
          </a:p>
          <a:p>
            <a:pPr lvl="1" eaLnBrk="1" hangingPunct="1">
              <a:lnSpc>
                <a:spcPct val="90000"/>
              </a:lnSpc>
              <a:buFontTx/>
              <a:buNone/>
            </a:pPr>
            <a:endParaRPr lang="zh-CN" altLang="en-US" sz="700" b="1" dirty="0"/>
          </a:p>
          <a:p>
            <a:pPr lvl="1" eaLnBrk="1" hangingPunct="1">
              <a:lnSpc>
                <a:spcPct val="90000"/>
              </a:lnSpc>
              <a:buFontTx/>
              <a:buNone/>
            </a:pPr>
            <a:r>
              <a:rPr lang="zh-CN" altLang="en-US" sz="2400" b="1" dirty="0">
                <a:solidFill>
                  <a:srgbClr val="0000FF"/>
                </a:solidFill>
              </a:rPr>
              <a:t>类型 类名</a:t>
            </a:r>
            <a:r>
              <a:rPr lang="en-US" altLang="zh-CN" sz="2400" b="1" dirty="0">
                <a:solidFill>
                  <a:srgbClr val="0000FF"/>
                </a:solidFill>
              </a:rPr>
              <a:t>::</a:t>
            </a:r>
            <a:r>
              <a:rPr lang="zh-CN" altLang="en-US" sz="2400" b="1" dirty="0">
                <a:solidFill>
                  <a:srgbClr val="0000FF"/>
                </a:solidFill>
              </a:rPr>
              <a:t>静态成员名</a:t>
            </a:r>
            <a:r>
              <a:rPr lang="en-US" altLang="zh-CN" sz="2400" b="1" dirty="0">
                <a:solidFill>
                  <a:srgbClr val="0000FF"/>
                </a:solidFill>
              </a:rPr>
              <a:t>;         </a:t>
            </a:r>
          </a:p>
          <a:p>
            <a:pPr lvl="1" eaLnBrk="1" hangingPunct="1">
              <a:lnSpc>
                <a:spcPct val="90000"/>
              </a:lnSpc>
              <a:buFontTx/>
              <a:buNone/>
            </a:pPr>
            <a:r>
              <a:rPr lang="zh-CN" altLang="en-US" sz="2400" b="1" dirty="0">
                <a:solidFill>
                  <a:srgbClr val="0000FF"/>
                </a:solidFill>
              </a:rPr>
              <a:t>类型 类名</a:t>
            </a:r>
            <a:r>
              <a:rPr lang="en-US" altLang="zh-CN" sz="2400" b="1" dirty="0">
                <a:solidFill>
                  <a:srgbClr val="0000FF"/>
                </a:solidFill>
              </a:rPr>
              <a:t>::</a:t>
            </a:r>
            <a:r>
              <a:rPr lang="zh-CN" altLang="en-US" sz="2400" b="1" dirty="0">
                <a:solidFill>
                  <a:srgbClr val="0000FF"/>
                </a:solidFill>
              </a:rPr>
              <a:t>静态成员名</a:t>
            </a:r>
            <a:r>
              <a:rPr lang="en-US" altLang="zh-CN" sz="2400" b="1" dirty="0">
                <a:solidFill>
                  <a:srgbClr val="0000FF"/>
                </a:solidFill>
              </a:rPr>
              <a:t>=</a:t>
            </a:r>
            <a:r>
              <a:rPr lang="zh-CN" altLang="en-US" sz="2400" b="1" dirty="0">
                <a:solidFill>
                  <a:srgbClr val="0000FF"/>
                </a:solidFill>
              </a:rPr>
              <a:t>初始值</a:t>
            </a:r>
            <a:r>
              <a:rPr lang="en-US" altLang="zh-CN" sz="2400" b="1" dirty="0">
                <a:solidFill>
                  <a:srgbClr val="0000FF"/>
                </a:solidFill>
              </a:rPr>
              <a:t>; </a:t>
            </a:r>
          </a:p>
          <a:p>
            <a:pPr lvl="1" eaLnBrk="1" hangingPunct="1">
              <a:lnSpc>
                <a:spcPct val="90000"/>
              </a:lnSpc>
              <a:buFontTx/>
              <a:buNone/>
            </a:pPr>
            <a:endParaRPr lang="en-US" altLang="zh-CN" sz="700" b="1" dirty="0">
              <a:solidFill>
                <a:srgbClr val="0000FF"/>
              </a:solidFill>
            </a:endParaRPr>
          </a:p>
          <a:p>
            <a:pPr lvl="1" eaLnBrk="1" hangingPunct="1">
              <a:lnSpc>
                <a:spcPct val="90000"/>
              </a:lnSpc>
              <a:buFontTx/>
              <a:buNone/>
            </a:pPr>
            <a:r>
              <a:rPr lang="zh-CN" altLang="en-US" sz="2400" b="1" dirty="0"/>
              <a:t>注意：① 在类外定义静态数据成员时，不能加上</a:t>
            </a:r>
            <a:r>
              <a:rPr lang="en-US" altLang="zh-CN" sz="2400" b="1" dirty="0"/>
              <a:t>static</a:t>
            </a:r>
            <a:r>
              <a:rPr lang="zh-CN" altLang="en-US" sz="2400" b="1" dirty="0"/>
              <a:t>限定词；② 在定义静态数据成员时可以指定它的初始值（第</a:t>
            </a:r>
            <a:r>
              <a:rPr lang="en-US" altLang="zh-CN" sz="2400" b="1" dirty="0"/>
              <a:t>2</a:t>
            </a:r>
            <a:r>
              <a:rPr lang="zh-CN" altLang="en-US" sz="2400" b="1" dirty="0"/>
              <a:t>种定义形式），若定义时没有指定初值，</a:t>
            </a:r>
            <a:r>
              <a:rPr lang="zh-CN" altLang="en-US" sz="2400" b="1" dirty="0">
                <a:solidFill>
                  <a:srgbClr val="FF0000"/>
                </a:solidFill>
              </a:rPr>
              <a:t>系统默认其初值为</a:t>
            </a:r>
            <a:r>
              <a:rPr lang="en-US" altLang="zh-CN" sz="2400" b="1" dirty="0">
                <a:solidFill>
                  <a:srgbClr val="FF0000"/>
                </a:solidFill>
              </a:rPr>
              <a:t>0</a:t>
            </a:r>
            <a:r>
              <a:rPr lang="zh-CN" altLang="en-US" sz="2400" b="1" dirty="0"/>
              <a:t>。</a:t>
            </a:r>
          </a:p>
        </p:txBody>
      </p:sp>
    </p:spTree>
    <p:extLst>
      <p:ext uri="{BB962C8B-B14F-4D97-AF65-F5344CB8AC3E}">
        <p14:creationId xmlns:p14="http://schemas.microsoft.com/office/powerpoint/2010/main" val="181906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 calcmode="lin" valueType="num">
                                      <p:cBhvr additive="base">
                                        <p:cTn id="7" dur="500" fill="hold"/>
                                        <p:tgtEl>
                                          <p:spTgt spid="140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1" end="1"/>
                                            </p:txEl>
                                          </p:spTgt>
                                        </p:tgtEl>
                                        <p:attrNameLst>
                                          <p:attrName>style.visibility</p:attrName>
                                        </p:attrNameLst>
                                      </p:cBhvr>
                                      <p:to>
                                        <p:strVal val="visible"/>
                                      </p:to>
                                    </p:set>
                                    <p:anim calcmode="lin" valueType="num">
                                      <p:cBhvr additive="base">
                                        <p:cTn id="13"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0291">
                                            <p:txEl>
                                              <p:pRg st="2" end="2"/>
                                            </p:txEl>
                                          </p:spTgt>
                                        </p:tgtEl>
                                        <p:attrNameLst>
                                          <p:attrName>style.visibility</p:attrName>
                                        </p:attrNameLst>
                                      </p:cBhvr>
                                      <p:to>
                                        <p:strVal val="visible"/>
                                      </p:to>
                                    </p:set>
                                    <p:anim calcmode="lin" valueType="num">
                                      <p:cBhvr additive="base">
                                        <p:cTn id="19"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0291">
                                            <p:txEl>
                                              <p:pRg st="3" end="3"/>
                                            </p:txEl>
                                          </p:spTgt>
                                        </p:tgtEl>
                                        <p:attrNameLst>
                                          <p:attrName>style.visibility</p:attrName>
                                        </p:attrNameLst>
                                      </p:cBhvr>
                                      <p:to>
                                        <p:strVal val="visible"/>
                                      </p:to>
                                    </p:set>
                                    <p:anim calcmode="lin" valueType="num">
                                      <p:cBhvr additive="base">
                                        <p:cTn id="25" dur="5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0291">
                                            <p:txEl>
                                              <p:pRg st="4" end="4"/>
                                            </p:txEl>
                                          </p:spTgt>
                                        </p:tgtEl>
                                        <p:attrNameLst>
                                          <p:attrName>style.visibility</p:attrName>
                                        </p:attrNameLst>
                                      </p:cBhvr>
                                      <p:to>
                                        <p:strVal val="visible"/>
                                      </p:to>
                                    </p:set>
                                    <p:anim calcmode="lin" valueType="num">
                                      <p:cBhvr additive="base">
                                        <p:cTn id="31" dur="500" fill="hold"/>
                                        <p:tgtEl>
                                          <p:spTgt spid="1402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0291">
                                            <p:txEl>
                                              <p:pRg st="5" end="5"/>
                                            </p:txEl>
                                          </p:spTgt>
                                        </p:tgtEl>
                                        <p:attrNameLst>
                                          <p:attrName>style.visibility</p:attrName>
                                        </p:attrNameLst>
                                      </p:cBhvr>
                                      <p:to>
                                        <p:strVal val="visible"/>
                                      </p:to>
                                    </p:set>
                                    <p:anim calcmode="lin" valueType="num">
                                      <p:cBhvr additive="base">
                                        <p:cTn id="37" dur="500" fill="hold"/>
                                        <p:tgtEl>
                                          <p:spTgt spid="1402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0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0291">
                                            <p:txEl>
                                              <p:pRg st="6" end="6"/>
                                            </p:txEl>
                                          </p:spTgt>
                                        </p:tgtEl>
                                        <p:attrNameLst>
                                          <p:attrName>style.visibility</p:attrName>
                                        </p:attrNameLst>
                                      </p:cBhvr>
                                      <p:to>
                                        <p:strVal val="visible"/>
                                      </p:to>
                                    </p:set>
                                    <p:anim calcmode="lin" valueType="num">
                                      <p:cBhvr additive="base">
                                        <p:cTn id="43"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0291">
                                            <p:txEl>
                                              <p:pRg st="8" end="8"/>
                                            </p:txEl>
                                          </p:spTgt>
                                        </p:tgtEl>
                                        <p:attrNameLst>
                                          <p:attrName>style.visibility</p:attrName>
                                        </p:attrNameLst>
                                      </p:cBhvr>
                                      <p:to>
                                        <p:strVal val="visible"/>
                                      </p:to>
                                    </p:set>
                                    <p:anim calcmode="lin" valueType="num">
                                      <p:cBhvr additive="base">
                                        <p:cTn id="49" dur="500" fill="hold"/>
                                        <p:tgtEl>
                                          <p:spTgt spid="14029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02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0291">
                                            <p:txEl>
                                              <p:pRg st="9" end="9"/>
                                            </p:txEl>
                                          </p:spTgt>
                                        </p:tgtEl>
                                        <p:attrNameLst>
                                          <p:attrName>style.visibility</p:attrName>
                                        </p:attrNameLst>
                                      </p:cBhvr>
                                      <p:to>
                                        <p:strVal val="visible"/>
                                      </p:to>
                                    </p:set>
                                    <p:anim calcmode="lin" valueType="num">
                                      <p:cBhvr additive="base">
                                        <p:cTn id="55" dur="500" fill="hold"/>
                                        <p:tgtEl>
                                          <p:spTgt spid="140291">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02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0291">
                                            <p:txEl>
                                              <p:pRg st="11" end="11"/>
                                            </p:txEl>
                                          </p:spTgt>
                                        </p:tgtEl>
                                        <p:attrNameLst>
                                          <p:attrName>style.visibility</p:attrName>
                                        </p:attrNameLst>
                                      </p:cBhvr>
                                      <p:to>
                                        <p:strVal val="visible"/>
                                      </p:to>
                                    </p:set>
                                    <p:anim calcmode="lin" valueType="num">
                                      <p:cBhvr additive="base">
                                        <p:cTn id="61" dur="500" fill="hold"/>
                                        <p:tgtEl>
                                          <p:spTgt spid="14029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02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2208213" y="1341439"/>
            <a:ext cx="7772400" cy="5040312"/>
          </a:xfrm>
        </p:spPr>
        <p:txBody>
          <a:bodyPr/>
          <a:lstStyle/>
          <a:p>
            <a:pPr eaLnBrk="1" hangingPunct="1">
              <a:buFontTx/>
              <a:buNone/>
            </a:pPr>
            <a:r>
              <a:rPr lang="en-US" altLang="zh-CN" b="1" dirty="0"/>
              <a:t>3</a:t>
            </a:r>
            <a:r>
              <a:rPr lang="zh-CN" altLang="en-US" b="1" dirty="0"/>
              <a:t>．静态数据成员的访问</a:t>
            </a:r>
          </a:p>
          <a:p>
            <a:pPr lvl="1" eaLnBrk="1" hangingPunct="1">
              <a:buFontTx/>
              <a:buNone/>
            </a:pPr>
            <a:r>
              <a:rPr lang="zh-CN" altLang="en-US" b="1" dirty="0"/>
              <a:t>静态成员属于整个类，两种方式访问。</a:t>
            </a:r>
          </a:p>
          <a:p>
            <a:pPr lvl="1" eaLnBrk="1" hangingPunct="1">
              <a:buFontTx/>
              <a:buNone/>
            </a:pPr>
            <a:endParaRPr lang="zh-CN" altLang="en-US" b="1" dirty="0"/>
          </a:p>
          <a:p>
            <a:pPr eaLnBrk="1" hangingPunct="1">
              <a:buFontTx/>
              <a:buNone/>
            </a:pPr>
            <a:r>
              <a:rPr lang="zh-CN" altLang="en-US" b="1" dirty="0"/>
              <a:t>① 通过类名访问（这种访问方式是非静态成员不具有的）：</a:t>
            </a:r>
          </a:p>
          <a:p>
            <a:pPr eaLnBrk="1" hangingPunct="1">
              <a:buFontTx/>
              <a:buNone/>
            </a:pPr>
            <a:r>
              <a:rPr lang="zh-CN" altLang="en-US" b="1" dirty="0"/>
              <a:t>		</a:t>
            </a:r>
            <a:r>
              <a:rPr lang="zh-CN" altLang="en-US" b="1" dirty="0">
                <a:solidFill>
                  <a:srgbClr val="0000FF"/>
                </a:solidFill>
              </a:rPr>
              <a:t>类名</a:t>
            </a:r>
            <a:r>
              <a:rPr lang="en-US" altLang="zh-CN" b="1" dirty="0">
                <a:solidFill>
                  <a:srgbClr val="0000FF"/>
                </a:solidFill>
              </a:rPr>
              <a:t>::</a:t>
            </a:r>
            <a:r>
              <a:rPr lang="zh-CN" altLang="en-US" b="1" dirty="0">
                <a:solidFill>
                  <a:srgbClr val="0000FF"/>
                </a:solidFill>
              </a:rPr>
              <a:t>静态成员名</a:t>
            </a:r>
            <a:r>
              <a:rPr lang="en-US" altLang="zh-CN" b="1" dirty="0">
                <a:solidFill>
                  <a:srgbClr val="0000FF"/>
                </a:solidFill>
              </a:rPr>
              <a:t>;</a:t>
            </a:r>
          </a:p>
          <a:p>
            <a:pPr eaLnBrk="1" hangingPunct="1">
              <a:buFontTx/>
              <a:buNone/>
            </a:pPr>
            <a:r>
              <a:rPr lang="en-US" altLang="zh-CN" b="1" dirty="0"/>
              <a:t>② </a:t>
            </a:r>
            <a:r>
              <a:rPr lang="zh-CN" altLang="en-US" b="1" dirty="0"/>
              <a:t>通过对象访问：</a:t>
            </a:r>
          </a:p>
          <a:p>
            <a:pPr eaLnBrk="1" hangingPunct="1">
              <a:buFontTx/>
              <a:buNone/>
            </a:pPr>
            <a:r>
              <a:rPr lang="zh-CN" altLang="en-US" b="1" dirty="0"/>
              <a:t>		</a:t>
            </a:r>
            <a:r>
              <a:rPr lang="zh-CN" altLang="en-US" b="1" dirty="0">
                <a:solidFill>
                  <a:srgbClr val="0000FF"/>
                </a:solidFill>
              </a:rPr>
              <a:t>对象名</a:t>
            </a:r>
            <a:r>
              <a:rPr lang="en-US" altLang="zh-CN" b="1" dirty="0">
                <a:solidFill>
                  <a:srgbClr val="0000FF"/>
                </a:solidFill>
              </a:rPr>
              <a:t>.</a:t>
            </a:r>
            <a:r>
              <a:rPr lang="zh-CN" altLang="en-US" b="1" dirty="0">
                <a:solidFill>
                  <a:srgbClr val="0000FF"/>
                </a:solidFill>
              </a:rPr>
              <a:t>静态成员名</a:t>
            </a:r>
            <a:r>
              <a:rPr lang="en-US" altLang="zh-CN" b="1" dirty="0">
                <a:solidFill>
                  <a:srgbClr val="0000FF"/>
                </a:solidFill>
              </a:rPr>
              <a:t>;</a:t>
            </a:r>
          </a:p>
        </p:txBody>
      </p:sp>
    </p:spTree>
    <p:extLst>
      <p:ext uri="{BB962C8B-B14F-4D97-AF65-F5344CB8AC3E}">
        <p14:creationId xmlns:p14="http://schemas.microsoft.com/office/powerpoint/2010/main" val="279897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1000"/>
                                        <p:tgtEl>
                                          <p:spTgt spid="142339">
                                            <p:txEl>
                                              <p:pRg st="0" end="0"/>
                                            </p:txEl>
                                          </p:spTgt>
                                        </p:tgtEl>
                                      </p:cBhvr>
                                    </p:animEffect>
                                    <p:anim calcmode="lin" valueType="num">
                                      <p:cBhvr>
                                        <p:cTn id="8" dur="1000" fill="hold"/>
                                        <p:tgtEl>
                                          <p:spTgt spid="142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2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2339">
                                            <p:txEl>
                                              <p:pRg st="1" end="1"/>
                                            </p:txEl>
                                          </p:spTgt>
                                        </p:tgtEl>
                                        <p:attrNameLst>
                                          <p:attrName>style.visibility</p:attrName>
                                        </p:attrNameLst>
                                      </p:cBhvr>
                                      <p:to>
                                        <p:strVal val="visible"/>
                                      </p:to>
                                    </p:set>
                                    <p:animEffect transition="in" filter="fade">
                                      <p:cBhvr>
                                        <p:cTn id="14" dur="1000"/>
                                        <p:tgtEl>
                                          <p:spTgt spid="142339">
                                            <p:txEl>
                                              <p:pRg st="1" end="1"/>
                                            </p:txEl>
                                          </p:spTgt>
                                        </p:tgtEl>
                                      </p:cBhvr>
                                    </p:animEffect>
                                    <p:anim calcmode="lin" valueType="num">
                                      <p:cBhvr>
                                        <p:cTn id="15" dur="10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23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2339">
                                            <p:txEl>
                                              <p:pRg st="3" end="3"/>
                                            </p:txEl>
                                          </p:spTgt>
                                        </p:tgtEl>
                                        <p:attrNameLst>
                                          <p:attrName>style.visibility</p:attrName>
                                        </p:attrNameLst>
                                      </p:cBhvr>
                                      <p:to>
                                        <p:strVal val="visible"/>
                                      </p:to>
                                    </p:set>
                                    <p:animEffect transition="in" filter="fade">
                                      <p:cBhvr>
                                        <p:cTn id="21" dur="1000"/>
                                        <p:tgtEl>
                                          <p:spTgt spid="142339">
                                            <p:txEl>
                                              <p:pRg st="3" end="3"/>
                                            </p:txEl>
                                          </p:spTgt>
                                        </p:tgtEl>
                                      </p:cBhvr>
                                    </p:animEffect>
                                    <p:anim calcmode="lin" valueType="num">
                                      <p:cBhvr>
                                        <p:cTn id="22" dur="1000" fill="hold"/>
                                        <p:tgtEl>
                                          <p:spTgt spid="14233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2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2339">
                                            <p:txEl>
                                              <p:pRg st="4" end="4"/>
                                            </p:txEl>
                                          </p:spTgt>
                                        </p:tgtEl>
                                        <p:attrNameLst>
                                          <p:attrName>style.visibility</p:attrName>
                                        </p:attrNameLst>
                                      </p:cBhvr>
                                      <p:to>
                                        <p:strVal val="visible"/>
                                      </p:to>
                                    </p:set>
                                    <p:animEffect transition="in" filter="fade">
                                      <p:cBhvr>
                                        <p:cTn id="28" dur="1000"/>
                                        <p:tgtEl>
                                          <p:spTgt spid="142339">
                                            <p:txEl>
                                              <p:pRg st="4" end="4"/>
                                            </p:txEl>
                                          </p:spTgt>
                                        </p:tgtEl>
                                      </p:cBhvr>
                                    </p:animEffect>
                                    <p:anim calcmode="lin" valueType="num">
                                      <p:cBhvr>
                                        <p:cTn id="29" dur="1000" fill="hold"/>
                                        <p:tgtEl>
                                          <p:spTgt spid="14233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42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2339">
                                            <p:txEl>
                                              <p:pRg st="5" end="5"/>
                                            </p:txEl>
                                          </p:spTgt>
                                        </p:tgtEl>
                                        <p:attrNameLst>
                                          <p:attrName>style.visibility</p:attrName>
                                        </p:attrNameLst>
                                      </p:cBhvr>
                                      <p:to>
                                        <p:strVal val="visible"/>
                                      </p:to>
                                    </p:set>
                                    <p:animEffect transition="in" filter="fade">
                                      <p:cBhvr>
                                        <p:cTn id="35" dur="1000"/>
                                        <p:tgtEl>
                                          <p:spTgt spid="142339">
                                            <p:txEl>
                                              <p:pRg st="5" end="5"/>
                                            </p:txEl>
                                          </p:spTgt>
                                        </p:tgtEl>
                                      </p:cBhvr>
                                    </p:animEffect>
                                    <p:anim calcmode="lin" valueType="num">
                                      <p:cBhvr>
                                        <p:cTn id="36" dur="1000" fill="hold"/>
                                        <p:tgtEl>
                                          <p:spTgt spid="14233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423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2339">
                                            <p:txEl>
                                              <p:pRg st="6" end="6"/>
                                            </p:txEl>
                                          </p:spTgt>
                                        </p:tgtEl>
                                        <p:attrNameLst>
                                          <p:attrName>style.visibility</p:attrName>
                                        </p:attrNameLst>
                                      </p:cBhvr>
                                      <p:to>
                                        <p:strVal val="visible"/>
                                      </p:to>
                                    </p:set>
                                    <p:animEffect transition="in" filter="fade">
                                      <p:cBhvr>
                                        <p:cTn id="42" dur="1000"/>
                                        <p:tgtEl>
                                          <p:spTgt spid="142339">
                                            <p:txEl>
                                              <p:pRg st="6" end="6"/>
                                            </p:txEl>
                                          </p:spTgt>
                                        </p:tgtEl>
                                      </p:cBhvr>
                                    </p:animEffect>
                                    <p:anim calcmode="lin" valueType="num">
                                      <p:cBhvr>
                                        <p:cTn id="43" dur="1000" fill="hold"/>
                                        <p:tgtEl>
                                          <p:spTgt spid="14233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14233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2427288" y="-32658"/>
            <a:ext cx="7772400" cy="935039"/>
          </a:xfrm>
        </p:spPr>
        <p:txBody>
          <a:bodyPr>
            <a:normAutofit/>
          </a:bodyPr>
          <a:lstStyle/>
          <a:p>
            <a:pPr eaLnBrk="1" hangingPunct="1"/>
            <a:r>
              <a:rPr lang="en-US" altLang="zh-CN" b="1" dirty="0"/>
              <a:t>4.7.2 </a:t>
            </a:r>
            <a:r>
              <a:rPr lang="zh-CN" altLang="en-US" b="1" dirty="0"/>
              <a:t>静态</a:t>
            </a:r>
            <a:r>
              <a:rPr lang="zh-CN" altLang="en-US" b="1" dirty="0">
                <a:solidFill>
                  <a:srgbClr val="FF3300"/>
                </a:solidFill>
              </a:rPr>
              <a:t>成员函数</a:t>
            </a:r>
          </a:p>
        </p:txBody>
      </p:sp>
      <p:sp>
        <p:nvSpPr>
          <p:cNvPr id="74755" name="Rectangle 3"/>
          <p:cNvSpPr>
            <a:spLocks noGrp="1" noChangeArrowheads="1"/>
          </p:cNvSpPr>
          <p:nvPr>
            <p:ph type="body" idx="1"/>
          </p:nvPr>
        </p:nvSpPr>
        <p:spPr>
          <a:xfrm>
            <a:off x="1847528" y="1124745"/>
            <a:ext cx="7989888" cy="4827587"/>
          </a:xfrm>
        </p:spPr>
        <p:txBody>
          <a:bodyPr/>
          <a:lstStyle/>
          <a:p>
            <a:pPr eaLnBrk="1" hangingPunct="1">
              <a:buFontTx/>
              <a:buNone/>
            </a:pPr>
            <a:r>
              <a:rPr lang="en-US" altLang="zh-CN" b="1" dirty="0"/>
              <a:t>1</a:t>
            </a:r>
            <a:r>
              <a:rPr lang="zh-CN" altLang="en-US" b="1" dirty="0"/>
              <a:t>、概念</a:t>
            </a:r>
          </a:p>
          <a:p>
            <a:pPr lvl="1" eaLnBrk="1" hangingPunct="1"/>
            <a:r>
              <a:rPr lang="zh-CN" altLang="en-US" b="1" dirty="0"/>
              <a:t>在类成员函数的原型前面加上</a:t>
            </a:r>
            <a:r>
              <a:rPr lang="en-US" altLang="zh-CN" b="1" dirty="0"/>
              <a:t>static</a:t>
            </a:r>
            <a:r>
              <a:rPr lang="zh-CN" altLang="en-US" b="1" dirty="0"/>
              <a:t>就将它定义成了静态成员函数。</a:t>
            </a:r>
            <a:br>
              <a:rPr lang="zh-CN" altLang="en-US" b="1" dirty="0"/>
            </a:br>
            <a:endParaRPr lang="zh-CN" altLang="en-US" b="1" dirty="0"/>
          </a:p>
          <a:p>
            <a:pPr lvl="1" eaLnBrk="1" hangingPunct="1"/>
            <a:r>
              <a:rPr lang="zh-CN" altLang="en-US" b="1" dirty="0"/>
              <a:t>静态成员函数是属于整个类的，</a:t>
            </a:r>
            <a:r>
              <a:rPr lang="zh-CN" altLang="en-US" b="1" dirty="0">
                <a:solidFill>
                  <a:srgbClr val="FF0000"/>
                </a:solidFill>
              </a:rPr>
              <a:t>它只能访问属于类的静态成员</a:t>
            </a:r>
            <a:r>
              <a:rPr lang="zh-CN" altLang="en-US" b="1" dirty="0"/>
              <a:t>（包括静态数据成员和静态成员函数），不能访问非静态成员（包括非静态的数据成员和成员函数）。</a:t>
            </a:r>
          </a:p>
          <a:p>
            <a:pPr eaLnBrk="1" hangingPunct="1">
              <a:buFontTx/>
              <a:buNone/>
            </a:pPr>
            <a:r>
              <a:rPr lang="en-US" altLang="zh-CN" b="1" dirty="0"/>
              <a:t>2</a:t>
            </a:r>
            <a:r>
              <a:rPr lang="zh-CN" altLang="en-US" b="1" dirty="0"/>
              <a:t>、静态成员函数有两种调用方式</a:t>
            </a:r>
          </a:p>
          <a:p>
            <a:pPr lvl="2" eaLnBrk="1" hangingPunct="1"/>
            <a:r>
              <a:rPr lang="zh-CN" altLang="en-US" sz="2400" b="1" dirty="0">
                <a:solidFill>
                  <a:srgbClr val="FF3300"/>
                </a:solidFill>
              </a:rPr>
              <a:t>类名</a:t>
            </a:r>
            <a:r>
              <a:rPr lang="en-US" altLang="zh-CN" sz="2400" b="1" dirty="0">
                <a:solidFill>
                  <a:srgbClr val="FF3300"/>
                </a:solidFill>
              </a:rPr>
              <a:t>::</a:t>
            </a:r>
            <a:r>
              <a:rPr lang="zh-CN" altLang="en-US" sz="2400" b="1" dirty="0">
                <a:solidFill>
                  <a:srgbClr val="FF3300"/>
                </a:solidFill>
              </a:rPr>
              <a:t>静态成员函数名（参数表）</a:t>
            </a:r>
            <a:r>
              <a:rPr lang="en-US" altLang="zh-CN" sz="2400" b="1" dirty="0">
                <a:solidFill>
                  <a:srgbClr val="FF3300"/>
                </a:solidFill>
              </a:rPr>
              <a:t>;</a:t>
            </a:r>
          </a:p>
          <a:p>
            <a:pPr lvl="2" eaLnBrk="1" hangingPunct="1"/>
            <a:r>
              <a:rPr lang="zh-CN" altLang="en-US" sz="2400" b="1" dirty="0">
                <a:solidFill>
                  <a:srgbClr val="FF3300"/>
                </a:solidFill>
              </a:rPr>
              <a:t>对象名</a:t>
            </a:r>
            <a:r>
              <a:rPr lang="en-US" altLang="zh-CN" sz="2400" b="1" dirty="0">
                <a:solidFill>
                  <a:srgbClr val="FF3300"/>
                </a:solidFill>
              </a:rPr>
              <a:t>.</a:t>
            </a:r>
            <a:r>
              <a:rPr lang="zh-CN" altLang="en-US" sz="2400" b="1" dirty="0">
                <a:solidFill>
                  <a:srgbClr val="FF3300"/>
                </a:solidFill>
              </a:rPr>
              <a:t>静态成员函数名（参数表）</a:t>
            </a:r>
            <a:r>
              <a:rPr lang="en-US" altLang="zh-CN" sz="2400" b="1" dirty="0">
                <a:solidFill>
                  <a:srgbClr val="FF3300"/>
                </a:solidFill>
              </a:rPr>
              <a:t>;</a:t>
            </a:r>
          </a:p>
        </p:txBody>
      </p:sp>
    </p:spTree>
    <p:extLst>
      <p:ext uri="{BB962C8B-B14F-4D97-AF65-F5344CB8AC3E}">
        <p14:creationId xmlns:p14="http://schemas.microsoft.com/office/powerpoint/2010/main" val="3845940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 calcmode="lin" valueType="num">
                                      <p:cBhvr additive="base">
                                        <p:cTn id="7"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 calcmode="lin" valueType="num">
                                      <p:cBhvr additive="base">
                                        <p:cTn id="13"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anim calcmode="lin" valueType="num">
                                      <p:cBhvr additive="base">
                                        <p:cTn id="19" dur="500" fill="hold"/>
                                        <p:tgtEl>
                                          <p:spTgt spid="7475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4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4755">
                                            <p:txEl>
                                              <p:pRg st="4" end="4"/>
                                            </p:txEl>
                                          </p:spTgt>
                                        </p:tgtEl>
                                        <p:attrNameLst>
                                          <p:attrName>style.visibility</p:attrName>
                                        </p:attrNameLst>
                                      </p:cBhvr>
                                      <p:to>
                                        <p:strVal val="visible"/>
                                      </p:to>
                                    </p:set>
                                    <p:anim calcmode="lin" valueType="num">
                                      <p:cBhvr additive="base">
                                        <p:cTn id="25" dur="500" fill="hold"/>
                                        <p:tgtEl>
                                          <p:spTgt spid="7475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47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4755">
                                            <p:txEl>
                                              <p:pRg st="5" end="5"/>
                                            </p:txEl>
                                          </p:spTgt>
                                        </p:tgtEl>
                                        <p:attrNameLst>
                                          <p:attrName>style.visibility</p:attrName>
                                        </p:attrNameLst>
                                      </p:cBhvr>
                                      <p:to>
                                        <p:strVal val="visible"/>
                                      </p:to>
                                    </p:set>
                                    <p:anim calcmode="lin" valueType="num">
                                      <p:cBhvr additive="base">
                                        <p:cTn id="31"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1991544" y="1268760"/>
            <a:ext cx="8064500" cy="4114800"/>
          </a:xfrm>
        </p:spPr>
        <p:txBody>
          <a:bodyPr>
            <a:noAutofit/>
          </a:bodyPr>
          <a:lstStyle/>
          <a:p>
            <a:pPr eaLnBrk="1" hangingPunct="1">
              <a:buFontTx/>
              <a:buNone/>
            </a:pPr>
            <a:r>
              <a:rPr lang="zh-CN" altLang="en-US" sz="2800" b="1" dirty="0">
                <a:solidFill>
                  <a:srgbClr val="FF0000"/>
                </a:solidFill>
              </a:rPr>
              <a:t>说明：</a:t>
            </a:r>
          </a:p>
          <a:p>
            <a:pPr eaLnBrk="1" hangingPunct="1">
              <a:buFontTx/>
              <a:buNone/>
            </a:pPr>
            <a:r>
              <a:rPr lang="zh-CN" altLang="en-US" sz="2800" b="1" dirty="0"/>
              <a:t>① 同普通成员函数一样，静态成员函数也可以在类内或类外定义，还可以定义成内联函数；</a:t>
            </a:r>
          </a:p>
          <a:p>
            <a:pPr eaLnBrk="1" hangingPunct="1">
              <a:buFontTx/>
              <a:buNone/>
            </a:pPr>
            <a:r>
              <a:rPr lang="zh-CN" altLang="en-US" sz="2800" b="1" dirty="0"/>
              <a:t>② 静态函数只能访问静态成员（包括静态的数据成员和成员函数），不能访问非静态成员。 </a:t>
            </a:r>
          </a:p>
          <a:p>
            <a:pPr eaLnBrk="1" hangingPunct="1">
              <a:buFontTx/>
              <a:buNone/>
            </a:pPr>
            <a:r>
              <a:rPr lang="zh-CN" altLang="en-US" sz="2800" b="1" dirty="0"/>
              <a:t>③ 静态成员函数可以在定义类的任何对象之前被调用，非静态成员只有在定义对象后，通过对象才能访问。 </a:t>
            </a:r>
          </a:p>
          <a:p>
            <a:pPr eaLnBrk="1" hangingPunct="1">
              <a:buFontTx/>
              <a:buNone/>
            </a:pPr>
            <a:r>
              <a:rPr lang="zh-CN" altLang="en-US" sz="2800" b="1" dirty="0"/>
              <a:t>④在类外定义静态成员函数时，不能加上</a:t>
            </a:r>
            <a:r>
              <a:rPr lang="en-US" altLang="zh-CN" sz="2800" b="1" dirty="0"/>
              <a:t>static</a:t>
            </a:r>
            <a:r>
              <a:rPr lang="zh-CN" altLang="en-US" sz="2800" b="1" dirty="0"/>
              <a:t>限定词。 </a:t>
            </a:r>
          </a:p>
          <a:p>
            <a:pPr eaLnBrk="1" hangingPunct="1">
              <a:buFontTx/>
              <a:buNone/>
            </a:pPr>
            <a:endParaRPr lang="en-US" altLang="zh-CN" sz="2800" b="1" dirty="0"/>
          </a:p>
        </p:txBody>
      </p:sp>
    </p:spTree>
    <p:extLst>
      <p:ext uri="{BB962C8B-B14F-4D97-AF65-F5344CB8AC3E}">
        <p14:creationId xmlns:p14="http://schemas.microsoft.com/office/powerpoint/2010/main" val="1047005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 calcmode="lin" valueType="num">
                                      <p:cBhvr additive="base">
                                        <p:cTn id="7" dur="500" fill="hold"/>
                                        <p:tgtEl>
                                          <p:spTgt spid="768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76803">
                                            <p:txEl>
                                              <p:pRg st="3" end="3"/>
                                            </p:txEl>
                                          </p:spTgt>
                                        </p:tgtEl>
                                        <p:attrNameLst>
                                          <p:attrName>style.visibility</p:attrName>
                                        </p:attrNameLst>
                                      </p:cBhvr>
                                      <p:to>
                                        <p:strVal val="visible"/>
                                      </p:to>
                                    </p:set>
                                    <p:anim calcmode="lin" valueType="num">
                                      <p:cBhvr>
                                        <p:cTn id="13" dur="1000" fill="hold"/>
                                        <p:tgtEl>
                                          <p:spTgt spid="76803">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76803">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76803">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7680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76803">
                                            <p:txEl>
                                              <p:pRg st="4" end="4"/>
                                            </p:txEl>
                                          </p:spTgt>
                                        </p:tgtEl>
                                        <p:attrNameLst>
                                          <p:attrName>style.visibility</p:attrName>
                                        </p:attrNameLst>
                                      </p:cBhvr>
                                      <p:to>
                                        <p:strVal val="visible"/>
                                      </p:to>
                                    </p:set>
                                    <p:anim calcmode="lin" valueType="num">
                                      <p:cBhvr>
                                        <p:cTn id="21" dur="1000" fill="hold"/>
                                        <p:tgtEl>
                                          <p:spTgt spid="76803">
                                            <p:txEl>
                                              <p:pRg st="4" end="4"/>
                                            </p:txEl>
                                          </p:spTgt>
                                        </p:tgtEl>
                                        <p:attrNameLst>
                                          <p:attrName>ppt_w</p:attrName>
                                        </p:attrNameLst>
                                      </p:cBhvr>
                                      <p:tavLst>
                                        <p:tav tm="0">
                                          <p:val>
                                            <p:fltVal val="0"/>
                                          </p:val>
                                        </p:tav>
                                        <p:tav tm="100000">
                                          <p:val>
                                            <p:strVal val="#ppt_w"/>
                                          </p:val>
                                        </p:tav>
                                      </p:tavLst>
                                    </p:anim>
                                    <p:anim calcmode="lin" valueType="num">
                                      <p:cBhvr>
                                        <p:cTn id="22" dur="1000" fill="hold"/>
                                        <p:tgtEl>
                                          <p:spTgt spid="76803">
                                            <p:txEl>
                                              <p:pRg st="4" end="4"/>
                                            </p:txEl>
                                          </p:spTgt>
                                        </p:tgtEl>
                                        <p:attrNameLst>
                                          <p:attrName>ppt_h</p:attrName>
                                        </p:attrNameLst>
                                      </p:cBhvr>
                                      <p:tavLst>
                                        <p:tav tm="0">
                                          <p:val>
                                            <p:fltVal val="0"/>
                                          </p:val>
                                        </p:tav>
                                        <p:tav tm="100000">
                                          <p:val>
                                            <p:strVal val="#ppt_h"/>
                                          </p:val>
                                        </p:tav>
                                      </p:tavLst>
                                    </p:anim>
                                    <p:anim calcmode="lin" valueType="num">
                                      <p:cBhvr>
                                        <p:cTn id="23" dur="1000" fill="hold"/>
                                        <p:tgtEl>
                                          <p:spTgt spid="76803">
                                            <p:txEl>
                                              <p:pRg st="4" end="4"/>
                                            </p:txEl>
                                          </p:spTgt>
                                        </p:tgtEl>
                                        <p:attrNameLst>
                                          <p:attrName>style.rotation</p:attrName>
                                        </p:attrNameLst>
                                      </p:cBhvr>
                                      <p:tavLst>
                                        <p:tav tm="0">
                                          <p:val>
                                            <p:fltVal val="90"/>
                                          </p:val>
                                        </p:tav>
                                        <p:tav tm="100000">
                                          <p:val>
                                            <p:fltVal val="0"/>
                                          </p:val>
                                        </p:tav>
                                      </p:tavLst>
                                    </p:anim>
                                    <p:animEffect transition="in" filter="fade">
                                      <p:cBhvr>
                                        <p:cTn id="24" dur="10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18006" y="1196752"/>
            <a:ext cx="7772400" cy="685800"/>
          </a:xfrm>
        </p:spPr>
        <p:txBody>
          <a:bodyPr/>
          <a:lstStyle/>
          <a:p>
            <a:r>
              <a:rPr lang="zh-CN" altLang="en-US" dirty="0"/>
              <a:t>优点</a:t>
            </a:r>
          </a:p>
        </p:txBody>
      </p:sp>
      <p:sp>
        <p:nvSpPr>
          <p:cNvPr id="3" name="内容占位符 2"/>
          <p:cNvSpPr>
            <a:spLocks noGrp="1"/>
          </p:cNvSpPr>
          <p:nvPr>
            <p:ph idx="1"/>
          </p:nvPr>
        </p:nvSpPr>
        <p:spPr>
          <a:xfrm>
            <a:off x="2018006" y="2132856"/>
            <a:ext cx="8426034" cy="3744416"/>
          </a:xfrm>
        </p:spPr>
        <p:txBody>
          <a:bodyPr/>
          <a:lstStyle/>
          <a:p>
            <a:r>
              <a:rPr lang="en-US" altLang="zh-CN" dirty="0"/>
              <a:t>static</a:t>
            </a:r>
            <a:r>
              <a:rPr lang="zh-CN" altLang="en-US" dirty="0"/>
              <a:t>成员的名字是在类的作用域中，因此可以避免与其他类的成员或全局对象名字冲突；</a:t>
            </a:r>
            <a:endParaRPr lang="en-US" altLang="zh-CN" dirty="0"/>
          </a:p>
          <a:p>
            <a:r>
              <a:rPr lang="zh-CN" altLang="en-US" dirty="0"/>
              <a:t>可以实施封装。</a:t>
            </a:r>
            <a:r>
              <a:rPr lang="en-US" altLang="zh-CN" dirty="0"/>
              <a:t>static</a:t>
            </a:r>
            <a:r>
              <a:rPr lang="zh-CN" altLang="en-US" dirty="0"/>
              <a:t>成员可以是私有成员，而全局对象不可以；</a:t>
            </a:r>
            <a:endParaRPr lang="en-US" altLang="zh-CN" dirty="0"/>
          </a:p>
          <a:p>
            <a:r>
              <a:rPr lang="zh-CN" altLang="en-US" dirty="0"/>
              <a:t>通过阅读程序容易看出</a:t>
            </a:r>
            <a:r>
              <a:rPr lang="en-US" altLang="zh-CN" dirty="0"/>
              <a:t>static</a:t>
            </a:r>
            <a:r>
              <a:rPr lang="zh-CN" altLang="en-US" dirty="0"/>
              <a:t>成员是与特定类关联，这种可见性可清晰地显示程序员的意图。</a:t>
            </a:r>
          </a:p>
        </p:txBody>
      </p:sp>
    </p:spTree>
    <p:extLst>
      <p:ext uri="{BB962C8B-B14F-4D97-AF65-F5344CB8AC3E}">
        <p14:creationId xmlns:p14="http://schemas.microsoft.com/office/powerpoint/2010/main" val="3309106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351584" y="0"/>
            <a:ext cx="7772400" cy="1143000"/>
          </a:xfrm>
        </p:spPr>
        <p:txBody>
          <a:bodyPr>
            <a:normAutofit/>
          </a:bodyPr>
          <a:lstStyle/>
          <a:p>
            <a:pPr eaLnBrk="1" hangingPunct="1"/>
            <a:r>
              <a:rPr lang="en-US" altLang="zh-CN" b="1" dirty="0"/>
              <a:t>4.8 this </a:t>
            </a:r>
            <a:r>
              <a:rPr lang="zh-CN" altLang="en-US" b="1" dirty="0">
                <a:solidFill>
                  <a:srgbClr val="FF3300"/>
                </a:solidFill>
              </a:rPr>
              <a:t>指针</a:t>
            </a:r>
          </a:p>
        </p:txBody>
      </p:sp>
      <p:sp>
        <p:nvSpPr>
          <p:cNvPr id="154627" name="Rectangle 3"/>
          <p:cNvSpPr>
            <a:spLocks noGrp="1" noChangeArrowheads="1"/>
          </p:cNvSpPr>
          <p:nvPr>
            <p:ph type="body" idx="1"/>
          </p:nvPr>
        </p:nvSpPr>
        <p:spPr>
          <a:xfrm>
            <a:off x="2013770" y="1143000"/>
            <a:ext cx="8110214" cy="5310336"/>
          </a:xfrm>
        </p:spPr>
        <p:txBody>
          <a:bodyPr>
            <a:normAutofit/>
          </a:bodyPr>
          <a:lstStyle/>
          <a:p>
            <a:pPr eaLnBrk="1" hangingPunct="1">
              <a:spcBef>
                <a:spcPts val="0"/>
              </a:spcBef>
              <a:buNone/>
            </a:pPr>
            <a:r>
              <a:rPr lang="en-US" altLang="zh-CN" sz="2800" b="1" dirty="0"/>
              <a:t>1</a:t>
            </a:r>
            <a:r>
              <a:rPr lang="zh-CN" altLang="en-US" sz="2800" b="1" dirty="0"/>
              <a:t>、关于</a:t>
            </a:r>
            <a:r>
              <a:rPr lang="en-US" altLang="zh-CN" sz="2800" b="1" dirty="0"/>
              <a:t>this</a:t>
            </a:r>
            <a:r>
              <a:rPr lang="zh-CN" altLang="en-US" sz="2800" b="1" dirty="0"/>
              <a:t>指针 </a:t>
            </a:r>
          </a:p>
          <a:p>
            <a:pPr lvl="1" eaLnBrk="1" hangingPunct="1">
              <a:spcBef>
                <a:spcPts val="0"/>
              </a:spcBef>
            </a:pPr>
            <a:r>
              <a:rPr lang="en-US" altLang="zh-CN" b="1" dirty="0"/>
              <a:t>this</a:t>
            </a:r>
            <a:r>
              <a:rPr lang="zh-CN" altLang="en-US" b="1" dirty="0"/>
              <a:t>是成员函数中，指向调用该函数的对象自身（</a:t>
            </a:r>
            <a:r>
              <a:rPr lang="zh-CN" altLang="en-US" b="1" dirty="0">
                <a:solidFill>
                  <a:srgbClr val="FF3300"/>
                </a:solidFill>
              </a:rPr>
              <a:t>即成员函数所属的类对象的首地址</a:t>
            </a:r>
            <a:r>
              <a:rPr lang="zh-CN" altLang="en-US" b="1" dirty="0"/>
              <a:t>）的隐含指针，代表对象自身的地址，形式如下：</a:t>
            </a:r>
            <a:endParaRPr lang="en-US" altLang="zh-CN" b="1" dirty="0"/>
          </a:p>
          <a:p>
            <a:pPr lvl="1" eaLnBrk="1" hangingPunct="1">
              <a:spcBef>
                <a:spcPts val="0"/>
              </a:spcBef>
              <a:buNone/>
            </a:pPr>
            <a:r>
              <a:rPr lang="en-US" altLang="zh-CN" sz="2800" b="1" dirty="0"/>
              <a:t>    class X{}</a:t>
            </a:r>
            <a:r>
              <a:rPr lang="zh-CN" altLang="en-US" sz="2800" b="1" dirty="0"/>
              <a:t>；</a:t>
            </a:r>
            <a:endParaRPr lang="en-US" altLang="zh-CN" sz="2800" b="1" dirty="0"/>
          </a:p>
          <a:p>
            <a:pPr lvl="1" eaLnBrk="1" hangingPunct="1">
              <a:spcBef>
                <a:spcPts val="0"/>
              </a:spcBef>
              <a:buNone/>
            </a:pPr>
            <a:r>
              <a:rPr lang="en-US" altLang="zh-CN" sz="2800" b="1" dirty="0"/>
              <a:t>    X </a:t>
            </a:r>
            <a:r>
              <a:rPr lang="zh-CN" altLang="en-US" sz="2800" b="1" dirty="0"/>
              <a:t>* </a:t>
            </a:r>
            <a:r>
              <a:rPr lang="en-US" altLang="zh-CN" sz="2800" b="1" dirty="0"/>
              <a:t>this;</a:t>
            </a:r>
          </a:p>
          <a:p>
            <a:pPr lvl="1" eaLnBrk="1" hangingPunct="1">
              <a:spcBef>
                <a:spcPts val="0"/>
              </a:spcBef>
            </a:pPr>
            <a:r>
              <a:rPr lang="zh-CN" altLang="en-US" b="1" dirty="0"/>
              <a:t>在编译类成员函数时，</a:t>
            </a:r>
            <a:r>
              <a:rPr lang="en-US" altLang="zh-CN" b="1" dirty="0"/>
              <a:t>C++</a:t>
            </a:r>
            <a:r>
              <a:rPr lang="zh-CN" altLang="en-US" b="1" dirty="0"/>
              <a:t>编译器会自动将</a:t>
            </a:r>
            <a:r>
              <a:rPr lang="en-US" altLang="zh-CN" b="1" dirty="0"/>
              <a:t>this</a:t>
            </a:r>
            <a:r>
              <a:rPr lang="zh-CN" altLang="en-US" b="1" dirty="0"/>
              <a:t>指针添加到成员函数的参数表中。</a:t>
            </a:r>
            <a:endParaRPr lang="en-US" altLang="zh-CN" b="1" dirty="0"/>
          </a:p>
          <a:p>
            <a:pPr lvl="1" eaLnBrk="1" hangingPunct="1">
              <a:spcBef>
                <a:spcPts val="0"/>
              </a:spcBef>
            </a:pPr>
            <a:r>
              <a:rPr lang="zh-CN" altLang="en-US" b="1" dirty="0"/>
              <a:t>在调用类的成员函数时，调用对象会把自己的地址通过</a:t>
            </a:r>
            <a:r>
              <a:rPr lang="en-US" altLang="zh-CN" b="1" dirty="0"/>
              <a:t>this</a:t>
            </a:r>
            <a:r>
              <a:rPr lang="zh-CN" altLang="en-US" b="1" dirty="0"/>
              <a:t>指针传递给成员函数。</a:t>
            </a:r>
          </a:p>
          <a:p>
            <a:pPr lvl="1" eaLnBrk="1" hangingPunct="1">
              <a:spcBef>
                <a:spcPts val="0"/>
              </a:spcBef>
              <a:buNone/>
            </a:pPr>
            <a:endParaRPr lang="en-US" altLang="zh-CN" sz="2400" b="1" dirty="0"/>
          </a:p>
        </p:txBody>
      </p:sp>
    </p:spTree>
    <p:extLst>
      <p:ext uri="{BB962C8B-B14F-4D97-AF65-F5344CB8AC3E}">
        <p14:creationId xmlns:p14="http://schemas.microsoft.com/office/powerpoint/2010/main" val="317431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4627">
                                            <p:txEl>
                                              <p:pRg st="2" end="2"/>
                                            </p:txEl>
                                          </p:spTgt>
                                        </p:tgtEl>
                                        <p:attrNameLst>
                                          <p:attrName>style.visibility</p:attrName>
                                        </p:attrNameLst>
                                      </p:cBhvr>
                                      <p:to>
                                        <p:strVal val="visible"/>
                                      </p:to>
                                    </p:set>
                                    <p:anim calcmode="lin" valueType="num">
                                      <p:cBhvr additive="base">
                                        <p:cTn id="19" dur="5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4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4627">
                                            <p:txEl>
                                              <p:pRg st="3" end="3"/>
                                            </p:txEl>
                                          </p:spTgt>
                                        </p:tgtEl>
                                        <p:attrNameLst>
                                          <p:attrName>style.visibility</p:attrName>
                                        </p:attrNameLst>
                                      </p:cBhvr>
                                      <p:to>
                                        <p:strVal val="visible"/>
                                      </p:to>
                                    </p:set>
                                    <p:anim calcmode="lin" valueType="num">
                                      <p:cBhvr additive="base">
                                        <p:cTn id="25" dur="500" fill="hold"/>
                                        <p:tgtEl>
                                          <p:spTgt spid="154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 calcmode="lin" valueType="num">
                                      <p:cBhvr additive="base">
                                        <p:cTn id="31" dur="500" fill="hold"/>
                                        <p:tgtEl>
                                          <p:spTgt spid="1546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46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4627">
                                            <p:txEl>
                                              <p:pRg st="5" end="5"/>
                                            </p:txEl>
                                          </p:spTgt>
                                        </p:tgtEl>
                                        <p:attrNameLst>
                                          <p:attrName>style.visibility</p:attrName>
                                        </p:attrNameLst>
                                      </p:cBhvr>
                                      <p:to>
                                        <p:strVal val="visible"/>
                                      </p:to>
                                    </p:set>
                                    <p:anim calcmode="lin" valueType="num">
                                      <p:cBhvr additive="base">
                                        <p:cTn id="37" dur="500" fill="hold"/>
                                        <p:tgtEl>
                                          <p:spTgt spid="1546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847528" y="1903413"/>
            <a:ext cx="3733800" cy="3933825"/>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kumimoji="1" lang="zh-CN" altLang="en-US" b="1" dirty="0">
                <a:solidFill>
                  <a:prstClr val="black"/>
                </a:solidFill>
                <a:latin typeface="Arial"/>
              </a:rPr>
              <a:t>使用</a:t>
            </a:r>
            <a:r>
              <a:rPr kumimoji="1" lang="en-US" altLang="zh-CN" b="1" dirty="0">
                <a:solidFill>
                  <a:prstClr val="black"/>
                </a:solidFill>
                <a:latin typeface="Arial"/>
              </a:rPr>
              <a:t>this</a:t>
            </a:r>
            <a:r>
              <a:rPr kumimoji="1" lang="zh-CN" altLang="en-US" b="1" dirty="0">
                <a:solidFill>
                  <a:prstClr val="black"/>
                </a:solidFill>
                <a:latin typeface="Arial"/>
              </a:rPr>
              <a:t>指针</a:t>
            </a:r>
          </a:p>
          <a:p>
            <a:pPr lvl="1" fontAlgn="base">
              <a:spcAft>
                <a:spcPct val="0"/>
              </a:spcAft>
              <a:buNone/>
            </a:pPr>
            <a:r>
              <a:rPr kumimoji="1" lang="zh-CN" altLang="en-US" b="1" dirty="0">
                <a:solidFill>
                  <a:prstClr val="black"/>
                </a:solidFill>
                <a:latin typeface="Arial"/>
              </a:rPr>
              <a:t>区分二义性</a:t>
            </a:r>
          </a:p>
          <a:p>
            <a:pPr lvl="1" fontAlgn="base">
              <a:spcAft>
                <a:spcPct val="0"/>
              </a:spcAft>
              <a:buNone/>
            </a:pPr>
            <a:r>
              <a:rPr kumimoji="1" lang="en-US" altLang="zh-CN" sz="1800" b="1" dirty="0">
                <a:solidFill>
                  <a:prstClr val="black"/>
                </a:solidFill>
                <a:latin typeface="Arial"/>
              </a:rPr>
              <a:t>class X</a:t>
            </a:r>
          </a:p>
          <a:p>
            <a:pPr lvl="1" fontAlgn="base">
              <a:spcAft>
                <a:spcPct val="0"/>
              </a:spcAft>
              <a:buNone/>
            </a:pP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	</a:t>
            </a:r>
            <a:r>
              <a:rPr kumimoji="1" lang="en-US" altLang="zh-CN" sz="1800" b="1" dirty="0" err="1">
                <a:solidFill>
                  <a:prstClr val="black"/>
                </a:solidFill>
                <a:latin typeface="Arial"/>
              </a:rPr>
              <a:t>int</a:t>
            </a:r>
            <a:r>
              <a:rPr kumimoji="1" lang="en-US" altLang="zh-CN" sz="1800" b="1" dirty="0">
                <a:solidFill>
                  <a:prstClr val="black"/>
                </a:solidFill>
                <a:latin typeface="Arial"/>
              </a:rPr>
              <a:t> </a:t>
            </a:r>
            <a:r>
              <a:rPr kumimoji="1" lang="en-US" altLang="zh-CN" sz="1800" b="1" dirty="0" err="1">
                <a:solidFill>
                  <a:prstClr val="black"/>
                </a:solidFill>
                <a:latin typeface="Arial"/>
              </a:rPr>
              <a:t>i</a:t>
            </a: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	f (</a:t>
            </a:r>
            <a:r>
              <a:rPr kumimoji="1" lang="en-US" altLang="zh-CN" sz="1800" b="1" dirty="0" err="1">
                <a:solidFill>
                  <a:prstClr val="black"/>
                </a:solidFill>
                <a:latin typeface="Arial"/>
              </a:rPr>
              <a:t>int</a:t>
            </a:r>
            <a:r>
              <a:rPr kumimoji="1" lang="en-US" altLang="zh-CN" sz="1800" b="1" dirty="0">
                <a:solidFill>
                  <a:prstClr val="black"/>
                </a:solidFill>
                <a:latin typeface="Arial"/>
              </a:rPr>
              <a:t> </a:t>
            </a:r>
            <a:r>
              <a:rPr kumimoji="1" lang="en-US" altLang="zh-CN" sz="1800" b="1" dirty="0" err="1">
                <a:solidFill>
                  <a:prstClr val="black"/>
                </a:solidFill>
                <a:latin typeface="Arial"/>
              </a:rPr>
              <a:t>i</a:t>
            </a: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	{</a:t>
            </a:r>
          </a:p>
          <a:p>
            <a:pPr lvl="1" fontAlgn="base">
              <a:spcAft>
                <a:spcPct val="0"/>
              </a:spcAft>
              <a:buNone/>
            </a:pPr>
            <a:r>
              <a:rPr kumimoji="1" lang="en-US" altLang="zh-CN" sz="1800" b="1" dirty="0">
                <a:solidFill>
                  <a:prstClr val="black"/>
                </a:solidFill>
                <a:latin typeface="Arial"/>
              </a:rPr>
              <a:t>		    this-&gt;</a:t>
            </a:r>
            <a:r>
              <a:rPr kumimoji="1" lang="en-US" altLang="zh-CN" sz="1800" b="1" dirty="0" err="1">
                <a:solidFill>
                  <a:prstClr val="black"/>
                </a:solidFill>
                <a:latin typeface="Arial"/>
              </a:rPr>
              <a:t>i</a:t>
            </a:r>
            <a:r>
              <a:rPr kumimoji="1" lang="en-US" altLang="zh-CN" sz="1800" b="1" dirty="0">
                <a:solidFill>
                  <a:prstClr val="black"/>
                </a:solidFill>
                <a:latin typeface="Arial"/>
              </a:rPr>
              <a:t> = </a:t>
            </a:r>
            <a:r>
              <a:rPr kumimoji="1" lang="en-US" altLang="zh-CN" sz="1800" b="1" dirty="0" err="1">
                <a:solidFill>
                  <a:prstClr val="black"/>
                </a:solidFill>
                <a:latin typeface="Arial"/>
              </a:rPr>
              <a:t>i</a:t>
            </a: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	}</a:t>
            </a:r>
          </a:p>
          <a:p>
            <a:pPr lvl="1" fontAlgn="base">
              <a:spcAft>
                <a:spcPct val="0"/>
              </a:spcAft>
              <a:buNone/>
            </a:pPr>
            <a:r>
              <a:rPr kumimoji="1" lang="en-US" altLang="zh-CN" sz="1800" b="1" dirty="0">
                <a:solidFill>
                  <a:prstClr val="black"/>
                </a:solidFill>
                <a:latin typeface="Arial"/>
              </a:rPr>
              <a:t>}</a:t>
            </a:r>
          </a:p>
          <a:p>
            <a:pPr fontAlgn="base">
              <a:spcAft>
                <a:spcPct val="0"/>
              </a:spcAft>
            </a:pPr>
            <a:endParaRPr kumimoji="1" lang="en-US" altLang="zh-CN" sz="4267" b="1" dirty="0">
              <a:solidFill>
                <a:prstClr val="black"/>
              </a:solidFill>
              <a:latin typeface="Arial"/>
            </a:endParaRPr>
          </a:p>
        </p:txBody>
      </p:sp>
      <p:sp>
        <p:nvSpPr>
          <p:cNvPr id="5" name="Rectangle 4"/>
          <p:cNvSpPr txBox="1">
            <a:spLocks noChangeArrowheads="1"/>
          </p:cNvSpPr>
          <p:nvPr/>
        </p:nvSpPr>
        <p:spPr>
          <a:xfrm>
            <a:off x="5807968" y="1868843"/>
            <a:ext cx="4495800" cy="4322763"/>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pPr>
            <a:r>
              <a:rPr kumimoji="1" lang="zh-CN" altLang="en-US" b="1" dirty="0">
                <a:solidFill>
                  <a:prstClr val="black"/>
                </a:solidFill>
                <a:latin typeface="Arial"/>
              </a:rPr>
              <a:t>使用</a:t>
            </a:r>
            <a:r>
              <a:rPr kumimoji="1" lang="en-US" altLang="zh-CN" b="1" dirty="0">
                <a:solidFill>
                  <a:prstClr val="black"/>
                </a:solidFill>
                <a:latin typeface="Arial"/>
              </a:rPr>
              <a:t>this</a:t>
            </a:r>
            <a:r>
              <a:rPr kumimoji="1" lang="zh-CN" altLang="en-US" b="1" dirty="0">
                <a:solidFill>
                  <a:prstClr val="black"/>
                </a:solidFill>
                <a:latin typeface="Arial"/>
              </a:rPr>
              <a:t>指针返回调用对象</a:t>
            </a:r>
          </a:p>
          <a:p>
            <a:pPr lvl="1" fontAlgn="base">
              <a:spcAft>
                <a:spcPct val="0"/>
              </a:spcAft>
              <a:buNone/>
            </a:pPr>
            <a:r>
              <a:rPr kumimoji="1" lang="en-US" altLang="zh-CN" sz="1800" b="1" dirty="0">
                <a:solidFill>
                  <a:prstClr val="black"/>
                </a:solidFill>
                <a:latin typeface="Arial"/>
              </a:rPr>
              <a:t>class X</a:t>
            </a:r>
          </a:p>
          <a:p>
            <a:pPr lvl="1" fontAlgn="base">
              <a:spcAft>
                <a:spcPct val="0"/>
              </a:spcAft>
              <a:buNone/>
            </a:pP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	X &amp; f ( ) { ……   return </a:t>
            </a:r>
            <a:r>
              <a:rPr kumimoji="1" lang="en-US" altLang="zh-CN" sz="1800" b="1" dirty="0">
                <a:solidFill>
                  <a:srgbClr val="FF0000"/>
                </a:solidFill>
                <a:latin typeface="Arial"/>
              </a:rPr>
              <a:t>*this</a:t>
            </a:r>
            <a:r>
              <a:rPr kumimoji="1" lang="en-US" altLang="zh-CN" sz="1800" b="1" dirty="0">
                <a:solidFill>
                  <a:prstClr val="black"/>
                </a:solidFill>
                <a:latin typeface="Arial"/>
              </a:rPr>
              <a:t>; };</a:t>
            </a:r>
          </a:p>
          <a:p>
            <a:pPr lvl="1" fontAlgn="base">
              <a:spcAft>
                <a:spcPct val="0"/>
              </a:spcAft>
              <a:buNone/>
            </a:pPr>
            <a:r>
              <a:rPr kumimoji="1" lang="en-US" altLang="zh-CN" sz="1800" b="1" dirty="0">
                <a:solidFill>
                  <a:prstClr val="black"/>
                </a:solidFill>
                <a:latin typeface="Arial"/>
              </a:rPr>
              <a:t>        X &amp; g ( ) {……   return </a:t>
            </a:r>
            <a:r>
              <a:rPr kumimoji="1" lang="en-US" altLang="zh-CN" sz="1800" b="1" dirty="0">
                <a:solidFill>
                  <a:srgbClr val="FF0000"/>
                </a:solidFill>
                <a:latin typeface="Arial"/>
              </a:rPr>
              <a:t>*this</a:t>
            </a:r>
            <a:r>
              <a:rPr kumimoji="1" lang="en-US" altLang="zh-CN" sz="1800" b="1" dirty="0">
                <a:solidFill>
                  <a:prstClr val="black"/>
                </a:solidFill>
                <a:latin typeface="Arial"/>
              </a:rPr>
              <a:t>; };</a:t>
            </a:r>
          </a:p>
          <a:p>
            <a:pPr lvl="1" fontAlgn="base">
              <a:spcAft>
                <a:spcPct val="0"/>
              </a:spcAft>
              <a:buNone/>
            </a:pP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a:t>
            </a:r>
          </a:p>
          <a:p>
            <a:pPr lvl="1" fontAlgn="base">
              <a:spcAft>
                <a:spcPct val="0"/>
              </a:spcAft>
              <a:buNone/>
            </a:pPr>
            <a:r>
              <a:rPr kumimoji="1" lang="en-US" altLang="zh-CN" sz="1800" b="1" dirty="0">
                <a:solidFill>
                  <a:prstClr val="black"/>
                </a:solidFill>
                <a:latin typeface="Arial"/>
              </a:rPr>
              <a:t>X a;</a:t>
            </a:r>
          </a:p>
          <a:p>
            <a:pPr lvl="1" fontAlgn="base">
              <a:spcAft>
                <a:spcPct val="0"/>
              </a:spcAft>
              <a:buNone/>
            </a:pPr>
            <a:r>
              <a:rPr kumimoji="1" lang="en-US" altLang="zh-CN" sz="1800" b="1" dirty="0" err="1">
                <a:solidFill>
                  <a:srgbClr val="FF3300"/>
                </a:solidFill>
                <a:latin typeface="Arial"/>
              </a:rPr>
              <a:t>a.f</a:t>
            </a:r>
            <a:r>
              <a:rPr kumimoji="1" lang="en-US" altLang="zh-CN" sz="1800" b="1" dirty="0">
                <a:solidFill>
                  <a:srgbClr val="FF3300"/>
                </a:solidFill>
                <a:latin typeface="Arial"/>
              </a:rPr>
              <a:t>().g();</a:t>
            </a:r>
          </a:p>
          <a:p>
            <a:pPr lvl="1" fontAlgn="base">
              <a:spcAft>
                <a:spcPct val="0"/>
              </a:spcAft>
              <a:buNone/>
            </a:pPr>
            <a:r>
              <a:rPr kumimoji="1" lang="en-US" altLang="zh-CN" sz="1800" b="1" dirty="0">
                <a:solidFill>
                  <a:prstClr val="black"/>
                </a:solidFill>
                <a:latin typeface="Arial"/>
              </a:rPr>
              <a:t>……</a:t>
            </a:r>
          </a:p>
          <a:p>
            <a:pPr fontAlgn="base">
              <a:spcAft>
                <a:spcPct val="0"/>
              </a:spcAft>
            </a:pPr>
            <a:endParaRPr kumimoji="1" lang="en-US" altLang="zh-CN" sz="2800" b="1" dirty="0">
              <a:solidFill>
                <a:prstClr val="black"/>
              </a:solidFill>
              <a:latin typeface="Arial"/>
            </a:endParaRPr>
          </a:p>
        </p:txBody>
      </p:sp>
      <p:sp>
        <p:nvSpPr>
          <p:cNvPr id="6" name="Text Box 5"/>
          <p:cNvSpPr txBox="1">
            <a:spLocks noChangeArrowheads="1"/>
          </p:cNvSpPr>
          <p:nvPr/>
        </p:nvSpPr>
        <p:spPr bwMode="auto">
          <a:xfrm>
            <a:off x="47328" y="1101725"/>
            <a:ext cx="7632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buNone/>
            </a:pPr>
            <a:r>
              <a:rPr kumimoji="1" lang="en-US" altLang="zh-CN" sz="2400" b="1" dirty="0">
                <a:solidFill>
                  <a:prstClr val="black"/>
                </a:solidFill>
                <a:latin typeface="Times New Roman" panose="02020603050405020304" pitchFamily="18" charset="0"/>
              </a:rPr>
              <a:t>3</a:t>
            </a:r>
            <a:r>
              <a:rPr kumimoji="1" lang="zh-CN" altLang="en-US" sz="2400" b="1" dirty="0">
                <a:solidFill>
                  <a:prstClr val="black"/>
                </a:solidFill>
                <a:latin typeface="Times New Roman" panose="02020603050405020304" pitchFamily="18" charset="0"/>
              </a:rPr>
              <a:t>、</a:t>
            </a:r>
            <a:r>
              <a:rPr kumimoji="1" lang="en-US" altLang="zh-CN" sz="2400" b="1" dirty="0">
                <a:solidFill>
                  <a:prstClr val="black"/>
                </a:solidFill>
                <a:latin typeface="Times New Roman" panose="02020603050405020304" pitchFamily="18" charset="0"/>
              </a:rPr>
              <a:t>this</a:t>
            </a:r>
            <a:r>
              <a:rPr kumimoji="1" lang="zh-CN" altLang="en-US" sz="2400" b="1" dirty="0">
                <a:solidFill>
                  <a:prstClr val="black"/>
                </a:solidFill>
                <a:latin typeface="Times New Roman" panose="02020603050405020304" pitchFamily="18" charset="0"/>
              </a:rPr>
              <a:t>指针的两种常见应用</a:t>
            </a:r>
          </a:p>
        </p:txBody>
      </p:sp>
      <p:sp>
        <p:nvSpPr>
          <p:cNvPr id="7" name="Freeform 6"/>
          <p:cNvSpPr>
            <a:spLocks/>
          </p:cNvSpPr>
          <p:nvPr/>
        </p:nvSpPr>
        <p:spPr bwMode="auto">
          <a:xfrm>
            <a:off x="2325690" y="3870326"/>
            <a:ext cx="1466055" cy="1052515"/>
          </a:xfrm>
          <a:custGeom>
            <a:avLst/>
            <a:gdLst>
              <a:gd name="T0" fmla="*/ 2147483646 w 1013"/>
              <a:gd name="T1" fmla="*/ 2147483646 h 780"/>
              <a:gd name="T2" fmla="*/ 2147483646 w 1013"/>
              <a:gd name="T3" fmla="*/ 2147483646 h 780"/>
              <a:gd name="T4" fmla="*/ 2147483646 w 1013"/>
              <a:gd name="T5" fmla="*/ 2147483646 h 780"/>
              <a:gd name="T6" fmla="*/ 2147483646 w 1013"/>
              <a:gd name="T7" fmla="*/ 2147483646 h 780"/>
              <a:gd name="T8" fmla="*/ 2147483646 w 1013"/>
              <a:gd name="T9" fmla="*/ 2147483646 h 780"/>
              <a:gd name="T10" fmla="*/ 2147483646 w 1013"/>
              <a:gd name="T11" fmla="*/ 2147483646 h 780"/>
              <a:gd name="T12" fmla="*/ 2147483646 w 1013"/>
              <a:gd name="T13" fmla="*/ 2147483646 h 780"/>
              <a:gd name="T14" fmla="*/ 2147483646 w 1013"/>
              <a:gd name="T15" fmla="*/ 2147483646 h 780"/>
              <a:gd name="T16" fmla="*/ 2147483646 w 1013"/>
              <a:gd name="T17" fmla="*/ 2147483646 h 780"/>
              <a:gd name="T18" fmla="*/ 2147483646 w 1013"/>
              <a:gd name="T19" fmla="*/ 2147483646 h 780"/>
              <a:gd name="T20" fmla="*/ 2147483646 w 1013"/>
              <a:gd name="T21" fmla="*/ 2147483646 h 780"/>
              <a:gd name="T22" fmla="*/ 2147483646 w 1013"/>
              <a:gd name="T23" fmla="*/ 2147483646 h 7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13" h="780">
                <a:moveTo>
                  <a:pt x="1013" y="698"/>
                </a:moveTo>
                <a:cubicBezTo>
                  <a:pt x="1003" y="728"/>
                  <a:pt x="989" y="748"/>
                  <a:pt x="958" y="762"/>
                </a:cubicBezTo>
                <a:cubicBezTo>
                  <a:pt x="940" y="770"/>
                  <a:pt x="903" y="780"/>
                  <a:pt x="903" y="780"/>
                </a:cubicBezTo>
                <a:cubicBezTo>
                  <a:pt x="723" y="777"/>
                  <a:pt x="543" y="780"/>
                  <a:pt x="364" y="771"/>
                </a:cubicBezTo>
                <a:cubicBezTo>
                  <a:pt x="338" y="770"/>
                  <a:pt x="321" y="740"/>
                  <a:pt x="300" y="725"/>
                </a:cubicBezTo>
                <a:cubicBezTo>
                  <a:pt x="238" y="680"/>
                  <a:pt x="196" y="622"/>
                  <a:pt x="144" y="570"/>
                </a:cubicBezTo>
                <a:cubicBezTo>
                  <a:pt x="107" y="533"/>
                  <a:pt x="127" y="572"/>
                  <a:pt x="98" y="533"/>
                </a:cubicBezTo>
                <a:cubicBezTo>
                  <a:pt x="85" y="516"/>
                  <a:pt x="62" y="479"/>
                  <a:pt x="62" y="479"/>
                </a:cubicBezTo>
                <a:cubicBezTo>
                  <a:pt x="52" y="448"/>
                  <a:pt x="35" y="436"/>
                  <a:pt x="25" y="405"/>
                </a:cubicBezTo>
                <a:cubicBezTo>
                  <a:pt x="0" y="229"/>
                  <a:pt x="21" y="125"/>
                  <a:pt x="162" y="31"/>
                </a:cubicBezTo>
                <a:cubicBezTo>
                  <a:pt x="186" y="15"/>
                  <a:pt x="174" y="5"/>
                  <a:pt x="208" y="3"/>
                </a:cubicBezTo>
                <a:cubicBezTo>
                  <a:pt x="260" y="0"/>
                  <a:pt x="312" y="3"/>
                  <a:pt x="364" y="3"/>
                </a:cubicBezTo>
              </a:path>
            </a:pathLst>
          </a:custGeom>
          <a:noFill/>
          <a:ln w="19050" cmpd="sng">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kumimoji="1" lang="zh-CN" altLang="en-US">
              <a:solidFill>
                <a:prstClr val="black"/>
              </a:solidFill>
              <a:latin typeface="Arial Rounded MT Bold" pitchFamily="34" charset="0"/>
              <a:ea typeface="楷体_GB2312" pitchFamily="49" charset="-122"/>
            </a:endParaRPr>
          </a:p>
        </p:txBody>
      </p:sp>
      <p:sp>
        <p:nvSpPr>
          <p:cNvPr id="8" name="Freeform 7"/>
          <p:cNvSpPr>
            <a:spLocks/>
          </p:cNvSpPr>
          <p:nvPr/>
        </p:nvSpPr>
        <p:spPr bwMode="auto">
          <a:xfrm>
            <a:off x="3359697" y="3759202"/>
            <a:ext cx="1531393" cy="1163639"/>
          </a:xfrm>
          <a:custGeom>
            <a:avLst/>
            <a:gdLst>
              <a:gd name="T0" fmla="*/ 2147483646 w 868"/>
              <a:gd name="T1" fmla="*/ 2147483646 h 733"/>
              <a:gd name="T2" fmla="*/ 2147483646 w 868"/>
              <a:gd name="T3" fmla="*/ 2147483646 h 733"/>
              <a:gd name="T4" fmla="*/ 2147483646 w 868"/>
              <a:gd name="T5" fmla="*/ 2147483646 h 733"/>
              <a:gd name="T6" fmla="*/ 2147483646 w 868"/>
              <a:gd name="T7" fmla="*/ 2147483646 h 733"/>
              <a:gd name="T8" fmla="*/ 2147483646 w 868"/>
              <a:gd name="T9" fmla="*/ 2147483646 h 733"/>
              <a:gd name="T10" fmla="*/ 2147483646 w 868"/>
              <a:gd name="T11" fmla="*/ 2147483646 h 733"/>
              <a:gd name="T12" fmla="*/ 2147483646 w 868"/>
              <a:gd name="T13" fmla="*/ 2147483646 h 733"/>
              <a:gd name="T14" fmla="*/ 2147483646 w 868"/>
              <a:gd name="T15" fmla="*/ 2147483646 h 733"/>
              <a:gd name="T16" fmla="*/ 2147483646 w 868"/>
              <a:gd name="T17" fmla="*/ 2147483646 h 733"/>
              <a:gd name="T18" fmla="*/ 2147483646 w 868"/>
              <a:gd name="T19" fmla="*/ 2147483646 h 733"/>
              <a:gd name="T20" fmla="*/ 2147483646 w 868"/>
              <a:gd name="T21" fmla="*/ 2147483646 h 733"/>
              <a:gd name="T22" fmla="*/ 2147483646 w 868"/>
              <a:gd name="T23" fmla="*/ 2147483646 h 733"/>
              <a:gd name="T24" fmla="*/ 2147483646 w 868"/>
              <a:gd name="T25" fmla="*/ 2147483646 h 733"/>
              <a:gd name="T26" fmla="*/ 2147483646 w 868"/>
              <a:gd name="T27" fmla="*/ 2147483646 h 733"/>
              <a:gd name="T28" fmla="*/ 2147483646 w 868"/>
              <a:gd name="T29" fmla="*/ 0 h 733"/>
              <a:gd name="T30" fmla="*/ 2147483646 w 868"/>
              <a:gd name="T31" fmla="*/ 2147483646 h 733"/>
              <a:gd name="T32" fmla="*/ 2147483646 w 868"/>
              <a:gd name="T33" fmla="*/ 2147483646 h 733"/>
              <a:gd name="T34" fmla="*/ 2147483646 w 868"/>
              <a:gd name="T35" fmla="*/ 2147483646 h 733"/>
              <a:gd name="T36" fmla="*/ 2147483646 w 868"/>
              <a:gd name="T37" fmla="*/ 2147483646 h 733"/>
              <a:gd name="T38" fmla="*/ 2147483646 w 868"/>
              <a:gd name="T39" fmla="*/ 2147483646 h 733"/>
              <a:gd name="T40" fmla="*/ 2147483646 w 868"/>
              <a:gd name="T41" fmla="*/ 2147483646 h 733"/>
              <a:gd name="T42" fmla="*/ 0 w 868"/>
              <a:gd name="T43" fmla="*/ 2147483646 h 7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8" h="733">
                <a:moveTo>
                  <a:pt x="475" y="713"/>
                </a:moveTo>
                <a:cubicBezTo>
                  <a:pt x="542" y="710"/>
                  <a:pt x="620" y="733"/>
                  <a:pt x="676" y="695"/>
                </a:cubicBezTo>
                <a:cubicBezTo>
                  <a:pt x="707" y="674"/>
                  <a:pt x="730" y="637"/>
                  <a:pt x="758" y="613"/>
                </a:cubicBezTo>
                <a:cubicBezTo>
                  <a:pt x="774" y="599"/>
                  <a:pt x="804" y="567"/>
                  <a:pt x="804" y="567"/>
                </a:cubicBezTo>
                <a:cubicBezTo>
                  <a:pt x="810" y="555"/>
                  <a:pt x="814" y="541"/>
                  <a:pt x="822" y="530"/>
                </a:cubicBezTo>
                <a:cubicBezTo>
                  <a:pt x="827" y="523"/>
                  <a:pt x="837" y="520"/>
                  <a:pt x="841" y="512"/>
                </a:cubicBezTo>
                <a:cubicBezTo>
                  <a:pt x="851" y="492"/>
                  <a:pt x="862" y="446"/>
                  <a:pt x="868" y="421"/>
                </a:cubicBezTo>
                <a:cubicBezTo>
                  <a:pt x="865" y="375"/>
                  <a:pt x="864" y="329"/>
                  <a:pt x="859" y="283"/>
                </a:cubicBezTo>
                <a:cubicBezTo>
                  <a:pt x="853" y="229"/>
                  <a:pt x="791" y="168"/>
                  <a:pt x="758" y="128"/>
                </a:cubicBezTo>
                <a:cubicBezTo>
                  <a:pt x="751" y="120"/>
                  <a:pt x="748" y="108"/>
                  <a:pt x="740" y="101"/>
                </a:cubicBezTo>
                <a:cubicBezTo>
                  <a:pt x="720" y="84"/>
                  <a:pt x="682" y="76"/>
                  <a:pt x="658" y="64"/>
                </a:cubicBezTo>
                <a:cubicBezTo>
                  <a:pt x="648" y="59"/>
                  <a:pt x="639" y="53"/>
                  <a:pt x="630" y="46"/>
                </a:cubicBezTo>
                <a:cubicBezTo>
                  <a:pt x="623" y="41"/>
                  <a:pt x="620" y="31"/>
                  <a:pt x="612" y="27"/>
                </a:cubicBezTo>
                <a:cubicBezTo>
                  <a:pt x="595" y="18"/>
                  <a:pt x="575" y="15"/>
                  <a:pt x="557" y="9"/>
                </a:cubicBezTo>
                <a:cubicBezTo>
                  <a:pt x="548" y="6"/>
                  <a:pt x="530" y="0"/>
                  <a:pt x="530" y="0"/>
                </a:cubicBezTo>
                <a:cubicBezTo>
                  <a:pt x="429" y="3"/>
                  <a:pt x="328" y="1"/>
                  <a:pt x="228" y="9"/>
                </a:cubicBezTo>
                <a:cubicBezTo>
                  <a:pt x="217" y="10"/>
                  <a:pt x="211" y="23"/>
                  <a:pt x="201" y="27"/>
                </a:cubicBezTo>
                <a:cubicBezTo>
                  <a:pt x="183" y="35"/>
                  <a:pt x="146" y="46"/>
                  <a:pt x="146" y="46"/>
                </a:cubicBezTo>
                <a:cubicBezTo>
                  <a:pt x="140" y="58"/>
                  <a:pt x="138" y="73"/>
                  <a:pt x="128" y="82"/>
                </a:cubicBezTo>
                <a:cubicBezTo>
                  <a:pt x="121" y="89"/>
                  <a:pt x="107" y="84"/>
                  <a:pt x="100" y="91"/>
                </a:cubicBezTo>
                <a:cubicBezTo>
                  <a:pt x="86" y="105"/>
                  <a:pt x="86" y="130"/>
                  <a:pt x="73" y="146"/>
                </a:cubicBezTo>
                <a:cubicBezTo>
                  <a:pt x="46" y="180"/>
                  <a:pt x="0" y="221"/>
                  <a:pt x="0" y="265"/>
                </a:cubicBezTo>
              </a:path>
            </a:pathLst>
          </a:custGeom>
          <a:noFill/>
          <a:ln w="28575" cmpd="sng">
            <a:solidFill>
              <a:schemeClr val="accent2"/>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kumimoji="1" lang="zh-CN" altLang="en-US">
              <a:solidFill>
                <a:prstClr val="black"/>
              </a:solidFill>
              <a:latin typeface="Arial Rounded MT Bold" pitchFamily="34" charset="0"/>
              <a:ea typeface="楷体_GB2312" pitchFamily="49" charset="-122"/>
            </a:endParaRPr>
          </a:p>
        </p:txBody>
      </p:sp>
    </p:spTree>
    <p:extLst>
      <p:ext uri="{BB962C8B-B14F-4D97-AF65-F5344CB8AC3E}">
        <p14:creationId xmlns:p14="http://schemas.microsoft.com/office/powerpoint/2010/main" val="127734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down)">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iterate type="lt">
                                    <p:tmPct val="5000"/>
                                  </p:iterate>
                                  <p:childTnLst>
                                    <p:set>
                                      <p:cBhvr>
                                        <p:cTn id="66" dur="1" fill="hold">
                                          <p:stCondLst>
                                            <p:cond delay="0"/>
                                          </p:stCondLst>
                                        </p:cTn>
                                        <p:tgtEl>
                                          <p:spTgt spid="5">
                                            <p:txEl>
                                              <p:pRg st="1" end="1"/>
                                            </p:txEl>
                                          </p:spTgt>
                                        </p:tgtEl>
                                        <p:attrNameLst>
                                          <p:attrName>style.visibility</p:attrName>
                                        </p:attrNameLst>
                                      </p:cBhvr>
                                      <p:to>
                                        <p:strVal val="visible"/>
                                      </p:to>
                                    </p:set>
                                    <p:anim calcmode="lin" valueType="num">
                                      <p:cBhvr>
                                        <p:cTn id="67"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68"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69"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70" dur="1000"/>
                                        <p:tgtEl>
                                          <p:spTgt spid="5">
                                            <p:txEl>
                                              <p:pRg st="1" end="1"/>
                                            </p:txEl>
                                          </p:spTgt>
                                        </p:tgtEl>
                                      </p:cBhvr>
                                    </p:animEffect>
                                  </p:childTnLst>
                                </p:cTn>
                              </p:par>
                              <p:par>
                                <p:cTn id="71" presetID="31" presetClass="entr" presetSubtype="0" fill="hold" nodeType="withEffect">
                                  <p:stCondLst>
                                    <p:cond delay="0"/>
                                  </p:stCondLst>
                                  <p:iterate type="lt">
                                    <p:tmPct val="5000"/>
                                  </p:iterate>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p:cTn id="7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7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75"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76" dur="1000"/>
                                        <p:tgtEl>
                                          <p:spTgt spid="5">
                                            <p:txEl>
                                              <p:pRg st="2" end="2"/>
                                            </p:txEl>
                                          </p:spTgt>
                                        </p:tgtEl>
                                      </p:cBhvr>
                                    </p:animEffect>
                                  </p:childTnLst>
                                </p:cTn>
                              </p:par>
                              <p:par>
                                <p:cTn id="77" presetID="31" presetClass="entr" presetSubtype="0" fill="hold" nodeType="withEffect">
                                  <p:stCondLst>
                                    <p:cond delay="0"/>
                                  </p:stCondLst>
                                  <p:iterate type="lt">
                                    <p:tmPct val="5000"/>
                                  </p:iterate>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p:cTn id="79"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80"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81"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82" dur="1000"/>
                                        <p:tgtEl>
                                          <p:spTgt spid="5">
                                            <p:txEl>
                                              <p:pRg st="3" end="3"/>
                                            </p:txEl>
                                          </p:spTgt>
                                        </p:tgtEl>
                                      </p:cBhvr>
                                    </p:animEffect>
                                  </p:childTnLst>
                                </p:cTn>
                              </p:par>
                              <p:par>
                                <p:cTn id="83" presetID="31" presetClass="entr" presetSubtype="0" fill="hold" nodeType="withEffect">
                                  <p:stCondLst>
                                    <p:cond delay="0"/>
                                  </p:stCondLst>
                                  <p:iterate type="lt">
                                    <p:tmPct val="5000"/>
                                  </p:iterate>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p:cTn id="85"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86"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87"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88" dur="1000"/>
                                        <p:tgtEl>
                                          <p:spTgt spid="5">
                                            <p:txEl>
                                              <p:pRg st="4" end="4"/>
                                            </p:txEl>
                                          </p:spTgt>
                                        </p:tgtEl>
                                      </p:cBhvr>
                                    </p:animEffect>
                                  </p:childTnLst>
                                </p:cTn>
                              </p:par>
                              <p:par>
                                <p:cTn id="89" presetID="31" presetClass="entr" presetSubtype="0" fill="hold" nodeType="withEffect">
                                  <p:stCondLst>
                                    <p:cond delay="0"/>
                                  </p:stCondLst>
                                  <p:iterate type="lt">
                                    <p:tmPct val="5000"/>
                                  </p:iterate>
                                  <p:childTnLst>
                                    <p:set>
                                      <p:cBhvr>
                                        <p:cTn id="90" dur="1" fill="hold">
                                          <p:stCondLst>
                                            <p:cond delay="0"/>
                                          </p:stCondLst>
                                        </p:cTn>
                                        <p:tgtEl>
                                          <p:spTgt spid="5">
                                            <p:txEl>
                                              <p:pRg st="5" end="5"/>
                                            </p:txEl>
                                          </p:spTgt>
                                        </p:tgtEl>
                                        <p:attrNameLst>
                                          <p:attrName>style.visibility</p:attrName>
                                        </p:attrNameLst>
                                      </p:cBhvr>
                                      <p:to>
                                        <p:strVal val="visible"/>
                                      </p:to>
                                    </p:set>
                                    <p:anim calcmode="lin" valueType="num">
                                      <p:cBhvr>
                                        <p:cTn id="91"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92"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93" dur="1000" fill="hold"/>
                                        <p:tgtEl>
                                          <p:spTgt spid="5">
                                            <p:txEl>
                                              <p:pRg st="5" end="5"/>
                                            </p:txEl>
                                          </p:spTgt>
                                        </p:tgtEl>
                                        <p:attrNameLst>
                                          <p:attrName>style.rotation</p:attrName>
                                        </p:attrNameLst>
                                      </p:cBhvr>
                                      <p:tavLst>
                                        <p:tav tm="0">
                                          <p:val>
                                            <p:fltVal val="90"/>
                                          </p:val>
                                        </p:tav>
                                        <p:tav tm="100000">
                                          <p:val>
                                            <p:fltVal val="0"/>
                                          </p:val>
                                        </p:tav>
                                      </p:tavLst>
                                    </p:anim>
                                    <p:animEffect transition="in" filter="fade">
                                      <p:cBhvr>
                                        <p:cTn id="94" dur="1000"/>
                                        <p:tgtEl>
                                          <p:spTgt spid="5">
                                            <p:txEl>
                                              <p:pRg st="5" end="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
                                            <p:txEl>
                                              <p:pRg st="6" end="6"/>
                                            </p:txEl>
                                          </p:spTgt>
                                        </p:tgtEl>
                                        <p:attrNameLst>
                                          <p:attrName>style.visibility</p:attrName>
                                        </p:attrNameLst>
                                      </p:cBhvr>
                                      <p:to>
                                        <p:strVal val="visible"/>
                                      </p:to>
                                    </p:set>
                                    <p:animEffect transition="in" filter="wipe(down)">
                                      <p:cBhvr>
                                        <p:cTn id="99" dur="500"/>
                                        <p:tgtEl>
                                          <p:spTgt spid="5">
                                            <p:txEl>
                                              <p:pRg st="6" end="6"/>
                                            </p:txEl>
                                          </p:spTgt>
                                        </p:tgtEl>
                                      </p:cBhvr>
                                    </p:animEffect>
                                  </p:childTnLst>
                                </p:cTn>
                              </p:par>
                              <p:par>
                                <p:cTn id="100" presetID="22" presetClass="entr" presetSubtype="4" fill="hold" nodeType="withEffect">
                                  <p:stCondLst>
                                    <p:cond delay="0"/>
                                  </p:stCondLst>
                                  <p:childTnLst>
                                    <p:set>
                                      <p:cBhvr>
                                        <p:cTn id="101" dur="1" fill="hold">
                                          <p:stCondLst>
                                            <p:cond delay="0"/>
                                          </p:stCondLst>
                                        </p:cTn>
                                        <p:tgtEl>
                                          <p:spTgt spid="5">
                                            <p:txEl>
                                              <p:pRg st="7" end="7"/>
                                            </p:txEl>
                                          </p:spTgt>
                                        </p:tgtEl>
                                        <p:attrNameLst>
                                          <p:attrName>style.visibility</p:attrName>
                                        </p:attrNameLst>
                                      </p:cBhvr>
                                      <p:to>
                                        <p:strVal val="visible"/>
                                      </p:to>
                                    </p:set>
                                    <p:animEffect transition="in" filter="wipe(down)">
                                      <p:cBhvr>
                                        <p:cTn id="102" dur="500"/>
                                        <p:tgtEl>
                                          <p:spTgt spid="5">
                                            <p:txEl>
                                              <p:pRg st="7" end="7"/>
                                            </p:txEl>
                                          </p:spTgt>
                                        </p:tgtEl>
                                      </p:cBhvr>
                                    </p:animEffect>
                                  </p:childTnLst>
                                </p:cTn>
                              </p:par>
                              <p:par>
                                <p:cTn id="103" presetID="22" presetClass="entr" presetSubtype="4" fill="hold" nodeType="withEffect">
                                  <p:stCondLst>
                                    <p:cond delay="0"/>
                                  </p:stCondLst>
                                  <p:childTnLst>
                                    <p:set>
                                      <p:cBhvr>
                                        <p:cTn id="104" dur="1" fill="hold">
                                          <p:stCondLst>
                                            <p:cond delay="0"/>
                                          </p:stCondLst>
                                        </p:cTn>
                                        <p:tgtEl>
                                          <p:spTgt spid="5">
                                            <p:txEl>
                                              <p:pRg st="8" end="8"/>
                                            </p:txEl>
                                          </p:spTgt>
                                        </p:tgtEl>
                                        <p:attrNameLst>
                                          <p:attrName>style.visibility</p:attrName>
                                        </p:attrNameLst>
                                      </p:cBhvr>
                                      <p:to>
                                        <p:strVal val="visible"/>
                                      </p:to>
                                    </p:set>
                                    <p:animEffect transition="in" filter="wipe(down)">
                                      <p:cBhvr>
                                        <p:cTn id="105" dur="500"/>
                                        <p:tgtEl>
                                          <p:spTgt spid="5">
                                            <p:txEl>
                                              <p:pRg st="8" end="8"/>
                                            </p:txEl>
                                          </p:spTgt>
                                        </p:tgtEl>
                                      </p:cBhvr>
                                    </p:animEffect>
                                  </p:childTnLst>
                                </p:cTn>
                              </p:par>
                              <p:par>
                                <p:cTn id="106" presetID="22" presetClass="entr" presetSubtype="4" fill="hold" nodeType="withEffect">
                                  <p:stCondLst>
                                    <p:cond delay="0"/>
                                  </p:stCondLst>
                                  <p:childTnLst>
                                    <p:set>
                                      <p:cBhvr>
                                        <p:cTn id="107" dur="1" fill="hold">
                                          <p:stCondLst>
                                            <p:cond delay="0"/>
                                          </p:stCondLst>
                                        </p:cTn>
                                        <p:tgtEl>
                                          <p:spTgt spid="5">
                                            <p:txEl>
                                              <p:pRg st="9" end="9"/>
                                            </p:txEl>
                                          </p:spTgt>
                                        </p:tgtEl>
                                        <p:attrNameLst>
                                          <p:attrName>style.visibility</p:attrName>
                                        </p:attrNameLst>
                                      </p:cBhvr>
                                      <p:to>
                                        <p:strVal val="visible"/>
                                      </p:to>
                                    </p:set>
                                    <p:animEffect transition="in" filter="wipe(down)">
                                      <p:cBhvr>
                                        <p:cTn id="108" dur="500"/>
                                        <p:tgtEl>
                                          <p:spTgt spid="5">
                                            <p:txEl>
                                              <p:pRg st="9" end="9"/>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6" presetClass="emph" presetSubtype="0" fill="hold" nodeType="clickEffect">
                                  <p:stCondLst>
                                    <p:cond delay="0"/>
                                  </p:stCondLst>
                                  <p:childTnLst>
                                    <p:animScale>
                                      <p:cBhvr>
                                        <p:cTn id="112" dur="2000" fill="hold"/>
                                        <p:tgtEl>
                                          <p:spTgt spid="5">
                                            <p:txEl>
                                              <p:pRg st="8" end="8"/>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19536" y="1196752"/>
            <a:ext cx="8208912" cy="468052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None/>
            </a:pPr>
            <a:r>
              <a:rPr kumimoji="1" lang="en-US" altLang="zh-CN" sz="2800" b="1" dirty="0">
                <a:solidFill>
                  <a:prstClr val="black"/>
                </a:solidFill>
                <a:latin typeface="Arial"/>
              </a:rPr>
              <a:t>④ </a:t>
            </a:r>
            <a:r>
              <a:rPr kumimoji="1" lang="zh-CN" altLang="en-US" sz="2800" b="1" dirty="0">
                <a:solidFill>
                  <a:srgbClr val="B2B2B2"/>
                </a:solidFill>
                <a:latin typeface="Arial"/>
              </a:rPr>
              <a:t>数据成员可以是任何数据类型</a:t>
            </a:r>
            <a:r>
              <a:rPr kumimoji="1" lang="zh-CN" altLang="en-US" sz="2800" b="1" dirty="0">
                <a:solidFill>
                  <a:prstClr val="black"/>
                </a:solidFill>
                <a:latin typeface="Arial"/>
              </a:rPr>
              <a:t>，如整型、浮点型、字符型、数组、指针、引用等，也可以是另外一个类的对象或指向对象的指针，还可以是指向自身类的指针或引用，但</a:t>
            </a:r>
            <a:r>
              <a:rPr kumimoji="1" lang="zh-CN" altLang="en-US" sz="2800" b="1" dirty="0">
                <a:solidFill>
                  <a:srgbClr val="FF3300"/>
                </a:solidFill>
                <a:latin typeface="Arial"/>
              </a:rPr>
              <a:t>不能是自身类的对象</a:t>
            </a:r>
            <a:r>
              <a:rPr kumimoji="1" lang="zh-CN" altLang="en-US" sz="2800" b="1" dirty="0">
                <a:solidFill>
                  <a:prstClr val="black"/>
                </a:solidFill>
                <a:latin typeface="Arial"/>
              </a:rPr>
              <a:t>。此外，数据成员</a:t>
            </a:r>
            <a:r>
              <a:rPr kumimoji="1" lang="zh-CN" altLang="en-US" sz="2800" b="1" dirty="0">
                <a:solidFill>
                  <a:srgbClr val="FF3300"/>
                </a:solidFill>
                <a:latin typeface="Arial"/>
              </a:rPr>
              <a:t>不能指定为自动（</a:t>
            </a:r>
            <a:r>
              <a:rPr kumimoji="1" lang="en-US" altLang="zh-CN" sz="2800" b="1" dirty="0">
                <a:solidFill>
                  <a:srgbClr val="FF3300"/>
                </a:solidFill>
                <a:latin typeface="Arial"/>
              </a:rPr>
              <a:t>auto</a:t>
            </a:r>
            <a:r>
              <a:rPr kumimoji="1" lang="zh-CN" altLang="en-US" sz="2800" b="1" dirty="0">
                <a:solidFill>
                  <a:srgbClr val="FF3300"/>
                </a:solidFill>
                <a:latin typeface="Arial"/>
              </a:rPr>
              <a:t>）、寄存器（</a:t>
            </a:r>
            <a:r>
              <a:rPr kumimoji="1" lang="en-US" altLang="zh-CN" sz="2800" b="1" dirty="0">
                <a:solidFill>
                  <a:srgbClr val="FF3300"/>
                </a:solidFill>
                <a:latin typeface="Arial"/>
              </a:rPr>
              <a:t>register</a:t>
            </a:r>
            <a:r>
              <a:rPr kumimoji="1" lang="zh-CN" altLang="en-US" sz="2800" b="1" dirty="0">
                <a:solidFill>
                  <a:srgbClr val="FF3300"/>
                </a:solidFill>
                <a:latin typeface="Arial"/>
              </a:rPr>
              <a:t>）和外部（</a:t>
            </a:r>
            <a:r>
              <a:rPr kumimoji="1" lang="en-US" altLang="zh-CN" sz="2800" b="1" dirty="0">
                <a:solidFill>
                  <a:srgbClr val="FF3300"/>
                </a:solidFill>
                <a:latin typeface="Arial"/>
              </a:rPr>
              <a:t>extern</a:t>
            </a:r>
            <a:r>
              <a:rPr kumimoji="1" lang="zh-CN" altLang="en-US" sz="2800" b="1" dirty="0">
                <a:solidFill>
                  <a:srgbClr val="FF3300"/>
                </a:solidFill>
                <a:latin typeface="Arial"/>
              </a:rPr>
              <a:t>）</a:t>
            </a:r>
            <a:r>
              <a:rPr kumimoji="1" lang="zh-CN" altLang="en-US" sz="2800" b="1" dirty="0">
                <a:solidFill>
                  <a:prstClr val="black"/>
                </a:solidFill>
                <a:latin typeface="Arial"/>
              </a:rPr>
              <a:t>存储类型。</a:t>
            </a:r>
            <a:endParaRPr kumimoji="1" lang="en-US" altLang="zh-CN" sz="2800" b="1" dirty="0">
              <a:solidFill>
                <a:prstClr val="black"/>
              </a:solidFill>
              <a:latin typeface="Arial"/>
            </a:endParaRPr>
          </a:p>
        </p:txBody>
      </p:sp>
    </p:spTree>
    <p:extLst>
      <p:ext uri="{BB962C8B-B14F-4D97-AF65-F5344CB8AC3E}">
        <p14:creationId xmlns:p14="http://schemas.microsoft.com/office/powerpoint/2010/main" val="3285598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2208215" y="1196977"/>
            <a:ext cx="8135937" cy="4968875"/>
          </a:xfrm>
        </p:spPr>
        <p:txBody>
          <a:bodyPr/>
          <a:lstStyle/>
          <a:p>
            <a:pPr eaLnBrk="1" hangingPunct="1">
              <a:buFontTx/>
              <a:buNone/>
            </a:pPr>
            <a:r>
              <a:rPr lang="en-US" altLang="zh-CN" b="1" dirty="0">
                <a:solidFill>
                  <a:srgbClr val="FF0000"/>
                </a:solidFill>
              </a:rPr>
              <a:t>4</a:t>
            </a:r>
            <a:r>
              <a:rPr lang="zh-CN" altLang="en-US" b="1" dirty="0">
                <a:solidFill>
                  <a:srgbClr val="FF0000"/>
                </a:solidFill>
              </a:rPr>
              <a:t>、关于</a:t>
            </a:r>
            <a:r>
              <a:rPr lang="en-US" altLang="zh-CN" b="1" dirty="0">
                <a:solidFill>
                  <a:srgbClr val="FF0000"/>
                </a:solidFill>
              </a:rPr>
              <a:t>this</a:t>
            </a:r>
          </a:p>
          <a:p>
            <a:pPr eaLnBrk="1" hangingPunct="1">
              <a:buFontTx/>
              <a:buNone/>
            </a:pPr>
            <a:endParaRPr lang="en-US" altLang="zh-CN" sz="900" b="1" dirty="0">
              <a:solidFill>
                <a:schemeClr val="accent2"/>
              </a:solidFill>
            </a:endParaRPr>
          </a:p>
          <a:p>
            <a:pPr eaLnBrk="1" hangingPunct="1">
              <a:buFontTx/>
              <a:buNone/>
            </a:pPr>
            <a:r>
              <a:rPr lang="en-US" altLang="zh-CN" sz="2400" dirty="0"/>
              <a:t>① </a:t>
            </a:r>
            <a:r>
              <a:rPr lang="zh-CN" altLang="en-US" sz="2400" dirty="0"/>
              <a:t>尽管</a:t>
            </a:r>
            <a:r>
              <a:rPr lang="en-US" altLang="zh-CN" sz="2400" dirty="0"/>
              <a:t>this</a:t>
            </a:r>
            <a:r>
              <a:rPr lang="zh-CN" altLang="en-US" sz="2400" dirty="0"/>
              <a:t>是一个</a:t>
            </a:r>
            <a:r>
              <a:rPr lang="zh-CN" altLang="en-US" sz="2400" b="1" dirty="0">
                <a:solidFill>
                  <a:srgbClr val="FF3300"/>
                </a:solidFill>
              </a:rPr>
              <a:t>隐式</a:t>
            </a:r>
            <a:r>
              <a:rPr lang="zh-CN" altLang="en-US" sz="2400" dirty="0"/>
              <a:t>指针，但在类的成员函数中可以</a:t>
            </a:r>
            <a:r>
              <a:rPr lang="zh-CN" altLang="en-US" sz="2400" b="1" dirty="0">
                <a:solidFill>
                  <a:srgbClr val="FF3300"/>
                </a:solidFill>
              </a:rPr>
              <a:t>显式地使用</a:t>
            </a:r>
            <a:r>
              <a:rPr lang="zh-CN" altLang="en-US" sz="2400" dirty="0"/>
              <a:t>它 。</a:t>
            </a:r>
          </a:p>
          <a:p>
            <a:pPr eaLnBrk="1" hangingPunct="1">
              <a:buFontTx/>
              <a:buNone/>
            </a:pPr>
            <a:endParaRPr lang="zh-CN" altLang="en-US" sz="900" dirty="0"/>
          </a:p>
          <a:p>
            <a:pPr eaLnBrk="1" hangingPunct="1">
              <a:buFontTx/>
              <a:buNone/>
            </a:pPr>
            <a:r>
              <a:rPr lang="zh-CN" altLang="en-US" sz="2400" b="1" dirty="0"/>
              <a:t>② 在类</a:t>
            </a:r>
            <a:r>
              <a:rPr lang="en-US" altLang="zh-CN" sz="2400" b="1" dirty="0"/>
              <a:t>X</a:t>
            </a:r>
            <a:r>
              <a:rPr lang="zh-CN" altLang="en-US" sz="2400" b="1" dirty="0"/>
              <a:t>的非</a:t>
            </a:r>
            <a:r>
              <a:rPr lang="en-US" altLang="zh-CN" sz="2400" b="1" dirty="0" err="1"/>
              <a:t>const</a:t>
            </a:r>
            <a:r>
              <a:rPr lang="zh-CN" altLang="en-US" sz="2400" b="1" dirty="0"/>
              <a:t>成员函数里，</a:t>
            </a:r>
            <a:r>
              <a:rPr lang="en-US" altLang="zh-CN" sz="2400" b="1" dirty="0"/>
              <a:t>this</a:t>
            </a:r>
            <a:r>
              <a:rPr lang="zh-CN" altLang="en-US" sz="2400" b="1" dirty="0"/>
              <a:t>的类型就是</a:t>
            </a:r>
            <a:r>
              <a:rPr lang="en-US" altLang="zh-CN" sz="2400" b="1" dirty="0"/>
              <a:t>X *</a:t>
            </a:r>
            <a:r>
              <a:rPr lang="zh-CN" altLang="en-US" sz="2400" b="1" dirty="0"/>
              <a:t>。然而</a:t>
            </a:r>
            <a:r>
              <a:rPr lang="en-US" altLang="zh-CN" sz="2400" b="1" dirty="0"/>
              <a:t>this</a:t>
            </a:r>
            <a:r>
              <a:rPr lang="zh-CN" altLang="en-US" sz="2400" b="1" dirty="0"/>
              <a:t>并不是一个常规变量，不能给它赋值，但可以通过它修改数据成员的值。在类的</a:t>
            </a:r>
            <a:r>
              <a:rPr lang="en-US" altLang="zh-CN" sz="2400" b="1" dirty="0" err="1"/>
              <a:t>const</a:t>
            </a:r>
            <a:r>
              <a:rPr lang="zh-CN" altLang="en-US" sz="2400" b="1" dirty="0"/>
              <a:t>成员函数里，</a:t>
            </a:r>
            <a:r>
              <a:rPr lang="en-US" altLang="zh-CN" sz="2400" b="1" dirty="0"/>
              <a:t>this</a:t>
            </a:r>
            <a:r>
              <a:rPr lang="zh-CN" altLang="en-US" sz="2400" b="1" dirty="0"/>
              <a:t>被设置成</a:t>
            </a:r>
            <a:r>
              <a:rPr lang="en-US" altLang="zh-CN" sz="2400" b="1" dirty="0" err="1"/>
              <a:t>const</a:t>
            </a:r>
            <a:r>
              <a:rPr lang="en-US" altLang="zh-CN" sz="2400" b="1" dirty="0"/>
              <a:t> X *</a:t>
            </a:r>
            <a:r>
              <a:rPr lang="zh-CN" altLang="en-US" sz="2400" b="1" dirty="0"/>
              <a:t>类型，不能通过它修改对象的数据成员值。</a:t>
            </a:r>
          </a:p>
          <a:p>
            <a:pPr eaLnBrk="1" hangingPunct="1">
              <a:buFontTx/>
              <a:buNone/>
            </a:pPr>
            <a:endParaRPr lang="zh-CN" altLang="en-US" sz="900" dirty="0"/>
          </a:p>
          <a:p>
            <a:pPr eaLnBrk="1" hangingPunct="1">
              <a:buFontTx/>
              <a:buNone/>
            </a:pPr>
            <a:r>
              <a:rPr lang="zh-CN" altLang="en-US" sz="2400" dirty="0"/>
              <a:t>③ </a:t>
            </a:r>
            <a:r>
              <a:rPr lang="zh-CN" altLang="en-US" sz="2400" b="1" dirty="0">
                <a:solidFill>
                  <a:srgbClr val="FF3300"/>
                </a:solidFill>
              </a:rPr>
              <a:t>静态成员函数没有</a:t>
            </a:r>
            <a:r>
              <a:rPr lang="en-US" altLang="zh-CN" sz="2400" b="1" dirty="0">
                <a:solidFill>
                  <a:srgbClr val="FF3300"/>
                </a:solidFill>
              </a:rPr>
              <a:t>this</a:t>
            </a:r>
            <a:r>
              <a:rPr lang="zh-CN" altLang="en-US" sz="2400" b="1" dirty="0">
                <a:solidFill>
                  <a:srgbClr val="FF3300"/>
                </a:solidFill>
              </a:rPr>
              <a:t>指针</a:t>
            </a:r>
            <a:r>
              <a:rPr lang="zh-CN" altLang="en-US" sz="2400" dirty="0"/>
              <a:t>，因此在静态成员函数中不能访问对象的非静态数据成员</a:t>
            </a:r>
          </a:p>
        </p:txBody>
      </p:sp>
    </p:spTree>
    <p:extLst>
      <p:ext uri="{BB962C8B-B14F-4D97-AF65-F5344CB8AC3E}">
        <p14:creationId xmlns:p14="http://schemas.microsoft.com/office/powerpoint/2010/main" val="354780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9">
                                            <p:txEl>
                                              <p:pRg st="4" end="4"/>
                                            </p:txEl>
                                          </p:spTgt>
                                        </p:tgtEl>
                                        <p:attrNameLst>
                                          <p:attrName>style.visibility</p:attrName>
                                        </p:attrNameLst>
                                      </p:cBhvr>
                                      <p:to>
                                        <p:strVal val="visible"/>
                                      </p:to>
                                    </p:set>
                                    <p:anim calcmode="lin" valueType="num">
                                      <p:cBhvr additive="base">
                                        <p:cTn id="7" dur="500" fill="hold"/>
                                        <p:tgtEl>
                                          <p:spTgt spid="808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899">
                                            <p:txEl>
                                              <p:pRg st="6" end="6"/>
                                            </p:txEl>
                                          </p:spTgt>
                                        </p:tgtEl>
                                        <p:attrNameLst>
                                          <p:attrName>style.visibility</p:attrName>
                                        </p:attrNameLst>
                                      </p:cBhvr>
                                      <p:to>
                                        <p:strVal val="visible"/>
                                      </p:to>
                                    </p:set>
                                    <p:anim calcmode="lin" valueType="num">
                                      <p:cBhvr additive="base">
                                        <p:cTn id="13" dur="500" fill="hold"/>
                                        <p:tgtEl>
                                          <p:spTgt spid="80899">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idx="1"/>
          </p:nvPr>
        </p:nvSpPr>
        <p:spPr>
          <a:xfrm>
            <a:off x="2135560" y="1484785"/>
            <a:ext cx="7772400" cy="4467225"/>
          </a:xfrm>
        </p:spPr>
        <p:txBody>
          <a:bodyPr>
            <a:normAutofit lnSpcReduction="10000"/>
          </a:bodyPr>
          <a:lstStyle/>
          <a:p>
            <a:pPr eaLnBrk="1" hangingPunct="1">
              <a:buFontTx/>
              <a:buNone/>
            </a:pPr>
            <a:r>
              <a:rPr lang="en-US" altLang="zh-CN" sz="2800" b="1" dirty="0">
                <a:solidFill>
                  <a:srgbClr val="FF0000"/>
                </a:solidFill>
              </a:rPr>
              <a:t>5</a:t>
            </a:r>
            <a:r>
              <a:rPr lang="zh-CN" altLang="en-US" sz="2800" b="1" dirty="0">
                <a:solidFill>
                  <a:srgbClr val="FF0000"/>
                </a:solidFill>
              </a:rPr>
              <a:t>、</a:t>
            </a:r>
            <a:r>
              <a:rPr lang="en-US" altLang="zh-CN" sz="2800" b="1" dirty="0">
                <a:solidFill>
                  <a:srgbClr val="FF0000"/>
                </a:solidFill>
              </a:rPr>
              <a:t>this</a:t>
            </a:r>
            <a:r>
              <a:rPr lang="zh-CN" altLang="en-US" sz="2800" b="1" dirty="0">
                <a:solidFill>
                  <a:srgbClr val="FF0000"/>
                </a:solidFill>
              </a:rPr>
              <a:t>返回对象地址或自引用的成员函数</a:t>
            </a:r>
            <a:r>
              <a:rPr lang="zh-CN" altLang="en-US" sz="2800" b="1" dirty="0">
                <a:solidFill>
                  <a:schemeClr val="accent1"/>
                </a:solidFill>
              </a:rPr>
              <a:t> </a:t>
            </a:r>
          </a:p>
          <a:p>
            <a:pPr lvl="1" eaLnBrk="1" hangingPunct="1">
              <a:buFontTx/>
              <a:buNone/>
            </a:pPr>
            <a:r>
              <a:rPr lang="zh-CN" altLang="en-US" dirty="0"/>
              <a:t>在类成员函数中，可以通过</a:t>
            </a:r>
            <a:r>
              <a:rPr lang="en-US" altLang="zh-CN" dirty="0"/>
              <a:t>this</a:t>
            </a:r>
            <a:r>
              <a:rPr lang="zh-CN" altLang="en-US" dirty="0"/>
              <a:t>指针返回对象的地址或引用，这也是</a:t>
            </a:r>
            <a:r>
              <a:rPr lang="en-US" altLang="zh-CN" dirty="0"/>
              <a:t>this</a:t>
            </a:r>
            <a:r>
              <a:rPr lang="zh-CN" altLang="en-US" dirty="0"/>
              <a:t>的常用方式。引用是一个地址，允许函数返回引用就意味着函数调用可以被再次赋值，即允许函数调用出现在赋值语句的左边。</a:t>
            </a:r>
          </a:p>
          <a:p>
            <a:pPr eaLnBrk="1" hangingPunct="1">
              <a:buFontTx/>
              <a:buNone/>
            </a:pPr>
            <a:r>
              <a:rPr lang="en-US" altLang="zh-CN" sz="2800" dirty="0"/>
              <a:t>【</a:t>
            </a:r>
            <a:r>
              <a:rPr lang="zh-CN" altLang="en-US" sz="2800" b="1" dirty="0"/>
              <a:t>例</a:t>
            </a:r>
            <a:r>
              <a:rPr lang="en-US" altLang="zh-CN" sz="2800" b="1" dirty="0"/>
              <a:t>4-20】  </a:t>
            </a:r>
            <a:r>
              <a:rPr lang="zh-CN" altLang="en-US" sz="2800" b="1" dirty="0"/>
              <a:t>返回对象的指针和引用的成员函数</a:t>
            </a:r>
            <a:r>
              <a:rPr lang="zh-CN" altLang="en-US" sz="2800" dirty="0"/>
              <a:t>。</a:t>
            </a:r>
          </a:p>
          <a:p>
            <a:pPr eaLnBrk="1" hangingPunct="1">
              <a:buFontTx/>
              <a:buNone/>
            </a:pPr>
            <a:r>
              <a:rPr lang="zh-CN" altLang="en-US" sz="2800" dirty="0"/>
              <a:t>  </a:t>
            </a:r>
            <a:endParaRPr lang="en-US" altLang="zh-CN" sz="2800" b="1" dirty="0">
              <a:solidFill>
                <a:srgbClr val="FF3300"/>
              </a:solidFill>
            </a:endParaRPr>
          </a:p>
          <a:p>
            <a:pPr eaLnBrk="1" hangingPunct="1">
              <a:buFontTx/>
              <a:buNone/>
            </a:pPr>
            <a:r>
              <a:rPr lang="zh-CN" altLang="en-US" sz="2800" b="1" dirty="0"/>
              <a:t>分析以下调用可行的原因：</a:t>
            </a:r>
          </a:p>
          <a:p>
            <a:pPr eaLnBrk="1" hangingPunct="1">
              <a:buFontTx/>
              <a:buNone/>
            </a:pPr>
            <a:r>
              <a:rPr lang="en-US" altLang="zh-CN" sz="2800" b="1" dirty="0">
                <a:solidFill>
                  <a:srgbClr val="FF3300"/>
                </a:solidFill>
              </a:rPr>
              <a:t>d1.setYear(2007).</a:t>
            </a:r>
            <a:r>
              <a:rPr lang="en-US" altLang="zh-CN" sz="2800" b="1" dirty="0" err="1">
                <a:solidFill>
                  <a:srgbClr val="FF3300"/>
                </a:solidFill>
              </a:rPr>
              <a:t>setMonth</a:t>
            </a:r>
            <a:r>
              <a:rPr lang="en-US" altLang="zh-CN" sz="2800" b="1" dirty="0">
                <a:solidFill>
                  <a:srgbClr val="FF3300"/>
                </a:solidFill>
              </a:rPr>
              <a:t>(03).</a:t>
            </a:r>
            <a:r>
              <a:rPr lang="en-US" altLang="zh-CN" sz="2800" b="1" dirty="0" err="1">
                <a:solidFill>
                  <a:srgbClr val="FF3300"/>
                </a:solidFill>
              </a:rPr>
              <a:t>setDay</a:t>
            </a:r>
            <a:r>
              <a:rPr lang="en-US" altLang="zh-CN" sz="2800" b="1" dirty="0">
                <a:solidFill>
                  <a:srgbClr val="FF3300"/>
                </a:solidFill>
              </a:rPr>
              <a:t>(30)</a:t>
            </a:r>
            <a:r>
              <a:rPr lang="en-US" altLang="zh-CN" sz="2800" b="1" dirty="0"/>
              <a:t> </a:t>
            </a:r>
          </a:p>
          <a:p>
            <a:pPr eaLnBrk="1" hangingPunct="1">
              <a:buFontTx/>
              <a:buNone/>
            </a:pPr>
            <a:endParaRPr lang="en-US" altLang="zh-CN" sz="2800" b="1" dirty="0"/>
          </a:p>
        </p:txBody>
      </p:sp>
    </p:spTree>
    <p:extLst>
      <p:ext uri="{BB962C8B-B14F-4D97-AF65-F5344CB8AC3E}">
        <p14:creationId xmlns:p14="http://schemas.microsoft.com/office/powerpoint/2010/main" val="1468498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81923">
                                            <p:txEl>
                                              <p:pRg st="2" end="2"/>
                                            </p:txEl>
                                          </p:spTgt>
                                        </p:tgtEl>
                                        <p:attrNameLst>
                                          <p:attrName>style.visibility</p:attrName>
                                        </p:attrNameLst>
                                      </p:cBhvr>
                                      <p:to>
                                        <p:strVal val="visible"/>
                                      </p:to>
                                    </p:set>
                                    <p:anim calcmode="lin" valueType="num">
                                      <p:cBhvr>
                                        <p:cTn id="13" dur="1000" fill="hold"/>
                                        <p:tgtEl>
                                          <p:spTgt spid="8192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8192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8192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8192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1" presetClass="entr" presetSubtype="0" fill="hold" nodeType="clickEffect">
                                  <p:stCondLst>
                                    <p:cond delay="0"/>
                                  </p:stCondLst>
                                  <p:iterate type="lt">
                                    <p:tmPct val="5000"/>
                                  </p:iterate>
                                  <p:childTnLst>
                                    <p:set>
                                      <p:cBhvr>
                                        <p:cTn id="20" dur="1" fill="hold">
                                          <p:stCondLst>
                                            <p:cond delay="0"/>
                                          </p:stCondLst>
                                        </p:cTn>
                                        <p:tgtEl>
                                          <p:spTgt spid="81923">
                                            <p:txEl>
                                              <p:pRg st="3" end="3"/>
                                            </p:txEl>
                                          </p:spTgt>
                                        </p:tgtEl>
                                        <p:attrNameLst>
                                          <p:attrName>style.visibility</p:attrName>
                                        </p:attrNameLst>
                                      </p:cBhvr>
                                      <p:to>
                                        <p:strVal val="visible"/>
                                      </p:to>
                                    </p:set>
                                    <p:anim calcmode="lin" valueType="num">
                                      <p:cBhvr>
                                        <p:cTn id="21" dur="1000" fill="hold"/>
                                        <p:tgtEl>
                                          <p:spTgt spid="81923">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81923">
                                            <p:txEl>
                                              <p:pRg st="3" end="3"/>
                                            </p:txEl>
                                          </p:spTgt>
                                        </p:tgtEl>
                                        <p:attrNameLst>
                                          <p:attrName>ppt_h</p:attrName>
                                        </p:attrNameLst>
                                      </p:cBhvr>
                                      <p:tavLst>
                                        <p:tav tm="0">
                                          <p:val>
                                            <p:fltVal val="0"/>
                                          </p:val>
                                        </p:tav>
                                        <p:tav tm="100000">
                                          <p:val>
                                            <p:strVal val="#ppt_h"/>
                                          </p:val>
                                        </p:tav>
                                      </p:tavLst>
                                    </p:anim>
                                    <p:anim calcmode="lin" valueType="num">
                                      <p:cBhvr>
                                        <p:cTn id="23" dur="1000" fill="hold"/>
                                        <p:tgtEl>
                                          <p:spTgt spid="81923">
                                            <p:txEl>
                                              <p:pRg st="3" end="3"/>
                                            </p:txEl>
                                          </p:spTgt>
                                        </p:tgtEl>
                                        <p:attrNameLst>
                                          <p:attrName>style.rotation</p:attrName>
                                        </p:attrNameLst>
                                      </p:cBhvr>
                                      <p:tavLst>
                                        <p:tav tm="0">
                                          <p:val>
                                            <p:fltVal val="90"/>
                                          </p:val>
                                        </p:tav>
                                        <p:tav tm="100000">
                                          <p:val>
                                            <p:fltVal val="0"/>
                                          </p:val>
                                        </p:tav>
                                      </p:tavLst>
                                    </p:anim>
                                    <p:animEffect transition="in" filter="fade">
                                      <p:cBhvr>
                                        <p:cTn id="24" dur="1000"/>
                                        <p:tgtEl>
                                          <p:spTgt spid="81923">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1" presetClass="entr" presetSubtype="0" fill="hold" nodeType="clickEffect">
                                  <p:stCondLst>
                                    <p:cond delay="0"/>
                                  </p:stCondLst>
                                  <p:iterate type="lt">
                                    <p:tmPct val="5000"/>
                                  </p:iterate>
                                  <p:childTnLst>
                                    <p:set>
                                      <p:cBhvr>
                                        <p:cTn id="28" dur="1" fill="hold">
                                          <p:stCondLst>
                                            <p:cond delay="0"/>
                                          </p:stCondLst>
                                        </p:cTn>
                                        <p:tgtEl>
                                          <p:spTgt spid="81923">
                                            <p:txEl>
                                              <p:pRg st="4" end="4"/>
                                            </p:txEl>
                                          </p:spTgt>
                                        </p:tgtEl>
                                        <p:attrNameLst>
                                          <p:attrName>style.visibility</p:attrName>
                                        </p:attrNameLst>
                                      </p:cBhvr>
                                      <p:to>
                                        <p:strVal val="visible"/>
                                      </p:to>
                                    </p:set>
                                    <p:anim calcmode="lin" valueType="num">
                                      <p:cBhvr>
                                        <p:cTn id="29" dur="1000" fill="hold"/>
                                        <p:tgtEl>
                                          <p:spTgt spid="81923">
                                            <p:txEl>
                                              <p:pRg st="4" end="4"/>
                                            </p:txEl>
                                          </p:spTgt>
                                        </p:tgtEl>
                                        <p:attrNameLst>
                                          <p:attrName>ppt_w</p:attrName>
                                        </p:attrNameLst>
                                      </p:cBhvr>
                                      <p:tavLst>
                                        <p:tav tm="0">
                                          <p:val>
                                            <p:fltVal val="0"/>
                                          </p:val>
                                        </p:tav>
                                        <p:tav tm="100000">
                                          <p:val>
                                            <p:strVal val="#ppt_w"/>
                                          </p:val>
                                        </p:tav>
                                      </p:tavLst>
                                    </p:anim>
                                    <p:anim calcmode="lin" valueType="num">
                                      <p:cBhvr>
                                        <p:cTn id="30" dur="1000" fill="hold"/>
                                        <p:tgtEl>
                                          <p:spTgt spid="81923">
                                            <p:txEl>
                                              <p:pRg st="4" end="4"/>
                                            </p:txEl>
                                          </p:spTgt>
                                        </p:tgtEl>
                                        <p:attrNameLst>
                                          <p:attrName>ppt_h</p:attrName>
                                        </p:attrNameLst>
                                      </p:cBhvr>
                                      <p:tavLst>
                                        <p:tav tm="0">
                                          <p:val>
                                            <p:fltVal val="0"/>
                                          </p:val>
                                        </p:tav>
                                        <p:tav tm="100000">
                                          <p:val>
                                            <p:strVal val="#ppt_h"/>
                                          </p:val>
                                        </p:tav>
                                      </p:tavLst>
                                    </p:anim>
                                    <p:anim calcmode="lin" valueType="num">
                                      <p:cBhvr>
                                        <p:cTn id="31" dur="1000" fill="hold"/>
                                        <p:tgtEl>
                                          <p:spTgt spid="81923">
                                            <p:txEl>
                                              <p:pRg st="4" end="4"/>
                                            </p:txEl>
                                          </p:spTgt>
                                        </p:tgtEl>
                                        <p:attrNameLst>
                                          <p:attrName>style.rotation</p:attrName>
                                        </p:attrNameLst>
                                      </p:cBhvr>
                                      <p:tavLst>
                                        <p:tav tm="0">
                                          <p:val>
                                            <p:fltVal val="90"/>
                                          </p:val>
                                        </p:tav>
                                        <p:tav tm="100000">
                                          <p:val>
                                            <p:fltVal val="0"/>
                                          </p:val>
                                        </p:tav>
                                      </p:tavLst>
                                    </p:anim>
                                    <p:animEffect transition="in" filter="fade">
                                      <p:cBhvr>
                                        <p:cTn id="32" dur="1000"/>
                                        <p:tgtEl>
                                          <p:spTgt spid="81923">
                                            <p:txEl>
                                              <p:pRg st="4" end="4"/>
                                            </p:txEl>
                                          </p:spTgt>
                                        </p:tgtEl>
                                      </p:cBhvr>
                                    </p:animEffect>
                                  </p:childTnLst>
                                </p:cTn>
                              </p:par>
                              <p:par>
                                <p:cTn id="33" presetID="2" presetClass="entr" presetSubtype="4" fill="hold" nodeType="withEffect">
                                  <p:stCondLst>
                                    <p:cond delay="0"/>
                                  </p:stCondLst>
                                  <p:childTnLst>
                                    <p:set>
                                      <p:cBhvr>
                                        <p:cTn id="34" dur="1" fill="hold">
                                          <p:stCondLst>
                                            <p:cond delay="0"/>
                                          </p:stCondLst>
                                        </p:cTn>
                                        <p:tgtEl>
                                          <p:spTgt spid="81923">
                                            <p:txEl>
                                              <p:pRg st="5" end="5"/>
                                            </p:txEl>
                                          </p:spTgt>
                                        </p:tgtEl>
                                        <p:attrNameLst>
                                          <p:attrName>style.visibility</p:attrName>
                                        </p:attrNameLst>
                                      </p:cBhvr>
                                      <p:to>
                                        <p:strVal val="visible"/>
                                      </p:to>
                                    </p:set>
                                    <p:anim calcmode="lin" valueType="num">
                                      <p:cBhvr additive="base">
                                        <p:cTn id="35" dur="500" fill="hold"/>
                                        <p:tgtEl>
                                          <p:spTgt spid="8192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8" presetClass="emph" presetSubtype="0" fill="hold" nodeType="clickEffect">
                                  <p:stCondLst>
                                    <p:cond delay="0"/>
                                  </p:stCondLst>
                                  <p:childTnLst>
                                    <p:animRot by="21600000">
                                      <p:cBhvr>
                                        <p:cTn id="40" dur="2000" fill="hold"/>
                                        <p:tgtEl>
                                          <p:spTgt spid="81923">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571751" y="0"/>
            <a:ext cx="7772400" cy="863600"/>
          </a:xfrm>
        </p:spPr>
        <p:txBody>
          <a:bodyPr>
            <a:normAutofit/>
          </a:bodyPr>
          <a:lstStyle/>
          <a:p>
            <a:pPr eaLnBrk="1" hangingPunct="1"/>
            <a:r>
              <a:rPr lang="en-US" altLang="zh-CN" b="1" dirty="0"/>
              <a:t>4.9 </a:t>
            </a:r>
            <a:r>
              <a:rPr lang="zh-CN" altLang="en-US" b="1" dirty="0">
                <a:solidFill>
                  <a:srgbClr val="FF3300"/>
                </a:solidFill>
              </a:rPr>
              <a:t>友元</a:t>
            </a:r>
          </a:p>
        </p:txBody>
      </p:sp>
      <p:sp>
        <p:nvSpPr>
          <p:cNvPr id="82947" name="Rectangle 3"/>
          <p:cNvSpPr>
            <a:spLocks noGrp="1" noChangeArrowheads="1"/>
          </p:cNvSpPr>
          <p:nvPr>
            <p:ph type="body" idx="1"/>
          </p:nvPr>
        </p:nvSpPr>
        <p:spPr>
          <a:xfrm>
            <a:off x="1775520" y="980728"/>
            <a:ext cx="8892480" cy="5184576"/>
          </a:xfrm>
        </p:spPr>
        <p:txBody>
          <a:bodyPr>
            <a:normAutofit fontScale="92500" lnSpcReduction="20000"/>
          </a:bodyPr>
          <a:lstStyle/>
          <a:p>
            <a:pPr eaLnBrk="1" hangingPunct="1">
              <a:lnSpc>
                <a:spcPct val="110000"/>
              </a:lnSpc>
              <a:buFontTx/>
              <a:buNone/>
            </a:pPr>
            <a:r>
              <a:rPr lang="en-US" altLang="zh-CN" sz="2800" b="1" dirty="0"/>
              <a:t>1</a:t>
            </a:r>
            <a:r>
              <a:rPr lang="zh-CN" altLang="en-US" sz="2800" b="1" dirty="0"/>
              <a:t>、友元函数</a:t>
            </a:r>
          </a:p>
          <a:p>
            <a:pPr lvl="1" eaLnBrk="1" hangingPunct="1">
              <a:lnSpc>
                <a:spcPct val="110000"/>
              </a:lnSpc>
            </a:pPr>
            <a:r>
              <a:rPr lang="zh-CN" altLang="en-US" b="1" dirty="0"/>
              <a:t>一个类的友元函数能够直接访问该类所有成员，包括</a:t>
            </a:r>
            <a:r>
              <a:rPr lang="en-US" altLang="zh-CN" b="1" dirty="0"/>
              <a:t>public</a:t>
            </a:r>
            <a:r>
              <a:rPr lang="zh-CN" altLang="en-US" b="1" dirty="0"/>
              <a:t>、</a:t>
            </a:r>
            <a:r>
              <a:rPr lang="en-US" altLang="zh-CN" b="1" dirty="0"/>
              <a:t>protected</a:t>
            </a:r>
            <a:r>
              <a:rPr lang="zh-CN" altLang="en-US" b="1" dirty="0"/>
              <a:t>、</a:t>
            </a:r>
            <a:r>
              <a:rPr lang="en-US" altLang="zh-CN" b="1" dirty="0"/>
              <a:t>private</a:t>
            </a:r>
            <a:r>
              <a:rPr lang="zh-CN" altLang="en-US" b="1" dirty="0"/>
              <a:t>类型的成员。</a:t>
            </a:r>
          </a:p>
          <a:p>
            <a:pPr lvl="1" eaLnBrk="1" hangingPunct="1">
              <a:lnSpc>
                <a:spcPct val="110000"/>
              </a:lnSpc>
            </a:pPr>
            <a:r>
              <a:rPr lang="zh-CN" altLang="en-US" b="1" dirty="0">
                <a:solidFill>
                  <a:schemeClr val="accent2"/>
                </a:solidFill>
              </a:rPr>
              <a:t>友元函数的定义形式如下：</a:t>
            </a:r>
          </a:p>
          <a:p>
            <a:pPr lvl="1" eaLnBrk="1" hangingPunct="1">
              <a:lnSpc>
                <a:spcPct val="110000"/>
              </a:lnSpc>
              <a:buFontTx/>
              <a:buNone/>
            </a:pPr>
            <a:r>
              <a:rPr lang="en-US" altLang="zh-CN" b="1" dirty="0"/>
              <a:t>class X{</a:t>
            </a:r>
          </a:p>
          <a:p>
            <a:pPr lvl="1" eaLnBrk="1" hangingPunct="1">
              <a:lnSpc>
                <a:spcPct val="110000"/>
              </a:lnSpc>
              <a:buFontTx/>
              <a:buNone/>
            </a:pPr>
            <a:r>
              <a:rPr lang="en-US" altLang="zh-CN" b="1" dirty="0"/>
              <a:t>    ……</a:t>
            </a:r>
          </a:p>
          <a:p>
            <a:pPr lvl="1" eaLnBrk="1" hangingPunct="1">
              <a:lnSpc>
                <a:spcPct val="110000"/>
              </a:lnSpc>
              <a:buFontTx/>
              <a:buNone/>
            </a:pPr>
            <a:r>
              <a:rPr lang="en-US" altLang="zh-CN" b="1" dirty="0"/>
              <a:t>    </a:t>
            </a:r>
            <a:r>
              <a:rPr lang="en-US" altLang="zh-CN" b="1" dirty="0">
                <a:solidFill>
                  <a:srgbClr val="FF3300"/>
                </a:solidFill>
              </a:rPr>
              <a:t>friend  T  f(…);</a:t>
            </a:r>
            <a:r>
              <a:rPr lang="en-US" altLang="zh-CN" b="1" dirty="0"/>
              <a:t>      //</a:t>
            </a:r>
            <a:r>
              <a:rPr lang="zh-CN" altLang="en-US" b="1" dirty="0"/>
              <a:t>声明</a:t>
            </a:r>
            <a:r>
              <a:rPr lang="en-US" altLang="zh-CN" b="1" dirty="0"/>
              <a:t>f</a:t>
            </a:r>
            <a:r>
              <a:rPr lang="zh-CN" altLang="en-US" b="1" dirty="0"/>
              <a:t>为</a:t>
            </a:r>
            <a:r>
              <a:rPr lang="en-US" altLang="zh-CN" b="1" dirty="0"/>
              <a:t>X</a:t>
            </a:r>
            <a:r>
              <a:rPr lang="zh-CN" altLang="en-US" b="1" dirty="0"/>
              <a:t>类的友元</a:t>
            </a:r>
          </a:p>
          <a:p>
            <a:pPr lvl="1" eaLnBrk="1" hangingPunct="1">
              <a:lnSpc>
                <a:spcPct val="110000"/>
              </a:lnSpc>
              <a:buFontTx/>
              <a:buNone/>
            </a:pPr>
            <a:r>
              <a:rPr lang="zh-CN" altLang="en-US" b="1" dirty="0"/>
              <a:t>    </a:t>
            </a:r>
            <a:r>
              <a:rPr lang="en-US" altLang="zh-CN" b="1" dirty="0"/>
              <a:t>……</a:t>
            </a:r>
          </a:p>
          <a:p>
            <a:pPr lvl="1" eaLnBrk="1" hangingPunct="1">
              <a:lnSpc>
                <a:spcPct val="110000"/>
              </a:lnSpc>
              <a:buFontTx/>
              <a:buNone/>
            </a:pPr>
            <a:r>
              <a:rPr lang="en-US" altLang="zh-CN" b="1" dirty="0"/>
              <a:t>};</a:t>
            </a:r>
          </a:p>
          <a:p>
            <a:pPr lvl="1" eaLnBrk="1" hangingPunct="1">
              <a:lnSpc>
                <a:spcPct val="110000"/>
              </a:lnSpc>
              <a:buFontTx/>
              <a:buNone/>
            </a:pPr>
            <a:r>
              <a:rPr lang="en-US" altLang="zh-CN" b="1" dirty="0">
                <a:solidFill>
                  <a:srgbClr val="FF3300"/>
                </a:solidFill>
              </a:rPr>
              <a:t>T  f(…) { …… }</a:t>
            </a:r>
            <a:r>
              <a:rPr lang="en-US" altLang="zh-CN" b="1" dirty="0"/>
              <a:t>          //</a:t>
            </a:r>
            <a:r>
              <a:rPr lang="zh-CN" altLang="en-US" b="1" dirty="0"/>
              <a:t>友元不是类成员函数，定义时不能用“</a:t>
            </a:r>
            <a:r>
              <a:rPr lang="en-US" altLang="zh-CN" b="1" dirty="0"/>
              <a:t>X::f”</a:t>
            </a:r>
            <a:r>
              <a:rPr lang="zh-CN" altLang="en-US" b="1" dirty="0"/>
              <a:t>限定函数名</a:t>
            </a:r>
            <a:endParaRPr lang="en-US" altLang="zh-CN" b="1" dirty="0"/>
          </a:p>
          <a:p>
            <a:pPr lvl="1" eaLnBrk="1" hangingPunct="1">
              <a:lnSpc>
                <a:spcPct val="110000"/>
              </a:lnSpc>
              <a:buFontTx/>
              <a:buNone/>
            </a:pPr>
            <a:endParaRPr lang="en-US" altLang="zh-CN" b="1" dirty="0"/>
          </a:p>
          <a:p>
            <a:pPr lvl="1" eaLnBrk="1" hangingPunct="1">
              <a:lnSpc>
                <a:spcPct val="110000"/>
              </a:lnSpc>
              <a:buNone/>
            </a:pPr>
            <a:r>
              <a:rPr lang="en-US" altLang="zh-CN" sz="2800" b="1" dirty="0"/>
              <a:t>【</a:t>
            </a:r>
            <a:r>
              <a:rPr lang="zh-CN" altLang="en-US" sz="2800" b="1" dirty="0"/>
              <a:t>例</a:t>
            </a:r>
            <a:r>
              <a:rPr lang="en-US" altLang="zh-CN" sz="2800" b="1" dirty="0"/>
              <a:t>4-21】  </a:t>
            </a:r>
            <a:r>
              <a:rPr lang="zh-CN" altLang="en-US" sz="2800" b="1" dirty="0"/>
              <a:t>利用友元函数计算两点之间的距离。</a:t>
            </a:r>
          </a:p>
          <a:p>
            <a:pPr lvl="1" eaLnBrk="1" hangingPunct="1">
              <a:lnSpc>
                <a:spcPct val="110000"/>
              </a:lnSpc>
              <a:buFontTx/>
              <a:buNone/>
            </a:pPr>
            <a:endParaRPr lang="zh-CN" altLang="en-US" b="1" dirty="0"/>
          </a:p>
        </p:txBody>
      </p:sp>
    </p:spTree>
    <p:extLst>
      <p:ext uri="{BB962C8B-B14F-4D97-AF65-F5344CB8AC3E}">
        <p14:creationId xmlns:p14="http://schemas.microsoft.com/office/powerpoint/2010/main" val="3083675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 calcmode="lin" valueType="num">
                                      <p:cBhvr additive="base">
                                        <p:cTn id="7" dur="500" fill="hold"/>
                                        <p:tgtEl>
                                          <p:spTgt spid="829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2947">
                                            <p:txEl>
                                              <p:pRg st="3" end="3"/>
                                            </p:txEl>
                                          </p:spTgt>
                                        </p:tgtEl>
                                        <p:attrNameLst>
                                          <p:attrName>style.visibility</p:attrName>
                                        </p:attrNameLst>
                                      </p:cBhvr>
                                      <p:to>
                                        <p:strVal val="visible"/>
                                      </p:to>
                                    </p:set>
                                    <p:anim calcmode="lin" valueType="num">
                                      <p:cBhvr additive="base">
                                        <p:cTn id="13" dur="5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2947">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2947">
                                            <p:txEl>
                                              <p:pRg st="4" end="4"/>
                                            </p:txEl>
                                          </p:spTgt>
                                        </p:tgtEl>
                                        <p:attrNameLst>
                                          <p:attrName>style.visibility</p:attrName>
                                        </p:attrNameLst>
                                      </p:cBhvr>
                                      <p:to>
                                        <p:strVal val="visible"/>
                                      </p:to>
                                    </p:set>
                                    <p:anim calcmode="lin" valueType="num">
                                      <p:cBhvr additive="base">
                                        <p:cTn id="17" dur="500" fill="hold"/>
                                        <p:tgtEl>
                                          <p:spTgt spid="8294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947">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anim calcmode="lin" valueType="num">
                                      <p:cBhvr additive="base">
                                        <p:cTn id="21" dur="500" fill="hold"/>
                                        <p:tgtEl>
                                          <p:spTgt spid="8294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294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2947">
                                            <p:txEl>
                                              <p:pRg st="6" end="6"/>
                                            </p:txEl>
                                          </p:spTgt>
                                        </p:tgtEl>
                                        <p:attrNameLst>
                                          <p:attrName>style.visibility</p:attrName>
                                        </p:attrNameLst>
                                      </p:cBhvr>
                                      <p:to>
                                        <p:strVal val="visible"/>
                                      </p:to>
                                    </p:set>
                                    <p:anim calcmode="lin" valueType="num">
                                      <p:cBhvr additive="base">
                                        <p:cTn id="25" dur="500" fill="hold"/>
                                        <p:tgtEl>
                                          <p:spTgt spid="8294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294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2947">
                                            <p:txEl>
                                              <p:pRg st="7" end="7"/>
                                            </p:txEl>
                                          </p:spTgt>
                                        </p:tgtEl>
                                        <p:attrNameLst>
                                          <p:attrName>style.visibility</p:attrName>
                                        </p:attrNameLst>
                                      </p:cBhvr>
                                      <p:to>
                                        <p:strVal val="visible"/>
                                      </p:to>
                                    </p:set>
                                    <p:anim calcmode="lin" valueType="num">
                                      <p:cBhvr additive="base">
                                        <p:cTn id="29" dur="500" fill="hold"/>
                                        <p:tgtEl>
                                          <p:spTgt spid="8294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82947">
                                            <p:txEl>
                                              <p:pRg st="7" end="7"/>
                                            </p:txEl>
                                          </p:spTgt>
                                        </p:tgtEl>
                                        <p:attrNameLst>
                                          <p:attrName>ppt_y</p:attrName>
                                        </p:attrNameLst>
                                      </p:cBhvr>
                                      <p:tavLst>
                                        <p:tav tm="0">
                                          <p:val>
                                            <p:strVal val="1+#ppt_h/2"/>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82947">
                                            <p:txEl>
                                              <p:pRg st="8" end="8"/>
                                            </p:txEl>
                                          </p:spTgt>
                                        </p:tgtEl>
                                        <p:attrNameLst>
                                          <p:attrName>style.visibility</p:attrName>
                                        </p:attrNameLst>
                                      </p:cBhvr>
                                      <p:to>
                                        <p:strVal val="visible"/>
                                      </p:to>
                                    </p:set>
                                    <p:animEffect transition="in" filter="wipe(down)">
                                      <p:cBhvr>
                                        <p:cTn id="33" dur="500"/>
                                        <p:tgtEl>
                                          <p:spTgt spid="82947">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2947">
                                            <p:txEl>
                                              <p:pRg st="10" end="10"/>
                                            </p:txEl>
                                          </p:spTgt>
                                        </p:tgtEl>
                                        <p:attrNameLst>
                                          <p:attrName>style.visibility</p:attrName>
                                        </p:attrNameLst>
                                      </p:cBhvr>
                                      <p:to>
                                        <p:strVal val="visible"/>
                                      </p:to>
                                    </p:set>
                                    <p:animEffect transition="in" filter="wipe(down)">
                                      <p:cBhvr>
                                        <p:cTn id="36" dur="500"/>
                                        <p:tgtEl>
                                          <p:spTgt spid="82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p:cNvSpPr txBox="1">
            <a:spLocks noChangeArrowheads="1"/>
          </p:cNvSpPr>
          <p:nvPr/>
        </p:nvSpPr>
        <p:spPr bwMode="auto">
          <a:xfrm>
            <a:off x="1990029" y="3409453"/>
            <a:ext cx="7908925" cy="557332"/>
          </a:xfrm>
          <a:prstGeom prst="rect">
            <a:avLst/>
          </a:prstGeom>
          <a:noFill/>
        </p:spPr>
        <p:txBody>
          <a:bodyPr vert="horz" wrap="square" lIns="121920" tIns="60960" rIns="121920" bIns="60960" rtlCol="0" anchor="ctr">
            <a:spAutoFit/>
          </a:bodyPr>
          <a:lstStyle>
            <a:lvl1pPr indent="0">
              <a:lnSpc>
                <a:spcPct val="150000"/>
              </a:lnSpc>
              <a:spcBef>
                <a:spcPct val="0"/>
              </a:spcBef>
              <a:buClrTx/>
              <a:buSzTx/>
              <a:buFontTx/>
              <a:buNone/>
              <a:defRPr sz="1600">
                <a:effectLst/>
                <a:latin typeface="Times New Roman" panose="02020603050405020304" pitchFamily="18" charset="0"/>
                <a:ea typeface="微软雅黑" pitchFamily="34" charset="-122"/>
                <a:cs typeface="Times New Roman" panose="02020603050405020304" pitchFamily="18" charset="0"/>
              </a:defRPr>
            </a:lvl1pPr>
            <a:lvl2pPr marL="742950" indent="-285750">
              <a:spcBef>
                <a:spcPct val="20000"/>
              </a:spcBef>
              <a:buFont typeface="Arial" pitchFamily="34" charset="0"/>
              <a:buChar char="–"/>
              <a:defRPr>
                <a:latin typeface="微软雅黑" pitchFamily="34" charset="-122"/>
                <a:ea typeface="微软雅黑" pitchFamily="34" charset="-122"/>
              </a:defRPr>
            </a:lvl2pPr>
            <a:lvl3pPr marL="1143000" indent="-228600">
              <a:spcBef>
                <a:spcPct val="20000"/>
              </a:spcBef>
              <a:buFont typeface="Arial" pitchFamily="34" charset="0"/>
              <a:buChar char="•"/>
              <a:defRPr sz="1600">
                <a:latin typeface="微软雅黑" pitchFamily="34" charset="-122"/>
                <a:ea typeface="微软雅黑" pitchFamily="34" charset="-122"/>
              </a:defRPr>
            </a:lvl3pPr>
            <a:lvl4pPr marL="1600200" indent="-228600">
              <a:spcBef>
                <a:spcPct val="20000"/>
              </a:spcBef>
              <a:buFont typeface="Arial" pitchFamily="34" charset="0"/>
              <a:buChar char="–"/>
              <a:defRPr sz="1400">
                <a:latin typeface="微软雅黑" pitchFamily="34" charset="-122"/>
                <a:ea typeface="微软雅黑" pitchFamily="34" charset="-122"/>
              </a:defRPr>
            </a:lvl4pPr>
            <a:lvl5pPr marL="2057400" indent="-228600">
              <a:spcBef>
                <a:spcPct val="20000"/>
              </a:spcBef>
              <a:buFont typeface="Arial" pitchFamily="34" charset="0"/>
              <a:buChar char="»"/>
              <a:defRPr sz="1400">
                <a:latin typeface="微软雅黑" pitchFamily="34" charset="-122"/>
                <a:ea typeface="微软雅黑" pitchFamily="34"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eaLnBrk="0" fontAlgn="base" hangingPunct="0">
              <a:spcAft>
                <a:spcPct val="0"/>
              </a:spcAft>
            </a:pPr>
            <a:r>
              <a:rPr kumimoji="1" lang="en-US" altLang="zh-CN" sz="2133" dirty="0">
                <a:solidFill>
                  <a:prstClr val="black"/>
                </a:solidFill>
              </a:rPr>
              <a:t>3.</a:t>
            </a:r>
            <a:r>
              <a:rPr kumimoji="1" lang="zh-CN" altLang="en-US" sz="2133" dirty="0">
                <a:solidFill>
                  <a:prstClr val="black"/>
                </a:solidFill>
              </a:rPr>
              <a:t>当一个类对象被撤消时将自动调用该类的</a:t>
            </a:r>
            <a:r>
              <a:rPr kumimoji="1" lang="en-US" altLang="zh-CN" sz="2133" dirty="0">
                <a:solidFill>
                  <a:prstClr val="black"/>
                </a:solidFill>
              </a:rPr>
              <a:t>_____________</a:t>
            </a:r>
            <a:r>
              <a:rPr kumimoji="1" lang="zh-CN" altLang="en-US" sz="2133" dirty="0">
                <a:solidFill>
                  <a:prstClr val="black"/>
                </a:solidFill>
              </a:rPr>
              <a:t>。</a:t>
            </a:r>
          </a:p>
        </p:txBody>
      </p:sp>
      <p:sp>
        <p:nvSpPr>
          <p:cNvPr id="5" name="Text Box 15"/>
          <p:cNvSpPr txBox="1">
            <a:spLocks noChangeArrowheads="1"/>
          </p:cNvSpPr>
          <p:nvPr/>
        </p:nvSpPr>
        <p:spPr bwMode="auto">
          <a:xfrm>
            <a:off x="1990028" y="4846426"/>
            <a:ext cx="8382000" cy="1049711"/>
          </a:xfrm>
          <a:prstGeom prst="rect">
            <a:avLst/>
          </a:prstGeom>
          <a:noFill/>
        </p:spPr>
        <p:txBody>
          <a:bodyPr vert="horz" wrap="square" lIns="121920" tIns="60960" rIns="121920" bIns="60960" rtlCol="0" anchor="ctr">
            <a:spAutoFit/>
          </a:bodyPr>
          <a:lstStyle>
            <a:lvl1pPr indent="0">
              <a:lnSpc>
                <a:spcPct val="150000"/>
              </a:lnSpc>
              <a:spcBef>
                <a:spcPct val="0"/>
              </a:spcBef>
              <a:buClrTx/>
              <a:buSzTx/>
              <a:buFontTx/>
              <a:buNone/>
              <a:defRPr sz="1600">
                <a:effectLst/>
                <a:latin typeface="Times New Roman" panose="02020603050405020304" pitchFamily="18" charset="0"/>
                <a:ea typeface="微软雅黑" pitchFamily="34" charset="-122"/>
                <a:cs typeface="Times New Roman" panose="02020603050405020304" pitchFamily="18" charset="0"/>
              </a:defRPr>
            </a:lvl1pPr>
            <a:lvl2pPr marL="742950" indent="-285750">
              <a:spcBef>
                <a:spcPct val="20000"/>
              </a:spcBef>
              <a:buFont typeface="Arial" pitchFamily="34" charset="0"/>
              <a:buChar char="–"/>
              <a:defRPr>
                <a:latin typeface="微软雅黑" pitchFamily="34" charset="-122"/>
                <a:ea typeface="微软雅黑" pitchFamily="34" charset="-122"/>
              </a:defRPr>
            </a:lvl2pPr>
            <a:lvl3pPr marL="1143000" indent="-228600">
              <a:spcBef>
                <a:spcPct val="20000"/>
              </a:spcBef>
              <a:buFont typeface="Arial" pitchFamily="34" charset="0"/>
              <a:buChar char="•"/>
              <a:defRPr sz="1600">
                <a:latin typeface="微软雅黑" pitchFamily="34" charset="-122"/>
                <a:ea typeface="微软雅黑" pitchFamily="34" charset="-122"/>
              </a:defRPr>
            </a:lvl3pPr>
            <a:lvl4pPr marL="1600200" indent="-228600">
              <a:spcBef>
                <a:spcPct val="20000"/>
              </a:spcBef>
              <a:buFont typeface="Arial" pitchFamily="34" charset="0"/>
              <a:buChar char="–"/>
              <a:defRPr sz="1400">
                <a:latin typeface="微软雅黑" pitchFamily="34" charset="-122"/>
                <a:ea typeface="微软雅黑" pitchFamily="34" charset="-122"/>
              </a:defRPr>
            </a:lvl4pPr>
            <a:lvl5pPr marL="2057400" indent="-228600">
              <a:spcBef>
                <a:spcPct val="20000"/>
              </a:spcBef>
              <a:buFont typeface="Arial" pitchFamily="34" charset="0"/>
              <a:buChar char="»"/>
              <a:defRPr sz="1400">
                <a:latin typeface="微软雅黑" pitchFamily="34" charset="-122"/>
                <a:ea typeface="微软雅黑" pitchFamily="34"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eaLnBrk="0" fontAlgn="base" hangingPunct="0">
              <a:spcAft>
                <a:spcPct val="0"/>
              </a:spcAft>
            </a:pPr>
            <a:r>
              <a:rPr kumimoji="1" lang="en-US" altLang="zh-CN" sz="2133" dirty="0">
                <a:solidFill>
                  <a:prstClr val="black"/>
                </a:solidFill>
              </a:rPr>
              <a:t>5.</a:t>
            </a:r>
            <a:r>
              <a:rPr kumimoji="1" lang="zh-CN" altLang="en-US" sz="2133" dirty="0">
                <a:solidFill>
                  <a:prstClr val="black"/>
                </a:solidFill>
              </a:rPr>
              <a:t>假定用户没有给一个名为 </a:t>
            </a:r>
            <a:r>
              <a:rPr kumimoji="1" lang="en-US" altLang="zh-CN" sz="2133" dirty="0">
                <a:solidFill>
                  <a:prstClr val="black"/>
                </a:solidFill>
              </a:rPr>
              <a:t>AB </a:t>
            </a:r>
            <a:r>
              <a:rPr kumimoji="1" lang="zh-CN" altLang="en-US" sz="2133" dirty="0">
                <a:solidFill>
                  <a:prstClr val="black"/>
                </a:solidFill>
              </a:rPr>
              <a:t>的类定义构造函数，则系统为其隐含定义的构造函数为</a:t>
            </a:r>
            <a:r>
              <a:rPr kumimoji="1" lang="en-US" altLang="zh-CN" sz="2133" dirty="0">
                <a:solidFill>
                  <a:prstClr val="black"/>
                </a:solidFill>
              </a:rPr>
              <a:t>_______________</a:t>
            </a:r>
            <a:r>
              <a:rPr kumimoji="1" lang="zh-CN" altLang="en-US" sz="2133" dirty="0">
                <a:solidFill>
                  <a:prstClr val="black"/>
                </a:solidFill>
              </a:rPr>
              <a:t>。</a:t>
            </a:r>
          </a:p>
        </p:txBody>
      </p:sp>
      <p:sp>
        <p:nvSpPr>
          <p:cNvPr id="6" name="Rectangle 29"/>
          <p:cNvSpPr>
            <a:spLocks noChangeArrowheads="1"/>
          </p:cNvSpPr>
          <p:nvPr/>
        </p:nvSpPr>
        <p:spPr bwMode="auto">
          <a:xfrm>
            <a:off x="7388962" y="3409453"/>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zh-CN" altLang="en-US" sz="2000" dirty="0">
                <a:solidFill>
                  <a:srgbClr val="5F5F5F"/>
                </a:solidFill>
                <a:effectLst>
                  <a:outerShdw blurRad="38100" dist="38100" dir="2700000" algn="tl">
                    <a:srgbClr val="C0C0C0"/>
                  </a:outerShdw>
                </a:effectLst>
                <a:latin typeface="Arial Rounded MT Bold" pitchFamily="34" charset="0"/>
                <a:ea typeface="楷体_GB2312" pitchFamily="49" charset="-122"/>
              </a:rPr>
              <a:t>析构函数</a:t>
            </a:r>
          </a:p>
        </p:txBody>
      </p:sp>
      <p:sp>
        <p:nvSpPr>
          <p:cNvPr id="7" name="Rectangle 30"/>
          <p:cNvSpPr>
            <a:spLocks noChangeArrowheads="1"/>
          </p:cNvSpPr>
          <p:nvPr/>
        </p:nvSpPr>
        <p:spPr bwMode="auto">
          <a:xfrm>
            <a:off x="4752344" y="5348517"/>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dirty="0">
                <a:solidFill>
                  <a:srgbClr val="5F5F5F"/>
                </a:solidFill>
                <a:effectLst>
                  <a:outerShdw blurRad="38100" dist="38100" dir="2700000" algn="tl">
                    <a:srgbClr val="C0C0C0"/>
                  </a:outerShdw>
                </a:effectLst>
                <a:latin typeface="Arial Rounded MT Bold" pitchFamily="34" charset="0"/>
                <a:ea typeface="楷体_GB2312" pitchFamily="49" charset="-122"/>
              </a:rPr>
              <a:t>AB( ) { }</a:t>
            </a:r>
          </a:p>
        </p:txBody>
      </p:sp>
      <p:sp>
        <p:nvSpPr>
          <p:cNvPr id="8" name="矩形 7"/>
          <p:cNvSpPr/>
          <p:nvPr/>
        </p:nvSpPr>
        <p:spPr>
          <a:xfrm>
            <a:off x="1935464" y="4171723"/>
            <a:ext cx="8355496" cy="451342"/>
          </a:xfrm>
          <a:prstGeom prst="rect">
            <a:avLst/>
          </a:prstGeom>
          <a:noFill/>
        </p:spPr>
        <p:txBody>
          <a:bodyPr vert="horz" wrap="square" lIns="121920" tIns="60960" rIns="121920" bIns="60960" rtlCol="0" anchor="ctr">
            <a:spAutoFit/>
          </a:bodyPr>
          <a:lstStyle/>
          <a:p>
            <a:pPr eaLnBrk="0" fontAlgn="base" hangingPunct="0">
              <a:spcBef>
                <a:spcPct val="0"/>
              </a:spcBef>
              <a:spcAft>
                <a:spcPct val="0"/>
              </a:spcAft>
            </a:pP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4.</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类的析构函数的作用是</a:t>
            </a:r>
            <a:r>
              <a:rPr kumimoji="1" lang="en-US" altLang="zh-CN" sz="2133" dirty="0">
                <a:solidFill>
                  <a:prstClr val="black"/>
                </a:solidFill>
                <a:latin typeface="Arial Rounded MT Bold" pitchFamily="34" charset="0"/>
                <a:ea typeface="楷体_GB2312" pitchFamily="49" charset="-122"/>
              </a:rPr>
              <a:t> </a:t>
            </a:r>
            <a:r>
              <a:rPr kumimoji="1" lang="en-US" altLang="zh-CN" sz="2133" u="sng" dirty="0">
                <a:solidFill>
                  <a:prstClr val="black"/>
                </a:solidFill>
                <a:latin typeface="Arial Rounded MT Bold" pitchFamily="34" charset="0"/>
                <a:ea typeface="楷体_GB2312" pitchFamily="49" charset="-122"/>
              </a:rPr>
              <a:t>                                                                 </a:t>
            </a:r>
            <a:r>
              <a:rPr kumimoji="1" lang="zh-CN" altLang="en-US" sz="2133" dirty="0">
                <a:solidFill>
                  <a:prstClr val="black"/>
                </a:solidFill>
                <a:latin typeface="Arial Rounded MT Bold" pitchFamily="34" charset="0"/>
                <a:ea typeface="楷体_GB2312" pitchFamily="49" charset="-122"/>
              </a:rPr>
              <a:t>。</a:t>
            </a:r>
          </a:p>
        </p:txBody>
      </p:sp>
      <p:sp>
        <p:nvSpPr>
          <p:cNvPr id="9" name="矩形 8"/>
          <p:cNvSpPr/>
          <p:nvPr/>
        </p:nvSpPr>
        <p:spPr>
          <a:xfrm>
            <a:off x="1871531" y="961866"/>
            <a:ext cx="8292548" cy="1049711"/>
          </a:xfrm>
          <a:prstGeom prst="rect">
            <a:avLst/>
          </a:prstGeom>
          <a:noFill/>
        </p:spPr>
        <p:txBody>
          <a:bodyPr vert="horz" wrap="square" lIns="121920" tIns="60960" rIns="121920" bIns="60960" rtlCol="0" anchor="ctr">
            <a:spAutoFit/>
          </a:bodyPr>
          <a:lstStyle/>
          <a:p>
            <a:pPr eaLnBrk="0" fontAlgn="base" hangingPunct="0">
              <a:lnSpc>
                <a:spcPct val="150000"/>
              </a:lnSpc>
              <a:spcBef>
                <a:spcPct val="0"/>
              </a:spcBef>
              <a:spcAft>
                <a:spcPct val="0"/>
              </a:spcAft>
            </a:pP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1.</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在定义类的对象时，</a:t>
            </a: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C++</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程序将自动调用该对象的</a:t>
            </a:r>
            <a:r>
              <a:rPr kumimoji="1" lang="en-US" altLang="zh-CN" sz="2133" u="sng" dirty="0">
                <a:solidFill>
                  <a:prstClr val="black"/>
                </a:solidFill>
                <a:latin typeface="Times New Roman" panose="02020603050405020304" pitchFamily="18" charset="0"/>
                <a:ea typeface="微软雅黑" pitchFamily="34" charset="-122"/>
                <a:cs typeface="Times New Roman" panose="02020603050405020304" pitchFamily="18" charset="0"/>
              </a:rPr>
              <a:t>                   </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初始化对象本身。</a:t>
            </a:r>
          </a:p>
        </p:txBody>
      </p:sp>
      <p:sp>
        <p:nvSpPr>
          <p:cNvPr id="10" name="矩形 9"/>
          <p:cNvSpPr/>
          <p:nvPr/>
        </p:nvSpPr>
        <p:spPr>
          <a:xfrm>
            <a:off x="1882890" y="2196506"/>
            <a:ext cx="8032100" cy="1049711"/>
          </a:xfrm>
          <a:prstGeom prst="rect">
            <a:avLst/>
          </a:prstGeom>
          <a:noFill/>
        </p:spPr>
        <p:txBody>
          <a:bodyPr vert="horz" wrap="square" lIns="121920" tIns="60960" rIns="121920" bIns="60960" rtlCol="0" anchor="ctr">
            <a:spAutoFit/>
          </a:bodyPr>
          <a:lstStyle/>
          <a:p>
            <a:pPr eaLnBrk="0" fontAlgn="base" hangingPunct="0">
              <a:lnSpc>
                <a:spcPct val="150000"/>
              </a:lnSpc>
              <a:spcBef>
                <a:spcPct val="0"/>
              </a:spcBef>
              <a:spcAft>
                <a:spcPct val="0"/>
              </a:spcAft>
            </a:pP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2.</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用</a:t>
            </a: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new</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创建的对象，在使用</a:t>
            </a: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delete</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释放资源时，</a:t>
            </a:r>
            <a:r>
              <a:rPr kumimoji="1" lang="en-US"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C++</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程序将会自动调用该对象的</a:t>
            </a:r>
            <a:r>
              <a:rPr kumimoji="1" lang="en-US" altLang="zh-CN" sz="2133" u="sng" dirty="0">
                <a:solidFill>
                  <a:prstClr val="black"/>
                </a:solidFill>
                <a:latin typeface="Times New Roman" panose="02020603050405020304" pitchFamily="18" charset="0"/>
                <a:ea typeface="微软雅黑" pitchFamily="34" charset="-122"/>
                <a:cs typeface="Times New Roman" panose="02020603050405020304" pitchFamily="18" charset="0"/>
              </a:rPr>
              <a:t>                    </a:t>
            </a:r>
            <a:r>
              <a:rPr kumimoji="1" lang="zh-CN" altLang="zh-CN" sz="2133" dirty="0">
                <a:solidFill>
                  <a:prstClr val="black"/>
                </a:solidFill>
                <a:latin typeface="Times New Roman" panose="02020603050405020304" pitchFamily="18" charset="0"/>
                <a:ea typeface="微软雅黑" pitchFamily="34" charset="-122"/>
                <a:cs typeface="Times New Roman" panose="02020603050405020304" pitchFamily="18" charset="0"/>
              </a:rPr>
              <a:t>。</a:t>
            </a:r>
            <a:endParaRPr kumimoji="1" lang="zh-CN" altLang="en-US" sz="2133" dirty="0">
              <a:solidFill>
                <a:prstClr val="black"/>
              </a:solidFill>
              <a:latin typeface="Times New Roman" panose="02020603050405020304" pitchFamily="18" charset="0"/>
              <a:ea typeface="微软雅黑" pitchFamily="34" charset="-122"/>
              <a:cs typeface="Times New Roman" panose="02020603050405020304" pitchFamily="18" charset="0"/>
            </a:endParaRPr>
          </a:p>
        </p:txBody>
      </p:sp>
      <p:sp>
        <p:nvSpPr>
          <p:cNvPr id="11" name="标题 1"/>
          <p:cNvSpPr>
            <a:spLocks noGrp="1"/>
          </p:cNvSpPr>
          <p:nvPr>
            <p:ph type="title"/>
          </p:nvPr>
        </p:nvSpPr>
        <p:spPr>
          <a:xfrm>
            <a:off x="4862937" y="100053"/>
            <a:ext cx="5052053" cy="644691"/>
          </a:xfrm>
        </p:spPr>
        <p:txBody>
          <a:bodyPr/>
          <a:lstStyle/>
          <a:p>
            <a:pPr>
              <a:defRPr/>
            </a:pPr>
            <a:r>
              <a:rPr lang="zh-CN" altLang="en-US" sz="2133" dirty="0"/>
              <a:t>一、填空题</a:t>
            </a:r>
          </a:p>
        </p:txBody>
      </p:sp>
      <p:sp>
        <p:nvSpPr>
          <p:cNvPr id="12" name="矩形 11"/>
          <p:cNvSpPr/>
          <p:nvPr/>
        </p:nvSpPr>
        <p:spPr>
          <a:xfrm>
            <a:off x="5373026" y="4041858"/>
            <a:ext cx="4031873" cy="498663"/>
          </a:xfrm>
          <a:prstGeom prst="rect">
            <a:avLst/>
          </a:prstGeom>
        </p:spPr>
        <p:txBody>
          <a:bodyPr wrap="none">
            <a:spAutoFit/>
          </a:bodyPr>
          <a:lstStyle/>
          <a:p>
            <a:pPr eaLnBrk="0" fontAlgn="base" hangingPunct="0">
              <a:lnSpc>
                <a:spcPct val="150000"/>
              </a:lnSpc>
              <a:spcBef>
                <a:spcPct val="0"/>
              </a:spcBef>
              <a:spcAft>
                <a:spcPct val="0"/>
              </a:spcAft>
              <a:defRPr/>
            </a:pPr>
            <a:r>
              <a:rPr kumimoji="1" lang="zh-CN" altLang="zh-CN" sz="2000" dirty="0">
                <a:solidFill>
                  <a:srgbClr val="5F5F5F"/>
                </a:solidFill>
                <a:effectLst>
                  <a:outerShdw blurRad="38100" dist="38100" dir="2700000" algn="tl">
                    <a:srgbClr val="C0C0C0"/>
                  </a:outerShdw>
                </a:effectLst>
                <a:latin typeface="Arial Rounded MT Bold" pitchFamily="34" charset="0"/>
                <a:ea typeface="楷体_GB2312" pitchFamily="49" charset="-122"/>
              </a:rPr>
              <a:t>释放对象所占有的资源（如内存）</a:t>
            </a:r>
          </a:p>
        </p:txBody>
      </p:sp>
      <p:sp>
        <p:nvSpPr>
          <p:cNvPr id="14" name="Rectangle 29"/>
          <p:cNvSpPr>
            <a:spLocks noChangeArrowheads="1"/>
          </p:cNvSpPr>
          <p:nvPr/>
        </p:nvSpPr>
        <p:spPr bwMode="auto">
          <a:xfrm>
            <a:off x="3640129" y="273702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zh-CN" altLang="en-US" sz="2000" dirty="0">
                <a:solidFill>
                  <a:srgbClr val="5F5F5F"/>
                </a:solidFill>
                <a:effectLst>
                  <a:outerShdw blurRad="38100" dist="38100" dir="2700000" algn="tl">
                    <a:srgbClr val="C0C0C0"/>
                  </a:outerShdw>
                </a:effectLst>
                <a:latin typeface="Arial Rounded MT Bold" pitchFamily="34" charset="0"/>
                <a:ea typeface="楷体_GB2312" pitchFamily="49" charset="-122"/>
              </a:rPr>
              <a:t>析构函数</a:t>
            </a:r>
          </a:p>
        </p:txBody>
      </p:sp>
      <p:sp>
        <p:nvSpPr>
          <p:cNvPr id="15" name="Rectangle 29"/>
          <p:cNvSpPr>
            <a:spLocks noChangeArrowheads="1"/>
          </p:cNvSpPr>
          <p:nvPr/>
        </p:nvSpPr>
        <p:spPr bwMode="auto">
          <a:xfrm>
            <a:off x="8112224" y="100744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zh-CN" altLang="en-US" sz="2000" dirty="0">
                <a:solidFill>
                  <a:srgbClr val="5F5F5F"/>
                </a:solidFill>
                <a:effectLst>
                  <a:outerShdw blurRad="38100" dist="38100" dir="2700000" algn="tl">
                    <a:srgbClr val="C0C0C0"/>
                  </a:outerShdw>
                </a:effectLst>
                <a:latin typeface="Arial Rounded MT Bold" pitchFamily="34" charset="0"/>
                <a:ea typeface="楷体_GB2312" pitchFamily="49" charset="-122"/>
              </a:rPr>
              <a:t>构造函数</a:t>
            </a:r>
          </a:p>
        </p:txBody>
      </p:sp>
    </p:spTree>
    <p:extLst>
      <p:ext uri="{BB962C8B-B14F-4D97-AF65-F5344CB8AC3E}">
        <p14:creationId xmlns:p14="http://schemas.microsoft.com/office/powerpoint/2010/main" val="285294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anim calcmode="lin" valueType="num">
                                      <p:cBhvr>
                                        <p:cTn id="46" dur="1000" fill="hold"/>
                                        <p:tgtEl>
                                          <p:spTgt spid="12"/>
                                        </p:tgtEl>
                                        <p:attrNameLst>
                                          <p:attrName>ppt_x</p:attrName>
                                        </p:attrNameLst>
                                      </p:cBhvr>
                                      <p:tavLst>
                                        <p:tav tm="0">
                                          <p:val>
                                            <p:strVal val="#ppt_x"/>
                                          </p:val>
                                        </p:tav>
                                        <p:tav tm="100000">
                                          <p:val>
                                            <p:strVal val="#ppt_x"/>
                                          </p:val>
                                        </p:tav>
                                      </p:tavLst>
                                    </p:anim>
                                    <p:anim calcmode="lin" valueType="num">
                                      <p:cBhvr>
                                        <p:cTn id="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2"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871865" y="188641"/>
            <a:ext cx="5052053" cy="644691"/>
          </a:xfrm>
        </p:spPr>
        <p:txBody>
          <a:bodyPr/>
          <a:lstStyle/>
          <a:p>
            <a:pPr>
              <a:defRPr/>
            </a:pPr>
            <a:r>
              <a:rPr lang="zh-CN" altLang="en-US" sz="2133" dirty="0"/>
              <a:t>二、选择题</a:t>
            </a:r>
          </a:p>
        </p:txBody>
      </p:sp>
      <p:sp>
        <p:nvSpPr>
          <p:cNvPr id="6" name="Rectangle 1"/>
          <p:cNvSpPr>
            <a:spLocks noGrp="1" noChangeArrowheads="1"/>
          </p:cNvSpPr>
          <p:nvPr>
            <p:ph idx="1"/>
          </p:nvPr>
        </p:nvSpPr>
        <p:spPr>
          <a:xfrm>
            <a:off x="1631504" y="1308960"/>
            <a:ext cx="8928992" cy="4688207"/>
          </a:xfrm>
          <a:noFill/>
        </p:spPr>
        <p:txBody>
          <a:bodyPr wrap="square" anchor="ctr">
            <a:spAutoFit/>
          </a:bodyPr>
          <a:lstStyle/>
          <a:p>
            <a:pPr marL="0" indent="0">
              <a:spcBef>
                <a:spcPct val="0"/>
              </a:spcBef>
              <a:buClrTx/>
              <a:buSzTx/>
              <a:buNone/>
            </a:pPr>
            <a:r>
              <a:rPr lang="en-US" altLang="zh-CN" sz="2133" dirty="0">
                <a:latin typeface="Times New Roman" panose="02020603050405020304" pitchFamily="18" charset="0"/>
                <a:cs typeface="Times New Roman" panose="02020603050405020304" pitchFamily="18" charset="0"/>
              </a:rPr>
              <a:t>1</a:t>
            </a:r>
            <a:r>
              <a:rPr lang="zh-CN" altLang="en-US" sz="2133" dirty="0">
                <a:latin typeface="Times New Roman" panose="02020603050405020304" pitchFamily="18" charset="0"/>
                <a:cs typeface="Times New Roman" panose="02020603050405020304" pitchFamily="18" charset="0"/>
              </a:rPr>
              <a:t>．关于构造函数的叙述正确的是</a:t>
            </a:r>
            <a:r>
              <a:rPr lang="en-US" altLang="zh-CN" sz="2133" dirty="0">
                <a:latin typeface="Times New Roman" panose="02020603050405020304" pitchFamily="18" charset="0"/>
                <a:cs typeface="Times New Roman" panose="02020603050405020304" pitchFamily="18" charset="0"/>
              </a:rPr>
              <a:t>(    )</a:t>
            </a:r>
            <a:r>
              <a:rPr lang="zh-CN" altLang="en-US" sz="2133" dirty="0">
                <a:latin typeface="Times New Roman" panose="02020603050405020304" pitchFamily="18" charset="0"/>
                <a:cs typeface="Times New Roman" panose="02020603050405020304" pitchFamily="18" charset="0"/>
              </a:rPr>
              <a:t>。</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A</a:t>
            </a:r>
            <a:r>
              <a:rPr lang="zh-CN" altLang="en-US" sz="2133" dirty="0">
                <a:latin typeface="Times New Roman" panose="02020603050405020304" pitchFamily="18" charset="0"/>
                <a:cs typeface="Times New Roman" panose="02020603050405020304" pitchFamily="18" charset="0"/>
              </a:rPr>
              <a:t>．构造函数可以有返回值   	 </a:t>
            </a:r>
            <a:endParaRPr lang="en-US" altLang="zh-CN" sz="2133" dirty="0">
              <a:latin typeface="Times New Roman" panose="02020603050405020304" pitchFamily="18" charset="0"/>
              <a:cs typeface="Times New Roman" panose="02020603050405020304" pitchFamily="18" charset="0"/>
            </a:endParaRPr>
          </a:p>
          <a:p>
            <a:pPr marL="0" indent="0">
              <a:spcBef>
                <a:spcPct val="0"/>
              </a:spcBef>
              <a:buClrTx/>
              <a:buSzTx/>
              <a:buNone/>
            </a:pPr>
            <a:r>
              <a:rPr lang="en-US" altLang="zh-CN" sz="2133" dirty="0">
                <a:latin typeface="Times New Roman" panose="02020603050405020304" pitchFamily="18" charset="0"/>
                <a:cs typeface="Times New Roman" panose="02020603050405020304" pitchFamily="18" charset="0"/>
              </a:rPr>
              <a:t>    B</a:t>
            </a:r>
            <a:r>
              <a:rPr lang="zh-CN" altLang="en-US" sz="2133" dirty="0">
                <a:latin typeface="Times New Roman" panose="02020603050405020304" pitchFamily="18" charset="0"/>
                <a:cs typeface="Times New Roman" panose="02020603050405020304" pitchFamily="18" charset="0"/>
              </a:rPr>
              <a:t>．构造函数的名字必须与类名完全相同</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C</a:t>
            </a:r>
            <a:r>
              <a:rPr lang="zh-CN" altLang="en-US" sz="2133" dirty="0">
                <a:latin typeface="Times New Roman" panose="02020603050405020304" pitchFamily="18" charset="0"/>
                <a:cs typeface="Times New Roman" panose="02020603050405020304" pitchFamily="18" charset="0"/>
              </a:rPr>
              <a:t>．构造函数必须带有参数	 </a:t>
            </a:r>
            <a:endParaRPr lang="en-US" altLang="zh-CN" sz="2133" dirty="0">
              <a:latin typeface="Times New Roman" panose="02020603050405020304" pitchFamily="18" charset="0"/>
              <a:cs typeface="Times New Roman" panose="02020603050405020304" pitchFamily="18" charset="0"/>
            </a:endParaRPr>
          </a:p>
          <a:p>
            <a:pPr marL="0" indent="0">
              <a:spcBef>
                <a:spcPct val="0"/>
              </a:spcBef>
              <a:buClrTx/>
              <a:buSzTx/>
              <a:buNone/>
            </a:pPr>
            <a:r>
              <a:rPr lang="en-US" altLang="zh-CN" sz="2133" dirty="0">
                <a:latin typeface="Times New Roman" panose="02020603050405020304" pitchFamily="18" charset="0"/>
                <a:cs typeface="Times New Roman" panose="02020603050405020304" pitchFamily="18" charset="0"/>
              </a:rPr>
              <a:t>    D</a:t>
            </a:r>
            <a:r>
              <a:rPr lang="zh-CN" altLang="en-US" sz="2133" dirty="0">
                <a:latin typeface="Times New Roman" panose="02020603050405020304" pitchFamily="18" charset="0"/>
                <a:cs typeface="Times New Roman" panose="02020603050405020304" pitchFamily="18" charset="0"/>
              </a:rPr>
              <a:t>．构造函数必须定义，不能默认</a:t>
            </a:r>
            <a:endParaRPr lang="zh-CN" altLang="en-US" sz="1600" dirty="0"/>
          </a:p>
          <a:p>
            <a:pPr marL="0" indent="0">
              <a:spcBef>
                <a:spcPct val="0"/>
              </a:spcBef>
              <a:buClrTx/>
              <a:buSzTx/>
              <a:buNone/>
            </a:pPr>
            <a:r>
              <a:rPr lang="en-US" altLang="zh-CN" sz="2133" dirty="0">
                <a:latin typeface="Times New Roman" panose="02020603050405020304" pitchFamily="18" charset="0"/>
                <a:cs typeface="Times New Roman" panose="02020603050405020304" pitchFamily="18" charset="0"/>
              </a:rPr>
              <a:t>2</a:t>
            </a:r>
            <a:r>
              <a:rPr lang="zh-CN" altLang="en-US" sz="2133" dirty="0">
                <a:latin typeface="Times New Roman" panose="02020603050405020304" pitchFamily="18" charset="0"/>
                <a:cs typeface="Times New Roman" panose="02020603050405020304" pitchFamily="18" charset="0"/>
              </a:rPr>
              <a:t>．关于析构函数特征描述正确的是</a:t>
            </a:r>
            <a:r>
              <a:rPr lang="en-US" altLang="zh-CN" sz="2133" dirty="0">
                <a:latin typeface="Times New Roman" panose="02020603050405020304" pitchFamily="18" charset="0"/>
                <a:cs typeface="Times New Roman" panose="02020603050405020304" pitchFamily="18" charset="0"/>
              </a:rPr>
              <a:t>(   )</a:t>
            </a:r>
            <a:r>
              <a:rPr lang="zh-CN" altLang="en-US" sz="2133" dirty="0">
                <a:latin typeface="Times New Roman" panose="02020603050405020304" pitchFamily="18" charset="0"/>
                <a:cs typeface="Times New Roman" panose="02020603050405020304" pitchFamily="18" charset="0"/>
              </a:rPr>
              <a:t>。</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A</a:t>
            </a:r>
            <a:r>
              <a:rPr lang="zh-CN" altLang="en-US" sz="2133" dirty="0">
                <a:latin typeface="Times New Roman" panose="02020603050405020304" pitchFamily="18" charset="0"/>
                <a:cs typeface="Times New Roman" panose="02020603050405020304" pitchFamily="18" charset="0"/>
              </a:rPr>
              <a:t>．一个类中可以有多个析构函数   </a:t>
            </a:r>
            <a:r>
              <a:rPr lang="en-US" altLang="zh-CN" sz="2133" dirty="0">
                <a:latin typeface="Times New Roman" panose="02020603050405020304" pitchFamily="18" charset="0"/>
                <a:cs typeface="Times New Roman" panose="02020603050405020304" pitchFamily="18" charset="0"/>
              </a:rPr>
              <a:t>B</a:t>
            </a:r>
            <a:r>
              <a:rPr lang="zh-CN" altLang="en-US" sz="2133" dirty="0">
                <a:latin typeface="Times New Roman" panose="02020603050405020304" pitchFamily="18" charset="0"/>
                <a:cs typeface="Times New Roman" panose="02020603050405020304" pitchFamily="18" charset="0"/>
              </a:rPr>
              <a:t>．析构函数名与类名完全相同</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C</a:t>
            </a:r>
            <a:r>
              <a:rPr lang="zh-CN" altLang="en-US" sz="2133" dirty="0">
                <a:latin typeface="Times New Roman" panose="02020603050405020304" pitchFamily="18" charset="0"/>
                <a:cs typeface="Times New Roman" panose="02020603050405020304" pitchFamily="18" charset="0"/>
              </a:rPr>
              <a:t>．析构函数不能指定返回类型       </a:t>
            </a:r>
            <a:r>
              <a:rPr lang="en-US" altLang="zh-CN" sz="2133" dirty="0">
                <a:latin typeface="Times New Roman" panose="02020603050405020304" pitchFamily="18" charset="0"/>
                <a:cs typeface="Times New Roman" panose="02020603050405020304" pitchFamily="18" charset="0"/>
              </a:rPr>
              <a:t>D</a:t>
            </a:r>
            <a:r>
              <a:rPr lang="zh-CN" altLang="en-US" sz="2133" dirty="0">
                <a:latin typeface="Times New Roman" panose="02020603050405020304" pitchFamily="18" charset="0"/>
                <a:cs typeface="Times New Roman" panose="02020603050405020304" pitchFamily="18" charset="0"/>
              </a:rPr>
              <a:t>．析构函数可以有一个或多个参数</a:t>
            </a:r>
            <a:endParaRPr lang="zh-CN" altLang="en-US" sz="1600" dirty="0"/>
          </a:p>
          <a:p>
            <a:pPr marL="0" indent="0">
              <a:spcBef>
                <a:spcPct val="0"/>
              </a:spcBef>
              <a:buClrTx/>
              <a:buSzTx/>
              <a:buNone/>
            </a:pPr>
            <a:r>
              <a:rPr lang="en-US" altLang="zh-CN" sz="2133" dirty="0">
                <a:latin typeface="Times New Roman" panose="02020603050405020304" pitchFamily="18" charset="0"/>
                <a:cs typeface="Times New Roman" panose="02020603050405020304" pitchFamily="18" charset="0"/>
              </a:rPr>
              <a:t>3</a:t>
            </a:r>
            <a:r>
              <a:rPr lang="zh-CN" altLang="en-US" sz="2133" dirty="0">
                <a:latin typeface="Times New Roman" panose="02020603050405020304" pitchFamily="18" charset="0"/>
                <a:cs typeface="Times New Roman" panose="02020603050405020304" pitchFamily="18" charset="0"/>
              </a:rPr>
              <a:t>．构造函数是在</a:t>
            </a:r>
            <a:r>
              <a:rPr lang="en-US" altLang="zh-CN" sz="2133" dirty="0">
                <a:latin typeface="Times New Roman" panose="02020603050405020304" pitchFamily="18" charset="0"/>
                <a:cs typeface="Times New Roman" panose="02020603050405020304" pitchFamily="18" charset="0"/>
              </a:rPr>
              <a:t>(    )</a:t>
            </a:r>
            <a:r>
              <a:rPr lang="zh-CN" altLang="en-US" sz="2133" dirty="0">
                <a:latin typeface="Times New Roman" panose="02020603050405020304" pitchFamily="18" charset="0"/>
                <a:cs typeface="Times New Roman" panose="02020603050405020304" pitchFamily="18" charset="0"/>
              </a:rPr>
              <a:t>时被执行的。</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A</a:t>
            </a:r>
            <a:r>
              <a:rPr lang="zh-CN" altLang="en-US" sz="2133" dirty="0">
                <a:latin typeface="Times New Roman" panose="02020603050405020304" pitchFamily="18" charset="0"/>
                <a:cs typeface="Times New Roman" panose="02020603050405020304" pitchFamily="18" charset="0"/>
              </a:rPr>
              <a:t>．程序编译       </a:t>
            </a:r>
            <a:r>
              <a:rPr lang="en-US" altLang="zh-CN" sz="2133" dirty="0">
                <a:latin typeface="Times New Roman" panose="02020603050405020304" pitchFamily="18" charset="0"/>
                <a:cs typeface="Times New Roman" panose="02020603050405020304" pitchFamily="18" charset="0"/>
              </a:rPr>
              <a:t>B</a:t>
            </a:r>
            <a:r>
              <a:rPr lang="zh-CN" altLang="en-US" sz="2133" dirty="0">
                <a:latin typeface="Times New Roman" panose="02020603050405020304" pitchFamily="18" charset="0"/>
                <a:cs typeface="Times New Roman" panose="02020603050405020304" pitchFamily="18" charset="0"/>
              </a:rPr>
              <a:t>．创建对象      </a:t>
            </a:r>
            <a:r>
              <a:rPr lang="en-US" altLang="zh-CN" sz="2133" dirty="0">
                <a:latin typeface="Times New Roman" panose="02020603050405020304" pitchFamily="18" charset="0"/>
                <a:cs typeface="Times New Roman" panose="02020603050405020304" pitchFamily="18" charset="0"/>
              </a:rPr>
              <a:t>C</a:t>
            </a:r>
            <a:r>
              <a:rPr lang="zh-CN" altLang="en-US" sz="2133" dirty="0">
                <a:latin typeface="Times New Roman" panose="02020603050405020304" pitchFamily="18" charset="0"/>
                <a:cs typeface="Times New Roman" panose="02020603050405020304" pitchFamily="18" charset="0"/>
              </a:rPr>
              <a:t>．创建类      </a:t>
            </a:r>
            <a:r>
              <a:rPr lang="en-US" altLang="zh-CN" sz="2133" dirty="0">
                <a:latin typeface="Times New Roman" panose="02020603050405020304" pitchFamily="18" charset="0"/>
                <a:cs typeface="Times New Roman" panose="02020603050405020304" pitchFamily="18" charset="0"/>
              </a:rPr>
              <a:t>D</a:t>
            </a:r>
            <a:r>
              <a:rPr lang="zh-CN" altLang="en-US" sz="2133" dirty="0">
                <a:latin typeface="Times New Roman" panose="02020603050405020304" pitchFamily="18" charset="0"/>
                <a:cs typeface="Times New Roman" panose="02020603050405020304" pitchFamily="18" charset="0"/>
              </a:rPr>
              <a:t>．程序装入内存</a:t>
            </a:r>
            <a:endParaRPr lang="zh-CN" altLang="en-US" sz="1600" dirty="0"/>
          </a:p>
          <a:p>
            <a:pPr marL="0" indent="0">
              <a:spcBef>
                <a:spcPct val="0"/>
              </a:spcBef>
              <a:buClrTx/>
              <a:buSzTx/>
              <a:buNone/>
            </a:pPr>
            <a:r>
              <a:rPr lang="en-US" altLang="zh-CN" sz="2133" dirty="0">
                <a:latin typeface="宋体" panose="02010600030101010101" pitchFamily="2" charset="-122"/>
                <a:cs typeface="Times New Roman" panose="02020603050405020304" pitchFamily="18" charset="0"/>
              </a:rPr>
              <a:t>4</a:t>
            </a:r>
            <a:r>
              <a:rPr lang="zh-CN" altLang="en-US" sz="2133" dirty="0">
                <a:latin typeface="宋体" panose="02010600030101010101" pitchFamily="2" charset="-122"/>
                <a:cs typeface="Times New Roman" panose="02020603050405020304" pitchFamily="18" charset="0"/>
              </a:rPr>
              <a:t>．</a:t>
            </a:r>
            <a:r>
              <a:rPr lang="zh-CN" altLang="en-US" sz="2133" dirty="0">
                <a:latin typeface="Times New Roman" panose="02020603050405020304" pitchFamily="18" charset="0"/>
                <a:cs typeface="Times New Roman" panose="02020603050405020304" pitchFamily="18" charset="0"/>
              </a:rPr>
              <a:t>定义</a:t>
            </a:r>
            <a:r>
              <a:rPr lang="en-US" altLang="zh-CN" sz="2133" dirty="0">
                <a:latin typeface="Times New Roman" panose="02020603050405020304" pitchFamily="18" charset="0"/>
                <a:cs typeface="Times New Roman" panose="02020603050405020304" pitchFamily="18" charset="0"/>
              </a:rPr>
              <a:t>A</a:t>
            </a:r>
            <a:r>
              <a:rPr lang="zh-CN" altLang="en-US" sz="2133" dirty="0">
                <a:latin typeface="Times New Roman" panose="02020603050405020304" pitchFamily="18" charset="0"/>
                <a:cs typeface="Times New Roman" panose="02020603050405020304" pitchFamily="18" charset="0"/>
              </a:rPr>
              <a:t>是一个类，那么执行语句“</a:t>
            </a:r>
            <a:r>
              <a:rPr lang="en-US" altLang="zh-CN" sz="2133" dirty="0">
                <a:latin typeface="Times New Roman" panose="02020603050405020304" pitchFamily="18" charset="0"/>
                <a:cs typeface="Times New Roman" panose="02020603050405020304" pitchFamily="18" charset="0"/>
              </a:rPr>
              <a:t>A </a:t>
            </a:r>
            <a:r>
              <a:rPr lang="en-US" altLang="zh-CN" sz="2133" dirty="0" err="1">
                <a:latin typeface="Times New Roman" panose="02020603050405020304" pitchFamily="18" charset="0"/>
                <a:cs typeface="Times New Roman" panose="02020603050405020304" pitchFamily="18" charset="0"/>
              </a:rPr>
              <a:t>a</a:t>
            </a:r>
            <a:r>
              <a:rPr lang="en-US" altLang="zh-CN" sz="2133" dirty="0">
                <a:latin typeface="Times New Roman" panose="02020603050405020304" pitchFamily="18" charset="0"/>
                <a:cs typeface="Times New Roman" panose="02020603050405020304" pitchFamily="18" charset="0"/>
              </a:rPr>
              <a:t>, b(3),*p;”</a:t>
            </a:r>
            <a:r>
              <a:rPr lang="zh-CN" altLang="en-US" sz="2133" dirty="0">
                <a:latin typeface="Times New Roman" panose="02020603050405020304" pitchFamily="18" charset="0"/>
                <a:cs typeface="Times New Roman" panose="02020603050405020304" pitchFamily="18" charset="0"/>
              </a:rPr>
              <a:t>调用了</a:t>
            </a:r>
            <a:r>
              <a:rPr lang="en-US" altLang="zh-CN" sz="2133" dirty="0">
                <a:latin typeface="Times New Roman" panose="02020603050405020304" pitchFamily="18" charset="0"/>
                <a:cs typeface="Times New Roman" panose="02020603050405020304" pitchFamily="18" charset="0"/>
              </a:rPr>
              <a:t>(    )</a:t>
            </a:r>
            <a:r>
              <a:rPr lang="zh-CN" altLang="en-US" sz="2133" dirty="0">
                <a:latin typeface="Times New Roman" panose="02020603050405020304" pitchFamily="18" charset="0"/>
                <a:cs typeface="Times New Roman" panose="02020603050405020304" pitchFamily="18" charset="0"/>
              </a:rPr>
              <a:t>次构造函数。</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A</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2	            B</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3	  C</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4	  	D</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5</a:t>
            </a:r>
            <a:endParaRPr lang="en-US" altLang="zh-CN" sz="1600" dirty="0"/>
          </a:p>
          <a:p>
            <a:pPr marL="0" indent="0">
              <a:spcBef>
                <a:spcPct val="0"/>
              </a:spcBef>
              <a:buClrTx/>
              <a:buSzTx/>
              <a:buNone/>
            </a:pPr>
            <a:r>
              <a:rPr lang="en-US" altLang="zh-CN" sz="2133" dirty="0">
                <a:latin typeface="Times New Roman" panose="02020603050405020304" pitchFamily="18" charset="0"/>
                <a:cs typeface="Times New Roman" panose="02020603050405020304" pitchFamily="18" charset="0"/>
              </a:rPr>
              <a:t>5</a:t>
            </a:r>
            <a:r>
              <a:rPr lang="zh-CN" altLang="en-US" sz="2133" dirty="0">
                <a:latin typeface="Times New Roman" panose="02020603050405020304" pitchFamily="18" charset="0"/>
                <a:cs typeface="Times New Roman" panose="02020603050405020304" pitchFamily="18" charset="0"/>
              </a:rPr>
              <a:t>．在下列函数原型中，可以作为类</a:t>
            </a:r>
            <a:r>
              <a:rPr lang="en-US" altLang="zh-CN" sz="2133" dirty="0">
                <a:latin typeface="Times New Roman" panose="02020603050405020304" pitchFamily="18" charset="0"/>
                <a:cs typeface="Times New Roman" panose="02020603050405020304" pitchFamily="18" charset="0"/>
              </a:rPr>
              <a:t>Base</a:t>
            </a:r>
            <a:r>
              <a:rPr lang="zh-CN" altLang="en-US" sz="2133" dirty="0">
                <a:latin typeface="Times New Roman" panose="02020603050405020304" pitchFamily="18" charset="0"/>
                <a:cs typeface="Times New Roman" panose="02020603050405020304" pitchFamily="18" charset="0"/>
              </a:rPr>
              <a:t>析构函数的是</a:t>
            </a:r>
            <a:r>
              <a:rPr lang="en-US" altLang="zh-CN" sz="2133" dirty="0">
                <a:latin typeface="Times New Roman" panose="02020603050405020304" pitchFamily="18" charset="0"/>
                <a:cs typeface="Times New Roman" panose="02020603050405020304" pitchFamily="18" charset="0"/>
              </a:rPr>
              <a:t>(    )</a:t>
            </a:r>
            <a:r>
              <a:rPr lang="zh-CN" altLang="en-US" sz="2133" dirty="0">
                <a:latin typeface="Times New Roman" panose="02020603050405020304" pitchFamily="18" charset="0"/>
                <a:cs typeface="Times New Roman" panose="02020603050405020304" pitchFamily="18" charset="0"/>
              </a:rPr>
              <a:t>。</a:t>
            </a:r>
            <a:endParaRPr lang="zh-CN" altLang="en-US" sz="1600" dirty="0"/>
          </a:p>
          <a:p>
            <a:pPr marL="0" indent="0">
              <a:spcBef>
                <a:spcPct val="0"/>
              </a:spcBef>
              <a:buClrTx/>
              <a:buSzTx/>
              <a:buNone/>
            </a:pP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A</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void</a:t>
            </a:r>
            <a:r>
              <a:rPr lang="zh-CN" altLang="en-US" sz="2133" dirty="0">
                <a:latin typeface="Times New Roman" panose="02020603050405020304" pitchFamily="18" charset="0"/>
                <a:cs typeface="Times New Roman" panose="02020603050405020304" pitchFamily="18" charset="0"/>
              </a:rPr>
              <a:t> </a:t>
            </a:r>
            <a:r>
              <a:rPr lang="en-US" altLang="zh-CN" sz="2133" dirty="0">
                <a:latin typeface="Times New Roman" panose="02020603050405020304" pitchFamily="18" charset="0"/>
                <a:cs typeface="Times New Roman" panose="02020603050405020304" pitchFamily="18" charset="0"/>
              </a:rPr>
              <a:t>~Base    B</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~Base( )        C</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~Base( )</a:t>
            </a:r>
            <a:r>
              <a:rPr lang="en-US" altLang="zh-CN" sz="2133" dirty="0" err="1">
                <a:latin typeface="Times New Roman" panose="02020603050405020304" pitchFamily="18" charset="0"/>
                <a:cs typeface="Times New Roman" panose="02020603050405020304" pitchFamily="18" charset="0"/>
              </a:rPr>
              <a:t>const</a:t>
            </a:r>
            <a:r>
              <a:rPr lang="en-US" altLang="zh-CN" sz="2133" dirty="0">
                <a:latin typeface="Times New Roman" panose="02020603050405020304" pitchFamily="18" charset="0"/>
                <a:cs typeface="Times New Roman" panose="02020603050405020304" pitchFamily="18" charset="0"/>
              </a:rPr>
              <a:t>       D</a:t>
            </a:r>
            <a:r>
              <a:rPr lang="zh-CN" altLang="en-US" sz="2133" dirty="0">
                <a:latin typeface="Times New Roman" panose="02020603050405020304" pitchFamily="18" charset="0"/>
                <a:cs typeface="Times New Roman" panose="02020603050405020304" pitchFamily="18" charset="0"/>
              </a:rPr>
              <a:t>．</a:t>
            </a:r>
            <a:r>
              <a:rPr lang="en-US" altLang="zh-CN" sz="2133" dirty="0">
                <a:latin typeface="Times New Roman" panose="02020603050405020304" pitchFamily="18" charset="0"/>
                <a:cs typeface="Times New Roman" panose="02020603050405020304" pitchFamily="18" charset="0"/>
              </a:rPr>
              <a:t>Base( )</a:t>
            </a:r>
            <a:endParaRPr lang="en-US" altLang="zh-CN" sz="1600" dirty="0"/>
          </a:p>
        </p:txBody>
      </p:sp>
    </p:spTree>
    <p:extLst>
      <p:ext uri="{BB962C8B-B14F-4D97-AF65-F5344CB8AC3E}">
        <p14:creationId xmlns:p14="http://schemas.microsoft.com/office/powerpoint/2010/main" val="153780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 calcmode="lin" valueType="num">
                                      <p:cBhvr additive="base">
                                        <p:cTn id="1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anim calcmode="lin" valueType="num">
                                      <p:cBhvr additive="base">
                                        <p:cTn id="19"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anim calcmode="lin" valueType="num">
                                      <p:cBhvr additive="base">
                                        <p:cTn id="2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 calcmode="lin" valueType="num">
                                      <p:cBhvr additive="base">
                                        <p:cTn id="29"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anim calcmode="lin" valueType="num">
                                      <p:cBhvr additive="base">
                                        <p:cTn id="35"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anim calcmode="lin" valueType="num">
                                      <p:cBhvr additive="base">
                                        <p:cTn id="39"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1271465" y="1052737"/>
            <a:ext cx="4512501" cy="6034617"/>
          </a:xfrm>
          <a:prstGeom prst="rect">
            <a:avLst/>
          </a:prstGeom>
        </p:spPr>
        <p:txBody>
          <a:bodyPr/>
          <a:lstStyle>
            <a:defPPr>
              <a:defRPr lang="zh-CN"/>
            </a:defPPr>
            <a:lvl1pPr marL="342900" indent="-342900">
              <a:lnSpc>
                <a:spcPct val="80000"/>
              </a:lnSpc>
              <a:spcBef>
                <a:spcPct val="20000"/>
              </a:spcBef>
              <a:buFont typeface="Arial" pitchFamily="34" charset="0"/>
              <a:buChar cha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eaLnBrk="0" fontAlgn="base" hangingPunct="0">
              <a:spcAft>
                <a:spcPct val="0"/>
              </a:spcAft>
            </a:pPr>
            <a:r>
              <a:rPr kumimoji="1" lang="zh-CN" altLang="en-US" sz="2133"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三、读程序题：写出下面程序的运行结果是：</a:t>
            </a:r>
            <a:br>
              <a:rPr kumimoji="1" lang="zh-CN" altLang="en-US" sz="2133"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#include &lt;</a:t>
            </a:r>
            <a:r>
              <a:rPr kumimoji="1" lang="en-US" altLang="zh-CN" sz="1867" dirty="0" err="1">
                <a:solidFill>
                  <a:prstClr val="black"/>
                </a:solidFill>
                <a:latin typeface="Arial Rounded MT Bold" pitchFamily="34" charset="0"/>
                <a:ea typeface="楷体_GB2312" pitchFamily="49" charset="-122"/>
              </a:rPr>
              <a:t>iostream</a:t>
            </a:r>
            <a:r>
              <a:rPr kumimoji="1" lang="en-US" altLang="zh-CN" sz="1867" dirty="0">
                <a:solidFill>
                  <a:prstClr val="black"/>
                </a:solidFill>
                <a:latin typeface="Arial Rounded MT Bold" pitchFamily="34" charset="0"/>
                <a:ea typeface="楷体_GB2312" pitchFamily="49" charset="-122"/>
              </a:rPr>
              <a:t>&gt;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class test</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private:</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err="1">
                <a:solidFill>
                  <a:prstClr val="black"/>
                </a:solidFill>
                <a:latin typeface="Arial Rounded MT Bold" pitchFamily="34" charset="0"/>
                <a:ea typeface="楷体_GB2312" pitchFamily="49" charset="-122"/>
              </a:rPr>
              <a:t>int</a:t>
            </a:r>
            <a:r>
              <a:rPr kumimoji="1" lang="en-US" altLang="zh-CN" sz="1867" dirty="0">
                <a:solidFill>
                  <a:prstClr val="black"/>
                </a:solidFill>
                <a:latin typeface="Arial Rounded MT Bold" pitchFamily="34" charset="0"/>
                <a:ea typeface="楷体_GB2312" pitchFamily="49" charset="-122"/>
              </a:rPr>
              <a:t> </a:t>
            </a:r>
            <a:r>
              <a:rPr kumimoji="1" lang="en-US" altLang="zh-CN" sz="1867" dirty="0" err="1">
                <a:solidFill>
                  <a:prstClr val="black"/>
                </a:solidFill>
                <a:latin typeface="Arial Rounded MT Bold" pitchFamily="34" charset="0"/>
                <a:ea typeface="楷体_GB2312" pitchFamily="49" charset="-122"/>
              </a:rPr>
              <a:t>num</a:t>
            </a:r>
            <a:r>
              <a:rPr kumimoji="1" lang="en-US" altLang="zh-CN" sz="1867" dirty="0">
                <a:solidFill>
                  <a:prstClr val="black"/>
                </a:solidFill>
                <a:latin typeface="Arial Rounded MT Bold" pitchFamily="34" charset="0"/>
                <a:ea typeface="楷体_GB2312" pitchFamily="49" charset="-122"/>
              </a:rPr>
              <a:t>;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float </a:t>
            </a:r>
            <a:r>
              <a:rPr kumimoji="1" lang="en-US" altLang="zh-CN" sz="1867" dirty="0" err="1">
                <a:solidFill>
                  <a:prstClr val="black"/>
                </a:solidFill>
                <a:latin typeface="Arial Rounded MT Bold" pitchFamily="34" charset="0"/>
                <a:ea typeface="楷体_GB2312" pitchFamily="49" charset="-122"/>
              </a:rPr>
              <a:t>fl</a:t>
            </a:r>
            <a:r>
              <a:rPr kumimoji="1" lang="en-US" altLang="zh-CN" sz="1867" dirty="0">
                <a:solidFill>
                  <a:prstClr val="black"/>
                </a:solidFill>
                <a:latin typeface="Arial Rounded MT Bold" pitchFamily="34" charset="0"/>
                <a:ea typeface="楷体_GB2312" pitchFamily="49" charset="-122"/>
              </a:rPr>
              <a:t>;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public:</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test( );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err="1">
                <a:solidFill>
                  <a:prstClr val="black"/>
                </a:solidFill>
                <a:latin typeface="Arial Rounded MT Bold" pitchFamily="34" charset="0"/>
                <a:ea typeface="楷体_GB2312" pitchFamily="49" charset="-122"/>
              </a:rPr>
              <a:t>int</a:t>
            </a:r>
            <a:r>
              <a:rPr kumimoji="1" lang="en-US" altLang="zh-CN" sz="1867" dirty="0">
                <a:solidFill>
                  <a:prstClr val="black"/>
                </a:solidFill>
                <a:latin typeface="Arial Rounded MT Bold" pitchFamily="34" charset="0"/>
                <a:ea typeface="楷体_GB2312" pitchFamily="49" charset="-122"/>
              </a:rPr>
              <a:t> </a:t>
            </a:r>
            <a:r>
              <a:rPr kumimoji="1" lang="en-US" altLang="zh-CN" sz="1867" dirty="0" err="1">
                <a:solidFill>
                  <a:prstClr val="black"/>
                </a:solidFill>
                <a:latin typeface="Arial Rounded MT Bold" pitchFamily="34" charset="0"/>
                <a:ea typeface="楷体_GB2312" pitchFamily="49" charset="-122"/>
              </a:rPr>
              <a:t>getint</a:t>
            </a:r>
            <a:r>
              <a:rPr kumimoji="1" lang="en-US" altLang="zh-CN" sz="1867" dirty="0">
                <a:solidFill>
                  <a:prstClr val="black"/>
                </a:solidFill>
                <a:latin typeface="Arial Rounded MT Bold" pitchFamily="34" charset="0"/>
                <a:ea typeface="楷体_GB2312" pitchFamily="49" charset="-122"/>
              </a:rPr>
              <a:t>( ){return </a:t>
            </a:r>
            <a:r>
              <a:rPr kumimoji="1" lang="en-US" altLang="zh-CN" sz="1867" dirty="0" err="1">
                <a:solidFill>
                  <a:prstClr val="black"/>
                </a:solidFill>
                <a:latin typeface="Arial Rounded MT Bold" pitchFamily="34" charset="0"/>
                <a:ea typeface="楷体_GB2312" pitchFamily="49" charset="-122"/>
              </a:rPr>
              <a:t>num</a:t>
            </a:r>
            <a:r>
              <a:rPr kumimoji="1" lang="en-US" altLang="zh-CN" sz="1867" dirty="0">
                <a:solidFill>
                  <a:prstClr val="black"/>
                </a:solidFill>
                <a:latin typeface="Arial Rounded MT Bold" pitchFamily="34" charset="0"/>
                <a:ea typeface="楷体_GB2312" pitchFamily="49" charset="-122"/>
              </a:rPr>
              <a:t>;}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float </a:t>
            </a:r>
            <a:r>
              <a:rPr kumimoji="1" lang="en-US" altLang="zh-CN" sz="1867" dirty="0" err="1">
                <a:solidFill>
                  <a:prstClr val="black"/>
                </a:solidFill>
                <a:latin typeface="Arial Rounded MT Bold" pitchFamily="34" charset="0"/>
                <a:ea typeface="楷体_GB2312" pitchFamily="49" charset="-122"/>
              </a:rPr>
              <a:t>getfloat</a:t>
            </a:r>
            <a:r>
              <a:rPr kumimoji="1" lang="en-US" altLang="zh-CN" sz="1867" dirty="0">
                <a:solidFill>
                  <a:prstClr val="black"/>
                </a:solidFill>
                <a:latin typeface="Arial Rounded MT Bold" pitchFamily="34" charset="0"/>
                <a:ea typeface="楷体_GB2312" pitchFamily="49" charset="-122"/>
              </a:rPr>
              <a:t>( ){return </a:t>
            </a:r>
            <a:r>
              <a:rPr kumimoji="1" lang="en-US" altLang="zh-CN" sz="1867" dirty="0" err="1">
                <a:solidFill>
                  <a:prstClr val="black"/>
                </a:solidFill>
                <a:latin typeface="Arial Rounded MT Bold" pitchFamily="34" charset="0"/>
                <a:ea typeface="楷体_GB2312" pitchFamily="49" charset="-122"/>
              </a:rPr>
              <a:t>fl</a:t>
            </a:r>
            <a:r>
              <a:rPr kumimoji="1" lang="en-US" altLang="zh-CN" sz="1867" dirty="0">
                <a:solidFill>
                  <a:prstClr val="black"/>
                </a:solidFill>
                <a:latin typeface="Arial Rounded MT Bold" pitchFamily="34" charset="0"/>
                <a:ea typeface="楷体_GB2312" pitchFamily="49" charset="-122"/>
              </a:rPr>
              <a:t>;}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~test( ); </a:t>
            </a:r>
            <a:br>
              <a:rPr kumimoji="1" lang="en-US" altLang="zh-CN" sz="1867" dirty="0">
                <a:solidFill>
                  <a:prstClr val="black"/>
                </a:solidFill>
                <a:latin typeface="Arial Rounded MT Bold" pitchFamily="34" charset="0"/>
                <a:ea typeface="楷体_GB2312" pitchFamily="49" charset="-122"/>
              </a:rPr>
            </a:br>
            <a:r>
              <a:rPr kumimoji="1" lang="zh-CN" altLang="en-US" sz="1867" dirty="0">
                <a:solidFill>
                  <a:prstClr val="black"/>
                </a:solidFill>
                <a:latin typeface="Arial Rounded MT Bold" pitchFamily="34" charset="0"/>
                <a:ea typeface="楷体_GB2312" pitchFamily="49" charset="-122"/>
              </a:rPr>
              <a:t>　</a:t>
            </a:r>
            <a:r>
              <a:rPr kumimoji="1" lang="en-US" altLang="zh-CN" sz="1867" dirty="0">
                <a:solidFill>
                  <a:prstClr val="black"/>
                </a:solidFill>
                <a:latin typeface="Arial Rounded MT Bold" pitchFamily="34" charset="0"/>
                <a:ea typeface="楷体_GB2312" pitchFamily="49" charset="-122"/>
              </a:rPr>
              <a:t>}; </a:t>
            </a:r>
          </a:p>
        </p:txBody>
      </p:sp>
      <p:sp>
        <p:nvSpPr>
          <p:cNvPr id="6" name="Rectangle 6"/>
          <p:cNvSpPr txBox="1">
            <a:spLocks noChangeArrowheads="1"/>
          </p:cNvSpPr>
          <p:nvPr/>
        </p:nvSpPr>
        <p:spPr>
          <a:xfrm>
            <a:off x="5447928" y="284248"/>
            <a:ext cx="5384800" cy="603461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base">
              <a:lnSpc>
                <a:spcPct val="80000"/>
              </a:lnSpc>
              <a:spcAft>
                <a:spcPct val="0"/>
              </a:spcAft>
              <a:buNone/>
              <a:defRPr/>
            </a:pPr>
            <a:r>
              <a:rPr kumimoji="1" lang="en-US" altLang="zh-CN" sz="2400" dirty="0">
                <a:solidFill>
                  <a:prstClr val="black"/>
                </a:solidFill>
                <a:latin typeface="Arial"/>
              </a:rPr>
              <a:t>test::test( ) </a:t>
            </a:r>
          </a:p>
          <a:p>
            <a:pPr marL="0" indent="0" fontAlgn="base">
              <a:lnSpc>
                <a:spcPct val="80000"/>
              </a:lnSpc>
              <a:spcAft>
                <a:spcPct val="0"/>
              </a:spcAft>
              <a:buNone/>
              <a:defRPr/>
            </a:pPr>
            <a:r>
              <a:rPr kumimoji="1" lang="en-US" altLang="zh-CN" sz="2400" dirty="0">
                <a:solidFill>
                  <a:prstClr val="black"/>
                </a:solidFill>
                <a:latin typeface="Arial"/>
              </a:rPr>
              <a:t>{</a:t>
            </a:r>
          </a:p>
          <a:p>
            <a:pPr marL="0" indent="0" fontAlgn="base">
              <a:lnSpc>
                <a:spcPct val="80000"/>
              </a:lnSpc>
              <a:spcAft>
                <a:spcPct val="0"/>
              </a:spcAft>
              <a:buNone/>
              <a:defRPr/>
            </a:pPr>
            <a:r>
              <a:rPr kumimoji="1" lang="zh-CN" altLang="en-US" sz="2400" dirty="0">
                <a:solidFill>
                  <a:prstClr val="black"/>
                </a:solidFill>
                <a:latin typeface="Arial"/>
              </a:rPr>
              <a:t>　　</a:t>
            </a:r>
            <a:r>
              <a:rPr kumimoji="1" lang="en-US" altLang="zh-CN" sz="2400" dirty="0" err="1">
                <a:solidFill>
                  <a:prstClr val="black"/>
                </a:solidFill>
                <a:latin typeface="Arial"/>
              </a:rPr>
              <a:t>cout</a:t>
            </a:r>
            <a:r>
              <a:rPr kumimoji="1" lang="en-US" altLang="zh-CN" sz="2400" dirty="0">
                <a:solidFill>
                  <a:prstClr val="black"/>
                </a:solidFill>
                <a:latin typeface="Arial"/>
              </a:rPr>
              <a:t> &lt;&lt; "</a:t>
            </a:r>
            <a:r>
              <a:rPr kumimoji="1" lang="en-US" altLang="zh-CN" sz="2400" dirty="0" err="1">
                <a:solidFill>
                  <a:prstClr val="black"/>
                </a:solidFill>
                <a:latin typeface="Arial"/>
              </a:rPr>
              <a:t>Initalizing</a:t>
            </a:r>
            <a:r>
              <a:rPr kumimoji="1" lang="en-US" altLang="zh-CN" sz="2400" dirty="0">
                <a:solidFill>
                  <a:prstClr val="black"/>
                </a:solidFill>
                <a:latin typeface="Arial"/>
              </a:rPr>
              <a:t> default" &lt;&lt; </a:t>
            </a:r>
            <a:r>
              <a:rPr kumimoji="1" lang="en-US" altLang="zh-CN" sz="2400" dirty="0" err="1">
                <a:solidFill>
                  <a:prstClr val="black"/>
                </a:solidFill>
                <a:latin typeface="Arial"/>
              </a:rPr>
              <a:t>endl</a:t>
            </a:r>
            <a:r>
              <a:rPr kumimoji="1" lang="en-US" altLang="zh-CN" sz="2400" dirty="0">
                <a:solidFill>
                  <a:prstClr val="black"/>
                </a:solidFill>
                <a:latin typeface="Arial"/>
              </a:rPr>
              <a:t>; </a:t>
            </a:r>
          </a:p>
          <a:p>
            <a:pPr marL="0" indent="0" fontAlgn="base">
              <a:lnSpc>
                <a:spcPct val="80000"/>
              </a:lnSpc>
              <a:spcAft>
                <a:spcPct val="0"/>
              </a:spcAft>
              <a:buNone/>
              <a:defRPr/>
            </a:pPr>
            <a:r>
              <a:rPr kumimoji="1" lang="zh-CN" altLang="en-US" sz="2400" dirty="0">
                <a:solidFill>
                  <a:prstClr val="black"/>
                </a:solidFill>
                <a:latin typeface="Arial"/>
              </a:rPr>
              <a:t>　　</a:t>
            </a:r>
            <a:r>
              <a:rPr kumimoji="1" lang="en-US" altLang="zh-CN" sz="2400" dirty="0" err="1">
                <a:solidFill>
                  <a:prstClr val="black"/>
                </a:solidFill>
                <a:latin typeface="Arial"/>
              </a:rPr>
              <a:t>num</a:t>
            </a:r>
            <a:r>
              <a:rPr kumimoji="1" lang="en-US" altLang="zh-CN" sz="2400" dirty="0">
                <a:solidFill>
                  <a:prstClr val="black"/>
                </a:solidFill>
                <a:latin typeface="Arial"/>
              </a:rPr>
              <a:t>=0;fl=0.0; </a:t>
            </a:r>
          </a:p>
          <a:p>
            <a:pPr marL="0" indent="0" fontAlgn="base">
              <a:lnSpc>
                <a:spcPct val="80000"/>
              </a:lnSpc>
              <a:spcAft>
                <a:spcPct val="0"/>
              </a:spcAft>
              <a:buNone/>
              <a:defRPr/>
            </a:pPr>
            <a:r>
              <a:rPr kumimoji="1" lang="en-US" altLang="zh-CN" sz="2400" dirty="0">
                <a:solidFill>
                  <a:prstClr val="black"/>
                </a:solidFill>
                <a:latin typeface="Arial"/>
              </a:rPr>
              <a:t>} </a:t>
            </a:r>
          </a:p>
          <a:p>
            <a:pPr marL="0" indent="0" fontAlgn="base">
              <a:lnSpc>
                <a:spcPct val="80000"/>
              </a:lnSpc>
              <a:spcAft>
                <a:spcPct val="0"/>
              </a:spcAft>
              <a:buNone/>
              <a:defRPr/>
            </a:pPr>
            <a:r>
              <a:rPr kumimoji="1" lang="en-US" altLang="zh-CN" sz="2400" dirty="0">
                <a:solidFill>
                  <a:prstClr val="black"/>
                </a:solidFill>
                <a:latin typeface="Arial"/>
              </a:rPr>
              <a:t>test::~test( )</a:t>
            </a:r>
          </a:p>
          <a:p>
            <a:pPr marL="0" indent="0" fontAlgn="base">
              <a:lnSpc>
                <a:spcPct val="80000"/>
              </a:lnSpc>
              <a:spcAft>
                <a:spcPct val="0"/>
              </a:spcAft>
              <a:buNone/>
              <a:defRPr/>
            </a:pPr>
            <a:r>
              <a:rPr kumimoji="1" lang="en-US" altLang="zh-CN" sz="2400" dirty="0">
                <a:solidFill>
                  <a:prstClr val="black"/>
                </a:solidFill>
                <a:latin typeface="Arial"/>
              </a:rPr>
              <a:t>{</a:t>
            </a:r>
          </a:p>
          <a:p>
            <a:pPr marL="0" indent="0" fontAlgn="base">
              <a:lnSpc>
                <a:spcPct val="80000"/>
              </a:lnSpc>
              <a:spcAft>
                <a:spcPct val="0"/>
              </a:spcAft>
              <a:buNone/>
              <a:defRPr/>
            </a:pPr>
            <a:r>
              <a:rPr kumimoji="1" lang="zh-CN" altLang="en-US" sz="2400" dirty="0">
                <a:solidFill>
                  <a:prstClr val="black"/>
                </a:solidFill>
                <a:latin typeface="Arial"/>
              </a:rPr>
              <a:t>　　</a:t>
            </a:r>
            <a:r>
              <a:rPr kumimoji="1" lang="en-US" altLang="zh-CN" sz="2400" dirty="0" err="1">
                <a:solidFill>
                  <a:prstClr val="black"/>
                </a:solidFill>
                <a:latin typeface="Arial"/>
              </a:rPr>
              <a:t>cout</a:t>
            </a:r>
            <a:r>
              <a:rPr kumimoji="1" lang="en-US" altLang="zh-CN" sz="2400" dirty="0">
                <a:solidFill>
                  <a:prstClr val="black"/>
                </a:solidFill>
                <a:latin typeface="Arial"/>
              </a:rPr>
              <a:t> &lt;&lt; "</a:t>
            </a:r>
            <a:r>
              <a:rPr kumimoji="1" lang="en-US" altLang="zh-CN" sz="2400" dirty="0" err="1">
                <a:solidFill>
                  <a:prstClr val="black"/>
                </a:solidFill>
                <a:latin typeface="Arial"/>
              </a:rPr>
              <a:t>Desdtructor</a:t>
            </a:r>
            <a:r>
              <a:rPr kumimoji="1" lang="en-US" altLang="zh-CN" sz="2400" dirty="0">
                <a:solidFill>
                  <a:prstClr val="black"/>
                </a:solidFill>
                <a:latin typeface="Arial"/>
              </a:rPr>
              <a:t> is active" &lt;&lt; </a:t>
            </a:r>
            <a:r>
              <a:rPr kumimoji="1" lang="en-US" altLang="zh-CN" sz="2400" dirty="0" err="1">
                <a:solidFill>
                  <a:prstClr val="black"/>
                </a:solidFill>
                <a:latin typeface="Arial"/>
              </a:rPr>
              <a:t>endl</a:t>
            </a:r>
            <a:r>
              <a:rPr kumimoji="1" lang="en-US" altLang="zh-CN" sz="2400" dirty="0">
                <a:solidFill>
                  <a:prstClr val="black"/>
                </a:solidFill>
                <a:latin typeface="Arial"/>
              </a:rPr>
              <a:t>;</a:t>
            </a:r>
          </a:p>
          <a:p>
            <a:pPr marL="0" indent="0" fontAlgn="base">
              <a:lnSpc>
                <a:spcPct val="80000"/>
              </a:lnSpc>
              <a:spcAft>
                <a:spcPct val="0"/>
              </a:spcAft>
              <a:buNone/>
              <a:defRPr/>
            </a:pPr>
            <a:r>
              <a:rPr kumimoji="1" lang="en-US" altLang="zh-CN" sz="2400" dirty="0">
                <a:solidFill>
                  <a:prstClr val="black"/>
                </a:solidFill>
                <a:latin typeface="Arial"/>
              </a:rPr>
              <a:t>} </a:t>
            </a:r>
          </a:p>
          <a:p>
            <a:pPr fontAlgn="base">
              <a:lnSpc>
                <a:spcPct val="80000"/>
              </a:lnSpc>
              <a:spcAft>
                <a:spcPct val="0"/>
              </a:spcAft>
              <a:defRPr/>
            </a:pPr>
            <a:endParaRPr kumimoji="1" lang="en-US" altLang="zh-CN" sz="2400" dirty="0">
              <a:solidFill>
                <a:prstClr val="black"/>
              </a:solidFill>
              <a:latin typeface="Arial"/>
            </a:endParaRPr>
          </a:p>
          <a:p>
            <a:pPr marL="0" indent="0" fontAlgn="base">
              <a:lnSpc>
                <a:spcPct val="80000"/>
              </a:lnSpc>
              <a:spcAft>
                <a:spcPct val="0"/>
              </a:spcAft>
              <a:buNone/>
              <a:defRPr/>
            </a:pPr>
            <a:r>
              <a:rPr kumimoji="1" lang="en-US" altLang="zh-CN" sz="2400" dirty="0">
                <a:solidFill>
                  <a:prstClr val="black"/>
                </a:solidFill>
                <a:latin typeface="Arial"/>
              </a:rPr>
              <a:t>void main( ) </a:t>
            </a:r>
          </a:p>
          <a:p>
            <a:pPr marL="0" indent="0" fontAlgn="base">
              <a:lnSpc>
                <a:spcPct val="80000"/>
              </a:lnSpc>
              <a:spcAft>
                <a:spcPct val="0"/>
              </a:spcAft>
              <a:buNone/>
              <a:defRPr/>
            </a:pPr>
            <a:r>
              <a:rPr kumimoji="1" lang="en-US" altLang="zh-CN" sz="2400" dirty="0">
                <a:solidFill>
                  <a:prstClr val="black"/>
                </a:solidFill>
                <a:latin typeface="Arial"/>
              </a:rPr>
              <a:t>{</a:t>
            </a:r>
          </a:p>
          <a:p>
            <a:pPr marL="0" indent="0" fontAlgn="base">
              <a:lnSpc>
                <a:spcPct val="80000"/>
              </a:lnSpc>
              <a:spcAft>
                <a:spcPct val="0"/>
              </a:spcAft>
              <a:buNone/>
              <a:defRPr/>
            </a:pPr>
            <a:r>
              <a:rPr kumimoji="1" lang="zh-CN" altLang="en-US" sz="2400" dirty="0">
                <a:solidFill>
                  <a:prstClr val="black"/>
                </a:solidFill>
                <a:latin typeface="Arial"/>
              </a:rPr>
              <a:t>　　</a:t>
            </a:r>
            <a:r>
              <a:rPr kumimoji="1" lang="en-US" altLang="zh-CN" sz="2400" dirty="0">
                <a:solidFill>
                  <a:prstClr val="black"/>
                </a:solidFill>
                <a:latin typeface="Arial"/>
              </a:rPr>
              <a:t>test array[2]; </a:t>
            </a:r>
          </a:p>
          <a:p>
            <a:pPr marL="0" indent="0" fontAlgn="base">
              <a:lnSpc>
                <a:spcPct val="80000"/>
              </a:lnSpc>
              <a:spcAft>
                <a:spcPct val="0"/>
              </a:spcAft>
              <a:buNone/>
              <a:defRPr/>
            </a:pPr>
            <a:r>
              <a:rPr kumimoji="1" lang="zh-CN" altLang="en-US" sz="2400" dirty="0">
                <a:solidFill>
                  <a:prstClr val="black"/>
                </a:solidFill>
                <a:latin typeface="Arial"/>
              </a:rPr>
              <a:t>　　</a:t>
            </a:r>
            <a:r>
              <a:rPr kumimoji="1" lang="en-US" altLang="zh-CN" sz="2400" dirty="0" err="1">
                <a:solidFill>
                  <a:prstClr val="black"/>
                </a:solidFill>
                <a:latin typeface="Arial"/>
              </a:rPr>
              <a:t>cout</a:t>
            </a:r>
            <a:r>
              <a:rPr kumimoji="1" lang="en-US" altLang="zh-CN" sz="2400" dirty="0">
                <a:solidFill>
                  <a:prstClr val="black"/>
                </a:solidFill>
                <a:latin typeface="Arial"/>
              </a:rPr>
              <a:t> &lt;&lt; array[1].</a:t>
            </a:r>
            <a:r>
              <a:rPr kumimoji="1" lang="en-US" altLang="zh-CN" sz="2400" dirty="0" err="1">
                <a:solidFill>
                  <a:prstClr val="black"/>
                </a:solidFill>
                <a:latin typeface="Arial"/>
              </a:rPr>
              <a:t>getint</a:t>
            </a:r>
            <a:r>
              <a:rPr kumimoji="1" lang="en-US" altLang="zh-CN" sz="2400" dirty="0">
                <a:solidFill>
                  <a:prstClr val="black"/>
                </a:solidFill>
                <a:latin typeface="Arial"/>
              </a:rPr>
              <a:t>( )&lt;&lt; " " &lt;&lt; array[1].</a:t>
            </a:r>
            <a:r>
              <a:rPr kumimoji="1" lang="en-US" altLang="zh-CN" sz="2400" dirty="0" err="1">
                <a:solidFill>
                  <a:prstClr val="black"/>
                </a:solidFill>
                <a:latin typeface="Arial"/>
              </a:rPr>
              <a:t>getfloat</a:t>
            </a:r>
            <a:r>
              <a:rPr kumimoji="1" lang="en-US" altLang="zh-CN" sz="2400" dirty="0">
                <a:solidFill>
                  <a:prstClr val="black"/>
                </a:solidFill>
                <a:latin typeface="Arial"/>
              </a:rPr>
              <a:t>( ) &lt;&lt;</a:t>
            </a:r>
            <a:r>
              <a:rPr kumimoji="1" lang="en-US" altLang="zh-CN" sz="2400" dirty="0" err="1">
                <a:solidFill>
                  <a:prstClr val="black"/>
                </a:solidFill>
                <a:latin typeface="Arial"/>
              </a:rPr>
              <a:t>endl</a:t>
            </a:r>
            <a:r>
              <a:rPr kumimoji="1" lang="en-US" altLang="zh-CN" sz="2400" dirty="0">
                <a:solidFill>
                  <a:prstClr val="black"/>
                </a:solidFill>
                <a:latin typeface="Arial"/>
              </a:rPr>
              <a:t>; </a:t>
            </a:r>
          </a:p>
          <a:p>
            <a:pPr marL="0" indent="0" fontAlgn="base">
              <a:lnSpc>
                <a:spcPct val="80000"/>
              </a:lnSpc>
              <a:spcAft>
                <a:spcPct val="0"/>
              </a:spcAft>
              <a:buNone/>
              <a:defRPr/>
            </a:pPr>
            <a:r>
              <a:rPr kumimoji="1" lang="en-US" altLang="zh-CN" sz="2400" dirty="0">
                <a:solidFill>
                  <a:prstClr val="black"/>
                </a:solidFill>
                <a:latin typeface="Arial"/>
              </a:rPr>
              <a:t>}</a:t>
            </a:r>
          </a:p>
        </p:txBody>
      </p:sp>
      <p:sp>
        <p:nvSpPr>
          <p:cNvPr id="8" name="Rectangle 8"/>
          <p:cNvSpPr>
            <a:spLocks noChangeArrowheads="1"/>
          </p:cNvSpPr>
          <p:nvPr/>
        </p:nvSpPr>
        <p:spPr bwMode="auto">
          <a:xfrm>
            <a:off x="7527635" y="-230831"/>
            <a:ext cx="184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fontAlgn="base">
              <a:spcBef>
                <a:spcPct val="0"/>
              </a:spcBef>
              <a:spcAft>
                <a:spcPct val="0"/>
              </a:spcAft>
              <a:buClrTx/>
              <a:buSzTx/>
              <a:buNone/>
            </a:pPr>
            <a:endParaRPr kumimoji="1" lang="zh-CN" altLang="en-US" sz="2400">
              <a:solidFill>
                <a:prstClr val="black"/>
              </a:solidFill>
            </a:endParaRPr>
          </a:p>
        </p:txBody>
      </p:sp>
      <p:sp>
        <p:nvSpPr>
          <p:cNvPr id="9" name="Rectangle 9"/>
          <p:cNvSpPr>
            <a:spLocks noChangeArrowheads="1"/>
          </p:cNvSpPr>
          <p:nvPr/>
        </p:nvSpPr>
        <p:spPr bwMode="auto">
          <a:xfrm>
            <a:off x="7527635" y="-230831"/>
            <a:ext cx="1847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algn="ctr" fontAlgn="base">
              <a:spcBef>
                <a:spcPct val="0"/>
              </a:spcBef>
              <a:spcAft>
                <a:spcPct val="0"/>
              </a:spcAft>
              <a:buClrTx/>
              <a:buSzTx/>
              <a:buNone/>
            </a:pPr>
            <a:endParaRPr kumimoji="1" lang="zh-CN" altLang="en-US" sz="2400">
              <a:solidFill>
                <a:prstClr val="black"/>
              </a:solidFill>
            </a:endParaRPr>
          </a:p>
        </p:txBody>
      </p:sp>
      <p:sp>
        <p:nvSpPr>
          <p:cNvPr id="10" name="Rectangle 10"/>
          <p:cNvSpPr>
            <a:spLocks noChangeArrowheads="1"/>
          </p:cNvSpPr>
          <p:nvPr/>
        </p:nvSpPr>
        <p:spPr bwMode="auto">
          <a:xfrm>
            <a:off x="2175306" y="4282636"/>
            <a:ext cx="305885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fontAlgn="base">
              <a:spcBef>
                <a:spcPct val="0"/>
              </a:spcBef>
              <a:spcAft>
                <a:spcPct val="0"/>
              </a:spcAft>
              <a:buClrTx/>
              <a:buSzTx/>
              <a:buNone/>
            </a:pPr>
            <a:r>
              <a:rPr kumimoji="1" lang="en-US" altLang="zh-CN" sz="2400" dirty="0" err="1">
                <a:solidFill>
                  <a:srgbClr val="FF3300"/>
                </a:solidFill>
                <a:latin typeface="Arial" panose="020B0604020202020204" pitchFamily="34" charset="0"/>
              </a:rPr>
              <a:t>Initalizing</a:t>
            </a:r>
            <a:r>
              <a:rPr kumimoji="1" lang="en-US" altLang="zh-CN" sz="2400" dirty="0">
                <a:solidFill>
                  <a:srgbClr val="FF3300"/>
                </a:solidFill>
                <a:latin typeface="Arial" panose="020B0604020202020204" pitchFamily="34" charset="0"/>
              </a:rPr>
              <a:t> default</a:t>
            </a:r>
            <a:br>
              <a:rPr kumimoji="1" lang="en-US" altLang="zh-CN" sz="2400" dirty="0">
                <a:solidFill>
                  <a:srgbClr val="FF3300"/>
                </a:solidFill>
                <a:latin typeface="Arial" panose="020B0604020202020204" pitchFamily="34" charset="0"/>
              </a:rPr>
            </a:br>
            <a:r>
              <a:rPr kumimoji="1" lang="en-US" altLang="zh-CN" sz="2400" dirty="0" err="1">
                <a:solidFill>
                  <a:srgbClr val="FF3300"/>
                </a:solidFill>
                <a:latin typeface="Arial" panose="020B0604020202020204" pitchFamily="34" charset="0"/>
              </a:rPr>
              <a:t>Initalizing</a:t>
            </a:r>
            <a:r>
              <a:rPr kumimoji="1" lang="en-US" altLang="zh-CN" sz="2400" dirty="0">
                <a:solidFill>
                  <a:srgbClr val="FF3300"/>
                </a:solidFill>
                <a:latin typeface="Arial" panose="020B0604020202020204" pitchFamily="34" charset="0"/>
              </a:rPr>
              <a:t> default</a:t>
            </a:r>
            <a:br>
              <a:rPr kumimoji="1" lang="en-US" altLang="zh-CN" sz="2400" dirty="0">
                <a:solidFill>
                  <a:srgbClr val="FF3300"/>
                </a:solidFill>
                <a:latin typeface="Arial" panose="020B0604020202020204" pitchFamily="34" charset="0"/>
              </a:rPr>
            </a:br>
            <a:r>
              <a:rPr kumimoji="1" lang="en-US" altLang="zh-CN" sz="2400" dirty="0">
                <a:solidFill>
                  <a:srgbClr val="FF3300"/>
                </a:solidFill>
                <a:latin typeface="Arial" panose="020B0604020202020204" pitchFamily="34" charset="0"/>
              </a:rPr>
              <a:t>0 0</a:t>
            </a:r>
            <a:br>
              <a:rPr kumimoji="1" lang="en-US" altLang="zh-CN" sz="2400" dirty="0">
                <a:solidFill>
                  <a:srgbClr val="FF3300"/>
                </a:solidFill>
                <a:latin typeface="Arial" panose="020B0604020202020204" pitchFamily="34" charset="0"/>
              </a:rPr>
            </a:br>
            <a:r>
              <a:rPr kumimoji="1" lang="en-US" altLang="zh-CN" sz="2400" dirty="0" err="1">
                <a:solidFill>
                  <a:srgbClr val="FF3300"/>
                </a:solidFill>
                <a:latin typeface="Arial" panose="020B0604020202020204" pitchFamily="34" charset="0"/>
              </a:rPr>
              <a:t>Desdtructor</a:t>
            </a:r>
            <a:r>
              <a:rPr kumimoji="1" lang="en-US" altLang="zh-CN" sz="2400" dirty="0">
                <a:solidFill>
                  <a:srgbClr val="FF3300"/>
                </a:solidFill>
                <a:latin typeface="Arial" panose="020B0604020202020204" pitchFamily="34" charset="0"/>
              </a:rPr>
              <a:t> is active</a:t>
            </a:r>
            <a:br>
              <a:rPr kumimoji="1" lang="en-US" altLang="zh-CN" sz="2400" dirty="0">
                <a:solidFill>
                  <a:srgbClr val="FF3300"/>
                </a:solidFill>
                <a:latin typeface="Arial" panose="020B0604020202020204" pitchFamily="34" charset="0"/>
              </a:rPr>
            </a:br>
            <a:r>
              <a:rPr kumimoji="1" lang="en-US" altLang="zh-CN" sz="2400" dirty="0" err="1">
                <a:solidFill>
                  <a:srgbClr val="FF3300"/>
                </a:solidFill>
                <a:latin typeface="Arial" panose="020B0604020202020204" pitchFamily="34" charset="0"/>
              </a:rPr>
              <a:t>Desdtructor</a:t>
            </a:r>
            <a:r>
              <a:rPr kumimoji="1" lang="en-US" altLang="zh-CN" sz="2400" dirty="0">
                <a:solidFill>
                  <a:srgbClr val="FF3300"/>
                </a:solidFill>
                <a:latin typeface="Arial" panose="020B0604020202020204" pitchFamily="34" charset="0"/>
              </a:rPr>
              <a:t> is active </a:t>
            </a:r>
          </a:p>
        </p:txBody>
      </p:sp>
    </p:spTree>
    <p:extLst>
      <p:ext uri="{BB962C8B-B14F-4D97-AF65-F5344CB8AC3E}">
        <p14:creationId xmlns:p14="http://schemas.microsoft.com/office/powerpoint/2010/main" val="52510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例：下面的代码段中发生了多少次析构函数的调用？</a:t>
            </a:r>
            <a:endParaRPr lang="en-US" altLang="zh-CN" dirty="0"/>
          </a:p>
          <a:p>
            <a:pPr marL="0" indent="0">
              <a:buNone/>
            </a:pPr>
            <a:r>
              <a:rPr lang="en-US" altLang="zh-CN" dirty="0"/>
              <a:t>void </a:t>
            </a:r>
            <a:r>
              <a:rPr lang="en-US" altLang="zh-CN" dirty="0" err="1"/>
              <a:t>fcn</a:t>
            </a:r>
            <a:r>
              <a:rPr lang="en-US" altLang="zh-CN" dirty="0"/>
              <a:t>(</a:t>
            </a:r>
            <a:r>
              <a:rPr lang="en-US" altLang="zh-CN" dirty="0" err="1"/>
              <a:t>const</a:t>
            </a:r>
            <a:r>
              <a:rPr lang="en-US" altLang="zh-CN" dirty="0"/>
              <a:t> </a:t>
            </a:r>
            <a:r>
              <a:rPr lang="en-US" altLang="zh-CN" dirty="0" err="1"/>
              <a:t>Sales_item</a:t>
            </a:r>
            <a:r>
              <a:rPr lang="en-US" altLang="zh-CN" dirty="0"/>
              <a:t> *trans, </a:t>
            </a:r>
            <a:r>
              <a:rPr lang="en-US" altLang="zh-CN" dirty="0" err="1"/>
              <a:t>Sales_item</a:t>
            </a:r>
            <a:r>
              <a:rPr lang="en-US" altLang="zh-CN" dirty="0"/>
              <a:t> </a:t>
            </a:r>
            <a:r>
              <a:rPr lang="en-US" altLang="zh-CN" dirty="0" err="1"/>
              <a:t>accum</a:t>
            </a:r>
            <a:r>
              <a:rPr lang="en-US" altLang="zh-CN" dirty="0"/>
              <a:t>)</a:t>
            </a:r>
          </a:p>
          <a:p>
            <a:pPr marL="0" indent="0">
              <a:buNone/>
            </a:pPr>
            <a:r>
              <a:rPr lang="en-US" altLang="zh-CN" dirty="0"/>
              <a:t>{</a:t>
            </a:r>
          </a:p>
          <a:p>
            <a:pPr marL="0" indent="0">
              <a:buNone/>
            </a:pPr>
            <a:r>
              <a:rPr lang="en-US" altLang="zh-CN" dirty="0"/>
              <a:t>   </a:t>
            </a:r>
            <a:r>
              <a:rPr lang="en-US" altLang="zh-CN" dirty="0" err="1"/>
              <a:t>Sales_item</a:t>
            </a:r>
            <a:r>
              <a:rPr lang="en-US" altLang="zh-CN" dirty="0"/>
              <a:t> item1(*trans),item2(</a:t>
            </a:r>
            <a:r>
              <a:rPr lang="en-US" altLang="zh-CN" dirty="0" err="1"/>
              <a:t>accum</a:t>
            </a:r>
            <a:r>
              <a:rPr lang="en-US" altLang="zh-CN" dirty="0"/>
              <a:t>);</a:t>
            </a:r>
          </a:p>
          <a:p>
            <a:pPr marL="0" indent="0">
              <a:buNone/>
            </a:pPr>
            <a:r>
              <a:rPr lang="en-US" altLang="zh-CN" dirty="0"/>
              <a:t>   if (…) return;</a:t>
            </a:r>
          </a:p>
          <a:p>
            <a:pPr marL="0" indent="0">
              <a:buNone/>
            </a:pPr>
            <a:r>
              <a:rPr lang="en-US" altLang="zh-CN" dirty="0"/>
              <a:t>   else if (…) return;</a:t>
            </a:r>
          </a:p>
          <a:p>
            <a:pPr marL="0" indent="0">
              <a:buNone/>
            </a:pPr>
            <a:r>
              <a:rPr lang="en-US" altLang="zh-CN" dirty="0"/>
              <a:t>   …</a:t>
            </a:r>
          </a:p>
          <a:p>
            <a:pPr marL="0" indent="0">
              <a:buNone/>
            </a:pPr>
            <a:r>
              <a:rPr lang="en-US" altLang="zh-CN" dirty="0"/>
              <a:t>}</a:t>
            </a:r>
            <a:endParaRPr lang="zh-CN" altLang="en-US" dirty="0"/>
          </a:p>
        </p:txBody>
      </p:sp>
    </p:spTree>
    <p:extLst>
      <p:ext uri="{BB962C8B-B14F-4D97-AF65-F5344CB8AC3E}">
        <p14:creationId xmlns:p14="http://schemas.microsoft.com/office/powerpoint/2010/main" val="40488332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03513" y="908721"/>
            <a:ext cx="8736971" cy="5498941"/>
          </a:xfrm>
          <a:prstGeom prst="rect">
            <a:avLst/>
          </a:prstGeom>
        </p:spPr>
        <p:txBody>
          <a:bodyPr wrap="square">
            <a:spAutoFit/>
          </a:bodyPr>
          <a:lstStyle/>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1</a:t>
            </a:r>
            <a:r>
              <a:rPr kumimoji="1" lang="zh-CN" altLang="zh-CN" sz="2200" kern="100" dirty="0">
                <a:solidFill>
                  <a:prstClr val="black"/>
                </a:solidFill>
                <a:latin typeface="宋体" panose="02010600030101010101" pitchFamily="2" charset="-122"/>
                <a:ea typeface="宋体" panose="02010600030101010101" pitchFamily="2" charset="-122"/>
              </a:rPr>
              <a:t>．下列关于静态数据成员的叙述，错误的是</a:t>
            </a:r>
            <a:r>
              <a:rPr kumimoji="1" lang="en-US" altLang="zh-CN" sz="2200" kern="100" dirty="0">
                <a:solidFill>
                  <a:prstClr val="black"/>
                </a:solidFill>
                <a:latin typeface="宋体" panose="02010600030101010101" pitchFamily="2" charset="-122"/>
                <a:ea typeface="宋体" panose="02010600030101010101" pitchFamily="2" charset="-122"/>
              </a:rPr>
              <a:t>(    )</a:t>
            </a:r>
            <a:r>
              <a:rPr kumimoji="1" lang="zh-CN" altLang="zh-CN" sz="2200" kern="100" dirty="0">
                <a:solidFill>
                  <a:prstClr val="black"/>
                </a:solidFill>
                <a:latin typeface="宋体" panose="02010600030101010101" pitchFamily="2" charset="-122"/>
                <a:ea typeface="宋体" panose="02010600030101010101" pitchFamily="2" charset="-122"/>
              </a:rPr>
              <a:t>。</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A</a:t>
            </a:r>
            <a:r>
              <a:rPr kumimoji="1" lang="zh-CN" altLang="zh-CN" sz="2200" kern="100" dirty="0">
                <a:solidFill>
                  <a:prstClr val="black"/>
                </a:solidFill>
                <a:latin typeface="宋体" panose="02010600030101010101" pitchFamily="2" charset="-122"/>
                <a:ea typeface="宋体" panose="02010600030101010101" pitchFamily="2" charset="-122"/>
              </a:rPr>
              <a:t>．静态数据成员在对象调用析构函数后，从内存中撤销</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B</a:t>
            </a:r>
            <a:r>
              <a:rPr kumimoji="1" lang="zh-CN" altLang="zh-CN" sz="2200" kern="100" dirty="0">
                <a:solidFill>
                  <a:prstClr val="black"/>
                </a:solidFill>
                <a:latin typeface="宋体" panose="02010600030101010101" pitchFamily="2" charset="-122"/>
                <a:ea typeface="宋体" panose="02010600030101010101" pitchFamily="2" charset="-122"/>
              </a:rPr>
              <a:t>．即使没有实例化类，静态数据成员也可以通过类名进行访问</a:t>
            </a:r>
            <a:r>
              <a:rPr kumimoji="1" lang="en-US" altLang="zh-CN" sz="2200" kern="100" dirty="0">
                <a:solidFill>
                  <a:prstClr val="black"/>
                </a:solidFill>
                <a:latin typeface="宋体" panose="02010600030101010101" pitchFamily="2" charset="-122"/>
                <a:ea typeface="宋体" panose="02010600030101010101" pitchFamily="2" charset="-122"/>
              </a:rPr>
              <a:t> </a:t>
            </a:r>
            <a:endParaRPr kumimoji="1" lang="zh-CN" altLang="zh-CN" sz="2200" kern="100" dirty="0">
              <a:solidFill>
                <a:prstClr val="black"/>
              </a:solidFill>
              <a:latin typeface="宋体" panose="02010600030101010101" pitchFamily="2" charset="-122"/>
              <a:ea typeface="宋体" panose="02010600030101010101" pitchFamily="2" charset="-122"/>
            </a:endParaRP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C</a:t>
            </a:r>
            <a:r>
              <a:rPr kumimoji="1" lang="zh-CN" altLang="zh-CN" sz="2200" kern="100" dirty="0">
                <a:solidFill>
                  <a:prstClr val="black"/>
                </a:solidFill>
                <a:latin typeface="宋体" panose="02010600030101010101" pitchFamily="2" charset="-122"/>
                <a:ea typeface="宋体" panose="02010600030101010101" pitchFamily="2" charset="-122"/>
              </a:rPr>
              <a:t>．类的静态数据成员是该类所有对象所共享</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D</a:t>
            </a:r>
            <a:r>
              <a:rPr kumimoji="1" lang="zh-CN" altLang="zh-CN" sz="2200" kern="100" dirty="0">
                <a:solidFill>
                  <a:prstClr val="black"/>
                </a:solidFill>
                <a:latin typeface="宋体" panose="02010600030101010101" pitchFamily="2" charset="-122"/>
                <a:ea typeface="宋体" panose="02010600030101010101" pitchFamily="2" charset="-122"/>
              </a:rPr>
              <a:t>．类的静态数据成员需要初始化</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2</a:t>
            </a:r>
            <a:r>
              <a:rPr kumimoji="1" lang="zh-CN" altLang="zh-CN" sz="2200" kern="100" dirty="0">
                <a:solidFill>
                  <a:prstClr val="black"/>
                </a:solidFill>
                <a:latin typeface="宋体" panose="02010600030101010101" pitchFamily="2" charset="-122"/>
                <a:ea typeface="宋体" panose="02010600030101010101" pitchFamily="2" charset="-122"/>
              </a:rPr>
              <a:t>．下列关于静态成员的叙述中，错误的是</a:t>
            </a:r>
            <a:r>
              <a:rPr kumimoji="1" lang="en-US" altLang="zh-CN" sz="2200" kern="100" dirty="0">
                <a:solidFill>
                  <a:prstClr val="black"/>
                </a:solidFill>
                <a:latin typeface="宋体" panose="02010600030101010101" pitchFamily="2" charset="-122"/>
                <a:ea typeface="宋体" panose="02010600030101010101" pitchFamily="2" charset="-122"/>
              </a:rPr>
              <a:t>(    )</a:t>
            </a:r>
            <a:r>
              <a:rPr kumimoji="1" lang="zh-CN" altLang="zh-CN" sz="2200" kern="100" dirty="0">
                <a:solidFill>
                  <a:prstClr val="black"/>
                </a:solidFill>
                <a:latin typeface="宋体" panose="02010600030101010101" pitchFamily="2" charset="-122"/>
                <a:ea typeface="宋体" panose="02010600030101010101" pitchFamily="2" charset="-122"/>
              </a:rPr>
              <a:t>。</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A</a:t>
            </a:r>
            <a:r>
              <a:rPr kumimoji="1" lang="zh-CN" altLang="zh-CN" sz="2200" kern="100" dirty="0">
                <a:solidFill>
                  <a:prstClr val="black"/>
                </a:solidFill>
                <a:latin typeface="宋体" panose="02010600030101010101" pitchFamily="2" charset="-122"/>
                <a:ea typeface="宋体" panose="02010600030101010101" pitchFamily="2" charset="-122"/>
              </a:rPr>
              <a:t>．类的外部可以直接调用类的静态数据成员和静态成员函数</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B</a:t>
            </a:r>
            <a:r>
              <a:rPr kumimoji="1" lang="zh-CN" altLang="zh-CN" sz="2200" kern="100" dirty="0">
                <a:solidFill>
                  <a:prstClr val="black"/>
                </a:solidFill>
                <a:latin typeface="宋体" panose="02010600030101010101" pitchFamily="2" charset="-122"/>
                <a:ea typeface="宋体" panose="02010600030101010101" pitchFamily="2" charset="-122"/>
              </a:rPr>
              <a:t>．与一般成员一样，只有通过对象才能访问类的静态成员</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C</a:t>
            </a:r>
            <a:r>
              <a:rPr kumimoji="1" lang="zh-CN" altLang="zh-CN" sz="2200" kern="100" dirty="0">
                <a:solidFill>
                  <a:prstClr val="black"/>
                </a:solidFill>
                <a:latin typeface="宋体" panose="02010600030101010101" pitchFamily="2" charset="-122"/>
                <a:ea typeface="宋体" panose="02010600030101010101" pitchFamily="2" charset="-122"/>
              </a:rPr>
              <a:t>．类的静态数据成员不能在构造函数中初始化</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D</a:t>
            </a:r>
            <a:r>
              <a:rPr kumimoji="1" lang="zh-CN" altLang="zh-CN" sz="2200" kern="100" dirty="0">
                <a:solidFill>
                  <a:prstClr val="black"/>
                </a:solidFill>
                <a:latin typeface="宋体" panose="02010600030101010101" pitchFamily="2" charset="-122"/>
                <a:ea typeface="宋体" panose="02010600030101010101" pitchFamily="2" charset="-122"/>
              </a:rPr>
              <a:t>．类的一般成员函数可以调用类的静态成员</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3</a:t>
            </a:r>
            <a:r>
              <a:rPr kumimoji="1" lang="zh-CN" altLang="zh-CN" sz="2200" kern="100" dirty="0">
                <a:solidFill>
                  <a:prstClr val="black"/>
                </a:solidFill>
                <a:latin typeface="宋体" panose="02010600030101010101" pitchFamily="2" charset="-122"/>
                <a:ea typeface="宋体" panose="02010600030101010101" pitchFamily="2" charset="-122"/>
              </a:rPr>
              <a:t>．声明类的成员为静态成员，必须在其前面加上关键字</a:t>
            </a:r>
            <a:r>
              <a:rPr kumimoji="1" lang="en-US" altLang="zh-CN" sz="2200" kern="100" dirty="0">
                <a:solidFill>
                  <a:prstClr val="black"/>
                </a:solidFill>
                <a:latin typeface="宋体" panose="02010600030101010101" pitchFamily="2" charset="-122"/>
                <a:ea typeface="宋体" panose="02010600030101010101" pitchFamily="2" charset="-122"/>
              </a:rPr>
              <a:t>(    )</a:t>
            </a:r>
            <a:r>
              <a:rPr kumimoji="1" lang="zh-CN" altLang="zh-CN" sz="2200" kern="100" dirty="0">
                <a:solidFill>
                  <a:prstClr val="black"/>
                </a:solidFill>
                <a:latin typeface="宋体" panose="02010600030101010101" pitchFamily="2" charset="-122"/>
                <a:ea typeface="宋体" panose="02010600030101010101" pitchFamily="2" charset="-122"/>
              </a:rPr>
              <a:t>。</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A</a:t>
            </a:r>
            <a:r>
              <a:rPr kumimoji="1" lang="zh-CN" altLang="zh-CN" sz="2200" kern="100" dirty="0">
                <a:solidFill>
                  <a:prstClr val="black"/>
                </a:solidFill>
                <a:latin typeface="宋体" panose="02010600030101010101" pitchFamily="2" charset="-122"/>
                <a:ea typeface="宋体" panose="02010600030101010101" pitchFamily="2" charset="-122"/>
              </a:rPr>
              <a:t>．</a:t>
            </a:r>
            <a:r>
              <a:rPr kumimoji="1" lang="en-US" altLang="zh-CN" sz="2200" kern="100" dirty="0" err="1">
                <a:solidFill>
                  <a:prstClr val="black"/>
                </a:solidFill>
                <a:latin typeface="宋体" panose="02010600030101010101" pitchFamily="2" charset="-122"/>
                <a:ea typeface="宋体" panose="02010600030101010101" pitchFamily="2" charset="-122"/>
              </a:rPr>
              <a:t>const</a:t>
            </a:r>
            <a:r>
              <a:rPr kumimoji="1" lang="en-US" altLang="zh-CN" sz="2200" kern="100" dirty="0">
                <a:solidFill>
                  <a:prstClr val="black"/>
                </a:solidFill>
                <a:latin typeface="宋体" panose="02010600030101010101" pitchFamily="2" charset="-122"/>
                <a:ea typeface="宋体" panose="02010600030101010101" pitchFamily="2" charset="-122"/>
              </a:rPr>
              <a:t>     B</a:t>
            </a:r>
            <a:r>
              <a:rPr kumimoji="1" lang="zh-CN" altLang="zh-CN" sz="2200" kern="100" dirty="0">
                <a:solidFill>
                  <a:prstClr val="black"/>
                </a:solidFill>
                <a:latin typeface="宋体" panose="02010600030101010101" pitchFamily="2" charset="-122"/>
                <a:ea typeface="宋体" panose="02010600030101010101" pitchFamily="2" charset="-122"/>
              </a:rPr>
              <a:t>．</a:t>
            </a:r>
            <a:r>
              <a:rPr kumimoji="1" lang="en-US" altLang="zh-CN" sz="2200" kern="100" dirty="0">
                <a:solidFill>
                  <a:prstClr val="black"/>
                </a:solidFill>
                <a:latin typeface="宋体" panose="02010600030101010101" pitchFamily="2" charset="-122"/>
                <a:ea typeface="宋体" panose="02010600030101010101" pitchFamily="2" charset="-122"/>
              </a:rPr>
              <a:t>static	 C</a:t>
            </a:r>
            <a:r>
              <a:rPr kumimoji="1" lang="zh-CN" altLang="zh-CN" sz="2200" kern="100" dirty="0">
                <a:solidFill>
                  <a:prstClr val="black"/>
                </a:solidFill>
                <a:latin typeface="宋体" panose="02010600030101010101" pitchFamily="2" charset="-122"/>
                <a:ea typeface="宋体" panose="02010600030101010101" pitchFamily="2" charset="-122"/>
              </a:rPr>
              <a:t>．</a:t>
            </a:r>
            <a:r>
              <a:rPr kumimoji="1" lang="en-US" altLang="zh-CN" sz="2200" kern="100" dirty="0">
                <a:solidFill>
                  <a:prstClr val="black"/>
                </a:solidFill>
                <a:latin typeface="宋体" panose="02010600030101010101" pitchFamily="2" charset="-122"/>
                <a:ea typeface="宋体" panose="02010600030101010101" pitchFamily="2" charset="-122"/>
              </a:rPr>
              <a:t>public     D</a:t>
            </a:r>
            <a:r>
              <a:rPr kumimoji="1" lang="zh-CN" altLang="zh-CN" sz="2200" kern="100" dirty="0">
                <a:solidFill>
                  <a:prstClr val="black"/>
                </a:solidFill>
                <a:latin typeface="宋体" panose="02010600030101010101" pitchFamily="2" charset="-122"/>
                <a:ea typeface="宋体" panose="02010600030101010101" pitchFamily="2" charset="-122"/>
              </a:rPr>
              <a:t>．</a:t>
            </a:r>
            <a:r>
              <a:rPr kumimoji="1" lang="en-US" altLang="zh-CN" sz="2200" kern="100" dirty="0">
                <a:solidFill>
                  <a:prstClr val="black"/>
                </a:solidFill>
                <a:latin typeface="宋体" panose="02010600030101010101" pitchFamily="2" charset="-122"/>
                <a:ea typeface="宋体" panose="02010600030101010101" pitchFamily="2" charset="-122"/>
              </a:rPr>
              <a:t>virtual </a:t>
            </a:r>
            <a:endParaRPr kumimoji="1" lang="zh-CN" altLang="zh-CN" sz="2200" kern="100" dirty="0">
              <a:solidFill>
                <a:prstClr val="black"/>
              </a:solidFill>
              <a:latin typeface="宋体" panose="02010600030101010101" pitchFamily="2" charset="-122"/>
              <a:ea typeface="宋体" panose="02010600030101010101" pitchFamily="2" charset="-122"/>
            </a:endParaRP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4</a:t>
            </a:r>
            <a:r>
              <a:rPr kumimoji="1" lang="zh-CN" altLang="zh-CN" sz="2200" kern="100" dirty="0">
                <a:solidFill>
                  <a:prstClr val="black"/>
                </a:solidFill>
                <a:latin typeface="宋体" panose="02010600030101010101" pitchFamily="2" charset="-122"/>
                <a:ea typeface="宋体" panose="02010600030101010101" pitchFamily="2" charset="-122"/>
              </a:rPr>
              <a:t>．静态成员为该类的所有</a:t>
            </a:r>
            <a:r>
              <a:rPr kumimoji="1" lang="en-US" altLang="zh-CN" sz="2200" kern="100" dirty="0">
                <a:solidFill>
                  <a:prstClr val="black"/>
                </a:solidFill>
                <a:latin typeface="宋体" panose="02010600030101010101" pitchFamily="2" charset="-122"/>
                <a:ea typeface="宋体" panose="02010600030101010101" pitchFamily="2" charset="-122"/>
              </a:rPr>
              <a:t>(    )</a:t>
            </a:r>
            <a:r>
              <a:rPr kumimoji="1" lang="zh-CN" altLang="zh-CN" sz="2200" kern="100" dirty="0">
                <a:solidFill>
                  <a:prstClr val="black"/>
                </a:solidFill>
                <a:latin typeface="宋体" panose="02010600030101010101" pitchFamily="2" charset="-122"/>
                <a:ea typeface="宋体" panose="02010600030101010101" pitchFamily="2" charset="-122"/>
              </a:rPr>
              <a:t>共享。</a:t>
            </a:r>
          </a:p>
          <a:p>
            <a:pPr algn="just" eaLnBrk="0" fontAlgn="base" hangingPunct="0">
              <a:spcBef>
                <a:spcPts val="400"/>
              </a:spcBef>
              <a:defRPr/>
            </a:pPr>
            <a:r>
              <a:rPr kumimoji="1" lang="en-US" altLang="zh-CN" sz="2200" kern="100" dirty="0">
                <a:solidFill>
                  <a:prstClr val="black"/>
                </a:solidFill>
                <a:latin typeface="宋体" panose="02010600030101010101" pitchFamily="2" charset="-122"/>
                <a:ea typeface="宋体" panose="02010600030101010101" pitchFamily="2" charset="-122"/>
              </a:rPr>
              <a:t>    A</a:t>
            </a:r>
            <a:r>
              <a:rPr kumimoji="1" lang="zh-CN" altLang="zh-CN" sz="2200" kern="100" dirty="0">
                <a:solidFill>
                  <a:prstClr val="black"/>
                </a:solidFill>
                <a:latin typeface="宋体" panose="02010600030101010101" pitchFamily="2" charset="-122"/>
                <a:ea typeface="宋体" panose="02010600030101010101" pitchFamily="2" charset="-122"/>
              </a:rPr>
              <a:t>．成员</a:t>
            </a:r>
            <a:r>
              <a:rPr kumimoji="1" lang="en-US" altLang="zh-CN" sz="2200" kern="100" dirty="0">
                <a:solidFill>
                  <a:prstClr val="black"/>
                </a:solidFill>
                <a:latin typeface="宋体" panose="02010600030101010101" pitchFamily="2" charset="-122"/>
                <a:ea typeface="宋体" panose="02010600030101010101" pitchFamily="2" charset="-122"/>
              </a:rPr>
              <a:t>     B</a:t>
            </a:r>
            <a:r>
              <a:rPr kumimoji="1" lang="zh-CN" altLang="zh-CN" sz="2200" kern="100" dirty="0">
                <a:solidFill>
                  <a:prstClr val="black"/>
                </a:solidFill>
                <a:latin typeface="宋体" panose="02010600030101010101" pitchFamily="2" charset="-122"/>
                <a:ea typeface="宋体" panose="02010600030101010101" pitchFamily="2" charset="-122"/>
              </a:rPr>
              <a:t>．对象</a:t>
            </a:r>
            <a:r>
              <a:rPr kumimoji="1" lang="en-US" altLang="zh-CN" sz="2200" kern="100" dirty="0">
                <a:solidFill>
                  <a:prstClr val="black"/>
                </a:solidFill>
                <a:latin typeface="宋体" panose="02010600030101010101" pitchFamily="2" charset="-122"/>
                <a:ea typeface="宋体" panose="02010600030101010101" pitchFamily="2" charset="-122"/>
              </a:rPr>
              <a:t>	C</a:t>
            </a:r>
            <a:r>
              <a:rPr kumimoji="1" lang="zh-CN" altLang="zh-CN" sz="2200" kern="100" dirty="0">
                <a:solidFill>
                  <a:prstClr val="black"/>
                </a:solidFill>
                <a:latin typeface="宋体" panose="02010600030101010101" pitchFamily="2" charset="-122"/>
                <a:ea typeface="宋体" panose="02010600030101010101" pitchFamily="2" charset="-122"/>
              </a:rPr>
              <a:t>．</a:t>
            </a:r>
            <a:r>
              <a:rPr kumimoji="1" lang="en-US" altLang="zh-CN" sz="2200" kern="100" dirty="0">
                <a:solidFill>
                  <a:prstClr val="black"/>
                </a:solidFill>
                <a:latin typeface="宋体" panose="02010600030101010101" pitchFamily="2" charset="-122"/>
                <a:ea typeface="宋体" panose="02010600030101010101" pitchFamily="2" charset="-122"/>
              </a:rPr>
              <a:t>this</a:t>
            </a:r>
            <a:r>
              <a:rPr kumimoji="1" lang="zh-CN" altLang="zh-CN" sz="2200" kern="100" dirty="0">
                <a:solidFill>
                  <a:prstClr val="black"/>
                </a:solidFill>
                <a:latin typeface="宋体" panose="02010600030101010101" pitchFamily="2" charset="-122"/>
                <a:ea typeface="宋体" panose="02010600030101010101" pitchFamily="2" charset="-122"/>
              </a:rPr>
              <a:t>指针</a:t>
            </a:r>
            <a:r>
              <a:rPr kumimoji="1" lang="en-US" altLang="zh-CN" sz="2200" kern="100" dirty="0">
                <a:solidFill>
                  <a:prstClr val="black"/>
                </a:solidFill>
                <a:latin typeface="宋体" panose="02010600030101010101" pitchFamily="2" charset="-122"/>
                <a:ea typeface="宋体" panose="02010600030101010101" pitchFamily="2" charset="-122"/>
              </a:rPr>
              <a:t>  D</a:t>
            </a:r>
            <a:r>
              <a:rPr kumimoji="1" lang="zh-CN" altLang="zh-CN" sz="2200" kern="100" dirty="0">
                <a:solidFill>
                  <a:prstClr val="black"/>
                </a:solidFill>
                <a:latin typeface="宋体" panose="02010600030101010101" pitchFamily="2" charset="-122"/>
                <a:ea typeface="宋体" panose="02010600030101010101" pitchFamily="2" charset="-122"/>
              </a:rPr>
              <a:t>．友元</a:t>
            </a:r>
          </a:p>
        </p:txBody>
      </p:sp>
    </p:spTree>
    <p:extLst>
      <p:ext uri="{BB962C8B-B14F-4D97-AF65-F5344CB8AC3E}">
        <p14:creationId xmlns:p14="http://schemas.microsoft.com/office/powerpoint/2010/main" val="227298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 calcmode="lin" valueType="num">
                                      <p:cBhvr additive="base">
                                        <p:cTn id="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anim calcmode="lin" valueType="num">
                                      <p:cBhvr additive="base">
                                        <p:cTn id="1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 calcmode="lin" valueType="num">
                                      <p:cBhvr additive="base">
                                        <p:cTn id="1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 calcmode="lin" valueType="num">
                                      <p:cBhvr additive="base">
                                        <p:cTn id="1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anim calcmode="lin" valueType="num">
                                      <p:cBhvr additive="base">
                                        <p:cTn id="2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 calcmode="lin" valueType="num">
                                      <p:cBhvr additive="base">
                                        <p:cTn id="2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 calcmode="lin" valueType="num">
                                      <p:cBhvr additive="base">
                                        <p:cTn id="3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anim calcmode="lin" valueType="num">
                                      <p:cBhvr additive="base">
                                        <p:cTn id="39"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 calcmode="lin" valueType="num">
                                      <p:cBhvr additive="base">
                                        <p:cTn id="4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524000" y="980728"/>
            <a:ext cx="914400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zh-CN" altLang="zh-CN" sz="2200" dirty="0">
                <a:solidFill>
                  <a:srgbClr val="464646"/>
                </a:solidFill>
                <a:latin typeface="宋体" panose="02010600030101010101" pitchFamily="2" charset="-122"/>
                <a:ea typeface="宋体" panose="02010600030101010101" pitchFamily="2" charset="-122"/>
              </a:rPr>
              <a:t>5. 下述静态数据成员的特性中，</a:t>
            </a:r>
            <a:r>
              <a:rPr lang="zh-CN" altLang="zh-CN" sz="2200" u="sng" dirty="0">
                <a:solidFill>
                  <a:srgbClr val="464646"/>
                </a:solidFill>
                <a:latin typeface="宋体" panose="02010600030101010101" pitchFamily="2" charset="-122"/>
                <a:ea typeface="宋体" panose="02010600030101010101" pitchFamily="2" charset="-122"/>
              </a:rPr>
              <a:t>          </a:t>
            </a:r>
            <a:r>
              <a:rPr lang="zh-CN" altLang="zh-CN" sz="2200" dirty="0">
                <a:solidFill>
                  <a:srgbClr val="464646"/>
                </a:solidFill>
                <a:latin typeface="宋体" panose="02010600030101010101" pitchFamily="2" charset="-122"/>
                <a:ea typeface="宋体" panose="02010600030101010101" pitchFamily="2" charset="-122"/>
              </a:rPr>
              <a:t> 是错误的。    </a:t>
            </a:r>
            <a:endParaRPr lang="zh-CN" altLang="zh-CN" sz="2200" dirty="0">
              <a:latin typeface="宋体" panose="02010600030101010101" pitchFamily="2" charset="-122"/>
              <a:ea typeface="宋体" panose="02010600030101010101" pitchFamily="2" charset="-122"/>
            </a:endParaRPr>
          </a:p>
          <a:p>
            <a:pPr marL="0" indent="0">
              <a:buNone/>
            </a:pPr>
            <a:r>
              <a:rPr lang="zh-CN" altLang="zh-CN" sz="2200" dirty="0">
                <a:solidFill>
                  <a:srgbClr val="464646"/>
                </a:solidFill>
                <a:latin typeface="宋体" panose="02010600030101010101" pitchFamily="2" charset="-122"/>
                <a:ea typeface="宋体" panose="02010600030101010101" pitchFamily="2" charset="-122"/>
              </a:rPr>
              <a:t>A) 说明静态数据成员时前边要加修饰符static   </a:t>
            </a:r>
            <a:endParaRPr lang="zh-CN" altLang="zh-CN" sz="2200" dirty="0">
              <a:latin typeface="宋体" panose="02010600030101010101" pitchFamily="2" charset="-122"/>
              <a:ea typeface="宋体" panose="02010600030101010101" pitchFamily="2" charset="-122"/>
            </a:endParaRPr>
          </a:p>
          <a:p>
            <a:pPr marL="0" indent="0">
              <a:buNone/>
            </a:pPr>
            <a:r>
              <a:rPr lang="zh-CN" altLang="zh-CN" sz="2200" dirty="0">
                <a:solidFill>
                  <a:srgbClr val="464646"/>
                </a:solidFill>
                <a:latin typeface="宋体" panose="02010600030101010101" pitchFamily="2" charset="-122"/>
                <a:ea typeface="宋体" panose="02010600030101010101" pitchFamily="2" charset="-122"/>
              </a:rPr>
              <a:t>B) 静态数据成员要在类体外进行初始化</a:t>
            </a:r>
            <a:endParaRPr lang="zh-CN" altLang="zh-CN" sz="2200" dirty="0">
              <a:latin typeface="宋体" panose="02010600030101010101" pitchFamily="2" charset="-122"/>
              <a:ea typeface="宋体" panose="02010600030101010101" pitchFamily="2" charset="-122"/>
            </a:endParaRPr>
          </a:p>
          <a:p>
            <a:pPr marL="0" indent="0">
              <a:buNone/>
            </a:pPr>
            <a:r>
              <a:rPr lang="zh-CN" altLang="zh-CN" sz="2200" dirty="0">
                <a:solidFill>
                  <a:srgbClr val="464646"/>
                </a:solidFill>
                <a:latin typeface="宋体" panose="02010600030101010101" pitchFamily="2" charset="-122"/>
                <a:ea typeface="宋体" panose="02010600030101010101" pitchFamily="2" charset="-122"/>
              </a:rPr>
              <a:t>C) 引用静态数据成员时，要在静态数据成员前加&lt;类名&gt;和作用域运算符</a:t>
            </a:r>
          </a:p>
          <a:p>
            <a:pPr marL="0" indent="0">
              <a:buNone/>
            </a:pPr>
            <a:r>
              <a:rPr lang="zh-CN" altLang="zh-CN" sz="2200" dirty="0">
                <a:solidFill>
                  <a:srgbClr val="464646"/>
                </a:solidFill>
                <a:latin typeface="宋体" panose="02010600030101010101" pitchFamily="2" charset="-122"/>
                <a:ea typeface="宋体" panose="02010600030101010101" pitchFamily="2" charset="-122"/>
              </a:rPr>
              <a:t>D) 静态数据成员不是所有对象所共用的</a:t>
            </a:r>
          </a:p>
          <a:p>
            <a:pPr marL="0" indent="0">
              <a:buNone/>
            </a:pPr>
            <a:r>
              <a:rPr lang="en-US" altLang="zh-CN" sz="2200" dirty="0">
                <a:solidFill>
                  <a:srgbClr val="464646"/>
                </a:solidFill>
                <a:latin typeface="宋体" panose="02010600030101010101" pitchFamily="2" charset="-122"/>
                <a:ea typeface="宋体" panose="02010600030101010101" pitchFamily="2" charset="-122"/>
              </a:rPr>
              <a:t>6</a:t>
            </a:r>
            <a:r>
              <a:rPr lang="zh-CN" altLang="zh-CN" sz="2200" dirty="0">
                <a:solidFill>
                  <a:srgbClr val="464646"/>
                </a:solidFill>
                <a:latin typeface="宋体" panose="02010600030101010101" pitchFamily="2" charset="-122"/>
                <a:ea typeface="宋体" panose="02010600030101010101" pitchFamily="2" charset="-122"/>
              </a:rPr>
              <a:t>.  对静态成员的不正确描述是（ ）</a:t>
            </a:r>
          </a:p>
          <a:p>
            <a:pPr marL="0" indent="0">
              <a:buNone/>
            </a:pPr>
            <a:r>
              <a:rPr lang="zh-CN" altLang="zh-CN" sz="2200" dirty="0">
                <a:solidFill>
                  <a:srgbClr val="464646"/>
                </a:solidFill>
                <a:latin typeface="宋体" panose="02010600030101010101" pitchFamily="2" charset="-122"/>
                <a:ea typeface="宋体" panose="02010600030101010101" pitchFamily="2" charset="-122"/>
              </a:rPr>
              <a:t>A) 静态成员不属于对象，是类的共享成员  </a:t>
            </a:r>
          </a:p>
          <a:p>
            <a:pPr marL="0" indent="0">
              <a:buNone/>
            </a:pPr>
            <a:r>
              <a:rPr lang="zh-CN" altLang="zh-CN" sz="2200" dirty="0">
                <a:solidFill>
                  <a:srgbClr val="464646"/>
                </a:solidFill>
                <a:latin typeface="宋体" panose="02010600030101010101" pitchFamily="2" charset="-122"/>
                <a:ea typeface="宋体" panose="02010600030101010101" pitchFamily="2" charset="-122"/>
              </a:rPr>
              <a:t>B) 静态数据成员要在类外定义和初始化</a:t>
            </a:r>
          </a:p>
          <a:p>
            <a:pPr marL="0" indent="0">
              <a:buNone/>
            </a:pPr>
            <a:r>
              <a:rPr lang="zh-CN" altLang="zh-CN" sz="2200" dirty="0">
                <a:solidFill>
                  <a:srgbClr val="464646"/>
                </a:solidFill>
                <a:latin typeface="宋体" panose="02010600030101010101" pitchFamily="2" charset="-122"/>
                <a:ea typeface="宋体" panose="02010600030101010101" pitchFamily="2" charset="-122"/>
              </a:rPr>
              <a:t>C) 静态成员函数拥有this指针 </a:t>
            </a:r>
            <a:endParaRPr lang="en-US" altLang="zh-CN" sz="2200" dirty="0">
              <a:solidFill>
                <a:srgbClr val="464646"/>
              </a:solidFill>
              <a:latin typeface="宋体" panose="02010600030101010101" pitchFamily="2" charset="-122"/>
              <a:ea typeface="宋体" panose="02010600030101010101" pitchFamily="2" charset="-122"/>
            </a:endParaRPr>
          </a:p>
          <a:p>
            <a:pPr marL="0" indent="0">
              <a:buNone/>
            </a:pPr>
            <a:r>
              <a:rPr lang="zh-CN" altLang="zh-CN" sz="2200" dirty="0">
                <a:solidFill>
                  <a:srgbClr val="464646"/>
                </a:solidFill>
                <a:latin typeface="宋体" panose="02010600030101010101" pitchFamily="2" charset="-122"/>
                <a:ea typeface="宋体" panose="02010600030101010101" pitchFamily="2" charset="-122"/>
              </a:rPr>
              <a:t>D) 非静态成员函数也可以操作静态数据成员</a:t>
            </a:r>
          </a:p>
          <a:p>
            <a:pPr marL="0" indent="0">
              <a:buNone/>
              <a:defRPr/>
            </a:pPr>
            <a:r>
              <a:rPr lang="en-US" altLang="zh-CN" sz="2200" dirty="0">
                <a:solidFill>
                  <a:srgbClr val="464646"/>
                </a:solidFill>
                <a:latin typeface="宋体" panose="02010600030101010101" pitchFamily="2" charset="-122"/>
                <a:ea typeface="宋体" panose="02010600030101010101" pitchFamily="2" charset="-122"/>
              </a:rPr>
              <a:t>7</a:t>
            </a:r>
            <a:r>
              <a:rPr lang="zh-CN" altLang="zh-CN" sz="2200" dirty="0">
                <a:solidFill>
                  <a:srgbClr val="464646"/>
                </a:solidFill>
                <a:latin typeface="宋体" panose="02010600030101010101" pitchFamily="2" charset="-122"/>
                <a:ea typeface="宋体" panose="02010600030101010101" pitchFamily="2" charset="-122"/>
              </a:rPr>
              <a:t>.  </a:t>
            </a:r>
            <a:r>
              <a:rPr lang="zh-CN" altLang="en-US" sz="2200" dirty="0">
                <a:solidFill>
                  <a:srgbClr val="464646"/>
                </a:solidFill>
                <a:latin typeface="宋体" panose="02010600030101010101" pitchFamily="2" charset="-122"/>
                <a:ea typeface="宋体" panose="02010600030101010101" pitchFamily="2" charset="-122"/>
              </a:rPr>
              <a:t>关于</a:t>
            </a:r>
            <a:r>
              <a:rPr lang="zh-CN" altLang="zh-CN" sz="2200" dirty="0">
                <a:solidFill>
                  <a:srgbClr val="464646"/>
                </a:solidFill>
                <a:latin typeface="宋体" panose="02010600030101010101" pitchFamily="2" charset="-122"/>
                <a:ea typeface="宋体" panose="02010600030101010101" pitchFamily="2" charset="-122"/>
              </a:rPr>
              <a:t>this</a:t>
            </a:r>
            <a:r>
              <a:rPr lang="zh-CN" altLang="en-US" sz="2200" dirty="0">
                <a:solidFill>
                  <a:srgbClr val="464646"/>
                </a:solidFill>
                <a:latin typeface="宋体" panose="02010600030101010101" pitchFamily="2" charset="-122"/>
                <a:ea typeface="宋体" panose="02010600030101010101" pitchFamily="2" charset="-122"/>
              </a:rPr>
              <a:t>指针的说法错误的是              </a:t>
            </a:r>
          </a:p>
          <a:p>
            <a:pPr marL="0" indent="0">
              <a:buNone/>
              <a:defRPr/>
            </a:pPr>
            <a:r>
              <a:rPr lang="zh-CN" altLang="zh-CN" sz="2200" dirty="0">
                <a:solidFill>
                  <a:srgbClr val="464646"/>
                </a:solidFill>
                <a:latin typeface="宋体" panose="02010600030101010101" pitchFamily="2" charset="-122"/>
                <a:ea typeface="宋体" panose="02010600030101010101" pitchFamily="2" charset="-122"/>
              </a:rPr>
              <a:t>A) this</a:t>
            </a:r>
            <a:r>
              <a:rPr lang="zh-CN" altLang="en-US" sz="2200" dirty="0">
                <a:solidFill>
                  <a:srgbClr val="464646"/>
                </a:solidFill>
                <a:latin typeface="宋体" panose="02010600030101010101" pitchFamily="2" charset="-122"/>
                <a:ea typeface="宋体" panose="02010600030101010101" pitchFamily="2" charset="-122"/>
              </a:rPr>
              <a:t>指针必须显示说明            </a:t>
            </a:r>
            <a:endParaRPr lang="en-US" altLang="zh-CN" sz="2200" dirty="0">
              <a:solidFill>
                <a:srgbClr val="464646"/>
              </a:solidFill>
              <a:latin typeface="宋体" panose="02010600030101010101" pitchFamily="2" charset="-122"/>
              <a:ea typeface="宋体" panose="02010600030101010101" pitchFamily="2" charset="-122"/>
            </a:endParaRPr>
          </a:p>
          <a:p>
            <a:pPr marL="0" indent="0">
              <a:buNone/>
              <a:defRPr/>
            </a:pPr>
            <a:r>
              <a:rPr lang="zh-CN" altLang="zh-CN" sz="2200" dirty="0">
                <a:solidFill>
                  <a:srgbClr val="464646"/>
                </a:solidFill>
                <a:latin typeface="宋体" panose="02010600030101010101" pitchFamily="2" charset="-122"/>
                <a:ea typeface="宋体" panose="02010600030101010101" pitchFamily="2" charset="-122"/>
              </a:rPr>
              <a:t>B)</a:t>
            </a:r>
            <a:r>
              <a:rPr lang="en-US" altLang="zh-CN" sz="2200" dirty="0">
                <a:solidFill>
                  <a:srgbClr val="464646"/>
                </a:solidFill>
                <a:latin typeface="宋体" panose="02010600030101010101" pitchFamily="2" charset="-122"/>
                <a:ea typeface="宋体" panose="02010600030101010101" pitchFamily="2" charset="-122"/>
              </a:rPr>
              <a:t> </a:t>
            </a:r>
            <a:r>
              <a:rPr lang="zh-CN" altLang="en-US" sz="2200" dirty="0">
                <a:solidFill>
                  <a:srgbClr val="464646"/>
                </a:solidFill>
                <a:latin typeface="宋体" panose="02010600030101010101" pitchFamily="2" charset="-122"/>
                <a:ea typeface="宋体" panose="02010600030101010101" pitchFamily="2" charset="-122"/>
              </a:rPr>
              <a:t>当创建一个对象后，</a:t>
            </a:r>
            <a:r>
              <a:rPr lang="zh-CN" altLang="zh-CN" sz="2200" dirty="0">
                <a:solidFill>
                  <a:srgbClr val="464646"/>
                </a:solidFill>
                <a:latin typeface="宋体" panose="02010600030101010101" pitchFamily="2" charset="-122"/>
                <a:ea typeface="宋体" panose="02010600030101010101" pitchFamily="2" charset="-122"/>
              </a:rPr>
              <a:t>this</a:t>
            </a:r>
            <a:r>
              <a:rPr lang="zh-CN" altLang="en-US" sz="2200" dirty="0">
                <a:solidFill>
                  <a:srgbClr val="464646"/>
                </a:solidFill>
                <a:latin typeface="宋体" panose="02010600030101010101" pitchFamily="2" charset="-122"/>
                <a:ea typeface="宋体" panose="02010600030101010101" pitchFamily="2" charset="-122"/>
              </a:rPr>
              <a:t>指针就指向该对象</a:t>
            </a:r>
          </a:p>
          <a:p>
            <a:pPr marL="0" indent="0">
              <a:buNone/>
              <a:defRPr/>
            </a:pPr>
            <a:r>
              <a:rPr lang="zh-CN" altLang="zh-CN" sz="2200" dirty="0">
                <a:solidFill>
                  <a:srgbClr val="464646"/>
                </a:solidFill>
                <a:latin typeface="宋体" panose="02010600030101010101" pitchFamily="2" charset="-122"/>
                <a:ea typeface="宋体" panose="02010600030101010101" pitchFamily="2" charset="-122"/>
              </a:rPr>
              <a:t>C) </a:t>
            </a:r>
            <a:r>
              <a:rPr lang="zh-CN" altLang="en-US" sz="2200" dirty="0">
                <a:solidFill>
                  <a:srgbClr val="464646"/>
                </a:solidFill>
                <a:latin typeface="宋体" panose="02010600030101010101" pitchFamily="2" charset="-122"/>
                <a:ea typeface="宋体" panose="02010600030101010101" pitchFamily="2" charset="-122"/>
              </a:rPr>
              <a:t>成员函数拥有</a:t>
            </a:r>
            <a:r>
              <a:rPr lang="zh-CN" altLang="zh-CN" sz="2200" dirty="0">
                <a:solidFill>
                  <a:srgbClr val="464646"/>
                </a:solidFill>
                <a:latin typeface="宋体" panose="02010600030101010101" pitchFamily="2" charset="-122"/>
                <a:ea typeface="宋体" panose="02010600030101010101" pitchFamily="2" charset="-122"/>
              </a:rPr>
              <a:t>this</a:t>
            </a:r>
            <a:r>
              <a:rPr lang="zh-CN" altLang="en-US" sz="2200" dirty="0">
                <a:solidFill>
                  <a:srgbClr val="464646"/>
                </a:solidFill>
                <a:latin typeface="宋体" panose="02010600030101010101" pitchFamily="2" charset="-122"/>
                <a:ea typeface="宋体" panose="02010600030101010101" pitchFamily="2" charset="-122"/>
              </a:rPr>
              <a:t>指针          </a:t>
            </a:r>
            <a:endParaRPr lang="en-US" altLang="zh-CN" sz="2200" dirty="0">
              <a:solidFill>
                <a:srgbClr val="464646"/>
              </a:solidFill>
              <a:latin typeface="宋体" panose="02010600030101010101" pitchFamily="2" charset="-122"/>
              <a:ea typeface="宋体" panose="02010600030101010101" pitchFamily="2" charset="-122"/>
            </a:endParaRPr>
          </a:p>
          <a:p>
            <a:pPr marL="0" indent="0">
              <a:buNone/>
              <a:defRPr/>
            </a:pPr>
            <a:r>
              <a:rPr lang="zh-CN" altLang="zh-CN" sz="2200" dirty="0">
                <a:solidFill>
                  <a:srgbClr val="464646"/>
                </a:solidFill>
                <a:latin typeface="宋体" panose="02010600030101010101" pitchFamily="2" charset="-122"/>
                <a:ea typeface="宋体" panose="02010600030101010101" pitchFamily="2" charset="-122"/>
              </a:rPr>
              <a:t>D) </a:t>
            </a:r>
            <a:r>
              <a:rPr lang="zh-CN" altLang="en-US" sz="2200" dirty="0">
                <a:solidFill>
                  <a:srgbClr val="464646"/>
                </a:solidFill>
                <a:latin typeface="宋体" panose="02010600030101010101" pitchFamily="2" charset="-122"/>
                <a:ea typeface="宋体" panose="02010600030101010101" pitchFamily="2" charset="-122"/>
              </a:rPr>
              <a:t>静态成员函数不拥有</a:t>
            </a:r>
            <a:r>
              <a:rPr lang="zh-CN" altLang="zh-CN" sz="2200" dirty="0">
                <a:solidFill>
                  <a:srgbClr val="464646"/>
                </a:solidFill>
                <a:latin typeface="宋体" panose="02010600030101010101" pitchFamily="2" charset="-122"/>
                <a:ea typeface="宋体" panose="02010600030101010101" pitchFamily="2" charset="-122"/>
              </a:rPr>
              <a:t>this</a:t>
            </a:r>
            <a:r>
              <a:rPr lang="zh-CN" altLang="en-US" sz="2200" dirty="0">
                <a:solidFill>
                  <a:srgbClr val="464646"/>
                </a:solidFill>
                <a:latin typeface="宋体" panose="02010600030101010101" pitchFamily="2" charset="-122"/>
                <a:ea typeface="宋体" panose="02010600030101010101" pitchFamily="2" charset="-122"/>
              </a:rPr>
              <a:t>指针</a:t>
            </a:r>
          </a:p>
        </p:txBody>
      </p:sp>
    </p:spTree>
    <p:extLst>
      <p:ext uri="{BB962C8B-B14F-4D97-AF65-F5344CB8AC3E}">
        <p14:creationId xmlns:p14="http://schemas.microsoft.com/office/powerpoint/2010/main" val="405195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1000"/>
                                        <p:tgtEl>
                                          <p:spTgt spid="4">
                                            <p:txEl>
                                              <p:pRg st="5" end="5"/>
                                            </p:txEl>
                                          </p:spTgt>
                                        </p:tgtEl>
                                      </p:cBhvr>
                                    </p:animEffect>
                                    <p:anim calcmode="lin" valueType="num">
                                      <p:cBhvr>
                                        <p:cTn id="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1000"/>
                                        <p:tgtEl>
                                          <p:spTgt spid="4">
                                            <p:txEl>
                                              <p:pRg st="6" end="6"/>
                                            </p:txEl>
                                          </p:spTgt>
                                        </p:tgtEl>
                                      </p:cBhvr>
                                    </p:animEffect>
                                    <p:anim calcmode="lin" valueType="num">
                                      <p:cBhvr>
                                        <p:cTn id="1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1000"/>
                                        <p:tgtEl>
                                          <p:spTgt spid="4">
                                            <p:txEl>
                                              <p:pRg st="7" end="7"/>
                                            </p:txEl>
                                          </p:spTgt>
                                        </p:tgtEl>
                                      </p:cBhvr>
                                    </p:animEffect>
                                    <p:anim calcmode="lin" valueType="num">
                                      <p:cBhvr>
                                        <p:cTn id="1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1000"/>
                                        <p:tgtEl>
                                          <p:spTgt spid="4">
                                            <p:txEl>
                                              <p:pRg st="8" end="8"/>
                                            </p:txEl>
                                          </p:spTgt>
                                        </p:tgtEl>
                                      </p:cBhvr>
                                    </p:animEffect>
                                    <p:anim calcmode="lin" valueType="num">
                                      <p:cBhvr>
                                        <p:cTn id="2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1000"/>
                                        <p:tgtEl>
                                          <p:spTgt spid="4">
                                            <p:txEl>
                                              <p:pRg st="9" end="9"/>
                                            </p:txEl>
                                          </p:spTgt>
                                        </p:tgtEl>
                                      </p:cBhvr>
                                    </p:animEffect>
                                    <p:anim calcmode="lin" valueType="num">
                                      <p:cBhvr>
                                        <p:cTn id="2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fade">
                                      <p:cBhvr>
                                        <p:cTn id="34" dur="1000"/>
                                        <p:tgtEl>
                                          <p:spTgt spid="4">
                                            <p:txEl>
                                              <p:pRg st="10" end="10"/>
                                            </p:txEl>
                                          </p:spTgt>
                                        </p:tgtEl>
                                      </p:cBhvr>
                                    </p:animEffect>
                                    <p:anim calcmode="lin" valueType="num">
                                      <p:cBhvr>
                                        <p:cTn id="3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1000"/>
                                        <p:tgtEl>
                                          <p:spTgt spid="4">
                                            <p:txEl>
                                              <p:pRg st="11" end="11"/>
                                            </p:txEl>
                                          </p:spTgt>
                                        </p:tgtEl>
                                      </p:cBhvr>
                                    </p:animEffect>
                                    <p:anim calcmode="lin" valueType="num">
                                      <p:cBhvr>
                                        <p:cTn id="40"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
                                            <p:txEl>
                                              <p:pRg st="12" end="12"/>
                                            </p:txEl>
                                          </p:spTgt>
                                        </p:tgtEl>
                                        <p:attrNameLst>
                                          <p:attrName>style.visibility</p:attrName>
                                        </p:attrNameLst>
                                      </p:cBhvr>
                                      <p:to>
                                        <p:strVal val="visible"/>
                                      </p:to>
                                    </p:set>
                                    <p:animEffect transition="in" filter="fade">
                                      <p:cBhvr>
                                        <p:cTn id="44" dur="1000"/>
                                        <p:tgtEl>
                                          <p:spTgt spid="4">
                                            <p:txEl>
                                              <p:pRg st="12" end="12"/>
                                            </p:txEl>
                                          </p:spTgt>
                                        </p:tgtEl>
                                      </p:cBhvr>
                                    </p:animEffect>
                                    <p:anim calcmode="lin" valueType="num">
                                      <p:cBhvr>
                                        <p:cTn id="4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1000"/>
                                        <p:tgtEl>
                                          <p:spTgt spid="4">
                                            <p:txEl>
                                              <p:pRg st="13" end="13"/>
                                            </p:txEl>
                                          </p:spTgt>
                                        </p:tgtEl>
                                      </p:cBhvr>
                                    </p:animEffect>
                                    <p:anim calcmode="lin" valueType="num">
                                      <p:cBhvr>
                                        <p:cTn id="50"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
                                            <p:txEl>
                                              <p:pRg st="14" end="14"/>
                                            </p:txEl>
                                          </p:spTgt>
                                        </p:tgtEl>
                                        <p:attrNameLst>
                                          <p:attrName>style.visibility</p:attrName>
                                        </p:attrNameLst>
                                      </p:cBhvr>
                                      <p:to>
                                        <p:strVal val="visible"/>
                                      </p:to>
                                    </p:set>
                                    <p:animEffect transition="in" filter="fade">
                                      <p:cBhvr>
                                        <p:cTn id="54" dur="1000"/>
                                        <p:tgtEl>
                                          <p:spTgt spid="4">
                                            <p:txEl>
                                              <p:pRg st="14" end="14"/>
                                            </p:txEl>
                                          </p:spTgt>
                                        </p:tgtEl>
                                      </p:cBhvr>
                                    </p:animEffect>
                                    <p:anim calcmode="lin" valueType="num">
                                      <p:cBhvr>
                                        <p:cTn id="55"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2754" name="Group 2"/>
          <p:cNvGrpSpPr>
            <a:grpSpLocks/>
          </p:cNvGrpSpPr>
          <p:nvPr/>
        </p:nvGrpSpPr>
        <p:grpSpPr bwMode="auto">
          <a:xfrm>
            <a:off x="1645442" y="5805488"/>
            <a:ext cx="8542339" cy="1052513"/>
            <a:chOff x="80" y="624"/>
            <a:chExt cx="5381" cy="663"/>
          </a:xfrm>
        </p:grpSpPr>
        <p:sp>
          <p:nvSpPr>
            <p:cNvPr id="202773" name="Rectangle 3"/>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2774" name="Rectangle 4"/>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2775" name="Rectangle 5"/>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2776" name="Rectangle 6"/>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2777" name="Rectangle 7"/>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2778" name="Rectangle 8"/>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2779" name="Rectangle 9"/>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grpSp>
      <p:sp>
        <p:nvSpPr>
          <p:cNvPr id="25610" name="Rectangle 10"/>
          <p:cNvSpPr>
            <a:spLocks noGrp="1" noChangeArrowheads="1"/>
          </p:cNvSpPr>
          <p:nvPr>
            <p:ph type="title"/>
          </p:nvPr>
        </p:nvSpPr>
        <p:spPr>
          <a:xfrm>
            <a:off x="5696338" y="161986"/>
            <a:ext cx="4953000" cy="685800"/>
          </a:xfrm>
        </p:spPr>
        <p:txBody>
          <a:bodyPr anchor="t">
            <a:normAutofit/>
          </a:bodyPr>
          <a:lstStyle/>
          <a:p>
            <a:r>
              <a:rPr lang="zh-CN" altLang="en-US">
                <a:solidFill>
                  <a:srgbClr val="0000FF"/>
                </a:solidFill>
                <a:latin typeface="Microsoft Sans Serif" panose="020B0604020202020204" pitchFamily="34" charset="0"/>
                <a:ea typeface="华文行楷" panose="02010800040101010101" pitchFamily="2" charset="-122"/>
              </a:rPr>
              <a:t>习题</a:t>
            </a:r>
          </a:p>
        </p:txBody>
      </p:sp>
      <p:sp>
        <p:nvSpPr>
          <p:cNvPr id="25611" name="Text Box 11"/>
          <p:cNvSpPr txBox="1">
            <a:spLocks noChangeArrowheads="1"/>
          </p:cNvSpPr>
          <p:nvPr/>
        </p:nvSpPr>
        <p:spPr bwMode="auto">
          <a:xfrm>
            <a:off x="1784936" y="1201737"/>
            <a:ext cx="1396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zh-CN" altLang="en-US">
                <a:solidFill>
                  <a:prstClr val="black"/>
                </a:solidFill>
                <a:effectLst>
                  <a:outerShdw blurRad="38100" dist="38100" dir="2700000" algn="tl">
                    <a:srgbClr val="C0C0C0"/>
                  </a:outerShdw>
                </a:effectLst>
                <a:latin typeface="Arial Rounded MT Bold" pitchFamily="34" charset="0"/>
                <a:ea typeface="楷体_GB2312" pitchFamily="49" charset="-122"/>
              </a:rPr>
              <a:t>一、 </a:t>
            </a:r>
            <a:r>
              <a:rPr kumimoji="1" lang="zh-CN" altLang="en-US">
                <a:solidFill>
                  <a:srgbClr val="0000FF"/>
                </a:solidFill>
                <a:effectLst>
                  <a:outerShdw blurRad="38100" dist="38100" dir="2700000" algn="tl">
                    <a:srgbClr val="C0C0C0"/>
                  </a:outerShdw>
                </a:effectLst>
                <a:latin typeface="Arial Rounded MT Bold" pitchFamily="34" charset="0"/>
                <a:ea typeface="楷体_GB2312" pitchFamily="49" charset="-122"/>
              </a:rPr>
              <a:t>单选题</a:t>
            </a:r>
          </a:p>
        </p:txBody>
      </p:sp>
      <p:sp>
        <p:nvSpPr>
          <p:cNvPr id="25612" name="Text Box 12"/>
          <p:cNvSpPr txBox="1">
            <a:spLocks noChangeArrowheads="1"/>
          </p:cNvSpPr>
          <p:nvPr/>
        </p:nvSpPr>
        <p:spPr bwMode="auto">
          <a:xfrm>
            <a:off x="1955560" y="1556792"/>
            <a:ext cx="7261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1</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、假定</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AB</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是一个类，则该类的拷贝构造函数的原型为</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 ______</a:t>
            </a:r>
          </a:p>
        </p:txBody>
      </p:sp>
      <p:sp>
        <p:nvSpPr>
          <p:cNvPr id="25613" name="Text Box 13"/>
          <p:cNvSpPr txBox="1">
            <a:spLocks noChangeArrowheads="1"/>
          </p:cNvSpPr>
          <p:nvPr/>
        </p:nvSpPr>
        <p:spPr bwMode="auto">
          <a:xfrm>
            <a:off x="2290763" y="1872706"/>
            <a:ext cx="8001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A.  AB&amp;(AB X);      B.  AB(AB X);      C.  AB(AB &amp;);     D.  AB(AB* X);</a:t>
            </a:r>
          </a:p>
        </p:txBody>
      </p:sp>
      <p:sp>
        <p:nvSpPr>
          <p:cNvPr id="25614" name="Text Box 14"/>
          <p:cNvSpPr txBox="1">
            <a:spLocks noChangeArrowheads="1"/>
          </p:cNvSpPr>
          <p:nvPr/>
        </p:nvSpPr>
        <p:spPr bwMode="auto">
          <a:xfrm>
            <a:off x="1985963" y="2253705"/>
            <a:ext cx="8305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35075" indent="-1235075">
              <a:defRPr kumimoji="1" sz="2400">
                <a:solidFill>
                  <a:schemeClr val="tx1"/>
                </a:solidFill>
                <a:latin typeface="Times New Roman" panose="02020603050405020304" pitchFamily="18" charset="0"/>
                <a:ea typeface="宋体" panose="02010600030101010101" pitchFamily="2" charset="-122"/>
              </a:defRPr>
            </a:lvl1pPr>
            <a:lvl2pPr marL="1530350">
              <a:defRPr kumimoji="1" sz="2400">
                <a:solidFill>
                  <a:schemeClr val="tx1"/>
                </a:solidFill>
                <a:latin typeface="Times New Roman" panose="02020603050405020304" pitchFamily="18" charset="0"/>
                <a:ea typeface="宋体" panose="02010600030101010101" pitchFamily="2" charset="-122"/>
              </a:defRPr>
            </a:lvl2pPr>
            <a:lvl3pPr marL="1720850">
              <a:defRPr kumimoji="1" sz="2400">
                <a:solidFill>
                  <a:schemeClr val="tx1"/>
                </a:solidFill>
                <a:latin typeface="Times New Roman" panose="02020603050405020304" pitchFamily="18" charset="0"/>
                <a:ea typeface="宋体" panose="02010600030101010101" pitchFamily="2" charset="-122"/>
              </a:defRPr>
            </a:lvl3pPr>
            <a:lvl4pPr marL="1911350">
              <a:defRPr kumimoji="1" sz="2400">
                <a:solidFill>
                  <a:schemeClr val="tx1"/>
                </a:solidFill>
                <a:latin typeface="Times New Roman" panose="02020603050405020304" pitchFamily="18" charset="0"/>
                <a:ea typeface="宋体" panose="02010600030101010101" pitchFamily="2" charset="-122"/>
              </a:defRPr>
            </a:lvl4pPr>
            <a:lvl5pPr marL="2101850">
              <a:defRPr kumimoji="1" sz="2400">
                <a:solidFill>
                  <a:schemeClr val="tx1"/>
                </a:solidFill>
                <a:latin typeface="Times New Roman" panose="02020603050405020304" pitchFamily="18" charset="0"/>
                <a:ea typeface="宋体" panose="02010600030101010101" pitchFamily="2" charset="-122"/>
              </a:defRPr>
            </a:lvl5pPr>
            <a:lvl6pPr marL="25590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162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73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306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defRPr/>
            </a:pPr>
            <a:r>
              <a:rPr lang="en-US" altLang="zh-CN" sz="2000">
                <a:solidFill>
                  <a:prstClr val="black"/>
                </a:solidFill>
                <a:effectLst>
                  <a:outerShdw blurRad="38100" dist="38100" dir="2700000" algn="tl">
                    <a:srgbClr val="C0C0C0"/>
                  </a:outerShdw>
                </a:effectLst>
              </a:rPr>
              <a:t>2</a:t>
            </a:r>
            <a:r>
              <a:rPr lang="zh-CN" altLang="en-US" sz="2000">
                <a:solidFill>
                  <a:prstClr val="black"/>
                </a:solidFill>
                <a:effectLst>
                  <a:outerShdw blurRad="38100" dist="38100" dir="2700000" algn="tl">
                    <a:srgbClr val="C0C0C0"/>
                  </a:outerShdw>
                </a:effectLst>
              </a:rPr>
              <a:t>、假定</a:t>
            </a:r>
            <a:r>
              <a:rPr lang="en-US" altLang="zh-CN" sz="2000">
                <a:solidFill>
                  <a:prstClr val="black"/>
                </a:solidFill>
                <a:effectLst>
                  <a:outerShdw blurRad="38100" dist="38100" dir="2700000" algn="tl">
                    <a:srgbClr val="C0C0C0"/>
                  </a:outerShdw>
                </a:effectLst>
              </a:rPr>
              <a:t>AB</a:t>
            </a:r>
            <a:r>
              <a:rPr lang="zh-CN" altLang="en-US" sz="2000">
                <a:solidFill>
                  <a:prstClr val="black"/>
                </a:solidFill>
                <a:effectLst>
                  <a:outerShdw blurRad="38100" dist="38100" dir="2700000" algn="tl">
                    <a:srgbClr val="C0C0C0"/>
                  </a:outerShdw>
                </a:effectLst>
              </a:rPr>
              <a:t>是一个类，则执行语句“</a:t>
            </a:r>
            <a:r>
              <a:rPr lang="en-US" altLang="zh-CN" sz="2000">
                <a:solidFill>
                  <a:prstClr val="black"/>
                </a:solidFill>
                <a:effectLst>
                  <a:outerShdw blurRad="38100" dist="38100" dir="2700000" algn="tl">
                    <a:srgbClr val="C0C0C0"/>
                  </a:outerShdw>
                </a:effectLst>
              </a:rPr>
              <a:t>AB a</a:t>
            </a:r>
            <a:r>
              <a:rPr lang="zh-CN" altLang="en-US" sz="2000">
                <a:solidFill>
                  <a:prstClr val="black"/>
                </a:solidFill>
                <a:effectLst>
                  <a:outerShdw blurRad="38100" dist="38100" dir="2700000" algn="tl">
                    <a:srgbClr val="C0C0C0"/>
                  </a:outerShdw>
                </a:effectLst>
              </a:rPr>
              <a:t>，</a:t>
            </a:r>
            <a:r>
              <a:rPr lang="en-US" altLang="zh-CN" sz="2000">
                <a:solidFill>
                  <a:prstClr val="black"/>
                </a:solidFill>
                <a:effectLst>
                  <a:outerShdw blurRad="38100" dist="38100" dir="2700000" algn="tl">
                    <a:srgbClr val="C0C0C0"/>
                  </a:outerShdw>
                </a:effectLst>
              </a:rPr>
              <a:t>b(3)</a:t>
            </a:r>
            <a:r>
              <a:rPr lang="zh-CN" altLang="en-US" sz="2000">
                <a:solidFill>
                  <a:prstClr val="black"/>
                </a:solidFill>
                <a:effectLst>
                  <a:outerShdw blurRad="38100" dist="38100" dir="2700000" algn="tl">
                    <a:srgbClr val="C0C0C0"/>
                  </a:outerShdw>
                </a:effectLst>
              </a:rPr>
              <a:t>，*</a:t>
            </a:r>
            <a:r>
              <a:rPr lang="en-US" altLang="zh-CN" sz="2000">
                <a:solidFill>
                  <a:prstClr val="black"/>
                </a:solidFill>
                <a:effectLst>
                  <a:outerShdw blurRad="38100" dist="38100" dir="2700000" algn="tl">
                    <a:srgbClr val="C0C0C0"/>
                  </a:outerShdw>
                </a:effectLst>
              </a:rPr>
              <a:t>p;”</a:t>
            </a:r>
            <a:r>
              <a:rPr lang="zh-CN" altLang="en-US" sz="2000">
                <a:solidFill>
                  <a:prstClr val="black"/>
                </a:solidFill>
                <a:effectLst>
                  <a:outerShdw blurRad="38100" dist="38100" dir="2700000" algn="tl">
                    <a:srgbClr val="C0C0C0"/>
                  </a:outerShdw>
                </a:effectLst>
              </a:rPr>
              <a:t>时，自动调用该类</a:t>
            </a:r>
          </a:p>
          <a:p>
            <a:pPr eaLnBrk="0" fontAlgn="base" hangingPunct="0">
              <a:spcBef>
                <a:spcPct val="0"/>
              </a:spcBef>
              <a:spcAft>
                <a:spcPct val="0"/>
              </a:spcAft>
              <a:defRPr/>
            </a:pPr>
            <a:r>
              <a:rPr lang="zh-CN" altLang="en-US" sz="2000">
                <a:solidFill>
                  <a:prstClr val="black"/>
                </a:solidFill>
                <a:effectLst>
                  <a:outerShdw blurRad="38100" dist="38100" dir="2700000" algn="tl">
                    <a:srgbClr val="C0C0C0"/>
                  </a:outerShdw>
                </a:effectLst>
              </a:rPr>
              <a:t>      构造函数的次数为：</a:t>
            </a:r>
            <a:r>
              <a:rPr lang="en-US" altLang="zh-CN" sz="2000">
                <a:solidFill>
                  <a:prstClr val="black"/>
                </a:solidFill>
                <a:effectLst>
                  <a:outerShdw blurRad="38100" dist="38100" dir="2700000" algn="tl">
                    <a:srgbClr val="C0C0C0"/>
                  </a:outerShdw>
                </a:effectLst>
              </a:rPr>
              <a:t>________</a:t>
            </a:r>
            <a:endParaRPr lang="en-US" altLang="zh-CN">
              <a:solidFill>
                <a:prstClr val="black"/>
              </a:solidFill>
              <a:effectLst>
                <a:outerShdw blurRad="38100" dist="38100" dir="2700000" algn="tl">
                  <a:srgbClr val="C0C0C0"/>
                </a:outerShdw>
              </a:effectLst>
            </a:endParaRPr>
          </a:p>
        </p:txBody>
      </p:sp>
      <p:sp>
        <p:nvSpPr>
          <p:cNvPr id="25615" name="Text Box 15"/>
          <p:cNvSpPr txBox="1">
            <a:spLocks noChangeArrowheads="1"/>
          </p:cNvSpPr>
          <p:nvPr/>
        </p:nvSpPr>
        <p:spPr bwMode="auto">
          <a:xfrm>
            <a:off x="5186363" y="2558506"/>
            <a:ext cx="30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35075" indent="-1235075">
              <a:defRPr kumimoji="1" sz="2400">
                <a:solidFill>
                  <a:schemeClr val="tx1"/>
                </a:solidFill>
                <a:latin typeface="Times New Roman" panose="02020603050405020304" pitchFamily="18" charset="0"/>
                <a:ea typeface="宋体" panose="02010600030101010101" pitchFamily="2" charset="-122"/>
              </a:defRPr>
            </a:lvl1pPr>
            <a:lvl2pPr marL="1425575">
              <a:defRPr kumimoji="1" sz="2400">
                <a:solidFill>
                  <a:schemeClr val="tx1"/>
                </a:solidFill>
                <a:latin typeface="Times New Roman" panose="02020603050405020304" pitchFamily="18" charset="0"/>
                <a:ea typeface="宋体" panose="02010600030101010101" pitchFamily="2" charset="-122"/>
              </a:defRPr>
            </a:lvl2pPr>
            <a:lvl3pPr marL="1616075">
              <a:defRPr kumimoji="1" sz="2400">
                <a:solidFill>
                  <a:schemeClr val="tx1"/>
                </a:solidFill>
                <a:latin typeface="Times New Roman" panose="02020603050405020304" pitchFamily="18" charset="0"/>
                <a:ea typeface="宋体" panose="02010600030101010101" pitchFamily="2" charset="-122"/>
              </a:defRPr>
            </a:lvl3pPr>
            <a:lvl4pPr marL="1806575">
              <a:defRPr kumimoji="1" sz="2400">
                <a:solidFill>
                  <a:schemeClr val="tx1"/>
                </a:solidFill>
                <a:latin typeface="Times New Roman" panose="02020603050405020304" pitchFamily="18" charset="0"/>
                <a:ea typeface="宋体" panose="02010600030101010101" pitchFamily="2" charset="-122"/>
              </a:defRPr>
            </a:lvl4pPr>
            <a:lvl5pPr marL="1997075">
              <a:defRPr kumimoji="1" sz="2400">
                <a:solidFill>
                  <a:schemeClr val="tx1"/>
                </a:solidFill>
                <a:latin typeface="Times New Roman" panose="02020603050405020304" pitchFamily="18" charset="0"/>
                <a:ea typeface="宋体" panose="02010600030101010101" pitchFamily="2" charset="-122"/>
              </a:defRPr>
            </a:lvl5pPr>
            <a:lvl6pPr marL="24542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68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5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defRPr/>
            </a:pPr>
            <a:r>
              <a:rPr lang="en-US" altLang="zh-CN" sz="2000">
                <a:solidFill>
                  <a:srgbClr val="5F5F5F"/>
                </a:solidFill>
                <a:effectLst>
                  <a:outerShdw blurRad="38100" dist="38100" dir="2700000" algn="tl">
                    <a:srgbClr val="C0C0C0"/>
                  </a:outerShdw>
                </a:effectLst>
              </a:rPr>
              <a:t>B</a:t>
            </a:r>
          </a:p>
        </p:txBody>
      </p:sp>
      <p:sp>
        <p:nvSpPr>
          <p:cNvPr id="25620" name="Text Box 20"/>
          <p:cNvSpPr txBox="1">
            <a:spLocks noChangeArrowheads="1"/>
          </p:cNvSpPr>
          <p:nvPr/>
        </p:nvSpPr>
        <p:spPr bwMode="auto">
          <a:xfrm>
            <a:off x="2290765" y="2863306"/>
            <a:ext cx="6015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A.  3         B.  2           C.  4           D.  5</a:t>
            </a:r>
          </a:p>
        </p:txBody>
      </p:sp>
      <p:sp>
        <p:nvSpPr>
          <p:cNvPr id="25621" name="Text Box 21"/>
          <p:cNvSpPr txBox="1">
            <a:spLocks noChangeArrowheads="1"/>
          </p:cNvSpPr>
          <p:nvPr/>
        </p:nvSpPr>
        <p:spPr bwMode="auto">
          <a:xfrm>
            <a:off x="1985963" y="3244306"/>
            <a:ext cx="7010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3</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、对于类中定义的成员，其隐含访问权限为：</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________</a:t>
            </a:r>
          </a:p>
        </p:txBody>
      </p:sp>
      <p:sp>
        <p:nvSpPr>
          <p:cNvPr id="25622" name="Text Box 22"/>
          <p:cNvSpPr txBox="1">
            <a:spLocks noChangeArrowheads="1"/>
          </p:cNvSpPr>
          <p:nvPr/>
        </p:nvSpPr>
        <p:spPr bwMode="auto">
          <a:xfrm>
            <a:off x="2290763" y="3625306"/>
            <a:ext cx="7696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A.  public         B.  protected         C.  private          D.  static</a:t>
            </a:r>
          </a:p>
        </p:txBody>
      </p:sp>
      <p:sp>
        <p:nvSpPr>
          <p:cNvPr id="25623" name="Text Box 23"/>
          <p:cNvSpPr txBox="1">
            <a:spLocks noChangeArrowheads="1"/>
          </p:cNvSpPr>
          <p:nvPr/>
        </p:nvSpPr>
        <p:spPr bwMode="auto">
          <a:xfrm>
            <a:off x="1985963" y="4082505"/>
            <a:ext cx="8305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35075" indent="-1235075">
              <a:defRPr kumimoji="1" sz="2400">
                <a:solidFill>
                  <a:schemeClr val="tx1"/>
                </a:solidFill>
                <a:latin typeface="Times New Roman" panose="02020603050405020304" pitchFamily="18" charset="0"/>
                <a:ea typeface="宋体" panose="02010600030101010101" pitchFamily="2" charset="-122"/>
              </a:defRPr>
            </a:lvl1pPr>
            <a:lvl2pPr marL="1530350">
              <a:defRPr kumimoji="1" sz="2400">
                <a:solidFill>
                  <a:schemeClr val="tx1"/>
                </a:solidFill>
                <a:latin typeface="Times New Roman" panose="02020603050405020304" pitchFamily="18" charset="0"/>
                <a:ea typeface="宋体" panose="02010600030101010101" pitchFamily="2" charset="-122"/>
              </a:defRPr>
            </a:lvl2pPr>
            <a:lvl3pPr marL="1720850">
              <a:defRPr kumimoji="1" sz="2400">
                <a:solidFill>
                  <a:schemeClr val="tx1"/>
                </a:solidFill>
                <a:latin typeface="Times New Roman" panose="02020603050405020304" pitchFamily="18" charset="0"/>
                <a:ea typeface="宋体" panose="02010600030101010101" pitchFamily="2" charset="-122"/>
              </a:defRPr>
            </a:lvl3pPr>
            <a:lvl4pPr marL="1911350">
              <a:defRPr kumimoji="1" sz="2400">
                <a:solidFill>
                  <a:schemeClr val="tx1"/>
                </a:solidFill>
                <a:latin typeface="Times New Roman" panose="02020603050405020304" pitchFamily="18" charset="0"/>
                <a:ea typeface="宋体" panose="02010600030101010101" pitchFamily="2" charset="-122"/>
              </a:defRPr>
            </a:lvl4pPr>
            <a:lvl5pPr marL="2101850">
              <a:defRPr kumimoji="1" sz="2400">
                <a:solidFill>
                  <a:schemeClr val="tx1"/>
                </a:solidFill>
                <a:latin typeface="Times New Roman" panose="02020603050405020304" pitchFamily="18" charset="0"/>
                <a:ea typeface="宋体" panose="02010600030101010101" pitchFamily="2" charset="-122"/>
              </a:defRPr>
            </a:lvl5pPr>
            <a:lvl6pPr marL="25590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162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73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306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defRPr/>
            </a:pPr>
            <a:r>
              <a:rPr lang="en-US" altLang="zh-CN" sz="2000" dirty="0">
                <a:solidFill>
                  <a:prstClr val="black"/>
                </a:solidFill>
                <a:effectLst>
                  <a:outerShdw blurRad="38100" dist="38100" dir="2700000" algn="tl">
                    <a:srgbClr val="C0C0C0"/>
                  </a:outerShdw>
                </a:effectLst>
              </a:rPr>
              <a:t>4</a:t>
            </a:r>
            <a:r>
              <a:rPr lang="zh-CN" altLang="en-US" sz="2000" dirty="0">
                <a:solidFill>
                  <a:prstClr val="black"/>
                </a:solidFill>
                <a:effectLst>
                  <a:outerShdw blurRad="38100" dist="38100" dir="2700000" algn="tl">
                    <a:srgbClr val="C0C0C0"/>
                  </a:outerShdw>
                </a:effectLst>
              </a:rPr>
              <a:t>、为了使类中的成员不能被类外的函数通过成员操作符访问，则不应把</a:t>
            </a:r>
          </a:p>
          <a:p>
            <a:pPr eaLnBrk="0" fontAlgn="base" hangingPunct="0">
              <a:spcBef>
                <a:spcPct val="0"/>
              </a:spcBef>
              <a:spcAft>
                <a:spcPct val="0"/>
              </a:spcAft>
              <a:defRPr/>
            </a:pPr>
            <a:r>
              <a:rPr lang="zh-CN" altLang="en-US" sz="2000" dirty="0">
                <a:solidFill>
                  <a:prstClr val="black"/>
                </a:solidFill>
                <a:effectLst>
                  <a:outerShdw blurRad="38100" dist="38100" dir="2700000" algn="tl">
                    <a:srgbClr val="C0C0C0"/>
                  </a:outerShdw>
                </a:effectLst>
              </a:rPr>
              <a:t>      该成员的访问权限定义为：</a:t>
            </a:r>
            <a:r>
              <a:rPr lang="en-US" altLang="zh-CN" sz="2000" dirty="0">
                <a:solidFill>
                  <a:prstClr val="black"/>
                </a:solidFill>
                <a:effectLst>
                  <a:outerShdw blurRad="38100" dist="38100" dir="2700000" algn="tl">
                    <a:srgbClr val="C0C0C0"/>
                  </a:outerShdw>
                </a:effectLst>
              </a:rPr>
              <a:t>_______</a:t>
            </a:r>
          </a:p>
        </p:txBody>
      </p:sp>
      <p:sp>
        <p:nvSpPr>
          <p:cNvPr id="25624" name="Text Box 24"/>
          <p:cNvSpPr txBox="1">
            <a:spLocks noChangeArrowheads="1"/>
          </p:cNvSpPr>
          <p:nvPr/>
        </p:nvSpPr>
        <p:spPr bwMode="auto">
          <a:xfrm>
            <a:off x="1985963" y="5225506"/>
            <a:ext cx="8305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35075" indent="-1235075">
              <a:defRPr kumimoji="1" sz="2400">
                <a:solidFill>
                  <a:schemeClr val="tx1"/>
                </a:solidFill>
                <a:latin typeface="Times New Roman" panose="02020603050405020304" pitchFamily="18" charset="0"/>
                <a:ea typeface="宋体" panose="02010600030101010101" pitchFamily="2" charset="-122"/>
              </a:defRPr>
            </a:lvl1pPr>
            <a:lvl2pPr marL="1425575">
              <a:defRPr kumimoji="1" sz="2400">
                <a:solidFill>
                  <a:schemeClr val="tx1"/>
                </a:solidFill>
                <a:latin typeface="Times New Roman" panose="02020603050405020304" pitchFamily="18" charset="0"/>
                <a:ea typeface="宋体" panose="02010600030101010101" pitchFamily="2" charset="-122"/>
              </a:defRPr>
            </a:lvl2pPr>
            <a:lvl3pPr marL="1616075">
              <a:defRPr kumimoji="1" sz="2400">
                <a:solidFill>
                  <a:schemeClr val="tx1"/>
                </a:solidFill>
                <a:latin typeface="Times New Roman" panose="02020603050405020304" pitchFamily="18" charset="0"/>
                <a:ea typeface="宋体" panose="02010600030101010101" pitchFamily="2" charset="-122"/>
              </a:defRPr>
            </a:lvl3pPr>
            <a:lvl4pPr marL="1806575">
              <a:defRPr kumimoji="1" sz="2400">
                <a:solidFill>
                  <a:schemeClr val="tx1"/>
                </a:solidFill>
                <a:latin typeface="Times New Roman" panose="02020603050405020304" pitchFamily="18" charset="0"/>
                <a:ea typeface="宋体" panose="02010600030101010101" pitchFamily="2" charset="-122"/>
              </a:defRPr>
            </a:lvl4pPr>
            <a:lvl5pPr marL="1997075">
              <a:defRPr kumimoji="1" sz="2400">
                <a:solidFill>
                  <a:schemeClr val="tx1"/>
                </a:solidFill>
                <a:latin typeface="Times New Roman" panose="02020603050405020304" pitchFamily="18" charset="0"/>
                <a:ea typeface="宋体" panose="02010600030101010101" pitchFamily="2" charset="-122"/>
              </a:defRPr>
            </a:lvl5pPr>
            <a:lvl6pPr marL="24542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68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5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defRPr/>
            </a:pPr>
            <a:r>
              <a:rPr lang="en-US" altLang="zh-CN" sz="2000">
                <a:solidFill>
                  <a:prstClr val="black"/>
                </a:solidFill>
                <a:effectLst>
                  <a:outerShdw blurRad="38100" dist="38100" dir="2700000" algn="tl">
                    <a:srgbClr val="C0C0C0"/>
                  </a:outerShdw>
                </a:effectLst>
              </a:rPr>
              <a:t>5</a:t>
            </a:r>
            <a:r>
              <a:rPr lang="zh-CN" altLang="en-US" sz="2000">
                <a:solidFill>
                  <a:prstClr val="black"/>
                </a:solidFill>
                <a:effectLst>
                  <a:outerShdw blurRad="38100" dist="38100" dir="2700000" algn="tl">
                    <a:srgbClr val="C0C0C0"/>
                  </a:outerShdw>
                </a:effectLst>
              </a:rPr>
              <a:t>、一个类的友元函数或友元类能够通过成员操作符访问该类的：</a:t>
            </a:r>
            <a:r>
              <a:rPr lang="en-US" altLang="zh-CN" sz="2000">
                <a:solidFill>
                  <a:prstClr val="black"/>
                </a:solidFill>
                <a:effectLst>
                  <a:outerShdw blurRad="38100" dist="38100" dir="2700000" algn="tl">
                    <a:srgbClr val="C0C0C0"/>
                  </a:outerShdw>
                </a:effectLst>
              </a:rPr>
              <a:t>____</a:t>
            </a:r>
            <a:endParaRPr lang="en-US" altLang="zh-CN" sz="2000">
              <a:solidFill>
                <a:srgbClr val="CC3300"/>
              </a:solidFill>
              <a:effectLst>
                <a:outerShdw blurRad="38100" dist="38100" dir="2700000" algn="tl">
                  <a:srgbClr val="C0C0C0"/>
                </a:outerShdw>
              </a:effectLst>
            </a:endParaRPr>
          </a:p>
        </p:txBody>
      </p:sp>
      <p:sp>
        <p:nvSpPr>
          <p:cNvPr id="25628" name="Text Box 28"/>
          <p:cNvSpPr txBox="1">
            <a:spLocks noChangeArrowheads="1"/>
          </p:cNvSpPr>
          <p:nvPr/>
        </p:nvSpPr>
        <p:spPr bwMode="auto">
          <a:xfrm>
            <a:off x="9377991" y="6293892"/>
            <a:ext cx="184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endParaRPr kumimoji="1" lang="zh-CN" altLang="zh-CN">
              <a:solidFill>
                <a:prstClr val="black"/>
              </a:solidFill>
              <a:effectLst>
                <a:outerShdw blurRad="38100" dist="38100" dir="2700000" algn="tl">
                  <a:srgbClr val="C0C0C0"/>
                </a:outerShdw>
              </a:effectLst>
              <a:latin typeface="Arial Rounded MT Bold" pitchFamily="34" charset="0"/>
              <a:ea typeface="楷体_GB2312" pitchFamily="49" charset="-122"/>
            </a:endParaRPr>
          </a:p>
        </p:txBody>
      </p:sp>
      <p:sp>
        <p:nvSpPr>
          <p:cNvPr id="25629" name="Rectangle 29"/>
          <p:cNvSpPr>
            <a:spLocks noChangeArrowheads="1"/>
          </p:cNvSpPr>
          <p:nvPr/>
        </p:nvSpPr>
        <p:spPr bwMode="auto">
          <a:xfrm>
            <a:off x="8388153" y="1567906"/>
            <a:ext cx="4379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 </a:t>
            </a:r>
            <a:r>
              <a:rPr kumimoji="1" lang="en-US" altLang="zh-CN" sz="2000">
                <a:solidFill>
                  <a:srgbClr val="5F5F5F"/>
                </a:solidFill>
                <a:effectLst>
                  <a:outerShdw blurRad="38100" dist="38100" dir="2700000" algn="tl">
                    <a:srgbClr val="C0C0C0"/>
                  </a:outerShdw>
                </a:effectLst>
                <a:latin typeface="Arial Rounded MT Bold" pitchFamily="34" charset="0"/>
                <a:ea typeface="楷体_GB2312" pitchFamily="49" charset="-122"/>
              </a:rPr>
              <a:t>C</a:t>
            </a:r>
          </a:p>
        </p:txBody>
      </p:sp>
      <p:sp>
        <p:nvSpPr>
          <p:cNvPr id="25630" name="Rectangle 30"/>
          <p:cNvSpPr>
            <a:spLocks noChangeArrowheads="1"/>
          </p:cNvSpPr>
          <p:nvPr/>
        </p:nvSpPr>
        <p:spPr bwMode="auto">
          <a:xfrm>
            <a:off x="7553158" y="3168106"/>
            <a:ext cx="3738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a:solidFill>
                  <a:srgbClr val="5F5F5F"/>
                </a:solidFill>
                <a:effectLst>
                  <a:outerShdw blurRad="38100" dist="38100" dir="2700000" algn="tl">
                    <a:srgbClr val="C0C0C0"/>
                  </a:outerShdw>
                </a:effectLst>
                <a:latin typeface="Arial Rounded MT Bold" pitchFamily="34" charset="0"/>
                <a:ea typeface="楷体_GB2312" pitchFamily="49" charset="-122"/>
              </a:rPr>
              <a:t>C</a:t>
            </a:r>
          </a:p>
        </p:txBody>
      </p:sp>
      <p:sp>
        <p:nvSpPr>
          <p:cNvPr id="25631" name="Rectangle 31"/>
          <p:cNvSpPr>
            <a:spLocks noChangeArrowheads="1"/>
          </p:cNvSpPr>
          <p:nvPr/>
        </p:nvSpPr>
        <p:spPr bwMode="auto">
          <a:xfrm>
            <a:off x="2214563" y="4768306"/>
            <a:ext cx="777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A.  public          B.  protected          C.  private          D.  static</a:t>
            </a:r>
          </a:p>
        </p:txBody>
      </p:sp>
      <p:sp>
        <p:nvSpPr>
          <p:cNvPr id="25632" name="Rectangle 32"/>
          <p:cNvSpPr>
            <a:spLocks noChangeArrowheads="1"/>
          </p:cNvSpPr>
          <p:nvPr/>
        </p:nvSpPr>
        <p:spPr bwMode="auto">
          <a:xfrm>
            <a:off x="5732107" y="4387306"/>
            <a:ext cx="3690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a:solidFill>
                  <a:srgbClr val="5F5F5F"/>
                </a:solidFill>
                <a:effectLst>
                  <a:outerShdw blurRad="38100" dist="38100" dir="2700000" algn="tl">
                    <a:srgbClr val="C0C0C0"/>
                  </a:outerShdw>
                </a:effectLst>
                <a:latin typeface="Arial Rounded MT Bold" pitchFamily="34" charset="0"/>
                <a:ea typeface="楷体_GB2312" pitchFamily="49" charset="-122"/>
              </a:rPr>
              <a:t>A</a:t>
            </a:r>
          </a:p>
        </p:txBody>
      </p:sp>
      <p:sp>
        <p:nvSpPr>
          <p:cNvPr id="25633" name="Rectangle 33"/>
          <p:cNvSpPr>
            <a:spLocks noChangeArrowheads="1"/>
          </p:cNvSpPr>
          <p:nvPr/>
        </p:nvSpPr>
        <p:spPr bwMode="auto">
          <a:xfrm>
            <a:off x="2214563" y="5682706"/>
            <a:ext cx="7772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A.  </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私有成员     </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B.  </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保护成员         </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C.  </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公有成员       </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D.  </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所有成员</a:t>
            </a:r>
          </a:p>
        </p:txBody>
      </p:sp>
      <p:sp>
        <p:nvSpPr>
          <p:cNvPr id="25634" name="Rectangle 34"/>
          <p:cNvSpPr>
            <a:spLocks noChangeArrowheads="1"/>
          </p:cNvSpPr>
          <p:nvPr/>
        </p:nvSpPr>
        <p:spPr bwMode="auto">
          <a:xfrm>
            <a:off x="9468846" y="5225506"/>
            <a:ext cx="3738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a:solidFill>
                  <a:srgbClr val="5F5F5F"/>
                </a:solidFill>
                <a:effectLst>
                  <a:outerShdw blurRad="38100" dist="38100" dir="2700000" algn="tl">
                    <a:srgbClr val="C0C0C0"/>
                  </a:outerShdw>
                </a:effectLst>
                <a:latin typeface="Arial Rounded MT Bold" pitchFamily="34" charset="0"/>
                <a:ea typeface="楷体_GB2312" pitchFamily="49" charset="-122"/>
              </a:rPr>
              <a:t>D</a:t>
            </a:r>
          </a:p>
        </p:txBody>
      </p:sp>
    </p:spTree>
    <p:extLst>
      <p:ext uri="{BB962C8B-B14F-4D97-AF65-F5344CB8AC3E}">
        <p14:creationId xmlns:p14="http://schemas.microsoft.com/office/powerpoint/2010/main" val="22304737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iterate type="lt">
                                    <p:tmPct val="100000"/>
                                  </p:iterate>
                                  <p:childTnLst>
                                    <p:set>
                                      <p:cBhvr>
                                        <p:cTn id="6" dur="1" fill="hold">
                                          <p:stCondLst>
                                            <p:cond delay="0"/>
                                          </p:stCondLst>
                                        </p:cTn>
                                        <p:tgtEl>
                                          <p:spTgt spid="25610"/>
                                        </p:tgtEl>
                                        <p:attrNameLst>
                                          <p:attrName>style.visibility</p:attrName>
                                        </p:attrNameLst>
                                      </p:cBhvr>
                                      <p:to>
                                        <p:strVal val="visible"/>
                                      </p:to>
                                    </p:set>
                                    <p:anim calcmode="lin" valueType="num">
                                      <p:cBhvr additive="base">
                                        <p:cTn id="7" dur="75"/>
                                        <p:tgtEl>
                                          <p:spTgt spid="25610"/>
                                        </p:tgtEl>
                                        <p:attrNameLst>
                                          <p:attrName>ppt_y</p:attrName>
                                        </p:attrNameLst>
                                      </p:cBhvr>
                                      <p:tavLst>
                                        <p:tav tm="0">
                                          <p:val>
                                            <p:strVal val="#ppt_y-#ppt_h*1.125000"/>
                                          </p:val>
                                        </p:tav>
                                        <p:tav tm="100000">
                                          <p:val>
                                            <p:strVal val="#ppt_y"/>
                                          </p:val>
                                        </p:tav>
                                      </p:tavLst>
                                    </p:anim>
                                    <p:animEffect transition="in" filter="wipe(down)">
                                      <p:cBhvr>
                                        <p:cTn id="8" dur="75"/>
                                        <p:tgtEl>
                                          <p:spTgt spid="2561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25611"/>
                                        </p:tgtEl>
                                        <p:attrNameLst>
                                          <p:attrName>style.visibility</p:attrName>
                                        </p:attrNameLst>
                                      </p:cBhvr>
                                      <p:to>
                                        <p:strVal val="visible"/>
                                      </p:to>
                                    </p:set>
                                    <p:animEffect transition="in" filter="wipe(left)">
                                      <p:cBhvr>
                                        <p:cTn id="13" dur="75"/>
                                        <p:tgtEl>
                                          <p:spTgt spid="256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5612"/>
                                        </p:tgtEl>
                                        <p:attrNameLst>
                                          <p:attrName>style.visibility</p:attrName>
                                        </p:attrNameLst>
                                      </p:cBhvr>
                                      <p:to>
                                        <p:strVal val="visible"/>
                                      </p:to>
                                    </p:set>
                                    <p:anim calcmode="lin" valueType="num">
                                      <p:cBhvr additive="base">
                                        <p:cTn id="18" dur="500"/>
                                        <p:tgtEl>
                                          <p:spTgt spid="25612"/>
                                        </p:tgtEl>
                                        <p:attrNameLst>
                                          <p:attrName>ppt_y</p:attrName>
                                        </p:attrNameLst>
                                      </p:cBhvr>
                                      <p:tavLst>
                                        <p:tav tm="0">
                                          <p:val>
                                            <p:strVal val="#ppt_y+#ppt_h*1.125000"/>
                                          </p:val>
                                        </p:tav>
                                        <p:tav tm="100000">
                                          <p:val>
                                            <p:strVal val="#ppt_y"/>
                                          </p:val>
                                        </p:tav>
                                      </p:tavLst>
                                    </p:anim>
                                    <p:animEffect transition="in" filter="wipe(up)">
                                      <p:cBhvr>
                                        <p:cTn id="19" dur="500"/>
                                        <p:tgtEl>
                                          <p:spTgt spid="256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5613"/>
                                        </p:tgtEl>
                                        <p:attrNameLst>
                                          <p:attrName>style.visibility</p:attrName>
                                        </p:attrNameLst>
                                      </p:cBhvr>
                                      <p:to>
                                        <p:strVal val="visible"/>
                                      </p:to>
                                    </p:set>
                                    <p:animEffect transition="in" filter="barn(outVertical)">
                                      <p:cBhvr>
                                        <p:cTn id="24" dur="500"/>
                                        <p:tgtEl>
                                          <p:spTgt spid="256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5629"/>
                                        </p:tgtEl>
                                        <p:attrNameLst>
                                          <p:attrName>style.visibility</p:attrName>
                                        </p:attrNameLst>
                                      </p:cBhvr>
                                      <p:to>
                                        <p:strVal val="visible"/>
                                      </p:to>
                                    </p:set>
                                    <p:anim calcmode="lin" valueType="num">
                                      <p:cBhvr additive="base">
                                        <p:cTn id="29" dur="500" fill="hold"/>
                                        <p:tgtEl>
                                          <p:spTgt spid="25629"/>
                                        </p:tgtEl>
                                        <p:attrNameLst>
                                          <p:attrName>ppt_x</p:attrName>
                                        </p:attrNameLst>
                                      </p:cBhvr>
                                      <p:tavLst>
                                        <p:tav tm="0">
                                          <p:val>
                                            <p:strVal val="0-#ppt_w/2"/>
                                          </p:val>
                                        </p:tav>
                                        <p:tav tm="100000">
                                          <p:val>
                                            <p:strVal val="#ppt_x"/>
                                          </p:val>
                                        </p:tav>
                                      </p:tavLst>
                                    </p:anim>
                                    <p:anim calcmode="lin" valueType="num">
                                      <p:cBhvr additive="base">
                                        <p:cTn id="30" dur="500" fill="hold"/>
                                        <p:tgtEl>
                                          <p:spTgt spid="256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5614"/>
                                        </p:tgtEl>
                                        <p:attrNameLst>
                                          <p:attrName>style.visibility</p:attrName>
                                        </p:attrNameLst>
                                      </p:cBhvr>
                                      <p:to>
                                        <p:strVal val="visible"/>
                                      </p:to>
                                    </p:set>
                                    <p:animEffect transition="in" filter="blinds(horizontal)">
                                      <p:cBhvr>
                                        <p:cTn id="35" dur="500"/>
                                        <p:tgtEl>
                                          <p:spTgt spid="256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25620"/>
                                        </p:tgtEl>
                                        <p:attrNameLst>
                                          <p:attrName>style.visibility</p:attrName>
                                        </p:attrNameLst>
                                      </p:cBhvr>
                                      <p:to>
                                        <p:strVal val="visible"/>
                                      </p:to>
                                    </p:set>
                                    <p:anim calcmode="lin" valueType="num">
                                      <p:cBhvr additive="base">
                                        <p:cTn id="40" dur="500" fill="hold"/>
                                        <p:tgtEl>
                                          <p:spTgt spid="25620"/>
                                        </p:tgtEl>
                                        <p:attrNameLst>
                                          <p:attrName>ppt_x</p:attrName>
                                        </p:attrNameLst>
                                      </p:cBhvr>
                                      <p:tavLst>
                                        <p:tav tm="0">
                                          <p:val>
                                            <p:strVal val="#ppt_x"/>
                                          </p:val>
                                        </p:tav>
                                        <p:tav tm="100000">
                                          <p:val>
                                            <p:strVal val="#ppt_x"/>
                                          </p:val>
                                        </p:tav>
                                      </p:tavLst>
                                    </p:anim>
                                    <p:anim calcmode="lin" valueType="num">
                                      <p:cBhvr additive="base">
                                        <p:cTn id="41" dur="500" fill="hold"/>
                                        <p:tgtEl>
                                          <p:spTgt spid="25620"/>
                                        </p:tgtEl>
                                        <p:attrNameLst>
                                          <p:attrName>ppt_y</p:attrName>
                                        </p:attrNameLst>
                                      </p:cBhvr>
                                      <p:tavLst>
                                        <p:tav tm="0">
                                          <p:val>
                                            <p:strVal val="0-#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5615"/>
                                        </p:tgtEl>
                                        <p:attrNameLst>
                                          <p:attrName>style.visibility</p:attrName>
                                        </p:attrNameLst>
                                      </p:cBhvr>
                                      <p:to>
                                        <p:strVal val="visible"/>
                                      </p:to>
                                    </p:set>
                                    <p:animEffect transition="in" filter="barn(inVertical)">
                                      <p:cBhvr>
                                        <p:cTn id="46" dur="500"/>
                                        <p:tgtEl>
                                          <p:spTgt spid="25615"/>
                                        </p:tgtEl>
                                      </p:cBhvr>
                                    </p:animEffec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25621"/>
                                        </p:tgtEl>
                                        <p:attrNameLst>
                                          <p:attrName>style.visibility</p:attrName>
                                        </p:attrNameLst>
                                      </p:cBhvr>
                                      <p:to>
                                        <p:strVal val="visible"/>
                                      </p:to>
                                    </p:set>
                                    <p:anim calcmode="lin" valueType="num">
                                      <p:cBhvr additive="base">
                                        <p:cTn id="51" dur="500"/>
                                        <p:tgtEl>
                                          <p:spTgt spid="25621"/>
                                        </p:tgtEl>
                                        <p:attrNameLst>
                                          <p:attrName>ppt_y</p:attrName>
                                        </p:attrNameLst>
                                      </p:cBhvr>
                                      <p:tavLst>
                                        <p:tav tm="0">
                                          <p:val>
                                            <p:strVal val="#ppt_y+#ppt_h*1.125000"/>
                                          </p:val>
                                        </p:tav>
                                        <p:tav tm="100000">
                                          <p:val>
                                            <p:strVal val="#ppt_y"/>
                                          </p:val>
                                        </p:tav>
                                      </p:tavLst>
                                    </p:anim>
                                    <p:animEffect transition="in" filter="wipe(up)">
                                      <p:cBhvr>
                                        <p:cTn id="52" dur="500"/>
                                        <p:tgtEl>
                                          <p:spTgt spid="256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25622"/>
                                        </p:tgtEl>
                                        <p:attrNameLst>
                                          <p:attrName>style.visibility</p:attrName>
                                        </p:attrNameLst>
                                      </p:cBhvr>
                                      <p:to>
                                        <p:strVal val="visible"/>
                                      </p:to>
                                    </p:set>
                                    <p:anim calcmode="lin" valueType="num">
                                      <p:cBhvr additive="base">
                                        <p:cTn id="57" dur="500" fill="hold"/>
                                        <p:tgtEl>
                                          <p:spTgt spid="25622"/>
                                        </p:tgtEl>
                                        <p:attrNameLst>
                                          <p:attrName>ppt_x</p:attrName>
                                        </p:attrNameLst>
                                      </p:cBhvr>
                                      <p:tavLst>
                                        <p:tav tm="0">
                                          <p:val>
                                            <p:strVal val="0-#ppt_w/2"/>
                                          </p:val>
                                        </p:tav>
                                        <p:tav tm="100000">
                                          <p:val>
                                            <p:strVal val="#ppt_x"/>
                                          </p:val>
                                        </p:tav>
                                      </p:tavLst>
                                    </p:anim>
                                    <p:anim calcmode="lin" valueType="num">
                                      <p:cBhvr additive="base">
                                        <p:cTn id="58" dur="500" fill="hold"/>
                                        <p:tgtEl>
                                          <p:spTgt spid="2562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25630"/>
                                        </p:tgtEl>
                                        <p:attrNameLst>
                                          <p:attrName>style.visibility</p:attrName>
                                        </p:attrNameLst>
                                      </p:cBhvr>
                                      <p:to>
                                        <p:strVal val="visible"/>
                                      </p:to>
                                    </p:set>
                                    <p:anim calcmode="lin" valueType="num">
                                      <p:cBhvr additive="base">
                                        <p:cTn id="63" dur="500" fill="hold"/>
                                        <p:tgtEl>
                                          <p:spTgt spid="25630"/>
                                        </p:tgtEl>
                                        <p:attrNameLst>
                                          <p:attrName>ppt_x</p:attrName>
                                        </p:attrNameLst>
                                      </p:cBhvr>
                                      <p:tavLst>
                                        <p:tav tm="0">
                                          <p:val>
                                            <p:strVal val="0-#ppt_w/2"/>
                                          </p:val>
                                        </p:tav>
                                        <p:tav tm="100000">
                                          <p:val>
                                            <p:strVal val="#ppt_x"/>
                                          </p:val>
                                        </p:tav>
                                      </p:tavLst>
                                    </p:anim>
                                    <p:anim calcmode="lin" valueType="num">
                                      <p:cBhvr additive="base">
                                        <p:cTn id="64" dur="500" fill="hold"/>
                                        <p:tgtEl>
                                          <p:spTgt spid="256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whoosh.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5623"/>
                                        </p:tgtEl>
                                        <p:attrNameLst>
                                          <p:attrName>style.visibility</p:attrName>
                                        </p:attrNameLst>
                                      </p:cBhvr>
                                      <p:to>
                                        <p:strVal val="visible"/>
                                      </p:to>
                                    </p:set>
                                    <p:animEffect transition="in" filter="blinds(horizontal)">
                                      <p:cBhvr>
                                        <p:cTn id="69" dur="500"/>
                                        <p:tgtEl>
                                          <p:spTgt spid="2562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5631"/>
                                        </p:tgtEl>
                                        <p:attrNameLst>
                                          <p:attrName>style.visibility</p:attrName>
                                        </p:attrNameLst>
                                      </p:cBhvr>
                                      <p:to>
                                        <p:strVal val="visible"/>
                                      </p:to>
                                    </p:set>
                                    <p:anim calcmode="lin" valueType="num">
                                      <p:cBhvr additive="base">
                                        <p:cTn id="74" dur="500" fill="hold"/>
                                        <p:tgtEl>
                                          <p:spTgt spid="25631"/>
                                        </p:tgtEl>
                                        <p:attrNameLst>
                                          <p:attrName>ppt_x</p:attrName>
                                        </p:attrNameLst>
                                      </p:cBhvr>
                                      <p:tavLst>
                                        <p:tav tm="0">
                                          <p:val>
                                            <p:strVal val="0-#ppt_w/2"/>
                                          </p:val>
                                        </p:tav>
                                        <p:tav tm="100000">
                                          <p:val>
                                            <p:strVal val="#ppt_x"/>
                                          </p:val>
                                        </p:tav>
                                      </p:tavLst>
                                    </p:anim>
                                    <p:anim calcmode="lin" valueType="num">
                                      <p:cBhvr additive="base">
                                        <p:cTn id="75" dur="500" fill="hold"/>
                                        <p:tgtEl>
                                          <p:spTgt spid="25631"/>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5632"/>
                                        </p:tgtEl>
                                        <p:attrNameLst>
                                          <p:attrName>style.visibility</p:attrName>
                                        </p:attrNameLst>
                                      </p:cBhvr>
                                      <p:to>
                                        <p:strVal val="visible"/>
                                      </p:to>
                                    </p:set>
                                    <p:anim calcmode="lin" valueType="num">
                                      <p:cBhvr additive="base">
                                        <p:cTn id="80" dur="500" fill="hold"/>
                                        <p:tgtEl>
                                          <p:spTgt spid="25632"/>
                                        </p:tgtEl>
                                        <p:attrNameLst>
                                          <p:attrName>ppt_x</p:attrName>
                                        </p:attrNameLst>
                                      </p:cBhvr>
                                      <p:tavLst>
                                        <p:tav tm="0">
                                          <p:val>
                                            <p:strVal val="0-#ppt_w/2"/>
                                          </p:val>
                                        </p:tav>
                                        <p:tav tm="100000">
                                          <p:val>
                                            <p:strVal val="#ppt_x"/>
                                          </p:val>
                                        </p:tav>
                                      </p:tavLst>
                                    </p:anim>
                                    <p:anim calcmode="lin" valueType="num">
                                      <p:cBhvr additive="base">
                                        <p:cTn id="81" dur="500" fill="hold"/>
                                        <p:tgtEl>
                                          <p:spTgt spid="2563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whoosh.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21" fill="hold" grpId="0" nodeType="clickEffect">
                                  <p:stCondLst>
                                    <p:cond delay="0"/>
                                  </p:stCondLst>
                                  <p:childTnLst>
                                    <p:set>
                                      <p:cBhvr>
                                        <p:cTn id="85" dur="1" fill="hold">
                                          <p:stCondLst>
                                            <p:cond delay="0"/>
                                          </p:stCondLst>
                                        </p:cTn>
                                        <p:tgtEl>
                                          <p:spTgt spid="25624"/>
                                        </p:tgtEl>
                                        <p:attrNameLst>
                                          <p:attrName>style.visibility</p:attrName>
                                        </p:attrNameLst>
                                      </p:cBhvr>
                                      <p:to>
                                        <p:strVal val="visible"/>
                                      </p:to>
                                    </p:set>
                                    <p:animEffect transition="in" filter="barn(inVertical)">
                                      <p:cBhvr>
                                        <p:cTn id="86" dur="500"/>
                                        <p:tgtEl>
                                          <p:spTgt spid="2562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5633"/>
                                        </p:tgtEl>
                                        <p:attrNameLst>
                                          <p:attrName>style.visibility</p:attrName>
                                        </p:attrNameLst>
                                      </p:cBhvr>
                                      <p:to>
                                        <p:strVal val="visible"/>
                                      </p:to>
                                    </p:set>
                                    <p:anim calcmode="lin" valueType="num">
                                      <p:cBhvr additive="base">
                                        <p:cTn id="91" dur="500" fill="hold"/>
                                        <p:tgtEl>
                                          <p:spTgt spid="25633"/>
                                        </p:tgtEl>
                                        <p:attrNameLst>
                                          <p:attrName>ppt_x</p:attrName>
                                        </p:attrNameLst>
                                      </p:cBhvr>
                                      <p:tavLst>
                                        <p:tav tm="0">
                                          <p:val>
                                            <p:strVal val="0-#ppt_w/2"/>
                                          </p:val>
                                        </p:tav>
                                        <p:tav tm="100000">
                                          <p:val>
                                            <p:strVal val="#ppt_x"/>
                                          </p:val>
                                        </p:tav>
                                      </p:tavLst>
                                    </p:anim>
                                    <p:anim calcmode="lin" valueType="num">
                                      <p:cBhvr additive="base">
                                        <p:cTn id="92" dur="500" fill="hold"/>
                                        <p:tgtEl>
                                          <p:spTgt spid="25633"/>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5634"/>
                                        </p:tgtEl>
                                        <p:attrNameLst>
                                          <p:attrName>style.visibility</p:attrName>
                                        </p:attrNameLst>
                                      </p:cBhvr>
                                      <p:to>
                                        <p:strVal val="visible"/>
                                      </p:to>
                                    </p:set>
                                    <p:anim calcmode="lin" valueType="num">
                                      <p:cBhvr additive="base">
                                        <p:cTn id="97" dur="500" fill="hold"/>
                                        <p:tgtEl>
                                          <p:spTgt spid="25634"/>
                                        </p:tgtEl>
                                        <p:attrNameLst>
                                          <p:attrName>ppt_x</p:attrName>
                                        </p:attrNameLst>
                                      </p:cBhvr>
                                      <p:tavLst>
                                        <p:tav tm="0">
                                          <p:val>
                                            <p:strVal val="0-#ppt_w/2"/>
                                          </p:val>
                                        </p:tav>
                                        <p:tav tm="100000">
                                          <p:val>
                                            <p:strVal val="#ppt_x"/>
                                          </p:val>
                                        </p:tav>
                                      </p:tavLst>
                                    </p:anim>
                                    <p:anim calcmode="lin" valueType="num">
                                      <p:cBhvr additive="base">
                                        <p:cTn id="98" dur="500" fill="hold"/>
                                        <p:tgtEl>
                                          <p:spTgt spid="256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0" grpId="0" autoUpdateAnimBg="0"/>
      <p:bldP spid="25611" grpId="0" autoUpdateAnimBg="0"/>
      <p:bldP spid="25612" grpId="0" autoUpdateAnimBg="0"/>
      <p:bldP spid="25613" grpId="0" autoUpdateAnimBg="0"/>
      <p:bldP spid="25614" grpId="0" autoUpdateAnimBg="0"/>
      <p:bldP spid="25615" grpId="0" autoUpdateAnimBg="0"/>
      <p:bldP spid="25620" grpId="0" autoUpdateAnimBg="0"/>
      <p:bldP spid="25621" grpId="0" autoUpdateAnimBg="0"/>
      <p:bldP spid="25622" grpId="0" autoUpdateAnimBg="0"/>
      <p:bldP spid="25623" grpId="0" autoUpdateAnimBg="0"/>
      <p:bldP spid="25624" grpId="0" autoUpdateAnimBg="0"/>
      <p:bldP spid="25629" grpId="0" autoUpdateAnimBg="0"/>
      <p:bldP spid="25630" grpId="0" autoUpdateAnimBg="0"/>
      <p:bldP spid="25631" grpId="0" autoUpdateAnimBg="0"/>
      <p:bldP spid="25632" grpId="0" autoUpdateAnimBg="0"/>
      <p:bldP spid="25633" grpId="0" autoUpdateAnimBg="0"/>
      <p:bldP spid="2563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19536" y="1412776"/>
            <a:ext cx="8568952" cy="3970318"/>
          </a:xfrm>
          <a:prstGeom prst="rect">
            <a:avLst/>
          </a:prstGeom>
        </p:spPr>
        <p:txBody>
          <a:bodyPr wrap="square">
            <a:spAutoFit/>
          </a:bodyPr>
          <a:lstStyle/>
          <a:p>
            <a:pPr eaLnBrk="0" fontAlgn="base" hangingPunct="0">
              <a:lnSpc>
                <a:spcPct val="90000"/>
              </a:lnSpc>
              <a:spcBef>
                <a:spcPct val="0"/>
              </a:spcBef>
              <a:spcAft>
                <a:spcPct val="0"/>
              </a:spcAft>
            </a:pPr>
            <a:r>
              <a:rPr kumimoji="1" lang="en-US" altLang="zh-CN" sz="2800" b="1" dirty="0">
                <a:solidFill>
                  <a:prstClr val="black"/>
                </a:solidFill>
                <a:latin typeface="Arial Rounded MT Bold" pitchFamily="34" charset="0"/>
                <a:ea typeface="楷体_GB2312" pitchFamily="49" charset="-122"/>
              </a:rPr>
              <a:t>⑤ </a:t>
            </a:r>
            <a:r>
              <a:rPr kumimoji="1" lang="zh-CN" altLang="en-US" sz="2800" b="1" dirty="0">
                <a:solidFill>
                  <a:srgbClr val="FF3300"/>
                </a:solidFill>
                <a:latin typeface="Arial Rounded MT Bold" pitchFamily="34" charset="0"/>
                <a:ea typeface="楷体_GB2312" pitchFamily="49" charset="-122"/>
              </a:rPr>
              <a:t>在声明（或定义）类时，</a:t>
            </a:r>
            <a:r>
              <a:rPr kumimoji="1" lang="en-US" altLang="zh-CN" sz="2800" b="1" dirty="0">
                <a:solidFill>
                  <a:srgbClr val="FF3300"/>
                </a:solidFill>
                <a:latin typeface="Arial Rounded MT Bold" pitchFamily="34" charset="0"/>
                <a:ea typeface="楷体_GB2312" pitchFamily="49" charset="-122"/>
              </a:rPr>
              <a:t>C++11</a:t>
            </a:r>
            <a:r>
              <a:rPr kumimoji="1" lang="zh-CN" altLang="en-US" sz="2800" b="1" dirty="0">
                <a:solidFill>
                  <a:srgbClr val="FF3300"/>
                </a:solidFill>
                <a:latin typeface="Arial Rounded MT Bold" pitchFamily="34" charset="0"/>
                <a:ea typeface="楷体_GB2312" pitchFamily="49" charset="-122"/>
              </a:rPr>
              <a:t>前不能为数据成员赋初值。例如：</a:t>
            </a:r>
          </a:p>
          <a:p>
            <a:pPr lvl="1" eaLnBrk="0" fontAlgn="base" hangingPunct="0">
              <a:lnSpc>
                <a:spcPct val="90000"/>
              </a:lnSpc>
              <a:spcBef>
                <a:spcPct val="0"/>
              </a:spcBef>
              <a:spcAft>
                <a:spcPct val="0"/>
              </a:spcAft>
            </a:pPr>
            <a:r>
              <a:rPr kumimoji="1" lang="en-US" altLang="zh-CN" sz="3200" b="1" dirty="0">
                <a:solidFill>
                  <a:prstClr val="black"/>
                </a:solidFill>
                <a:latin typeface="Arial Rounded MT Bold" pitchFamily="34" charset="0"/>
                <a:ea typeface="楷体_GB2312" pitchFamily="49" charset="-122"/>
              </a:rPr>
              <a:t>class A{</a:t>
            </a:r>
          </a:p>
          <a:p>
            <a:pPr lvl="1" eaLnBrk="0" fontAlgn="base" hangingPunct="0">
              <a:lnSpc>
                <a:spcPct val="90000"/>
              </a:lnSpc>
              <a:spcBef>
                <a:spcPct val="0"/>
              </a:spcBef>
              <a:spcAft>
                <a:spcPct val="0"/>
              </a:spcAft>
            </a:pPr>
            <a:r>
              <a:rPr kumimoji="1" lang="en-US" altLang="zh-CN" sz="3200" b="1" dirty="0">
                <a:solidFill>
                  <a:prstClr val="black"/>
                </a:solidFill>
                <a:latin typeface="Arial Rounded MT Bold" pitchFamily="34" charset="0"/>
                <a:ea typeface="楷体_GB2312" pitchFamily="49" charset="-122"/>
              </a:rPr>
              <a:t>private:</a:t>
            </a:r>
          </a:p>
          <a:p>
            <a:pPr lvl="1" eaLnBrk="0" fontAlgn="base" hangingPunct="0">
              <a:lnSpc>
                <a:spcPct val="90000"/>
              </a:lnSpc>
              <a:spcBef>
                <a:spcPct val="0"/>
              </a:spcBef>
              <a:spcAft>
                <a:spcPct val="0"/>
              </a:spcAft>
            </a:pPr>
            <a:r>
              <a:rPr kumimoji="1" lang="en-US" altLang="zh-CN" sz="3200" b="1" dirty="0">
                <a:solidFill>
                  <a:prstClr val="black"/>
                </a:solidFill>
                <a:latin typeface="Arial Rounded MT Bold" pitchFamily="34" charset="0"/>
                <a:ea typeface="楷体_GB2312" pitchFamily="49" charset="-122"/>
              </a:rPr>
              <a:t>	</a:t>
            </a:r>
            <a:r>
              <a:rPr kumimoji="1" lang="en-US" altLang="zh-CN" sz="3200" b="1" dirty="0" err="1">
                <a:solidFill>
                  <a:prstClr val="black"/>
                </a:solidFill>
                <a:latin typeface="Arial Rounded MT Bold" pitchFamily="34" charset="0"/>
                <a:ea typeface="楷体_GB2312" pitchFamily="49" charset="-122"/>
              </a:rPr>
              <a:t>int</a:t>
            </a:r>
            <a:r>
              <a:rPr kumimoji="1" lang="en-US" altLang="zh-CN" sz="3200" b="1" dirty="0">
                <a:solidFill>
                  <a:prstClr val="black"/>
                </a:solidFill>
                <a:latin typeface="Arial Rounded MT Bold" pitchFamily="34" charset="0"/>
                <a:ea typeface="楷体_GB2312" pitchFamily="49" charset="-122"/>
              </a:rPr>
              <a:t> a=0;        	 	//</a:t>
            </a:r>
            <a:r>
              <a:rPr kumimoji="1" lang="zh-CN" altLang="en-US" sz="3200" b="1" dirty="0">
                <a:solidFill>
                  <a:prstClr val="black"/>
                </a:solidFill>
                <a:latin typeface="Arial Rounded MT Bold" pitchFamily="34" charset="0"/>
                <a:ea typeface="楷体_GB2312" pitchFamily="49" charset="-122"/>
              </a:rPr>
              <a:t>错误</a:t>
            </a:r>
          </a:p>
          <a:p>
            <a:pPr lvl="1" eaLnBrk="0" fontAlgn="base" hangingPunct="0">
              <a:lnSpc>
                <a:spcPct val="90000"/>
              </a:lnSpc>
              <a:spcBef>
                <a:spcPct val="0"/>
              </a:spcBef>
              <a:spcAft>
                <a:spcPct val="0"/>
              </a:spcAft>
            </a:pPr>
            <a:r>
              <a:rPr kumimoji="1" lang="zh-CN" altLang="en-US" sz="3200" b="1" dirty="0">
                <a:solidFill>
                  <a:prstClr val="black"/>
                </a:solidFill>
                <a:latin typeface="Arial Rounded MT Bold" pitchFamily="34" charset="0"/>
                <a:ea typeface="楷体_GB2312" pitchFamily="49" charset="-122"/>
              </a:rPr>
              <a:t>	</a:t>
            </a:r>
            <a:r>
              <a:rPr kumimoji="1" lang="en-US" altLang="zh-CN" sz="3200" b="1" dirty="0" err="1">
                <a:solidFill>
                  <a:prstClr val="black"/>
                </a:solidFill>
                <a:latin typeface="Arial Rounded MT Bold" pitchFamily="34" charset="0"/>
                <a:ea typeface="楷体_GB2312" pitchFamily="49" charset="-122"/>
              </a:rPr>
              <a:t>int</a:t>
            </a:r>
            <a:r>
              <a:rPr kumimoji="1" lang="en-US" altLang="zh-CN" sz="3200" b="1" dirty="0">
                <a:solidFill>
                  <a:prstClr val="black"/>
                </a:solidFill>
                <a:latin typeface="Arial Rounded MT Bold" pitchFamily="34" charset="0"/>
                <a:ea typeface="楷体_GB2312" pitchFamily="49" charset="-122"/>
              </a:rPr>
              <a:t> b[3]={1,2,3};  	//</a:t>
            </a:r>
            <a:r>
              <a:rPr kumimoji="1" lang="zh-CN" altLang="en-US" sz="3200" b="1" dirty="0">
                <a:solidFill>
                  <a:prstClr val="black"/>
                </a:solidFill>
                <a:latin typeface="Arial Rounded MT Bold" pitchFamily="34" charset="0"/>
                <a:ea typeface="楷体_GB2312" pitchFamily="49" charset="-122"/>
              </a:rPr>
              <a:t>错误</a:t>
            </a:r>
          </a:p>
          <a:p>
            <a:pPr lvl="1" eaLnBrk="0" fontAlgn="base" hangingPunct="0">
              <a:lnSpc>
                <a:spcPct val="90000"/>
              </a:lnSpc>
              <a:spcBef>
                <a:spcPct val="0"/>
              </a:spcBef>
              <a:spcAft>
                <a:spcPct val="0"/>
              </a:spcAft>
            </a:pPr>
            <a:r>
              <a:rPr kumimoji="1" lang="en-US" altLang="zh-CN" sz="3200" b="1" dirty="0">
                <a:solidFill>
                  <a:prstClr val="black"/>
                </a:solidFill>
                <a:latin typeface="Arial Rounded MT Bold" pitchFamily="34" charset="0"/>
                <a:ea typeface="楷体_GB2312" pitchFamily="49" charset="-122"/>
              </a:rPr>
              <a:t>public:</a:t>
            </a:r>
          </a:p>
          <a:p>
            <a:pPr lvl="1" eaLnBrk="0" fontAlgn="base" hangingPunct="0">
              <a:lnSpc>
                <a:spcPct val="90000"/>
              </a:lnSpc>
              <a:spcBef>
                <a:spcPct val="0"/>
              </a:spcBef>
              <a:spcAft>
                <a:spcPct val="0"/>
              </a:spcAft>
            </a:pPr>
            <a:r>
              <a:rPr kumimoji="1" lang="en-US" altLang="zh-CN" sz="3200" b="1" dirty="0">
                <a:solidFill>
                  <a:prstClr val="black"/>
                </a:solidFill>
                <a:latin typeface="Arial Rounded MT Bold" pitchFamily="34" charset="0"/>
                <a:ea typeface="楷体_GB2312" pitchFamily="49" charset="-122"/>
              </a:rPr>
              <a:t>	……</a:t>
            </a:r>
          </a:p>
          <a:p>
            <a:pPr lvl="1" eaLnBrk="0" fontAlgn="base" hangingPunct="0">
              <a:lnSpc>
                <a:spcPct val="90000"/>
              </a:lnSpc>
              <a:spcBef>
                <a:spcPct val="0"/>
              </a:spcBef>
              <a:spcAft>
                <a:spcPct val="0"/>
              </a:spcAft>
            </a:pPr>
            <a:r>
              <a:rPr kumimoji="1" lang="en-US" altLang="zh-CN" sz="3200" b="1" dirty="0">
                <a:solidFill>
                  <a:prstClr val="black"/>
                </a:solidFill>
                <a:latin typeface="Arial Rounded MT Bold" pitchFamily="34" charset="0"/>
                <a:ea typeface="楷体_GB2312" pitchFamily="49" charset="-122"/>
              </a:rPr>
              <a:t>};</a:t>
            </a:r>
          </a:p>
        </p:txBody>
      </p:sp>
    </p:spTree>
    <p:extLst>
      <p:ext uri="{BB962C8B-B14F-4D97-AF65-F5344CB8AC3E}">
        <p14:creationId xmlns:p14="http://schemas.microsoft.com/office/powerpoint/2010/main" val="2560087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3778" name="Group 2"/>
          <p:cNvGrpSpPr>
            <a:grpSpLocks/>
          </p:cNvGrpSpPr>
          <p:nvPr/>
        </p:nvGrpSpPr>
        <p:grpSpPr bwMode="auto">
          <a:xfrm>
            <a:off x="1651001" y="5805488"/>
            <a:ext cx="8542339" cy="1052512"/>
            <a:chOff x="80" y="624"/>
            <a:chExt cx="5381" cy="663"/>
          </a:xfrm>
        </p:grpSpPr>
        <p:sp>
          <p:nvSpPr>
            <p:cNvPr id="203790" name="Rectangle 3"/>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3791" name="Rectangle 4"/>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3792" name="Rectangle 5"/>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3793" name="Rectangle 6"/>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3794" name="Rectangle 7"/>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3795" name="Rectangle 8"/>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sp>
          <p:nvSpPr>
            <p:cNvPr id="203796" name="Rectangle 9"/>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endParaRPr kumimoji="1" lang="zh-CN" altLang="zh-CN" sz="1800">
                <a:solidFill>
                  <a:prstClr val="black"/>
                </a:solidFill>
                <a:latin typeface="Tahoma" panose="020B0604030504040204" pitchFamily="34" charset="0"/>
              </a:endParaRPr>
            </a:p>
          </p:txBody>
        </p:sp>
      </p:grpSp>
      <p:sp>
        <p:nvSpPr>
          <p:cNvPr id="26635" name="Text Box 11"/>
          <p:cNvSpPr txBox="1">
            <a:spLocks noChangeArrowheads="1"/>
          </p:cNvSpPr>
          <p:nvPr/>
        </p:nvSpPr>
        <p:spPr bwMode="auto">
          <a:xfrm>
            <a:off x="1597330" y="1179650"/>
            <a:ext cx="13965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zh-CN" altLang="en-US">
                <a:solidFill>
                  <a:prstClr val="black"/>
                </a:solidFill>
                <a:effectLst>
                  <a:outerShdw blurRad="38100" dist="38100" dir="2700000" algn="tl">
                    <a:srgbClr val="C0C0C0"/>
                  </a:outerShdw>
                </a:effectLst>
                <a:latin typeface="Arial Rounded MT Bold" pitchFamily="34" charset="0"/>
                <a:ea typeface="楷体_GB2312" pitchFamily="49" charset="-122"/>
              </a:rPr>
              <a:t>二、 </a:t>
            </a:r>
            <a:r>
              <a:rPr kumimoji="1" lang="zh-CN" altLang="en-US">
                <a:solidFill>
                  <a:srgbClr val="919191"/>
                </a:solidFill>
                <a:effectLst>
                  <a:outerShdw blurRad="38100" dist="38100" dir="2700000" algn="tl">
                    <a:srgbClr val="C0C0C0"/>
                  </a:outerShdw>
                </a:effectLst>
                <a:latin typeface="Arial Rounded MT Bold" pitchFamily="34" charset="0"/>
                <a:ea typeface="楷体_GB2312" pitchFamily="49" charset="-122"/>
              </a:rPr>
              <a:t>填空题</a:t>
            </a:r>
          </a:p>
        </p:txBody>
      </p:sp>
      <p:sp>
        <p:nvSpPr>
          <p:cNvPr id="26636" name="Text Box 12"/>
          <p:cNvSpPr txBox="1">
            <a:spLocks noChangeArrowheads="1"/>
          </p:cNvSpPr>
          <p:nvPr/>
        </p:nvSpPr>
        <p:spPr bwMode="auto">
          <a:xfrm>
            <a:off x="1798357" y="1636850"/>
            <a:ext cx="8305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a:solidFill>
                  <a:prstClr val="black"/>
                </a:solidFill>
                <a:effectLst>
                  <a:outerShdw blurRad="38100" dist="38100" dir="2700000" algn="tl">
                    <a:srgbClr val="C0C0C0"/>
                  </a:outerShdw>
                </a:effectLst>
                <a:latin typeface="Arial Rounded MT Bold" pitchFamily="34" charset="0"/>
                <a:ea typeface="楷体_GB2312" pitchFamily="49" charset="-122"/>
              </a:rPr>
              <a:t>1</a:t>
            </a:r>
            <a:r>
              <a:rPr kumimoji="1" lang="zh-CN" altLang="en-US">
                <a:solidFill>
                  <a:prstClr val="black"/>
                </a:solidFill>
                <a:effectLst>
                  <a:outerShdw blurRad="38100" dist="38100" dir="2700000" algn="tl">
                    <a:srgbClr val="C0C0C0"/>
                  </a:outerShdw>
                </a:effectLst>
                <a:latin typeface="Arial Rounded MT Bold" pitchFamily="34" charset="0"/>
                <a:ea typeface="楷体_GB2312" pitchFamily="49" charset="-122"/>
              </a:rPr>
              <a:t>、</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对类对象成员的初始化是通过执行构造函数中的</a:t>
            </a: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____________</a:t>
            </a:r>
            <a:r>
              <a:rPr kumimoji="1" lang="zh-CN" altLang="en-US" sz="2000">
                <a:solidFill>
                  <a:prstClr val="black"/>
                </a:solidFill>
                <a:effectLst>
                  <a:outerShdw blurRad="38100" dist="38100" dir="2700000" algn="tl">
                    <a:srgbClr val="C0C0C0"/>
                  </a:outerShdw>
                </a:effectLst>
                <a:latin typeface="Arial Rounded MT Bold" pitchFamily="34" charset="0"/>
                <a:ea typeface="楷体_GB2312" pitchFamily="49" charset="-122"/>
              </a:rPr>
              <a:t>完成的。</a:t>
            </a:r>
            <a:endParaRPr kumimoji="1" lang="zh-CN" altLang="en-US">
              <a:solidFill>
                <a:prstClr val="black"/>
              </a:solidFill>
              <a:effectLst>
                <a:outerShdw blurRad="38100" dist="38100" dir="2700000" algn="tl">
                  <a:srgbClr val="C0C0C0"/>
                </a:outerShdw>
              </a:effectLst>
              <a:latin typeface="Arial Rounded MT Bold" pitchFamily="34" charset="0"/>
              <a:ea typeface="楷体_GB2312" pitchFamily="49" charset="-122"/>
            </a:endParaRPr>
          </a:p>
        </p:txBody>
      </p:sp>
      <p:sp>
        <p:nvSpPr>
          <p:cNvPr id="26638" name="Text Box 14"/>
          <p:cNvSpPr txBox="1">
            <a:spLocks noChangeArrowheads="1"/>
          </p:cNvSpPr>
          <p:nvPr/>
        </p:nvSpPr>
        <p:spPr bwMode="auto">
          <a:xfrm>
            <a:off x="1798358" y="2246450"/>
            <a:ext cx="79089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kumimoji="1" sz="2400">
                <a:solidFill>
                  <a:schemeClr val="tx1"/>
                </a:solidFill>
                <a:latin typeface="Times New Roman" panose="02020603050405020304" pitchFamily="18" charset="0"/>
                <a:ea typeface="宋体" panose="02010600030101010101" pitchFamily="2" charset="-122"/>
              </a:defRPr>
            </a:lvl1pPr>
            <a:lvl2pPr marL="1530350">
              <a:defRPr kumimoji="1" sz="2400">
                <a:solidFill>
                  <a:schemeClr val="tx1"/>
                </a:solidFill>
                <a:latin typeface="Times New Roman" panose="02020603050405020304" pitchFamily="18" charset="0"/>
                <a:ea typeface="宋体" panose="02010600030101010101" pitchFamily="2" charset="-122"/>
              </a:defRPr>
            </a:lvl2pPr>
            <a:lvl3pPr marL="1720850">
              <a:defRPr kumimoji="1" sz="2400">
                <a:solidFill>
                  <a:schemeClr val="tx1"/>
                </a:solidFill>
                <a:latin typeface="Times New Roman" panose="02020603050405020304" pitchFamily="18" charset="0"/>
                <a:ea typeface="宋体" panose="02010600030101010101" pitchFamily="2" charset="-122"/>
              </a:defRPr>
            </a:lvl3pPr>
            <a:lvl4pPr marL="1911350">
              <a:defRPr kumimoji="1" sz="2400">
                <a:solidFill>
                  <a:schemeClr val="tx1"/>
                </a:solidFill>
                <a:latin typeface="Times New Roman" panose="02020603050405020304" pitchFamily="18" charset="0"/>
                <a:ea typeface="宋体" panose="02010600030101010101" pitchFamily="2" charset="-122"/>
              </a:defRPr>
            </a:lvl4pPr>
            <a:lvl5pPr marL="2101850">
              <a:defRPr kumimoji="1" sz="2400">
                <a:solidFill>
                  <a:schemeClr val="tx1"/>
                </a:solidFill>
                <a:latin typeface="Times New Roman" panose="02020603050405020304" pitchFamily="18" charset="0"/>
                <a:ea typeface="宋体" panose="02010600030101010101" pitchFamily="2" charset="-122"/>
              </a:defRPr>
            </a:lvl5pPr>
            <a:lvl6pPr marL="25590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0162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734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9306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defRPr/>
            </a:pPr>
            <a:r>
              <a:rPr lang="en-US" altLang="zh-CN" sz="2000">
                <a:solidFill>
                  <a:prstClr val="black"/>
                </a:solidFill>
                <a:effectLst>
                  <a:outerShdw blurRad="38100" dist="38100" dir="2700000" algn="tl">
                    <a:srgbClr val="C0C0C0"/>
                  </a:outerShdw>
                </a:effectLst>
              </a:rPr>
              <a:t>2</a:t>
            </a:r>
            <a:r>
              <a:rPr lang="zh-CN" altLang="en-US" sz="2000">
                <a:solidFill>
                  <a:prstClr val="black"/>
                </a:solidFill>
                <a:effectLst>
                  <a:outerShdw blurRad="38100" dist="38100" dir="2700000" algn="tl">
                    <a:srgbClr val="C0C0C0"/>
                  </a:outerShdw>
                </a:effectLst>
              </a:rPr>
              <a:t>、当一个类对象被撤消时将自动调用该类的</a:t>
            </a:r>
            <a:r>
              <a:rPr lang="en-US" altLang="zh-CN" sz="2000">
                <a:solidFill>
                  <a:prstClr val="black"/>
                </a:solidFill>
                <a:effectLst>
                  <a:outerShdw blurRad="38100" dist="38100" dir="2700000" algn="tl">
                    <a:srgbClr val="C0C0C0"/>
                  </a:outerShdw>
                </a:effectLst>
              </a:rPr>
              <a:t>_____________</a:t>
            </a:r>
            <a:r>
              <a:rPr lang="zh-CN" altLang="en-US" sz="2000">
                <a:solidFill>
                  <a:prstClr val="black"/>
                </a:solidFill>
                <a:effectLst>
                  <a:outerShdw blurRad="38100" dist="38100" dir="2700000" algn="tl">
                    <a:srgbClr val="C0C0C0"/>
                  </a:outerShdw>
                </a:effectLst>
              </a:rPr>
              <a:t>。</a:t>
            </a:r>
          </a:p>
        </p:txBody>
      </p:sp>
      <p:sp>
        <p:nvSpPr>
          <p:cNvPr id="26639" name="Text Box 15"/>
          <p:cNvSpPr txBox="1">
            <a:spLocks noChangeArrowheads="1"/>
          </p:cNvSpPr>
          <p:nvPr/>
        </p:nvSpPr>
        <p:spPr bwMode="auto">
          <a:xfrm>
            <a:off x="1798357" y="2779851"/>
            <a:ext cx="838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35075" indent="-1235075">
              <a:defRPr kumimoji="1" sz="2400">
                <a:solidFill>
                  <a:schemeClr val="tx1"/>
                </a:solidFill>
                <a:latin typeface="Times New Roman" panose="02020603050405020304" pitchFamily="18" charset="0"/>
                <a:ea typeface="宋体" panose="02010600030101010101" pitchFamily="2" charset="-122"/>
              </a:defRPr>
            </a:lvl1pPr>
            <a:lvl2pPr marL="1425575">
              <a:defRPr kumimoji="1" sz="2400">
                <a:solidFill>
                  <a:schemeClr val="tx1"/>
                </a:solidFill>
                <a:latin typeface="Times New Roman" panose="02020603050405020304" pitchFamily="18" charset="0"/>
                <a:ea typeface="宋体" panose="02010600030101010101" pitchFamily="2" charset="-122"/>
              </a:defRPr>
            </a:lvl2pPr>
            <a:lvl3pPr marL="1616075">
              <a:defRPr kumimoji="1" sz="2400">
                <a:solidFill>
                  <a:schemeClr val="tx1"/>
                </a:solidFill>
                <a:latin typeface="Times New Roman" panose="02020603050405020304" pitchFamily="18" charset="0"/>
                <a:ea typeface="宋体" panose="02010600030101010101" pitchFamily="2" charset="-122"/>
              </a:defRPr>
            </a:lvl3pPr>
            <a:lvl4pPr marL="1806575">
              <a:defRPr kumimoji="1" sz="2400">
                <a:solidFill>
                  <a:schemeClr val="tx1"/>
                </a:solidFill>
                <a:latin typeface="Times New Roman" panose="02020603050405020304" pitchFamily="18" charset="0"/>
                <a:ea typeface="宋体" panose="02010600030101010101" pitchFamily="2" charset="-122"/>
              </a:defRPr>
            </a:lvl4pPr>
            <a:lvl5pPr marL="1997075">
              <a:defRPr kumimoji="1" sz="2400">
                <a:solidFill>
                  <a:schemeClr val="tx1"/>
                </a:solidFill>
                <a:latin typeface="Times New Roman" panose="02020603050405020304" pitchFamily="18" charset="0"/>
                <a:ea typeface="宋体" panose="02010600030101010101" pitchFamily="2" charset="-122"/>
              </a:defRPr>
            </a:lvl5pPr>
            <a:lvl6pPr marL="24542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114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686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2587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defRPr/>
            </a:pPr>
            <a:r>
              <a:rPr lang="en-US" altLang="zh-CN" sz="2000" dirty="0">
                <a:solidFill>
                  <a:prstClr val="black"/>
                </a:solidFill>
                <a:effectLst>
                  <a:outerShdw blurRad="38100" dist="38100" dir="2700000" algn="tl">
                    <a:srgbClr val="C0C0C0"/>
                  </a:outerShdw>
                </a:effectLst>
              </a:rPr>
              <a:t>3</a:t>
            </a:r>
            <a:r>
              <a:rPr lang="zh-CN" altLang="en-US" sz="2000" dirty="0">
                <a:solidFill>
                  <a:prstClr val="black"/>
                </a:solidFill>
                <a:effectLst>
                  <a:outerShdw blurRad="38100" dist="38100" dir="2700000" algn="tl">
                    <a:srgbClr val="C0C0C0"/>
                  </a:outerShdw>
                </a:effectLst>
              </a:rPr>
              <a:t>、假定用户没有给一个名为 </a:t>
            </a:r>
            <a:r>
              <a:rPr lang="en-US" altLang="zh-CN" sz="2000" dirty="0">
                <a:solidFill>
                  <a:prstClr val="black"/>
                </a:solidFill>
                <a:effectLst>
                  <a:outerShdw blurRad="38100" dist="38100" dir="2700000" algn="tl">
                    <a:srgbClr val="C0C0C0"/>
                  </a:outerShdw>
                </a:effectLst>
              </a:rPr>
              <a:t>AB </a:t>
            </a:r>
            <a:r>
              <a:rPr lang="zh-CN" altLang="en-US" sz="2000" dirty="0">
                <a:solidFill>
                  <a:prstClr val="black"/>
                </a:solidFill>
                <a:effectLst>
                  <a:outerShdw blurRad="38100" dist="38100" dir="2700000" algn="tl">
                    <a:srgbClr val="C0C0C0"/>
                  </a:outerShdw>
                </a:effectLst>
              </a:rPr>
              <a:t>的类定义构造函数，则系统为其隐含定</a:t>
            </a:r>
          </a:p>
          <a:p>
            <a:pPr eaLnBrk="0" fontAlgn="base" hangingPunct="0">
              <a:spcBef>
                <a:spcPct val="0"/>
              </a:spcBef>
              <a:spcAft>
                <a:spcPct val="0"/>
              </a:spcAft>
              <a:defRPr/>
            </a:pPr>
            <a:r>
              <a:rPr lang="zh-CN" altLang="en-US" sz="2000" dirty="0">
                <a:solidFill>
                  <a:prstClr val="black"/>
                </a:solidFill>
                <a:effectLst>
                  <a:outerShdw blurRad="38100" dist="38100" dir="2700000" algn="tl">
                    <a:srgbClr val="C0C0C0"/>
                  </a:outerShdw>
                </a:effectLst>
              </a:rPr>
              <a:t>      义的构造函数为</a:t>
            </a:r>
            <a:r>
              <a:rPr lang="en-US" altLang="zh-CN" sz="2000" dirty="0">
                <a:solidFill>
                  <a:prstClr val="black"/>
                </a:solidFill>
                <a:effectLst>
                  <a:outerShdw blurRad="38100" dist="38100" dir="2700000" algn="tl">
                    <a:srgbClr val="C0C0C0"/>
                  </a:outerShdw>
                </a:effectLst>
              </a:rPr>
              <a:t>_______________</a:t>
            </a:r>
            <a:r>
              <a:rPr lang="zh-CN" altLang="en-US" sz="2000" dirty="0">
                <a:solidFill>
                  <a:prstClr val="black"/>
                </a:solidFill>
                <a:effectLst>
                  <a:outerShdw blurRad="38100" dist="38100" dir="2700000" algn="tl">
                    <a:srgbClr val="C0C0C0"/>
                  </a:outerShdw>
                </a:effectLst>
              </a:rPr>
              <a:t>。</a:t>
            </a:r>
            <a:endParaRPr lang="zh-CN" altLang="en-US" sz="2000" dirty="0">
              <a:solidFill>
                <a:srgbClr val="CC3300"/>
              </a:solidFill>
              <a:effectLst>
                <a:outerShdw blurRad="38100" dist="38100" dir="2700000" algn="tl">
                  <a:srgbClr val="C0C0C0"/>
                </a:outerShdw>
              </a:effectLst>
              <a:ea typeface="华文隶书" panose="02010800040101010101" pitchFamily="2" charset="-122"/>
            </a:endParaRPr>
          </a:p>
        </p:txBody>
      </p:sp>
      <p:sp>
        <p:nvSpPr>
          <p:cNvPr id="26640" name="Text Box 16"/>
          <p:cNvSpPr txBox="1">
            <a:spLocks noChangeArrowheads="1"/>
          </p:cNvSpPr>
          <p:nvPr/>
        </p:nvSpPr>
        <p:spPr bwMode="auto">
          <a:xfrm>
            <a:off x="1798357" y="3541852"/>
            <a:ext cx="8305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4</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、若需要把一个函数“ </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void F(); ”</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定义为一个类 </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AB </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的友元函数，则应在 </a:t>
            </a:r>
          </a:p>
          <a:p>
            <a:pPr eaLnBrk="0" fontAlgn="base" hangingPunct="0">
              <a:spcBef>
                <a:spcPct val="0"/>
              </a:spcBef>
              <a:spcAft>
                <a:spcPct val="0"/>
              </a:spcAft>
              <a:defRPr/>
            </a:pP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      类 </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AB </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的定义中加入一条语句</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:___________________</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a:t>
            </a:r>
          </a:p>
        </p:txBody>
      </p:sp>
      <p:sp>
        <p:nvSpPr>
          <p:cNvPr id="26641" name="Text Box 17"/>
          <p:cNvSpPr txBox="1">
            <a:spLocks noChangeArrowheads="1"/>
          </p:cNvSpPr>
          <p:nvPr/>
        </p:nvSpPr>
        <p:spPr bwMode="auto">
          <a:xfrm>
            <a:off x="1798357" y="4562614"/>
            <a:ext cx="8305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5</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、若需要把一个类 </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AB </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定义为另一个类 </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CD </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的友元类，则应在类 </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CD </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的</a:t>
            </a:r>
          </a:p>
          <a:p>
            <a:pPr eaLnBrk="0" fontAlgn="base" hangingPunct="0">
              <a:spcBef>
                <a:spcPct val="0"/>
              </a:spcBef>
              <a:spcAft>
                <a:spcPct val="0"/>
              </a:spcAft>
              <a:defRPr/>
            </a:pP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      定义中加入一条语句</a:t>
            </a:r>
            <a:r>
              <a:rPr kumimoji="1" lang="en-US" altLang="zh-CN" sz="2000" dirty="0">
                <a:solidFill>
                  <a:prstClr val="black"/>
                </a:solidFill>
                <a:effectLst>
                  <a:outerShdw blurRad="38100" dist="38100" dir="2700000" algn="tl">
                    <a:srgbClr val="C0C0C0"/>
                  </a:outerShdw>
                </a:effectLst>
                <a:latin typeface="Arial Rounded MT Bold" pitchFamily="34" charset="0"/>
                <a:ea typeface="楷体_GB2312" pitchFamily="49" charset="-122"/>
              </a:rPr>
              <a:t>:___________________</a:t>
            </a:r>
            <a:r>
              <a:rPr kumimoji="1" lang="zh-CN" altLang="en-US" sz="2000" dirty="0">
                <a:solidFill>
                  <a:prstClr val="black"/>
                </a:solidFill>
                <a:effectLst>
                  <a:outerShdw blurRad="38100" dist="38100" dir="2700000" algn="tl">
                    <a:srgbClr val="C0C0C0"/>
                  </a:outerShdw>
                </a:effectLst>
                <a:latin typeface="Arial Rounded MT Bold" pitchFamily="34" charset="0"/>
                <a:ea typeface="楷体_GB2312" pitchFamily="49" charset="-122"/>
              </a:rPr>
              <a:t>。</a:t>
            </a:r>
          </a:p>
        </p:txBody>
      </p:sp>
      <p:sp>
        <p:nvSpPr>
          <p:cNvPr id="26651" name="Rectangle 27"/>
          <p:cNvSpPr>
            <a:spLocks noChangeArrowheads="1"/>
          </p:cNvSpPr>
          <p:nvPr/>
        </p:nvSpPr>
        <p:spPr bwMode="auto">
          <a:xfrm>
            <a:off x="7741957" y="1636850"/>
            <a:ext cx="1371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a:solidFill>
                  <a:prstClr val="black"/>
                </a:solidFill>
                <a:effectLst>
                  <a:outerShdw blurRad="38100" dist="38100" dir="2700000" algn="tl">
                    <a:srgbClr val="C0C0C0"/>
                  </a:outerShdw>
                </a:effectLst>
                <a:latin typeface="Arial Rounded MT Bold" pitchFamily="34" charset="0"/>
                <a:ea typeface="楷体_GB2312" pitchFamily="49" charset="-122"/>
              </a:rPr>
              <a:t> </a:t>
            </a:r>
            <a:r>
              <a:rPr kumimoji="1" lang="zh-CN" altLang="en-US" sz="2000">
                <a:solidFill>
                  <a:srgbClr val="5F5F5F"/>
                </a:solidFill>
                <a:effectLst>
                  <a:outerShdw blurRad="38100" dist="38100" dir="2700000" algn="tl">
                    <a:srgbClr val="C0C0C0"/>
                  </a:outerShdw>
                </a:effectLst>
                <a:latin typeface="Arial Rounded MT Bold" pitchFamily="34" charset="0"/>
                <a:ea typeface="楷体_GB2312" pitchFamily="49" charset="-122"/>
              </a:rPr>
              <a:t>初始化表</a:t>
            </a:r>
          </a:p>
        </p:txBody>
      </p:sp>
      <p:sp>
        <p:nvSpPr>
          <p:cNvPr id="26653" name="Rectangle 29"/>
          <p:cNvSpPr>
            <a:spLocks noChangeArrowheads="1"/>
          </p:cNvSpPr>
          <p:nvPr/>
        </p:nvSpPr>
        <p:spPr bwMode="auto">
          <a:xfrm>
            <a:off x="7086936" y="217025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zh-CN" altLang="en-US" sz="2000">
                <a:solidFill>
                  <a:srgbClr val="5F5F5F"/>
                </a:solidFill>
                <a:effectLst>
                  <a:outerShdw blurRad="38100" dist="38100" dir="2700000" algn="tl">
                    <a:srgbClr val="C0C0C0"/>
                  </a:outerShdw>
                </a:effectLst>
                <a:latin typeface="Arial Rounded MT Bold" pitchFamily="34" charset="0"/>
                <a:ea typeface="楷体_GB2312" pitchFamily="49" charset="-122"/>
              </a:rPr>
              <a:t>析构函数</a:t>
            </a:r>
          </a:p>
        </p:txBody>
      </p:sp>
      <p:sp>
        <p:nvSpPr>
          <p:cNvPr id="26654" name="Rectangle 30"/>
          <p:cNvSpPr>
            <a:spLocks noChangeArrowheads="1"/>
          </p:cNvSpPr>
          <p:nvPr/>
        </p:nvSpPr>
        <p:spPr bwMode="auto">
          <a:xfrm>
            <a:off x="4336580" y="3025914"/>
            <a:ext cx="11272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a:solidFill>
                  <a:srgbClr val="5F5F5F"/>
                </a:solidFill>
                <a:effectLst>
                  <a:outerShdw blurRad="38100" dist="38100" dir="2700000" algn="tl">
                    <a:srgbClr val="C0C0C0"/>
                  </a:outerShdw>
                </a:effectLst>
                <a:latin typeface="Arial Rounded MT Bold" pitchFamily="34" charset="0"/>
                <a:ea typeface="楷体_GB2312" pitchFamily="49" charset="-122"/>
              </a:rPr>
              <a:t>AB( ) { }</a:t>
            </a:r>
          </a:p>
        </p:txBody>
      </p:sp>
      <p:sp>
        <p:nvSpPr>
          <p:cNvPr id="26655" name="Rectangle 31"/>
          <p:cNvSpPr>
            <a:spLocks noChangeArrowheads="1"/>
          </p:cNvSpPr>
          <p:nvPr/>
        </p:nvSpPr>
        <p:spPr bwMode="auto">
          <a:xfrm>
            <a:off x="5862255" y="4048630"/>
            <a:ext cx="2133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defRPr/>
            </a:pPr>
            <a:r>
              <a:rPr kumimoji="1" lang="en-US" altLang="zh-CN" sz="2000" dirty="0">
                <a:solidFill>
                  <a:srgbClr val="5F5F5F"/>
                </a:solidFill>
                <a:effectLst>
                  <a:outerShdw blurRad="38100" dist="38100" dir="2700000" algn="tl">
                    <a:srgbClr val="C0C0C0"/>
                  </a:outerShdw>
                </a:effectLst>
                <a:latin typeface="Arial Rounded MT Bold" pitchFamily="34" charset="0"/>
                <a:ea typeface="楷体_GB2312" pitchFamily="49" charset="-122"/>
              </a:rPr>
              <a:t>friend void F();</a:t>
            </a:r>
          </a:p>
        </p:txBody>
      </p:sp>
      <p:sp>
        <p:nvSpPr>
          <p:cNvPr id="26656" name="Rectangle 32"/>
          <p:cNvSpPr>
            <a:spLocks noChangeArrowheads="1"/>
          </p:cNvSpPr>
          <p:nvPr/>
        </p:nvSpPr>
        <p:spPr bwMode="auto">
          <a:xfrm>
            <a:off x="4770312" y="4803914"/>
            <a:ext cx="21419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defRPr/>
            </a:pPr>
            <a:r>
              <a:rPr kumimoji="1" lang="en-US" altLang="zh-CN" sz="2000" dirty="0">
                <a:solidFill>
                  <a:srgbClr val="5F5F5F"/>
                </a:solidFill>
                <a:effectLst>
                  <a:outerShdw blurRad="38100" dist="38100" dir="2700000" algn="tl">
                    <a:srgbClr val="C0C0C0"/>
                  </a:outerShdw>
                </a:effectLst>
                <a:latin typeface="Arial Rounded MT Bold" pitchFamily="34" charset="0"/>
                <a:ea typeface="楷体_GB2312" pitchFamily="49" charset="-122"/>
              </a:rPr>
              <a:t>friend class AB;</a:t>
            </a:r>
          </a:p>
        </p:txBody>
      </p:sp>
    </p:spTree>
    <p:extLst>
      <p:ext uri="{BB962C8B-B14F-4D97-AF65-F5344CB8AC3E}">
        <p14:creationId xmlns:p14="http://schemas.microsoft.com/office/powerpoint/2010/main" val="1232557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26635"/>
                                        </p:tgtEl>
                                        <p:attrNameLst>
                                          <p:attrName>style.visibility</p:attrName>
                                        </p:attrNameLst>
                                      </p:cBhvr>
                                      <p:to>
                                        <p:strVal val="visible"/>
                                      </p:to>
                                    </p:set>
                                    <p:animEffect transition="in" filter="wipe(left)">
                                      <p:cBhvr>
                                        <p:cTn id="7" dur="75"/>
                                        <p:tgtEl>
                                          <p:spTgt spid="26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636"/>
                                        </p:tgtEl>
                                        <p:attrNameLst>
                                          <p:attrName>style.visibility</p:attrName>
                                        </p:attrNameLst>
                                      </p:cBhvr>
                                      <p:to>
                                        <p:strVal val="visible"/>
                                      </p:to>
                                    </p:set>
                                    <p:anim calcmode="lin" valueType="num">
                                      <p:cBhvr additive="base">
                                        <p:cTn id="12" dur="500"/>
                                        <p:tgtEl>
                                          <p:spTgt spid="26636"/>
                                        </p:tgtEl>
                                        <p:attrNameLst>
                                          <p:attrName>ppt_y</p:attrName>
                                        </p:attrNameLst>
                                      </p:cBhvr>
                                      <p:tavLst>
                                        <p:tav tm="0">
                                          <p:val>
                                            <p:strVal val="#ppt_y+#ppt_h*1.125000"/>
                                          </p:val>
                                        </p:tav>
                                        <p:tav tm="100000">
                                          <p:val>
                                            <p:strVal val="#ppt_y"/>
                                          </p:val>
                                        </p:tav>
                                      </p:tavLst>
                                    </p:anim>
                                    <p:animEffect transition="in" filter="wipe(up)">
                                      <p:cBhvr>
                                        <p:cTn id="13" dur="500"/>
                                        <p:tgtEl>
                                          <p:spTgt spid="266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6651"/>
                                        </p:tgtEl>
                                        <p:attrNameLst>
                                          <p:attrName>style.visibility</p:attrName>
                                        </p:attrNameLst>
                                      </p:cBhvr>
                                      <p:to>
                                        <p:strVal val="visible"/>
                                      </p:to>
                                    </p:set>
                                    <p:anim calcmode="lin" valueType="num">
                                      <p:cBhvr additive="base">
                                        <p:cTn id="18" dur="500"/>
                                        <p:tgtEl>
                                          <p:spTgt spid="26651"/>
                                        </p:tgtEl>
                                        <p:attrNameLst>
                                          <p:attrName>ppt_y</p:attrName>
                                        </p:attrNameLst>
                                      </p:cBhvr>
                                      <p:tavLst>
                                        <p:tav tm="0">
                                          <p:val>
                                            <p:strVal val="#ppt_y+#ppt_h*1.125000"/>
                                          </p:val>
                                        </p:tav>
                                        <p:tav tm="100000">
                                          <p:val>
                                            <p:strVal val="#ppt_y"/>
                                          </p:val>
                                        </p:tav>
                                      </p:tavLst>
                                    </p:anim>
                                    <p:animEffect transition="in" filter="wipe(up)">
                                      <p:cBhvr>
                                        <p:cTn id="19" dur="500"/>
                                        <p:tgtEl>
                                          <p:spTgt spid="26651"/>
                                        </p:tgtEl>
                                      </p:cBhvr>
                                    </p:animEffect>
                                  </p:childTnLst>
                                  <p:subTnLst>
                                    <p:audio>
                                      <p:cMediaNode>
                                        <p:cTn display="0" masterRel="sameClick">
                                          <p:stCondLst>
                                            <p:cond evt="begin" delay="0">
                                              <p:tn val="16"/>
                                            </p:cond>
                                          </p:stCondLst>
                                          <p:endCondLst>
                                            <p:cond evt="onStopAudio" delay="0">
                                              <p:tgtEl>
                                                <p:sldTgt/>
                                              </p:tgtEl>
                                            </p:cond>
                                          </p:endCondLst>
                                        </p:cTn>
                                        <p:tgtEl>
                                          <p:sndTgt r:embed="rId2"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6638"/>
                                        </p:tgtEl>
                                        <p:attrNameLst>
                                          <p:attrName>style.visibility</p:attrName>
                                        </p:attrNameLst>
                                      </p:cBhvr>
                                      <p:to>
                                        <p:strVal val="visible"/>
                                      </p:to>
                                    </p:set>
                                    <p:animEffect transition="in" filter="blinds(horizontal)">
                                      <p:cBhvr>
                                        <p:cTn id="24" dur="500"/>
                                        <p:tgtEl>
                                          <p:spTgt spid="266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653"/>
                                        </p:tgtEl>
                                        <p:attrNameLst>
                                          <p:attrName>style.visibility</p:attrName>
                                        </p:attrNameLst>
                                      </p:cBhvr>
                                      <p:to>
                                        <p:strVal val="visible"/>
                                      </p:to>
                                    </p:set>
                                    <p:anim calcmode="lin" valueType="num">
                                      <p:cBhvr additive="base">
                                        <p:cTn id="29" dur="500" fill="hold"/>
                                        <p:tgtEl>
                                          <p:spTgt spid="26653"/>
                                        </p:tgtEl>
                                        <p:attrNameLst>
                                          <p:attrName>ppt_x</p:attrName>
                                        </p:attrNameLst>
                                      </p:cBhvr>
                                      <p:tavLst>
                                        <p:tav tm="0">
                                          <p:val>
                                            <p:strVal val="0-#ppt_w/2"/>
                                          </p:val>
                                        </p:tav>
                                        <p:tav tm="100000">
                                          <p:val>
                                            <p:strVal val="#ppt_x"/>
                                          </p:val>
                                        </p:tav>
                                      </p:tavLst>
                                    </p:anim>
                                    <p:anim calcmode="lin" valueType="num">
                                      <p:cBhvr additive="base">
                                        <p:cTn id="30" dur="500" fill="hold"/>
                                        <p:tgtEl>
                                          <p:spTgt spid="266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himes.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6639"/>
                                        </p:tgtEl>
                                        <p:attrNameLst>
                                          <p:attrName>style.visibility</p:attrName>
                                        </p:attrNameLst>
                                      </p:cBhvr>
                                      <p:to>
                                        <p:strVal val="visible"/>
                                      </p:to>
                                    </p:set>
                                    <p:animEffect transition="in" filter="barn(inVertical)">
                                      <p:cBhvr>
                                        <p:cTn id="35" dur="500"/>
                                        <p:tgtEl>
                                          <p:spTgt spid="266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6654"/>
                                        </p:tgtEl>
                                        <p:attrNameLst>
                                          <p:attrName>style.visibility</p:attrName>
                                        </p:attrNameLst>
                                      </p:cBhvr>
                                      <p:to>
                                        <p:strVal val="visible"/>
                                      </p:to>
                                    </p:set>
                                    <p:anim calcmode="lin" valueType="num">
                                      <p:cBhvr additive="base">
                                        <p:cTn id="40" dur="500" fill="hold"/>
                                        <p:tgtEl>
                                          <p:spTgt spid="26654"/>
                                        </p:tgtEl>
                                        <p:attrNameLst>
                                          <p:attrName>ppt_x</p:attrName>
                                        </p:attrNameLst>
                                      </p:cBhvr>
                                      <p:tavLst>
                                        <p:tav tm="0">
                                          <p:val>
                                            <p:strVal val="0-#ppt_w/2"/>
                                          </p:val>
                                        </p:tav>
                                        <p:tav tm="100000">
                                          <p:val>
                                            <p:strVal val="#ppt_x"/>
                                          </p:val>
                                        </p:tav>
                                      </p:tavLst>
                                    </p:anim>
                                    <p:anim calcmode="lin" valueType="num">
                                      <p:cBhvr additive="base">
                                        <p:cTn id="41" dur="500" fill="hold"/>
                                        <p:tgtEl>
                                          <p:spTgt spid="266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chimes.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36" fill="hold" grpId="0" nodeType="clickEffect">
                                  <p:stCondLst>
                                    <p:cond delay="0"/>
                                  </p:stCondLst>
                                  <p:childTnLst>
                                    <p:set>
                                      <p:cBhvr>
                                        <p:cTn id="45" dur="1" fill="hold">
                                          <p:stCondLst>
                                            <p:cond delay="0"/>
                                          </p:stCondLst>
                                        </p:cTn>
                                        <p:tgtEl>
                                          <p:spTgt spid="26640"/>
                                        </p:tgtEl>
                                        <p:attrNameLst>
                                          <p:attrName>style.visibility</p:attrName>
                                        </p:attrNameLst>
                                      </p:cBhvr>
                                      <p:to>
                                        <p:strVal val="visible"/>
                                      </p:to>
                                    </p:set>
                                    <p:anim calcmode="lin" valueType="num">
                                      <p:cBhvr>
                                        <p:cTn id="46" dur="500" fill="hold"/>
                                        <p:tgtEl>
                                          <p:spTgt spid="26640"/>
                                        </p:tgtEl>
                                        <p:attrNameLst>
                                          <p:attrName>ppt_w</p:attrName>
                                        </p:attrNameLst>
                                      </p:cBhvr>
                                      <p:tavLst>
                                        <p:tav tm="0">
                                          <p:val>
                                            <p:strVal val="(6*min(max(#ppt_w*#ppt_h,.3),1)-7.4)/-.7*#ppt_w"/>
                                          </p:val>
                                        </p:tav>
                                        <p:tav tm="100000">
                                          <p:val>
                                            <p:strVal val="#ppt_w"/>
                                          </p:val>
                                        </p:tav>
                                      </p:tavLst>
                                    </p:anim>
                                    <p:anim calcmode="lin" valueType="num">
                                      <p:cBhvr>
                                        <p:cTn id="47" dur="500" fill="hold"/>
                                        <p:tgtEl>
                                          <p:spTgt spid="26640"/>
                                        </p:tgtEl>
                                        <p:attrNameLst>
                                          <p:attrName>ppt_h</p:attrName>
                                        </p:attrNameLst>
                                      </p:cBhvr>
                                      <p:tavLst>
                                        <p:tav tm="0">
                                          <p:val>
                                            <p:strVal val="(6*min(max(#ppt_w*#ppt_h,.3),1)-7.4)/-.7*#ppt_h"/>
                                          </p:val>
                                        </p:tav>
                                        <p:tav tm="100000">
                                          <p:val>
                                            <p:strVal val="#ppt_h"/>
                                          </p:val>
                                        </p:tav>
                                      </p:tavLst>
                                    </p:anim>
                                    <p:anim calcmode="lin" valueType="num">
                                      <p:cBhvr>
                                        <p:cTn id="48" dur="500" fill="hold"/>
                                        <p:tgtEl>
                                          <p:spTgt spid="26640"/>
                                        </p:tgtEl>
                                        <p:attrNameLst>
                                          <p:attrName>ppt_x</p:attrName>
                                        </p:attrNameLst>
                                      </p:cBhvr>
                                      <p:tavLst>
                                        <p:tav tm="0">
                                          <p:val>
                                            <p:fltVal val="0.5"/>
                                          </p:val>
                                        </p:tav>
                                        <p:tav tm="100000">
                                          <p:val>
                                            <p:strVal val="#ppt_x"/>
                                          </p:val>
                                        </p:tav>
                                      </p:tavLst>
                                    </p:anim>
                                    <p:anim calcmode="lin" valueType="num">
                                      <p:cBhvr>
                                        <p:cTn id="49" dur="500" fill="hold"/>
                                        <p:tgtEl>
                                          <p:spTgt spid="26640"/>
                                        </p:tgtEl>
                                        <p:attrNameLst>
                                          <p:attrName>ppt_y</p:attrName>
                                        </p:attrNameLst>
                                      </p:cBhvr>
                                      <p:tavLst>
                                        <p:tav tm="0">
                                          <p:val>
                                            <p:strVal val="1+(6*min(max(#ppt_w*#ppt_h,.3),1)-7.4)/-.7*#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26655"/>
                                        </p:tgtEl>
                                        <p:attrNameLst>
                                          <p:attrName>style.visibility</p:attrName>
                                        </p:attrNameLst>
                                      </p:cBhvr>
                                      <p:to>
                                        <p:strVal val="visible"/>
                                      </p:to>
                                    </p:set>
                                    <p:anim calcmode="lin" valueType="num">
                                      <p:cBhvr additive="base">
                                        <p:cTn id="54" dur="500" fill="hold"/>
                                        <p:tgtEl>
                                          <p:spTgt spid="26655"/>
                                        </p:tgtEl>
                                        <p:attrNameLst>
                                          <p:attrName>ppt_x</p:attrName>
                                        </p:attrNameLst>
                                      </p:cBhvr>
                                      <p:tavLst>
                                        <p:tav tm="0">
                                          <p:val>
                                            <p:strVal val="0-#ppt_w/2"/>
                                          </p:val>
                                        </p:tav>
                                        <p:tav tm="100000">
                                          <p:val>
                                            <p:strVal val="#ppt_x"/>
                                          </p:val>
                                        </p:tav>
                                      </p:tavLst>
                                    </p:anim>
                                    <p:anim calcmode="lin" valueType="num">
                                      <p:cBhvr additive="base">
                                        <p:cTn id="55" dur="500" fill="hold"/>
                                        <p:tgtEl>
                                          <p:spTgt spid="266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himes.wav"/>
                                        </p:tgtEl>
                                      </p:cMediaNode>
                                    </p:audio>
                                  </p:sub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26641"/>
                                        </p:tgtEl>
                                        <p:attrNameLst>
                                          <p:attrName>style.visibility</p:attrName>
                                        </p:attrNameLst>
                                      </p:cBhvr>
                                      <p:to>
                                        <p:strVal val="visible"/>
                                      </p:to>
                                    </p:set>
                                    <p:anim calcmode="lin" valueType="num">
                                      <p:cBhvr additive="base">
                                        <p:cTn id="60" dur="500"/>
                                        <p:tgtEl>
                                          <p:spTgt spid="26641"/>
                                        </p:tgtEl>
                                        <p:attrNameLst>
                                          <p:attrName>ppt_y</p:attrName>
                                        </p:attrNameLst>
                                      </p:cBhvr>
                                      <p:tavLst>
                                        <p:tav tm="0">
                                          <p:val>
                                            <p:strVal val="#ppt_y+#ppt_h*1.125000"/>
                                          </p:val>
                                        </p:tav>
                                        <p:tav tm="100000">
                                          <p:val>
                                            <p:strVal val="#ppt_y"/>
                                          </p:val>
                                        </p:tav>
                                      </p:tavLst>
                                    </p:anim>
                                    <p:animEffect transition="in" filter="wipe(up)">
                                      <p:cBhvr>
                                        <p:cTn id="61" dur="500"/>
                                        <p:tgtEl>
                                          <p:spTgt spid="2664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6656"/>
                                        </p:tgtEl>
                                        <p:attrNameLst>
                                          <p:attrName>style.visibility</p:attrName>
                                        </p:attrNameLst>
                                      </p:cBhvr>
                                      <p:to>
                                        <p:strVal val="visible"/>
                                      </p:to>
                                    </p:set>
                                    <p:anim calcmode="lin" valueType="num">
                                      <p:cBhvr additive="base">
                                        <p:cTn id="66" dur="500" fill="hold"/>
                                        <p:tgtEl>
                                          <p:spTgt spid="26656"/>
                                        </p:tgtEl>
                                        <p:attrNameLst>
                                          <p:attrName>ppt_x</p:attrName>
                                        </p:attrNameLst>
                                      </p:cBhvr>
                                      <p:tavLst>
                                        <p:tav tm="0">
                                          <p:val>
                                            <p:strVal val="0-#ppt_w/2"/>
                                          </p:val>
                                        </p:tav>
                                        <p:tav tm="100000">
                                          <p:val>
                                            <p:strVal val="#ppt_x"/>
                                          </p:val>
                                        </p:tav>
                                      </p:tavLst>
                                    </p:anim>
                                    <p:anim calcmode="lin" valueType="num">
                                      <p:cBhvr additive="base">
                                        <p:cTn id="67" dur="500" fill="hold"/>
                                        <p:tgtEl>
                                          <p:spTgt spid="266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4"/>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5" grpId="0" autoUpdateAnimBg="0"/>
      <p:bldP spid="26636" grpId="0" autoUpdateAnimBg="0"/>
      <p:bldP spid="26638" grpId="0" autoUpdateAnimBg="0"/>
      <p:bldP spid="26639" grpId="0" autoUpdateAnimBg="0"/>
      <p:bldP spid="26640" grpId="0" autoUpdateAnimBg="0"/>
      <p:bldP spid="26641" grpId="0" autoUpdateAnimBg="0"/>
      <p:bldP spid="26651" grpId="0" autoUpdateAnimBg="0"/>
      <p:bldP spid="26653" grpId="0" autoUpdateAnimBg="0"/>
      <p:bldP spid="26654" grpId="0" autoUpdateAnimBg="0"/>
      <p:bldP spid="26655" grpId="0" autoUpdateAnimBg="0"/>
      <p:bldP spid="2665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5520" y="1220756"/>
            <a:ext cx="8229600" cy="4525963"/>
          </a:xfrm>
        </p:spPr>
        <p:txBody>
          <a:bodyPr/>
          <a:lstStyle/>
          <a:p>
            <a:r>
              <a:rPr lang="en-US" altLang="zh-CN" dirty="0"/>
              <a:t>Test</a:t>
            </a:r>
            <a:r>
              <a:rPr lang="zh-CN" altLang="en-US" dirty="0"/>
              <a:t>：创建一个</a:t>
            </a:r>
            <a:r>
              <a:rPr lang="en-US" altLang="zh-CN" dirty="0"/>
              <a:t>employee</a:t>
            </a:r>
            <a:r>
              <a:rPr lang="zh-CN" altLang="en-US" dirty="0"/>
              <a:t>类，该类包含以下数据成员：姓名、住址、联系方式。包含以下成员函数：三个构造函数（带参数的、不带参数的、复制构造函数）、</a:t>
            </a:r>
            <a:r>
              <a:rPr lang="en-US" altLang="zh-CN" dirty="0" err="1"/>
              <a:t>change_name</a:t>
            </a:r>
            <a:r>
              <a:rPr lang="en-US" altLang="zh-CN" dirty="0"/>
              <a:t>()</a:t>
            </a:r>
            <a:r>
              <a:rPr lang="zh-CN" altLang="en-US" dirty="0"/>
              <a:t>和</a:t>
            </a:r>
            <a:r>
              <a:rPr lang="en-US" altLang="zh-CN" dirty="0"/>
              <a:t>display()</a:t>
            </a:r>
            <a:r>
              <a:rPr lang="zh-CN" altLang="en-US" dirty="0"/>
              <a:t>函数，其中构造函数用于初始化每个数据成员；</a:t>
            </a:r>
            <a:r>
              <a:rPr lang="en-US" altLang="zh-CN" dirty="0" err="1"/>
              <a:t>change_name</a:t>
            </a:r>
            <a:r>
              <a:rPr lang="en-US" altLang="zh-CN" dirty="0"/>
              <a:t>()</a:t>
            </a:r>
            <a:r>
              <a:rPr lang="zh-CN" altLang="en-US" dirty="0"/>
              <a:t>函数用于修改姓名；</a:t>
            </a:r>
            <a:r>
              <a:rPr lang="en-US" altLang="zh-CN" dirty="0"/>
              <a:t>display()</a:t>
            </a:r>
            <a:r>
              <a:rPr lang="zh-CN" altLang="en-US" dirty="0"/>
              <a:t>函数显示完整的对象数据。其中的数据成员是私有的，成员函数是公有的。定义对象，测试</a:t>
            </a:r>
            <a:r>
              <a:rPr lang="en-US" altLang="zh-CN" dirty="0"/>
              <a:t>employee</a:t>
            </a:r>
            <a:r>
              <a:rPr lang="zh-CN" altLang="en-US" dirty="0"/>
              <a:t>类。</a:t>
            </a:r>
          </a:p>
        </p:txBody>
      </p:sp>
    </p:spTree>
    <p:extLst>
      <p:ext uri="{BB962C8B-B14F-4D97-AF65-F5344CB8AC3E}">
        <p14:creationId xmlns:p14="http://schemas.microsoft.com/office/powerpoint/2010/main" val="3060374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1524000" y="1169988"/>
            <a:ext cx="9144000" cy="5681662"/>
          </a:xfrm>
          <a:prstGeom prst="rect">
            <a:avLst/>
          </a:prstGeom>
          <a:solidFill>
            <a:schemeClr val="bg1"/>
          </a:solidFill>
          <a:ln w="9525">
            <a:noFill/>
            <a:miter lim="800000"/>
            <a:headEnd/>
            <a:tailEnd/>
          </a:ln>
        </p:spPr>
      </p:pic>
      <p:pic>
        <p:nvPicPr>
          <p:cNvPr id="8" name="Picture 12" descr="a_1"/>
          <p:cNvPicPr>
            <a:picLocks noChangeAspect="1" noChangeArrowheads="1"/>
          </p:cNvPicPr>
          <p:nvPr/>
        </p:nvPicPr>
        <p:blipFill>
          <a:blip r:embed="rId4">
            <a:extLst>
              <a:ext uri="{28A0092B-C50C-407E-A947-70E740481C1C}">
                <a14:useLocalDpi xmlns:a14="http://schemas.microsoft.com/office/drawing/2010/main" val="0"/>
              </a:ext>
            </a:extLst>
          </a:blip>
          <a:srcRect l="2174"/>
          <a:stretch>
            <a:fillRect/>
          </a:stretch>
        </p:blipFill>
        <p:spPr bwMode="auto">
          <a:xfrm>
            <a:off x="1530350" y="8509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6"/>
          <p:cNvSpPr>
            <a:spLocks noChangeShapeType="1"/>
          </p:cNvSpPr>
          <p:nvPr/>
        </p:nvSpPr>
        <p:spPr bwMode="auto">
          <a:xfrm>
            <a:off x="1524000" y="36576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0" name="Line 27"/>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1" name="Rectangle 33"/>
          <p:cNvSpPr>
            <a:spLocks noChangeArrowheads="1"/>
          </p:cNvSpPr>
          <p:nvPr/>
        </p:nvSpPr>
        <p:spPr bwMode="auto">
          <a:xfrm>
            <a:off x="1524000" y="1447800"/>
            <a:ext cx="9144000" cy="1143000"/>
          </a:xfrm>
          <a:prstGeom prst="rect">
            <a:avLst/>
          </a:prstGeom>
          <a:solidFill>
            <a:srgbClr val="FFFFFF"/>
          </a:solidFill>
          <a:ln w="9525">
            <a:noFill/>
            <a:miter lim="800000"/>
            <a:headEnd/>
            <a:tailEnd/>
          </a:ln>
        </p:spPr>
        <p:txBody>
          <a:bodyPr wrap="none" anchor="ct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2" name="Line 34"/>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pic>
        <p:nvPicPr>
          <p:cNvPr id="13" name="Picture 2" descr="C:\Documents and Settings\Administrator\桌面\图片2.jpg"/>
          <p:cNvPicPr>
            <a:picLocks noChangeAspect="1" noChangeArrowheads="1"/>
          </p:cNvPicPr>
          <p:nvPr/>
        </p:nvPicPr>
        <p:blipFill>
          <a:blip r:embed="rId5" cstate="print">
            <a:duotone>
              <a:schemeClr val="accent6">
                <a:shade val="45000"/>
                <a:satMod val="135000"/>
              </a:schemeClr>
              <a:prstClr val="white"/>
            </a:duotone>
          </a:blip>
          <a:srcRect/>
          <a:stretch>
            <a:fillRect/>
          </a:stretch>
        </p:blipFill>
        <p:spPr bwMode="auto">
          <a:xfrm>
            <a:off x="1519238" y="6350"/>
            <a:ext cx="9155113" cy="2222500"/>
          </a:xfrm>
          <a:prstGeom prst="rect">
            <a:avLst/>
          </a:prstGeom>
          <a:noFill/>
          <a:ln w="9525">
            <a:noFill/>
            <a:miter lim="800000"/>
            <a:headEnd/>
            <a:tailEnd/>
          </a:ln>
        </p:spPr>
      </p:pic>
      <p:pic>
        <p:nvPicPr>
          <p:cNvPr id="15"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745" y="168755"/>
            <a:ext cx="4703131" cy="8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D:\ppt\新建文件夹\校门.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8963" y="3676651"/>
            <a:ext cx="112871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D:\ppt\新建文件夹\1-1.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8963"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D:\ppt\新建文件夹\1-2.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9138"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D:\ppt\新建文件夹\1-5.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1851" y="5778500"/>
            <a:ext cx="1127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ppt\新建文件夹\IMG_8605.jpg"/>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9138"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D:\ppt\新建文件夹\图书馆-4.jpg"/>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8963"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1898822" y="1389956"/>
            <a:ext cx="8769178" cy="769441"/>
          </a:xfrm>
          <a:prstGeom prst="rect">
            <a:avLst/>
          </a:prstGeom>
          <a:noFill/>
        </p:spPr>
        <p:txBody>
          <a:bodyPr wrap="square" rtlCol="0">
            <a:spAutoFit/>
          </a:bodyPr>
          <a:lstStyle/>
          <a:p>
            <a:pPr algn="ctr" eaLnBrk="0" fontAlgn="base" hangingPunct="0">
              <a:spcBef>
                <a:spcPct val="0"/>
              </a:spcBef>
              <a:spcAft>
                <a:spcPct val="0"/>
              </a:spcAft>
            </a:pPr>
            <a:r>
              <a:rPr kumimoji="1" lang="zh-CN" altLang="en-US" sz="4400" b="1" dirty="0">
                <a:solidFill>
                  <a:srgbClr val="0000FF"/>
                </a:solidFill>
                <a:latin typeface="楷体" panose="02010609060101010101" pitchFamily="49" charset="-122"/>
                <a:ea typeface="楷体" panose="02010609060101010101" pitchFamily="49" charset="-122"/>
              </a:rPr>
              <a:t>面向对象程序设计与应用</a:t>
            </a:r>
          </a:p>
        </p:txBody>
      </p:sp>
      <p:sp>
        <p:nvSpPr>
          <p:cNvPr id="25" name="文本框 24"/>
          <p:cNvSpPr txBox="1"/>
          <p:nvPr/>
        </p:nvSpPr>
        <p:spPr>
          <a:xfrm>
            <a:off x="3366455" y="2783986"/>
            <a:ext cx="5471790" cy="707886"/>
          </a:xfrm>
          <a:prstGeom prst="rect">
            <a:avLst/>
          </a:prstGeom>
          <a:noFill/>
        </p:spPr>
        <p:txBody>
          <a:bodyPr wrap="square" rtlCol="0">
            <a:spAutoFit/>
          </a:bodyPr>
          <a:lstStyle/>
          <a:p>
            <a:pPr algn="ctr" eaLnBrk="0" fontAlgn="base" hangingPunct="0">
              <a:spcBef>
                <a:spcPct val="0"/>
              </a:spcBef>
              <a:spcAft>
                <a:spcPct val="0"/>
              </a:spcAft>
            </a:pPr>
            <a:r>
              <a:rPr kumimoji="1" lang="zh-CN" altLang="en-US" sz="4000" b="1" dirty="0">
                <a:solidFill>
                  <a:srgbClr val="FF9900"/>
                </a:solidFill>
                <a:latin typeface="华文楷体" panose="02010600040101010101" pitchFamily="2" charset="-122"/>
                <a:ea typeface="华文楷体" panose="02010600040101010101" pitchFamily="2" charset="-122"/>
              </a:rPr>
              <a:t>第五章 继承</a:t>
            </a:r>
          </a:p>
        </p:txBody>
      </p:sp>
      <p:sp>
        <p:nvSpPr>
          <p:cNvPr id="26" name="文本框 25"/>
          <p:cNvSpPr txBox="1"/>
          <p:nvPr/>
        </p:nvSpPr>
        <p:spPr>
          <a:xfrm>
            <a:off x="4053508" y="4097398"/>
            <a:ext cx="4097684" cy="2062103"/>
          </a:xfrm>
          <a:prstGeom prst="rect">
            <a:avLst/>
          </a:prstGeom>
          <a:noFill/>
        </p:spPr>
        <p:txBody>
          <a:bodyPr wrap="square" rtlCol="0">
            <a:spAutoFit/>
          </a:bodyPr>
          <a:lstStyle/>
          <a:p>
            <a:pPr algn="ctr" eaLnBrk="0" fontAlgn="base" hangingPunct="0">
              <a:spcBef>
                <a:spcPct val="0"/>
              </a:spcBef>
              <a:spcAft>
                <a:spcPct val="0"/>
              </a:spcAft>
            </a:pPr>
            <a:r>
              <a:rPr kumimoji="1" lang="zh-CN" altLang="en-US" sz="2800" b="1" dirty="0">
                <a:solidFill>
                  <a:srgbClr val="FFCC00"/>
                </a:solidFill>
                <a:latin typeface="楷体" panose="02010609060101010101" pitchFamily="49" charset="-122"/>
                <a:ea typeface="楷体" panose="02010609060101010101" pitchFamily="49" charset="-122"/>
              </a:rPr>
              <a:t>授课教</a:t>
            </a:r>
            <a:r>
              <a:rPr kumimoji="1" lang="zh-CN" altLang="en-US" sz="2800" b="1">
                <a:solidFill>
                  <a:srgbClr val="FFCC00"/>
                </a:solidFill>
                <a:latin typeface="楷体" panose="02010609060101010101" pitchFamily="49" charset="-122"/>
                <a:ea typeface="楷体" panose="02010609060101010101" pitchFamily="49" charset="-122"/>
              </a:rPr>
              <a:t>师：张潇</a:t>
            </a:r>
            <a:endParaRPr kumimoji="1" lang="en-US" altLang="zh-CN" sz="2800" b="1" dirty="0">
              <a:solidFill>
                <a:srgbClr val="FFCC00"/>
              </a:solidFill>
              <a:latin typeface="楷体" panose="02010609060101010101" pitchFamily="49" charset="-122"/>
              <a:ea typeface="楷体" panose="02010609060101010101" pitchFamily="49" charset="-122"/>
            </a:endParaRPr>
          </a:p>
          <a:p>
            <a:pPr algn="ctr" eaLnBrk="0" fontAlgn="base" hangingPunct="0">
              <a:spcBef>
                <a:spcPct val="0"/>
              </a:spcBef>
              <a:spcAft>
                <a:spcPct val="0"/>
              </a:spcAft>
            </a:pPr>
            <a:endParaRPr kumimoji="1" lang="en-US" altLang="zh-CN" sz="2800" b="1" dirty="0">
              <a:solidFill>
                <a:prstClr val="black"/>
              </a:solidFill>
              <a:latin typeface="楷体" panose="02010609060101010101" pitchFamily="49" charset="-122"/>
              <a:ea typeface="楷体" panose="02010609060101010101" pitchFamily="49"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机电与信息工程学院</a:t>
            </a:r>
            <a:endParaRPr kumimoji="1" lang="en-US" altLang="zh-CN" sz="2400" b="1" dirty="0">
              <a:solidFill>
                <a:srgbClr val="FFFFCC"/>
              </a:solidFill>
              <a:latin typeface="华文楷体" panose="02010600040101010101" pitchFamily="2" charset="-122"/>
              <a:ea typeface="华文楷体" panose="02010600040101010101" pitchFamily="2"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计算机系</a:t>
            </a:r>
          </a:p>
        </p:txBody>
      </p:sp>
    </p:spTree>
    <p:extLst>
      <p:ext uri="{BB962C8B-B14F-4D97-AF65-F5344CB8AC3E}">
        <p14:creationId xmlns:p14="http://schemas.microsoft.com/office/powerpoint/2010/main" val="1700674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919536" y="1052737"/>
            <a:ext cx="7772400"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defRPr/>
            </a:pPr>
            <a:r>
              <a:rPr kumimoji="1" lang="zh-CN" altLang="en-US" b="1" kern="0" dirty="0">
                <a:solidFill>
                  <a:prstClr val="black"/>
                </a:solidFill>
                <a:latin typeface="Arial"/>
              </a:rPr>
              <a:t>继承语法形式</a:t>
            </a:r>
          </a:p>
          <a:p>
            <a:pPr lvl="1" eaLnBrk="1" hangingPunct="1">
              <a:buNone/>
              <a:defRPr/>
            </a:pPr>
            <a:r>
              <a:rPr kumimoji="1" lang="en-US" altLang="zh-CN" b="1" kern="0" dirty="0">
                <a:solidFill>
                  <a:prstClr val="black"/>
                </a:solidFill>
                <a:latin typeface="Arial"/>
              </a:rPr>
              <a:t>class B {……};</a:t>
            </a:r>
          </a:p>
          <a:p>
            <a:pPr lvl="1" eaLnBrk="1" hangingPunct="1">
              <a:buNone/>
              <a:defRPr/>
            </a:pPr>
            <a:r>
              <a:rPr kumimoji="1" lang="en-US" altLang="zh-CN" b="1" kern="0" dirty="0">
                <a:solidFill>
                  <a:prstClr val="black"/>
                </a:solidFill>
                <a:latin typeface="Arial"/>
              </a:rPr>
              <a:t>class D </a:t>
            </a:r>
            <a:r>
              <a:rPr kumimoji="1" lang="en-US" altLang="zh-CN" b="1" kern="0" dirty="0">
                <a:solidFill>
                  <a:srgbClr val="FF0000"/>
                </a:solidFill>
                <a:latin typeface="Arial"/>
              </a:rPr>
              <a:t>: [private | protected | public] B</a:t>
            </a:r>
          </a:p>
          <a:p>
            <a:pPr lvl="1" eaLnBrk="1" hangingPunct="1">
              <a:buNone/>
              <a:defRPr/>
            </a:pPr>
            <a:r>
              <a:rPr kumimoji="1" lang="en-US" altLang="zh-CN" b="1" kern="0" dirty="0">
                <a:solidFill>
                  <a:prstClr val="black"/>
                </a:solidFill>
                <a:latin typeface="Arial"/>
              </a:rPr>
              <a:t>{</a:t>
            </a:r>
          </a:p>
          <a:p>
            <a:pPr lvl="1" eaLnBrk="1" hangingPunct="1">
              <a:buNone/>
              <a:defRPr/>
            </a:pPr>
            <a:r>
              <a:rPr kumimoji="1" lang="en-US" altLang="zh-CN" b="1" kern="0" dirty="0">
                <a:solidFill>
                  <a:prstClr val="black"/>
                </a:solidFill>
                <a:latin typeface="Arial"/>
              </a:rPr>
              <a:t>	……</a:t>
            </a:r>
          </a:p>
          <a:p>
            <a:pPr lvl="1" eaLnBrk="1" hangingPunct="1">
              <a:buNone/>
              <a:defRPr/>
            </a:pPr>
            <a:r>
              <a:rPr kumimoji="1" lang="en-US" altLang="zh-CN" b="1" kern="0" dirty="0">
                <a:solidFill>
                  <a:prstClr val="black"/>
                </a:solidFill>
                <a:latin typeface="Arial"/>
              </a:rPr>
              <a:t>};</a:t>
            </a:r>
          </a:p>
          <a:p>
            <a:pPr eaLnBrk="1" hangingPunct="1">
              <a:buNone/>
              <a:defRPr/>
            </a:pPr>
            <a:endParaRPr kumimoji="1" lang="en-US" altLang="zh-CN" b="1" kern="0" dirty="0">
              <a:solidFill>
                <a:prstClr val="black"/>
              </a:solidFill>
              <a:latin typeface="Arial"/>
            </a:endParaRPr>
          </a:p>
        </p:txBody>
      </p:sp>
      <p:grpSp>
        <p:nvGrpSpPr>
          <p:cNvPr id="10244" name="Group 4"/>
          <p:cNvGrpSpPr>
            <a:grpSpLocks noChangeAspect="1"/>
          </p:cNvGrpSpPr>
          <p:nvPr/>
        </p:nvGrpSpPr>
        <p:grpSpPr bwMode="auto">
          <a:xfrm>
            <a:off x="5015881" y="2996953"/>
            <a:ext cx="5256213" cy="3024187"/>
            <a:chOff x="2489" y="706"/>
            <a:chExt cx="2802" cy="1630"/>
          </a:xfrm>
        </p:grpSpPr>
        <p:sp>
          <p:nvSpPr>
            <p:cNvPr id="10245" name="AutoShape 5"/>
            <p:cNvSpPr>
              <a:spLocks noChangeAspect="1" noChangeArrowheads="1"/>
            </p:cNvSpPr>
            <p:nvPr/>
          </p:nvSpPr>
          <p:spPr bwMode="auto">
            <a:xfrm>
              <a:off x="2489" y="706"/>
              <a:ext cx="2802"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endParaRPr kumimoji="1" lang="zh-CN" altLang="en-US" sz="1800">
                <a:solidFill>
                  <a:prstClr val="black"/>
                </a:solidFill>
              </a:endParaRPr>
            </a:p>
          </p:txBody>
        </p:sp>
        <p:sp>
          <p:nvSpPr>
            <p:cNvPr id="10246" name="Text Box 6"/>
            <p:cNvSpPr txBox="1">
              <a:spLocks noChangeArrowheads="1"/>
            </p:cNvSpPr>
            <p:nvPr/>
          </p:nvSpPr>
          <p:spPr bwMode="auto">
            <a:xfrm>
              <a:off x="2580" y="1114"/>
              <a:ext cx="1175" cy="407"/>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kumimoji="1" lang="zh-CN" altLang="en-US" sz="2800" b="1" dirty="0">
                  <a:solidFill>
                    <a:prstClr val="black"/>
                  </a:solidFill>
                  <a:latin typeface="Times New Roman" panose="02020603050405020304" pitchFamily="18" charset="0"/>
                </a:rPr>
                <a:t>基类子对象</a:t>
              </a:r>
              <a:endParaRPr kumimoji="1" lang="zh-CN" altLang="en-US" sz="2800" b="1" dirty="0">
                <a:solidFill>
                  <a:prstClr val="black"/>
                </a:solidFill>
              </a:endParaRPr>
            </a:p>
          </p:txBody>
        </p:sp>
        <p:sp>
          <p:nvSpPr>
            <p:cNvPr id="10247" name="Text Box 7"/>
            <p:cNvSpPr txBox="1">
              <a:spLocks noChangeArrowheads="1"/>
            </p:cNvSpPr>
            <p:nvPr/>
          </p:nvSpPr>
          <p:spPr bwMode="auto">
            <a:xfrm>
              <a:off x="2580" y="1521"/>
              <a:ext cx="1175" cy="6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kumimoji="1" lang="zh-CN" altLang="en-US" sz="2800" b="1">
                  <a:solidFill>
                    <a:prstClr val="black"/>
                  </a:solidFill>
                  <a:latin typeface="Times New Roman" panose="02020603050405020304" pitchFamily="18" charset="0"/>
                </a:rPr>
                <a:t>派生类新定义成员</a:t>
              </a:r>
              <a:endParaRPr kumimoji="1" lang="zh-CN" altLang="en-US" sz="2800" b="1">
                <a:solidFill>
                  <a:prstClr val="black"/>
                </a:solidFill>
              </a:endParaRPr>
            </a:p>
          </p:txBody>
        </p:sp>
        <p:sp>
          <p:nvSpPr>
            <p:cNvPr id="10248" name="AutoShape 8"/>
            <p:cNvSpPr>
              <a:spLocks/>
            </p:cNvSpPr>
            <p:nvPr/>
          </p:nvSpPr>
          <p:spPr bwMode="auto">
            <a:xfrm>
              <a:off x="3845" y="1114"/>
              <a:ext cx="271" cy="407"/>
            </a:xfrm>
            <a:prstGeom prst="rightBrace">
              <a:avLst>
                <a:gd name="adj1" fmla="val 1251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endParaRPr kumimoji="1" lang="zh-CN" altLang="zh-CN" sz="2800">
                <a:solidFill>
                  <a:prstClr val="black"/>
                </a:solidFill>
              </a:endParaRPr>
            </a:p>
          </p:txBody>
        </p:sp>
        <p:sp>
          <p:nvSpPr>
            <p:cNvPr id="10249" name="AutoShape 9"/>
            <p:cNvSpPr>
              <a:spLocks/>
            </p:cNvSpPr>
            <p:nvPr/>
          </p:nvSpPr>
          <p:spPr bwMode="auto">
            <a:xfrm>
              <a:off x="3845" y="1521"/>
              <a:ext cx="271" cy="680"/>
            </a:xfrm>
            <a:prstGeom prst="rightBrace">
              <a:avLst>
                <a:gd name="adj1" fmla="val 2091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endParaRPr kumimoji="1" lang="zh-CN" altLang="zh-CN" sz="1800">
                <a:solidFill>
                  <a:prstClr val="black"/>
                </a:solidFill>
              </a:endParaRPr>
            </a:p>
          </p:txBody>
        </p:sp>
        <p:sp>
          <p:nvSpPr>
            <p:cNvPr id="10250" name="Text Box 10"/>
            <p:cNvSpPr txBox="1">
              <a:spLocks noChangeArrowheads="1"/>
            </p:cNvSpPr>
            <p:nvPr/>
          </p:nvSpPr>
          <p:spPr bwMode="auto">
            <a:xfrm>
              <a:off x="4116" y="1114"/>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kumimoji="1" lang="zh-CN" altLang="en-US" sz="2400" b="1">
                  <a:solidFill>
                    <a:prstClr val="black"/>
                  </a:solidFill>
                  <a:latin typeface="Times New Roman" panose="02020603050405020304" pitchFamily="18" charset="0"/>
                </a:rPr>
                <a:t>继承部分</a:t>
              </a:r>
              <a:endParaRPr kumimoji="1" lang="zh-CN" altLang="en-US" sz="2400" b="1">
                <a:solidFill>
                  <a:prstClr val="black"/>
                </a:solidFill>
              </a:endParaRPr>
            </a:p>
          </p:txBody>
        </p:sp>
        <p:sp>
          <p:nvSpPr>
            <p:cNvPr id="10251" name="Text Box 11"/>
            <p:cNvSpPr txBox="1">
              <a:spLocks noChangeArrowheads="1"/>
            </p:cNvSpPr>
            <p:nvPr/>
          </p:nvSpPr>
          <p:spPr bwMode="auto">
            <a:xfrm>
              <a:off x="4116" y="1657"/>
              <a:ext cx="117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kumimoji="1" lang="zh-CN" altLang="en-US" sz="2400" b="1">
                  <a:solidFill>
                    <a:prstClr val="black"/>
                  </a:solidFill>
                  <a:latin typeface="Times New Roman" panose="02020603050405020304" pitchFamily="18" charset="0"/>
                </a:rPr>
                <a:t>派生部分</a:t>
              </a:r>
              <a:endParaRPr kumimoji="1" lang="zh-CN" altLang="en-US" sz="2400" b="1">
                <a:solidFill>
                  <a:prstClr val="black"/>
                </a:solidFill>
              </a:endParaRPr>
            </a:p>
          </p:txBody>
        </p:sp>
        <p:sp>
          <p:nvSpPr>
            <p:cNvPr id="10252" name="Text Box 12"/>
            <p:cNvSpPr txBox="1">
              <a:spLocks noChangeArrowheads="1"/>
            </p:cNvSpPr>
            <p:nvPr/>
          </p:nvSpPr>
          <p:spPr bwMode="auto">
            <a:xfrm>
              <a:off x="2640" y="706"/>
              <a:ext cx="117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kumimoji="1" lang="zh-CN" altLang="en-US" sz="2800" b="1" dirty="0">
                  <a:solidFill>
                    <a:srgbClr val="B2B2B2"/>
                  </a:solidFill>
                  <a:latin typeface="Times New Roman" panose="02020603050405020304" pitchFamily="18" charset="0"/>
                </a:rPr>
                <a:t>派生类对象</a:t>
              </a:r>
              <a:endParaRPr kumimoji="1" lang="zh-CN" altLang="en-US" sz="2800" b="1" dirty="0">
                <a:solidFill>
                  <a:srgbClr val="B2B2B2"/>
                </a:solidFill>
              </a:endParaRPr>
            </a:p>
          </p:txBody>
        </p:sp>
      </p:grpSp>
    </p:spTree>
    <p:extLst>
      <p:ext uri="{BB962C8B-B14F-4D97-AF65-F5344CB8AC3E}">
        <p14:creationId xmlns:p14="http://schemas.microsoft.com/office/powerpoint/2010/main" val="3824816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062152" y="979878"/>
            <a:ext cx="8355828" cy="5257800"/>
          </a:xfrm>
        </p:spPr>
        <p:txBody>
          <a:bodyPr/>
          <a:lstStyle/>
          <a:p>
            <a:pPr eaLnBrk="1" hangingPunct="1"/>
            <a:r>
              <a:rPr lang="en-US" altLang="zh-CN" b="1" dirty="0"/>
              <a:t>public</a:t>
            </a:r>
          </a:p>
          <a:p>
            <a:pPr lvl="1" eaLnBrk="1" hangingPunct="1"/>
            <a:r>
              <a:rPr lang="zh-CN" altLang="en-US" b="1" dirty="0"/>
              <a:t>最常见的派生方式</a:t>
            </a:r>
          </a:p>
          <a:p>
            <a:pPr lvl="1" eaLnBrk="1" hangingPunct="1"/>
            <a:r>
              <a:rPr lang="zh-CN" altLang="en-US" b="1" dirty="0"/>
              <a:t>维持基类成员的可访问性，公有继承不改变基类成员在派生类中的访问权限</a:t>
            </a:r>
          </a:p>
          <a:p>
            <a:pPr lvl="1" eaLnBrk="1" hangingPunct="1"/>
            <a:r>
              <a:rPr lang="zh-CN" altLang="en-US" b="1" dirty="0"/>
              <a:t>派生类中的成员函数</a:t>
            </a:r>
            <a:r>
              <a:rPr lang="zh-CN" altLang="en-US" b="1" dirty="0">
                <a:solidFill>
                  <a:srgbClr val="FF0000"/>
                </a:solidFill>
              </a:rPr>
              <a:t>不可直接访问</a:t>
            </a:r>
            <a:r>
              <a:rPr lang="zh-CN" altLang="en-US" b="1" dirty="0"/>
              <a:t>基类的</a:t>
            </a:r>
            <a:r>
              <a:rPr lang="en-US" altLang="zh-CN" b="1" dirty="0"/>
              <a:t>private</a:t>
            </a:r>
            <a:r>
              <a:rPr lang="zh-CN" altLang="en-US" b="1" dirty="0"/>
              <a:t>成员，可以直接访问基类中的</a:t>
            </a:r>
            <a:r>
              <a:rPr lang="en-US" altLang="zh-CN" b="1" dirty="0"/>
              <a:t>public</a:t>
            </a:r>
            <a:r>
              <a:rPr lang="zh-CN" altLang="en-US" b="1" dirty="0"/>
              <a:t>和</a:t>
            </a:r>
            <a:r>
              <a:rPr lang="en-US" altLang="zh-CN" b="1" dirty="0"/>
              <a:t>protected</a:t>
            </a:r>
            <a:r>
              <a:rPr lang="zh-CN" altLang="en-US" b="1" dirty="0"/>
              <a:t>成员</a:t>
            </a:r>
            <a:endParaRPr lang="en-US" altLang="zh-CN" b="1" dirty="0"/>
          </a:p>
          <a:p>
            <a:pPr lvl="1" eaLnBrk="1" hangingPunct="1"/>
            <a:r>
              <a:rPr lang="zh-CN" altLang="en-US" b="1" dirty="0"/>
              <a:t>通过派生类的对象只能访问基类的</a:t>
            </a:r>
            <a:r>
              <a:rPr lang="en-US" altLang="zh-CN" b="1" dirty="0"/>
              <a:t>public</a:t>
            </a:r>
            <a:r>
              <a:rPr lang="zh-CN" altLang="en-US" b="1" dirty="0"/>
              <a:t>成员</a:t>
            </a:r>
            <a:endParaRPr lang="en-US" altLang="zh-CN" b="1" dirty="0"/>
          </a:p>
          <a:p>
            <a:pPr lvl="1" eaLnBrk="1" hangingPunct="1"/>
            <a:endParaRPr lang="zh-CN" altLang="en-US" b="1" dirty="0"/>
          </a:p>
          <a:p>
            <a:pPr lvl="1" eaLnBrk="1" hangingPunct="1"/>
            <a:endParaRPr lang="en-US" altLang="zh-CN" b="1" dirty="0"/>
          </a:p>
        </p:txBody>
      </p:sp>
      <p:sp>
        <p:nvSpPr>
          <p:cNvPr id="14339" name="Rectangle 3"/>
          <p:cNvSpPr>
            <a:spLocks noGrp="1" noChangeArrowheads="1"/>
          </p:cNvSpPr>
          <p:nvPr>
            <p:ph type="title"/>
          </p:nvPr>
        </p:nvSpPr>
        <p:spPr>
          <a:xfrm>
            <a:off x="2353866" y="0"/>
            <a:ext cx="7772400" cy="1143000"/>
          </a:xfrm>
          <a:noFill/>
        </p:spPr>
        <p:txBody>
          <a:bodyPr/>
          <a:lstStyle/>
          <a:p>
            <a:pPr eaLnBrk="1" hangingPunct="1"/>
            <a:r>
              <a:rPr lang="en-US" altLang="zh-CN" b="1" dirty="0"/>
              <a:t>5.2.2 </a:t>
            </a:r>
            <a:r>
              <a:rPr lang="zh-CN" altLang="en-US" b="1" dirty="0"/>
              <a:t>公有</a:t>
            </a:r>
            <a:r>
              <a:rPr lang="zh-CN" altLang="en-US" b="1" dirty="0">
                <a:solidFill>
                  <a:srgbClr val="FF0000"/>
                </a:solidFill>
              </a:rPr>
              <a:t>继承</a:t>
            </a:r>
          </a:p>
        </p:txBody>
      </p:sp>
    </p:spTree>
    <p:extLst>
      <p:ext uri="{BB962C8B-B14F-4D97-AF65-F5344CB8AC3E}">
        <p14:creationId xmlns:p14="http://schemas.microsoft.com/office/powerpoint/2010/main" val="314267476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67608" y="0"/>
            <a:ext cx="7772400" cy="1143000"/>
          </a:xfrm>
        </p:spPr>
        <p:txBody>
          <a:bodyPr/>
          <a:lstStyle/>
          <a:p>
            <a:pPr eaLnBrk="1" hangingPunct="1"/>
            <a:r>
              <a:rPr lang="en-US" altLang="zh-CN" b="1" dirty="0"/>
              <a:t>5.2.3 </a:t>
            </a:r>
            <a:r>
              <a:rPr lang="zh-CN" altLang="en-US" b="1" dirty="0"/>
              <a:t>私有</a:t>
            </a:r>
            <a:r>
              <a:rPr lang="zh-CN" altLang="en-US" b="1" dirty="0">
                <a:solidFill>
                  <a:srgbClr val="FF0000"/>
                </a:solidFill>
              </a:rPr>
              <a:t>继承</a:t>
            </a:r>
          </a:p>
        </p:txBody>
      </p:sp>
      <p:sp>
        <p:nvSpPr>
          <p:cNvPr id="19459" name="Rectangle 3"/>
          <p:cNvSpPr>
            <a:spLocks noGrp="1" noChangeArrowheads="1"/>
          </p:cNvSpPr>
          <p:nvPr>
            <p:ph type="body" idx="1"/>
          </p:nvPr>
        </p:nvSpPr>
        <p:spPr>
          <a:xfrm>
            <a:off x="2208213" y="1195978"/>
            <a:ext cx="7772400" cy="4968875"/>
          </a:xfrm>
          <a:noFill/>
        </p:spPr>
        <p:txBody>
          <a:bodyPr/>
          <a:lstStyle/>
          <a:p>
            <a:pPr eaLnBrk="1" hangingPunct="1">
              <a:lnSpc>
                <a:spcPct val="90000"/>
              </a:lnSpc>
            </a:pPr>
            <a:r>
              <a:rPr lang="en-US" altLang="zh-CN" b="1" dirty="0"/>
              <a:t>private</a:t>
            </a:r>
          </a:p>
          <a:p>
            <a:pPr lvl="1" eaLnBrk="1" hangingPunct="1">
              <a:lnSpc>
                <a:spcPct val="90000"/>
              </a:lnSpc>
            </a:pPr>
            <a:r>
              <a:rPr lang="zh-CN" altLang="en-US" b="1" dirty="0"/>
              <a:t>基类的中的</a:t>
            </a:r>
            <a:r>
              <a:rPr lang="en-US" altLang="zh-CN" b="1" dirty="0"/>
              <a:t>public</a:t>
            </a:r>
            <a:r>
              <a:rPr lang="zh-CN" altLang="en-US" b="1" dirty="0"/>
              <a:t>和</a:t>
            </a:r>
            <a:r>
              <a:rPr lang="en-US" altLang="zh-CN" b="1" dirty="0"/>
              <a:t>protected</a:t>
            </a:r>
            <a:r>
              <a:rPr lang="zh-CN" altLang="en-US" b="1" dirty="0"/>
              <a:t>的成员在派生类中会变成</a:t>
            </a:r>
            <a:r>
              <a:rPr lang="en-US" altLang="zh-CN" b="1" dirty="0"/>
              <a:t>private, private</a:t>
            </a:r>
            <a:r>
              <a:rPr lang="zh-CN" altLang="en-US" b="1" dirty="0"/>
              <a:t>成员在派生类中不可访问。</a:t>
            </a:r>
            <a:endParaRPr lang="en-US" altLang="zh-CN" b="1" dirty="0"/>
          </a:p>
          <a:p>
            <a:pPr lvl="1" eaLnBrk="1" hangingPunct="1"/>
            <a:r>
              <a:rPr lang="zh-CN" altLang="en-US" b="1" dirty="0"/>
              <a:t>派生类中的成员函数</a:t>
            </a:r>
            <a:r>
              <a:rPr lang="zh-CN" altLang="en-US" b="1" dirty="0">
                <a:solidFill>
                  <a:srgbClr val="FF0000"/>
                </a:solidFill>
              </a:rPr>
              <a:t>不可直接访问</a:t>
            </a:r>
            <a:r>
              <a:rPr lang="zh-CN" altLang="en-US" b="1" dirty="0"/>
              <a:t>基类的</a:t>
            </a:r>
            <a:r>
              <a:rPr lang="en-US" altLang="zh-CN" b="1" dirty="0"/>
              <a:t>private</a:t>
            </a:r>
            <a:r>
              <a:rPr lang="zh-CN" altLang="en-US" b="1" dirty="0"/>
              <a:t>成员，可以直接访问基类中的</a:t>
            </a:r>
            <a:r>
              <a:rPr lang="en-US" altLang="zh-CN" b="1" dirty="0"/>
              <a:t>public</a:t>
            </a:r>
            <a:r>
              <a:rPr lang="zh-CN" altLang="en-US" b="1" dirty="0"/>
              <a:t>和</a:t>
            </a:r>
            <a:r>
              <a:rPr lang="en-US" altLang="zh-CN" b="1" dirty="0"/>
              <a:t>protected</a:t>
            </a:r>
            <a:r>
              <a:rPr lang="zh-CN" altLang="en-US" b="1" dirty="0"/>
              <a:t>成员</a:t>
            </a:r>
            <a:endParaRPr lang="en-US" altLang="zh-CN" b="1" dirty="0"/>
          </a:p>
          <a:p>
            <a:pPr lvl="1" eaLnBrk="1" hangingPunct="1"/>
            <a:r>
              <a:rPr lang="zh-CN" altLang="en-US" b="1" dirty="0"/>
              <a:t>通过派生类的对象</a:t>
            </a:r>
            <a:r>
              <a:rPr lang="zh-CN" altLang="en-US" b="1" dirty="0">
                <a:solidFill>
                  <a:srgbClr val="FF0000"/>
                </a:solidFill>
              </a:rPr>
              <a:t>不能访问基类的任何成员</a:t>
            </a:r>
            <a:endParaRPr lang="en-US" altLang="zh-CN" b="1" dirty="0">
              <a:solidFill>
                <a:srgbClr val="FF0000"/>
              </a:solidFill>
            </a:endParaRPr>
          </a:p>
          <a:p>
            <a:pPr lvl="1" eaLnBrk="1" hangingPunct="1">
              <a:lnSpc>
                <a:spcPct val="90000"/>
              </a:lnSpc>
            </a:pPr>
            <a:endParaRPr lang="zh-CN" altLang="en-US" b="1" dirty="0">
              <a:solidFill>
                <a:schemeClr val="accent2"/>
              </a:solidFill>
            </a:endParaRPr>
          </a:p>
        </p:txBody>
      </p:sp>
    </p:spTree>
    <p:extLst>
      <p:ext uri="{BB962C8B-B14F-4D97-AF65-F5344CB8AC3E}">
        <p14:creationId xmlns:p14="http://schemas.microsoft.com/office/powerpoint/2010/main" val="379796930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623098" y="34482"/>
            <a:ext cx="7772400" cy="1143000"/>
          </a:xfrm>
        </p:spPr>
        <p:txBody>
          <a:bodyPr/>
          <a:lstStyle/>
          <a:p>
            <a:pPr eaLnBrk="1" hangingPunct="1"/>
            <a:r>
              <a:rPr lang="en-US" altLang="zh-CN" b="1" dirty="0"/>
              <a:t>5.2.4 </a:t>
            </a:r>
            <a:r>
              <a:rPr lang="zh-CN" altLang="en-US" b="1" dirty="0">
                <a:solidFill>
                  <a:srgbClr val="FF0000"/>
                </a:solidFill>
              </a:rPr>
              <a:t>保护继承</a:t>
            </a:r>
          </a:p>
        </p:txBody>
      </p:sp>
      <p:sp>
        <p:nvSpPr>
          <p:cNvPr id="22531" name="Rectangle 3"/>
          <p:cNvSpPr>
            <a:spLocks noGrp="1" noChangeArrowheads="1"/>
          </p:cNvSpPr>
          <p:nvPr>
            <p:ph type="body" idx="1"/>
          </p:nvPr>
        </p:nvSpPr>
        <p:spPr>
          <a:xfrm>
            <a:off x="2134185" y="1195978"/>
            <a:ext cx="8281800" cy="4751387"/>
          </a:xfrm>
        </p:spPr>
        <p:txBody>
          <a:bodyPr/>
          <a:lstStyle/>
          <a:p>
            <a:pPr eaLnBrk="1" hangingPunct="1"/>
            <a:r>
              <a:rPr lang="zh-CN" altLang="en-US" sz="2800" b="1" dirty="0"/>
              <a:t>派生方式为</a:t>
            </a:r>
            <a:r>
              <a:rPr lang="en-US" altLang="zh-CN" sz="2800" b="1" dirty="0"/>
              <a:t>protected</a:t>
            </a:r>
            <a:r>
              <a:rPr lang="zh-CN" altLang="en-US" sz="2800" b="1" dirty="0"/>
              <a:t>的继承称为保护继承，在这种继承方式下，基类的</a:t>
            </a:r>
            <a:r>
              <a:rPr lang="en-US" altLang="zh-CN" sz="2800" b="1" dirty="0"/>
              <a:t>public</a:t>
            </a:r>
            <a:r>
              <a:rPr lang="zh-CN" altLang="en-US" sz="2800" b="1" dirty="0"/>
              <a:t>成员在派生类中会变成</a:t>
            </a:r>
            <a:r>
              <a:rPr lang="en-US" altLang="zh-CN" sz="2800" b="1" dirty="0"/>
              <a:t>protected</a:t>
            </a:r>
            <a:r>
              <a:rPr lang="zh-CN" altLang="en-US" sz="2800" b="1" dirty="0"/>
              <a:t>成员，基类的</a:t>
            </a:r>
            <a:r>
              <a:rPr lang="en-US" altLang="zh-CN" sz="2800" b="1" dirty="0"/>
              <a:t>protected</a:t>
            </a:r>
            <a:r>
              <a:rPr lang="zh-CN" altLang="en-US" sz="2800" b="1" dirty="0"/>
              <a:t>和</a:t>
            </a:r>
            <a:r>
              <a:rPr lang="en-US" altLang="zh-CN" sz="2800" b="1" dirty="0"/>
              <a:t>private</a:t>
            </a:r>
            <a:r>
              <a:rPr lang="zh-CN" altLang="en-US" sz="2800" b="1" dirty="0"/>
              <a:t>成员在派生类中保持原来的访问权限。基类的</a:t>
            </a:r>
            <a:r>
              <a:rPr lang="en-US" altLang="zh-CN" sz="2800" b="1" dirty="0"/>
              <a:t>private</a:t>
            </a:r>
            <a:r>
              <a:rPr lang="zh-CN" altLang="en-US" sz="2800" b="1" dirty="0"/>
              <a:t>成员不可访问。</a:t>
            </a:r>
            <a:endParaRPr lang="en-US" altLang="zh-CN" sz="2800" b="1" dirty="0"/>
          </a:p>
          <a:p>
            <a:pPr eaLnBrk="1" hangingPunct="1"/>
            <a:r>
              <a:rPr lang="zh-CN" altLang="en-US" sz="2800" b="1" dirty="0"/>
              <a:t>派生类中的成员函数</a:t>
            </a:r>
            <a:r>
              <a:rPr lang="zh-CN" altLang="en-US" sz="2800" b="1" dirty="0">
                <a:solidFill>
                  <a:srgbClr val="FF0000"/>
                </a:solidFill>
              </a:rPr>
              <a:t>不可直接访问</a:t>
            </a:r>
            <a:r>
              <a:rPr lang="zh-CN" altLang="en-US" sz="2800" b="1" dirty="0"/>
              <a:t>基类的</a:t>
            </a:r>
            <a:r>
              <a:rPr lang="en-US" altLang="zh-CN" sz="2800" b="1" dirty="0"/>
              <a:t>private</a:t>
            </a:r>
            <a:r>
              <a:rPr lang="zh-CN" altLang="en-US" sz="2800" b="1" dirty="0"/>
              <a:t>成员，可以直接访问基类中的</a:t>
            </a:r>
            <a:r>
              <a:rPr lang="en-US" altLang="zh-CN" sz="2800" b="1" dirty="0"/>
              <a:t>public</a:t>
            </a:r>
            <a:r>
              <a:rPr lang="zh-CN" altLang="en-US" sz="2800" b="1" dirty="0"/>
              <a:t>和</a:t>
            </a:r>
            <a:r>
              <a:rPr lang="en-US" altLang="zh-CN" sz="2800" b="1" dirty="0"/>
              <a:t>protected</a:t>
            </a:r>
            <a:r>
              <a:rPr lang="zh-CN" altLang="en-US" sz="2800" b="1" dirty="0"/>
              <a:t>成员</a:t>
            </a:r>
            <a:endParaRPr lang="en-US" altLang="zh-CN" sz="2800" b="1" dirty="0"/>
          </a:p>
          <a:p>
            <a:pPr eaLnBrk="1" hangingPunct="1"/>
            <a:r>
              <a:rPr lang="zh-CN" altLang="en-US" sz="2800" b="1" dirty="0"/>
              <a:t>通过派生类的对象</a:t>
            </a:r>
            <a:r>
              <a:rPr lang="zh-CN" altLang="en-US" sz="2800" b="1" dirty="0">
                <a:solidFill>
                  <a:srgbClr val="FF0000"/>
                </a:solidFill>
              </a:rPr>
              <a:t>不能访问基类的任何成员</a:t>
            </a:r>
            <a:endParaRPr lang="en-US" altLang="zh-CN" sz="2800" b="1" dirty="0">
              <a:solidFill>
                <a:srgbClr val="FF0000"/>
              </a:solidFill>
            </a:endParaRPr>
          </a:p>
          <a:p>
            <a:pPr eaLnBrk="1" hangingPunct="1"/>
            <a:endParaRPr lang="zh-CN" altLang="en-US" sz="2800" b="1" dirty="0">
              <a:solidFill>
                <a:srgbClr val="FF0000"/>
              </a:solidFill>
            </a:endParaRPr>
          </a:p>
        </p:txBody>
      </p:sp>
    </p:spTree>
    <p:extLst>
      <p:ext uri="{BB962C8B-B14F-4D97-AF65-F5344CB8AC3E}">
        <p14:creationId xmlns:p14="http://schemas.microsoft.com/office/powerpoint/2010/main" val="9990915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537388" y="2060849"/>
          <a:ext cx="8978902" cy="2613025"/>
        </p:xfrm>
        <a:graphic>
          <a:graphicData uri="http://schemas.openxmlformats.org/drawingml/2006/table">
            <a:tbl>
              <a:tblPr firstRow="1" bandRow="1">
                <a:tableStyleId>{5940675A-B579-460E-94D1-54222C63F5DA}</a:tableStyleId>
              </a:tblPr>
              <a:tblGrid>
                <a:gridCol w="1165543">
                  <a:extLst>
                    <a:ext uri="{9D8B030D-6E8A-4147-A177-3AD203B41FA5}">
                      <a16:colId xmlns:a16="http://schemas.microsoft.com/office/drawing/2014/main" val="20000"/>
                    </a:ext>
                  </a:extLst>
                </a:gridCol>
                <a:gridCol w="752793">
                  <a:extLst>
                    <a:ext uri="{9D8B030D-6E8A-4147-A177-3AD203B41FA5}">
                      <a16:colId xmlns:a16="http://schemas.microsoft.com/office/drawing/2014/main" val="20001"/>
                    </a:ext>
                  </a:extLst>
                </a:gridCol>
                <a:gridCol w="1038543">
                  <a:extLst>
                    <a:ext uri="{9D8B030D-6E8A-4147-A177-3AD203B41FA5}">
                      <a16:colId xmlns:a16="http://schemas.microsoft.com/office/drawing/2014/main" val="20002"/>
                    </a:ext>
                  </a:extLst>
                </a:gridCol>
                <a:gridCol w="813117">
                  <a:extLst>
                    <a:ext uri="{9D8B030D-6E8A-4147-A177-3AD203B41FA5}">
                      <a16:colId xmlns:a16="http://schemas.microsoft.com/office/drawing/2014/main" val="20003"/>
                    </a:ext>
                  </a:extLst>
                </a:gridCol>
                <a:gridCol w="752793">
                  <a:extLst>
                    <a:ext uri="{9D8B030D-6E8A-4147-A177-3AD203B41FA5}">
                      <a16:colId xmlns:a16="http://schemas.microsoft.com/office/drawing/2014/main" val="20004"/>
                    </a:ext>
                  </a:extLst>
                </a:gridCol>
                <a:gridCol w="1038543">
                  <a:extLst>
                    <a:ext uri="{9D8B030D-6E8A-4147-A177-3AD203B41FA5}">
                      <a16:colId xmlns:a16="http://schemas.microsoft.com/office/drawing/2014/main" val="20005"/>
                    </a:ext>
                  </a:extLst>
                </a:gridCol>
                <a:gridCol w="813117">
                  <a:extLst>
                    <a:ext uri="{9D8B030D-6E8A-4147-A177-3AD203B41FA5}">
                      <a16:colId xmlns:a16="http://schemas.microsoft.com/office/drawing/2014/main" val="20006"/>
                    </a:ext>
                  </a:extLst>
                </a:gridCol>
                <a:gridCol w="752793">
                  <a:extLst>
                    <a:ext uri="{9D8B030D-6E8A-4147-A177-3AD203B41FA5}">
                      <a16:colId xmlns:a16="http://schemas.microsoft.com/office/drawing/2014/main" val="20007"/>
                    </a:ext>
                  </a:extLst>
                </a:gridCol>
                <a:gridCol w="1038543">
                  <a:extLst>
                    <a:ext uri="{9D8B030D-6E8A-4147-A177-3AD203B41FA5}">
                      <a16:colId xmlns:a16="http://schemas.microsoft.com/office/drawing/2014/main" val="20008"/>
                    </a:ext>
                  </a:extLst>
                </a:gridCol>
                <a:gridCol w="813117">
                  <a:extLst>
                    <a:ext uri="{9D8B030D-6E8A-4147-A177-3AD203B41FA5}">
                      <a16:colId xmlns:a16="http://schemas.microsoft.com/office/drawing/2014/main" val="20009"/>
                    </a:ext>
                  </a:extLst>
                </a:gridCol>
              </a:tblGrid>
              <a:tr h="474797">
                <a:tc rowSpan="2">
                  <a:txBody>
                    <a:bodyPr/>
                    <a:lstStyle/>
                    <a:p>
                      <a:r>
                        <a:rPr lang="zh-CN" altLang="en-US" sz="1800" dirty="0"/>
                        <a:t>     派生 </a:t>
                      </a:r>
                      <a:endParaRPr lang="en-US" altLang="zh-CN" sz="1800" dirty="0"/>
                    </a:p>
                    <a:p>
                      <a:r>
                        <a:rPr lang="en-US" altLang="zh-CN" sz="1800" dirty="0"/>
                        <a:t>         </a:t>
                      </a:r>
                      <a:r>
                        <a:rPr lang="zh-CN" altLang="en-US" sz="1800" dirty="0"/>
                        <a:t>类</a:t>
                      </a:r>
                    </a:p>
                    <a:p>
                      <a:endParaRPr lang="en-US" altLang="zh-CN" sz="1800" dirty="0"/>
                    </a:p>
                    <a:p>
                      <a:r>
                        <a:rPr lang="zh-CN" altLang="en-US" sz="1800" dirty="0"/>
                        <a:t>基类</a:t>
                      </a:r>
                    </a:p>
                  </a:txBody>
                  <a:tcPr marT="45677" marB="45677">
                    <a:lnTlToBr w="12700" cap="flat" cmpd="sng" algn="ctr">
                      <a:solidFill>
                        <a:schemeClr val="tx1"/>
                      </a:solidFill>
                      <a:prstDash val="solid"/>
                      <a:round/>
                      <a:headEnd type="none" w="med" len="med"/>
                      <a:tailEnd type="none" w="med" len="med"/>
                    </a:lnTlToBr>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public</a:t>
                      </a: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private</a:t>
                      </a: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13835">
                <a:tc vMerge="1">
                  <a:txBody>
                    <a:bodyPr/>
                    <a:lstStyle/>
                    <a:p>
                      <a:endParaRPr lang="zh-CN" altLang="en-US" dirty="0"/>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public</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Arial" charset="0"/>
                          <a:ea typeface="宋体" pitchFamily="2" charset="-122"/>
                          <a:cs typeface="Times New Roman" pitchFamily="18" charset="0"/>
                        </a:rPr>
                        <a:t>private</a:t>
                      </a:r>
                      <a:endParaRPr kumimoji="0" lang="en-US" altLang="zh-CN" sz="14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extLst>
                  <a:ext uri="{0D108BD9-81ED-4DB2-BD59-A6C34878D82A}">
                    <a16:rowId xmlns:a16="http://schemas.microsoft.com/office/drawing/2014/main" val="10001"/>
                  </a:ext>
                </a:extLst>
              </a:tr>
              <a:tr h="4747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public</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extLst>
                  <a:ext uri="{0D108BD9-81ED-4DB2-BD59-A6C34878D82A}">
                    <a16:rowId xmlns:a16="http://schemas.microsoft.com/office/drawing/2014/main" val="10002"/>
                  </a:ext>
                </a:extLst>
              </a:tr>
              <a:tr h="4747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extLst>
                  <a:ext uri="{0D108BD9-81ED-4DB2-BD59-A6C34878D82A}">
                    <a16:rowId xmlns:a16="http://schemas.microsoft.com/office/drawing/2014/main" val="10003"/>
                  </a:ext>
                </a:extLst>
              </a:tr>
              <a:tr h="4747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private</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marT="45677" marB="4567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marT="45677" marB="45677" anchor="ctr" horzOverflow="overflow"/>
                </a:tc>
                <a:extLst>
                  <a:ext uri="{0D108BD9-81ED-4DB2-BD59-A6C34878D82A}">
                    <a16:rowId xmlns:a16="http://schemas.microsoft.com/office/drawing/2014/main" val="10004"/>
                  </a:ext>
                </a:extLst>
              </a:tr>
            </a:tbl>
          </a:graphicData>
        </a:graphic>
      </p:graphicFrame>
      <p:sp>
        <p:nvSpPr>
          <p:cNvPr id="25664" name="TextBox 5"/>
          <p:cNvSpPr txBox="1">
            <a:spLocks noChangeArrowheads="1"/>
          </p:cNvSpPr>
          <p:nvPr/>
        </p:nvSpPr>
        <p:spPr bwMode="auto">
          <a:xfrm>
            <a:off x="2040627" y="1217885"/>
            <a:ext cx="640873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b="1">
                <a:solidFill>
                  <a:prstClr val="black"/>
                </a:solidFill>
              </a:rPr>
              <a:t>基类成员在派生类中的访问权限</a:t>
            </a:r>
          </a:p>
        </p:txBody>
      </p:sp>
    </p:spTree>
    <p:extLst>
      <p:ext uri="{BB962C8B-B14F-4D97-AF65-F5344CB8AC3E}">
        <p14:creationId xmlns:p14="http://schemas.microsoft.com/office/powerpoint/2010/main" val="1179146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2351584" y="1412776"/>
            <a:ext cx="7886700" cy="4351338"/>
          </a:xfrm>
        </p:spPr>
        <p:txBody>
          <a:bodyPr/>
          <a:lstStyle/>
          <a:p>
            <a:r>
              <a:rPr lang="zh-CN" altLang="en-US" b="1" dirty="0"/>
              <a:t>多继承且有内嵌对象时的构造函数</a:t>
            </a:r>
            <a:endParaRPr lang="en-US" altLang="zh-CN" b="1" dirty="0"/>
          </a:p>
          <a:p>
            <a:pPr>
              <a:buFont typeface="Monotype Sorts" pitchFamily="2" charset="2"/>
              <a:buNone/>
            </a:pPr>
            <a:r>
              <a:rPr lang="zh-CN" altLang="en-US" b="1" dirty="0"/>
              <a:t>派生类名</a:t>
            </a:r>
            <a:r>
              <a:rPr lang="en-US" altLang="zh-CN" b="1" dirty="0"/>
              <a:t>::</a:t>
            </a:r>
            <a:r>
              <a:rPr lang="zh-CN" altLang="en-US" b="1" dirty="0"/>
              <a:t>派生类名</a:t>
            </a:r>
            <a:r>
              <a:rPr lang="en-US" altLang="zh-CN" b="1" dirty="0"/>
              <a:t>(</a:t>
            </a:r>
            <a:r>
              <a:rPr lang="zh-CN" altLang="en-US" b="1" dirty="0"/>
              <a:t>基类</a:t>
            </a:r>
            <a:r>
              <a:rPr lang="en-US" altLang="zh-CN" b="1" dirty="0"/>
              <a:t>1</a:t>
            </a:r>
            <a:r>
              <a:rPr lang="zh-CN" altLang="en-US" b="1" dirty="0"/>
              <a:t>形参，基类</a:t>
            </a:r>
            <a:r>
              <a:rPr lang="en-US" altLang="zh-CN" b="1" dirty="0"/>
              <a:t>2</a:t>
            </a:r>
            <a:r>
              <a:rPr lang="zh-CN" altLang="en-US" b="1" dirty="0"/>
              <a:t>形参，</a:t>
            </a:r>
            <a:r>
              <a:rPr lang="en-US" altLang="zh-CN" b="1" dirty="0"/>
              <a:t>...</a:t>
            </a:r>
            <a:r>
              <a:rPr lang="zh-CN" altLang="en-US" b="1" dirty="0"/>
              <a:t>基类</a:t>
            </a:r>
            <a:r>
              <a:rPr lang="en-US" altLang="zh-CN" b="1" dirty="0"/>
              <a:t>n</a:t>
            </a:r>
            <a:r>
              <a:rPr lang="zh-CN" altLang="en-US" b="1" dirty="0"/>
              <a:t>形参，本类形参</a:t>
            </a:r>
            <a:r>
              <a:rPr lang="en-US" altLang="zh-CN" b="1" dirty="0"/>
              <a:t>):</a:t>
            </a:r>
            <a:r>
              <a:rPr lang="zh-CN" altLang="en-US" b="1" dirty="0"/>
              <a:t>基类名</a:t>
            </a:r>
            <a:r>
              <a:rPr lang="en-US" altLang="zh-CN" b="1" dirty="0"/>
              <a:t>1(</a:t>
            </a:r>
            <a:r>
              <a:rPr lang="zh-CN" altLang="en-US" b="1" dirty="0"/>
              <a:t>参数</a:t>
            </a:r>
            <a:r>
              <a:rPr lang="en-US" altLang="zh-CN" b="1" dirty="0"/>
              <a:t>), </a:t>
            </a:r>
            <a:r>
              <a:rPr lang="zh-CN" altLang="en-US" b="1" dirty="0"/>
              <a:t>基类名</a:t>
            </a:r>
            <a:r>
              <a:rPr lang="en-US" altLang="zh-CN" b="1" dirty="0"/>
              <a:t>2(</a:t>
            </a:r>
            <a:r>
              <a:rPr lang="zh-CN" altLang="en-US" b="1" dirty="0"/>
              <a:t>参数</a:t>
            </a:r>
            <a:r>
              <a:rPr lang="en-US" altLang="zh-CN" b="1" dirty="0"/>
              <a:t>), ...</a:t>
            </a:r>
            <a:r>
              <a:rPr lang="zh-CN" altLang="en-US" b="1" dirty="0"/>
              <a:t>基类名</a:t>
            </a:r>
            <a:r>
              <a:rPr lang="en-US" altLang="zh-CN" b="1" dirty="0"/>
              <a:t>n(</a:t>
            </a:r>
            <a:r>
              <a:rPr lang="zh-CN" altLang="en-US" b="1" dirty="0"/>
              <a:t>参数</a:t>
            </a:r>
            <a:r>
              <a:rPr lang="en-US" altLang="zh-CN" b="1" dirty="0"/>
              <a:t>)</a:t>
            </a:r>
            <a:r>
              <a:rPr lang="zh-CN" altLang="en-US" b="1" dirty="0"/>
              <a:t>，</a:t>
            </a:r>
            <a:r>
              <a:rPr lang="zh-CN" altLang="en-US" b="1" dirty="0">
                <a:solidFill>
                  <a:srgbClr val="FF0066"/>
                </a:solidFill>
              </a:rPr>
              <a:t>对象数据成员的初始化</a:t>
            </a:r>
          </a:p>
          <a:p>
            <a:pPr>
              <a:buFont typeface="Monotype Sorts" pitchFamily="2" charset="2"/>
              <a:buNone/>
            </a:pPr>
            <a:r>
              <a:rPr lang="en-US" altLang="zh-CN" b="1" dirty="0"/>
              <a:t>{</a:t>
            </a:r>
          </a:p>
          <a:p>
            <a:pPr>
              <a:buFont typeface="Monotype Sorts" pitchFamily="2" charset="2"/>
              <a:buNone/>
            </a:pPr>
            <a:r>
              <a:rPr lang="en-US" altLang="zh-CN" b="1" dirty="0"/>
              <a:t>        </a:t>
            </a:r>
            <a:r>
              <a:rPr lang="zh-CN" altLang="en-US" b="1" dirty="0"/>
              <a:t>本类成员初始化赋值语句；</a:t>
            </a:r>
          </a:p>
          <a:p>
            <a:pPr>
              <a:buFont typeface="Monotype Sorts" pitchFamily="2" charset="2"/>
              <a:buNone/>
            </a:pPr>
            <a:r>
              <a:rPr lang="en-US" altLang="zh-CN" b="1" dirty="0"/>
              <a:t>}</a:t>
            </a:r>
            <a:r>
              <a:rPr lang="zh-CN" altLang="en-US" b="1" dirty="0"/>
              <a:t>；</a:t>
            </a:r>
          </a:p>
        </p:txBody>
      </p:sp>
    </p:spTree>
    <p:extLst>
      <p:ext uri="{BB962C8B-B14F-4D97-AF65-F5344CB8AC3E}">
        <p14:creationId xmlns:p14="http://schemas.microsoft.com/office/powerpoint/2010/main" val="2859540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464584" y="34272"/>
            <a:ext cx="7772400" cy="685800"/>
          </a:xfrm>
        </p:spPr>
        <p:txBody>
          <a:bodyPr/>
          <a:lstStyle/>
          <a:p>
            <a:r>
              <a:rPr lang="en-US" altLang="zh-CN" b="1"/>
              <a:t>5.4.2</a:t>
            </a:r>
            <a:r>
              <a:rPr lang="zh-CN" altLang="en-US" b="1"/>
              <a:t>构造</a:t>
            </a:r>
            <a:r>
              <a:rPr lang="zh-CN" altLang="en-US" b="1">
                <a:solidFill>
                  <a:srgbClr val="FF0000"/>
                </a:solidFill>
              </a:rPr>
              <a:t>函数和析构函数调用次序</a:t>
            </a:r>
            <a:endParaRPr lang="zh-CN" altLang="en-US" b="1"/>
          </a:p>
        </p:txBody>
      </p:sp>
      <p:sp>
        <p:nvSpPr>
          <p:cNvPr id="56323" name="Rectangle 3"/>
          <p:cNvSpPr>
            <a:spLocks noGrp="1" noChangeArrowheads="1"/>
          </p:cNvSpPr>
          <p:nvPr>
            <p:ph type="body" idx="1"/>
          </p:nvPr>
        </p:nvSpPr>
        <p:spPr>
          <a:xfrm>
            <a:off x="2135560" y="1484784"/>
            <a:ext cx="7886700" cy="4351338"/>
          </a:xfrm>
        </p:spPr>
        <p:txBody>
          <a:bodyPr/>
          <a:lstStyle/>
          <a:p>
            <a:pPr marL="685800" indent="-685800">
              <a:buNone/>
            </a:pPr>
            <a:r>
              <a:rPr lang="en-US" altLang="zh-CN" b="1" dirty="0"/>
              <a:t>1</a:t>
            </a:r>
            <a:r>
              <a:rPr lang="zh-CN" altLang="en-US" b="1" dirty="0"/>
              <a:t>． 调用基类构造函数，调用顺序按照它们被继承时声明的顺序（从左向右）。</a:t>
            </a:r>
          </a:p>
          <a:p>
            <a:pPr marL="685800" indent="-685800">
              <a:buNone/>
            </a:pPr>
            <a:r>
              <a:rPr lang="en-US" altLang="zh-CN" b="1" dirty="0"/>
              <a:t>2</a:t>
            </a:r>
            <a:r>
              <a:rPr lang="zh-CN" altLang="en-US" b="1" dirty="0"/>
              <a:t>． 调用成员对象的构造函数，调用顺序按照它们在类中声明的顺序。</a:t>
            </a:r>
          </a:p>
          <a:p>
            <a:pPr marL="685800" indent="-685800">
              <a:buNone/>
            </a:pPr>
            <a:r>
              <a:rPr lang="en-US" altLang="zh-CN" b="1" dirty="0"/>
              <a:t>3</a:t>
            </a:r>
            <a:r>
              <a:rPr lang="zh-CN" altLang="en-US" b="1" dirty="0"/>
              <a:t>． 派生类的构造函数体中的内容。</a:t>
            </a:r>
          </a:p>
          <a:p>
            <a:pPr marL="685800" indent="-685800">
              <a:buNone/>
            </a:pPr>
            <a:r>
              <a:rPr lang="zh-CN" altLang="en-US" b="1" dirty="0">
                <a:solidFill>
                  <a:srgbClr val="FF3300"/>
                </a:solidFill>
              </a:rPr>
              <a:t>基类构造顺序由派生层次决定</a:t>
            </a:r>
            <a:r>
              <a:rPr lang="zh-CN" altLang="en-US" b="1" dirty="0"/>
              <a:t>：最远的基类最先构造</a:t>
            </a:r>
          </a:p>
          <a:p>
            <a:pPr marL="685800" indent="-685800">
              <a:buNone/>
            </a:pPr>
            <a:r>
              <a:rPr lang="zh-CN" altLang="en-US" b="1" dirty="0">
                <a:solidFill>
                  <a:srgbClr val="FF3300"/>
                </a:solidFill>
              </a:rPr>
              <a:t>析构函数的析构顺序与构造相反</a:t>
            </a:r>
          </a:p>
          <a:p>
            <a:pPr marL="685800" indent="-685800">
              <a:buNone/>
            </a:pPr>
            <a:endParaRPr lang="zh-CN" altLang="en-US" dirty="0"/>
          </a:p>
        </p:txBody>
      </p:sp>
    </p:spTree>
    <p:extLst>
      <p:ext uri="{BB962C8B-B14F-4D97-AF65-F5344CB8AC3E}">
        <p14:creationId xmlns:p14="http://schemas.microsoft.com/office/powerpoint/2010/main" val="3650414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07568" y="1124745"/>
            <a:ext cx="7772400" cy="4970463"/>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None/>
            </a:pPr>
            <a:r>
              <a:rPr kumimoji="1" lang="en-US" altLang="zh-CN" b="1" dirty="0">
                <a:solidFill>
                  <a:prstClr val="black"/>
                </a:solidFill>
                <a:latin typeface="Arial"/>
              </a:rPr>
              <a:t>⑥</a:t>
            </a:r>
            <a:r>
              <a:rPr kumimoji="1" lang="zh-CN" altLang="en-US" b="1" dirty="0">
                <a:solidFill>
                  <a:prstClr val="black"/>
                </a:solidFill>
                <a:latin typeface="Arial"/>
              </a:rPr>
              <a:t>类和结构的区别</a:t>
            </a:r>
          </a:p>
          <a:p>
            <a:pPr lvl="1" fontAlgn="base">
              <a:spcAft>
                <a:spcPct val="0"/>
              </a:spcAft>
            </a:pPr>
            <a:r>
              <a:rPr kumimoji="1" lang="zh-CN" altLang="en-US" sz="2667" b="1" dirty="0">
                <a:solidFill>
                  <a:prstClr val="black"/>
                </a:solidFill>
                <a:latin typeface="Arial"/>
              </a:rPr>
              <a:t>类定义中默认情况下的成员是</a:t>
            </a:r>
            <a:r>
              <a:rPr kumimoji="1" lang="en-US" altLang="zh-CN" sz="2667" b="1" dirty="0">
                <a:solidFill>
                  <a:prstClr val="black"/>
                </a:solidFill>
                <a:latin typeface="Arial"/>
              </a:rPr>
              <a:t>private;</a:t>
            </a:r>
          </a:p>
          <a:p>
            <a:pPr lvl="1" fontAlgn="base">
              <a:spcAft>
                <a:spcPct val="0"/>
              </a:spcAft>
            </a:pPr>
            <a:r>
              <a:rPr kumimoji="1" lang="zh-CN" altLang="en-US" sz="2667" b="1" dirty="0">
                <a:solidFill>
                  <a:prstClr val="black"/>
                </a:solidFill>
                <a:latin typeface="Arial"/>
              </a:rPr>
              <a:t>结构定义中默认情况下的成员是</a:t>
            </a:r>
            <a:r>
              <a:rPr kumimoji="1" lang="en-US" altLang="zh-CN" sz="2667" b="1" dirty="0">
                <a:solidFill>
                  <a:prstClr val="black"/>
                </a:solidFill>
                <a:latin typeface="Arial"/>
              </a:rPr>
              <a:t>public;</a:t>
            </a:r>
          </a:p>
          <a:p>
            <a:pPr lvl="1" fontAlgn="base">
              <a:spcAft>
                <a:spcPct val="0"/>
              </a:spcAft>
            </a:pPr>
            <a:r>
              <a:rPr kumimoji="1" lang="zh-CN" altLang="en-US" sz="2667" b="1" dirty="0">
                <a:solidFill>
                  <a:prstClr val="black"/>
                </a:solidFill>
                <a:latin typeface="Arial"/>
              </a:rPr>
              <a:t>在</a:t>
            </a:r>
            <a:r>
              <a:rPr kumimoji="1" lang="en-US" altLang="zh-CN" sz="2667" b="1" dirty="0">
                <a:solidFill>
                  <a:prstClr val="black"/>
                </a:solidFill>
                <a:latin typeface="Arial"/>
              </a:rPr>
              <a:t>C</a:t>
            </a:r>
            <a:r>
              <a:rPr kumimoji="1" lang="zh-CN" altLang="en-US" sz="2667" b="1" dirty="0">
                <a:solidFill>
                  <a:prstClr val="black"/>
                </a:solidFill>
                <a:latin typeface="Arial"/>
              </a:rPr>
              <a:t>中，结构中不能有成员函数；</a:t>
            </a:r>
          </a:p>
        </p:txBody>
      </p:sp>
      <p:sp>
        <p:nvSpPr>
          <p:cNvPr id="5" name="Rectangle 4"/>
          <p:cNvSpPr>
            <a:spLocks noChangeArrowheads="1"/>
          </p:cNvSpPr>
          <p:nvPr/>
        </p:nvSpPr>
        <p:spPr bwMode="auto">
          <a:xfrm>
            <a:off x="1917059" y="3734386"/>
            <a:ext cx="4068763" cy="2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92075" tIns="46039" rIns="92075" bIns="46039">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fontAlgn="base">
              <a:spcBef>
                <a:spcPct val="0"/>
              </a:spcBef>
              <a:spcAft>
                <a:spcPct val="0"/>
              </a:spcAft>
              <a:buNone/>
            </a:pPr>
            <a:r>
              <a:rPr kumimoji="1" lang="en-US" altLang="zh-CN" sz="1800" b="1" dirty="0" err="1">
                <a:solidFill>
                  <a:prstClr val="black"/>
                </a:solidFill>
                <a:latin typeface="Times New Roman" panose="02020603050405020304" pitchFamily="18" charset="0"/>
              </a:rPr>
              <a:t>struct</a:t>
            </a:r>
            <a:r>
              <a:rPr kumimoji="1" lang="en-US" altLang="zh-CN" sz="1800" b="1" dirty="0">
                <a:solidFill>
                  <a:prstClr val="black"/>
                </a:solidFill>
                <a:latin typeface="Times New Roman" panose="02020603050405020304" pitchFamily="18" charset="0"/>
              </a:rPr>
              <a:t> complex{</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real;</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image;</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public:</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a:t>
            </a:r>
            <a:r>
              <a:rPr kumimoji="1" lang="en-US" altLang="zh-CN" sz="1800" b="1" dirty="0" err="1">
                <a:solidFill>
                  <a:prstClr val="black"/>
                </a:solidFill>
                <a:latin typeface="Times New Roman" panose="02020603050405020304" pitchFamily="18" charset="0"/>
              </a:rPr>
              <a:t>realcomplex</a:t>
            </a:r>
            <a:r>
              <a:rPr kumimoji="1" lang="en-US" altLang="zh-CN" sz="1800" b="1" dirty="0">
                <a:solidFill>
                  <a:prstClr val="black"/>
                </a:solidFill>
                <a:latin typeface="Times New Roman" panose="02020603050405020304" pitchFamily="18" charset="0"/>
              </a:rPr>
              <a:t>();</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a:t>
            </a:r>
            <a:r>
              <a:rPr kumimoji="1" lang="en-US" altLang="zh-CN" sz="1800" b="1" dirty="0" err="1">
                <a:solidFill>
                  <a:prstClr val="black"/>
                </a:solidFill>
                <a:latin typeface="Times New Roman" panose="02020603050405020304" pitchFamily="18" charset="0"/>
              </a:rPr>
              <a:t>imagecomplex</a:t>
            </a:r>
            <a:r>
              <a:rPr kumimoji="1" lang="en-US" altLang="zh-CN" sz="1800" b="1" dirty="0">
                <a:solidFill>
                  <a:prstClr val="black"/>
                </a:solidFill>
                <a:latin typeface="Times New Roman" panose="02020603050405020304" pitchFamily="18" charset="0"/>
              </a:rPr>
              <a:t>();</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a:t>
            </a:r>
            <a:r>
              <a:rPr kumimoji="1" lang="en-US" altLang="zh-CN" sz="1800" b="1" dirty="0" err="1">
                <a:solidFill>
                  <a:prstClr val="black"/>
                </a:solidFill>
                <a:latin typeface="Times New Roman" panose="02020603050405020304" pitchFamily="18" charset="0"/>
              </a:rPr>
              <a:t>abscomplex</a:t>
            </a:r>
            <a:r>
              <a:rPr kumimoji="1" lang="en-US" altLang="zh-CN" sz="1800" b="1" dirty="0">
                <a:solidFill>
                  <a:prstClr val="black"/>
                </a:solidFill>
                <a:latin typeface="Times New Roman" panose="02020603050405020304" pitchFamily="18" charset="0"/>
              </a:rPr>
              <a:t>();</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a:t>
            </a:r>
          </a:p>
        </p:txBody>
      </p:sp>
      <p:sp>
        <p:nvSpPr>
          <p:cNvPr id="6" name="Rectangle 5"/>
          <p:cNvSpPr>
            <a:spLocks noChangeArrowheads="1"/>
          </p:cNvSpPr>
          <p:nvPr/>
        </p:nvSpPr>
        <p:spPr bwMode="auto">
          <a:xfrm>
            <a:off x="6165207" y="3734386"/>
            <a:ext cx="4105272" cy="2308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square" lIns="92075" tIns="46039" rIns="92075" bIns="46039">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class complex{</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real;</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image;</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public:</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a:t>
            </a:r>
            <a:r>
              <a:rPr kumimoji="1" lang="en-US" altLang="zh-CN" sz="1800" b="1" dirty="0" err="1">
                <a:solidFill>
                  <a:prstClr val="black"/>
                </a:solidFill>
                <a:latin typeface="Times New Roman" panose="02020603050405020304" pitchFamily="18" charset="0"/>
              </a:rPr>
              <a:t>realcomplex</a:t>
            </a:r>
            <a:r>
              <a:rPr kumimoji="1" lang="en-US" altLang="zh-CN" sz="1800" b="1" dirty="0">
                <a:solidFill>
                  <a:prstClr val="black"/>
                </a:solidFill>
                <a:latin typeface="Times New Roman" panose="02020603050405020304" pitchFamily="18" charset="0"/>
              </a:rPr>
              <a:t>();</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a:t>
            </a:r>
            <a:r>
              <a:rPr kumimoji="1" lang="en-US" altLang="zh-CN" sz="1800" b="1" dirty="0" err="1">
                <a:solidFill>
                  <a:prstClr val="black"/>
                </a:solidFill>
                <a:latin typeface="Times New Roman" panose="02020603050405020304" pitchFamily="18" charset="0"/>
              </a:rPr>
              <a:t>imagecomplex</a:t>
            </a:r>
            <a:r>
              <a:rPr kumimoji="1" lang="en-US" altLang="zh-CN" sz="1800" b="1" dirty="0">
                <a:solidFill>
                  <a:prstClr val="black"/>
                </a:solidFill>
                <a:latin typeface="Times New Roman" panose="02020603050405020304" pitchFamily="18" charset="0"/>
              </a:rPr>
              <a:t>();</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double </a:t>
            </a:r>
            <a:r>
              <a:rPr kumimoji="1" lang="en-US" altLang="zh-CN" sz="1800" b="1" dirty="0" err="1">
                <a:solidFill>
                  <a:prstClr val="black"/>
                </a:solidFill>
                <a:latin typeface="Times New Roman" panose="02020603050405020304" pitchFamily="18" charset="0"/>
              </a:rPr>
              <a:t>abscomplex</a:t>
            </a:r>
            <a:r>
              <a:rPr kumimoji="1" lang="en-US" altLang="zh-CN" sz="1800" b="1" dirty="0">
                <a:solidFill>
                  <a:prstClr val="black"/>
                </a:solidFill>
                <a:latin typeface="Times New Roman" panose="02020603050405020304" pitchFamily="18" charset="0"/>
              </a:rPr>
              <a:t>();</a:t>
            </a:r>
          </a:p>
          <a:p>
            <a:pPr lvl="1" fontAlgn="base">
              <a:spcBef>
                <a:spcPct val="0"/>
              </a:spcBef>
              <a:spcAft>
                <a:spcPct val="0"/>
              </a:spcAft>
              <a:buNone/>
            </a:pPr>
            <a:r>
              <a:rPr kumimoji="1" lang="en-US" altLang="zh-CN" sz="1800" b="1" dirty="0">
                <a:solidFill>
                  <a:prstClr val="black"/>
                </a:solidFill>
                <a:latin typeface="Times New Roman" panose="02020603050405020304" pitchFamily="18" charset="0"/>
              </a:rPr>
              <a:t>	};</a:t>
            </a:r>
          </a:p>
        </p:txBody>
      </p:sp>
      <p:sp>
        <p:nvSpPr>
          <p:cNvPr id="7" name="Freeform 6"/>
          <p:cNvSpPr>
            <a:spLocks/>
          </p:cNvSpPr>
          <p:nvPr/>
        </p:nvSpPr>
        <p:spPr bwMode="auto">
          <a:xfrm>
            <a:off x="2736208" y="4108222"/>
            <a:ext cx="1775617" cy="369976"/>
          </a:xfrm>
          <a:custGeom>
            <a:avLst/>
            <a:gdLst>
              <a:gd name="T0" fmla="*/ 2147483646 w 1066"/>
              <a:gd name="T1" fmla="*/ 2147483646 h 531"/>
              <a:gd name="T2" fmla="*/ 2147483646 w 1066"/>
              <a:gd name="T3" fmla="*/ 2147483646 h 531"/>
              <a:gd name="T4" fmla="*/ 2147483646 w 1066"/>
              <a:gd name="T5" fmla="*/ 2147483646 h 531"/>
              <a:gd name="T6" fmla="*/ 2147483646 w 1066"/>
              <a:gd name="T7" fmla="*/ 2147483646 h 531"/>
              <a:gd name="T8" fmla="*/ 2147483646 w 1066"/>
              <a:gd name="T9" fmla="*/ 2147483646 h 531"/>
              <a:gd name="T10" fmla="*/ 2147483646 w 1066"/>
              <a:gd name="T11" fmla="*/ 2147483646 h 531"/>
              <a:gd name="T12" fmla="*/ 2147483646 w 1066"/>
              <a:gd name="T13" fmla="*/ 2147483646 h 531"/>
              <a:gd name="T14" fmla="*/ 2147483646 w 1066"/>
              <a:gd name="T15" fmla="*/ 2147483646 h 531"/>
              <a:gd name="T16" fmla="*/ 2147483646 w 1066"/>
              <a:gd name="T17" fmla="*/ 2147483646 h 531"/>
              <a:gd name="T18" fmla="*/ 2147483646 w 1066"/>
              <a:gd name="T19" fmla="*/ 2147483646 h 531"/>
              <a:gd name="T20" fmla="*/ 2147483646 w 1066"/>
              <a:gd name="T21" fmla="*/ 2147483646 h 531"/>
              <a:gd name="T22" fmla="*/ 2147483646 w 1066"/>
              <a:gd name="T23" fmla="*/ 2147483646 h 531"/>
              <a:gd name="T24" fmla="*/ 2147483646 w 1066"/>
              <a:gd name="T25" fmla="*/ 2147483646 h 531"/>
              <a:gd name="T26" fmla="*/ 2147483646 w 1066"/>
              <a:gd name="T27" fmla="*/ 2147483646 h 531"/>
              <a:gd name="T28" fmla="*/ 2147483646 w 1066"/>
              <a:gd name="T29" fmla="*/ 2147483646 h 531"/>
              <a:gd name="T30" fmla="*/ 2147483646 w 1066"/>
              <a:gd name="T31" fmla="*/ 2147483646 h 531"/>
              <a:gd name="T32" fmla="*/ 2147483646 w 1066"/>
              <a:gd name="T33" fmla="*/ 2147483646 h 531"/>
              <a:gd name="T34" fmla="*/ 2147483646 w 1066"/>
              <a:gd name="T35" fmla="*/ 2147483646 h 531"/>
              <a:gd name="T36" fmla="*/ 2147483646 w 1066"/>
              <a:gd name="T37" fmla="*/ 2147483646 h 531"/>
              <a:gd name="T38" fmla="*/ 2147483646 w 1066"/>
              <a:gd name="T39" fmla="*/ 2147483646 h 531"/>
              <a:gd name="T40" fmla="*/ 2147483646 w 1066"/>
              <a:gd name="T41" fmla="*/ 2147483646 h 531"/>
              <a:gd name="T42" fmla="*/ 2147483646 w 1066"/>
              <a:gd name="T43" fmla="*/ 2147483646 h 531"/>
              <a:gd name="T44" fmla="*/ 2147483646 w 1066"/>
              <a:gd name="T45" fmla="*/ 2147483646 h 5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6"/>
              <a:gd name="T70" fmla="*/ 0 h 531"/>
              <a:gd name="T71" fmla="*/ 1066 w 1066"/>
              <a:gd name="T72" fmla="*/ 531 h 5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6" h="531">
                <a:moveTo>
                  <a:pt x="39" y="373"/>
                </a:moveTo>
                <a:cubicBezTo>
                  <a:pt x="36" y="366"/>
                  <a:pt x="35" y="358"/>
                  <a:pt x="31" y="351"/>
                </a:cubicBezTo>
                <a:cubicBezTo>
                  <a:pt x="27" y="344"/>
                  <a:pt x="20" y="338"/>
                  <a:pt x="17" y="330"/>
                </a:cubicBezTo>
                <a:cubicBezTo>
                  <a:pt x="11" y="316"/>
                  <a:pt x="3" y="287"/>
                  <a:pt x="3" y="287"/>
                </a:cubicBezTo>
                <a:cubicBezTo>
                  <a:pt x="6" y="248"/>
                  <a:pt x="0" y="149"/>
                  <a:pt x="24" y="110"/>
                </a:cubicBezTo>
                <a:cubicBezTo>
                  <a:pt x="37" y="89"/>
                  <a:pt x="40" y="98"/>
                  <a:pt x="60" y="88"/>
                </a:cubicBezTo>
                <a:cubicBezTo>
                  <a:pt x="130" y="53"/>
                  <a:pt x="187" y="35"/>
                  <a:pt x="266" y="24"/>
                </a:cubicBezTo>
                <a:cubicBezTo>
                  <a:pt x="534" y="28"/>
                  <a:pt x="615" y="0"/>
                  <a:pt x="799" y="46"/>
                </a:cubicBezTo>
                <a:cubicBezTo>
                  <a:pt x="833" y="68"/>
                  <a:pt x="814" y="58"/>
                  <a:pt x="863" y="74"/>
                </a:cubicBezTo>
                <a:cubicBezTo>
                  <a:pt x="877" y="79"/>
                  <a:pt x="906" y="88"/>
                  <a:pt x="906" y="88"/>
                </a:cubicBezTo>
                <a:cubicBezTo>
                  <a:pt x="929" y="112"/>
                  <a:pt x="945" y="134"/>
                  <a:pt x="977" y="145"/>
                </a:cubicBezTo>
                <a:cubicBezTo>
                  <a:pt x="992" y="169"/>
                  <a:pt x="1041" y="202"/>
                  <a:pt x="1041" y="202"/>
                </a:cubicBezTo>
                <a:cubicBezTo>
                  <a:pt x="1046" y="216"/>
                  <a:pt x="1050" y="231"/>
                  <a:pt x="1055" y="245"/>
                </a:cubicBezTo>
                <a:cubicBezTo>
                  <a:pt x="1066" y="279"/>
                  <a:pt x="1051" y="316"/>
                  <a:pt x="1048" y="351"/>
                </a:cubicBezTo>
                <a:cubicBezTo>
                  <a:pt x="1034" y="493"/>
                  <a:pt x="841" y="498"/>
                  <a:pt x="735" y="508"/>
                </a:cubicBezTo>
                <a:cubicBezTo>
                  <a:pt x="642" y="531"/>
                  <a:pt x="566" y="519"/>
                  <a:pt x="465" y="515"/>
                </a:cubicBezTo>
                <a:cubicBezTo>
                  <a:pt x="408" y="507"/>
                  <a:pt x="353" y="494"/>
                  <a:pt x="295" y="487"/>
                </a:cubicBezTo>
                <a:cubicBezTo>
                  <a:pt x="262" y="478"/>
                  <a:pt x="228" y="476"/>
                  <a:pt x="195" y="465"/>
                </a:cubicBezTo>
                <a:cubicBezTo>
                  <a:pt x="155" y="435"/>
                  <a:pt x="178" y="448"/>
                  <a:pt x="124" y="430"/>
                </a:cubicBezTo>
                <a:cubicBezTo>
                  <a:pt x="117" y="428"/>
                  <a:pt x="103" y="423"/>
                  <a:pt x="103" y="423"/>
                </a:cubicBezTo>
                <a:cubicBezTo>
                  <a:pt x="87" y="407"/>
                  <a:pt x="66" y="397"/>
                  <a:pt x="46" y="387"/>
                </a:cubicBezTo>
                <a:cubicBezTo>
                  <a:pt x="39" y="384"/>
                  <a:pt x="27" y="387"/>
                  <a:pt x="24" y="380"/>
                </a:cubicBezTo>
                <a:cubicBezTo>
                  <a:pt x="22" y="375"/>
                  <a:pt x="34" y="375"/>
                  <a:pt x="39" y="373"/>
                </a:cubicBez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square" lIns="92075" tIns="46039" rIns="92075" bIns="46039" anchor="ctr">
            <a:spAutoFit/>
          </a:bodyPr>
          <a:lstStyle/>
          <a:p>
            <a:pPr eaLnBrk="0" fontAlgn="base" hangingPunct="0">
              <a:spcBef>
                <a:spcPct val="0"/>
              </a:spcBef>
              <a:spcAft>
                <a:spcPct val="0"/>
              </a:spcAft>
            </a:pPr>
            <a:endParaRPr kumimoji="1" lang="zh-CN" altLang="en-US">
              <a:solidFill>
                <a:prstClr val="black"/>
              </a:solidFill>
              <a:latin typeface="Arial Rounded MT Bold" pitchFamily="34" charset="0"/>
              <a:ea typeface="楷体_GB2312" pitchFamily="49" charset="-122"/>
            </a:endParaRPr>
          </a:p>
        </p:txBody>
      </p:sp>
      <p:sp>
        <p:nvSpPr>
          <p:cNvPr id="8" name="Freeform 7"/>
          <p:cNvSpPr>
            <a:spLocks/>
          </p:cNvSpPr>
          <p:nvPr/>
        </p:nvSpPr>
        <p:spPr bwMode="auto">
          <a:xfrm>
            <a:off x="6957371" y="4139972"/>
            <a:ext cx="1658910" cy="369976"/>
          </a:xfrm>
          <a:custGeom>
            <a:avLst/>
            <a:gdLst>
              <a:gd name="T0" fmla="*/ 2147483646 w 1066"/>
              <a:gd name="T1" fmla="*/ 2147483646 h 531"/>
              <a:gd name="T2" fmla="*/ 2147483646 w 1066"/>
              <a:gd name="T3" fmla="*/ 2147483646 h 531"/>
              <a:gd name="T4" fmla="*/ 2147483646 w 1066"/>
              <a:gd name="T5" fmla="*/ 2147483646 h 531"/>
              <a:gd name="T6" fmla="*/ 2147483646 w 1066"/>
              <a:gd name="T7" fmla="*/ 2147483646 h 531"/>
              <a:gd name="T8" fmla="*/ 2147483646 w 1066"/>
              <a:gd name="T9" fmla="*/ 2147483646 h 531"/>
              <a:gd name="T10" fmla="*/ 2147483646 w 1066"/>
              <a:gd name="T11" fmla="*/ 2147483646 h 531"/>
              <a:gd name="T12" fmla="*/ 2147483646 w 1066"/>
              <a:gd name="T13" fmla="*/ 2147483646 h 531"/>
              <a:gd name="T14" fmla="*/ 2147483646 w 1066"/>
              <a:gd name="T15" fmla="*/ 2147483646 h 531"/>
              <a:gd name="T16" fmla="*/ 2147483646 w 1066"/>
              <a:gd name="T17" fmla="*/ 2147483646 h 531"/>
              <a:gd name="T18" fmla="*/ 2147483646 w 1066"/>
              <a:gd name="T19" fmla="*/ 2147483646 h 531"/>
              <a:gd name="T20" fmla="*/ 2147483646 w 1066"/>
              <a:gd name="T21" fmla="*/ 2147483646 h 531"/>
              <a:gd name="T22" fmla="*/ 2147483646 w 1066"/>
              <a:gd name="T23" fmla="*/ 2147483646 h 531"/>
              <a:gd name="T24" fmla="*/ 2147483646 w 1066"/>
              <a:gd name="T25" fmla="*/ 2147483646 h 531"/>
              <a:gd name="T26" fmla="*/ 2147483646 w 1066"/>
              <a:gd name="T27" fmla="*/ 2147483646 h 531"/>
              <a:gd name="T28" fmla="*/ 2147483646 w 1066"/>
              <a:gd name="T29" fmla="*/ 2147483646 h 531"/>
              <a:gd name="T30" fmla="*/ 2147483646 w 1066"/>
              <a:gd name="T31" fmla="*/ 2147483646 h 531"/>
              <a:gd name="T32" fmla="*/ 2147483646 w 1066"/>
              <a:gd name="T33" fmla="*/ 2147483646 h 531"/>
              <a:gd name="T34" fmla="*/ 2147483646 w 1066"/>
              <a:gd name="T35" fmla="*/ 2147483646 h 531"/>
              <a:gd name="T36" fmla="*/ 2147483646 w 1066"/>
              <a:gd name="T37" fmla="*/ 2147483646 h 531"/>
              <a:gd name="T38" fmla="*/ 2147483646 w 1066"/>
              <a:gd name="T39" fmla="*/ 2147483646 h 531"/>
              <a:gd name="T40" fmla="*/ 2147483646 w 1066"/>
              <a:gd name="T41" fmla="*/ 2147483646 h 531"/>
              <a:gd name="T42" fmla="*/ 2147483646 w 1066"/>
              <a:gd name="T43" fmla="*/ 2147483646 h 531"/>
              <a:gd name="T44" fmla="*/ 2147483646 w 1066"/>
              <a:gd name="T45" fmla="*/ 2147483646 h 5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6"/>
              <a:gd name="T70" fmla="*/ 0 h 531"/>
              <a:gd name="T71" fmla="*/ 1066 w 1066"/>
              <a:gd name="T72" fmla="*/ 531 h 5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6" h="531">
                <a:moveTo>
                  <a:pt x="39" y="373"/>
                </a:moveTo>
                <a:cubicBezTo>
                  <a:pt x="36" y="366"/>
                  <a:pt x="35" y="358"/>
                  <a:pt x="31" y="351"/>
                </a:cubicBezTo>
                <a:cubicBezTo>
                  <a:pt x="27" y="344"/>
                  <a:pt x="20" y="338"/>
                  <a:pt x="17" y="330"/>
                </a:cubicBezTo>
                <a:cubicBezTo>
                  <a:pt x="11" y="316"/>
                  <a:pt x="3" y="287"/>
                  <a:pt x="3" y="287"/>
                </a:cubicBezTo>
                <a:cubicBezTo>
                  <a:pt x="6" y="248"/>
                  <a:pt x="0" y="149"/>
                  <a:pt x="24" y="110"/>
                </a:cubicBezTo>
                <a:cubicBezTo>
                  <a:pt x="37" y="89"/>
                  <a:pt x="40" y="98"/>
                  <a:pt x="60" y="88"/>
                </a:cubicBezTo>
                <a:cubicBezTo>
                  <a:pt x="130" y="53"/>
                  <a:pt x="187" y="35"/>
                  <a:pt x="266" y="24"/>
                </a:cubicBezTo>
                <a:cubicBezTo>
                  <a:pt x="534" y="28"/>
                  <a:pt x="615" y="0"/>
                  <a:pt x="799" y="46"/>
                </a:cubicBezTo>
                <a:cubicBezTo>
                  <a:pt x="833" y="68"/>
                  <a:pt x="814" y="58"/>
                  <a:pt x="863" y="74"/>
                </a:cubicBezTo>
                <a:cubicBezTo>
                  <a:pt x="877" y="79"/>
                  <a:pt x="906" y="88"/>
                  <a:pt x="906" y="88"/>
                </a:cubicBezTo>
                <a:cubicBezTo>
                  <a:pt x="929" y="112"/>
                  <a:pt x="945" y="134"/>
                  <a:pt x="977" y="145"/>
                </a:cubicBezTo>
                <a:cubicBezTo>
                  <a:pt x="992" y="169"/>
                  <a:pt x="1041" y="202"/>
                  <a:pt x="1041" y="202"/>
                </a:cubicBezTo>
                <a:cubicBezTo>
                  <a:pt x="1046" y="216"/>
                  <a:pt x="1050" y="231"/>
                  <a:pt x="1055" y="245"/>
                </a:cubicBezTo>
                <a:cubicBezTo>
                  <a:pt x="1066" y="279"/>
                  <a:pt x="1051" y="316"/>
                  <a:pt x="1048" y="351"/>
                </a:cubicBezTo>
                <a:cubicBezTo>
                  <a:pt x="1034" y="493"/>
                  <a:pt x="841" y="498"/>
                  <a:pt x="735" y="508"/>
                </a:cubicBezTo>
                <a:cubicBezTo>
                  <a:pt x="642" y="531"/>
                  <a:pt x="566" y="519"/>
                  <a:pt x="465" y="515"/>
                </a:cubicBezTo>
                <a:cubicBezTo>
                  <a:pt x="408" y="507"/>
                  <a:pt x="353" y="494"/>
                  <a:pt x="295" y="487"/>
                </a:cubicBezTo>
                <a:cubicBezTo>
                  <a:pt x="262" y="478"/>
                  <a:pt x="228" y="476"/>
                  <a:pt x="195" y="465"/>
                </a:cubicBezTo>
                <a:cubicBezTo>
                  <a:pt x="155" y="435"/>
                  <a:pt x="178" y="448"/>
                  <a:pt x="124" y="430"/>
                </a:cubicBezTo>
                <a:cubicBezTo>
                  <a:pt x="117" y="428"/>
                  <a:pt x="103" y="423"/>
                  <a:pt x="103" y="423"/>
                </a:cubicBezTo>
                <a:cubicBezTo>
                  <a:pt x="87" y="407"/>
                  <a:pt x="66" y="397"/>
                  <a:pt x="46" y="387"/>
                </a:cubicBezTo>
                <a:cubicBezTo>
                  <a:pt x="39" y="384"/>
                  <a:pt x="27" y="387"/>
                  <a:pt x="24" y="380"/>
                </a:cubicBezTo>
                <a:cubicBezTo>
                  <a:pt x="22" y="375"/>
                  <a:pt x="34" y="375"/>
                  <a:pt x="39" y="373"/>
                </a:cubicBezTo>
                <a:close/>
              </a:path>
            </a:pathLst>
          </a:custGeom>
          <a:noFill/>
          <a:ln w="31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square" lIns="92075" tIns="46039" rIns="92075" bIns="46039" anchor="ctr">
            <a:spAutoFit/>
          </a:bodyPr>
          <a:lstStyle/>
          <a:p>
            <a:pPr eaLnBrk="0" fontAlgn="base" hangingPunct="0">
              <a:spcBef>
                <a:spcPct val="0"/>
              </a:spcBef>
              <a:spcAft>
                <a:spcPct val="0"/>
              </a:spcAft>
            </a:pPr>
            <a:endParaRPr kumimoji="1" lang="zh-CN" altLang="en-US">
              <a:solidFill>
                <a:prstClr val="black"/>
              </a:solidFill>
              <a:latin typeface="Arial Rounded MT Bold" pitchFamily="34" charset="0"/>
              <a:ea typeface="楷体_GB2312" pitchFamily="49" charset="-122"/>
            </a:endParaRPr>
          </a:p>
        </p:txBody>
      </p:sp>
      <p:sp>
        <p:nvSpPr>
          <p:cNvPr id="9" name="AutoShape 8"/>
          <p:cNvSpPr>
            <a:spLocks noChangeArrowheads="1"/>
          </p:cNvSpPr>
          <p:nvPr/>
        </p:nvSpPr>
        <p:spPr bwMode="auto">
          <a:xfrm>
            <a:off x="4222108" y="3374024"/>
            <a:ext cx="1584325" cy="792163"/>
          </a:xfrm>
          <a:prstGeom prst="wedgeEllipseCallout">
            <a:avLst>
              <a:gd name="adj1" fmla="val -46593"/>
              <a:gd name="adj2" fmla="val 79259"/>
            </a:avLst>
          </a:prstGeom>
          <a:solidFill>
            <a:schemeClr val="accent1"/>
          </a:solidFill>
          <a:ln w="3175">
            <a:solidFill>
              <a:schemeClr val="bg1"/>
            </a:solidFill>
            <a:miter lim="800000"/>
            <a:headEnd/>
            <a:tailEnd/>
          </a:ln>
        </p:spPr>
        <p:txBody>
          <a:bodyPr lIns="92075" tIns="46039" rIns="92075" bIns="46039"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kumimoji="1" lang="en-US" altLang="zh-CN" sz="2400">
                <a:solidFill>
                  <a:prstClr val="black"/>
                </a:solidFill>
                <a:latin typeface="Times New Roman" panose="02020603050405020304" pitchFamily="18" charset="0"/>
              </a:rPr>
              <a:t>public</a:t>
            </a:r>
          </a:p>
        </p:txBody>
      </p:sp>
      <p:sp>
        <p:nvSpPr>
          <p:cNvPr id="10" name="AutoShape 9"/>
          <p:cNvSpPr>
            <a:spLocks noChangeArrowheads="1"/>
          </p:cNvSpPr>
          <p:nvPr/>
        </p:nvSpPr>
        <p:spPr bwMode="auto">
          <a:xfrm>
            <a:off x="8254358" y="3229563"/>
            <a:ext cx="1584325" cy="792163"/>
          </a:xfrm>
          <a:prstGeom prst="wedgeEllipseCallout">
            <a:avLst>
              <a:gd name="adj1" fmla="val -46593"/>
              <a:gd name="adj2" fmla="val 79259"/>
            </a:avLst>
          </a:prstGeom>
          <a:solidFill>
            <a:schemeClr val="accent1"/>
          </a:solidFill>
          <a:ln w="3175">
            <a:solidFill>
              <a:schemeClr val="bg1"/>
            </a:solidFill>
            <a:miter lim="800000"/>
            <a:headEnd/>
            <a:tailEnd/>
          </a:ln>
        </p:spPr>
        <p:txBody>
          <a:bodyPr lIns="92075" tIns="46039" rIns="92075" bIns="46039"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kumimoji="1" lang="en-US" altLang="zh-CN" sz="2400">
                <a:solidFill>
                  <a:prstClr val="black"/>
                </a:solidFill>
                <a:latin typeface="Times New Roman" panose="02020603050405020304" pitchFamily="18" charset="0"/>
              </a:rPr>
              <a:t>private</a:t>
            </a:r>
          </a:p>
        </p:txBody>
      </p:sp>
    </p:spTree>
    <p:extLst>
      <p:ext uri="{BB962C8B-B14F-4D97-AF65-F5344CB8AC3E}">
        <p14:creationId xmlns:p14="http://schemas.microsoft.com/office/powerpoint/2010/main" val="49498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475316" y="22109"/>
            <a:ext cx="8172400" cy="1143000"/>
          </a:xfrm>
        </p:spPr>
        <p:txBody>
          <a:bodyPr/>
          <a:lstStyle/>
          <a:p>
            <a:pPr eaLnBrk="1" hangingPunct="1"/>
            <a:r>
              <a:rPr lang="en-US" altLang="zh-CN" b="1" dirty="0"/>
              <a:t>5.4.3 </a:t>
            </a:r>
            <a:r>
              <a:rPr lang="zh-CN" altLang="en-US" b="1" dirty="0"/>
              <a:t>构造函数</a:t>
            </a:r>
            <a:r>
              <a:rPr lang="zh-CN" altLang="en-US" b="1" dirty="0">
                <a:solidFill>
                  <a:srgbClr val="FF0000"/>
                </a:solidFill>
              </a:rPr>
              <a:t>和析构函数的构造规则</a:t>
            </a:r>
          </a:p>
        </p:txBody>
      </p:sp>
      <p:sp>
        <p:nvSpPr>
          <p:cNvPr id="65539" name="Rectangle 3"/>
          <p:cNvSpPr>
            <a:spLocks noGrp="1" noChangeArrowheads="1"/>
          </p:cNvSpPr>
          <p:nvPr>
            <p:ph type="body" idx="1"/>
          </p:nvPr>
        </p:nvSpPr>
        <p:spPr>
          <a:xfrm>
            <a:off x="2209800" y="1341438"/>
            <a:ext cx="7772400" cy="4754562"/>
          </a:xfrm>
        </p:spPr>
        <p:txBody>
          <a:bodyPr/>
          <a:lstStyle/>
          <a:p>
            <a:pPr eaLnBrk="1" hangingPunct="1">
              <a:buFontTx/>
              <a:buNone/>
            </a:pPr>
            <a:r>
              <a:rPr lang="en-US" altLang="zh-CN" b="1" dirty="0">
                <a:solidFill>
                  <a:srgbClr val="FF0000"/>
                </a:solidFill>
              </a:rPr>
              <a:t>1</a:t>
            </a:r>
            <a:r>
              <a:rPr lang="zh-CN" altLang="en-US" b="1" dirty="0">
                <a:solidFill>
                  <a:srgbClr val="FF0000"/>
                </a:solidFill>
              </a:rPr>
              <a:t>、派生类可以不定义构造函数的情况</a:t>
            </a:r>
            <a:r>
              <a:rPr lang="zh-CN" altLang="en-US" b="1" dirty="0"/>
              <a:t> </a:t>
            </a:r>
          </a:p>
          <a:p>
            <a:pPr eaLnBrk="1" hangingPunct="1">
              <a:buFontTx/>
              <a:buNone/>
            </a:pPr>
            <a:r>
              <a:rPr lang="zh-CN" altLang="en-US" b="1" dirty="0">
                <a:solidFill>
                  <a:srgbClr val="0000CC"/>
                </a:solidFill>
              </a:rPr>
              <a:t>当具有下述情况之一时，派生类可以不定义构造函数。</a:t>
            </a:r>
          </a:p>
          <a:p>
            <a:pPr eaLnBrk="1" hangingPunct="1"/>
            <a:r>
              <a:rPr lang="zh-CN" altLang="en-US" b="1" dirty="0"/>
              <a:t>基类没有定义任何构造函数。</a:t>
            </a:r>
          </a:p>
          <a:p>
            <a:pPr eaLnBrk="1" hangingPunct="1"/>
            <a:r>
              <a:rPr lang="zh-CN" altLang="en-US" b="1" dirty="0"/>
              <a:t>基类具有缺省参数的构造函数。</a:t>
            </a:r>
          </a:p>
          <a:p>
            <a:pPr eaLnBrk="1" hangingPunct="1"/>
            <a:r>
              <a:rPr lang="zh-CN" altLang="en-US" b="1" dirty="0"/>
              <a:t>基类具有无参构造函数。</a:t>
            </a:r>
          </a:p>
        </p:txBody>
      </p:sp>
    </p:spTree>
    <p:extLst>
      <p:ext uri="{BB962C8B-B14F-4D97-AF65-F5344CB8AC3E}">
        <p14:creationId xmlns:p14="http://schemas.microsoft.com/office/powerpoint/2010/main" val="3221130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2135188" y="1412876"/>
            <a:ext cx="7772400" cy="4754563"/>
          </a:xfrm>
        </p:spPr>
        <p:txBody>
          <a:bodyPr/>
          <a:lstStyle/>
          <a:p>
            <a:pPr eaLnBrk="1" hangingPunct="1">
              <a:buFontTx/>
              <a:buNone/>
            </a:pPr>
            <a:r>
              <a:rPr lang="en-US" altLang="zh-CN" b="1">
                <a:solidFill>
                  <a:srgbClr val="FF0000"/>
                </a:solidFill>
              </a:rPr>
              <a:t>2</a:t>
            </a:r>
            <a:r>
              <a:rPr lang="zh-CN" altLang="en-US" b="1">
                <a:solidFill>
                  <a:srgbClr val="FF0000"/>
                </a:solidFill>
              </a:rPr>
              <a:t>、派生类必须定义构造函数的情况</a:t>
            </a:r>
            <a:r>
              <a:rPr lang="zh-CN" altLang="en-US" b="1"/>
              <a:t> </a:t>
            </a:r>
          </a:p>
          <a:p>
            <a:pPr lvl="1" eaLnBrk="1" hangingPunct="1">
              <a:buFontTx/>
              <a:buNone/>
            </a:pPr>
            <a:r>
              <a:rPr lang="zh-CN" altLang="en-US" b="1"/>
              <a:t>当基类或成员对象所属类只含有带参数的构造函数时，即使派生类本身没有数据成员要初始化，它也必须定义构造函数，并以构造函数初始化列表的方式向基类和成员对象的构造函数传递参数，以实现基类子对象和成员对象的初始化。 </a:t>
            </a:r>
          </a:p>
        </p:txBody>
      </p:sp>
    </p:spTree>
    <p:extLst>
      <p:ext uri="{BB962C8B-B14F-4D97-AF65-F5344CB8AC3E}">
        <p14:creationId xmlns:p14="http://schemas.microsoft.com/office/powerpoint/2010/main" val="29732080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1919537" y="1412776"/>
            <a:ext cx="8138229" cy="4610100"/>
          </a:xfrm>
        </p:spPr>
        <p:txBody>
          <a:bodyPr/>
          <a:lstStyle/>
          <a:p>
            <a:pPr eaLnBrk="1" hangingPunct="1">
              <a:lnSpc>
                <a:spcPct val="90000"/>
              </a:lnSpc>
              <a:buFontTx/>
              <a:buNone/>
            </a:pPr>
            <a:r>
              <a:rPr lang="en-US" altLang="zh-CN" b="1" dirty="0">
                <a:solidFill>
                  <a:srgbClr val="FF0000"/>
                </a:solidFill>
              </a:rPr>
              <a:t>3</a:t>
            </a:r>
            <a:r>
              <a:rPr lang="zh-CN" altLang="en-US" b="1" dirty="0">
                <a:solidFill>
                  <a:srgbClr val="FF0000"/>
                </a:solidFill>
              </a:rPr>
              <a:t>、派生类的构造函数只负责直接基类的初始化</a:t>
            </a:r>
            <a:r>
              <a:rPr lang="zh-CN" altLang="en-US" b="1" dirty="0"/>
              <a:t> </a:t>
            </a:r>
            <a:endParaRPr lang="zh-CN" altLang="en-US" sz="2400" b="1" dirty="0"/>
          </a:p>
          <a:p>
            <a:pPr eaLnBrk="1" hangingPunct="1">
              <a:lnSpc>
                <a:spcPct val="90000"/>
              </a:lnSpc>
            </a:pPr>
            <a:endParaRPr lang="en-US" altLang="zh-CN" sz="2800" b="1" dirty="0"/>
          </a:p>
          <a:p>
            <a:pPr eaLnBrk="1" hangingPunct="1">
              <a:lnSpc>
                <a:spcPct val="90000"/>
              </a:lnSpc>
            </a:pPr>
            <a:r>
              <a:rPr lang="en-US" altLang="zh-CN" sz="2800" b="1" dirty="0"/>
              <a:t>C++</a:t>
            </a:r>
            <a:r>
              <a:rPr lang="zh-CN" altLang="en-US" sz="2800" b="1" dirty="0"/>
              <a:t>语言标准有一条规则：如果派生类的基类同时也是另外一个类的派生类，则每个派生类只负责它的直接基类的构造函数调用。</a:t>
            </a:r>
          </a:p>
          <a:p>
            <a:pPr eaLnBrk="1" hangingPunct="1">
              <a:lnSpc>
                <a:spcPct val="90000"/>
              </a:lnSpc>
            </a:pPr>
            <a:r>
              <a:rPr lang="zh-CN" altLang="en-US" sz="2800" b="1" dirty="0">
                <a:solidFill>
                  <a:schemeClr val="accent2"/>
                </a:solidFill>
              </a:rPr>
              <a:t>这条规则表明当派生类的直接基类只有带参数的构造函数，但没有默认构造函数时（包括缺省参数和无参构造函数），它必须在构造函数的初始化列表中调用其直接基类的构造函数，并向基类的构造函数传递参数，以实现派生类对象中的基类子对象的初始化。</a:t>
            </a:r>
          </a:p>
        </p:txBody>
      </p:sp>
    </p:spTree>
    <p:extLst>
      <p:ext uri="{BB962C8B-B14F-4D97-AF65-F5344CB8AC3E}">
        <p14:creationId xmlns:p14="http://schemas.microsoft.com/office/powerpoint/2010/main" val="361856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 calcmode="lin" valueType="num">
                                      <p:cBhvr additive="base">
                                        <p:cTn id="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anim from="(-#ppt_w/2)" to="(#ppt_x)" calcmode="lin" valueType="num">
                                      <p:cBhvr>
                                        <p:cTn id="13" dur="600" fill="hold">
                                          <p:stCondLst>
                                            <p:cond delay="0"/>
                                          </p:stCondLst>
                                        </p:cTn>
                                        <p:tgtEl>
                                          <p:spTgt spid="47106">
                                            <p:txEl>
                                              <p:pRg st="3" end="3"/>
                                            </p:txEl>
                                          </p:spTgt>
                                        </p:tgtEl>
                                        <p:attrNameLst>
                                          <p:attrName>ppt_x</p:attrName>
                                        </p:attrNameLst>
                                      </p:cBhvr>
                                    </p:anim>
                                    <p:anim from="0" to="-1.0" calcmode="lin" valueType="num">
                                      <p:cBhvr>
                                        <p:cTn id="14" dur="200" decel="50000" autoRev="1" fill="hold">
                                          <p:stCondLst>
                                            <p:cond delay="600"/>
                                          </p:stCondLst>
                                        </p:cTn>
                                        <p:tgtEl>
                                          <p:spTgt spid="47106">
                                            <p:txEl>
                                              <p:pRg st="3" end="3"/>
                                            </p:txEl>
                                          </p:spTgt>
                                        </p:tgtEl>
                                        <p:attrNameLst>
                                          <p:attrName>xshear</p:attrName>
                                        </p:attrNameLst>
                                      </p:cBhvr>
                                    </p:anim>
                                    <p:animScale>
                                      <p:cBhvr>
                                        <p:cTn id="15" dur="200" decel="100000" autoRev="1" fill="hold">
                                          <p:stCondLst>
                                            <p:cond delay="600"/>
                                          </p:stCondLst>
                                        </p:cTn>
                                        <p:tgtEl>
                                          <p:spTgt spid="47106">
                                            <p:txEl>
                                              <p:pRg st="3" end="3"/>
                                            </p:txEl>
                                          </p:spTgt>
                                        </p:tgtEl>
                                      </p:cBhvr>
                                      <p:from x="100000" y="100000"/>
                                      <p:to x="80000" y="100000"/>
                                    </p:animScale>
                                    <p:anim by="(#ppt_h/3+#ppt_w*0.1)" calcmode="lin" valueType="num">
                                      <p:cBhvr additive="sum">
                                        <p:cTn id="16" dur="200" decel="100000" autoRev="1" fill="hold">
                                          <p:stCondLst>
                                            <p:cond delay="600"/>
                                          </p:stCondLst>
                                        </p:cTn>
                                        <p:tgtEl>
                                          <p:spTgt spid="47106">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1857426" y="867818"/>
            <a:ext cx="8639175" cy="4899025"/>
          </a:xfrm>
        </p:spPr>
        <p:txBody>
          <a:bodyPr/>
          <a:lstStyle/>
          <a:p>
            <a:pPr eaLnBrk="1" hangingPunct="1">
              <a:buFontTx/>
              <a:buNone/>
            </a:pPr>
            <a:r>
              <a:rPr lang="en-US" altLang="zh-CN" sz="2800" b="1"/>
              <a:t>5.6.1 </a:t>
            </a:r>
            <a:r>
              <a:rPr lang="zh-CN" altLang="en-US" sz="2800" b="1"/>
              <a:t>引入的原因</a:t>
            </a:r>
            <a:r>
              <a:rPr lang="en-US" altLang="zh-CN" sz="2800" b="1"/>
              <a:t>--</a:t>
            </a:r>
            <a:r>
              <a:rPr lang="zh-CN" altLang="en-US" sz="2800" b="1"/>
              <a:t>重复基类</a:t>
            </a:r>
          </a:p>
          <a:p>
            <a:pPr eaLnBrk="1" hangingPunct="1">
              <a:buFontTx/>
              <a:buNone/>
            </a:pPr>
            <a:r>
              <a:rPr lang="zh-CN" altLang="en-US" sz="2800" b="1"/>
              <a:t>     派生类间接继承同一基类使得间接基类（</a:t>
            </a:r>
            <a:r>
              <a:rPr lang="en-US" altLang="zh-CN" sz="2800" b="1"/>
              <a:t>Person</a:t>
            </a:r>
            <a:r>
              <a:rPr lang="zh-CN" altLang="en-US" sz="2800" b="1"/>
              <a:t>）在派生类中有多份拷贝，引发二义性。</a:t>
            </a:r>
          </a:p>
          <a:p>
            <a:pPr eaLnBrk="1" hangingPunct="1"/>
            <a:endParaRPr lang="en-US" altLang="zh-CN" sz="2800" b="1"/>
          </a:p>
        </p:txBody>
      </p:sp>
      <p:grpSp>
        <p:nvGrpSpPr>
          <p:cNvPr id="64515" name="Group 3"/>
          <p:cNvGrpSpPr>
            <a:grpSpLocks/>
          </p:cNvGrpSpPr>
          <p:nvPr/>
        </p:nvGrpSpPr>
        <p:grpSpPr bwMode="auto">
          <a:xfrm>
            <a:off x="7104113" y="2475954"/>
            <a:ext cx="2663825" cy="3689350"/>
            <a:chOff x="2245" y="1696"/>
            <a:chExt cx="1678" cy="2324"/>
          </a:xfrm>
        </p:grpSpPr>
        <p:grpSp>
          <p:nvGrpSpPr>
            <p:cNvPr id="94214" name="Group 4"/>
            <p:cNvGrpSpPr>
              <a:grpSpLocks/>
            </p:cNvGrpSpPr>
            <p:nvPr/>
          </p:nvGrpSpPr>
          <p:grpSpPr bwMode="auto">
            <a:xfrm>
              <a:off x="2245" y="1696"/>
              <a:ext cx="1678" cy="2324"/>
              <a:chOff x="2245" y="1696"/>
              <a:chExt cx="1678" cy="2324"/>
            </a:xfrm>
          </p:grpSpPr>
          <p:sp>
            <p:nvSpPr>
              <p:cNvPr id="94227" name="Rectangle 5"/>
              <p:cNvSpPr>
                <a:spLocks noChangeArrowheads="1"/>
              </p:cNvSpPr>
              <p:nvPr/>
            </p:nvSpPr>
            <p:spPr bwMode="auto">
              <a:xfrm>
                <a:off x="2245" y="1696"/>
                <a:ext cx="1678"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2000">
                    <a:solidFill>
                      <a:prstClr val="black"/>
                    </a:solidFill>
                    <a:latin typeface="Trebuchet MS" panose="020B0603020202020204" pitchFamily="34" charset="0"/>
                  </a:rPr>
                  <a:t>StuEmployee</a:t>
                </a:r>
              </a:p>
            </p:txBody>
          </p:sp>
          <p:sp>
            <p:nvSpPr>
              <p:cNvPr id="94228" name="Rectangle 6"/>
              <p:cNvSpPr>
                <a:spLocks noChangeArrowheads="1"/>
              </p:cNvSpPr>
              <p:nvPr/>
            </p:nvSpPr>
            <p:spPr bwMode="auto">
              <a:xfrm>
                <a:off x="2245" y="1888"/>
                <a:ext cx="1678" cy="213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endParaRPr kumimoji="1" lang="zh-CN" altLang="zh-CN" sz="1600">
                  <a:solidFill>
                    <a:prstClr val="black"/>
                  </a:solidFill>
                  <a:latin typeface="Trebuchet MS" panose="020B0603020202020204" pitchFamily="34" charset="0"/>
                </a:endParaRPr>
              </a:p>
            </p:txBody>
          </p:sp>
        </p:grpSp>
        <p:grpSp>
          <p:nvGrpSpPr>
            <p:cNvPr id="94215" name="Group 7"/>
            <p:cNvGrpSpPr>
              <a:grpSpLocks/>
            </p:cNvGrpSpPr>
            <p:nvPr/>
          </p:nvGrpSpPr>
          <p:grpSpPr bwMode="auto">
            <a:xfrm>
              <a:off x="2517" y="1979"/>
              <a:ext cx="1104" cy="861"/>
              <a:chOff x="2517" y="1979"/>
              <a:chExt cx="1104" cy="861"/>
            </a:xfrm>
          </p:grpSpPr>
          <p:sp>
            <p:nvSpPr>
              <p:cNvPr id="94225" name="Rectangle 8"/>
              <p:cNvSpPr>
                <a:spLocks noChangeArrowheads="1"/>
              </p:cNvSpPr>
              <p:nvPr/>
            </p:nvSpPr>
            <p:spPr bwMode="auto">
              <a:xfrm>
                <a:off x="2517" y="1979"/>
                <a:ext cx="1104"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2000">
                    <a:solidFill>
                      <a:prstClr val="black"/>
                    </a:solidFill>
                    <a:latin typeface="Trebuchet MS" panose="020B0603020202020204" pitchFamily="34" charset="0"/>
                  </a:rPr>
                  <a:t>Student</a:t>
                </a:r>
              </a:p>
            </p:txBody>
          </p:sp>
          <p:sp>
            <p:nvSpPr>
              <p:cNvPr id="94226" name="Rectangle 9"/>
              <p:cNvSpPr>
                <a:spLocks noChangeArrowheads="1"/>
              </p:cNvSpPr>
              <p:nvPr/>
            </p:nvSpPr>
            <p:spPr bwMode="auto">
              <a:xfrm>
                <a:off x="2517" y="2160"/>
                <a:ext cx="1104" cy="6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endParaRPr kumimoji="1" lang="zh-CN" altLang="zh-CN" sz="1600">
                  <a:solidFill>
                    <a:prstClr val="black"/>
                  </a:solidFill>
                  <a:latin typeface="Trebuchet MS" panose="020B0603020202020204" pitchFamily="34" charset="0"/>
                </a:endParaRPr>
              </a:p>
            </p:txBody>
          </p:sp>
        </p:grpSp>
        <p:grpSp>
          <p:nvGrpSpPr>
            <p:cNvPr id="94216" name="Group 10"/>
            <p:cNvGrpSpPr>
              <a:grpSpLocks/>
            </p:cNvGrpSpPr>
            <p:nvPr/>
          </p:nvGrpSpPr>
          <p:grpSpPr bwMode="auto">
            <a:xfrm>
              <a:off x="2697" y="2251"/>
              <a:ext cx="817" cy="500"/>
              <a:chOff x="2426" y="1570"/>
              <a:chExt cx="817" cy="500"/>
            </a:xfrm>
          </p:grpSpPr>
          <p:sp>
            <p:nvSpPr>
              <p:cNvPr id="94223" name="Rectangle 11"/>
              <p:cNvSpPr>
                <a:spLocks noChangeArrowheads="1"/>
              </p:cNvSpPr>
              <p:nvPr/>
            </p:nvSpPr>
            <p:spPr bwMode="auto">
              <a:xfrm>
                <a:off x="2426" y="1570"/>
                <a:ext cx="817"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2000">
                    <a:solidFill>
                      <a:prstClr val="black"/>
                    </a:solidFill>
                    <a:latin typeface="Trebuchet MS" panose="020B0603020202020204" pitchFamily="34" charset="0"/>
                  </a:rPr>
                  <a:t>Person </a:t>
                </a:r>
              </a:p>
            </p:txBody>
          </p:sp>
          <p:sp>
            <p:nvSpPr>
              <p:cNvPr id="94224" name="Rectangle 12"/>
              <p:cNvSpPr>
                <a:spLocks noChangeArrowheads="1"/>
              </p:cNvSpPr>
              <p:nvPr/>
            </p:nvSpPr>
            <p:spPr bwMode="auto">
              <a:xfrm>
                <a:off x="2426" y="1752"/>
                <a:ext cx="817"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1600">
                    <a:solidFill>
                      <a:prstClr val="black"/>
                    </a:solidFill>
                    <a:latin typeface="Trebuchet MS" panose="020B0603020202020204" pitchFamily="34" charset="0"/>
                  </a:rPr>
                  <a:t>name</a:t>
                </a:r>
              </a:p>
              <a:p>
                <a:pPr algn="ctr" fontAlgn="base">
                  <a:spcBef>
                    <a:spcPct val="0"/>
                  </a:spcBef>
                  <a:spcAft>
                    <a:spcPct val="0"/>
                  </a:spcAft>
                  <a:buNone/>
                </a:pPr>
                <a:r>
                  <a:rPr kumimoji="1" lang="en-US" altLang="zh-CN" sz="1600">
                    <a:solidFill>
                      <a:prstClr val="black"/>
                    </a:solidFill>
                    <a:latin typeface="Trebuchet MS" panose="020B0603020202020204" pitchFamily="34" charset="0"/>
                  </a:rPr>
                  <a:t>…</a:t>
                </a:r>
              </a:p>
            </p:txBody>
          </p:sp>
        </p:grpSp>
        <p:grpSp>
          <p:nvGrpSpPr>
            <p:cNvPr id="94217" name="Group 13"/>
            <p:cNvGrpSpPr>
              <a:grpSpLocks/>
            </p:cNvGrpSpPr>
            <p:nvPr/>
          </p:nvGrpSpPr>
          <p:grpSpPr bwMode="auto">
            <a:xfrm>
              <a:off x="2517" y="2931"/>
              <a:ext cx="1104" cy="907"/>
              <a:chOff x="2517" y="2931"/>
              <a:chExt cx="1104" cy="907"/>
            </a:xfrm>
          </p:grpSpPr>
          <p:sp>
            <p:nvSpPr>
              <p:cNvPr id="94221" name="Rectangle 14"/>
              <p:cNvSpPr>
                <a:spLocks noChangeArrowheads="1"/>
              </p:cNvSpPr>
              <p:nvPr/>
            </p:nvSpPr>
            <p:spPr bwMode="auto">
              <a:xfrm>
                <a:off x="2517" y="2931"/>
                <a:ext cx="1104"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2000">
                    <a:solidFill>
                      <a:prstClr val="black"/>
                    </a:solidFill>
                    <a:latin typeface="Trebuchet MS" panose="020B0603020202020204" pitchFamily="34" charset="0"/>
                  </a:rPr>
                  <a:t>Employee</a:t>
                </a:r>
              </a:p>
            </p:txBody>
          </p:sp>
          <p:sp>
            <p:nvSpPr>
              <p:cNvPr id="94222" name="Rectangle 15"/>
              <p:cNvSpPr>
                <a:spLocks noChangeArrowheads="1"/>
              </p:cNvSpPr>
              <p:nvPr/>
            </p:nvSpPr>
            <p:spPr bwMode="auto">
              <a:xfrm>
                <a:off x="2517" y="3112"/>
                <a:ext cx="1104" cy="72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endParaRPr kumimoji="1" lang="zh-CN" altLang="zh-CN" sz="1600">
                  <a:solidFill>
                    <a:prstClr val="black"/>
                  </a:solidFill>
                  <a:latin typeface="Trebuchet MS" panose="020B0603020202020204" pitchFamily="34" charset="0"/>
                </a:endParaRPr>
              </a:p>
            </p:txBody>
          </p:sp>
        </p:grpSp>
        <p:grpSp>
          <p:nvGrpSpPr>
            <p:cNvPr id="94218" name="Group 16"/>
            <p:cNvGrpSpPr>
              <a:grpSpLocks/>
            </p:cNvGrpSpPr>
            <p:nvPr/>
          </p:nvGrpSpPr>
          <p:grpSpPr bwMode="auto">
            <a:xfrm>
              <a:off x="2699" y="3202"/>
              <a:ext cx="817" cy="500"/>
              <a:chOff x="2426" y="1570"/>
              <a:chExt cx="817" cy="500"/>
            </a:xfrm>
          </p:grpSpPr>
          <p:sp>
            <p:nvSpPr>
              <p:cNvPr id="94219" name="Rectangle 17"/>
              <p:cNvSpPr>
                <a:spLocks noChangeArrowheads="1"/>
              </p:cNvSpPr>
              <p:nvPr/>
            </p:nvSpPr>
            <p:spPr bwMode="auto">
              <a:xfrm>
                <a:off x="2426" y="1570"/>
                <a:ext cx="817"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2000">
                    <a:solidFill>
                      <a:prstClr val="black"/>
                    </a:solidFill>
                    <a:latin typeface="Trebuchet MS" panose="020B0603020202020204" pitchFamily="34" charset="0"/>
                  </a:rPr>
                  <a:t>Person </a:t>
                </a:r>
              </a:p>
            </p:txBody>
          </p:sp>
          <p:sp>
            <p:nvSpPr>
              <p:cNvPr id="94220" name="Rectangle 18"/>
              <p:cNvSpPr>
                <a:spLocks noChangeArrowheads="1"/>
              </p:cNvSpPr>
              <p:nvPr/>
            </p:nvSpPr>
            <p:spPr bwMode="auto">
              <a:xfrm>
                <a:off x="2426" y="1752"/>
                <a:ext cx="817"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en-US" altLang="zh-CN" sz="1600">
                    <a:solidFill>
                      <a:prstClr val="black"/>
                    </a:solidFill>
                    <a:latin typeface="Trebuchet MS" panose="020B0603020202020204" pitchFamily="34" charset="0"/>
                  </a:rPr>
                  <a:t>name</a:t>
                </a:r>
                <a:br>
                  <a:rPr kumimoji="1" lang="en-US" altLang="zh-CN" sz="1600">
                    <a:solidFill>
                      <a:prstClr val="black"/>
                    </a:solidFill>
                    <a:latin typeface="Trebuchet MS" panose="020B0603020202020204" pitchFamily="34" charset="0"/>
                  </a:rPr>
                </a:br>
                <a:r>
                  <a:rPr kumimoji="1" lang="en-US" altLang="zh-CN" sz="1600">
                    <a:solidFill>
                      <a:prstClr val="black"/>
                    </a:solidFill>
                    <a:latin typeface="Trebuchet MS" panose="020B0603020202020204" pitchFamily="34" charset="0"/>
                  </a:rPr>
                  <a:t>…</a:t>
                </a:r>
              </a:p>
            </p:txBody>
          </p:sp>
        </p:grpSp>
      </p:grpSp>
      <p:sp>
        <p:nvSpPr>
          <p:cNvPr id="94212" name="Rectangle 19"/>
          <p:cNvSpPr>
            <a:spLocks noGrp="1" noChangeArrowheads="1"/>
          </p:cNvSpPr>
          <p:nvPr>
            <p:ph type="title"/>
          </p:nvPr>
        </p:nvSpPr>
        <p:spPr>
          <a:xfrm>
            <a:off x="2567608" y="57151"/>
            <a:ext cx="7772400" cy="935038"/>
          </a:xfrm>
          <a:noFill/>
        </p:spPr>
        <p:txBody>
          <a:bodyPr/>
          <a:lstStyle/>
          <a:p>
            <a:pPr eaLnBrk="1" hangingPunct="1"/>
            <a:r>
              <a:rPr lang="en-US" altLang="zh-CN" b="1" dirty="0"/>
              <a:t>5.6 </a:t>
            </a:r>
            <a:r>
              <a:rPr lang="zh-CN" altLang="en-US" b="1" dirty="0"/>
              <a:t>虚拟</a:t>
            </a:r>
            <a:r>
              <a:rPr lang="zh-CN" altLang="en-US" b="1" dirty="0">
                <a:solidFill>
                  <a:srgbClr val="FF0000"/>
                </a:solidFill>
              </a:rPr>
              <a:t>继承</a:t>
            </a:r>
          </a:p>
        </p:txBody>
      </p:sp>
      <p:pic>
        <p:nvPicPr>
          <p:cNvPr id="94213" name="Picture 20" descr="B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001" y="2398167"/>
            <a:ext cx="31638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9835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1+#ppt_w/2"/>
                                          </p:val>
                                        </p:tav>
                                        <p:tav tm="100000">
                                          <p:val>
                                            <p:strVal val="#ppt_x"/>
                                          </p:val>
                                        </p:tav>
                                      </p:tavLst>
                                    </p:anim>
                                    <p:anim calcmode="lin" valueType="num">
                                      <p:cBhvr additive="base">
                                        <p:cTn id="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1919536" y="967696"/>
            <a:ext cx="7772400" cy="4910138"/>
          </a:xfrm>
          <a:noFill/>
        </p:spPr>
        <p:txBody>
          <a:bodyPr/>
          <a:lstStyle/>
          <a:p>
            <a:pPr eaLnBrk="1" hangingPunct="1"/>
            <a:r>
              <a:rPr lang="zh-CN" altLang="en-US" sz="2800" b="1" dirty="0"/>
              <a:t>虚拟基类在派生类中只存在一份拷贝，解决了基类数据成员的二义性问题</a:t>
            </a:r>
          </a:p>
          <a:p>
            <a:pPr eaLnBrk="1" hangingPunct="1"/>
            <a:endParaRPr lang="en-US" altLang="zh-CN" sz="2800" b="1" dirty="0"/>
          </a:p>
        </p:txBody>
      </p:sp>
      <p:pic>
        <p:nvPicPr>
          <p:cNvPr id="96259" name="Picture 3" descr="b4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6511" y="2047196"/>
            <a:ext cx="38163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0" name="Picture 4" descr="b4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048" y="2047197"/>
            <a:ext cx="337185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Rectangle 5"/>
          <p:cNvSpPr>
            <a:spLocks noGrp="1" noChangeArrowheads="1"/>
          </p:cNvSpPr>
          <p:nvPr>
            <p:ph type="title"/>
          </p:nvPr>
        </p:nvSpPr>
        <p:spPr>
          <a:xfrm>
            <a:off x="2425708" y="0"/>
            <a:ext cx="7772400" cy="935038"/>
          </a:xfrm>
          <a:noFill/>
        </p:spPr>
        <p:txBody>
          <a:bodyPr/>
          <a:lstStyle/>
          <a:p>
            <a:pPr eaLnBrk="1" hangingPunct="1"/>
            <a:r>
              <a:rPr lang="en-US" altLang="zh-CN" b="1" dirty="0"/>
              <a:t>5.6.1 </a:t>
            </a:r>
            <a:r>
              <a:rPr lang="zh-CN" altLang="en-US" b="1" dirty="0"/>
              <a:t>引入的</a:t>
            </a:r>
            <a:r>
              <a:rPr lang="zh-CN" altLang="en-US" b="1" dirty="0">
                <a:solidFill>
                  <a:srgbClr val="FF0000"/>
                </a:solidFill>
              </a:rPr>
              <a:t>原因</a:t>
            </a:r>
            <a:r>
              <a:rPr lang="en-US" altLang="zh-CN" b="1" dirty="0">
                <a:solidFill>
                  <a:srgbClr val="FF0000"/>
                </a:solidFill>
              </a:rPr>
              <a:t>--</a:t>
            </a:r>
            <a:r>
              <a:rPr lang="zh-CN" altLang="en-US" b="1" dirty="0">
                <a:solidFill>
                  <a:srgbClr val="FF0000"/>
                </a:solidFill>
              </a:rPr>
              <a:t>重复</a:t>
            </a:r>
            <a:r>
              <a:rPr lang="zh-CN" altLang="en-US" b="1" dirty="0"/>
              <a:t>基类</a:t>
            </a:r>
          </a:p>
        </p:txBody>
      </p:sp>
    </p:spTree>
    <p:extLst>
      <p:ext uri="{BB962C8B-B14F-4D97-AF65-F5344CB8AC3E}">
        <p14:creationId xmlns:p14="http://schemas.microsoft.com/office/powerpoint/2010/main" val="144362006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1612107" y="1448307"/>
            <a:ext cx="8964613" cy="4179887"/>
          </a:xfrm>
          <a:noFill/>
        </p:spPr>
        <p:txBody>
          <a:bodyPr/>
          <a:lstStyle/>
          <a:p>
            <a:pPr eaLnBrk="1" hangingPunct="1">
              <a:buFontTx/>
              <a:buNone/>
            </a:pPr>
            <a:r>
              <a:rPr lang="en-US" altLang="zh-CN" b="1" dirty="0"/>
              <a:t>1</a:t>
            </a:r>
            <a:r>
              <a:rPr lang="zh-CN" altLang="en-US" b="1" dirty="0"/>
              <a:t>、虚拟继承</a:t>
            </a:r>
            <a:r>
              <a:rPr lang="en-US" altLang="zh-CN" b="1" dirty="0"/>
              <a:t>virtual inheritance</a:t>
            </a:r>
            <a:r>
              <a:rPr lang="zh-CN" altLang="en-US" b="1" dirty="0"/>
              <a:t>的定义</a:t>
            </a:r>
          </a:p>
          <a:p>
            <a:pPr lvl="1" eaLnBrk="1" hangingPunct="1"/>
            <a:r>
              <a:rPr lang="zh-CN" altLang="en-US" dirty="0"/>
              <a:t>语法</a:t>
            </a:r>
          </a:p>
          <a:p>
            <a:pPr lvl="2" eaLnBrk="1" hangingPunct="1"/>
            <a:r>
              <a:rPr lang="en-US" altLang="zh-CN" sz="2800" b="1" dirty="0"/>
              <a:t>class </a:t>
            </a:r>
            <a:r>
              <a:rPr lang="en-US" altLang="zh-CN" sz="2800" b="1" dirty="0" err="1"/>
              <a:t>derived_class</a:t>
            </a:r>
            <a:r>
              <a:rPr lang="en-US" altLang="zh-CN" sz="2800" b="1" dirty="0"/>
              <a:t> : </a:t>
            </a:r>
            <a:r>
              <a:rPr lang="en-US" altLang="zh-CN" sz="2800" b="1" dirty="0">
                <a:solidFill>
                  <a:srgbClr val="FF0000"/>
                </a:solidFill>
              </a:rPr>
              <a:t>virtual</a:t>
            </a:r>
            <a:r>
              <a:rPr lang="en-US" altLang="zh-CN" sz="2800" b="1" dirty="0"/>
              <a:t> […] </a:t>
            </a:r>
            <a:r>
              <a:rPr lang="en-US" altLang="zh-CN" sz="2800" b="1" dirty="0" err="1"/>
              <a:t>base_class</a:t>
            </a:r>
            <a:endParaRPr lang="en-US" altLang="zh-CN" sz="2800" b="1" dirty="0"/>
          </a:p>
          <a:p>
            <a:pPr lvl="1" eaLnBrk="1" hangingPunct="1"/>
            <a:r>
              <a:rPr lang="zh-CN" altLang="en-US" dirty="0"/>
              <a:t>虚基类</a:t>
            </a:r>
            <a:r>
              <a:rPr lang="en-US" altLang="zh-CN" dirty="0"/>
              <a:t>virtual base class</a:t>
            </a:r>
          </a:p>
          <a:p>
            <a:pPr lvl="2" eaLnBrk="1" hangingPunct="1"/>
            <a:r>
              <a:rPr lang="zh-CN" altLang="en-US" sz="2800" b="1" dirty="0"/>
              <a:t>被虚拟继承的基类</a:t>
            </a:r>
          </a:p>
          <a:p>
            <a:pPr lvl="2" eaLnBrk="1" hangingPunct="1"/>
            <a:r>
              <a:rPr lang="zh-CN" altLang="en-US" sz="2800" b="1" dirty="0"/>
              <a:t>在其所有的派生类中，仅出现一次</a:t>
            </a:r>
          </a:p>
        </p:txBody>
      </p:sp>
      <p:sp>
        <p:nvSpPr>
          <p:cNvPr id="98307" name="Rectangle 3"/>
          <p:cNvSpPr>
            <a:spLocks noGrp="1" noChangeArrowheads="1"/>
          </p:cNvSpPr>
          <p:nvPr>
            <p:ph type="title"/>
          </p:nvPr>
        </p:nvSpPr>
        <p:spPr>
          <a:xfrm>
            <a:off x="2495600" y="-82320"/>
            <a:ext cx="7772400" cy="1143000"/>
          </a:xfrm>
          <a:noFill/>
        </p:spPr>
        <p:txBody>
          <a:bodyPr/>
          <a:lstStyle/>
          <a:p>
            <a:pPr eaLnBrk="1" hangingPunct="1"/>
            <a:r>
              <a:rPr lang="en-US" altLang="zh-CN" b="1" dirty="0"/>
              <a:t>5.6.2 </a:t>
            </a:r>
            <a:r>
              <a:rPr lang="zh-CN" altLang="en-US" b="1" dirty="0"/>
              <a:t>虚拟</a:t>
            </a:r>
            <a:r>
              <a:rPr lang="zh-CN" altLang="en-US" b="1" dirty="0">
                <a:solidFill>
                  <a:srgbClr val="FF0000"/>
                </a:solidFill>
              </a:rPr>
              <a:t>继承的实现</a:t>
            </a:r>
          </a:p>
        </p:txBody>
      </p:sp>
    </p:spTree>
    <p:extLst>
      <p:ext uri="{BB962C8B-B14F-4D97-AF65-F5344CB8AC3E}">
        <p14:creationId xmlns:p14="http://schemas.microsoft.com/office/powerpoint/2010/main" val="12951166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656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656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656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656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656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autoUpdateAnimBg="0" advAuto="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1775521" y="980728"/>
            <a:ext cx="8497887" cy="5691188"/>
          </a:xfrm>
        </p:spPr>
        <p:txBody>
          <a:bodyPr/>
          <a:lstStyle/>
          <a:p>
            <a:pPr eaLnBrk="1" hangingPunct="1">
              <a:lnSpc>
                <a:spcPct val="90000"/>
              </a:lnSpc>
              <a:buFontTx/>
              <a:buNone/>
            </a:pPr>
            <a:r>
              <a:rPr lang="en-US" altLang="zh-CN" b="1" dirty="0"/>
              <a:t>2</a:t>
            </a:r>
            <a:r>
              <a:rPr lang="zh-CN" altLang="en-US" b="1" dirty="0"/>
              <a:t>、虚拟继承的构造次序</a:t>
            </a:r>
          </a:p>
          <a:p>
            <a:pPr lvl="1" eaLnBrk="1" hangingPunct="1">
              <a:lnSpc>
                <a:spcPct val="90000"/>
              </a:lnSpc>
            </a:pPr>
            <a:r>
              <a:rPr lang="zh-CN" altLang="en-US" b="1" dirty="0"/>
              <a:t>虚基类的初始化与一般的多重继承的初始化在语法上是一样的，但构造函数的调用顺序不同；</a:t>
            </a:r>
          </a:p>
          <a:p>
            <a:pPr lvl="1" eaLnBrk="1" hangingPunct="1">
              <a:lnSpc>
                <a:spcPct val="90000"/>
              </a:lnSpc>
            </a:pPr>
            <a:r>
              <a:rPr lang="zh-CN" altLang="en-US" b="1" dirty="0">
                <a:ea typeface="黑体" panose="02010609060101010101" pitchFamily="49" charset="-122"/>
              </a:rPr>
              <a:t>若基类由虚基类派生而来，则派生类必须提供对间接基类的构造（即在构造函数初始列表中构造虚基类，</a:t>
            </a:r>
            <a:r>
              <a:rPr lang="zh-CN" altLang="en-US" b="1" dirty="0">
                <a:solidFill>
                  <a:srgbClr val="FF0000"/>
                </a:solidFill>
                <a:ea typeface="黑体" panose="02010609060101010101" pitchFamily="49" charset="-122"/>
              </a:rPr>
              <a:t>无论此虚基类是直接还是间接基类</a:t>
            </a:r>
            <a:r>
              <a:rPr lang="zh-CN" altLang="en-US" b="1" dirty="0">
                <a:ea typeface="黑体" panose="02010609060101010101" pitchFamily="49" charset="-122"/>
              </a:rPr>
              <a:t>）</a:t>
            </a:r>
          </a:p>
          <a:p>
            <a:pPr lvl="1" eaLnBrk="1" hangingPunct="1">
              <a:lnSpc>
                <a:spcPct val="90000"/>
              </a:lnSpc>
            </a:pPr>
            <a:r>
              <a:rPr lang="zh-CN" altLang="en-US" b="1" dirty="0"/>
              <a:t>调用顺序的规定：</a:t>
            </a:r>
          </a:p>
          <a:p>
            <a:pPr lvl="2" eaLnBrk="1" hangingPunct="1">
              <a:lnSpc>
                <a:spcPct val="90000"/>
              </a:lnSpc>
            </a:pPr>
            <a:r>
              <a:rPr lang="zh-CN" altLang="en-US" b="1" dirty="0">
                <a:solidFill>
                  <a:srgbClr val="FF3300"/>
                </a:solidFill>
                <a:latin typeface="宋体" panose="02010600030101010101" pitchFamily="2" charset="-122"/>
              </a:rPr>
              <a:t>先调用虚基类的构造函数，再调用非虚基类的构造函数</a:t>
            </a:r>
          </a:p>
          <a:p>
            <a:pPr lvl="2" eaLnBrk="1" hangingPunct="1">
              <a:lnSpc>
                <a:spcPct val="90000"/>
              </a:lnSpc>
            </a:pPr>
            <a:r>
              <a:rPr lang="zh-CN" altLang="en-US" b="1" dirty="0">
                <a:solidFill>
                  <a:schemeClr val="accent2"/>
                </a:solidFill>
                <a:latin typeface="宋体" panose="02010600030101010101" pitchFamily="2" charset="-122"/>
              </a:rPr>
              <a:t>若同一层次中包含多个虚基类</a:t>
            </a:r>
            <a:r>
              <a:rPr lang="en-US" altLang="zh-CN" b="1" dirty="0">
                <a:solidFill>
                  <a:schemeClr val="accent2"/>
                </a:solidFill>
                <a:latin typeface="宋体" panose="02010600030101010101" pitchFamily="2" charset="-122"/>
              </a:rPr>
              <a:t>,</a:t>
            </a:r>
            <a:r>
              <a:rPr lang="zh-CN" altLang="en-US" b="1" dirty="0">
                <a:solidFill>
                  <a:schemeClr val="accent2"/>
                </a:solidFill>
                <a:latin typeface="宋体" panose="02010600030101010101" pitchFamily="2" charset="-122"/>
              </a:rPr>
              <a:t>这些虚基类的构造函数按它们的说明的次序调用</a:t>
            </a:r>
          </a:p>
          <a:p>
            <a:pPr lvl="2" eaLnBrk="1" hangingPunct="1">
              <a:lnSpc>
                <a:spcPct val="90000"/>
              </a:lnSpc>
            </a:pPr>
            <a:r>
              <a:rPr lang="zh-CN" altLang="en-US" b="1" dirty="0">
                <a:solidFill>
                  <a:srgbClr val="FF3300"/>
                </a:solidFill>
                <a:latin typeface="宋体" panose="02010600030101010101" pitchFamily="2" charset="-122"/>
              </a:rPr>
              <a:t>若虚基类由非虚基类派生而来</a:t>
            </a:r>
            <a:r>
              <a:rPr lang="en-US" altLang="zh-CN" b="1" dirty="0">
                <a:solidFill>
                  <a:srgbClr val="FF3300"/>
                </a:solidFill>
                <a:latin typeface="宋体" panose="02010600030101010101" pitchFamily="2" charset="-122"/>
              </a:rPr>
              <a:t>,</a:t>
            </a:r>
            <a:r>
              <a:rPr lang="zh-CN" altLang="en-US" b="1" dirty="0">
                <a:solidFill>
                  <a:srgbClr val="FF3300"/>
                </a:solidFill>
                <a:latin typeface="宋体" panose="02010600030101010101" pitchFamily="2" charset="-122"/>
              </a:rPr>
              <a:t>则仍然先调用基类构造函数</a:t>
            </a:r>
            <a:r>
              <a:rPr lang="en-US" altLang="zh-CN" b="1" dirty="0">
                <a:solidFill>
                  <a:srgbClr val="FF3300"/>
                </a:solidFill>
                <a:latin typeface="宋体" panose="02010600030101010101" pitchFamily="2" charset="-122"/>
              </a:rPr>
              <a:t>,</a:t>
            </a:r>
            <a:r>
              <a:rPr lang="zh-CN" altLang="en-US" b="1" dirty="0">
                <a:solidFill>
                  <a:srgbClr val="FF3300"/>
                </a:solidFill>
                <a:latin typeface="宋体" panose="02010600030101010101" pitchFamily="2" charset="-122"/>
              </a:rPr>
              <a:t>再调用派生类构造函数</a:t>
            </a:r>
          </a:p>
        </p:txBody>
      </p:sp>
    </p:spTree>
    <p:extLst>
      <p:ext uri="{BB962C8B-B14F-4D97-AF65-F5344CB8AC3E}">
        <p14:creationId xmlns:p14="http://schemas.microsoft.com/office/powerpoint/2010/main" val="2288010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Effect transition="in" filter="wipe(down)">
                                      <p:cBhvr>
                                        <p:cTn id="7" dur="500"/>
                                        <p:tgtEl>
                                          <p:spTgt spid="696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9634">
                                            <p:txEl>
                                              <p:pRg st="2" end="2"/>
                                            </p:txEl>
                                          </p:spTgt>
                                        </p:tgtEl>
                                        <p:attrNameLst>
                                          <p:attrName>style.visibility</p:attrName>
                                        </p:attrNameLst>
                                      </p:cBhvr>
                                      <p:to>
                                        <p:strVal val="visible"/>
                                      </p:to>
                                    </p:set>
                                    <p:anim calcmode="lin" valueType="num">
                                      <p:cBhvr additive="base">
                                        <p:cTn id="12"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9634">
                                            <p:txEl>
                                              <p:pRg st="3" end="3"/>
                                            </p:txEl>
                                          </p:spTgt>
                                        </p:tgtEl>
                                        <p:attrNameLst>
                                          <p:attrName>style.visibility</p:attrName>
                                        </p:attrNameLst>
                                      </p:cBhvr>
                                      <p:to>
                                        <p:strVal val="visible"/>
                                      </p:to>
                                    </p:set>
                                    <p:anim calcmode="lin" valueType="num">
                                      <p:cBhvr additive="base">
                                        <p:cTn id="18" dur="500" fill="hold"/>
                                        <p:tgtEl>
                                          <p:spTgt spid="6963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iterate type="lt">
                                    <p:tmPct val="5000"/>
                                  </p:iterate>
                                  <p:childTnLst>
                                    <p:set>
                                      <p:cBhvr>
                                        <p:cTn id="23" dur="1" fill="hold">
                                          <p:stCondLst>
                                            <p:cond delay="0"/>
                                          </p:stCondLst>
                                        </p:cTn>
                                        <p:tgtEl>
                                          <p:spTgt spid="69634">
                                            <p:txEl>
                                              <p:pRg st="4" end="4"/>
                                            </p:txEl>
                                          </p:spTgt>
                                        </p:tgtEl>
                                        <p:attrNameLst>
                                          <p:attrName>style.visibility</p:attrName>
                                        </p:attrNameLst>
                                      </p:cBhvr>
                                      <p:to>
                                        <p:strVal val="visible"/>
                                      </p:to>
                                    </p:set>
                                    <p:anim calcmode="lin" valueType="num">
                                      <p:cBhvr>
                                        <p:cTn id="24" dur="1000" fill="hold"/>
                                        <p:tgtEl>
                                          <p:spTgt spid="69634">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69634">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69634">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696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69634">
                                            <p:txEl>
                                              <p:pRg st="5" end="5"/>
                                            </p:txEl>
                                          </p:spTgt>
                                        </p:tgtEl>
                                        <p:attrNameLst>
                                          <p:attrName>style.visibility</p:attrName>
                                        </p:attrNameLst>
                                      </p:cBhvr>
                                      <p:to>
                                        <p:strVal val="visible"/>
                                      </p:to>
                                    </p:set>
                                    <p:anim calcmode="lin" valueType="num">
                                      <p:cBhvr additive="base">
                                        <p:cTn id="32" dur="500" fill="hold"/>
                                        <p:tgtEl>
                                          <p:spTgt spid="69634">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9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4" presetClass="entr" presetSubtype="0" fill="hold" nodeType="clickEffect">
                                  <p:stCondLst>
                                    <p:cond delay="0"/>
                                  </p:stCondLst>
                                  <p:childTnLst>
                                    <p:set>
                                      <p:cBhvr>
                                        <p:cTn id="37" dur="1" fill="hold">
                                          <p:stCondLst>
                                            <p:cond delay="0"/>
                                          </p:stCondLst>
                                        </p:cTn>
                                        <p:tgtEl>
                                          <p:spTgt spid="69634">
                                            <p:txEl>
                                              <p:pRg st="6" end="6"/>
                                            </p:txEl>
                                          </p:spTgt>
                                        </p:tgtEl>
                                        <p:attrNameLst>
                                          <p:attrName>style.visibility</p:attrName>
                                        </p:attrNameLst>
                                      </p:cBhvr>
                                      <p:to>
                                        <p:strVal val="visible"/>
                                      </p:to>
                                    </p:set>
                                    <p:anim from="(-#ppt_w/2)" to="(#ppt_x)" calcmode="lin" valueType="num">
                                      <p:cBhvr>
                                        <p:cTn id="38" dur="600" fill="hold">
                                          <p:stCondLst>
                                            <p:cond delay="0"/>
                                          </p:stCondLst>
                                        </p:cTn>
                                        <p:tgtEl>
                                          <p:spTgt spid="69634">
                                            <p:txEl>
                                              <p:pRg st="6" end="6"/>
                                            </p:txEl>
                                          </p:spTgt>
                                        </p:tgtEl>
                                        <p:attrNameLst>
                                          <p:attrName>ppt_x</p:attrName>
                                        </p:attrNameLst>
                                      </p:cBhvr>
                                    </p:anim>
                                    <p:anim from="0" to="-1.0" calcmode="lin" valueType="num">
                                      <p:cBhvr>
                                        <p:cTn id="39" dur="200" decel="50000" autoRev="1" fill="hold">
                                          <p:stCondLst>
                                            <p:cond delay="600"/>
                                          </p:stCondLst>
                                        </p:cTn>
                                        <p:tgtEl>
                                          <p:spTgt spid="69634">
                                            <p:txEl>
                                              <p:pRg st="6" end="6"/>
                                            </p:txEl>
                                          </p:spTgt>
                                        </p:tgtEl>
                                        <p:attrNameLst>
                                          <p:attrName>xshear</p:attrName>
                                        </p:attrNameLst>
                                      </p:cBhvr>
                                    </p:anim>
                                    <p:animScale>
                                      <p:cBhvr>
                                        <p:cTn id="40" dur="200" decel="100000" autoRev="1" fill="hold">
                                          <p:stCondLst>
                                            <p:cond delay="600"/>
                                          </p:stCondLst>
                                        </p:cTn>
                                        <p:tgtEl>
                                          <p:spTgt spid="69634">
                                            <p:txEl>
                                              <p:pRg st="6" end="6"/>
                                            </p:txEl>
                                          </p:spTgt>
                                        </p:tgtEl>
                                      </p:cBhvr>
                                      <p:from x="100000" y="100000"/>
                                      <p:to x="80000" y="100000"/>
                                    </p:animScale>
                                    <p:anim by="(#ppt_h/3+#ppt_w*0.1)" calcmode="lin" valueType="num">
                                      <p:cBhvr additive="sum">
                                        <p:cTn id="41" dur="200" decel="100000" autoRev="1" fill="hold">
                                          <p:stCondLst>
                                            <p:cond delay="600"/>
                                          </p:stCondLst>
                                        </p:cTn>
                                        <p:tgtEl>
                                          <p:spTgt spid="69634">
                                            <p:txEl>
                                              <p:pRg st="6" end="6"/>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495600" y="0"/>
            <a:ext cx="7772400" cy="1143000"/>
          </a:xfrm>
        </p:spPr>
        <p:txBody>
          <a:bodyPr/>
          <a:lstStyle/>
          <a:p>
            <a:pPr eaLnBrk="1" hangingPunct="1"/>
            <a:r>
              <a:rPr lang="en-US" altLang="zh-CN" b="1" dirty="0"/>
              <a:t>5.7</a:t>
            </a:r>
            <a:r>
              <a:rPr lang="zh-CN" altLang="en-US" b="1" dirty="0"/>
              <a:t>基类与派生类对象的</a:t>
            </a:r>
            <a:r>
              <a:rPr lang="zh-CN" altLang="en-US" b="1" dirty="0">
                <a:solidFill>
                  <a:srgbClr val="FF0000"/>
                </a:solidFill>
              </a:rPr>
              <a:t>关系</a:t>
            </a:r>
            <a:r>
              <a:rPr lang="zh-CN" altLang="en-US" b="1" dirty="0"/>
              <a:t> </a:t>
            </a:r>
          </a:p>
        </p:txBody>
      </p:sp>
      <p:sp>
        <p:nvSpPr>
          <p:cNvPr id="75779" name="Rectangle 3"/>
          <p:cNvSpPr>
            <a:spLocks noGrp="1" noChangeArrowheads="1"/>
          </p:cNvSpPr>
          <p:nvPr>
            <p:ph type="body" idx="1"/>
          </p:nvPr>
        </p:nvSpPr>
        <p:spPr>
          <a:xfrm>
            <a:off x="2208213" y="1557338"/>
            <a:ext cx="7772400" cy="4538662"/>
          </a:xfrm>
        </p:spPr>
        <p:txBody>
          <a:bodyPr/>
          <a:lstStyle/>
          <a:p>
            <a:pPr eaLnBrk="1" hangingPunct="1">
              <a:lnSpc>
                <a:spcPct val="90000"/>
              </a:lnSpc>
            </a:pPr>
            <a:r>
              <a:rPr lang="zh-CN" altLang="en-US" b="1"/>
              <a:t>基类对象与派生类对象之间存在赋值相容性。包括以下几种情况：</a:t>
            </a:r>
          </a:p>
          <a:p>
            <a:pPr lvl="1" eaLnBrk="1" hangingPunct="1">
              <a:lnSpc>
                <a:spcPct val="90000"/>
              </a:lnSpc>
            </a:pPr>
            <a:r>
              <a:rPr lang="zh-CN" altLang="en-US" b="1">
                <a:solidFill>
                  <a:schemeClr val="accent2"/>
                </a:solidFill>
              </a:rPr>
              <a:t>把派生类对象赋值给基类对象。</a:t>
            </a:r>
          </a:p>
          <a:p>
            <a:pPr lvl="1" eaLnBrk="1" hangingPunct="1">
              <a:lnSpc>
                <a:spcPct val="90000"/>
              </a:lnSpc>
            </a:pPr>
            <a:r>
              <a:rPr lang="zh-CN" altLang="en-US" b="1">
                <a:solidFill>
                  <a:schemeClr val="accent2"/>
                </a:solidFill>
              </a:rPr>
              <a:t>把派生类对象的地址赋值给基类指针。</a:t>
            </a:r>
          </a:p>
          <a:p>
            <a:pPr lvl="1" eaLnBrk="1" hangingPunct="1">
              <a:lnSpc>
                <a:spcPct val="90000"/>
              </a:lnSpc>
            </a:pPr>
            <a:r>
              <a:rPr lang="zh-CN" altLang="en-US" b="1">
                <a:solidFill>
                  <a:schemeClr val="accent2"/>
                </a:solidFill>
              </a:rPr>
              <a:t>用派生类对象初始化基类对象的引用。</a:t>
            </a:r>
          </a:p>
          <a:p>
            <a:pPr eaLnBrk="1" hangingPunct="1">
              <a:lnSpc>
                <a:spcPct val="90000"/>
              </a:lnSpc>
            </a:pPr>
            <a:r>
              <a:rPr lang="zh-CN" altLang="en-US" b="1">
                <a:solidFill>
                  <a:srgbClr val="FF0000"/>
                </a:solidFill>
              </a:rPr>
              <a:t>反之则不行</a:t>
            </a:r>
            <a:r>
              <a:rPr lang="zh-CN" altLang="en-US" b="1"/>
              <a:t>，即不能把基类对象赋值给派生类对象；不能把基类对象的地址赋值给派生类对象的指针；也不能把基类对象作为派生对象的引用。 </a:t>
            </a:r>
          </a:p>
        </p:txBody>
      </p:sp>
    </p:spTree>
    <p:extLst>
      <p:ext uri="{BB962C8B-B14F-4D97-AF65-F5344CB8AC3E}">
        <p14:creationId xmlns:p14="http://schemas.microsoft.com/office/powerpoint/2010/main" val="4143823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p:cTn id="7" dur="1000" fill="hold"/>
                                        <p:tgtEl>
                                          <p:spTgt spid="75779">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75779">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75779">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75779">
                                            <p:txEl>
                                              <p:pRg st="1" end="1"/>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75779">
                                            <p:txEl>
                                              <p:pRg st="2" end="2"/>
                                            </p:txEl>
                                          </p:spTgt>
                                        </p:tgtEl>
                                        <p:attrNameLst>
                                          <p:attrName>style.visibility</p:attrName>
                                        </p:attrNameLst>
                                      </p:cBhvr>
                                      <p:to>
                                        <p:strVal val="visible"/>
                                      </p:to>
                                    </p:set>
                                    <p:anim calcmode="lin" valueType="num">
                                      <p:cBhvr>
                                        <p:cTn id="13" dur="1000" fill="hold"/>
                                        <p:tgtEl>
                                          <p:spTgt spid="7577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75779">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75779">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75779">
                                            <p:txEl>
                                              <p:pRg st="2" end="2"/>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75779">
                                            <p:txEl>
                                              <p:pRg st="3" end="3"/>
                                            </p:txEl>
                                          </p:spTgt>
                                        </p:tgtEl>
                                        <p:attrNameLst>
                                          <p:attrName>style.visibility</p:attrName>
                                        </p:attrNameLst>
                                      </p:cBhvr>
                                      <p:to>
                                        <p:strVal val="visible"/>
                                      </p:to>
                                    </p:set>
                                    <p:anim calcmode="lin" valueType="num">
                                      <p:cBhvr>
                                        <p:cTn id="19" dur="1000" fill="hold"/>
                                        <p:tgtEl>
                                          <p:spTgt spid="75779">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75779">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75779">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75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75779">
                                            <p:txEl>
                                              <p:pRg st="4" end="4"/>
                                            </p:txEl>
                                          </p:spTgt>
                                        </p:tgtEl>
                                        <p:attrNameLst>
                                          <p:attrName>style.visibility</p:attrName>
                                        </p:attrNameLst>
                                      </p:cBhvr>
                                      <p:to>
                                        <p:strVal val="visible"/>
                                      </p:to>
                                    </p:set>
                                    <p:anim calcmode="lin" valueType="num">
                                      <p:cBhvr>
                                        <p:cTn id="27" dur="1000" fill="hold"/>
                                        <p:tgtEl>
                                          <p:spTgt spid="75779">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75779">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75779">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2207568" y="1196752"/>
            <a:ext cx="7886700" cy="4351338"/>
          </a:xfrm>
        </p:spPr>
        <p:txBody>
          <a:bodyPr/>
          <a:lstStyle/>
          <a:p>
            <a:pPr eaLnBrk="1" hangingPunct="1"/>
            <a:r>
              <a:rPr lang="zh-CN" altLang="en-US" dirty="0"/>
              <a:t>说明：</a:t>
            </a:r>
          </a:p>
          <a:p>
            <a:pPr eaLnBrk="1" hangingPunct="1"/>
            <a:r>
              <a:rPr lang="zh-CN" altLang="en-US" dirty="0"/>
              <a:t>① 不论以哪种方式把派生类对象赋值给基类对象，都只能访问到派生类对象中的基类子对象部分的成员，不能访问派生类的自定义成员。 </a:t>
            </a:r>
          </a:p>
          <a:p>
            <a:pPr eaLnBrk="1" hangingPunct="1"/>
            <a:r>
              <a:rPr lang="zh-CN" altLang="en-US" dirty="0"/>
              <a:t>②只能把派生类对象赋值给基类对象，不能把基类对象赋值给派生类对象。 </a:t>
            </a:r>
          </a:p>
        </p:txBody>
      </p:sp>
    </p:spTree>
    <p:extLst>
      <p:ext uri="{BB962C8B-B14F-4D97-AF65-F5344CB8AC3E}">
        <p14:creationId xmlns:p14="http://schemas.microsoft.com/office/powerpoint/2010/main" val="18606110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0" y="187516"/>
            <a:ext cx="9144000" cy="6858001"/>
          </a:xfrm>
        </p:spPr>
        <p:txBody>
          <a:bodyPr/>
          <a:lstStyle/>
          <a:p>
            <a:pPr marL="0" indent="0">
              <a:buNone/>
            </a:pPr>
            <a:r>
              <a:rPr lang="en-US" altLang="zh-CN" sz="2400" dirty="0"/>
              <a:t>1</a:t>
            </a:r>
            <a:r>
              <a:rPr lang="zh-CN" altLang="en-US" sz="2400" dirty="0"/>
              <a:t>下列对派生类的描述中，（     ）是错误的。 </a:t>
            </a:r>
            <a:endParaRPr lang="en-US" altLang="zh-CN" sz="2400" dirty="0"/>
          </a:p>
          <a:p>
            <a:pPr marL="0" indent="0">
              <a:buNone/>
            </a:pPr>
            <a:r>
              <a:rPr lang="en-US" altLang="zh-CN" sz="2400" dirty="0"/>
              <a:t>A</a:t>
            </a:r>
            <a:r>
              <a:rPr lang="zh-CN" altLang="en-US" sz="2400" dirty="0"/>
              <a:t>．  一个派生类可以作为另一个派生类的基类 </a:t>
            </a:r>
            <a:endParaRPr lang="en-US" altLang="zh-CN" sz="2400" dirty="0"/>
          </a:p>
          <a:p>
            <a:pPr marL="0" indent="0">
              <a:buNone/>
            </a:pPr>
            <a:r>
              <a:rPr lang="en-US" altLang="zh-CN" sz="2400" dirty="0"/>
              <a:t>B</a:t>
            </a:r>
            <a:r>
              <a:rPr lang="zh-CN" altLang="en-US" sz="2400" dirty="0"/>
              <a:t>．  派生类至少有一个基类 </a:t>
            </a:r>
            <a:endParaRPr lang="en-US" altLang="zh-CN" sz="2400" dirty="0"/>
          </a:p>
          <a:p>
            <a:pPr marL="0" indent="0">
              <a:buNone/>
            </a:pPr>
            <a:r>
              <a:rPr lang="en-US" altLang="zh-CN" sz="2400" dirty="0"/>
              <a:t>C</a:t>
            </a:r>
            <a:r>
              <a:rPr lang="zh-CN" altLang="en-US" sz="2400" dirty="0"/>
              <a:t>．  派生类的成员除了它自己的成员外，还包含了它的基类成员 </a:t>
            </a:r>
            <a:endParaRPr lang="en-US" altLang="zh-CN" sz="2400" dirty="0"/>
          </a:p>
          <a:p>
            <a:pPr marL="0" indent="0">
              <a:buNone/>
            </a:pPr>
            <a:r>
              <a:rPr lang="en-US" altLang="zh-CN" sz="2400" dirty="0"/>
              <a:t>D</a:t>
            </a:r>
            <a:r>
              <a:rPr lang="zh-CN" altLang="en-US" sz="2400" dirty="0"/>
              <a:t>． 派生类中继承的基类成员的访问权限到派生类保持不变</a:t>
            </a:r>
            <a:endParaRPr lang="en-US" altLang="zh-CN" sz="2400" dirty="0"/>
          </a:p>
          <a:p>
            <a:pPr marL="0" indent="0">
              <a:buNone/>
            </a:pPr>
            <a:r>
              <a:rPr lang="en-US" altLang="zh-CN" sz="2400" dirty="0"/>
              <a:t>2</a:t>
            </a:r>
            <a:r>
              <a:rPr lang="zh-CN" altLang="en-US" sz="2400" dirty="0"/>
              <a:t>派生类的对象对它的哪一类基类成员是可以访问的？（     ）    </a:t>
            </a:r>
            <a:endParaRPr lang="en-US" altLang="zh-CN" sz="2400" dirty="0"/>
          </a:p>
          <a:p>
            <a:pPr marL="0" indent="0">
              <a:buNone/>
            </a:pPr>
            <a:r>
              <a:rPr lang="en-US" altLang="zh-CN" sz="2400" dirty="0"/>
              <a:t>A</a:t>
            </a:r>
            <a:r>
              <a:rPr lang="zh-CN" altLang="en-US" sz="2400" dirty="0"/>
              <a:t>．公有继承的基类的公有成员      </a:t>
            </a:r>
            <a:r>
              <a:rPr lang="en-US" altLang="zh-CN" sz="2400" dirty="0"/>
              <a:t>B. </a:t>
            </a:r>
            <a:r>
              <a:rPr lang="zh-CN" altLang="en-US" sz="2400" dirty="0"/>
              <a:t>公有继承的基类的保护成员   </a:t>
            </a:r>
            <a:endParaRPr lang="en-US" altLang="zh-CN" sz="2400" dirty="0"/>
          </a:p>
          <a:p>
            <a:pPr marL="0" indent="0">
              <a:buNone/>
            </a:pPr>
            <a:r>
              <a:rPr lang="en-US" altLang="zh-CN" sz="2400" dirty="0"/>
              <a:t>C. </a:t>
            </a:r>
            <a:r>
              <a:rPr lang="zh-CN" altLang="en-US" sz="2400" dirty="0"/>
              <a:t>公有继承的基类的私有成员        </a:t>
            </a:r>
            <a:r>
              <a:rPr lang="en-US" altLang="zh-CN" sz="2400" dirty="0"/>
              <a:t>D. </a:t>
            </a:r>
            <a:r>
              <a:rPr lang="zh-CN" altLang="en-US" sz="2400" dirty="0"/>
              <a:t>保护继承的基类的公有成员</a:t>
            </a:r>
            <a:endParaRPr lang="en-US" altLang="zh-CN" sz="2400" dirty="0"/>
          </a:p>
          <a:p>
            <a:pPr marL="0" indent="0">
              <a:buNone/>
            </a:pPr>
            <a:r>
              <a:rPr lang="en-US" altLang="zh-CN" sz="2400" dirty="0"/>
              <a:t>3</a:t>
            </a:r>
            <a:r>
              <a:rPr lang="zh-CN" altLang="en-US" sz="2400" dirty="0"/>
              <a:t>关于多继承二义性的描述，（     ）是错误的。 </a:t>
            </a:r>
            <a:endParaRPr lang="en-US" altLang="zh-CN" sz="2400" dirty="0"/>
          </a:p>
          <a:p>
            <a:pPr marL="0" indent="0">
              <a:buNone/>
            </a:pPr>
            <a:r>
              <a:rPr lang="en-US" altLang="zh-CN" sz="2400" dirty="0"/>
              <a:t>A</a:t>
            </a:r>
            <a:r>
              <a:rPr lang="zh-CN" altLang="en-US" sz="2400" dirty="0"/>
              <a:t>． 派生类的多个基类中存在同名成员时，派生类对这个成员访问可能出现二义性</a:t>
            </a:r>
            <a:endParaRPr lang="en-US" altLang="zh-CN" sz="2400" dirty="0"/>
          </a:p>
          <a:p>
            <a:pPr marL="0" indent="0">
              <a:buNone/>
            </a:pPr>
            <a:r>
              <a:rPr lang="en-US" altLang="zh-CN" sz="2400" dirty="0"/>
              <a:t>B</a:t>
            </a:r>
            <a:r>
              <a:rPr lang="zh-CN" altLang="en-US" sz="2400" dirty="0"/>
              <a:t>．  一个派生类是从具有共同的间接基类的两个基类派生来的，派生类对该公共基类的访问可能出现二义性 </a:t>
            </a:r>
            <a:endParaRPr lang="en-US" altLang="zh-CN" sz="2400" dirty="0"/>
          </a:p>
          <a:p>
            <a:pPr marL="0" indent="0">
              <a:buNone/>
            </a:pPr>
            <a:r>
              <a:rPr lang="en-US" altLang="zh-CN" sz="2400" dirty="0"/>
              <a:t>C</a:t>
            </a:r>
            <a:r>
              <a:rPr lang="zh-CN" altLang="en-US" sz="2400" dirty="0"/>
              <a:t>．  解决二义性最常用的方法是作用域运算符对成员进行限定 </a:t>
            </a:r>
            <a:endParaRPr lang="en-US" altLang="zh-CN" sz="2400" dirty="0"/>
          </a:p>
          <a:p>
            <a:pPr marL="0" indent="0">
              <a:buNone/>
            </a:pPr>
            <a:r>
              <a:rPr lang="en-US" altLang="zh-CN" sz="2400" dirty="0"/>
              <a:t>D</a:t>
            </a:r>
            <a:r>
              <a:rPr lang="zh-CN" altLang="en-US" sz="2400" dirty="0"/>
              <a:t>．  派生类和它的基类中出现同名函数时，将可能出现二义性</a:t>
            </a:r>
          </a:p>
        </p:txBody>
      </p:sp>
    </p:spTree>
    <p:extLst>
      <p:ext uri="{BB962C8B-B14F-4D97-AF65-F5344CB8AC3E}">
        <p14:creationId xmlns:p14="http://schemas.microsoft.com/office/powerpoint/2010/main" val="34867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3">
                                            <p:txEl>
                                              <p:pRg st="0" end="0"/>
                                            </p:txEl>
                                          </p:spTgt>
                                        </p:tgtEl>
                                      </p:cBhvr>
                                    </p:animEffect>
                                    <p:set>
                                      <p:cBhvr>
                                        <p:cTn id="29" dur="1" fill="hold">
                                          <p:stCondLst>
                                            <p:cond delay="499"/>
                                          </p:stCondLst>
                                        </p:cTn>
                                        <p:tgtEl>
                                          <p:spTgt spid="3">
                                            <p:txEl>
                                              <p:pRg st="0" end="0"/>
                                            </p:txEl>
                                          </p:spTgt>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3">
                                            <p:txEl>
                                              <p:pRg st="1" end="1"/>
                                            </p:txEl>
                                          </p:spTgt>
                                        </p:tgtEl>
                                      </p:cBhvr>
                                    </p:animEffect>
                                    <p:set>
                                      <p:cBhvr>
                                        <p:cTn id="32" dur="1" fill="hold">
                                          <p:stCondLst>
                                            <p:cond delay="499"/>
                                          </p:stCondLst>
                                        </p:cTn>
                                        <p:tgtEl>
                                          <p:spTgt spid="3">
                                            <p:txEl>
                                              <p:pRg st="1" end="1"/>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3">
                                            <p:txEl>
                                              <p:pRg st="2" end="2"/>
                                            </p:txEl>
                                          </p:spTgt>
                                        </p:tgtEl>
                                      </p:cBhvr>
                                    </p:animEffect>
                                    <p:set>
                                      <p:cBhvr>
                                        <p:cTn id="35" dur="1" fill="hold">
                                          <p:stCondLst>
                                            <p:cond delay="499"/>
                                          </p:stCondLst>
                                        </p:cTn>
                                        <p:tgtEl>
                                          <p:spTgt spid="3">
                                            <p:txEl>
                                              <p:pRg st="2" end="2"/>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3">
                                            <p:txEl>
                                              <p:pRg st="3" end="3"/>
                                            </p:txEl>
                                          </p:spTgt>
                                        </p:tgtEl>
                                      </p:cBhvr>
                                    </p:animEffect>
                                    <p:set>
                                      <p:cBhvr>
                                        <p:cTn id="38" dur="1" fill="hold">
                                          <p:stCondLst>
                                            <p:cond delay="499"/>
                                          </p:stCondLst>
                                        </p:cTn>
                                        <p:tgtEl>
                                          <p:spTgt spid="3">
                                            <p:txEl>
                                              <p:pRg st="3" end="3"/>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3">
                                            <p:txEl>
                                              <p:pRg st="4" end="4"/>
                                            </p:txEl>
                                          </p:spTgt>
                                        </p:tgtEl>
                                      </p:cBhvr>
                                    </p:animEffect>
                                    <p:set>
                                      <p:cBhvr>
                                        <p:cTn id="41"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1000"/>
                                        <p:tgtEl>
                                          <p:spTgt spid="3">
                                            <p:txEl>
                                              <p:pRg st="6" end="6"/>
                                            </p:txEl>
                                          </p:spTgt>
                                        </p:tgtEl>
                                      </p:cBhvr>
                                    </p:animEffect>
                                    <p:anim calcmode="lin" valueType="num">
                                      <p:cBhvr>
                                        <p:cTn id="5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3">
                                            <p:txEl>
                                              <p:pRg st="5" end="5"/>
                                            </p:txEl>
                                          </p:spTgt>
                                        </p:tgtEl>
                                      </p:cBhvr>
                                    </p:animEffect>
                                    <p:set>
                                      <p:cBhvr>
                                        <p:cTn id="63" dur="1" fill="hold">
                                          <p:stCondLst>
                                            <p:cond delay="499"/>
                                          </p:stCondLst>
                                        </p:cTn>
                                        <p:tgtEl>
                                          <p:spTgt spid="3">
                                            <p:txEl>
                                              <p:pRg st="5" end="5"/>
                                            </p:txEl>
                                          </p:spTgt>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3">
                                            <p:txEl>
                                              <p:pRg st="6" end="6"/>
                                            </p:txEl>
                                          </p:spTgt>
                                        </p:tgtEl>
                                      </p:cBhvr>
                                    </p:animEffect>
                                    <p:set>
                                      <p:cBhvr>
                                        <p:cTn id="66" dur="1" fill="hold">
                                          <p:stCondLst>
                                            <p:cond delay="499"/>
                                          </p:stCondLst>
                                        </p:cTn>
                                        <p:tgtEl>
                                          <p:spTgt spid="3">
                                            <p:txEl>
                                              <p:pRg st="6" end="6"/>
                                            </p:txEl>
                                          </p:spTgt>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3">
                                            <p:txEl>
                                              <p:pRg st="7" end="7"/>
                                            </p:txEl>
                                          </p:spTgt>
                                        </p:tgtEl>
                                      </p:cBhvr>
                                    </p:animEffect>
                                    <p:set>
                                      <p:cBhvr>
                                        <p:cTn id="69"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
                                            <p:txEl>
                                              <p:pRg st="8" end="8"/>
                                            </p:txEl>
                                          </p:spTgt>
                                        </p:tgtEl>
                                        <p:attrNameLst>
                                          <p:attrName>style.visibility</p:attrName>
                                        </p:attrNameLst>
                                      </p:cBhvr>
                                      <p:to>
                                        <p:strVal val="visible"/>
                                      </p:to>
                                    </p:set>
                                    <p:animEffect transition="in" filter="fade">
                                      <p:cBhvr>
                                        <p:cTn id="74" dur="1000"/>
                                        <p:tgtEl>
                                          <p:spTgt spid="3">
                                            <p:txEl>
                                              <p:pRg st="8" end="8"/>
                                            </p:txEl>
                                          </p:spTgt>
                                        </p:tgtEl>
                                      </p:cBhvr>
                                    </p:animEffect>
                                    <p:anim calcmode="lin" valueType="num">
                                      <p:cBhvr>
                                        <p:cTn id="7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9" end="9"/>
                                            </p:txEl>
                                          </p:spTgt>
                                        </p:tgtEl>
                                        <p:attrNameLst>
                                          <p:attrName>style.visibility</p:attrName>
                                        </p:attrNameLst>
                                      </p:cBhvr>
                                      <p:to>
                                        <p:strVal val="visible"/>
                                      </p:to>
                                    </p:set>
                                    <p:animEffect transition="in" filter="fade">
                                      <p:cBhvr>
                                        <p:cTn id="79" dur="1000"/>
                                        <p:tgtEl>
                                          <p:spTgt spid="3">
                                            <p:txEl>
                                              <p:pRg st="9" end="9"/>
                                            </p:txEl>
                                          </p:spTgt>
                                        </p:tgtEl>
                                      </p:cBhvr>
                                    </p:animEffect>
                                    <p:anim calcmode="lin" valueType="num">
                                      <p:cBhvr>
                                        <p:cTn id="8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Effect transition="in" filter="fade">
                                      <p:cBhvr>
                                        <p:cTn id="89" dur="1000"/>
                                        <p:tgtEl>
                                          <p:spTgt spid="3">
                                            <p:txEl>
                                              <p:pRg st="11" end="11"/>
                                            </p:txEl>
                                          </p:spTgt>
                                        </p:tgtEl>
                                      </p:cBhvr>
                                    </p:animEffect>
                                    <p:anim calcmode="lin" valueType="num">
                                      <p:cBhvr>
                                        <p:cTn id="9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
                                            <p:txEl>
                                              <p:pRg st="12" end="12"/>
                                            </p:txEl>
                                          </p:spTgt>
                                        </p:tgtEl>
                                        <p:attrNameLst>
                                          <p:attrName>style.visibility</p:attrName>
                                        </p:attrNameLst>
                                      </p:cBhvr>
                                      <p:to>
                                        <p:strVal val="visible"/>
                                      </p:to>
                                    </p:set>
                                    <p:animEffect transition="in" filter="fade">
                                      <p:cBhvr>
                                        <p:cTn id="94" dur="1000"/>
                                        <p:tgtEl>
                                          <p:spTgt spid="3">
                                            <p:txEl>
                                              <p:pRg st="12" end="12"/>
                                            </p:txEl>
                                          </p:spTgt>
                                        </p:tgtEl>
                                      </p:cBhvr>
                                    </p:animEffect>
                                    <p:anim calcmode="lin" valueType="num">
                                      <p:cBhvr>
                                        <p:cTn id="9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0" presetClass="exit" presetSubtype="0" fill="hold" nodeType="clickEffect">
                                  <p:stCondLst>
                                    <p:cond delay="0"/>
                                  </p:stCondLst>
                                  <p:childTnLst>
                                    <p:animEffect transition="out" filter="fade">
                                      <p:cBhvr>
                                        <p:cTn id="100" dur="500"/>
                                        <p:tgtEl>
                                          <p:spTgt spid="3">
                                            <p:txEl>
                                              <p:pRg st="8" end="8"/>
                                            </p:txEl>
                                          </p:spTgt>
                                        </p:tgtEl>
                                      </p:cBhvr>
                                    </p:animEffect>
                                    <p:set>
                                      <p:cBhvr>
                                        <p:cTn id="101" dur="1" fill="hold">
                                          <p:stCondLst>
                                            <p:cond delay="499"/>
                                          </p:stCondLst>
                                        </p:cTn>
                                        <p:tgtEl>
                                          <p:spTgt spid="3">
                                            <p:txEl>
                                              <p:pRg st="8" end="8"/>
                                            </p:txEl>
                                          </p:spTgt>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
                                            <p:txEl>
                                              <p:pRg st="9" end="9"/>
                                            </p:txEl>
                                          </p:spTgt>
                                        </p:tgtEl>
                                      </p:cBhvr>
                                    </p:animEffect>
                                    <p:set>
                                      <p:cBhvr>
                                        <p:cTn id="104" dur="1" fill="hold">
                                          <p:stCondLst>
                                            <p:cond delay="499"/>
                                          </p:stCondLst>
                                        </p:cTn>
                                        <p:tgtEl>
                                          <p:spTgt spid="3">
                                            <p:txEl>
                                              <p:pRg st="9" end="9"/>
                                            </p:txEl>
                                          </p:spTgt>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
                                            <p:txEl>
                                              <p:pRg st="10" end="10"/>
                                            </p:txEl>
                                          </p:spTgt>
                                        </p:tgtEl>
                                      </p:cBhvr>
                                    </p:animEffect>
                                    <p:set>
                                      <p:cBhvr>
                                        <p:cTn id="107" dur="1" fill="hold">
                                          <p:stCondLst>
                                            <p:cond delay="499"/>
                                          </p:stCondLst>
                                        </p:cTn>
                                        <p:tgtEl>
                                          <p:spTgt spid="3">
                                            <p:txEl>
                                              <p:pRg st="10" end="10"/>
                                            </p:txEl>
                                          </p:spTgt>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3">
                                            <p:txEl>
                                              <p:pRg st="11" end="11"/>
                                            </p:txEl>
                                          </p:spTgt>
                                        </p:tgtEl>
                                      </p:cBhvr>
                                    </p:animEffect>
                                    <p:set>
                                      <p:cBhvr>
                                        <p:cTn id="110" dur="1" fill="hold">
                                          <p:stCondLst>
                                            <p:cond delay="499"/>
                                          </p:stCondLst>
                                        </p:cTn>
                                        <p:tgtEl>
                                          <p:spTgt spid="3">
                                            <p:txEl>
                                              <p:pRg st="11" end="11"/>
                                            </p:txEl>
                                          </p:spTgt>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3">
                                            <p:txEl>
                                              <p:pRg st="12" end="12"/>
                                            </p:txEl>
                                          </p:spTgt>
                                        </p:tgtEl>
                                      </p:cBhvr>
                                    </p:animEffect>
                                    <p:set>
                                      <p:cBhvr>
                                        <p:cTn id="113"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49153" y="1196753"/>
            <a:ext cx="8235684" cy="4895851"/>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387" indent="-533387" fontAlgn="base">
              <a:lnSpc>
                <a:spcPct val="90000"/>
              </a:lnSpc>
              <a:spcAft>
                <a:spcPct val="0"/>
              </a:spcAft>
              <a:buNone/>
            </a:pPr>
            <a:r>
              <a:rPr kumimoji="1" lang="en-US" altLang="zh-CN" sz="3733" b="1" dirty="0">
                <a:solidFill>
                  <a:srgbClr val="B2B2B2"/>
                </a:solidFill>
                <a:latin typeface="Arial"/>
              </a:rPr>
              <a:t>1</a:t>
            </a:r>
            <a:r>
              <a:rPr kumimoji="1" lang="zh-CN" altLang="en-US" sz="3733" b="1" dirty="0">
                <a:solidFill>
                  <a:srgbClr val="B2B2B2"/>
                </a:solidFill>
                <a:latin typeface="Arial"/>
              </a:rPr>
              <a:t>、成员函数</a:t>
            </a:r>
            <a:r>
              <a:rPr kumimoji="1" lang="en-US" altLang="zh-CN" sz="3733" b="1" dirty="0">
                <a:solidFill>
                  <a:srgbClr val="B2B2B2"/>
                </a:solidFill>
                <a:latin typeface="Arial"/>
              </a:rPr>
              <a:t>(</a:t>
            </a:r>
            <a:r>
              <a:rPr kumimoji="1" lang="zh-CN" altLang="en-US" sz="3733" b="1" dirty="0">
                <a:solidFill>
                  <a:srgbClr val="B2B2B2"/>
                </a:solidFill>
                <a:latin typeface="Arial"/>
              </a:rPr>
              <a:t>方法</a:t>
            </a:r>
            <a:r>
              <a:rPr kumimoji="1" lang="en-US" altLang="zh-CN" sz="3733" b="1" dirty="0">
                <a:solidFill>
                  <a:srgbClr val="B2B2B2"/>
                </a:solidFill>
                <a:latin typeface="Arial"/>
              </a:rPr>
              <a:t>)</a:t>
            </a:r>
            <a:r>
              <a:rPr kumimoji="1" lang="zh-CN" altLang="en-US" sz="3733" b="1" dirty="0">
                <a:solidFill>
                  <a:srgbClr val="B2B2B2"/>
                </a:solidFill>
                <a:latin typeface="Arial"/>
              </a:rPr>
              <a:t>的定义</a:t>
            </a:r>
            <a:endParaRPr kumimoji="1" lang="en-US" altLang="zh-CN" sz="3733" b="1" dirty="0">
              <a:solidFill>
                <a:srgbClr val="B2B2B2"/>
              </a:solidFill>
              <a:latin typeface="Arial"/>
            </a:endParaRPr>
          </a:p>
          <a:p>
            <a:pPr marL="533387" indent="-533387" fontAlgn="base">
              <a:lnSpc>
                <a:spcPct val="90000"/>
              </a:lnSpc>
              <a:spcAft>
                <a:spcPct val="0"/>
              </a:spcAft>
              <a:buNone/>
            </a:pPr>
            <a:endParaRPr kumimoji="1" lang="zh-CN" altLang="en-US" sz="3733" b="1" dirty="0">
              <a:solidFill>
                <a:srgbClr val="B2B2B2"/>
              </a:solidFill>
              <a:latin typeface="Arial"/>
            </a:endParaRPr>
          </a:p>
          <a:p>
            <a:pPr marL="914377" lvl="1" indent="-457189" fontAlgn="base">
              <a:lnSpc>
                <a:spcPct val="90000"/>
              </a:lnSpc>
              <a:spcAft>
                <a:spcPct val="0"/>
              </a:spcAft>
              <a:buNone/>
            </a:pPr>
            <a:r>
              <a:rPr kumimoji="1" lang="zh-CN" altLang="en-US" sz="3200" b="1" dirty="0">
                <a:solidFill>
                  <a:prstClr val="black"/>
                </a:solidFill>
                <a:latin typeface="Arial"/>
              </a:rPr>
              <a:t>（</a:t>
            </a:r>
            <a:r>
              <a:rPr kumimoji="1" lang="en-US" altLang="zh-CN" sz="3200" b="1" dirty="0">
                <a:solidFill>
                  <a:prstClr val="black"/>
                </a:solidFill>
                <a:latin typeface="Arial"/>
              </a:rPr>
              <a:t>1</a:t>
            </a:r>
            <a:r>
              <a:rPr kumimoji="1" lang="zh-CN" altLang="en-US" sz="3200" b="1" dirty="0">
                <a:solidFill>
                  <a:prstClr val="black"/>
                </a:solidFill>
                <a:latin typeface="Arial"/>
              </a:rPr>
              <a:t>）在类声明中定义（内联函数）</a:t>
            </a:r>
            <a:endParaRPr kumimoji="1" lang="en-US" altLang="zh-CN" sz="3200" b="1" dirty="0">
              <a:solidFill>
                <a:prstClr val="black"/>
              </a:solidFill>
              <a:latin typeface="Arial"/>
            </a:endParaRPr>
          </a:p>
          <a:p>
            <a:pPr marL="914377" lvl="1" indent="-457189" fontAlgn="base">
              <a:lnSpc>
                <a:spcPct val="90000"/>
              </a:lnSpc>
              <a:spcAft>
                <a:spcPct val="0"/>
              </a:spcAft>
              <a:buNone/>
            </a:pPr>
            <a:endParaRPr kumimoji="1" lang="en-US" altLang="zh-CN" sz="3200" b="1" dirty="0">
              <a:solidFill>
                <a:prstClr val="black"/>
              </a:solidFill>
              <a:latin typeface="Arial"/>
            </a:endParaRPr>
          </a:p>
          <a:p>
            <a:pPr marL="914377" lvl="1" indent="-457189" fontAlgn="base">
              <a:lnSpc>
                <a:spcPct val="90000"/>
              </a:lnSpc>
              <a:spcAft>
                <a:spcPct val="0"/>
              </a:spcAft>
              <a:buNone/>
            </a:pPr>
            <a:r>
              <a:rPr kumimoji="1" lang="zh-CN" altLang="en-US" sz="3200" b="1" dirty="0">
                <a:solidFill>
                  <a:prstClr val="black"/>
                </a:solidFill>
                <a:latin typeface="Arial"/>
              </a:rPr>
              <a:t>（</a:t>
            </a:r>
            <a:r>
              <a:rPr kumimoji="1" lang="en-US" altLang="zh-CN" sz="3200" b="1" dirty="0">
                <a:solidFill>
                  <a:prstClr val="black"/>
                </a:solidFill>
                <a:latin typeface="Arial"/>
              </a:rPr>
              <a:t>2</a:t>
            </a:r>
            <a:r>
              <a:rPr kumimoji="1" lang="zh-CN" altLang="en-US" sz="3200" b="1" dirty="0">
                <a:solidFill>
                  <a:prstClr val="black"/>
                </a:solidFill>
                <a:latin typeface="Arial"/>
              </a:rPr>
              <a:t>）在类内声明，类外定义</a:t>
            </a:r>
          </a:p>
          <a:p>
            <a:pPr marL="914377" lvl="1" indent="-457189" fontAlgn="base">
              <a:lnSpc>
                <a:spcPct val="90000"/>
              </a:lnSpc>
              <a:spcAft>
                <a:spcPct val="0"/>
              </a:spcAft>
              <a:buNone/>
            </a:pPr>
            <a:r>
              <a:rPr kumimoji="1" lang="zh-CN" altLang="en-US" sz="3200" b="1" dirty="0">
                <a:solidFill>
                  <a:prstClr val="black"/>
                </a:solidFill>
                <a:latin typeface="Arial"/>
              </a:rPr>
              <a:t>	</a:t>
            </a:r>
            <a:r>
              <a:rPr kumimoji="1" lang="zh-CN" altLang="en-US" sz="3200" b="1" dirty="0">
                <a:solidFill>
                  <a:srgbClr val="FF3300"/>
                </a:solidFill>
                <a:latin typeface="Arial"/>
              </a:rPr>
              <a:t>返回类型</a:t>
            </a:r>
            <a:r>
              <a:rPr kumimoji="1" lang="zh-CN" altLang="en-US" sz="3200" b="1" dirty="0">
                <a:solidFill>
                  <a:prstClr val="black"/>
                </a:solidFill>
                <a:latin typeface="Arial"/>
              </a:rPr>
              <a:t> 类名</a:t>
            </a:r>
            <a:r>
              <a:rPr kumimoji="1" lang="en-US" altLang="zh-CN" sz="3200" b="1" dirty="0">
                <a:solidFill>
                  <a:prstClr val="black"/>
                </a:solidFill>
                <a:latin typeface="Arial"/>
              </a:rPr>
              <a:t>::</a:t>
            </a:r>
            <a:r>
              <a:rPr kumimoji="1" lang="zh-CN" altLang="en-US" sz="3200" b="1" dirty="0">
                <a:solidFill>
                  <a:prstClr val="black"/>
                </a:solidFill>
                <a:latin typeface="Arial"/>
              </a:rPr>
              <a:t>成员函数名称 </a:t>
            </a:r>
            <a:r>
              <a:rPr kumimoji="1" lang="en-US" altLang="zh-CN" sz="3200" b="1" dirty="0">
                <a:solidFill>
                  <a:prstClr val="black"/>
                </a:solidFill>
                <a:latin typeface="Arial"/>
              </a:rPr>
              <a:t>(</a:t>
            </a:r>
            <a:r>
              <a:rPr kumimoji="1" lang="zh-CN" altLang="en-US" sz="3200" b="1" dirty="0">
                <a:solidFill>
                  <a:prstClr val="black"/>
                </a:solidFill>
                <a:latin typeface="Arial"/>
              </a:rPr>
              <a:t>参数表</a:t>
            </a:r>
            <a:r>
              <a:rPr kumimoji="1" lang="en-US" altLang="zh-CN" sz="3200" b="1" dirty="0">
                <a:solidFill>
                  <a:prstClr val="black"/>
                </a:solidFill>
                <a:latin typeface="Arial"/>
              </a:rPr>
              <a:t>)</a:t>
            </a:r>
            <a:br>
              <a:rPr kumimoji="1" lang="en-US" altLang="zh-CN" sz="3200" b="1" dirty="0">
                <a:solidFill>
                  <a:prstClr val="black"/>
                </a:solidFill>
                <a:latin typeface="Arial"/>
              </a:rPr>
            </a:br>
            <a:r>
              <a:rPr kumimoji="1" lang="en-US" altLang="zh-CN" sz="3200" b="1" dirty="0">
                <a:solidFill>
                  <a:prstClr val="black"/>
                </a:solidFill>
                <a:latin typeface="Arial"/>
              </a:rPr>
              <a:t>{</a:t>
            </a:r>
            <a:br>
              <a:rPr kumimoji="1" lang="en-US" altLang="zh-CN" sz="3200" b="1" dirty="0">
                <a:solidFill>
                  <a:prstClr val="black"/>
                </a:solidFill>
                <a:latin typeface="Arial"/>
              </a:rPr>
            </a:br>
            <a:r>
              <a:rPr kumimoji="1" lang="en-US" altLang="zh-CN" sz="3200" b="1" dirty="0">
                <a:solidFill>
                  <a:prstClr val="black"/>
                </a:solidFill>
                <a:latin typeface="Arial"/>
              </a:rPr>
              <a:t>		</a:t>
            </a:r>
            <a:r>
              <a:rPr kumimoji="1" lang="zh-CN" altLang="en-US" sz="3200" b="1" dirty="0">
                <a:solidFill>
                  <a:prstClr val="black"/>
                </a:solidFill>
                <a:latin typeface="Arial"/>
              </a:rPr>
              <a:t>函数体</a:t>
            </a:r>
            <a:br>
              <a:rPr kumimoji="1" lang="zh-CN" altLang="en-US" sz="3200" b="1" dirty="0">
                <a:solidFill>
                  <a:prstClr val="black"/>
                </a:solidFill>
                <a:latin typeface="Arial"/>
              </a:rPr>
            </a:br>
            <a:r>
              <a:rPr kumimoji="1" lang="en-US" altLang="zh-CN" sz="3200" b="1" dirty="0">
                <a:solidFill>
                  <a:prstClr val="black"/>
                </a:solidFill>
                <a:latin typeface="Arial"/>
              </a:rPr>
              <a:t>}</a:t>
            </a:r>
          </a:p>
        </p:txBody>
      </p:sp>
      <p:sp>
        <p:nvSpPr>
          <p:cNvPr id="5" name="Rectangle 2"/>
          <p:cNvSpPr>
            <a:spLocks noChangeArrowheads="1"/>
          </p:cNvSpPr>
          <p:nvPr/>
        </p:nvSpPr>
        <p:spPr bwMode="auto">
          <a:xfrm>
            <a:off x="2412437" y="29615"/>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0"/>
              </a:spcBef>
              <a:spcAft>
                <a:spcPct val="0"/>
              </a:spcAft>
              <a:defRPr/>
            </a:pPr>
            <a:r>
              <a:rPr kumimoji="1" lang="en-US" altLang="zh-CN" sz="4400" b="1" dirty="0">
                <a:solidFill>
                  <a:srgbClr val="000000"/>
                </a:solidFill>
                <a:effectLst>
                  <a:outerShdw blurRad="38100" dist="38100" dir="2700000" algn="tl">
                    <a:srgbClr val="C0C0C0"/>
                  </a:outerShdw>
                </a:effectLst>
                <a:latin typeface="Arial" charset="0"/>
                <a:ea typeface="楷体_GB2312" pitchFamily="49" charset="-122"/>
              </a:rPr>
              <a:t>4.2  </a:t>
            </a:r>
            <a:r>
              <a:rPr kumimoji="1" lang="zh-CN" altLang="en-US" sz="4400" b="1" dirty="0">
                <a:solidFill>
                  <a:srgbClr val="FF3300"/>
                </a:solidFill>
                <a:effectLst>
                  <a:outerShdw blurRad="38100" dist="38100" dir="2700000" algn="tl">
                    <a:srgbClr val="C0C0C0"/>
                  </a:outerShdw>
                </a:effectLst>
                <a:latin typeface="Arial" charset="0"/>
                <a:ea typeface="楷体_GB2312" pitchFamily="49" charset="-122"/>
              </a:rPr>
              <a:t>成员函数</a:t>
            </a:r>
          </a:p>
        </p:txBody>
      </p:sp>
    </p:spTree>
    <p:extLst>
      <p:ext uri="{BB962C8B-B14F-4D97-AF65-F5344CB8AC3E}">
        <p14:creationId xmlns:p14="http://schemas.microsoft.com/office/powerpoint/2010/main" val="316277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1000"/>
                                        <p:tgtEl>
                                          <p:spTgt spid="4">
                                            <p:txEl>
                                              <p:pRg st="5" end="5"/>
                                            </p:txEl>
                                          </p:spTgt>
                                        </p:tgtEl>
                                      </p:cBhvr>
                                    </p:animEffect>
                                    <p:anim calcmode="lin" valueType="num">
                                      <p:cBhvr>
                                        <p:cTn id="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7846" y="1"/>
            <a:ext cx="9144000" cy="6858001"/>
          </a:xfrm>
        </p:spPr>
        <p:txBody>
          <a:bodyPr/>
          <a:lstStyle/>
          <a:p>
            <a:pPr marL="0" indent="0">
              <a:buNone/>
            </a:pPr>
            <a:r>
              <a:rPr lang="en-US" altLang="zh-CN" sz="2400" dirty="0"/>
              <a:t>4 </a:t>
            </a:r>
            <a:r>
              <a:rPr lang="zh-CN" altLang="en-US" sz="2400" dirty="0"/>
              <a:t>多继承派生类构造函数构造对象时，（     ）被最先调用。  </a:t>
            </a:r>
            <a:endParaRPr lang="en-US" altLang="zh-CN" sz="2400" dirty="0"/>
          </a:p>
          <a:p>
            <a:pPr marL="0" indent="0">
              <a:buNone/>
            </a:pPr>
            <a:r>
              <a:rPr lang="en-US" altLang="zh-CN" sz="2400" dirty="0"/>
              <a:t>A</a:t>
            </a:r>
            <a:r>
              <a:rPr lang="zh-CN" altLang="en-US" sz="2400" dirty="0"/>
              <a:t>．派生类自己的构造函数       </a:t>
            </a:r>
            <a:r>
              <a:rPr lang="en-US" altLang="zh-CN" sz="2400" dirty="0"/>
              <a:t>B</a:t>
            </a:r>
            <a:r>
              <a:rPr lang="zh-CN" altLang="en-US" sz="2400" dirty="0"/>
              <a:t>．虚基类的构造函数  </a:t>
            </a:r>
            <a:endParaRPr lang="en-US" altLang="zh-CN" sz="2400" dirty="0"/>
          </a:p>
          <a:p>
            <a:pPr marL="0" indent="0">
              <a:buNone/>
            </a:pPr>
            <a:r>
              <a:rPr lang="en-US" altLang="zh-CN" sz="2400" dirty="0"/>
              <a:t>C</a:t>
            </a:r>
            <a:r>
              <a:rPr lang="zh-CN" altLang="en-US" sz="2400" dirty="0"/>
              <a:t>．非虚基类的构造函数            </a:t>
            </a:r>
            <a:r>
              <a:rPr lang="en-US" altLang="zh-CN" sz="2400" dirty="0"/>
              <a:t>D</a:t>
            </a:r>
            <a:r>
              <a:rPr lang="zh-CN" altLang="en-US" sz="2400" dirty="0"/>
              <a:t>．派生类中子对象类的构造函数</a:t>
            </a:r>
            <a:endParaRPr lang="en-US" altLang="zh-CN" sz="2400" dirty="0"/>
          </a:p>
          <a:p>
            <a:pPr marL="0" indent="0">
              <a:buNone/>
            </a:pPr>
            <a:r>
              <a:rPr lang="en-US" altLang="zh-CN" sz="2400" dirty="0"/>
              <a:t>5 C++</a:t>
            </a:r>
            <a:r>
              <a:rPr lang="zh-CN" altLang="en-US" sz="2400" dirty="0"/>
              <a:t>类体系中，能被派生类继承的是（）。</a:t>
            </a:r>
            <a:endParaRPr lang="en-US" altLang="zh-CN" sz="2400" dirty="0"/>
          </a:p>
          <a:p>
            <a:pPr marL="0" indent="0">
              <a:buNone/>
            </a:pPr>
            <a:r>
              <a:rPr lang="zh-CN" altLang="en-US" sz="2400" dirty="0"/>
              <a:t> </a:t>
            </a:r>
            <a:r>
              <a:rPr lang="en-US" altLang="zh-CN" sz="2400" dirty="0"/>
              <a:t>A</a:t>
            </a:r>
            <a:r>
              <a:rPr lang="zh-CN" altLang="en-US" sz="2400" dirty="0"/>
              <a:t>．构造函数    </a:t>
            </a:r>
            <a:r>
              <a:rPr lang="en-US" altLang="zh-CN" sz="2400" dirty="0"/>
              <a:t>B</a:t>
            </a:r>
            <a:r>
              <a:rPr lang="zh-CN" altLang="en-US" sz="2400" dirty="0"/>
              <a:t>．虚函数  </a:t>
            </a:r>
            <a:r>
              <a:rPr lang="en-US" altLang="zh-CN" sz="2400" dirty="0"/>
              <a:t>C</a:t>
            </a:r>
            <a:r>
              <a:rPr lang="zh-CN" altLang="en-US" sz="2400" dirty="0"/>
              <a:t>．析构函数     </a:t>
            </a:r>
            <a:r>
              <a:rPr lang="en-US" altLang="zh-CN" sz="2400" dirty="0"/>
              <a:t>D</a:t>
            </a:r>
            <a:r>
              <a:rPr lang="zh-CN" altLang="en-US" sz="2400" dirty="0"/>
              <a:t>．友元函数</a:t>
            </a:r>
            <a:endParaRPr lang="en-US" altLang="zh-CN" sz="2400" dirty="0"/>
          </a:p>
          <a:p>
            <a:pPr marL="0" indent="0">
              <a:buNone/>
            </a:pPr>
            <a:r>
              <a:rPr lang="en-US" altLang="zh-CN" sz="2400" dirty="0"/>
              <a:t>6 </a:t>
            </a:r>
            <a:r>
              <a:rPr lang="zh-CN" altLang="en-US" sz="2400" dirty="0"/>
              <a:t>派生类的构造函数的成员初始化列表中，不能包含（ ）。</a:t>
            </a:r>
            <a:endParaRPr lang="en-US" altLang="zh-CN" sz="2400" dirty="0"/>
          </a:p>
          <a:p>
            <a:pPr marL="0" indent="0">
              <a:buNone/>
            </a:pPr>
            <a:r>
              <a:rPr lang="zh-CN" altLang="en-US" sz="2400" dirty="0"/>
              <a:t> </a:t>
            </a:r>
            <a:r>
              <a:rPr lang="en-US" altLang="zh-CN" sz="2400" dirty="0"/>
              <a:t>A</a:t>
            </a:r>
            <a:r>
              <a:rPr lang="zh-CN" altLang="en-US" sz="2400" dirty="0"/>
              <a:t>．基类的构造函数                    </a:t>
            </a:r>
            <a:r>
              <a:rPr lang="en-US" altLang="zh-CN" sz="2400" dirty="0"/>
              <a:t>B</a:t>
            </a:r>
            <a:r>
              <a:rPr lang="zh-CN" altLang="en-US" sz="2400" dirty="0"/>
              <a:t>．派生类中对象成员的初始化 </a:t>
            </a:r>
            <a:endParaRPr lang="en-US" altLang="zh-CN" sz="2400" dirty="0"/>
          </a:p>
          <a:p>
            <a:pPr marL="0" indent="0">
              <a:buNone/>
            </a:pPr>
            <a:r>
              <a:rPr lang="en-US" altLang="zh-CN" sz="2400" dirty="0"/>
              <a:t> C</a:t>
            </a:r>
            <a:r>
              <a:rPr lang="zh-CN" altLang="en-US" sz="2400" dirty="0"/>
              <a:t>．基类的对象成员的初始化  </a:t>
            </a:r>
            <a:r>
              <a:rPr lang="en-US" altLang="zh-CN" sz="2400" dirty="0"/>
              <a:t>D</a:t>
            </a:r>
            <a:r>
              <a:rPr lang="zh-CN" altLang="en-US" sz="2400" dirty="0"/>
              <a:t>．派生类中一般数据成员的初始化</a:t>
            </a:r>
            <a:endParaRPr lang="en-US" altLang="zh-CN" sz="2400" dirty="0"/>
          </a:p>
          <a:p>
            <a:pPr marL="0" indent="0">
              <a:buNone/>
            </a:pPr>
            <a:r>
              <a:rPr lang="en-US" altLang="zh-CN" sz="2400" dirty="0"/>
              <a:t>7 </a:t>
            </a:r>
            <a:r>
              <a:rPr lang="zh-CN" altLang="en-US" sz="2400" dirty="0"/>
              <a:t>设有基类定义：</a:t>
            </a:r>
            <a:endParaRPr lang="en-US" altLang="zh-CN" sz="2400" dirty="0"/>
          </a:p>
          <a:p>
            <a:pPr marL="0" indent="0">
              <a:buNone/>
            </a:pPr>
            <a:r>
              <a:rPr lang="zh-CN" altLang="en-US" sz="2400" dirty="0"/>
              <a:t> </a:t>
            </a:r>
            <a:r>
              <a:rPr lang="en-US" altLang="zh-CN" sz="2400" dirty="0"/>
              <a:t>class </a:t>
            </a:r>
            <a:r>
              <a:rPr lang="en-US" altLang="zh-CN" sz="2400" dirty="0" err="1"/>
              <a:t>Cbase</a:t>
            </a:r>
            <a:r>
              <a:rPr lang="en-US" altLang="zh-CN" sz="2400" dirty="0"/>
              <a:t> {   private: </a:t>
            </a:r>
            <a:r>
              <a:rPr lang="en-US" altLang="zh-CN" sz="2400" dirty="0" err="1"/>
              <a:t>int</a:t>
            </a:r>
            <a:r>
              <a:rPr lang="en-US" altLang="zh-CN" sz="2400" dirty="0"/>
              <a:t> a;     protected: </a:t>
            </a:r>
            <a:r>
              <a:rPr lang="en-US" altLang="zh-CN" sz="2400" dirty="0" err="1"/>
              <a:t>int</a:t>
            </a:r>
            <a:r>
              <a:rPr lang="en-US" altLang="zh-CN" sz="2400" dirty="0"/>
              <a:t> b;     public: </a:t>
            </a:r>
            <a:r>
              <a:rPr lang="en-US" altLang="zh-CN" sz="2400" dirty="0" err="1"/>
              <a:t>int</a:t>
            </a:r>
            <a:r>
              <a:rPr lang="en-US" altLang="zh-CN" sz="2400" dirty="0"/>
              <a:t> c; };   </a:t>
            </a:r>
            <a:r>
              <a:rPr lang="zh-CN" altLang="en-US" sz="2400" dirty="0"/>
              <a:t>派生类采用何种继承方式可以使成员变量</a:t>
            </a:r>
            <a:r>
              <a:rPr lang="en-US" altLang="zh-CN" sz="2400" dirty="0"/>
              <a:t>b</a:t>
            </a:r>
            <a:r>
              <a:rPr lang="zh-CN" altLang="en-US" sz="2400" dirty="0"/>
              <a:t>成为自己的私有成员。</a:t>
            </a:r>
            <a:endParaRPr lang="en-US" altLang="zh-CN" sz="2400" dirty="0"/>
          </a:p>
          <a:p>
            <a:pPr marL="0" indent="0">
              <a:buNone/>
            </a:pPr>
            <a:r>
              <a:rPr lang="en-US" altLang="zh-CN" sz="2400" dirty="0"/>
              <a:t> A. </a:t>
            </a:r>
            <a:r>
              <a:rPr lang="zh-CN" altLang="en-US" sz="2400" dirty="0"/>
              <a:t>私有继承  </a:t>
            </a:r>
            <a:r>
              <a:rPr lang="en-US" altLang="zh-CN" sz="2400" dirty="0"/>
              <a:t>B.</a:t>
            </a:r>
            <a:r>
              <a:rPr lang="zh-CN" altLang="en-US" sz="2400" dirty="0"/>
              <a:t>保护继承  </a:t>
            </a:r>
            <a:r>
              <a:rPr lang="en-US" altLang="zh-CN" sz="2400" dirty="0"/>
              <a:t>C. </a:t>
            </a:r>
            <a:r>
              <a:rPr lang="zh-CN" altLang="en-US" sz="2400" dirty="0"/>
              <a:t>公有继承  </a:t>
            </a:r>
            <a:r>
              <a:rPr lang="en-US" altLang="zh-CN" sz="2400" dirty="0"/>
              <a:t>D.</a:t>
            </a:r>
            <a:r>
              <a:rPr lang="zh-CN" altLang="en-US" sz="2400" dirty="0"/>
              <a:t>私有、保护、公有均可</a:t>
            </a:r>
            <a:endParaRPr lang="en-US" altLang="zh-CN" sz="2400" dirty="0"/>
          </a:p>
          <a:p>
            <a:pPr marL="0" indent="0">
              <a:buNone/>
            </a:pPr>
            <a:r>
              <a:rPr lang="en-US" altLang="zh-CN" sz="2400" dirty="0"/>
              <a:t>8 C++</a:t>
            </a:r>
            <a:r>
              <a:rPr lang="zh-CN" altLang="en-US" sz="2400" dirty="0"/>
              <a:t>中的类有两种用法：一种是类的实例化，即生成类对象，并参与系统的运行；另一种是通过（）派生了新的类。    </a:t>
            </a:r>
            <a:endParaRPr lang="en-US" altLang="zh-CN" sz="2400" dirty="0"/>
          </a:p>
          <a:p>
            <a:pPr marL="0" indent="0">
              <a:buNone/>
            </a:pPr>
            <a:r>
              <a:rPr lang="en-US" altLang="zh-CN" sz="2400" dirty="0"/>
              <a:t>A.</a:t>
            </a:r>
            <a:r>
              <a:rPr lang="zh-CN" altLang="en-US" sz="2400" dirty="0"/>
              <a:t>复用          </a:t>
            </a:r>
            <a:r>
              <a:rPr lang="en-US" altLang="zh-CN" sz="2400" dirty="0"/>
              <a:t>B.</a:t>
            </a:r>
            <a:r>
              <a:rPr lang="zh-CN" altLang="en-US" sz="2400" dirty="0"/>
              <a:t>继承        </a:t>
            </a:r>
            <a:r>
              <a:rPr lang="en-US" altLang="zh-CN" sz="2400" dirty="0"/>
              <a:t>C.</a:t>
            </a:r>
            <a:r>
              <a:rPr lang="zh-CN" altLang="en-US" sz="2400" dirty="0"/>
              <a:t>封装      </a:t>
            </a:r>
            <a:r>
              <a:rPr lang="en-US" altLang="zh-CN" sz="2400" dirty="0"/>
              <a:t>D.</a:t>
            </a:r>
            <a:r>
              <a:rPr lang="zh-CN" altLang="en-US" sz="2400" dirty="0"/>
              <a:t>引用</a:t>
            </a:r>
          </a:p>
        </p:txBody>
      </p:sp>
    </p:spTree>
    <p:extLst>
      <p:ext uri="{BB962C8B-B14F-4D97-AF65-F5344CB8AC3E}">
        <p14:creationId xmlns:p14="http://schemas.microsoft.com/office/powerpoint/2010/main" val="271310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3">
                                            <p:txEl>
                                              <p:pRg st="0" end="0"/>
                                            </p:txEl>
                                          </p:spTgt>
                                        </p:tgtEl>
                                      </p:cBhvr>
                                    </p:animEffect>
                                    <p:set>
                                      <p:cBhvr>
                                        <p:cTn id="2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
                                            <p:txEl>
                                              <p:pRg st="1" end="1"/>
                                            </p:txEl>
                                          </p:spTgt>
                                        </p:tgtEl>
                                      </p:cBhvr>
                                    </p:animEffect>
                                    <p:set>
                                      <p:cBhvr>
                                        <p:cTn id="29"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3">
                                            <p:txEl>
                                              <p:pRg st="2" end="2"/>
                                            </p:txEl>
                                          </p:spTgt>
                                        </p:tgtEl>
                                      </p:cBhvr>
                                    </p:animEffect>
                                    <p:set>
                                      <p:cBhvr>
                                        <p:cTn id="34"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additive="base">
                                        <p:cTn id="4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additive="base">
                                        <p:cTn id="5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additive="base">
                                        <p:cTn id="5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additive="base">
                                        <p:cTn id="6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additive="base">
                                        <p:cTn id="7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 calcmode="lin" valueType="num">
                                      <p:cBhvr additive="base">
                                        <p:cTn id="7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3">
                                            <p:txEl>
                                              <p:pRg st="3" end="3"/>
                                            </p:txEl>
                                          </p:spTgt>
                                        </p:tgtEl>
                                      </p:cBhvr>
                                    </p:animEffect>
                                    <p:set>
                                      <p:cBhvr>
                                        <p:cTn id="85"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0" nodeType="clickEffect">
                                  <p:stCondLst>
                                    <p:cond delay="0"/>
                                  </p:stCondLst>
                                  <p:childTnLst>
                                    <p:animEffect transition="out" filter="fade">
                                      <p:cBhvr>
                                        <p:cTn id="89" dur="500"/>
                                        <p:tgtEl>
                                          <p:spTgt spid="3">
                                            <p:txEl>
                                              <p:pRg st="4" end="4"/>
                                            </p:txEl>
                                          </p:spTgt>
                                        </p:tgtEl>
                                      </p:cBhvr>
                                    </p:animEffect>
                                    <p:set>
                                      <p:cBhvr>
                                        <p:cTn id="9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3">
                                            <p:txEl>
                                              <p:pRg st="5" end="5"/>
                                            </p:txEl>
                                          </p:spTgt>
                                        </p:tgtEl>
                                      </p:cBhvr>
                                    </p:animEffect>
                                    <p:set>
                                      <p:cBhvr>
                                        <p:cTn id="95"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0" nodeType="clickEffect">
                                  <p:stCondLst>
                                    <p:cond delay="0"/>
                                  </p:stCondLst>
                                  <p:childTnLst>
                                    <p:animEffect transition="out" filter="fade">
                                      <p:cBhvr>
                                        <p:cTn id="99" dur="500"/>
                                        <p:tgtEl>
                                          <p:spTgt spid="3">
                                            <p:txEl>
                                              <p:pRg st="6" end="6"/>
                                            </p:txEl>
                                          </p:spTgt>
                                        </p:tgtEl>
                                      </p:cBhvr>
                                    </p:animEffect>
                                    <p:set>
                                      <p:cBhvr>
                                        <p:cTn id="100"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0" nodeType="clickEffect">
                                  <p:stCondLst>
                                    <p:cond delay="0"/>
                                  </p:stCondLst>
                                  <p:childTnLst>
                                    <p:animEffect transition="out" filter="fade">
                                      <p:cBhvr>
                                        <p:cTn id="104" dur="500"/>
                                        <p:tgtEl>
                                          <p:spTgt spid="3">
                                            <p:txEl>
                                              <p:pRg st="7" end="7"/>
                                            </p:txEl>
                                          </p:spTgt>
                                        </p:tgtEl>
                                      </p:cBhvr>
                                    </p:animEffect>
                                    <p:set>
                                      <p:cBhvr>
                                        <p:cTn id="105"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0" nodeType="clickEffect">
                                  <p:stCondLst>
                                    <p:cond delay="0"/>
                                  </p:stCondLst>
                                  <p:childTnLst>
                                    <p:animEffect transition="out" filter="fade">
                                      <p:cBhvr>
                                        <p:cTn id="109" dur="500"/>
                                        <p:tgtEl>
                                          <p:spTgt spid="3">
                                            <p:txEl>
                                              <p:pRg st="8" end="8"/>
                                            </p:txEl>
                                          </p:spTgt>
                                        </p:tgtEl>
                                      </p:cBhvr>
                                    </p:animEffect>
                                    <p:set>
                                      <p:cBhvr>
                                        <p:cTn id="110" dur="1" fill="hold">
                                          <p:stCondLst>
                                            <p:cond delay="499"/>
                                          </p:stCondLst>
                                        </p:cTn>
                                        <p:tgtEl>
                                          <p:spTgt spid="3">
                                            <p:txEl>
                                              <p:pRg st="8" end="8"/>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0" nodeType="clickEffect">
                                  <p:stCondLst>
                                    <p:cond delay="0"/>
                                  </p:stCondLst>
                                  <p:childTnLst>
                                    <p:animEffect transition="out" filter="fade">
                                      <p:cBhvr>
                                        <p:cTn id="114" dur="500"/>
                                        <p:tgtEl>
                                          <p:spTgt spid="3">
                                            <p:txEl>
                                              <p:pRg st="9" end="9"/>
                                            </p:txEl>
                                          </p:spTgt>
                                        </p:tgtEl>
                                      </p:cBhvr>
                                    </p:animEffect>
                                    <p:set>
                                      <p:cBhvr>
                                        <p:cTn id="115" dur="1" fill="hold">
                                          <p:stCondLst>
                                            <p:cond delay="499"/>
                                          </p:stCondLst>
                                        </p:cTn>
                                        <p:tgtEl>
                                          <p:spTgt spid="3">
                                            <p:txEl>
                                              <p:pRg st="9" end="9"/>
                                            </p:txEl>
                                          </p:spTgt>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0" nodeType="clickEffect">
                                  <p:stCondLst>
                                    <p:cond delay="0"/>
                                  </p:stCondLst>
                                  <p:childTnLst>
                                    <p:animEffect transition="out" filter="fade">
                                      <p:cBhvr>
                                        <p:cTn id="119" dur="500"/>
                                        <p:tgtEl>
                                          <p:spTgt spid="3">
                                            <p:txEl>
                                              <p:pRg st="10" end="10"/>
                                            </p:txEl>
                                          </p:spTgt>
                                        </p:tgtEl>
                                      </p:cBhvr>
                                    </p:animEffect>
                                    <p:set>
                                      <p:cBhvr>
                                        <p:cTn id="120" dur="1" fill="hold">
                                          <p:stCondLst>
                                            <p:cond delay="499"/>
                                          </p:stCondLst>
                                        </p:cTn>
                                        <p:tgtEl>
                                          <p:spTgt spid="3">
                                            <p:txEl>
                                              <p:pRg st="10" end="10"/>
                                            </p:txEl>
                                          </p:spTgt>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0" nodeType="clickEffect">
                                  <p:stCondLst>
                                    <p:cond delay="0"/>
                                  </p:stCondLst>
                                  <p:childTnLst>
                                    <p:animEffect transition="out" filter="fade">
                                      <p:cBhvr>
                                        <p:cTn id="124" dur="500"/>
                                        <p:tgtEl>
                                          <p:spTgt spid="3">
                                            <p:txEl>
                                              <p:pRg st="11" end="11"/>
                                            </p:txEl>
                                          </p:spTgt>
                                        </p:tgtEl>
                                      </p:cBhvr>
                                    </p:animEffect>
                                    <p:set>
                                      <p:cBhvr>
                                        <p:cTn id="125" dur="1" fill="hold">
                                          <p:stCondLst>
                                            <p:cond delay="499"/>
                                          </p:stCondLst>
                                        </p:cTn>
                                        <p:tgtEl>
                                          <p:spTgt spid="3">
                                            <p:txEl>
                                              <p:pRg st="11" end="11"/>
                                            </p:txEl>
                                          </p:spTgt>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0" nodeType="clickEffect">
                                  <p:stCondLst>
                                    <p:cond delay="0"/>
                                  </p:stCondLst>
                                  <p:childTnLst>
                                    <p:animEffect transition="out" filter="fade">
                                      <p:cBhvr>
                                        <p:cTn id="129" dur="500"/>
                                        <p:tgtEl>
                                          <p:spTgt spid="3">
                                            <p:txEl>
                                              <p:pRg st="12" end="12"/>
                                            </p:txEl>
                                          </p:spTgt>
                                        </p:tgtEl>
                                      </p:cBhvr>
                                    </p:animEffect>
                                    <p:set>
                                      <p:cBhvr>
                                        <p:cTn id="130" dur="1" fill="hold">
                                          <p:stCondLst>
                                            <p:cond delay="499"/>
                                          </p:stCondLst>
                                        </p:cTn>
                                        <p:tgtEl>
                                          <p:spTgt spid="3">
                                            <p:txEl>
                                              <p:pRg st="12" end="1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97846" y="1"/>
            <a:ext cx="9144000" cy="6858001"/>
          </a:xfrm>
        </p:spPr>
        <p:txBody>
          <a:bodyPr/>
          <a:lstStyle/>
          <a:p>
            <a:pPr marL="0" indent="0">
              <a:buNone/>
            </a:pPr>
            <a:r>
              <a:rPr lang="en-US" altLang="zh-CN" sz="2400" dirty="0"/>
              <a:t>9 </a:t>
            </a:r>
            <a:r>
              <a:rPr lang="zh-CN" altLang="en-US" sz="2400" dirty="0"/>
              <a:t>若要用派生类的对象访问基类的保护成员，以下观点正确的是</a:t>
            </a:r>
            <a:r>
              <a:rPr lang="en-US" altLang="zh-CN" sz="2400" dirty="0"/>
              <a:t>(     )  </a:t>
            </a:r>
          </a:p>
          <a:p>
            <a:pPr marL="0" indent="0">
              <a:buNone/>
            </a:pPr>
            <a:r>
              <a:rPr lang="en-US" altLang="zh-CN" sz="2400" dirty="0"/>
              <a:t> A.</a:t>
            </a:r>
            <a:r>
              <a:rPr lang="zh-CN" altLang="en-US" sz="2400" dirty="0"/>
              <a:t>不可能实现  </a:t>
            </a:r>
            <a:r>
              <a:rPr lang="en-US" altLang="zh-CN" sz="2400" dirty="0"/>
              <a:t>B.</a:t>
            </a:r>
            <a:r>
              <a:rPr lang="zh-CN" altLang="en-US" sz="2400" dirty="0"/>
              <a:t>可采用保护继承   </a:t>
            </a:r>
            <a:endParaRPr lang="en-US" altLang="zh-CN" sz="2400" dirty="0"/>
          </a:p>
          <a:p>
            <a:pPr marL="0" indent="0">
              <a:buNone/>
            </a:pPr>
            <a:r>
              <a:rPr lang="en-US" altLang="zh-CN" sz="2400" dirty="0"/>
              <a:t>C.</a:t>
            </a:r>
            <a:r>
              <a:rPr lang="zh-CN" altLang="en-US" sz="2400" dirty="0"/>
              <a:t>可采用私有继承  </a:t>
            </a:r>
            <a:r>
              <a:rPr lang="en-US" altLang="zh-CN" sz="2400" dirty="0"/>
              <a:t>D.</a:t>
            </a:r>
            <a:r>
              <a:rPr lang="zh-CN" altLang="en-US" sz="2400" dirty="0"/>
              <a:t>可采用公有继承</a:t>
            </a:r>
          </a:p>
        </p:txBody>
      </p:sp>
      <p:sp>
        <p:nvSpPr>
          <p:cNvPr id="4" name="内容占位符 2"/>
          <p:cNvSpPr txBox="1">
            <a:spLocks/>
          </p:cNvSpPr>
          <p:nvPr/>
        </p:nvSpPr>
        <p:spPr>
          <a:xfrm>
            <a:off x="1524000" y="2060849"/>
            <a:ext cx="8739876" cy="3961815"/>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hangingPunct="0">
              <a:spcBef>
                <a:spcPts val="0"/>
              </a:spcBef>
              <a:buNone/>
            </a:pPr>
            <a:r>
              <a:rPr kumimoji="1" lang="en-US" altLang="zh-CN" sz="2400" dirty="0">
                <a:solidFill>
                  <a:prstClr val="black"/>
                </a:solidFill>
                <a:latin typeface="Arial"/>
              </a:rPr>
              <a:t>10 </a:t>
            </a:r>
            <a:r>
              <a:rPr kumimoji="1" lang="zh-CN" altLang="en-US" sz="2400" dirty="0">
                <a:solidFill>
                  <a:prstClr val="black"/>
                </a:solidFill>
                <a:latin typeface="Arial"/>
              </a:rPr>
              <a:t>下列程序输出结果是：</a:t>
            </a:r>
            <a:endParaRPr kumimoji="1" lang="en-US" altLang="zh-CN" sz="2400" dirty="0">
              <a:solidFill>
                <a:prstClr val="black"/>
              </a:solidFill>
              <a:latin typeface="Arial"/>
            </a:endParaRPr>
          </a:p>
          <a:p>
            <a:pPr marL="0" indent="0" eaLnBrk="0" hangingPunct="0">
              <a:spcBef>
                <a:spcPts val="0"/>
              </a:spcBef>
              <a:buNone/>
            </a:pPr>
            <a:r>
              <a:rPr kumimoji="1" lang="en-US" altLang="zh-CN" sz="2400" dirty="0">
                <a:solidFill>
                  <a:prstClr val="black"/>
                </a:solidFill>
                <a:latin typeface="Arial"/>
              </a:rPr>
              <a:t>    class A  {  public:  </a:t>
            </a:r>
            <a:r>
              <a:rPr kumimoji="1" lang="en-US" altLang="zh-CN" sz="2400" dirty="0" err="1">
                <a:solidFill>
                  <a:prstClr val="black"/>
                </a:solidFill>
                <a:latin typeface="Arial"/>
              </a:rPr>
              <a:t>int</a:t>
            </a:r>
            <a:r>
              <a:rPr kumimoji="1" lang="en-US" altLang="zh-CN" sz="2400" dirty="0">
                <a:solidFill>
                  <a:prstClr val="black"/>
                </a:solidFill>
                <a:latin typeface="Arial"/>
              </a:rPr>
              <a:t> n;  };  </a:t>
            </a:r>
          </a:p>
          <a:p>
            <a:pPr marL="0" indent="0" eaLnBrk="0" hangingPunct="0">
              <a:spcBef>
                <a:spcPts val="0"/>
              </a:spcBef>
              <a:buNone/>
            </a:pPr>
            <a:r>
              <a:rPr kumimoji="1" lang="en-US" altLang="zh-CN" sz="2400" dirty="0">
                <a:solidFill>
                  <a:prstClr val="black"/>
                </a:solidFill>
                <a:latin typeface="Arial"/>
              </a:rPr>
              <a:t>    class B:public A{};  </a:t>
            </a:r>
          </a:p>
          <a:p>
            <a:pPr marL="0" indent="0" eaLnBrk="0" hangingPunct="0">
              <a:spcBef>
                <a:spcPts val="0"/>
              </a:spcBef>
              <a:buNone/>
            </a:pPr>
            <a:r>
              <a:rPr kumimoji="1" lang="en-US" altLang="zh-CN" sz="2400" dirty="0">
                <a:solidFill>
                  <a:prstClr val="black"/>
                </a:solidFill>
                <a:latin typeface="Arial"/>
              </a:rPr>
              <a:t>    class C:public A{};  </a:t>
            </a:r>
          </a:p>
          <a:p>
            <a:pPr marL="0" indent="0" eaLnBrk="0" hangingPunct="0">
              <a:spcBef>
                <a:spcPts val="0"/>
              </a:spcBef>
              <a:buNone/>
            </a:pPr>
            <a:r>
              <a:rPr kumimoji="1" lang="en-US" altLang="zh-CN" sz="2400" dirty="0">
                <a:solidFill>
                  <a:prstClr val="black"/>
                </a:solidFill>
                <a:latin typeface="Arial"/>
              </a:rPr>
              <a:t>    class D:public </a:t>
            </a:r>
            <a:r>
              <a:rPr kumimoji="1" lang="en-US" altLang="zh-CN" sz="2400" dirty="0" err="1">
                <a:solidFill>
                  <a:prstClr val="black"/>
                </a:solidFill>
                <a:latin typeface="Arial"/>
              </a:rPr>
              <a:t>B,public</a:t>
            </a:r>
            <a:r>
              <a:rPr kumimoji="1" lang="en-US" altLang="zh-CN" sz="2400" dirty="0">
                <a:solidFill>
                  <a:prstClr val="black"/>
                </a:solidFill>
                <a:latin typeface="Arial"/>
              </a:rPr>
              <a:t> C {  </a:t>
            </a:r>
            <a:r>
              <a:rPr kumimoji="1" lang="en-US" altLang="zh-CN" sz="2400" dirty="0" err="1">
                <a:solidFill>
                  <a:prstClr val="black"/>
                </a:solidFill>
                <a:latin typeface="Arial"/>
              </a:rPr>
              <a:t>int</a:t>
            </a:r>
            <a:r>
              <a:rPr kumimoji="1" lang="en-US" altLang="zh-CN" sz="2400" dirty="0">
                <a:solidFill>
                  <a:prstClr val="black"/>
                </a:solidFill>
                <a:latin typeface="Arial"/>
              </a:rPr>
              <a:t> </a:t>
            </a:r>
            <a:r>
              <a:rPr kumimoji="1" lang="en-US" altLang="zh-CN" sz="2400" dirty="0" err="1">
                <a:solidFill>
                  <a:prstClr val="black"/>
                </a:solidFill>
                <a:latin typeface="Arial"/>
              </a:rPr>
              <a:t>getn</a:t>
            </a:r>
            <a:r>
              <a:rPr kumimoji="1" lang="en-US" altLang="zh-CN" sz="2400" dirty="0">
                <a:solidFill>
                  <a:prstClr val="black"/>
                </a:solidFill>
                <a:latin typeface="Arial"/>
              </a:rPr>
              <a:t>(){return B::n;}  };  </a:t>
            </a:r>
          </a:p>
          <a:p>
            <a:pPr marL="0" indent="0" eaLnBrk="0" hangingPunct="0">
              <a:spcBef>
                <a:spcPts val="0"/>
              </a:spcBef>
              <a:buNone/>
            </a:pPr>
            <a:r>
              <a:rPr kumimoji="1" lang="en-US" altLang="zh-CN" sz="2400" dirty="0">
                <a:solidFill>
                  <a:prstClr val="black"/>
                </a:solidFill>
                <a:latin typeface="Arial"/>
              </a:rPr>
              <a:t>     void main()  {  </a:t>
            </a:r>
          </a:p>
          <a:p>
            <a:pPr marL="0" indent="0" eaLnBrk="0" hangingPunct="0">
              <a:spcBef>
                <a:spcPts val="0"/>
              </a:spcBef>
              <a:buNone/>
            </a:pPr>
            <a:r>
              <a:rPr kumimoji="1" lang="en-US" altLang="zh-CN" sz="2400" dirty="0">
                <a:solidFill>
                  <a:prstClr val="black"/>
                </a:solidFill>
                <a:latin typeface="Arial"/>
              </a:rPr>
              <a:t>          D </a:t>
            </a:r>
            <a:r>
              <a:rPr kumimoji="1" lang="en-US" altLang="zh-CN" sz="2400" dirty="0" err="1">
                <a:solidFill>
                  <a:prstClr val="black"/>
                </a:solidFill>
                <a:latin typeface="Arial"/>
              </a:rPr>
              <a:t>d</a:t>
            </a:r>
            <a:r>
              <a:rPr kumimoji="1" lang="en-US" altLang="zh-CN" sz="2400" dirty="0">
                <a:solidFill>
                  <a:prstClr val="black"/>
                </a:solidFill>
                <a:latin typeface="Arial"/>
              </a:rPr>
              <a:t>; </a:t>
            </a:r>
          </a:p>
          <a:p>
            <a:pPr marL="0" indent="0" eaLnBrk="0" hangingPunct="0">
              <a:spcBef>
                <a:spcPts val="0"/>
              </a:spcBef>
              <a:buNone/>
            </a:pPr>
            <a:r>
              <a:rPr kumimoji="1" lang="en-US" altLang="zh-CN" sz="2400" dirty="0">
                <a:solidFill>
                  <a:prstClr val="black"/>
                </a:solidFill>
                <a:latin typeface="Arial"/>
              </a:rPr>
              <a:t>          </a:t>
            </a:r>
            <a:r>
              <a:rPr kumimoji="1" lang="en-US" altLang="zh-CN" sz="2400" dirty="0" err="1">
                <a:solidFill>
                  <a:prstClr val="black"/>
                </a:solidFill>
                <a:latin typeface="Arial"/>
              </a:rPr>
              <a:t>d.B</a:t>
            </a:r>
            <a:r>
              <a:rPr kumimoji="1" lang="en-US" altLang="zh-CN" sz="2400" dirty="0">
                <a:solidFill>
                  <a:prstClr val="black"/>
                </a:solidFill>
                <a:latin typeface="Arial"/>
              </a:rPr>
              <a:t>::n=10;  </a:t>
            </a:r>
          </a:p>
          <a:p>
            <a:pPr marL="0" indent="0" eaLnBrk="0" hangingPunct="0">
              <a:spcBef>
                <a:spcPts val="0"/>
              </a:spcBef>
              <a:buNone/>
            </a:pPr>
            <a:r>
              <a:rPr kumimoji="1" lang="en-US" altLang="zh-CN" sz="2400" dirty="0">
                <a:solidFill>
                  <a:prstClr val="black"/>
                </a:solidFill>
                <a:latin typeface="Arial"/>
              </a:rPr>
              <a:t>          </a:t>
            </a:r>
            <a:r>
              <a:rPr kumimoji="1" lang="en-US" altLang="zh-CN" sz="2400" dirty="0" err="1">
                <a:solidFill>
                  <a:prstClr val="black"/>
                </a:solidFill>
                <a:latin typeface="Arial"/>
              </a:rPr>
              <a:t>d.C</a:t>
            </a:r>
            <a:r>
              <a:rPr kumimoji="1" lang="en-US" altLang="zh-CN" sz="2400" dirty="0">
                <a:solidFill>
                  <a:prstClr val="black"/>
                </a:solidFill>
                <a:latin typeface="Arial"/>
              </a:rPr>
              <a:t>::n=20; </a:t>
            </a:r>
          </a:p>
          <a:p>
            <a:pPr marL="0" indent="0" eaLnBrk="0" hangingPunct="0">
              <a:spcBef>
                <a:spcPts val="0"/>
              </a:spcBef>
              <a:buNone/>
            </a:pPr>
            <a:r>
              <a:rPr kumimoji="1" lang="en-US" altLang="zh-CN" sz="2400" dirty="0">
                <a:solidFill>
                  <a:prstClr val="black"/>
                </a:solidFill>
                <a:latin typeface="Arial"/>
              </a:rPr>
              <a:t>          </a:t>
            </a:r>
            <a:r>
              <a:rPr kumimoji="1" lang="en-US" altLang="zh-CN" sz="2400" dirty="0" err="1">
                <a:solidFill>
                  <a:prstClr val="black"/>
                </a:solidFill>
                <a:latin typeface="Arial"/>
              </a:rPr>
              <a:t>cout</a:t>
            </a:r>
            <a:r>
              <a:rPr kumimoji="1" lang="en-US" altLang="zh-CN" sz="2400" dirty="0">
                <a:solidFill>
                  <a:prstClr val="black"/>
                </a:solidFill>
                <a:latin typeface="Arial"/>
              </a:rPr>
              <a:t>&lt;&lt;</a:t>
            </a:r>
            <a:r>
              <a:rPr kumimoji="1" lang="en-US" altLang="zh-CN" sz="2400" dirty="0" err="1">
                <a:solidFill>
                  <a:prstClr val="black"/>
                </a:solidFill>
                <a:latin typeface="Arial"/>
              </a:rPr>
              <a:t>d.B</a:t>
            </a:r>
            <a:r>
              <a:rPr kumimoji="1" lang="en-US" altLang="zh-CN" sz="2400" dirty="0">
                <a:solidFill>
                  <a:prstClr val="black"/>
                </a:solidFill>
                <a:latin typeface="Arial"/>
              </a:rPr>
              <a:t>::n&lt;&lt;","&lt;&lt;</a:t>
            </a:r>
            <a:r>
              <a:rPr kumimoji="1" lang="en-US" altLang="zh-CN" sz="2400" dirty="0" err="1">
                <a:solidFill>
                  <a:prstClr val="black"/>
                </a:solidFill>
                <a:latin typeface="Arial"/>
              </a:rPr>
              <a:t>d.C</a:t>
            </a:r>
            <a:r>
              <a:rPr kumimoji="1" lang="en-US" altLang="zh-CN" sz="2400" dirty="0">
                <a:solidFill>
                  <a:prstClr val="black"/>
                </a:solidFill>
                <a:latin typeface="Arial"/>
              </a:rPr>
              <a:t>::n&lt;&lt;</a:t>
            </a:r>
            <a:r>
              <a:rPr kumimoji="1" lang="en-US" altLang="zh-CN" sz="2400" dirty="0" err="1">
                <a:solidFill>
                  <a:prstClr val="black"/>
                </a:solidFill>
                <a:latin typeface="Arial"/>
              </a:rPr>
              <a:t>endl</a:t>
            </a:r>
            <a:r>
              <a:rPr kumimoji="1" lang="en-US" altLang="zh-CN" sz="2400" dirty="0">
                <a:solidFill>
                  <a:prstClr val="black"/>
                </a:solidFill>
                <a:latin typeface="Arial"/>
              </a:rPr>
              <a:t>; </a:t>
            </a:r>
          </a:p>
          <a:p>
            <a:pPr marL="0" indent="0" eaLnBrk="0" hangingPunct="0">
              <a:spcBef>
                <a:spcPts val="0"/>
              </a:spcBef>
              <a:buNone/>
            </a:pPr>
            <a:r>
              <a:rPr kumimoji="1" lang="en-US" altLang="zh-CN" sz="2400" dirty="0">
                <a:solidFill>
                  <a:prstClr val="black"/>
                </a:solidFill>
                <a:latin typeface="Arial"/>
              </a:rPr>
              <a:t>     }</a:t>
            </a:r>
            <a:endParaRPr kumimoji="1" lang="zh-CN" altLang="en-US" sz="2400" dirty="0">
              <a:solidFill>
                <a:prstClr val="black"/>
              </a:solidFill>
              <a:latin typeface="Arial"/>
            </a:endParaRPr>
          </a:p>
          <a:p>
            <a:pPr marL="0" indent="0" eaLnBrk="0" hangingPunct="0">
              <a:buNone/>
            </a:pPr>
            <a:endParaRPr kumimoji="1" lang="en-US" altLang="zh-CN" sz="2400" dirty="0">
              <a:solidFill>
                <a:prstClr val="black"/>
              </a:solidFill>
              <a:latin typeface="Arial"/>
            </a:endParaRPr>
          </a:p>
        </p:txBody>
      </p:sp>
      <p:sp>
        <p:nvSpPr>
          <p:cNvPr id="5" name="文本框 4"/>
          <p:cNvSpPr txBox="1"/>
          <p:nvPr/>
        </p:nvSpPr>
        <p:spPr>
          <a:xfrm>
            <a:off x="1180360" y="2780929"/>
            <a:ext cx="5042310" cy="830997"/>
          </a:xfrm>
          <a:prstGeom prst="rect">
            <a:avLst/>
          </a:prstGeom>
          <a:noFill/>
        </p:spPr>
        <p:txBody>
          <a:bodyPr wrap="square" rtlCol="0">
            <a:spAutoFit/>
          </a:bodyPr>
          <a:lstStyle/>
          <a:p>
            <a:pPr algn="ctr" eaLnBrk="0" fontAlgn="base" hangingPunct="0">
              <a:spcBef>
                <a:spcPct val="0"/>
              </a:spcBef>
              <a:spcAft>
                <a:spcPct val="0"/>
              </a:spcAft>
            </a:pPr>
            <a:r>
              <a:rPr kumimoji="1" lang="en-US" altLang="zh-CN" sz="2400" dirty="0">
                <a:solidFill>
                  <a:srgbClr val="FF0000"/>
                </a:solidFill>
                <a:latin typeface="Arial Rounded MT Bold" pitchFamily="34" charset="0"/>
                <a:ea typeface="楷体_GB2312" pitchFamily="49" charset="-122"/>
              </a:rPr>
              <a:t>class B:virtual public A{};  </a:t>
            </a:r>
          </a:p>
          <a:p>
            <a:pPr algn="ctr" eaLnBrk="0" fontAlgn="base" hangingPunct="0">
              <a:spcBef>
                <a:spcPct val="0"/>
              </a:spcBef>
              <a:spcAft>
                <a:spcPct val="0"/>
              </a:spcAft>
            </a:pPr>
            <a:r>
              <a:rPr kumimoji="1" lang="en-US" altLang="zh-CN" sz="2400" dirty="0">
                <a:solidFill>
                  <a:srgbClr val="FF0000"/>
                </a:solidFill>
                <a:latin typeface="Arial Rounded MT Bold" pitchFamily="34" charset="0"/>
                <a:ea typeface="楷体_GB2312" pitchFamily="49" charset="-122"/>
              </a:rPr>
              <a:t>class C:virtual public A{};</a:t>
            </a:r>
            <a:endParaRPr kumimoji="1" lang="zh-CN" altLang="en-US" sz="2400" dirty="0">
              <a:solidFill>
                <a:srgbClr val="FF0000"/>
              </a:solidFill>
              <a:latin typeface="Arial Rounded MT Bold" pitchFamily="34" charset="0"/>
              <a:ea typeface="楷体_GB2312" pitchFamily="49" charset="-122"/>
            </a:endParaRPr>
          </a:p>
        </p:txBody>
      </p:sp>
    </p:spTree>
    <p:extLst>
      <p:ext uri="{BB962C8B-B14F-4D97-AF65-F5344CB8AC3E}">
        <p14:creationId xmlns:p14="http://schemas.microsoft.com/office/powerpoint/2010/main" val="361390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
                                            <p:txEl>
                                              <p:pRg st="0" end="0"/>
                                            </p:txEl>
                                          </p:spTgt>
                                        </p:tgtEl>
                                      </p:cBhvr>
                                    </p:animEffect>
                                    <p:set>
                                      <p:cBhvr>
                                        <p:cTn id="28"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3">
                                            <p:txEl>
                                              <p:pRg st="1" end="1"/>
                                            </p:txEl>
                                          </p:spTgt>
                                        </p:tgtEl>
                                      </p:cBhvr>
                                    </p:animEffect>
                                    <p:set>
                                      <p:cBhvr>
                                        <p:cTn id="33"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3">
                                            <p:txEl>
                                              <p:pRg st="2" end="2"/>
                                            </p:txEl>
                                          </p:spTgt>
                                        </p:tgtEl>
                                      </p:cBhvr>
                                    </p:animEffect>
                                    <p:set>
                                      <p:cBhvr>
                                        <p:cTn id="38"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fade">
                                      <p:cBhvr>
                                        <p:cTn id="43" dur="1000"/>
                                        <p:tgtEl>
                                          <p:spTgt spid="4">
                                            <p:txEl>
                                              <p:pRg st="0" end="0"/>
                                            </p:txEl>
                                          </p:spTgt>
                                        </p:tgtEl>
                                      </p:cBhvr>
                                    </p:animEffect>
                                    <p:anim calcmode="lin" valueType="num">
                                      <p:cBhvr>
                                        <p:cTn id="4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1000"/>
                                        <p:tgtEl>
                                          <p:spTgt spid="4">
                                            <p:txEl>
                                              <p:pRg st="1" end="1"/>
                                            </p:txEl>
                                          </p:spTgt>
                                        </p:tgtEl>
                                      </p:cBhvr>
                                    </p:animEffect>
                                    <p:anim calcmode="lin" valueType="num">
                                      <p:cBhvr>
                                        <p:cTn id="4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1" end="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animEffect transition="in" filter="fade">
                                      <p:cBhvr>
                                        <p:cTn id="53" dur="1000"/>
                                        <p:tgtEl>
                                          <p:spTgt spid="4">
                                            <p:txEl>
                                              <p:pRg st="2" end="2"/>
                                            </p:txEl>
                                          </p:spTgt>
                                        </p:tgtEl>
                                      </p:cBhvr>
                                    </p:animEffect>
                                    <p:anim calcmode="lin" valueType="num">
                                      <p:cBhvr>
                                        <p:cTn id="5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2" end="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1000"/>
                                        <p:tgtEl>
                                          <p:spTgt spid="4">
                                            <p:txEl>
                                              <p:pRg st="3" end="3"/>
                                            </p:txEl>
                                          </p:spTgt>
                                        </p:tgtEl>
                                      </p:cBhvr>
                                    </p:animEffect>
                                    <p:anim calcmode="lin" valueType="num">
                                      <p:cBhvr>
                                        <p:cTn id="5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3" end="3"/>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fade">
                                      <p:cBhvr>
                                        <p:cTn id="63" dur="1000"/>
                                        <p:tgtEl>
                                          <p:spTgt spid="4">
                                            <p:txEl>
                                              <p:pRg st="4" end="4"/>
                                            </p:txEl>
                                          </p:spTgt>
                                        </p:tgtEl>
                                      </p:cBhvr>
                                    </p:animEffect>
                                    <p:anim calcmode="lin" valueType="num">
                                      <p:cBhvr>
                                        <p:cTn id="6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4" end="4"/>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5" end="5"/>
                                            </p:txEl>
                                          </p:spTgt>
                                        </p:tgtEl>
                                        <p:attrNameLst>
                                          <p:attrName>style.visibility</p:attrName>
                                        </p:attrNameLst>
                                      </p:cBhvr>
                                      <p:to>
                                        <p:strVal val="visible"/>
                                      </p:to>
                                    </p:set>
                                    <p:animEffect transition="in" filter="fade">
                                      <p:cBhvr>
                                        <p:cTn id="68" dur="1000"/>
                                        <p:tgtEl>
                                          <p:spTgt spid="4">
                                            <p:txEl>
                                              <p:pRg st="5" end="5"/>
                                            </p:txEl>
                                          </p:spTgt>
                                        </p:tgtEl>
                                      </p:cBhvr>
                                    </p:animEffect>
                                    <p:anim calcmode="lin" valueType="num">
                                      <p:cBhvr>
                                        <p:cTn id="6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5" end="5"/>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fade">
                                      <p:cBhvr>
                                        <p:cTn id="73" dur="1000"/>
                                        <p:tgtEl>
                                          <p:spTgt spid="4">
                                            <p:txEl>
                                              <p:pRg st="6" end="6"/>
                                            </p:txEl>
                                          </p:spTgt>
                                        </p:tgtEl>
                                      </p:cBhvr>
                                    </p:animEffect>
                                    <p:anim calcmode="lin" valueType="num">
                                      <p:cBhvr>
                                        <p:cTn id="7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
                                            <p:txEl>
                                              <p:pRg st="7" end="7"/>
                                            </p:txEl>
                                          </p:spTgt>
                                        </p:tgtEl>
                                        <p:attrNameLst>
                                          <p:attrName>style.visibility</p:attrName>
                                        </p:attrNameLst>
                                      </p:cBhvr>
                                      <p:to>
                                        <p:strVal val="visible"/>
                                      </p:to>
                                    </p:set>
                                    <p:animEffect transition="in" filter="fade">
                                      <p:cBhvr>
                                        <p:cTn id="78" dur="1000"/>
                                        <p:tgtEl>
                                          <p:spTgt spid="4">
                                            <p:txEl>
                                              <p:pRg st="7" end="7"/>
                                            </p:txEl>
                                          </p:spTgt>
                                        </p:tgtEl>
                                      </p:cBhvr>
                                    </p:animEffect>
                                    <p:anim calcmode="lin" valueType="num">
                                      <p:cBhvr>
                                        <p:cTn id="7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80" dur="1000" fill="hold"/>
                                        <p:tgtEl>
                                          <p:spTgt spid="4">
                                            <p:txEl>
                                              <p:pRg st="7" end="7"/>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animEffect transition="in" filter="fade">
                                      <p:cBhvr>
                                        <p:cTn id="83" dur="1000"/>
                                        <p:tgtEl>
                                          <p:spTgt spid="4">
                                            <p:txEl>
                                              <p:pRg st="8" end="8"/>
                                            </p:txEl>
                                          </p:spTgt>
                                        </p:tgtEl>
                                      </p:cBhvr>
                                    </p:animEffect>
                                    <p:anim calcmode="lin" valueType="num">
                                      <p:cBhvr>
                                        <p:cTn id="8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8" end="8"/>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
                                            <p:txEl>
                                              <p:pRg st="9" end="9"/>
                                            </p:txEl>
                                          </p:spTgt>
                                        </p:tgtEl>
                                        <p:attrNameLst>
                                          <p:attrName>style.visibility</p:attrName>
                                        </p:attrNameLst>
                                      </p:cBhvr>
                                      <p:to>
                                        <p:strVal val="visible"/>
                                      </p:to>
                                    </p:set>
                                    <p:animEffect transition="in" filter="fade">
                                      <p:cBhvr>
                                        <p:cTn id="88" dur="1000"/>
                                        <p:tgtEl>
                                          <p:spTgt spid="4">
                                            <p:txEl>
                                              <p:pRg st="9" end="9"/>
                                            </p:txEl>
                                          </p:spTgt>
                                        </p:tgtEl>
                                      </p:cBhvr>
                                    </p:animEffect>
                                    <p:anim calcmode="lin" valueType="num">
                                      <p:cBhvr>
                                        <p:cTn id="8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9" end="9"/>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
                                            <p:txEl>
                                              <p:pRg st="10" end="10"/>
                                            </p:txEl>
                                          </p:spTgt>
                                        </p:tgtEl>
                                        <p:attrNameLst>
                                          <p:attrName>style.visibility</p:attrName>
                                        </p:attrNameLst>
                                      </p:cBhvr>
                                      <p:to>
                                        <p:strVal val="visible"/>
                                      </p:to>
                                    </p:set>
                                    <p:animEffect transition="in" filter="fade">
                                      <p:cBhvr>
                                        <p:cTn id="93" dur="1000"/>
                                        <p:tgtEl>
                                          <p:spTgt spid="4">
                                            <p:txEl>
                                              <p:pRg st="10" end="10"/>
                                            </p:txEl>
                                          </p:spTgt>
                                        </p:tgtEl>
                                      </p:cBhvr>
                                    </p:animEffect>
                                    <p:anim calcmode="lin" valueType="num">
                                      <p:cBhvr>
                                        <p:cTn id="9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nodeType="clickEffect">
                                  <p:stCondLst>
                                    <p:cond delay="0"/>
                                  </p:stCondLst>
                                  <p:childTnLst>
                                    <p:animEffect transition="out" filter="wipe(down)">
                                      <p:cBhvr>
                                        <p:cTn id="99" dur="500"/>
                                        <p:tgtEl>
                                          <p:spTgt spid="4">
                                            <p:txEl>
                                              <p:pRg st="2" end="2"/>
                                            </p:txEl>
                                          </p:spTgt>
                                        </p:tgtEl>
                                      </p:cBhvr>
                                    </p:animEffect>
                                    <p:set>
                                      <p:cBhvr>
                                        <p:cTn id="100" dur="1" fill="hold">
                                          <p:stCondLst>
                                            <p:cond delay="499"/>
                                          </p:stCondLst>
                                        </p:cTn>
                                        <p:tgtEl>
                                          <p:spTgt spid="4">
                                            <p:txEl>
                                              <p:pRg st="2" end="2"/>
                                            </p:txEl>
                                          </p:spTgt>
                                        </p:tgtEl>
                                        <p:attrNameLst>
                                          <p:attrName>style.visibility</p:attrName>
                                        </p:attrNameLst>
                                      </p:cBhvr>
                                      <p:to>
                                        <p:strVal val="hidden"/>
                                      </p:to>
                                    </p:set>
                                  </p:childTnLst>
                                </p:cTn>
                              </p:par>
                              <p:par>
                                <p:cTn id="101" presetID="22" presetClass="exit" presetSubtype="4" fill="hold" nodeType="withEffect">
                                  <p:stCondLst>
                                    <p:cond delay="0"/>
                                  </p:stCondLst>
                                  <p:childTnLst>
                                    <p:animEffect transition="out" filter="wipe(down)">
                                      <p:cBhvr>
                                        <p:cTn id="102" dur="500"/>
                                        <p:tgtEl>
                                          <p:spTgt spid="4">
                                            <p:txEl>
                                              <p:pRg st="3" end="3"/>
                                            </p:txEl>
                                          </p:spTgt>
                                        </p:tgtEl>
                                      </p:cBhvr>
                                    </p:animEffect>
                                    <p:set>
                                      <p:cBhvr>
                                        <p:cTn id="103"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1000"/>
                                        <p:tgtEl>
                                          <p:spTgt spid="5"/>
                                        </p:tgtEl>
                                      </p:cBhvr>
                                    </p:animEffect>
                                    <p:anim calcmode="lin" valueType="num">
                                      <p:cBhvr>
                                        <p:cTn id="109" dur="1000" fill="hold"/>
                                        <p:tgtEl>
                                          <p:spTgt spid="5"/>
                                        </p:tgtEl>
                                        <p:attrNameLst>
                                          <p:attrName>ppt_x</p:attrName>
                                        </p:attrNameLst>
                                      </p:cBhvr>
                                      <p:tavLst>
                                        <p:tav tm="0">
                                          <p:val>
                                            <p:strVal val="#ppt_x"/>
                                          </p:val>
                                        </p:tav>
                                        <p:tav tm="100000">
                                          <p:val>
                                            <p:strVal val="#ppt_x"/>
                                          </p:val>
                                        </p:tav>
                                      </p:tavLst>
                                    </p:anim>
                                    <p:anim calcmode="lin" valueType="num">
                                      <p:cBhvr>
                                        <p:cTn id="11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775520" y="188641"/>
            <a:ext cx="8280920" cy="6370975"/>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class Base{</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int</a:t>
            </a: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i</a:t>
            </a:r>
            <a:r>
              <a:rPr kumimoji="1" lang="en-US" altLang="zh-CN" sz="24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public:</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Base(</a:t>
            </a:r>
            <a:r>
              <a:rPr kumimoji="1" lang="en-US" altLang="zh-CN" sz="2400" dirty="0" err="1">
                <a:solidFill>
                  <a:prstClr val="black"/>
                </a:solidFill>
                <a:latin typeface="Arial Rounded MT Bold" pitchFamily="34" charset="0"/>
                <a:ea typeface="楷体_GB2312" pitchFamily="49" charset="-122"/>
              </a:rPr>
              <a:t>int</a:t>
            </a:r>
            <a:r>
              <a:rPr kumimoji="1" lang="en-US" altLang="zh-CN" sz="2400" dirty="0">
                <a:solidFill>
                  <a:prstClr val="black"/>
                </a:solidFill>
                <a:latin typeface="Arial Rounded MT Bold" pitchFamily="34" charset="0"/>
                <a:ea typeface="楷体_GB2312" pitchFamily="49" charset="-122"/>
              </a:rPr>
              <a:t> n){</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cout</a:t>
            </a:r>
            <a:r>
              <a:rPr kumimoji="1" lang="en-US" altLang="zh-CN" sz="2400" dirty="0">
                <a:solidFill>
                  <a:prstClr val="black"/>
                </a:solidFill>
                <a:latin typeface="Arial Rounded MT Bold" pitchFamily="34" charset="0"/>
                <a:ea typeface="楷体_GB2312" pitchFamily="49" charset="-122"/>
              </a:rPr>
              <a:t>&lt;&lt;"</a:t>
            </a:r>
            <a:r>
              <a:rPr kumimoji="1" lang="en-US" altLang="zh-CN" sz="2400" dirty="0" err="1">
                <a:solidFill>
                  <a:prstClr val="black"/>
                </a:solidFill>
                <a:latin typeface="Arial Rounded MT Bold" pitchFamily="34" charset="0"/>
                <a:ea typeface="楷体_GB2312" pitchFamily="49" charset="-122"/>
              </a:rPr>
              <a:t>Constucting</a:t>
            </a:r>
            <a:r>
              <a:rPr kumimoji="1" lang="en-US" altLang="zh-CN" sz="2400" dirty="0">
                <a:solidFill>
                  <a:prstClr val="black"/>
                </a:solidFill>
                <a:latin typeface="Arial Rounded MT Bold" pitchFamily="34" charset="0"/>
                <a:ea typeface="楷体_GB2312" pitchFamily="49" charset="-122"/>
              </a:rPr>
              <a:t> base class"&lt;&lt;</a:t>
            </a:r>
            <a:r>
              <a:rPr kumimoji="1" lang="en-US" altLang="zh-CN" sz="2400" dirty="0" err="1">
                <a:solidFill>
                  <a:prstClr val="black"/>
                </a:solidFill>
                <a:latin typeface="Arial Rounded MT Bold" pitchFamily="34" charset="0"/>
                <a:ea typeface="楷体_GB2312" pitchFamily="49" charset="-122"/>
              </a:rPr>
              <a:t>endl</a:t>
            </a:r>
            <a:r>
              <a:rPr kumimoji="1" lang="en-US" altLang="zh-CN" sz="24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i</a:t>
            </a:r>
            <a:r>
              <a:rPr kumimoji="1" lang="en-US" altLang="zh-CN" sz="2400" dirty="0">
                <a:solidFill>
                  <a:prstClr val="black"/>
                </a:solidFill>
                <a:latin typeface="Arial Rounded MT Bold" pitchFamily="34" charset="0"/>
                <a:ea typeface="楷体_GB2312" pitchFamily="49" charset="-122"/>
              </a:rPr>
              <a:t>=n;</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~Base(){</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cout</a:t>
            </a:r>
            <a:r>
              <a:rPr kumimoji="1" lang="en-US" altLang="zh-CN" sz="2400" dirty="0">
                <a:solidFill>
                  <a:prstClr val="black"/>
                </a:solidFill>
                <a:latin typeface="Arial Rounded MT Bold" pitchFamily="34" charset="0"/>
                <a:ea typeface="楷体_GB2312" pitchFamily="49" charset="-122"/>
              </a:rPr>
              <a:t>&lt;&lt;"Destructing base class"&lt;&lt;</a:t>
            </a:r>
            <a:r>
              <a:rPr kumimoji="1" lang="en-US" altLang="zh-CN" sz="2400" dirty="0" err="1">
                <a:solidFill>
                  <a:prstClr val="black"/>
                </a:solidFill>
                <a:latin typeface="Arial Rounded MT Bold" pitchFamily="34" charset="0"/>
                <a:ea typeface="楷体_GB2312" pitchFamily="49" charset="-122"/>
              </a:rPr>
              <a:t>endl</a:t>
            </a:r>
            <a:r>
              <a:rPr kumimoji="1" lang="en-US" altLang="zh-CN" sz="24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void </a:t>
            </a:r>
            <a:r>
              <a:rPr kumimoji="1" lang="en-US" altLang="zh-CN" sz="2400" dirty="0" err="1">
                <a:solidFill>
                  <a:prstClr val="black"/>
                </a:solidFill>
                <a:latin typeface="Arial Rounded MT Bold" pitchFamily="34" charset="0"/>
                <a:ea typeface="楷体_GB2312" pitchFamily="49" charset="-122"/>
              </a:rPr>
              <a:t>showi</a:t>
            </a:r>
            <a:r>
              <a:rPr kumimoji="1" lang="en-US" altLang="zh-CN" sz="24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cout</a:t>
            </a:r>
            <a:r>
              <a:rPr kumimoji="1" lang="en-US" altLang="zh-CN" sz="2400" dirty="0">
                <a:solidFill>
                  <a:prstClr val="black"/>
                </a:solidFill>
                <a:latin typeface="Arial Rounded MT Bold" pitchFamily="34" charset="0"/>
                <a:ea typeface="楷体_GB2312" pitchFamily="49" charset="-122"/>
              </a:rPr>
              <a:t>&lt;&lt;</a:t>
            </a:r>
            <a:r>
              <a:rPr kumimoji="1" lang="en-US" altLang="zh-CN" sz="2400" dirty="0" err="1">
                <a:solidFill>
                  <a:prstClr val="black"/>
                </a:solidFill>
                <a:latin typeface="Arial Rounded MT Bold" pitchFamily="34" charset="0"/>
                <a:ea typeface="楷体_GB2312" pitchFamily="49" charset="-122"/>
              </a:rPr>
              <a:t>i</a:t>
            </a:r>
            <a:r>
              <a:rPr kumimoji="1" lang="en-US" altLang="zh-CN" sz="2400" dirty="0">
                <a:solidFill>
                  <a:prstClr val="black"/>
                </a:solidFill>
                <a:latin typeface="Arial Rounded MT Bold" pitchFamily="34" charset="0"/>
                <a:ea typeface="楷体_GB2312" pitchFamily="49" charset="-122"/>
              </a:rPr>
              <a:t>&lt;&lt;",";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int</a:t>
            </a:r>
            <a:r>
              <a:rPr kumimoji="1" lang="en-US" altLang="zh-CN" sz="2400" dirty="0">
                <a:solidFill>
                  <a:prstClr val="black"/>
                </a:solidFill>
                <a:latin typeface="Arial Rounded MT Bold" pitchFamily="34" charset="0"/>
                <a:ea typeface="楷体_GB2312" pitchFamily="49" charset="-122"/>
              </a:rPr>
              <a:t> </a:t>
            </a:r>
            <a:r>
              <a:rPr kumimoji="1" lang="en-US" altLang="zh-CN" sz="2400" dirty="0" err="1">
                <a:solidFill>
                  <a:prstClr val="black"/>
                </a:solidFill>
                <a:latin typeface="Arial Rounded MT Bold" pitchFamily="34" charset="0"/>
                <a:ea typeface="楷体_GB2312" pitchFamily="49" charset="-122"/>
              </a:rPr>
              <a:t>Geti</a:t>
            </a:r>
            <a:r>
              <a:rPr kumimoji="1" lang="en-US" altLang="zh-CN" sz="24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return </a:t>
            </a:r>
            <a:r>
              <a:rPr kumimoji="1" lang="en-US" altLang="zh-CN" sz="2400" dirty="0" err="1">
                <a:solidFill>
                  <a:prstClr val="black"/>
                </a:solidFill>
                <a:latin typeface="Arial Rounded MT Bold" pitchFamily="34" charset="0"/>
                <a:ea typeface="楷体_GB2312" pitchFamily="49" charset="-122"/>
              </a:rPr>
              <a:t>i</a:t>
            </a:r>
            <a:r>
              <a:rPr kumimoji="1" lang="en-US" altLang="zh-CN" sz="24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400" dirty="0">
                <a:solidFill>
                  <a:prstClr val="black"/>
                </a:solidFill>
                <a:latin typeface="Arial Rounded MT Bold" pitchFamily="34" charset="0"/>
                <a:ea typeface="楷体_GB2312" pitchFamily="49" charset="-122"/>
              </a:rPr>
              <a:t>};</a:t>
            </a:r>
          </a:p>
        </p:txBody>
      </p:sp>
    </p:spTree>
    <p:extLst>
      <p:ext uri="{BB962C8B-B14F-4D97-AF65-F5344CB8AC3E}">
        <p14:creationId xmlns:p14="http://schemas.microsoft.com/office/powerpoint/2010/main" val="36615125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1775520" y="188641"/>
            <a:ext cx="8280920" cy="461665"/>
          </a:xfrm>
          <a:prstGeom prst="rect">
            <a:avLst/>
          </a:prstGeom>
        </p:spPr>
        <p:txBody>
          <a:bodyPr wrap="square">
            <a:spAutoFit/>
          </a:bodyPr>
          <a:lstStyle/>
          <a:p>
            <a:pPr eaLnBrk="0" fontAlgn="base" hangingPunct="0">
              <a:spcBef>
                <a:spcPct val="0"/>
              </a:spcBef>
              <a:spcAft>
                <a:spcPct val="0"/>
              </a:spcAft>
            </a:pPr>
            <a:endParaRPr kumimoji="1" lang="en-US" altLang="zh-CN" sz="2400" dirty="0">
              <a:solidFill>
                <a:prstClr val="black"/>
              </a:solidFill>
              <a:latin typeface="Arial Rounded MT Bold" pitchFamily="34" charset="0"/>
              <a:ea typeface="楷体_GB2312" pitchFamily="49" charset="-122"/>
            </a:endParaRPr>
          </a:p>
        </p:txBody>
      </p:sp>
      <p:sp>
        <p:nvSpPr>
          <p:cNvPr id="3" name="矩形 2"/>
          <p:cNvSpPr/>
          <p:nvPr/>
        </p:nvSpPr>
        <p:spPr>
          <a:xfrm>
            <a:off x="1778714" y="188640"/>
            <a:ext cx="6909574" cy="6538274"/>
          </a:xfrm>
          <a:prstGeom prst="rect">
            <a:avLst/>
          </a:prstGeom>
        </p:spPr>
        <p:txBody>
          <a:bodyPr wrap="square">
            <a:spAutoFit/>
          </a:bodyPr>
          <a:lstStyle/>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class </a:t>
            </a:r>
            <a:r>
              <a:rPr kumimoji="1" lang="en-US" altLang="zh-CN" sz="2000" dirty="0" err="1">
                <a:solidFill>
                  <a:prstClr val="black"/>
                </a:solidFill>
                <a:latin typeface="Arial Rounded MT Bold" pitchFamily="34" charset="0"/>
                <a:ea typeface="楷体_GB2312" pitchFamily="49" charset="-122"/>
              </a:rPr>
              <a:t>Derived:public</a:t>
            </a:r>
            <a:r>
              <a:rPr kumimoji="1" lang="en-US" altLang="zh-CN" sz="2000" dirty="0">
                <a:solidFill>
                  <a:prstClr val="black"/>
                </a:solidFill>
                <a:latin typeface="Arial Rounded MT Bold" pitchFamily="34" charset="0"/>
                <a:ea typeface="楷体_GB2312" pitchFamily="49" charset="-122"/>
              </a:rPr>
              <a:t> Base{</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int</a:t>
            </a:r>
            <a:r>
              <a:rPr kumimoji="1" lang="en-US" altLang="zh-CN" sz="2000" dirty="0">
                <a:solidFill>
                  <a:prstClr val="black"/>
                </a:solidFill>
                <a:latin typeface="Arial Rounded MT Bold" pitchFamily="34" charset="0"/>
                <a:ea typeface="楷体_GB2312" pitchFamily="49" charset="-122"/>
              </a:rPr>
              <a:t> j;</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Base aa;</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public:</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Derived(</a:t>
            </a:r>
            <a:r>
              <a:rPr kumimoji="1" lang="en-US" altLang="zh-CN" sz="2000" dirty="0" err="1">
                <a:solidFill>
                  <a:prstClr val="black"/>
                </a:solidFill>
                <a:latin typeface="Arial Rounded MT Bold" pitchFamily="34" charset="0"/>
                <a:ea typeface="楷体_GB2312" pitchFamily="49" charset="-122"/>
              </a:rPr>
              <a:t>int</a:t>
            </a: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n,int</a:t>
            </a: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m,int</a:t>
            </a:r>
            <a:r>
              <a:rPr kumimoji="1" lang="en-US" altLang="zh-CN" sz="2000" dirty="0">
                <a:solidFill>
                  <a:prstClr val="black"/>
                </a:solidFill>
                <a:latin typeface="Arial Rounded MT Bold" pitchFamily="34" charset="0"/>
                <a:ea typeface="楷体_GB2312" pitchFamily="49" charset="-122"/>
              </a:rPr>
              <a:t> p):Base(m),aa(p){</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cout</a:t>
            </a:r>
            <a:r>
              <a:rPr kumimoji="1" lang="en-US" altLang="zh-CN" sz="2000" dirty="0">
                <a:solidFill>
                  <a:prstClr val="black"/>
                </a:solidFill>
                <a:latin typeface="Arial Rounded MT Bold" pitchFamily="34" charset="0"/>
                <a:ea typeface="楷体_GB2312" pitchFamily="49" charset="-122"/>
              </a:rPr>
              <a:t>&lt;&lt;"Constructing derived class"&lt;&lt;</a:t>
            </a:r>
            <a:r>
              <a:rPr kumimoji="1" lang="en-US" altLang="zh-CN" sz="2000" dirty="0" err="1">
                <a:solidFill>
                  <a:prstClr val="black"/>
                </a:solidFill>
                <a:latin typeface="Arial Rounded MT Bold" pitchFamily="34" charset="0"/>
                <a:ea typeface="楷体_GB2312" pitchFamily="49" charset="-122"/>
              </a:rPr>
              <a:t>endl</a:t>
            </a: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j=n;</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~Derived(){</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cout</a:t>
            </a:r>
            <a:r>
              <a:rPr kumimoji="1" lang="en-US" altLang="zh-CN" sz="2000" dirty="0">
                <a:solidFill>
                  <a:prstClr val="black"/>
                </a:solidFill>
                <a:latin typeface="Arial Rounded MT Bold" pitchFamily="34" charset="0"/>
                <a:ea typeface="楷体_GB2312" pitchFamily="49" charset="-122"/>
              </a:rPr>
              <a:t>&lt;&lt;"Destructing derived class"&lt;&lt;</a:t>
            </a:r>
            <a:r>
              <a:rPr kumimoji="1" lang="en-US" altLang="zh-CN" sz="2000" dirty="0" err="1">
                <a:solidFill>
                  <a:prstClr val="black"/>
                </a:solidFill>
                <a:latin typeface="Arial Rounded MT Bold" pitchFamily="34" charset="0"/>
                <a:ea typeface="楷体_GB2312" pitchFamily="49" charset="-122"/>
              </a:rPr>
              <a:t>endl</a:t>
            </a: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void show(){</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Base::</a:t>
            </a:r>
            <a:r>
              <a:rPr kumimoji="1" lang="en-US" altLang="zh-CN" sz="2000" dirty="0" err="1">
                <a:solidFill>
                  <a:prstClr val="black"/>
                </a:solidFill>
                <a:latin typeface="Arial Rounded MT Bold" pitchFamily="34" charset="0"/>
                <a:ea typeface="楷体_GB2312" pitchFamily="49" charset="-122"/>
              </a:rPr>
              <a:t>showi</a:t>
            </a: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cout</a:t>
            </a:r>
            <a:r>
              <a:rPr kumimoji="1" lang="en-US" altLang="zh-CN" sz="2000" dirty="0">
                <a:solidFill>
                  <a:prstClr val="black"/>
                </a:solidFill>
                <a:latin typeface="Arial Rounded MT Bold" pitchFamily="34" charset="0"/>
                <a:ea typeface="楷体_GB2312" pitchFamily="49" charset="-122"/>
              </a:rPr>
              <a:t>&lt;&lt;j&lt;&lt;","&lt;&lt;</a:t>
            </a:r>
            <a:r>
              <a:rPr kumimoji="1" lang="en-US" altLang="zh-CN" sz="2000" dirty="0" err="1">
                <a:solidFill>
                  <a:prstClr val="black"/>
                </a:solidFill>
                <a:latin typeface="Arial Rounded MT Bold" pitchFamily="34" charset="0"/>
                <a:ea typeface="楷体_GB2312" pitchFamily="49" charset="-122"/>
              </a:rPr>
              <a:t>aa.Geti</a:t>
            </a:r>
            <a:r>
              <a:rPr kumimoji="1" lang="en-US" altLang="zh-CN" sz="2000" dirty="0">
                <a:solidFill>
                  <a:prstClr val="black"/>
                </a:solidFill>
                <a:latin typeface="Arial Rounded MT Bold" pitchFamily="34" charset="0"/>
                <a:ea typeface="楷体_GB2312" pitchFamily="49" charset="-122"/>
              </a:rPr>
              <a:t>()&lt;&lt;</a:t>
            </a:r>
            <a:r>
              <a:rPr kumimoji="1" lang="en-US" altLang="zh-CN" sz="2000" dirty="0" err="1">
                <a:solidFill>
                  <a:prstClr val="black"/>
                </a:solidFill>
                <a:latin typeface="Arial Rounded MT Bold" pitchFamily="34" charset="0"/>
                <a:ea typeface="楷体_GB2312" pitchFamily="49" charset="-122"/>
              </a:rPr>
              <a:t>endl</a:t>
            </a: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000" dirty="0" err="1">
                <a:solidFill>
                  <a:prstClr val="black"/>
                </a:solidFill>
                <a:latin typeface="Arial Rounded MT Bold" pitchFamily="34" charset="0"/>
                <a:ea typeface="楷体_GB2312" pitchFamily="49" charset="-122"/>
              </a:rPr>
              <a:t>int</a:t>
            </a:r>
            <a:r>
              <a:rPr kumimoji="1" lang="en-US" altLang="zh-CN" sz="2000" dirty="0">
                <a:solidFill>
                  <a:prstClr val="black"/>
                </a:solidFill>
                <a:latin typeface="Arial Rounded MT Bold" pitchFamily="34" charset="0"/>
                <a:ea typeface="楷体_GB2312" pitchFamily="49" charset="-122"/>
              </a:rPr>
              <a:t> main(){</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Derived </a:t>
            </a:r>
            <a:r>
              <a:rPr kumimoji="1" lang="en-US" altLang="zh-CN" sz="2000" dirty="0" err="1">
                <a:solidFill>
                  <a:prstClr val="black"/>
                </a:solidFill>
                <a:latin typeface="Arial Rounded MT Bold" pitchFamily="34" charset="0"/>
                <a:ea typeface="楷体_GB2312" pitchFamily="49" charset="-122"/>
              </a:rPr>
              <a:t>obj</a:t>
            </a:r>
            <a:r>
              <a:rPr kumimoji="1" lang="en-US" altLang="zh-CN" sz="2000" dirty="0">
                <a:solidFill>
                  <a:prstClr val="black"/>
                </a:solidFill>
                <a:latin typeface="Arial Rounded MT Bold" pitchFamily="34" charset="0"/>
                <a:ea typeface="楷体_GB2312" pitchFamily="49" charset="-122"/>
              </a:rPr>
              <a:t>(8,13,24);</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    </a:t>
            </a:r>
            <a:r>
              <a:rPr kumimoji="1" lang="en-US" altLang="zh-CN" sz="2000" dirty="0" err="1">
                <a:solidFill>
                  <a:prstClr val="black"/>
                </a:solidFill>
                <a:latin typeface="Arial Rounded MT Bold" pitchFamily="34" charset="0"/>
                <a:ea typeface="楷体_GB2312" pitchFamily="49" charset="-122"/>
              </a:rPr>
              <a:t>obj.show</a:t>
            </a: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r>
              <a:rPr kumimoji="1" lang="en-US" altLang="zh-CN" sz="2000" dirty="0">
                <a:solidFill>
                  <a:prstClr val="black"/>
                </a:solidFill>
                <a:latin typeface="Arial Rounded MT Bold" pitchFamily="34" charset="0"/>
                <a:ea typeface="楷体_GB2312" pitchFamily="49" charset="-122"/>
              </a:rPr>
              <a:t>}</a:t>
            </a:r>
          </a:p>
          <a:p>
            <a:pPr eaLnBrk="0" fontAlgn="base" hangingPunct="0">
              <a:spcBef>
                <a:spcPct val="0"/>
              </a:spcBef>
              <a:spcAft>
                <a:spcPct val="0"/>
              </a:spcAft>
            </a:pPr>
            <a:endParaRPr kumimoji="1" lang="zh-CN" altLang="en-US" sz="2000" dirty="0">
              <a:solidFill>
                <a:prstClr val="black"/>
              </a:solidFill>
              <a:latin typeface="Arial Rounded MT Bold" pitchFamily="34" charset="0"/>
              <a:ea typeface="楷体_GB2312" pitchFamily="49" charset="-122"/>
            </a:endParaRPr>
          </a:p>
        </p:txBody>
      </p:sp>
      <p:pic>
        <p:nvPicPr>
          <p:cNvPr id="2" name="图片 1"/>
          <p:cNvPicPr>
            <a:picLocks noChangeAspect="1"/>
          </p:cNvPicPr>
          <p:nvPr/>
        </p:nvPicPr>
        <p:blipFill>
          <a:blip r:embed="rId3"/>
          <a:stretch>
            <a:fillRect/>
          </a:stretch>
        </p:blipFill>
        <p:spPr>
          <a:xfrm>
            <a:off x="6672064" y="3824324"/>
            <a:ext cx="4370762" cy="2902591"/>
          </a:xfrm>
          <a:prstGeom prst="rect">
            <a:avLst/>
          </a:prstGeom>
        </p:spPr>
      </p:pic>
    </p:spTree>
    <p:extLst>
      <p:ext uri="{BB962C8B-B14F-4D97-AF65-F5344CB8AC3E}">
        <p14:creationId xmlns:p14="http://schemas.microsoft.com/office/powerpoint/2010/main" val="6941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534162" y="-43359"/>
            <a:ext cx="8810310" cy="7232749"/>
          </a:xfrm>
          <a:prstGeom prst="rect">
            <a:avLst/>
          </a:prstGeom>
        </p:spPr>
        <p:txBody>
          <a:bodyPr wrap="square">
            <a:spAutoFit/>
          </a:bodyPr>
          <a:lstStyle/>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class</a:t>
            </a:r>
            <a:r>
              <a:rPr kumimoji="1" lang="en-US" altLang="zh-CN" sz="1600" dirty="0">
                <a:solidFill>
                  <a:prstClr val="black"/>
                </a:solidFill>
                <a:latin typeface="新宋体" panose="02010609030101010101" pitchFamily="49" charset="-122"/>
                <a:ea typeface="新宋体" panose="02010609030101010101" pitchFamily="49" charset="-122"/>
              </a:rPr>
              <a:t> parent{</a:t>
            </a:r>
          </a:p>
          <a:p>
            <a:pPr eaLnBrk="0" fontAlgn="base" hangingPunct="0">
              <a:spcBef>
                <a:spcPct val="0"/>
              </a:spcBef>
              <a:spcAft>
                <a:spcPct val="0"/>
              </a:spcAft>
            </a:pPr>
            <a:r>
              <a:rPr kumimoji="1" lang="en-US" altLang="zh-CN" sz="1600" dirty="0" err="1">
                <a:solidFill>
                  <a:srgbClr val="0000FF"/>
                </a:solidFill>
                <a:latin typeface="新宋体" panose="02010609030101010101" pitchFamily="49" charset="-122"/>
                <a:ea typeface="新宋体" panose="02010609030101010101" pitchFamily="49" charset="-122"/>
              </a:rPr>
              <a:t>int</a:t>
            </a:r>
            <a:r>
              <a:rPr kumimoji="1" lang="en-US" altLang="zh-CN" sz="1600" dirty="0">
                <a:solidFill>
                  <a:prstClr val="black"/>
                </a:solidFill>
                <a:latin typeface="新宋体" panose="02010609030101010101" pitchFamily="49" charset="-122"/>
                <a:ea typeface="新宋体" panose="02010609030101010101" pitchFamily="49" charset="-122"/>
              </a:rPr>
              <a:t> </a:t>
            </a:r>
            <a:r>
              <a:rPr kumimoji="1" lang="en-US" altLang="zh-CN" sz="1600" dirty="0" err="1">
                <a:solidFill>
                  <a:prstClr val="black"/>
                </a:solidFill>
                <a:latin typeface="新宋体" panose="02010609030101010101" pitchFamily="49" charset="-122"/>
                <a:ea typeface="新宋体" panose="02010609030101010101" pitchFamily="49" charset="-122"/>
              </a:rPr>
              <a:t>i</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protected</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srgbClr val="0000FF"/>
                </a:solidFill>
                <a:latin typeface="新宋体" panose="02010609030101010101" pitchFamily="49" charset="-122"/>
                <a:ea typeface="新宋体" panose="02010609030101010101" pitchFamily="49" charset="-122"/>
              </a:rPr>
              <a:t>int</a:t>
            </a:r>
            <a:r>
              <a:rPr kumimoji="1" lang="en-US" altLang="zh-CN" sz="1600" dirty="0">
                <a:solidFill>
                  <a:prstClr val="black"/>
                </a:solidFill>
                <a:latin typeface="新宋体" panose="02010609030101010101" pitchFamily="49" charset="-122"/>
                <a:ea typeface="新宋体" panose="02010609030101010101" pitchFamily="49" charset="-122"/>
              </a:rPr>
              <a:t> x;</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public</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a:solidFill>
                  <a:prstClr val="black"/>
                </a:solidFill>
                <a:latin typeface="新宋体" panose="02010609030101010101" pitchFamily="49" charset="-122"/>
                <a:ea typeface="新宋体" panose="02010609030101010101" pitchFamily="49" charset="-122"/>
              </a:rPr>
              <a:t>parent(){x=0;i=0;}</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void</a:t>
            </a:r>
            <a:r>
              <a:rPr kumimoji="1" lang="en-US" altLang="zh-CN" sz="1600" dirty="0">
                <a:solidFill>
                  <a:prstClr val="black"/>
                </a:solidFill>
                <a:latin typeface="新宋体" panose="02010609030101010101" pitchFamily="49" charset="-122"/>
                <a:ea typeface="新宋体" panose="02010609030101010101" pitchFamily="49" charset="-122"/>
              </a:rPr>
              <a:t> change(){x++;</a:t>
            </a:r>
            <a:r>
              <a:rPr kumimoji="1" lang="en-US" altLang="zh-CN" sz="1600" dirty="0" err="1">
                <a:solidFill>
                  <a:prstClr val="black"/>
                </a:solidFill>
                <a:latin typeface="新宋体" panose="02010609030101010101" pitchFamily="49" charset="-122"/>
                <a:ea typeface="新宋体" panose="02010609030101010101" pitchFamily="49" charset="-122"/>
              </a:rPr>
              <a:t>i</a:t>
            </a:r>
            <a:r>
              <a:rPr kumimoji="1" lang="en-US" altLang="zh-CN" sz="1600" dirty="0">
                <a:solidFill>
                  <a:prstClr val="black"/>
                </a:solidFill>
                <a:latin typeface="新宋体" panose="02010609030101010101" pitchFamily="49" charset="-122"/>
                <a:ea typeface="新宋体" panose="02010609030101010101" pitchFamily="49" charset="-122"/>
              </a:rPr>
              <a:t>++;} </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void</a:t>
            </a:r>
            <a:r>
              <a:rPr kumimoji="1" lang="en-US" altLang="zh-CN" sz="1600" dirty="0">
                <a:solidFill>
                  <a:prstClr val="black"/>
                </a:solidFill>
                <a:latin typeface="新宋体" panose="02010609030101010101" pitchFamily="49" charset="-122"/>
                <a:ea typeface="新宋体" panose="02010609030101010101" pitchFamily="49" charset="-122"/>
              </a:rPr>
              <a:t> display();</a:t>
            </a:r>
          </a:p>
          <a:p>
            <a:pPr eaLnBrk="0" fontAlgn="base" hangingPunct="0">
              <a:spcBef>
                <a:spcPct val="0"/>
              </a:spcBef>
              <a:spcAft>
                <a:spcPct val="0"/>
              </a:spcAft>
            </a:pP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class</a:t>
            </a:r>
            <a:r>
              <a:rPr kumimoji="1" lang="en-US" altLang="zh-CN" sz="1600" dirty="0">
                <a:solidFill>
                  <a:prstClr val="black"/>
                </a:solidFill>
                <a:latin typeface="新宋体" panose="02010609030101010101" pitchFamily="49" charset="-122"/>
                <a:ea typeface="新宋体" panose="02010609030101010101" pitchFamily="49" charset="-122"/>
              </a:rPr>
              <a:t> son: </a:t>
            </a:r>
            <a:r>
              <a:rPr kumimoji="1" lang="en-US" altLang="zh-CN" sz="1600" dirty="0">
                <a:solidFill>
                  <a:srgbClr val="0000FF"/>
                </a:solidFill>
                <a:latin typeface="新宋体" panose="02010609030101010101" pitchFamily="49" charset="-122"/>
                <a:ea typeface="新宋体" panose="02010609030101010101" pitchFamily="49" charset="-122"/>
              </a:rPr>
              <a:t>public</a:t>
            </a:r>
            <a:r>
              <a:rPr kumimoji="1" lang="en-US" altLang="zh-CN" sz="1600" dirty="0">
                <a:solidFill>
                  <a:prstClr val="black"/>
                </a:solidFill>
                <a:latin typeface="新宋体" panose="02010609030101010101" pitchFamily="49" charset="-122"/>
                <a:ea typeface="新宋体" panose="02010609030101010101" pitchFamily="49" charset="-122"/>
              </a:rPr>
              <a:t> parent{</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public</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void</a:t>
            </a:r>
            <a:r>
              <a:rPr kumimoji="1" lang="en-US" altLang="zh-CN" sz="1600" dirty="0">
                <a:solidFill>
                  <a:prstClr val="black"/>
                </a:solidFill>
                <a:latin typeface="新宋体" panose="02010609030101010101" pitchFamily="49" charset="-122"/>
                <a:ea typeface="新宋体" panose="02010609030101010101" pitchFamily="49" charset="-122"/>
              </a:rPr>
              <a:t> modify();</a:t>
            </a:r>
          </a:p>
          <a:p>
            <a:pPr eaLnBrk="0" fontAlgn="base" hangingPunct="0">
              <a:spcBef>
                <a:spcPct val="0"/>
              </a:spcBef>
              <a:spcAft>
                <a:spcPct val="0"/>
              </a:spcAft>
            </a:pP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fr-FR" altLang="zh-CN" sz="1600" dirty="0">
                <a:solidFill>
                  <a:srgbClr val="0000FF"/>
                </a:solidFill>
                <a:latin typeface="新宋体" panose="02010609030101010101" pitchFamily="49" charset="-122"/>
                <a:ea typeface="新宋体" panose="02010609030101010101" pitchFamily="49" charset="-122"/>
              </a:rPr>
              <a:t>void</a:t>
            </a:r>
            <a:r>
              <a:rPr kumimoji="1" lang="fr-FR" altLang="zh-CN" sz="1600" dirty="0">
                <a:solidFill>
                  <a:prstClr val="black"/>
                </a:solidFill>
                <a:latin typeface="新宋体" panose="02010609030101010101" pitchFamily="49" charset="-122"/>
                <a:ea typeface="新宋体" panose="02010609030101010101" pitchFamily="49" charset="-122"/>
              </a:rPr>
              <a:t> parent:: display(){cout&lt;&lt;</a:t>
            </a:r>
            <a:r>
              <a:rPr kumimoji="1" lang="fr-FR" altLang="zh-CN" sz="1600" dirty="0">
                <a:solidFill>
                  <a:srgbClr val="A31515"/>
                </a:solidFill>
                <a:latin typeface="新宋体" panose="02010609030101010101" pitchFamily="49" charset="-122"/>
                <a:ea typeface="新宋体" panose="02010609030101010101" pitchFamily="49" charset="-122"/>
              </a:rPr>
              <a:t>"x="</a:t>
            </a:r>
            <a:r>
              <a:rPr kumimoji="1" lang="fr-FR" altLang="zh-CN" sz="1600" dirty="0">
                <a:solidFill>
                  <a:prstClr val="black"/>
                </a:solidFill>
                <a:latin typeface="新宋体" panose="02010609030101010101" pitchFamily="49" charset="-122"/>
                <a:ea typeface="新宋体" panose="02010609030101010101" pitchFamily="49" charset="-122"/>
              </a:rPr>
              <a:t>&lt;&lt;x&lt;&lt;endl;}</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void</a:t>
            </a:r>
            <a:r>
              <a:rPr kumimoji="1" lang="en-US" altLang="zh-CN" sz="1600" dirty="0">
                <a:solidFill>
                  <a:prstClr val="black"/>
                </a:solidFill>
                <a:latin typeface="新宋体" panose="02010609030101010101" pitchFamily="49" charset="-122"/>
                <a:ea typeface="新宋体" panose="02010609030101010101" pitchFamily="49" charset="-122"/>
              </a:rPr>
              <a:t> son::modify(){x++;}</a:t>
            </a:r>
          </a:p>
          <a:p>
            <a:pPr eaLnBrk="0" fontAlgn="base" hangingPunct="0">
              <a:spcBef>
                <a:spcPct val="0"/>
              </a:spcBef>
              <a:spcAft>
                <a:spcPct val="0"/>
              </a:spcAft>
            </a:pPr>
            <a:r>
              <a:rPr kumimoji="1" lang="en-US" altLang="zh-CN" sz="1600" dirty="0">
                <a:solidFill>
                  <a:srgbClr val="0000FF"/>
                </a:solidFill>
                <a:latin typeface="新宋体" panose="02010609030101010101" pitchFamily="49" charset="-122"/>
                <a:ea typeface="新宋体" panose="02010609030101010101" pitchFamily="49" charset="-122"/>
              </a:rPr>
              <a:t>void</a:t>
            </a:r>
            <a:r>
              <a:rPr kumimoji="1" lang="en-US" altLang="zh-CN" sz="1600" dirty="0">
                <a:solidFill>
                  <a:prstClr val="black"/>
                </a:solidFill>
                <a:latin typeface="新宋体" panose="02010609030101010101" pitchFamily="49" charset="-122"/>
                <a:ea typeface="新宋体" panose="02010609030101010101" pitchFamily="49" charset="-122"/>
              </a:rPr>
              <a:t> main(){</a:t>
            </a:r>
          </a:p>
          <a:p>
            <a:pPr eaLnBrk="0" fontAlgn="base" hangingPunct="0">
              <a:spcBef>
                <a:spcPct val="0"/>
              </a:spcBef>
              <a:spcAft>
                <a:spcPct val="0"/>
              </a:spcAft>
            </a:pPr>
            <a:r>
              <a:rPr kumimoji="1" lang="en-US" altLang="zh-CN" sz="1600" dirty="0">
                <a:solidFill>
                  <a:prstClr val="black"/>
                </a:solidFill>
                <a:latin typeface="新宋体" panose="02010609030101010101" pitchFamily="49" charset="-122"/>
                <a:ea typeface="新宋体" panose="02010609030101010101" pitchFamily="49" charset="-122"/>
              </a:rPr>
              <a:t>son A;</a:t>
            </a:r>
          </a:p>
          <a:p>
            <a:pPr eaLnBrk="0" fontAlgn="base" hangingPunct="0">
              <a:spcBef>
                <a:spcPct val="0"/>
              </a:spcBef>
              <a:spcAft>
                <a:spcPct val="0"/>
              </a:spcAft>
            </a:pPr>
            <a:r>
              <a:rPr kumimoji="1" lang="en-US" altLang="zh-CN" sz="1600" dirty="0">
                <a:solidFill>
                  <a:prstClr val="black"/>
                </a:solidFill>
                <a:latin typeface="新宋体" panose="02010609030101010101" pitchFamily="49" charset="-122"/>
                <a:ea typeface="新宋体" panose="02010609030101010101" pitchFamily="49" charset="-122"/>
              </a:rPr>
              <a:t>parent B;</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cout</a:t>
            </a:r>
            <a:r>
              <a:rPr kumimoji="1" lang="en-US" altLang="zh-CN" sz="1600" dirty="0">
                <a:solidFill>
                  <a:prstClr val="black"/>
                </a:solidFill>
                <a:latin typeface="新宋体" panose="02010609030101010101" pitchFamily="49" charset="-122"/>
                <a:ea typeface="新宋体" panose="02010609030101010101" pitchFamily="49" charset="-122"/>
              </a:rPr>
              <a:t>&lt;&lt;</a:t>
            </a:r>
            <a:r>
              <a:rPr kumimoji="1" lang="en-US" altLang="zh-CN" sz="1600" dirty="0">
                <a:solidFill>
                  <a:srgbClr val="A31515"/>
                </a:solidFill>
                <a:latin typeface="新宋体" panose="02010609030101010101" pitchFamily="49" charset="-122"/>
                <a:ea typeface="新宋体" panose="02010609030101010101" pitchFamily="49" charset="-122"/>
              </a:rPr>
              <a:t>"Display derived class object A:\n"</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A.display</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A.change</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A.display</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A.modify</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A.display</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cout</a:t>
            </a:r>
            <a:r>
              <a:rPr kumimoji="1" lang="en-US" altLang="zh-CN" sz="1600" dirty="0">
                <a:solidFill>
                  <a:prstClr val="black"/>
                </a:solidFill>
                <a:latin typeface="新宋体" panose="02010609030101010101" pitchFamily="49" charset="-122"/>
                <a:ea typeface="新宋体" panose="02010609030101010101" pitchFamily="49" charset="-122"/>
              </a:rPr>
              <a:t>&lt;&lt;</a:t>
            </a:r>
            <a:r>
              <a:rPr kumimoji="1" lang="en-US" altLang="zh-CN" sz="1600" dirty="0">
                <a:solidFill>
                  <a:srgbClr val="A31515"/>
                </a:solidFill>
                <a:latin typeface="新宋体" panose="02010609030101010101" pitchFamily="49" charset="-122"/>
                <a:ea typeface="新宋体" panose="02010609030101010101" pitchFamily="49" charset="-122"/>
              </a:rPr>
              <a:t>"Display base class object B:\n"</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B.change</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err="1">
                <a:solidFill>
                  <a:prstClr val="black"/>
                </a:solidFill>
                <a:latin typeface="新宋体" panose="02010609030101010101" pitchFamily="49" charset="-122"/>
                <a:ea typeface="新宋体" panose="02010609030101010101" pitchFamily="49" charset="-122"/>
              </a:rPr>
              <a:t>B.display</a:t>
            </a:r>
            <a:r>
              <a:rPr kumimoji="1" lang="en-US" altLang="zh-CN" sz="1600" dirty="0">
                <a:solidFill>
                  <a:prstClr val="black"/>
                </a:solidFill>
                <a:latin typeface="新宋体" panose="02010609030101010101" pitchFamily="49" charset="-122"/>
                <a:ea typeface="新宋体" panose="02010609030101010101" pitchFamily="49" charset="-122"/>
              </a:rPr>
              <a:t>();</a:t>
            </a:r>
          </a:p>
          <a:p>
            <a:pPr eaLnBrk="0" fontAlgn="base" hangingPunct="0">
              <a:spcBef>
                <a:spcPct val="0"/>
              </a:spcBef>
              <a:spcAft>
                <a:spcPct val="0"/>
              </a:spcAft>
            </a:pPr>
            <a:r>
              <a:rPr kumimoji="1" lang="en-US" altLang="zh-CN" sz="1600" dirty="0">
                <a:solidFill>
                  <a:prstClr val="black"/>
                </a:solidFill>
                <a:latin typeface="新宋体" panose="02010609030101010101" pitchFamily="49" charset="-122"/>
                <a:ea typeface="新宋体" panose="02010609030101010101" pitchFamily="49" charset="-122"/>
              </a:rPr>
              <a:t>}</a:t>
            </a:r>
          </a:p>
        </p:txBody>
      </p:sp>
      <p:pic>
        <p:nvPicPr>
          <p:cNvPr id="3" name="图片 2"/>
          <p:cNvPicPr>
            <a:picLocks noChangeAspect="1"/>
          </p:cNvPicPr>
          <p:nvPr/>
        </p:nvPicPr>
        <p:blipFill>
          <a:blip r:embed="rId3"/>
          <a:stretch>
            <a:fillRect/>
          </a:stretch>
        </p:blipFill>
        <p:spPr>
          <a:xfrm>
            <a:off x="6698710" y="692696"/>
            <a:ext cx="3653892" cy="1728192"/>
          </a:xfrm>
          <a:prstGeom prst="rect">
            <a:avLst/>
          </a:prstGeom>
        </p:spPr>
      </p:pic>
    </p:spTree>
    <p:extLst>
      <p:ext uri="{BB962C8B-B14F-4D97-AF65-F5344CB8AC3E}">
        <p14:creationId xmlns:p14="http://schemas.microsoft.com/office/powerpoint/2010/main" val="209877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1524000" y="1169988"/>
            <a:ext cx="9144000" cy="5681662"/>
          </a:xfrm>
          <a:prstGeom prst="rect">
            <a:avLst/>
          </a:prstGeom>
          <a:solidFill>
            <a:schemeClr val="bg1"/>
          </a:solidFill>
          <a:ln w="9525">
            <a:noFill/>
            <a:miter lim="800000"/>
            <a:headEnd/>
            <a:tailEnd/>
          </a:ln>
        </p:spPr>
      </p:pic>
      <p:pic>
        <p:nvPicPr>
          <p:cNvPr id="8" name="Picture 12" descr="a_1"/>
          <p:cNvPicPr>
            <a:picLocks noChangeAspect="1" noChangeArrowheads="1"/>
          </p:cNvPicPr>
          <p:nvPr/>
        </p:nvPicPr>
        <p:blipFill>
          <a:blip r:embed="rId4">
            <a:extLst>
              <a:ext uri="{28A0092B-C50C-407E-A947-70E740481C1C}">
                <a14:useLocalDpi xmlns:a14="http://schemas.microsoft.com/office/drawing/2010/main" val="0"/>
              </a:ext>
            </a:extLst>
          </a:blip>
          <a:srcRect l="2174"/>
          <a:stretch>
            <a:fillRect/>
          </a:stretch>
        </p:blipFill>
        <p:spPr bwMode="auto">
          <a:xfrm>
            <a:off x="1530350" y="8509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6"/>
          <p:cNvSpPr>
            <a:spLocks noChangeShapeType="1"/>
          </p:cNvSpPr>
          <p:nvPr/>
        </p:nvSpPr>
        <p:spPr bwMode="auto">
          <a:xfrm>
            <a:off x="1524000" y="36576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0" name="Line 27"/>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1" name="Rectangle 33"/>
          <p:cNvSpPr>
            <a:spLocks noChangeArrowheads="1"/>
          </p:cNvSpPr>
          <p:nvPr/>
        </p:nvSpPr>
        <p:spPr bwMode="auto">
          <a:xfrm>
            <a:off x="1524000" y="1447800"/>
            <a:ext cx="9144000" cy="1143000"/>
          </a:xfrm>
          <a:prstGeom prst="rect">
            <a:avLst/>
          </a:prstGeom>
          <a:solidFill>
            <a:srgbClr val="FFFFFF"/>
          </a:solidFill>
          <a:ln w="9525">
            <a:noFill/>
            <a:miter lim="800000"/>
            <a:headEnd/>
            <a:tailEnd/>
          </a:ln>
        </p:spPr>
        <p:txBody>
          <a:bodyPr wrap="none" anchor="ct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2" name="Line 34"/>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pic>
        <p:nvPicPr>
          <p:cNvPr id="13" name="Picture 2" descr="C:\Documents and Settings\Administrator\桌面\图片2.jpg"/>
          <p:cNvPicPr>
            <a:picLocks noChangeAspect="1" noChangeArrowheads="1"/>
          </p:cNvPicPr>
          <p:nvPr/>
        </p:nvPicPr>
        <p:blipFill>
          <a:blip r:embed="rId5" cstate="print">
            <a:duotone>
              <a:schemeClr val="accent6">
                <a:shade val="45000"/>
                <a:satMod val="135000"/>
              </a:schemeClr>
              <a:prstClr val="white"/>
            </a:duotone>
          </a:blip>
          <a:srcRect/>
          <a:stretch>
            <a:fillRect/>
          </a:stretch>
        </p:blipFill>
        <p:spPr bwMode="auto">
          <a:xfrm>
            <a:off x="1519238" y="6350"/>
            <a:ext cx="9155113" cy="2222500"/>
          </a:xfrm>
          <a:prstGeom prst="rect">
            <a:avLst/>
          </a:prstGeom>
          <a:noFill/>
          <a:ln w="9525">
            <a:noFill/>
            <a:miter lim="800000"/>
            <a:headEnd/>
            <a:tailEnd/>
          </a:ln>
        </p:spPr>
      </p:pic>
      <p:pic>
        <p:nvPicPr>
          <p:cNvPr id="15"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745" y="168755"/>
            <a:ext cx="4703131" cy="8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D:\ppt\新建文件夹\校门.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8963" y="3676651"/>
            <a:ext cx="112871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D:\ppt\新建文件夹\1-1.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8963"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D:\ppt\新建文件夹\1-2.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9138"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D:\ppt\新建文件夹\1-5.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1851" y="5778500"/>
            <a:ext cx="1127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ppt\新建文件夹\IMG_8605.jpg"/>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9138"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D:\ppt\新建文件夹\图书馆-4.jpg"/>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8963"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1898822" y="1389956"/>
            <a:ext cx="8769178" cy="769441"/>
          </a:xfrm>
          <a:prstGeom prst="rect">
            <a:avLst/>
          </a:prstGeom>
          <a:noFill/>
        </p:spPr>
        <p:txBody>
          <a:bodyPr wrap="square" rtlCol="0">
            <a:spAutoFit/>
          </a:bodyPr>
          <a:lstStyle/>
          <a:p>
            <a:pPr algn="ctr" eaLnBrk="0" fontAlgn="base" hangingPunct="0">
              <a:spcBef>
                <a:spcPct val="0"/>
              </a:spcBef>
              <a:spcAft>
                <a:spcPct val="0"/>
              </a:spcAft>
            </a:pPr>
            <a:r>
              <a:rPr kumimoji="1" lang="zh-CN" altLang="en-US" sz="4400" b="1" dirty="0">
                <a:solidFill>
                  <a:srgbClr val="0000FF"/>
                </a:solidFill>
                <a:latin typeface="楷体" panose="02010609060101010101" pitchFamily="49" charset="-122"/>
                <a:ea typeface="楷体" panose="02010609060101010101" pitchFamily="49" charset="-122"/>
              </a:rPr>
              <a:t>面向对象技术与</a:t>
            </a:r>
            <a:r>
              <a:rPr kumimoji="1" lang="en-US" altLang="zh-CN" sz="4400" b="1" dirty="0">
                <a:solidFill>
                  <a:srgbClr val="0000FF"/>
                </a:solidFill>
                <a:latin typeface="楷体" panose="02010609060101010101" pitchFamily="49" charset="-122"/>
                <a:ea typeface="楷体" panose="02010609060101010101" pitchFamily="49" charset="-122"/>
              </a:rPr>
              <a:t>C++</a:t>
            </a:r>
            <a:r>
              <a:rPr kumimoji="1" lang="zh-CN" altLang="en-US" sz="4400" b="1" dirty="0">
                <a:solidFill>
                  <a:srgbClr val="0000FF"/>
                </a:solidFill>
                <a:latin typeface="楷体" panose="02010609060101010101" pitchFamily="49" charset="-122"/>
                <a:ea typeface="楷体" panose="02010609060101010101" pitchFamily="49" charset="-122"/>
              </a:rPr>
              <a:t>程序设计</a:t>
            </a:r>
          </a:p>
        </p:txBody>
      </p:sp>
      <p:sp>
        <p:nvSpPr>
          <p:cNvPr id="25" name="文本框 24"/>
          <p:cNvSpPr txBox="1"/>
          <p:nvPr/>
        </p:nvSpPr>
        <p:spPr>
          <a:xfrm>
            <a:off x="3366455" y="2783986"/>
            <a:ext cx="5471790" cy="707886"/>
          </a:xfrm>
          <a:prstGeom prst="rect">
            <a:avLst/>
          </a:prstGeom>
          <a:noFill/>
        </p:spPr>
        <p:txBody>
          <a:bodyPr wrap="square" rtlCol="0">
            <a:spAutoFit/>
          </a:bodyPr>
          <a:lstStyle/>
          <a:p>
            <a:pPr algn="ctr" eaLnBrk="0" fontAlgn="base" hangingPunct="0">
              <a:spcBef>
                <a:spcPct val="0"/>
              </a:spcBef>
              <a:spcAft>
                <a:spcPct val="0"/>
              </a:spcAft>
            </a:pPr>
            <a:r>
              <a:rPr kumimoji="1" lang="zh-CN" altLang="en-US" sz="4000" b="1" dirty="0">
                <a:solidFill>
                  <a:srgbClr val="FF9900"/>
                </a:solidFill>
                <a:latin typeface="华文楷体" panose="02010600040101010101" pitchFamily="2" charset="-122"/>
                <a:ea typeface="华文楷体" panose="02010600040101010101" pitchFamily="2" charset="-122"/>
              </a:rPr>
              <a:t>第六章 多态</a:t>
            </a:r>
          </a:p>
        </p:txBody>
      </p:sp>
      <p:sp>
        <p:nvSpPr>
          <p:cNvPr id="26" name="文本框 25"/>
          <p:cNvSpPr txBox="1"/>
          <p:nvPr/>
        </p:nvSpPr>
        <p:spPr>
          <a:xfrm>
            <a:off x="4053508" y="4097398"/>
            <a:ext cx="4097684" cy="2062103"/>
          </a:xfrm>
          <a:prstGeom prst="rect">
            <a:avLst/>
          </a:prstGeom>
          <a:noFill/>
        </p:spPr>
        <p:txBody>
          <a:bodyPr wrap="square" rtlCol="0">
            <a:spAutoFit/>
          </a:bodyPr>
          <a:lstStyle/>
          <a:p>
            <a:pPr algn="ctr" eaLnBrk="0" fontAlgn="base" hangingPunct="0">
              <a:spcBef>
                <a:spcPct val="0"/>
              </a:spcBef>
              <a:spcAft>
                <a:spcPct val="0"/>
              </a:spcAft>
            </a:pPr>
            <a:r>
              <a:rPr kumimoji="1" lang="zh-CN" altLang="en-US" sz="2800" b="1" dirty="0">
                <a:solidFill>
                  <a:srgbClr val="FFCC00"/>
                </a:solidFill>
                <a:latin typeface="楷体" panose="02010609060101010101" pitchFamily="49" charset="-122"/>
                <a:ea typeface="楷体" panose="02010609060101010101" pitchFamily="49" charset="-122"/>
              </a:rPr>
              <a:t>授课教师：张潇</a:t>
            </a:r>
            <a:endParaRPr kumimoji="1" lang="en-US" altLang="zh-CN" sz="2800" b="1" dirty="0">
              <a:solidFill>
                <a:srgbClr val="FFCC00"/>
              </a:solidFill>
              <a:latin typeface="楷体" panose="02010609060101010101" pitchFamily="49" charset="-122"/>
              <a:ea typeface="楷体" panose="02010609060101010101" pitchFamily="49" charset="-122"/>
            </a:endParaRPr>
          </a:p>
          <a:p>
            <a:pPr algn="ctr" eaLnBrk="0" fontAlgn="base" hangingPunct="0">
              <a:spcBef>
                <a:spcPct val="0"/>
              </a:spcBef>
              <a:spcAft>
                <a:spcPct val="0"/>
              </a:spcAft>
            </a:pPr>
            <a:endParaRPr kumimoji="1" lang="en-US" altLang="zh-CN" sz="2800" b="1" dirty="0">
              <a:solidFill>
                <a:prstClr val="black"/>
              </a:solidFill>
              <a:latin typeface="楷体" panose="02010609060101010101" pitchFamily="49" charset="-122"/>
              <a:ea typeface="楷体" panose="02010609060101010101" pitchFamily="49"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机电与信息工程学院</a:t>
            </a:r>
            <a:endParaRPr kumimoji="1" lang="en-US" altLang="zh-CN" sz="2400" b="1" dirty="0">
              <a:solidFill>
                <a:srgbClr val="FFFFCC"/>
              </a:solidFill>
              <a:latin typeface="华文楷体" panose="02010600040101010101" pitchFamily="2" charset="-122"/>
              <a:ea typeface="华文楷体" panose="02010600040101010101" pitchFamily="2"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计算机系</a:t>
            </a:r>
          </a:p>
        </p:txBody>
      </p:sp>
    </p:spTree>
    <p:extLst>
      <p:ext uri="{BB962C8B-B14F-4D97-AF65-F5344CB8AC3E}">
        <p14:creationId xmlns:p14="http://schemas.microsoft.com/office/powerpoint/2010/main" val="25555702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1979613" y="1268413"/>
            <a:ext cx="8229600" cy="5256212"/>
          </a:xfrm>
        </p:spPr>
        <p:txBody>
          <a:bodyPr/>
          <a:lstStyle/>
          <a:p>
            <a:pPr eaLnBrk="1" hangingPunct="1"/>
            <a:r>
              <a:rPr lang="en-US" altLang="zh-CN" b="1"/>
              <a:t>what?</a:t>
            </a:r>
          </a:p>
          <a:p>
            <a:pPr lvl="1" eaLnBrk="1" hangingPunct="1"/>
            <a:r>
              <a:rPr lang="zh-CN" altLang="en-US" b="1"/>
              <a:t>运算符重载，就是对已有的运算符重新进行定义，赋予其另一种功能，以适应不同的数据类型。</a:t>
            </a:r>
            <a:endParaRPr lang="en-US" altLang="zh-CN" b="1"/>
          </a:p>
          <a:p>
            <a:pPr eaLnBrk="1" hangingPunct="1"/>
            <a:r>
              <a:rPr lang="en-US" altLang="zh-CN" b="1"/>
              <a:t>why?</a:t>
            </a:r>
          </a:p>
          <a:p>
            <a:pPr lvl="1" eaLnBrk="1" hangingPunct="1"/>
            <a:r>
              <a:rPr lang="zh-CN" altLang="en-US" b="1"/>
              <a:t>使程序便于编写和阅读</a:t>
            </a:r>
          </a:p>
          <a:p>
            <a:pPr lvl="1" eaLnBrk="1" hangingPunct="1"/>
            <a:r>
              <a:rPr lang="zh-CN" altLang="en-US" b="1"/>
              <a:t>使程序定义类型与语言内建类型更一致</a:t>
            </a:r>
          </a:p>
          <a:p>
            <a:pPr eaLnBrk="1" hangingPunct="1"/>
            <a:r>
              <a:rPr lang="en-US" altLang="zh-CN" b="1"/>
              <a:t>how?</a:t>
            </a:r>
          </a:p>
          <a:p>
            <a:pPr lvl="1" eaLnBrk="1" hangingPunct="1"/>
            <a:r>
              <a:rPr lang="zh-CN" altLang="en-US" b="1"/>
              <a:t>使用特殊的成员函数</a:t>
            </a:r>
          </a:p>
          <a:p>
            <a:pPr lvl="1" eaLnBrk="1" hangingPunct="1"/>
            <a:r>
              <a:rPr lang="zh-CN" altLang="en-US" b="1"/>
              <a:t>使用自由函数，一般为友元</a:t>
            </a:r>
          </a:p>
        </p:txBody>
      </p:sp>
      <p:sp>
        <p:nvSpPr>
          <p:cNvPr id="22531" name="Rectangle 3"/>
          <p:cNvSpPr>
            <a:spLocks noGrp="1" noChangeArrowheads="1"/>
          </p:cNvSpPr>
          <p:nvPr>
            <p:ph type="title"/>
          </p:nvPr>
        </p:nvSpPr>
        <p:spPr>
          <a:xfrm>
            <a:off x="2430930" y="0"/>
            <a:ext cx="7772400" cy="1143000"/>
          </a:xfrm>
          <a:noFill/>
        </p:spPr>
        <p:txBody>
          <a:bodyPr/>
          <a:lstStyle/>
          <a:p>
            <a:pPr eaLnBrk="1" hangingPunct="1"/>
            <a:r>
              <a:rPr lang="en-US" altLang="zh-CN" b="1" dirty="0"/>
              <a:t>6.3.1 </a:t>
            </a:r>
            <a:r>
              <a:rPr lang="zh-CN" altLang="en-US" b="1" dirty="0"/>
              <a:t>运算符</a:t>
            </a:r>
            <a:r>
              <a:rPr lang="zh-CN" altLang="en-US" b="1" dirty="0">
                <a:solidFill>
                  <a:srgbClr val="FF0000"/>
                </a:solidFill>
              </a:rPr>
              <a:t>重载的概念</a:t>
            </a:r>
          </a:p>
        </p:txBody>
      </p:sp>
    </p:spTree>
    <p:extLst>
      <p:ext uri="{BB962C8B-B14F-4D97-AF65-F5344CB8AC3E}">
        <p14:creationId xmlns:p14="http://schemas.microsoft.com/office/powerpoint/2010/main" val="3630768232"/>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703512" y="908720"/>
            <a:ext cx="9144000" cy="6048672"/>
          </a:xfrm>
        </p:spPr>
        <p:txBody>
          <a:bodyPr/>
          <a:lstStyle/>
          <a:p>
            <a:pPr eaLnBrk="1" hangingPunct="1">
              <a:lnSpc>
                <a:spcPct val="80000"/>
              </a:lnSpc>
            </a:pPr>
            <a:r>
              <a:rPr lang="zh-CN" altLang="en-US" sz="2800" dirty="0"/>
              <a:t>可以重新定义大多数运算符，</a:t>
            </a:r>
          </a:p>
          <a:p>
            <a:pPr lvl="1" eaLnBrk="1" hangingPunct="1">
              <a:lnSpc>
                <a:spcPct val="80000"/>
              </a:lnSpc>
              <a:buFontTx/>
              <a:buNone/>
            </a:pPr>
            <a:r>
              <a:rPr lang="en-US" altLang="zh-CN" sz="2400" b="1" dirty="0"/>
              <a:t>+    -    / * % ^ &amp; | ~ ! = &lt; &gt; += </a:t>
            </a:r>
          </a:p>
          <a:p>
            <a:pPr lvl="1" eaLnBrk="1" hangingPunct="1">
              <a:lnSpc>
                <a:spcPct val="80000"/>
              </a:lnSpc>
              <a:buFontTx/>
              <a:buNone/>
            </a:pPr>
            <a:r>
              <a:rPr lang="en-US" altLang="zh-CN" sz="2400" b="1" dirty="0"/>
              <a:t>-=  *=   /=  %=  ^=  &amp;=  |= &gt;&gt;</a:t>
            </a:r>
          </a:p>
          <a:p>
            <a:pPr lvl="1" eaLnBrk="1" hangingPunct="1">
              <a:lnSpc>
                <a:spcPct val="80000"/>
              </a:lnSpc>
              <a:buFontTx/>
              <a:buNone/>
            </a:pPr>
            <a:r>
              <a:rPr lang="en-US" altLang="zh-CN" sz="2400" b="1" dirty="0"/>
              <a:t>&gt;&gt;=   &lt;&lt;=  ==   !=  &lt;=  &gt;=  [ ]</a:t>
            </a:r>
          </a:p>
          <a:p>
            <a:pPr lvl="1" eaLnBrk="1" hangingPunct="1">
              <a:lnSpc>
                <a:spcPct val="80000"/>
              </a:lnSpc>
              <a:buFontTx/>
              <a:buNone/>
            </a:pPr>
            <a:r>
              <a:rPr lang="en-US" altLang="zh-CN" sz="2400" dirty="0"/>
              <a:t>()  new  new[]  delete  delete[]  </a:t>
            </a:r>
            <a:endParaRPr lang="en-US" altLang="zh-CN" sz="2400" b="1" dirty="0">
              <a:solidFill>
                <a:schemeClr val="accent2"/>
              </a:solidFill>
            </a:endParaRPr>
          </a:p>
          <a:p>
            <a:pPr lvl="1" eaLnBrk="1" hangingPunct="1"/>
            <a:r>
              <a:rPr lang="zh-CN" altLang="en-US" sz="2400" b="1" dirty="0">
                <a:solidFill>
                  <a:schemeClr val="accent2"/>
                </a:solidFill>
              </a:rPr>
              <a:t>不能重载某些特殊运算符，包括：</a:t>
            </a:r>
            <a:r>
              <a:rPr lang="en-US" altLang="zh-CN" sz="2400" b="1" dirty="0">
                <a:solidFill>
                  <a:schemeClr val="accent2"/>
                </a:solidFill>
              </a:rPr>
              <a:t>.   </a:t>
            </a:r>
            <a:r>
              <a:rPr lang="en-US" altLang="zh-CN" b="1" dirty="0">
                <a:solidFill>
                  <a:schemeClr val="accent2"/>
                </a:solidFill>
              </a:rPr>
              <a:t>. *   </a:t>
            </a:r>
            <a:r>
              <a:rPr lang="en-US" altLang="zh-CN" sz="2400" b="1" dirty="0">
                <a:solidFill>
                  <a:schemeClr val="accent2"/>
                </a:solidFill>
              </a:rPr>
              <a:t>::   ?:  </a:t>
            </a:r>
            <a:r>
              <a:rPr lang="en-US" altLang="zh-CN" b="1" dirty="0">
                <a:solidFill>
                  <a:schemeClr val="accent2"/>
                </a:solidFill>
              </a:rPr>
              <a:t>#  </a:t>
            </a:r>
            <a:r>
              <a:rPr lang="en-US" altLang="zh-CN" b="1" dirty="0" err="1">
                <a:solidFill>
                  <a:schemeClr val="accent2"/>
                </a:solidFill>
              </a:rPr>
              <a:t>sizeof</a:t>
            </a:r>
            <a:r>
              <a:rPr lang="en-US" altLang="zh-CN" b="1" dirty="0">
                <a:solidFill>
                  <a:schemeClr val="accent2"/>
                </a:solidFill>
              </a:rPr>
              <a:t>   </a:t>
            </a:r>
            <a:r>
              <a:rPr lang="en-US" altLang="zh-CN" sz="2400" b="1" dirty="0" err="1">
                <a:solidFill>
                  <a:schemeClr val="accent2"/>
                </a:solidFill>
              </a:rPr>
              <a:t>typeid</a:t>
            </a:r>
            <a:r>
              <a:rPr lang="en-US" altLang="zh-CN" sz="2400" b="1" dirty="0">
                <a:solidFill>
                  <a:schemeClr val="accent2"/>
                </a:solidFill>
              </a:rPr>
              <a:t> </a:t>
            </a:r>
          </a:p>
          <a:p>
            <a:pPr lvl="1" eaLnBrk="1" hangingPunct="1"/>
            <a:r>
              <a:rPr lang="zh-CN" altLang="en-US" b="1" dirty="0">
                <a:solidFill>
                  <a:schemeClr val="accent2"/>
                </a:solidFill>
              </a:rPr>
              <a:t>只能被重载为类成员函数的运算符： </a:t>
            </a:r>
            <a:r>
              <a:rPr lang="en-US" altLang="zh-CN" sz="2400" b="1" dirty="0">
                <a:solidFill>
                  <a:schemeClr val="accent2"/>
                </a:solidFill>
              </a:rPr>
              <a:t>  =   []   ()    -&gt;</a:t>
            </a:r>
          </a:p>
          <a:p>
            <a:pPr lvl="1" eaLnBrk="1" hangingPunct="1"/>
            <a:r>
              <a:rPr lang="zh-CN" altLang="en-US" sz="2400" dirty="0"/>
              <a:t>不能改变运算符的目、优先级、结合性</a:t>
            </a:r>
          </a:p>
          <a:p>
            <a:pPr lvl="1" eaLnBrk="1" hangingPunct="1"/>
            <a:r>
              <a:rPr lang="zh-CN" altLang="en-US" sz="2400" dirty="0">
                <a:solidFill>
                  <a:schemeClr val="accent2"/>
                </a:solidFill>
              </a:rPr>
              <a:t>无隐含重载，即：定义了</a:t>
            </a:r>
            <a:r>
              <a:rPr lang="en-US" altLang="zh-CN" sz="2400" dirty="0">
                <a:solidFill>
                  <a:schemeClr val="accent2"/>
                </a:solidFill>
              </a:rPr>
              <a:t>+</a:t>
            </a:r>
            <a:r>
              <a:rPr lang="zh-CN" altLang="en-US" sz="2400" dirty="0">
                <a:solidFill>
                  <a:schemeClr val="accent2"/>
                </a:solidFill>
              </a:rPr>
              <a:t>，并不隐含定义</a:t>
            </a:r>
            <a:r>
              <a:rPr lang="en-US" altLang="zh-CN" sz="2400" dirty="0">
                <a:solidFill>
                  <a:schemeClr val="accent2"/>
                </a:solidFill>
              </a:rPr>
              <a:t>+=</a:t>
            </a:r>
          </a:p>
          <a:p>
            <a:pPr lvl="1" eaLnBrk="1" hangingPunct="1"/>
            <a:r>
              <a:rPr lang="zh-CN" altLang="en-US" dirty="0">
                <a:solidFill>
                  <a:schemeClr val="accent2"/>
                </a:solidFill>
              </a:rPr>
              <a:t>操作数中至少一个是自定义类型</a:t>
            </a:r>
            <a:endParaRPr lang="en-US" altLang="zh-CN" sz="2400" dirty="0">
              <a:solidFill>
                <a:schemeClr val="accent2"/>
              </a:solidFill>
            </a:endParaRPr>
          </a:p>
          <a:p>
            <a:pPr lvl="1" eaLnBrk="1" hangingPunct="1"/>
            <a:r>
              <a:rPr lang="zh-CN" altLang="en-US" sz="2400" b="1" dirty="0"/>
              <a:t>程序定义的含义与运算符固有含义吻合</a:t>
            </a:r>
            <a:endParaRPr lang="en-US" altLang="zh-CN" sz="2400" b="1" dirty="0"/>
          </a:p>
          <a:p>
            <a:pPr lvl="1" eaLnBrk="1" hangingPunct="1"/>
            <a:r>
              <a:rPr lang="zh-CN" altLang="en-US" sz="2400" b="1" dirty="0"/>
              <a:t>只能重载系统已有的运算符，不能创造新运算符</a:t>
            </a:r>
          </a:p>
        </p:txBody>
      </p:sp>
      <p:sp>
        <p:nvSpPr>
          <p:cNvPr id="3" name="Rectangle 3"/>
          <p:cNvSpPr>
            <a:spLocks noGrp="1" noChangeArrowheads="1"/>
          </p:cNvSpPr>
          <p:nvPr>
            <p:ph type="title"/>
          </p:nvPr>
        </p:nvSpPr>
        <p:spPr>
          <a:xfrm>
            <a:off x="2605336" y="-39757"/>
            <a:ext cx="7772400" cy="1143000"/>
          </a:xfrm>
          <a:noFill/>
        </p:spPr>
        <p:txBody>
          <a:bodyPr/>
          <a:lstStyle/>
          <a:p>
            <a:pPr eaLnBrk="1" hangingPunct="1"/>
            <a:r>
              <a:rPr lang="en-US" altLang="zh-CN" b="1" dirty="0"/>
              <a:t>6.3.1 </a:t>
            </a:r>
            <a:r>
              <a:rPr lang="zh-CN" altLang="en-US" b="1" dirty="0"/>
              <a:t>运算符</a:t>
            </a:r>
            <a:r>
              <a:rPr lang="zh-CN" altLang="en-US" b="1" dirty="0">
                <a:solidFill>
                  <a:srgbClr val="FF0000"/>
                </a:solidFill>
              </a:rPr>
              <a:t>重载的限制</a:t>
            </a:r>
          </a:p>
        </p:txBody>
      </p:sp>
    </p:spTree>
    <p:extLst>
      <p:ext uri="{BB962C8B-B14F-4D97-AF65-F5344CB8AC3E}">
        <p14:creationId xmlns:p14="http://schemas.microsoft.com/office/powerpoint/2010/main" val="3799122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1" end="1"/>
                                            </p:txEl>
                                          </p:spTgt>
                                        </p:tgtEl>
                                        <p:attrNameLst>
                                          <p:attrName>style.visibility</p:attrName>
                                        </p:attrNameLst>
                                      </p:cBhvr>
                                      <p:to>
                                        <p:strVal val="visible"/>
                                      </p:to>
                                    </p:set>
                                    <p:anim calcmode="lin" valueType="num">
                                      <p:cBhvr additive="base">
                                        <p:cTn id="13"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2" end="2"/>
                                            </p:txEl>
                                          </p:spTgt>
                                        </p:tgtEl>
                                        <p:attrNameLst>
                                          <p:attrName>style.visibility</p:attrName>
                                        </p:attrNameLst>
                                      </p:cBhvr>
                                      <p:to>
                                        <p:strVal val="visible"/>
                                      </p:to>
                                    </p:set>
                                    <p:anim calcmode="lin" valueType="num">
                                      <p:cBhvr additive="base">
                                        <p:cTn id="19" dur="500" fill="hold"/>
                                        <p:tgtEl>
                                          <p:spTgt spid="143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338">
                                            <p:txEl>
                                              <p:pRg st="3" end="3"/>
                                            </p:txEl>
                                          </p:spTgt>
                                        </p:tgtEl>
                                        <p:attrNameLst>
                                          <p:attrName>style.visibility</p:attrName>
                                        </p:attrNameLst>
                                      </p:cBhvr>
                                      <p:to>
                                        <p:strVal val="visible"/>
                                      </p:to>
                                    </p:set>
                                    <p:anim calcmode="lin" valueType="num">
                                      <p:cBhvr additive="base">
                                        <p:cTn id="25"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338">
                                            <p:txEl>
                                              <p:pRg st="4" end="4"/>
                                            </p:txEl>
                                          </p:spTgt>
                                        </p:tgtEl>
                                        <p:attrNameLst>
                                          <p:attrName>style.visibility</p:attrName>
                                        </p:attrNameLst>
                                      </p:cBhvr>
                                      <p:to>
                                        <p:strVal val="visible"/>
                                      </p:to>
                                    </p:set>
                                    <p:anim calcmode="lin" valueType="num">
                                      <p:cBhvr additive="base">
                                        <p:cTn id="31" dur="500" fill="hold"/>
                                        <p:tgtEl>
                                          <p:spTgt spid="1433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338">
                                            <p:txEl>
                                              <p:pRg st="5" end="5"/>
                                            </p:txEl>
                                          </p:spTgt>
                                        </p:tgtEl>
                                        <p:attrNameLst>
                                          <p:attrName>style.visibility</p:attrName>
                                        </p:attrNameLst>
                                      </p:cBhvr>
                                      <p:to>
                                        <p:strVal val="visible"/>
                                      </p:to>
                                    </p:set>
                                    <p:anim calcmode="lin" valueType="num">
                                      <p:cBhvr additive="base">
                                        <p:cTn id="37" dur="500" fill="hold"/>
                                        <p:tgtEl>
                                          <p:spTgt spid="1433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3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338">
                                            <p:txEl>
                                              <p:pRg st="6" end="6"/>
                                            </p:txEl>
                                          </p:spTgt>
                                        </p:tgtEl>
                                        <p:attrNameLst>
                                          <p:attrName>style.visibility</p:attrName>
                                        </p:attrNameLst>
                                      </p:cBhvr>
                                      <p:to>
                                        <p:strVal val="visible"/>
                                      </p:to>
                                    </p:set>
                                    <p:anim calcmode="lin" valueType="num">
                                      <p:cBhvr additive="base">
                                        <p:cTn id="43" dur="500" fill="hold"/>
                                        <p:tgtEl>
                                          <p:spTgt spid="1433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3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4338">
                                            <p:txEl>
                                              <p:pRg st="7" end="7"/>
                                            </p:txEl>
                                          </p:spTgt>
                                        </p:tgtEl>
                                        <p:attrNameLst>
                                          <p:attrName>style.visibility</p:attrName>
                                        </p:attrNameLst>
                                      </p:cBhvr>
                                      <p:to>
                                        <p:strVal val="visible"/>
                                      </p:to>
                                    </p:set>
                                    <p:anim calcmode="lin" valueType="num">
                                      <p:cBhvr additive="base">
                                        <p:cTn id="49" dur="500" fill="hold"/>
                                        <p:tgtEl>
                                          <p:spTgt spid="1433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3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14338">
                                            <p:txEl>
                                              <p:pRg st="8" end="8"/>
                                            </p:txEl>
                                          </p:spTgt>
                                        </p:tgtEl>
                                        <p:attrNameLst>
                                          <p:attrName>style.visibility</p:attrName>
                                        </p:attrNameLst>
                                      </p:cBhvr>
                                      <p:to>
                                        <p:strVal val="visible"/>
                                      </p:to>
                                    </p:set>
                                    <p:anim calcmode="lin" valueType="num">
                                      <p:cBhvr additive="base">
                                        <p:cTn id="55" dur="500" fill="hold"/>
                                        <p:tgtEl>
                                          <p:spTgt spid="1433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33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338">
                                            <p:txEl>
                                              <p:pRg st="9" end="9"/>
                                            </p:txEl>
                                          </p:spTgt>
                                        </p:tgtEl>
                                        <p:attrNameLst>
                                          <p:attrName>style.visibility</p:attrName>
                                        </p:attrNameLst>
                                      </p:cBhvr>
                                      <p:to>
                                        <p:strVal val="visible"/>
                                      </p:to>
                                    </p:set>
                                    <p:anim calcmode="lin" valueType="num">
                                      <p:cBhvr additive="base">
                                        <p:cTn id="61" dur="500" fill="hold"/>
                                        <p:tgtEl>
                                          <p:spTgt spid="1433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433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4338">
                                            <p:txEl>
                                              <p:pRg st="10" end="10"/>
                                            </p:txEl>
                                          </p:spTgt>
                                        </p:tgtEl>
                                        <p:attrNameLst>
                                          <p:attrName>style.visibility</p:attrName>
                                        </p:attrNameLst>
                                      </p:cBhvr>
                                      <p:to>
                                        <p:strVal val="visible"/>
                                      </p:to>
                                    </p:set>
                                    <p:animEffect transition="in" filter="wipe(down)">
                                      <p:cBhvr>
                                        <p:cTn id="67" dur="500"/>
                                        <p:tgtEl>
                                          <p:spTgt spid="14338">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4338">
                                            <p:txEl>
                                              <p:pRg st="11" end="11"/>
                                            </p:txEl>
                                          </p:spTgt>
                                        </p:tgtEl>
                                        <p:attrNameLst>
                                          <p:attrName>style.visibility</p:attrName>
                                        </p:attrNameLst>
                                      </p:cBhvr>
                                      <p:to>
                                        <p:strVal val="visible"/>
                                      </p:to>
                                    </p:set>
                                    <p:animEffect transition="in" filter="wipe(down)">
                                      <p:cBhvr>
                                        <p:cTn id="72" dur="500"/>
                                        <p:tgtEl>
                                          <p:spTgt spid="1433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67608" y="26977"/>
            <a:ext cx="7772400" cy="1143000"/>
          </a:xfrm>
        </p:spPr>
        <p:txBody>
          <a:bodyPr/>
          <a:lstStyle/>
          <a:p>
            <a:pPr eaLnBrk="1" hangingPunct="1"/>
            <a:r>
              <a:rPr lang="en-US" altLang="zh-CN" b="1" dirty="0"/>
              <a:t>6.4.1.1  </a:t>
            </a:r>
            <a:r>
              <a:rPr lang="zh-CN" altLang="en-US" b="1" dirty="0"/>
              <a:t>重载</a:t>
            </a:r>
            <a:r>
              <a:rPr lang="zh-CN" altLang="en-US" b="1" dirty="0">
                <a:solidFill>
                  <a:srgbClr val="FF0000"/>
                </a:solidFill>
              </a:rPr>
              <a:t>二元运算符</a:t>
            </a:r>
          </a:p>
        </p:txBody>
      </p:sp>
      <p:sp>
        <p:nvSpPr>
          <p:cNvPr id="21507" name="Rectangle 3"/>
          <p:cNvSpPr>
            <a:spLocks noGrp="1" noChangeArrowheads="1"/>
          </p:cNvSpPr>
          <p:nvPr>
            <p:ph type="body" idx="1"/>
          </p:nvPr>
        </p:nvSpPr>
        <p:spPr>
          <a:xfrm>
            <a:off x="1987798" y="1484784"/>
            <a:ext cx="8068642" cy="5112568"/>
          </a:xfrm>
        </p:spPr>
        <p:txBody>
          <a:bodyPr/>
          <a:lstStyle/>
          <a:p>
            <a:pPr eaLnBrk="1" hangingPunct="1">
              <a:buFontTx/>
              <a:buNone/>
            </a:pPr>
            <a:r>
              <a:rPr lang="zh-CN" altLang="en-US" sz="2800" dirty="0"/>
              <a:t>二元运算符的调用形式与解析</a:t>
            </a:r>
            <a:endParaRPr lang="en-US" altLang="zh-CN" sz="2800" dirty="0"/>
          </a:p>
          <a:p>
            <a:pPr eaLnBrk="1" hangingPunct="1">
              <a:buFontTx/>
              <a:buNone/>
            </a:pPr>
            <a:endParaRPr lang="zh-CN" altLang="en-US" sz="2800" dirty="0"/>
          </a:p>
          <a:p>
            <a:pPr lvl="1" eaLnBrk="1" hangingPunct="1">
              <a:buFontTx/>
              <a:buNone/>
            </a:pPr>
            <a:r>
              <a:rPr lang="en-US" altLang="zh-CN" dirty="0" err="1"/>
              <a:t>aa@bb</a:t>
            </a:r>
            <a:r>
              <a:rPr lang="en-US" altLang="zh-CN" dirty="0"/>
              <a:t>    </a:t>
            </a:r>
            <a:r>
              <a:rPr lang="zh-CN" altLang="en-US" dirty="0"/>
              <a:t>可解释成  </a:t>
            </a:r>
            <a:r>
              <a:rPr lang="en-US" altLang="zh-CN" dirty="0" err="1"/>
              <a:t>aa.operator</a:t>
            </a:r>
            <a:r>
              <a:rPr lang="en-US" altLang="zh-CN" dirty="0"/>
              <a:t>@(bb)</a:t>
            </a:r>
          </a:p>
          <a:p>
            <a:pPr lvl="1" eaLnBrk="1" hangingPunct="1">
              <a:buFontTx/>
              <a:buNone/>
            </a:pPr>
            <a:r>
              <a:rPr lang="en-US" altLang="zh-CN" dirty="0"/>
              <a:t>               </a:t>
            </a:r>
            <a:r>
              <a:rPr lang="zh-CN" altLang="en-US" dirty="0"/>
              <a:t>或解释成 </a:t>
            </a:r>
            <a:r>
              <a:rPr lang="en-US" altLang="zh-CN" dirty="0"/>
              <a:t>operator@(</a:t>
            </a:r>
            <a:r>
              <a:rPr lang="en-US" altLang="zh-CN" dirty="0" err="1"/>
              <a:t>aa,bb</a:t>
            </a:r>
            <a:r>
              <a:rPr lang="en-US" altLang="zh-CN" dirty="0"/>
              <a:t>)</a:t>
            </a:r>
          </a:p>
          <a:p>
            <a:pPr lvl="1" eaLnBrk="1" hangingPunct="1">
              <a:buFontTx/>
              <a:buNone/>
            </a:pPr>
            <a:endParaRPr lang="en-US" altLang="zh-CN" dirty="0"/>
          </a:p>
          <a:p>
            <a:pPr lvl="1" eaLnBrk="1" hangingPunct="1">
              <a:buNone/>
            </a:pPr>
            <a:r>
              <a:rPr lang="zh-CN" altLang="en-US" dirty="0"/>
              <a:t>第</a:t>
            </a:r>
            <a:r>
              <a:rPr lang="en-US" altLang="zh-CN" dirty="0"/>
              <a:t>1</a:t>
            </a:r>
            <a:r>
              <a:rPr lang="zh-CN" altLang="en-US" dirty="0"/>
              <a:t>种形式是</a:t>
            </a:r>
            <a:r>
              <a:rPr lang="en-US" altLang="zh-CN" dirty="0"/>
              <a:t>@</a:t>
            </a:r>
            <a:r>
              <a:rPr lang="zh-CN" altLang="en-US" dirty="0"/>
              <a:t>被重载为类的非静态成员函数的解释方式，这种方式要求运算符</a:t>
            </a:r>
            <a:r>
              <a:rPr lang="en-US" altLang="zh-CN" dirty="0"/>
              <a:t>@</a:t>
            </a:r>
            <a:r>
              <a:rPr lang="zh-CN" altLang="en-US" dirty="0"/>
              <a:t>左边的参数必须是一个对象，</a:t>
            </a:r>
            <a:r>
              <a:rPr lang="en-US" altLang="zh-CN" dirty="0"/>
              <a:t>operator@</a:t>
            </a:r>
            <a:r>
              <a:rPr lang="zh-CN" altLang="en-US" dirty="0"/>
              <a:t>是该对象的成员函数。</a:t>
            </a:r>
            <a:endParaRPr lang="en-US" altLang="zh-CN" dirty="0"/>
          </a:p>
          <a:p>
            <a:pPr lvl="1" eaLnBrk="1" hangingPunct="1">
              <a:buNone/>
            </a:pPr>
            <a:r>
              <a:rPr lang="zh-CN" altLang="en-US" dirty="0"/>
              <a:t>第</a:t>
            </a:r>
            <a:r>
              <a:rPr lang="en-US" altLang="zh-CN" dirty="0"/>
              <a:t>2</a:t>
            </a:r>
            <a:r>
              <a:rPr lang="zh-CN" altLang="en-US" dirty="0"/>
              <a:t>种形式是</a:t>
            </a:r>
            <a:r>
              <a:rPr lang="en-US" altLang="zh-CN" dirty="0"/>
              <a:t>@</a:t>
            </a:r>
            <a:r>
              <a:rPr lang="zh-CN" altLang="en-US" dirty="0"/>
              <a:t>作为类的友元或普通重载函数时的解释方式。</a:t>
            </a:r>
          </a:p>
        </p:txBody>
      </p:sp>
    </p:spTree>
    <p:extLst>
      <p:ext uri="{BB962C8B-B14F-4D97-AF65-F5344CB8AC3E}">
        <p14:creationId xmlns:p14="http://schemas.microsoft.com/office/powerpoint/2010/main" val="12313072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additive="base">
                                        <p:cTn id="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anim calcmode="lin" valueType="num">
                                      <p:cBhvr additive="base">
                                        <p:cTn id="11"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 calcmode="lin" valueType="num">
                                      <p:cBhvr additive="base">
                                        <p:cTn id="15" dur="500" fill="hold"/>
                                        <p:tgtEl>
                                          <p:spTgt spid="2150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50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anim calcmode="lin" valueType="num">
                                      <p:cBhvr additive="base">
                                        <p:cTn id="19"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063552" y="1191275"/>
            <a:ext cx="7772400" cy="4538662"/>
          </a:xfrm>
        </p:spPr>
        <p:txBody>
          <a:bodyPr/>
          <a:lstStyle/>
          <a:p>
            <a:pPr eaLnBrk="1" hangingPunct="1"/>
            <a:r>
              <a:rPr lang="zh-CN" altLang="en-US" sz="2400" b="1" dirty="0"/>
              <a:t>作为类的非静态成员函数的二元运算符，只能够有一个参数，这个参数是运算符右边的参数，它的第一个参数是通过</a:t>
            </a:r>
            <a:r>
              <a:rPr lang="en-US" altLang="zh-CN" sz="2400" b="1" dirty="0"/>
              <a:t>this</a:t>
            </a:r>
            <a:r>
              <a:rPr lang="zh-CN" altLang="en-US" sz="2400" b="1" dirty="0"/>
              <a:t>指针传递的，其重载形式如下</a:t>
            </a:r>
            <a:r>
              <a:rPr lang="zh-CN" altLang="en-US" b="1" dirty="0"/>
              <a:t>：</a:t>
            </a:r>
          </a:p>
          <a:p>
            <a:pPr eaLnBrk="1" hangingPunct="1">
              <a:lnSpc>
                <a:spcPct val="90000"/>
              </a:lnSpc>
            </a:pPr>
            <a:endParaRPr lang="zh-CN" altLang="en-US" b="1" dirty="0"/>
          </a:p>
          <a:p>
            <a:pPr lvl="1" eaLnBrk="1" hangingPunct="1">
              <a:lnSpc>
                <a:spcPct val="90000"/>
              </a:lnSpc>
              <a:buFontTx/>
              <a:buNone/>
            </a:pPr>
            <a:r>
              <a:rPr lang="en-US" altLang="zh-CN" b="1" dirty="0">
                <a:solidFill>
                  <a:schemeClr val="accent2"/>
                </a:solidFill>
              </a:rPr>
              <a:t>class X{</a:t>
            </a:r>
          </a:p>
          <a:p>
            <a:pPr lvl="1" eaLnBrk="1" hangingPunct="1">
              <a:lnSpc>
                <a:spcPct val="90000"/>
              </a:lnSpc>
              <a:buFontTx/>
              <a:buNone/>
            </a:pPr>
            <a:r>
              <a:rPr lang="en-US" altLang="zh-CN" b="1" dirty="0">
                <a:solidFill>
                  <a:schemeClr val="accent2"/>
                </a:solidFill>
              </a:rPr>
              <a:t>……</a:t>
            </a:r>
          </a:p>
          <a:p>
            <a:pPr lvl="1" eaLnBrk="1" hangingPunct="1">
              <a:lnSpc>
                <a:spcPct val="90000"/>
              </a:lnSpc>
              <a:buFontTx/>
              <a:buNone/>
            </a:pPr>
            <a:r>
              <a:rPr lang="en-US" altLang="zh-CN" b="1" dirty="0">
                <a:solidFill>
                  <a:schemeClr val="accent2"/>
                </a:solidFill>
              </a:rPr>
              <a:t>		T1 operator@(T2 b){ ……};</a:t>
            </a:r>
          </a:p>
          <a:p>
            <a:pPr lvl="1" eaLnBrk="1" hangingPunct="1">
              <a:lnSpc>
                <a:spcPct val="90000"/>
              </a:lnSpc>
              <a:buFontTx/>
              <a:buNone/>
            </a:pPr>
            <a:r>
              <a:rPr lang="en-US" altLang="zh-CN" b="1" dirty="0">
                <a:solidFill>
                  <a:schemeClr val="accent2"/>
                </a:solidFill>
              </a:rPr>
              <a:t>}</a:t>
            </a:r>
          </a:p>
          <a:p>
            <a:pPr lvl="1" eaLnBrk="1" hangingPunct="1">
              <a:lnSpc>
                <a:spcPct val="90000"/>
              </a:lnSpc>
              <a:buFontTx/>
              <a:buNone/>
            </a:pPr>
            <a:endParaRPr lang="en-US" altLang="zh-CN" b="1" dirty="0">
              <a:solidFill>
                <a:schemeClr val="accent2"/>
              </a:solidFill>
            </a:endParaRPr>
          </a:p>
          <a:p>
            <a:pPr lvl="1" eaLnBrk="1" hangingPunct="1">
              <a:lnSpc>
                <a:spcPct val="90000"/>
              </a:lnSpc>
              <a:buFontTx/>
              <a:buNone/>
            </a:pPr>
            <a:r>
              <a:rPr lang="zh-CN" altLang="en-US" b="1" dirty="0"/>
              <a:t>其中，</a:t>
            </a:r>
            <a:r>
              <a:rPr lang="en-US" altLang="zh-CN" b="1" dirty="0"/>
              <a:t>T1</a:t>
            </a:r>
            <a:r>
              <a:rPr lang="zh-CN" altLang="en-US" b="1" dirty="0"/>
              <a:t>是运算符函数的返回类型，</a:t>
            </a:r>
            <a:r>
              <a:rPr lang="en-US" altLang="zh-CN" b="1" dirty="0"/>
              <a:t>T2</a:t>
            </a:r>
            <a:r>
              <a:rPr lang="zh-CN" altLang="en-US" b="1" dirty="0"/>
              <a:t>是参数的类型，原则上</a:t>
            </a:r>
            <a:r>
              <a:rPr lang="en-US" altLang="zh-CN" b="1" dirty="0"/>
              <a:t>T1</a:t>
            </a:r>
            <a:r>
              <a:rPr lang="zh-CN" altLang="en-US" b="1" dirty="0"/>
              <a:t>、</a:t>
            </a:r>
            <a:r>
              <a:rPr lang="en-US" altLang="zh-CN" b="1" dirty="0"/>
              <a:t>T2</a:t>
            </a:r>
            <a:r>
              <a:rPr lang="zh-CN" altLang="en-US" b="1" dirty="0"/>
              <a:t>可以是任何数据类型，但事实上它们常与</a:t>
            </a:r>
            <a:r>
              <a:rPr lang="en-US" altLang="zh-CN" b="1" dirty="0"/>
              <a:t>X</a:t>
            </a:r>
            <a:r>
              <a:rPr lang="zh-CN" altLang="en-US" b="1" dirty="0"/>
              <a:t>相同。</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97887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 calcmode="lin" valueType="num">
                                      <p:cBhvr additive="base">
                                        <p:cTn id="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anim calcmode="lin" valueType="num">
                                      <p:cBhvr additive="base">
                                        <p:cTn id="11"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anim calcmode="lin" valueType="num">
                                      <p:cBhvr additive="base">
                                        <p:cTn id="15"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anim calcmode="lin" valueType="num">
                                      <p:cBhvr additive="base">
                                        <p:cTn id="19"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2531">
                                            <p:txEl>
                                              <p:pRg st="7" end="7"/>
                                            </p:txEl>
                                          </p:spTgt>
                                        </p:tgtEl>
                                        <p:attrNameLst>
                                          <p:attrName>style.visibility</p:attrName>
                                        </p:attrNameLst>
                                      </p:cBhvr>
                                      <p:to>
                                        <p:strVal val="visible"/>
                                      </p:to>
                                    </p:set>
                                    <p:animEffect transition="in" filter="wipe(down)">
                                      <p:cBhvr>
                                        <p:cTn id="25" dur="5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91544" y="1124745"/>
            <a:ext cx="7772400" cy="4895851"/>
          </a:xfrm>
          <a:prstGeom prst="rect">
            <a:avLst/>
          </a:prstGeom>
        </p:spPr>
        <p:txBody>
          <a:bodyPr vert="horz" lIns="121920" tIns="60960" rIns="121920" bIns="6096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387" indent="-533387" fontAlgn="base">
              <a:spcAft>
                <a:spcPct val="0"/>
              </a:spcAft>
              <a:buNone/>
            </a:pPr>
            <a:r>
              <a:rPr kumimoji="1" lang="en-US" altLang="zh-CN" sz="4267" b="1" dirty="0">
                <a:solidFill>
                  <a:srgbClr val="B2B2B2"/>
                </a:solidFill>
                <a:latin typeface="Arial"/>
              </a:rPr>
              <a:t>3</a:t>
            </a:r>
            <a:r>
              <a:rPr kumimoji="1" lang="zh-CN" altLang="en-US" sz="4267" b="1" dirty="0">
                <a:solidFill>
                  <a:srgbClr val="B2B2B2"/>
                </a:solidFill>
                <a:latin typeface="Arial"/>
              </a:rPr>
              <a:t>、常量成员函数</a:t>
            </a:r>
          </a:p>
          <a:p>
            <a:pPr marL="533387" indent="-533387" fontAlgn="base">
              <a:spcAft>
                <a:spcPct val="0"/>
              </a:spcAft>
              <a:buNone/>
            </a:pPr>
            <a:r>
              <a:rPr kumimoji="1" lang="zh-CN" altLang="en-US" sz="4267" b="1" dirty="0">
                <a:solidFill>
                  <a:prstClr val="black"/>
                </a:solidFill>
                <a:latin typeface="Arial"/>
              </a:rPr>
              <a:t>在</a:t>
            </a:r>
            <a:r>
              <a:rPr kumimoji="1" lang="en-US" altLang="zh-CN" sz="4267" b="1" dirty="0">
                <a:solidFill>
                  <a:prstClr val="black"/>
                </a:solidFill>
                <a:latin typeface="Arial"/>
              </a:rPr>
              <a:t>C++</a:t>
            </a:r>
            <a:r>
              <a:rPr kumimoji="1" lang="zh-CN" altLang="en-US" sz="4267" b="1" dirty="0">
                <a:solidFill>
                  <a:prstClr val="black"/>
                </a:solidFill>
                <a:latin typeface="Arial"/>
              </a:rPr>
              <a:t>中，为了禁止成员函数修改数据成员的值，可以将它设置为常量成员函数。形式如下：</a:t>
            </a:r>
          </a:p>
          <a:p>
            <a:pPr marL="914377" lvl="1" indent="-457189" fontAlgn="base">
              <a:spcAft>
                <a:spcPct val="0"/>
              </a:spcAft>
              <a:buNone/>
            </a:pPr>
            <a:r>
              <a:rPr kumimoji="1" lang="en-US" altLang="zh-CN" sz="3733" b="1" dirty="0">
                <a:solidFill>
                  <a:prstClr val="black"/>
                </a:solidFill>
                <a:latin typeface="Arial"/>
              </a:rPr>
              <a:t>class x{</a:t>
            </a:r>
          </a:p>
          <a:p>
            <a:pPr marL="914377" lvl="1" indent="-457189" fontAlgn="base">
              <a:spcAft>
                <a:spcPct val="0"/>
              </a:spcAft>
              <a:buNone/>
            </a:pPr>
            <a:r>
              <a:rPr kumimoji="1" lang="en-US" altLang="zh-CN" sz="3733" b="1" dirty="0">
                <a:solidFill>
                  <a:prstClr val="black"/>
                </a:solidFill>
                <a:latin typeface="Arial"/>
              </a:rPr>
              <a:t>……</a:t>
            </a:r>
          </a:p>
          <a:p>
            <a:pPr marL="914377" lvl="1" indent="-457189" fontAlgn="base">
              <a:spcAft>
                <a:spcPct val="0"/>
              </a:spcAft>
              <a:buNone/>
            </a:pPr>
            <a:r>
              <a:rPr kumimoji="1" lang="en-US" altLang="zh-CN" sz="3733" b="1" dirty="0">
                <a:solidFill>
                  <a:prstClr val="black"/>
                </a:solidFill>
                <a:latin typeface="Arial"/>
              </a:rPr>
              <a:t>    T  f(T1,T2,…) </a:t>
            </a:r>
            <a:r>
              <a:rPr kumimoji="1" lang="en-US" altLang="zh-CN" sz="3733" b="1" dirty="0" err="1">
                <a:solidFill>
                  <a:srgbClr val="FF3300"/>
                </a:solidFill>
                <a:latin typeface="Arial"/>
              </a:rPr>
              <a:t>const</a:t>
            </a:r>
            <a:r>
              <a:rPr kumimoji="1" lang="en-US" altLang="zh-CN" sz="3733" b="1" dirty="0">
                <a:solidFill>
                  <a:srgbClr val="FF3300"/>
                </a:solidFill>
                <a:latin typeface="Arial"/>
              </a:rPr>
              <a:t>;</a:t>
            </a:r>
          </a:p>
          <a:p>
            <a:pPr marL="914377" lvl="1" indent="-457189" fontAlgn="base">
              <a:spcAft>
                <a:spcPct val="0"/>
              </a:spcAft>
              <a:buNone/>
            </a:pPr>
            <a:r>
              <a:rPr kumimoji="1" lang="en-US" altLang="zh-CN" sz="3733" b="1" dirty="0">
                <a:solidFill>
                  <a:prstClr val="black"/>
                </a:solidFill>
                <a:latin typeface="Arial"/>
              </a:rPr>
              <a:t>……</a:t>
            </a:r>
          </a:p>
          <a:p>
            <a:pPr marL="914377" lvl="1" indent="-457189" fontAlgn="base">
              <a:spcAft>
                <a:spcPct val="0"/>
              </a:spcAft>
              <a:buNone/>
            </a:pPr>
            <a:r>
              <a:rPr kumimoji="1" lang="en-US" altLang="zh-CN" sz="3733" b="1" dirty="0">
                <a:solidFill>
                  <a:prstClr val="black"/>
                </a:solidFill>
                <a:latin typeface="Arial"/>
              </a:rPr>
              <a:t>};</a:t>
            </a:r>
          </a:p>
        </p:txBody>
      </p:sp>
    </p:spTree>
    <p:extLst>
      <p:ext uri="{BB962C8B-B14F-4D97-AF65-F5344CB8AC3E}">
        <p14:creationId xmlns:p14="http://schemas.microsoft.com/office/powerpoint/2010/main" val="10887574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423592" y="0"/>
            <a:ext cx="8496944" cy="1143000"/>
          </a:xfrm>
        </p:spPr>
        <p:txBody>
          <a:bodyPr/>
          <a:lstStyle/>
          <a:p>
            <a:pPr eaLnBrk="1" hangingPunct="1"/>
            <a:r>
              <a:rPr lang="en-US" altLang="zh-CN" b="1" dirty="0"/>
              <a:t>6.4.2.1 </a:t>
            </a:r>
            <a:r>
              <a:rPr lang="zh-CN" altLang="en-US" b="1" dirty="0"/>
              <a:t>作为</a:t>
            </a:r>
            <a:r>
              <a:rPr lang="zh-CN" altLang="en-US" b="1" dirty="0">
                <a:solidFill>
                  <a:schemeClr val="accent2"/>
                </a:solidFill>
              </a:rPr>
              <a:t>友元函数重载二元</a:t>
            </a:r>
            <a:r>
              <a:rPr lang="zh-CN" altLang="en-US" b="1" dirty="0"/>
              <a:t>运算符</a:t>
            </a:r>
          </a:p>
        </p:txBody>
      </p:sp>
      <p:sp>
        <p:nvSpPr>
          <p:cNvPr id="32771" name="Rectangle 3"/>
          <p:cNvSpPr>
            <a:spLocks noGrp="1" noChangeArrowheads="1"/>
          </p:cNvSpPr>
          <p:nvPr>
            <p:ph type="body" idx="1"/>
          </p:nvPr>
        </p:nvSpPr>
        <p:spPr>
          <a:xfrm>
            <a:off x="2209800" y="1557338"/>
            <a:ext cx="7772400" cy="4538662"/>
          </a:xfrm>
        </p:spPr>
        <p:txBody>
          <a:bodyPr/>
          <a:lstStyle/>
          <a:p>
            <a:pPr eaLnBrk="1" hangingPunct="1">
              <a:buFontTx/>
              <a:buNone/>
            </a:pPr>
            <a:r>
              <a:rPr lang="en-US" altLang="zh-CN" b="1" dirty="0"/>
              <a:t>       </a:t>
            </a:r>
            <a:r>
              <a:rPr lang="zh-CN" altLang="en-US" sz="2800" b="1" dirty="0"/>
              <a:t>重载二元运算符为类的友元函数时需要两个参数，其形式如下：</a:t>
            </a:r>
          </a:p>
          <a:p>
            <a:pPr lvl="1" eaLnBrk="1" hangingPunct="1">
              <a:buFontTx/>
              <a:buNone/>
            </a:pPr>
            <a:r>
              <a:rPr lang="en-US" altLang="zh-CN" sz="2400" b="1" dirty="0">
                <a:solidFill>
                  <a:srgbClr val="FF0000"/>
                </a:solidFill>
              </a:rPr>
              <a:t>class X{</a:t>
            </a:r>
          </a:p>
          <a:p>
            <a:pPr lvl="1" eaLnBrk="1" hangingPunct="1">
              <a:buFontTx/>
              <a:buNone/>
            </a:pPr>
            <a:r>
              <a:rPr lang="en-US" altLang="zh-CN" sz="2400" b="1" dirty="0">
                <a:solidFill>
                  <a:srgbClr val="FF0000"/>
                </a:solidFill>
              </a:rPr>
              <a:t>……</a:t>
            </a:r>
          </a:p>
          <a:p>
            <a:pPr lvl="1" eaLnBrk="1" hangingPunct="1">
              <a:buFontTx/>
              <a:buNone/>
            </a:pPr>
            <a:r>
              <a:rPr lang="en-US" altLang="zh-CN" sz="2400" b="1" dirty="0">
                <a:solidFill>
                  <a:srgbClr val="FF0000"/>
                </a:solidFill>
              </a:rPr>
              <a:t>		friend T1 operator@(T2 a,T3 b);</a:t>
            </a:r>
          </a:p>
          <a:p>
            <a:pPr lvl="1" eaLnBrk="1" hangingPunct="1">
              <a:buFontTx/>
              <a:buNone/>
            </a:pPr>
            <a:r>
              <a:rPr lang="en-US" altLang="zh-CN" sz="2400" b="1" dirty="0">
                <a:solidFill>
                  <a:srgbClr val="FF0000"/>
                </a:solidFill>
              </a:rPr>
              <a:t>}</a:t>
            </a:r>
            <a:r>
              <a:rPr lang="zh-CN" altLang="en-US" sz="2400" b="1" dirty="0">
                <a:solidFill>
                  <a:srgbClr val="FF0000"/>
                </a:solidFill>
              </a:rPr>
              <a:t>；</a:t>
            </a:r>
            <a:endParaRPr lang="en-US" altLang="zh-CN" sz="2400" b="1" dirty="0">
              <a:solidFill>
                <a:srgbClr val="FF0000"/>
              </a:solidFill>
            </a:endParaRPr>
          </a:p>
          <a:p>
            <a:pPr lvl="1" eaLnBrk="1" hangingPunct="1">
              <a:buFontTx/>
              <a:buNone/>
            </a:pPr>
            <a:r>
              <a:rPr lang="en-US" altLang="zh-CN" sz="2400" b="1" dirty="0"/>
              <a:t>T1 operator@</a:t>
            </a:r>
            <a:r>
              <a:rPr lang="zh-CN" altLang="en-US" sz="2400" b="1" dirty="0"/>
              <a:t>（</a:t>
            </a:r>
            <a:r>
              <a:rPr lang="en-US" altLang="zh-CN" sz="2400" b="1" dirty="0"/>
              <a:t>T2 a,T3 b){ ……}</a:t>
            </a:r>
          </a:p>
          <a:p>
            <a:pPr lvl="1" eaLnBrk="1" hangingPunct="1">
              <a:buFontTx/>
              <a:buNone/>
            </a:pPr>
            <a:endParaRPr lang="en-US" altLang="zh-CN" sz="2400" b="1" dirty="0"/>
          </a:p>
          <a:p>
            <a:pPr eaLnBrk="1" hangingPunct="1"/>
            <a:r>
              <a:rPr lang="en-US" altLang="zh-CN" sz="2800" b="1" dirty="0"/>
              <a:t>T1</a:t>
            </a:r>
            <a:r>
              <a:rPr lang="zh-CN" altLang="en-US" sz="2800" b="1" dirty="0"/>
              <a:t>、</a:t>
            </a:r>
            <a:r>
              <a:rPr lang="en-US" altLang="zh-CN" sz="2800" b="1" dirty="0"/>
              <a:t>T2</a:t>
            </a:r>
            <a:r>
              <a:rPr lang="zh-CN" altLang="en-US" sz="2800" b="1" dirty="0"/>
              <a:t>、</a:t>
            </a:r>
            <a:r>
              <a:rPr lang="en-US" altLang="zh-CN" sz="2800" b="1" dirty="0"/>
              <a:t>T3</a:t>
            </a:r>
            <a:r>
              <a:rPr lang="zh-CN" altLang="en-US" sz="2800" b="1" dirty="0"/>
              <a:t>代表不同的数据类型，事实上它们常与类</a:t>
            </a:r>
            <a:r>
              <a:rPr lang="en-US" altLang="zh-CN" sz="2800" b="1" dirty="0"/>
              <a:t>X</a:t>
            </a:r>
            <a:r>
              <a:rPr lang="zh-CN" altLang="en-US" sz="2800" b="1" dirty="0"/>
              <a:t>相同。</a:t>
            </a:r>
          </a:p>
        </p:txBody>
      </p:sp>
    </p:spTree>
    <p:extLst>
      <p:ext uri="{BB962C8B-B14F-4D97-AF65-F5344CB8AC3E}">
        <p14:creationId xmlns:p14="http://schemas.microsoft.com/office/powerpoint/2010/main" val="51218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down)">
                                      <p:cBhvr>
                                        <p:cTn id="7" dur="500"/>
                                        <p:tgtEl>
                                          <p:spTgt spid="3277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wipe(down)">
                                      <p:cBhvr>
                                        <p:cTn id="10" dur="500"/>
                                        <p:tgtEl>
                                          <p:spTgt spid="3277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wipe(down)">
                                      <p:cBhvr>
                                        <p:cTn id="13" dur="500"/>
                                        <p:tgtEl>
                                          <p:spTgt spid="32771">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771">
                                            <p:txEl>
                                              <p:pRg st="4" end="4"/>
                                            </p:txEl>
                                          </p:spTgt>
                                        </p:tgtEl>
                                        <p:attrNameLst>
                                          <p:attrName>style.visibility</p:attrName>
                                        </p:attrNameLst>
                                      </p:cBhvr>
                                      <p:to>
                                        <p:strVal val="visible"/>
                                      </p:to>
                                    </p:set>
                                    <p:animEffect transition="in" filter="wipe(down)">
                                      <p:cBhvr>
                                        <p:cTn id="16" dur="500"/>
                                        <p:tgtEl>
                                          <p:spTgt spid="32771">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Effect transition="in" filter="wipe(down)">
                                      <p:cBhvr>
                                        <p:cTn id="19" dur="500"/>
                                        <p:tgtEl>
                                          <p:spTgt spid="3277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1" presetClass="entr" presetSubtype="0" fill="hold" nodeType="clickEffect">
                                  <p:stCondLst>
                                    <p:cond delay="0"/>
                                  </p:stCondLst>
                                  <p:iterate type="lt">
                                    <p:tmPct val="5000"/>
                                  </p:iterate>
                                  <p:childTnLst>
                                    <p:set>
                                      <p:cBhvr>
                                        <p:cTn id="23" dur="1" fill="hold">
                                          <p:stCondLst>
                                            <p:cond delay="0"/>
                                          </p:stCondLst>
                                        </p:cTn>
                                        <p:tgtEl>
                                          <p:spTgt spid="32771">
                                            <p:txEl>
                                              <p:pRg st="7" end="7"/>
                                            </p:txEl>
                                          </p:spTgt>
                                        </p:tgtEl>
                                        <p:attrNameLst>
                                          <p:attrName>style.visibility</p:attrName>
                                        </p:attrNameLst>
                                      </p:cBhvr>
                                      <p:to>
                                        <p:strVal val="visible"/>
                                      </p:to>
                                    </p:set>
                                    <p:anim calcmode="lin" valueType="num">
                                      <p:cBhvr>
                                        <p:cTn id="24" dur="1000" fill="hold"/>
                                        <p:tgtEl>
                                          <p:spTgt spid="32771">
                                            <p:txEl>
                                              <p:pRg st="7" end="7"/>
                                            </p:txEl>
                                          </p:spTgt>
                                        </p:tgtEl>
                                        <p:attrNameLst>
                                          <p:attrName>ppt_w</p:attrName>
                                        </p:attrNameLst>
                                      </p:cBhvr>
                                      <p:tavLst>
                                        <p:tav tm="0">
                                          <p:val>
                                            <p:fltVal val="0"/>
                                          </p:val>
                                        </p:tav>
                                        <p:tav tm="100000">
                                          <p:val>
                                            <p:strVal val="#ppt_w"/>
                                          </p:val>
                                        </p:tav>
                                      </p:tavLst>
                                    </p:anim>
                                    <p:anim calcmode="lin" valueType="num">
                                      <p:cBhvr>
                                        <p:cTn id="25" dur="1000" fill="hold"/>
                                        <p:tgtEl>
                                          <p:spTgt spid="32771">
                                            <p:txEl>
                                              <p:pRg st="7" end="7"/>
                                            </p:txEl>
                                          </p:spTgt>
                                        </p:tgtEl>
                                        <p:attrNameLst>
                                          <p:attrName>ppt_h</p:attrName>
                                        </p:attrNameLst>
                                      </p:cBhvr>
                                      <p:tavLst>
                                        <p:tav tm="0">
                                          <p:val>
                                            <p:fltVal val="0"/>
                                          </p:val>
                                        </p:tav>
                                        <p:tav tm="100000">
                                          <p:val>
                                            <p:strVal val="#ppt_h"/>
                                          </p:val>
                                        </p:tav>
                                      </p:tavLst>
                                    </p:anim>
                                    <p:anim calcmode="lin" valueType="num">
                                      <p:cBhvr>
                                        <p:cTn id="26" dur="1000" fill="hold"/>
                                        <p:tgtEl>
                                          <p:spTgt spid="32771">
                                            <p:txEl>
                                              <p:pRg st="7" end="7"/>
                                            </p:txEl>
                                          </p:spTgt>
                                        </p:tgtEl>
                                        <p:attrNameLst>
                                          <p:attrName>style.rotation</p:attrName>
                                        </p:attrNameLst>
                                      </p:cBhvr>
                                      <p:tavLst>
                                        <p:tav tm="0">
                                          <p:val>
                                            <p:fltVal val="90"/>
                                          </p:val>
                                        </p:tav>
                                        <p:tav tm="100000">
                                          <p:val>
                                            <p:fltVal val="0"/>
                                          </p:val>
                                        </p:tav>
                                      </p:tavLst>
                                    </p:anim>
                                    <p:animEffect transition="in" filter="fade">
                                      <p:cBhvr>
                                        <p:cTn id="27" dur="10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847528" y="1052736"/>
            <a:ext cx="8496944" cy="4754562"/>
          </a:xfrm>
        </p:spPr>
        <p:txBody>
          <a:bodyPr/>
          <a:lstStyle/>
          <a:p>
            <a:pPr eaLnBrk="1" hangingPunct="1">
              <a:buFontTx/>
              <a:buNone/>
            </a:pPr>
            <a:r>
              <a:rPr lang="en-US" altLang="zh-CN" b="1" dirty="0"/>
              <a:t>2</a:t>
            </a:r>
            <a:r>
              <a:rPr lang="zh-CN" altLang="en-US" b="1" dirty="0"/>
              <a:t>、说明：</a:t>
            </a:r>
          </a:p>
          <a:p>
            <a:pPr eaLnBrk="1" hangingPunct="1">
              <a:buNone/>
            </a:pPr>
            <a:r>
              <a:rPr lang="zh-CN" altLang="en-US" b="1" dirty="0"/>
              <a:t>①</a:t>
            </a:r>
            <a:r>
              <a:rPr lang="zh-CN" altLang="en-US" b="1" dirty="0">
                <a:solidFill>
                  <a:schemeClr val="accent2"/>
                </a:solidFill>
              </a:rPr>
              <a:t> 对于不要求左值且可以交换参数次序的运算符（如</a:t>
            </a:r>
            <a:r>
              <a:rPr lang="en-US" altLang="zh-CN" b="1" dirty="0">
                <a:solidFill>
                  <a:schemeClr val="accent2"/>
                </a:solidFill>
              </a:rPr>
              <a:t>+</a:t>
            </a:r>
            <a:r>
              <a:rPr lang="zh-CN" altLang="en-US" b="1" dirty="0">
                <a:solidFill>
                  <a:schemeClr val="accent2"/>
                </a:solidFill>
              </a:rPr>
              <a:t>、</a:t>
            </a:r>
            <a:r>
              <a:rPr lang="zh-CN" altLang="en-US" b="1" dirty="0">
                <a:solidFill>
                  <a:schemeClr val="accent2"/>
                </a:solidFill>
                <a:sym typeface="Symbol" panose="05050102010706020507" pitchFamily="18" charset="2"/>
              </a:rPr>
              <a:t></a:t>
            </a:r>
            <a:r>
              <a:rPr lang="zh-CN" altLang="en-US" b="1" dirty="0">
                <a:solidFill>
                  <a:schemeClr val="accent2"/>
                </a:solidFill>
              </a:rPr>
              <a:t>、*、</a:t>
            </a:r>
            <a:r>
              <a:rPr lang="en-US" altLang="zh-CN" b="1" dirty="0">
                <a:solidFill>
                  <a:schemeClr val="accent2"/>
                </a:solidFill>
              </a:rPr>
              <a:t>/ </a:t>
            </a:r>
            <a:r>
              <a:rPr lang="zh-CN" altLang="en-US" b="1" dirty="0">
                <a:solidFill>
                  <a:schemeClr val="accent2"/>
                </a:solidFill>
              </a:rPr>
              <a:t>等运算符），最好用非成员形式（包括友元和普通函数）的重载运算符函数实现。</a:t>
            </a:r>
            <a:r>
              <a:rPr lang="zh-CN" altLang="en-US" dirty="0"/>
              <a:t>因为在用运算符计算表达式的值时，如果参数的类型与运算符需要的类型不匹配，这种重载方式会对参数进行隐式类型转换。</a:t>
            </a:r>
            <a:endParaRPr lang="zh-CN" altLang="en-US" b="1" dirty="0">
              <a:solidFill>
                <a:schemeClr val="accent2"/>
              </a:solidFill>
            </a:endParaRPr>
          </a:p>
          <a:p>
            <a:pPr eaLnBrk="1" hangingPunct="1">
              <a:buFontTx/>
              <a:buNone/>
            </a:pPr>
            <a:r>
              <a:rPr lang="zh-CN" altLang="en-US" b="1" dirty="0"/>
              <a:t>②  对于前面分析过的“</a:t>
            </a:r>
            <a:r>
              <a:rPr lang="en-US" altLang="zh-CN" b="1" dirty="0"/>
              <a:t>2+c2”</a:t>
            </a:r>
            <a:r>
              <a:rPr lang="zh-CN" altLang="en-US" b="1" dirty="0"/>
              <a:t>和“</a:t>
            </a:r>
            <a:r>
              <a:rPr lang="en-US" altLang="zh-CN" b="1" dirty="0"/>
              <a:t>c2+2”</a:t>
            </a:r>
            <a:r>
              <a:rPr lang="zh-CN" altLang="en-US" b="1" dirty="0"/>
              <a:t>之类的对称运算表达式，也可以直接通过友元运算符重载实现。</a:t>
            </a:r>
          </a:p>
        </p:txBody>
      </p:sp>
    </p:spTree>
    <p:extLst>
      <p:ext uri="{BB962C8B-B14F-4D97-AF65-F5344CB8AC3E}">
        <p14:creationId xmlns:p14="http://schemas.microsoft.com/office/powerpoint/2010/main" val="4005767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 calcmode="lin" valueType="num">
                                      <p:cBhvr additive="base">
                                        <p:cTn id="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36867">
                                            <p:txEl>
                                              <p:pRg st="2" end="2"/>
                                            </p:txEl>
                                          </p:spTgt>
                                        </p:tgtEl>
                                        <p:attrNameLst>
                                          <p:attrName>ppt_x</p:attrName>
                                        </p:attrNameLst>
                                      </p:cBhvr>
                                    </p:anim>
                                    <p:anim from="0" to="-1.0" calcmode="lin" valueType="num">
                                      <p:cBhvr>
                                        <p:cTn id="14" dur="200" decel="50000" autoRev="1" fill="hold">
                                          <p:stCondLst>
                                            <p:cond delay="600"/>
                                          </p:stCondLst>
                                        </p:cTn>
                                        <p:tgtEl>
                                          <p:spTgt spid="36867">
                                            <p:txEl>
                                              <p:pRg st="2" end="2"/>
                                            </p:txEl>
                                          </p:spTgt>
                                        </p:tgtEl>
                                        <p:attrNameLst>
                                          <p:attrName>xshear</p:attrName>
                                        </p:attrNameLst>
                                      </p:cBhvr>
                                    </p:anim>
                                    <p:animScale>
                                      <p:cBhvr>
                                        <p:cTn id="15" dur="200" decel="100000" autoRev="1" fill="hold">
                                          <p:stCondLst>
                                            <p:cond delay="600"/>
                                          </p:stCondLst>
                                        </p:cTn>
                                        <p:tgtEl>
                                          <p:spTgt spid="36867">
                                            <p:txEl>
                                              <p:pRg st="2" end="2"/>
                                            </p:txEl>
                                          </p:spTgt>
                                        </p:tgtEl>
                                      </p:cBhvr>
                                      <p:from x="100000" y="100000"/>
                                      <p:to x="80000" y="100000"/>
                                    </p:animScale>
                                    <p:anim by="(#ppt_h/3+#ppt_w*0.1)" calcmode="lin" valueType="num">
                                      <p:cBhvr additive="sum">
                                        <p:cTn id="16" dur="200" decel="100000" autoRev="1" fill="hold">
                                          <p:stCondLst>
                                            <p:cond delay="600"/>
                                          </p:stCondLst>
                                        </p:cTn>
                                        <p:tgtEl>
                                          <p:spTgt spid="36867">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495600" y="0"/>
            <a:ext cx="7772400" cy="1143000"/>
          </a:xfrm>
        </p:spPr>
        <p:txBody>
          <a:bodyPr/>
          <a:lstStyle/>
          <a:p>
            <a:pPr eaLnBrk="1" hangingPunct="1"/>
            <a:r>
              <a:rPr lang="en-US" altLang="zh-CN" b="1" dirty="0"/>
              <a:t>6.4.1.2  </a:t>
            </a:r>
            <a:r>
              <a:rPr lang="zh-CN" altLang="en-US" b="1" dirty="0"/>
              <a:t>重载</a:t>
            </a:r>
            <a:r>
              <a:rPr lang="zh-CN" altLang="en-US" b="1" dirty="0">
                <a:solidFill>
                  <a:srgbClr val="FF0000"/>
                </a:solidFill>
              </a:rPr>
              <a:t>一元运算符</a:t>
            </a:r>
            <a:r>
              <a:rPr lang="zh-CN" altLang="en-US" b="1" dirty="0"/>
              <a:t> </a:t>
            </a:r>
          </a:p>
        </p:txBody>
      </p:sp>
      <p:sp>
        <p:nvSpPr>
          <p:cNvPr id="27651" name="Rectangle 3"/>
          <p:cNvSpPr>
            <a:spLocks noGrp="1" noChangeArrowheads="1"/>
          </p:cNvSpPr>
          <p:nvPr>
            <p:ph type="body" idx="1"/>
          </p:nvPr>
        </p:nvSpPr>
        <p:spPr>
          <a:xfrm>
            <a:off x="2201055" y="1406285"/>
            <a:ext cx="7772400" cy="4824412"/>
          </a:xfrm>
        </p:spPr>
        <p:txBody>
          <a:bodyPr/>
          <a:lstStyle/>
          <a:p>
            <a:pPr eaLnBrk="1" hangingPunct="1">
              <a:lnSpc>
                <a:spcPct val="80000"/>
              </a:lnSpc>
              <a:buFontTx/>
              <a:buNone/>
            </a:pPr>
            <a:r>
              <a:rPr lang="en-US" altLang="zh-CN" sz="2800" b="1" dirty="0"/>
              <a:t>1</a:t>
            </a:r>
            <a:r>
              <a:rPr lang="zh-CN" altLang="en-US" sz="2800" b="1" dirty="0"/>
              <a:t>、一元运算符</a:t>
            </a:r>
          </a:p>
          <a:p>
            <a:pPr lvl="1" eaLnBrk="1" hangingPunct="1">
              <a:lnSpc>
                <a:spcPct val="80000"/>
              </a:lnSpc>
              <a:buFontTx/>
              <a:buNone/>
            </a:pPr>
            <a:r>
              <a:rPr lang="zh-CN" altLang="en-US" sz="2400" dirty="0"/>
              <a:t>一元运算符只需要一个运算参数，如取地址运算符</a:t>
            </a:r>
            <a:r>
              <a:rPr lang="en-US" altLang="zh-CN" sz="2400" dirty="0"/>
              <a:t>(&amp;)</a:t>
            </a:r>
            <a:r>
              <a:rPr lang="zh-CN" altLang="en-US" sz="2400" dirty="0"/>
              <a:t>、负数</a:t>
            </a:r>
            <a:r>
              <a:rPr lang="en-US" altLang="zh-CN" sz="2400" dirty="0"/>
              <a:t>(</a:t>
            </a:r>
            <a:r>
              <a:rPr lang="zh-CN" altLang="en-US" sz="2400" dirty="0">
                <a:sym typeface="Symbol" panose="05050102010706020507" pitchFamily="18" charset="2"/>
              </a:rPr>
              <a:t></a:t>
            </a:r>
            <a:r>
              <a:rPr lang="en-US" altLang="zh-CN" sz="2400" dirty="0"/>
              <a:t>)</a:t>
            </a:r>
            <a:r>
              <a:rPr lang="zh-CN" altLang="en-US" sz="2400" dirty="0"/>
              <a:t>、自增</a:t>
            </a:r>
            <a:r>
              <a:rPr lang="en-US" altLang="zh-CN" sz="2400" dirty="0"/>
              <a:t>(++)</a:t>
            </a:r>
            <a:r>
              <a:rPr lang="zh-CN" altLang="en-US" sz="2400" dirty="0"/>
              <a:t>、自减</a:t>
            </a:r>
            <a:r>
              <a:rPr lang="en-US" altLang="zh-CN" sz="2400" dirty="0"/>
              <a:t>(--)</a:t>
            </a:r>
            <a:r>
              <a:rPr lang="zh-CN" altLang="en-US" sz="2400" dirty="0"/>
              <a:t>等。</a:t>
            </a:r>
          </a:p>
          <a:p>
            <a:pPr eaLnBrk="1" hangingPunct="1">
              <a:lnSpc>
                <a:spcPct val="80000"/>
              </a:lnSpc>
              <a:buFontTx/>
              <a:buNone/>
            </a:pPr>
            <a:r>
              <a:rPr lang="en-US" altLang="zh-CN" sz="2800" b="1" dirty="0"/>
              <a:t>2</a:t>
            </a:r>
            <a:r>
              <a:rPr lang="zh-CN" altLang="en-US" sz="2800" b="1" dirty="0"/>
              <a:t>、一元运算符常见调用形式为：</a:t>
            </a:r>
          </a:p>
          <a:p>
            <a:pPr lvl="1" eaLnBrk="1" hangingPunct="1">
              <a:lnSpc>
                <a:spcPct val="80000"/>
              </a:lnSpc>
              <a:buFontTx/>
              <a:buNone/>
            </a:pPr>
            <a:r>
              <a:rPr lang="en-US" altLang="zh-CN" sz="2400" dirty="0">
                <a:solidFill>
                  <a:srgbClr val="FF0000"/>
                </a:solidFill>
              </a:rPr>
              <a:t>@a     </a:t>
            </a:r>
            <a:r>
              <a:rPr lang="zh-CN" altLang="en-US" sz="2400" dirty="0">
                <a:solidFill>
                  <a:srgbClr val="FF0000"/>
                </a:solidFill>
              </a:rPr>
              <a:t>或    </a:t>
            </a:r>
            <a:r>
              <a:rPr lang="en-US" altLang="zh-CN" sz="2400" dirty="0">
                <a:solidFill>
                  <a:srgbClr val="FF0000"/>
                </a:solidFill>
              </a:rPr>
              <a:t>a@ 		//</a:t>
            </a:r>
            <a:r>
              <a:rPr lang="zh-CN" altLang="en-US" sz="2400" dirty="0">
                <a:solidFill>
                  <a:srgbClr val="FF0000"/>
                </a:solidFill>
              </a:rPr>
              <a:t>隐式调用形式</a:t>
            </a:r>
          </a:p>
          <a:p>
            <a:pPr lvl="1" eaLnBrk="1" hangingPunct="1">
              <a:lnSpc>
                <a:spcPct val="80000"/>
              </a:lnSpc>
              <a:buFontTx/>
              <a:buNone/>
            </a:pPr>
            <a:r>
              <a:rPr lang="en-US" altLang="zh-CN" sz="2400" dirty="0" err="1">
                <a:solidFill>
                  <a:srgbClr val="FF0000"/>
                </a:solidFill>
              </a:rPr>
              <a:t>a.operator</a:t>
            </a:r>
            <a:r>
              <a:rPr lang="en-US" altLang="zh-CN" sz="2400" dirty="0">
                <a:solidFill>
                  <a:srgbClr val="FF0000"/>
                </a:solidFill>
              </a:rPr>
              <a:t>@()             // </a:t>
            </a:r>
            <a:r>
              <a:rPr lang="zh-CN" altLang="en-US" sz="2400" dirty="0">
                <a:solidFill>
                  <a:srgbClr val="FF0000"/>
                </a:solidFill>
              </a:rPr>
              <a:t>显式调用一元运算符</a:t>
            </a:r>
            <a:r>
              <a:rPr lang="en-US" altLang="zh-CN" sz="2400" dirty="0">
                <a:solidFill>
                  <a:srgbClr val="FF0000"/>
                </a:solidFill>
              </a:rPr>
              <a:t>@</a:t>
            </a:r>
          </a:p>
          <a:p>
            <a:pPr eaLnBrk="1" hangingPunct="1">
              <a:lnSpc>
                <a:spcPct val="80000"/>
              </a:lnSpc>
            </a:pPr>
            <a:r>
              <a:rPr lang="zh-CN" altLang="en-US" sz="2800" b="1" dirty="0"/>
              <a:t>其中的</a:t>
            </a:r>
            <a:r>
              <a:rPr lang="en-US" altLang="zh-CN" sz="2800" b="1" dirty="0"/>
              <a:t>@</a:t>
            </a:r>
            <a:r>
              <a:rPr lang="zh-CN" altLang="en-US" sz="2800" b="1" dirty="0"/>
              <a:t>代表一元运算符，</a:t>
            </a:r>
            <a:r>
              <a:rPr lang="en-US" altLang="zh-CN" sz="2800" b="1" dirty="0"/>
              <a:t>a</a:t>
            </a:r>
            <a:r>
              <a:rPr lang="zh-CN" altLang="en-US" sz="2800" b="1" dirty="0"/>
              <a:t>代表操作数。</a:t>
            </a:r>
          </a:p>
          <a:p>
            <a:pPr lvl="1" eaLnBrk="1" hangingPunct="1">
              <a:lnSpc>
                <a:spcPct val="80000"/>
              </a:lnSpc>
              <a:buFontTx/>
              <a:buNone/>
            </a:pPr>
            <a:r>
              <a:rPr lang="en-US" altLang="zh-CN" sz="2400" b="1" dirty="0"/>
              <a:t>@a</a:t>
            </a:r>
            <a:r>
              <a:rPr lang="zh-CN" altLang="en-US" sz="2400" b="1" dirty="0"/>
              <a:t>代表前缀一元运算，如“</a:t>
            </a:r>
            <a:r>
              <a:rPr lang="en-US" altLang="zh-CN" sz="2400" b="1" dirty="0"/>
              <a:t>++a”</a:t>
            </a:r>
            <a:r>
              <a:rPr lang="zh-CN" altLang="en-US" sz="2400" b="1" dirty="0"/>
              <a:t>；</a:t>
            </a:r>
          </a:p>
          <a:p>
            <a:pPr lvl="1" eaLnBrk="1" hangingPunct="1">
              <a:lnSpc>
                <a:spcPct val="80000"/>
              </a:lnSpc>
              <a:buFontTx/>
              <a:buNone/>
            </a:pPr>
            <a:r>
              <a:rPr lang="en-US" altLang="zh-CN" sz="2400" b="1" dirty="0"/>
              <a:t>a@</a:t>
            </a:r>
            <a:r>
              <a:rPr lang="zh-CN" altLang="en-US" sz="2400" b="1" dirty="0"/>
              <a:t>表示后缀运算，如“</a:t>
            </a:r>
            <a:r>
              <a:rPr lang="en-US" altLang="zh-CN" sz="2400" b="1" dirty="0"/>
              <a:t>a++”</a:t>
            </a:r>
            <a:r>
              <a:rPr lang="zh-CN" altLang="en-US" sz="2400" b="1" dirty="0"/>
              <a:t>。</a:t>
            </a:r>
          </a:p>
          <a:p>
            <a:pPr eaLnBrk="1" hangingPunct="1">
              <a:lnSpc>
                <a:spcPct val="80000"/>
              </a:lnSpc>
              <a:buFontTx/>
              <a:buNone/>
            </a:pPr>
            <a:r>
              <a:rPr lang="en-US" altLang="zh-CN" sz="2800" b="1" dirty="0">
                <a:solidFill>
                  <a:schemeClr val="accent2"/>
                </a:solidFill>
              </a:rPr>
              <a:t>3</a:t>
            </a:r>
            <a:r>
              <a:rPr lang="zh-CN" altLang="en-US" sz="2800" b="1" dirty="0">
                <a:solidFill>
                  <a:schemeClr val="accent2"/>
                </a:solidFill>
              </a:rPr>
              <a:t>、</a:t>
            </a:r>
            <a:r>
              <a:rPr lang="en-US" altLang="zh-CN" sz="2800" b="1" dirty="0">
                <a:solidFill>
                  <a:schemeClr val="accent2"/>
                </a:solidFill>
              </a:rPr>
              <a:t>@a</a:t>
            </a:r>
            <a:r>
              <a:rPr lang="zh-CN" altLang="en-US" sz="2800" b="1" dirty="0">
                <a:solidFill>
                  <a:schemeClr val="accent2"/>
                </a:solidFill>
              </a:rPr>
              <a:t>将被</a:t>
            </a:r>
            <a:r>
              <a:rPr lang="en-US" altLang="zh-CN" sz="2800" b="1" dirty="0">
                <a:solidFill>
                  <a:schemeClr val="accent2"/>
                </a:solidFill>
              </a:rPr>
              <a:t>C++</a:t>
            </a:r>
            <a:r>
              <a:rPr lang="zh-CN" altLang="en-US" sz="2800" b="1" dirty="0">
                <a:solidFill>
                  <a:schemeClr val="accent2"/>
                </a:solidFill>
              </a:rPr>
              <a:t>解释为下面的形式之一</a:t>
            </a:r>
          </a:p>
          <a:p>
            <a:pPr lvl="1" eaLnBrk="1" hangingPunct="1">
              <a:lnSpc>
                <a:spcPct val="80000"/>
              </a:lnSpc>
              <a:buFontTx/>
              <a:buNone/>
            </a:pPr>
            <a:r>
              <a:rPr lang="en-US" altLang="zh-CN" sz="2400" dirty="0" err="1"/>
              <a:t>a.operator</a:t>
            </a:r>
            <a:r>
              <a:rPr lang="en-US" altLang="zh-CN" sz="2400" dirty="0"/>
              <a:t>@()</a:t>
            </a:r>
          </a:p>
          <a:p>
            <a:pPr lvl="1" eaLnBrk="1" hangingPunct="1">
              <a:lnSpc>
                <a:spcPct val="80000"/>
              </a:lnSpc>
              <a:buFontTx/>
              <a:buNone/>
            </a:pPr>
            <a:r>
              <a:rPr lang="en-US" altLang="zh-CN" sz="2400" dirty="0"/>
              <a:t>operator@(a) </a:t>
            </a:r>
          </a:p>
        </p:txBody>
      </p:sp>
    </p:spTree>
    <p:extLst>
      <p:ext uri="{BB962C8B-B14F-4D97-AF65-F5344CB8AC3E}">
        <p14:creationId xmlns:p14="http://schemas.microsoft.com/office/powerpoint/2010/main" val="433872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7651">
                                            <p:txEl>
                                              <p:pRg st="1" end="1"/>
                                            </p:txEl>
                                          </p:spTgt>
                                        </p:tgtEl>
                                        <p:attrNameLst>
                                          <p:attrName>style.visibility</p:attrName>
                                        </p:attrNameLst>
                                      </p:cBhvr>
                                      <p:to>
                                        <p:strVal val="visible"/>
                                      </p:to>
                                    </p:set>
                                    <p:anim calcmode="lin" valueType="num">
                                      <p:cBhvr>
                                        <p:cTn id="7" dur="1000" fill="hold"/>
                                        <p:tgtEl>
                                          <p:spTgt spid="2765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2765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27651">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27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1" presetClass="entr" presetSubtype="0" fill="hold" nodeType="clickEffect">
                                  <p:stCondLst>
                                    <p:cond delay="0"/>
                                  </p:stCondLst>
                                  <p:iterate type="lt">
                                    <p:tmPct val="5000"/>
                                  </p:iterate>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p:cTn id="25" dur="10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27651">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27651">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27651">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7651">
                                            <p:txEl>
                                              <p:pRg st="5" end="5"/>
                                            </p:txEl>
                                          </p:spTgt>
                                        </p:tgtEl>
                                        <p:attrNameLst>
                                          <p:attrName>style.visibility</p:attrName>
                                        </p:attrNameLst>
                                      </p:cBhvr>
                                      <p:to>
                                        <p:strVal val="visible"/>
                                      </p:to>
                                    </p:set>
                                    <p:anim calcmode="lin" valueType="num">
                                      <p:cBhvr additive="base">
                                        <p:cTn id="33"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7651">
                                            <p:txEl>
                                              <p:pRg st="6" end="6"/>
                                            </p:txEl>
                                          </p:spTgt>
                                        </p:tgtEl>
                                        <p:attrNameLst>
                                          <p:attrName>style.visibility</p:attrName>
                                        </p:attrNameLst>
                                      </p:cBhvr>
                                      <p:to>
                                        <p:strVal val="visible"/>
                                      </p:to>
                                    </p:set>
                                    <p:anim calcmode="lin" valueType="num">
                                      <p:cBhvr additive="base">
                                        <p:cTn id="37"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651">
                                            <p:txEl>
                                              <p:pRg st="7" end="7"/>
                                            </p:txEl>
                                          </p:spTgt>
                                        </p:tgtEl>
                                        <p:attrNameLst>
                                          <p:attrName>style.visibility</p:attrName>
                                        </p:attrNameLst>
                                      </p:cBhvr>
                                      <p:to>
                                        <p:strVal val="visible"/>
                                      </p:to>
                                    </p:set>
                                    <p:anim calcmode="lin" valueType="num">
                                      <p:cBhvr additive="base">
                                        <p:cTn id="41"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7651">
                                            <p:txEl>
                                              <p:pRg st="8" end="8"/>
                                            </p:txEl>
                                          </p:spTgt>
                                        </p:tgtEl>
                                        <p:attrNameLst>
                                          <p:attrName>style.visibility</p:attrName>
                                        </p:attrNameLst>
                                      </p:cBhvr>
                                      <p:to>
                                        <p:strVal val="visible"/>
                                      </p:to>
                                    </p:set>
                                    <p:anim calcmode="lin" valueType="num">
                                      <p:cBhvr additive="base">
                                        <p:cTn id="47"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76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51">
                                            <p:txEl>
                                              <p:pRg st="9" end="9"/>
                                            </p:txEl>
                                          </p:spTgt>
                                        </p:tgtEl>
                                        <p:attrNameLst>
                                          <p:attrName>style.visibility</p:attrName>
                                        </p:attrNameLst>
                                      </p:cBhvr>
                                      <p:to>
                                        <p:strVal val="visible"/>
                                      </p:to>
                                    </p:set>
                                    <p:anim calcmode="lin" valueType="num">
                                      <p:cBhvr additive="base">
                                        <p:cTn id="51"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7651">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651">
                                            <p:txEl>
                                              <p:pRg st="10" end="10"/>
                                            </p:txEl>
                                          </p:spTgt>
                                        </p:tgtEl>
                                        <p:attrNameLst>
                                          <p:attrName>style.visibility</p:attrName>
                                        </p:attrNameLst>
                                      </p:cBhvr>
                                      <p:to>
                                        <p:strVal val="visible"/>
                                      </p:to>
                                    </p:set>
                                    <p:anim calcmode="lin" valueType="num">
                                      <p:cBhvr additive="base">
                                        <p:cTn id="55"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7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2209800" y="1268414"/>
            <a:ext cx="7772400" cy="4827587"/>
          </a:xfrm>
        </p:spPr>
        <p:txBody>
          <a:bodyPr/>
          <a:lstStyle/>
          <a:p>
            <a:pPr eaLnBrk="1" hangingPunct="1">
              <a:lnSpc>
                <a:spcPct val="80000"/>
              </a:lnSpc>
            </a:pPr>
            <a:r>
              <a:rPr lang="zh-CN" altLang="en-US" sz="2800" b="1"/>
              <a:t>一元运算符作为类成员函数重载时不需要参数，其形式如下：</a:t>
            </a:r>
          </a:p>
          <a:p>
            <a:pPr eaLnBrk="1" hangingPunct="1">
              <a:lnSpc>
                <a:spcPct val="80000"/>
              </a:lnSpc>
            </a:pPr>
            <a:endParaRPr lang="zh-CN" altLang="en-US" sz="2800" b="1"/>
          </a:p>
          <a:p>
            <a:pPr lvl="1" eaLnBrk="1" hangingPunct="1">
              <a:lnSpc>
                <a:spcPct val="80000"/>
              </a:lnSpc>
              <a:buFontTx/>
              <a:buNone/>
            </a:pPr>
            <a:r>
              <a:rPr lang="en-US" altLang="zh-CN" sz="2400" b="1">
                <a:solidFill>
                  <a:schemeClr val="accent2"/>
                </a:solidFill>
              </a:rPr>
              <a:t>class X{</a:t>
            </a:r>
          </a:p>
          <a:p>
            <a:pPr lvl="1" eaLnBrk="1" hangingPunct="1">
              <a:lnSpc>
                <a:spcPct val="80000"/>
              </a:lnSpc>
              <a:buFontTx/>
              <a:buNone/>
            </a:pPr>
            <a:r>
              <a:rPr lang="en-US" altLang="zh-CN" sz="2400" b="1">
                <a:solidFill>
                  <a:schemeClr val="accent2"/>
                </a:solidFill>
              </a:rPr>
              <a:t>……</a:t>
            </a:r>
          </a:p>
          <a:p>
            <a:pPr lvl="1" eaLnBrk="1" hangingPunct="1">
              <a:lnSpc>
                <a:spcPct val="80000"/>
              </a:lnSpc>
              <a:buFontTx/>
              <a:buNone/>
            </a:pPr>
            <a:r>
              <a:rPr lang="en-US" altLang="zh-CN" sz="2400" b="1">
                <a:solidFill>
                  <a:schemeClr val="accent2"/>
                </a:solidFill>
              </a:rPr>
              <a:t>		T operator@(){……};</a:t>
            </a:r>
          </a:p>
          <a:p>
            <a:pPr lvl="1" eaLnBrk="1" hangingPunct="1">
              <a:lnSpc>
                <a:spcPct val="80000"/>
              </a:lnSpc>
              <a:buFontTx/>
              <a:buNone/>
            </a:pPr>
            <a:r>
              <a:rPr lang="en-US" altLang="zh-CN" sz="2400" b="1">
                <a:solidFill>
                  <a:schemeClr val="accent2"/>
                </a:solidFill>
              </a:rPr>
              <a:t>}</a:t>
            </a:r>
          </a:p>
          <a:p>
            <a:pPr lvl="1" eaLnBrk="1" hangingPunct="1">
              <a:lnSpc>
                <a:spcPct val="80000"/>
              </a:lnSpc>
              <a:buFontTx/>
              <a:buNone/>
            </a:pPr>
            <a:endParaRPr lang="en-US" altLang="zh-CN" sz="2400" b="1">
              <a:solidFill>
                <a:schemeClr val="accent2"/>
              </a:solidFill>
            </a:endParaRPr>
          </a:p>
          <a:p>
            <a:pPr eaLnBrk="1" hangingPunct="1">
              <a:lnSpc>
                <a:spcPct val="80000"/>
              </a:lnSpc>
            </a:pPr>
            <a:r>
              <a:rPr lang="en-US" altLang="zh-CN" sz="2800" b="1"/>
              <a:t>T</a:t>
            </a:r>
            <a:r>
              <a:rPr lang="zh-CN" altLang="en-US" sz="2800" b="1"/>
              <a:t>是运算符</a:t>
            </a:r>
            <a:r>
              <a:rPr lang="en-US" altLang="zh-CN" sz="2800" b="1"/>
              <a:t>@</a:t>
            </a:r>
            <a:r>
              <a:rPr lang="zh-CN" altLang="en-US" sz="2800" b="1"/>
              <a:t>的返回类型。从形式上看，作为类成员函数重载的一元运算符没有参数，但实际上它包含了一个隐含参数，即调用对象的</a:t>
            </a:r>
            <a:r>
              <a:rPr lang="en-US" altLang="zh-CN" sz="2800" b="1">
                <a:solidFill>
                  <a:srgbClr val="FF0000"/>
                </a:solidFill>
              </a:rPr>
              <a:t>this</a:t>
            </a:r>
            <a:r>
              <a:rPr lang="zh-CN" altLang="en-US" sz="2800" b="1"/>
              <a:t>指针。</a:t>
            </a:r>
          </a:p>
          <a:p>
            <a:pPr eaLnBrk="1" hangingPunct="1">
              <a:lnSpc>
                <a:spcPct val="80000"/>
              </a:lnSpc>
            </a:pPr>
            <a:endParaRPr lang="en-US" altLang="zh-CN" sz="2800" b="1"/>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52180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8675">
                                            <p:txEl>
                                              <p:pRg st="2" end="2"/>
                                            </p:txEl>
                                          </p:spTgt>
                                        </p:tgtEl>
                                        <p:attrNameLst>
                                          <p:attrName>style.visibility</p:attrName>
                                        </p:attrNameLst>
                                      </p:cBhvr>
                                      <p:to>
                                        <p:strVal val="visible"/>
                                      </p:to>
                                    </p:set>
                                    <p:anim calcmode="lin" valueType="num">
                                      <p:cBhvr>
                                        <p:cTn id="7" dur="1000" fill="hold"/>
                                        <p:tgtEl>
                                          <p:spTgt spid="28675">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28675">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28675">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28675">
                                            <p:txEl>
                                              <p:pRg st="2" end="2"/>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28675">
                                            <p:txEl>
                                              <p:pRg st="3" end="3"/>
                                            </p:txEl>
                                          </p:spTgt>
                                        </p:tgtEl>
                                        <p:attrNameLst>
                                          <p:attrName>style.visibility</p:attrName>
                                        </p:attrNameLst>
                                      </p:cBhvr>
                                      <p:to>
                                        <p:strVal val="visible"/>
                                      </p:to>
                                    </p:set>
                                    <p:anim calcmode="lin" valueType="num">
                                      <p:cBhvr>
                                        <p:cTn id="13" dur="1000" fill="hold"/>
                                        <p:tgtEl>
                                          <p:spTgt spid="28675">
                                            <p:txEl>
                                              <p:pRg st="3" end="3"/>
                                            </p:txEl>
                                          </p:spTgt>
                                        </p:tgtEl>
                                        <p:attrNameLst>
                                          <p:attrName>ppt_w</p:attrName>
                                        </p:attrNameLst>
                                      </p:cBhvr>
                                      <p:tavLst>
                                        <p:tav tm="0">
                                          <p:val>
                                            <p:fltVal val="0"/>
                                          </p:val>
                                        </p:tav>
                                        <p:tav tm="100000">
                                          <p:val>
                                            <p:strVal val="#ppt_w"/>
                                          </p:val>
                                        </p:tav>
                                      </p:tavLst>
                                    </p:anim>
                                    <p:anim calcmode="lin" valueType="num">
                                      <p:cBhvr>
                                        <p:cTn id="14" dur="1000" fill="hold"/>
                                        <p:tgtEl>
                                          <p:spTgt spid="28675">
                                            <p:txEl>
                                              <p:pRg st="3" end="3"/>
                                            </p:txEl>
                                          </p:spTgt>
                                        </p:tgtEl>
                                        <p:attrNameLst>
                                          <p:attrName>ppt_h</p:attrName>
                                        </p:attrNameLst>
                                      </p:cBhvr>
                                      <p:tavLst>
                                        <p:tav tm="0">
                                          <p:val>
                                            <p:fltVal val="0"/>
                                          </p:val>
                                        </p:tav>
                                        <p:tav tm="100000">
                                          <p:val>
                                            <p:strVal val="#ppt_h"/>
                                          </p:val>
                                        </p:tav>
                                      </p:tavLst>
                                    </p:anim>
                                    <p:anim calcmode="lin" valueType="num">
                                      <p:cBhvr>
                                        <p:cTn id="15" dur="1000" fill="hold"/>
                                        <p:tgtEl>
                                          <p:spTgt spid="28675">
                                            <p:txEl>
                                              <p:pRg st="3" end="3"/>
                                            </p:txEl>
                                          </p:spTgt>
                                        </p:tgtEl>
                                        <p:attrNameLst>
                                          <p:attrName>style.rotation</p:attrName>
                                        </p:attrNameLst>
                                      </p:cBhvr>
                                      <p:tavLst>
                                        <p:tav tm="0">
                                          <p:val>
                                            <p:fltVal val="90"/>
                                          </p:val>
                                        </p:tav>
                                        <p:tav tm="100000">
                                          <p:val>
                                            <p:fltVal val="0"/>
                                          </p:val>
                                        </p:tav>
                                      </p:tavLst>
                                    </p:anim>
                                    <p:animEffect transition="in" filter="fade">
                                      <p:cBhvr>
                                        <p:cTn id="16" dur="1000"/>
                                        <p:tgtEl>
                                          <p:spTgt spid="28675">
                                            <p:txEl>
                                              <p:pRg st="3" end="3"/>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28675">
                                            <p:txEl>
                                              <p:pRg st="4" end="4"/>
                                            </p:txEl>
                                          </p:spTgt>
                                        </p:tgtEl>
                                        <p:attrNameLst>
                                          <p:attrName>style.visibility</p:attrName>
                                        </p:attrNameLst>
                                      </p:cBhvr>
                                      <p:to>
                                        <p:strVal val="visible"/>
                                      </p:to>
                                    </p:set>
                                    <p:anim calcmode="lin" valueType="num">
                                      <p:cBhvr>
                                        <p:cTn id="19" dur="1000" fill="hold"/>
                                        <p:tgtEl>
                                          <p:spTgt spid="28675">
                                            <p:txEl>
                                              <p:pRg st="4" end="4"/>
                                            </p:txEl>
                                          </p:spTgt>
                                        </p:tgtEl>
                                        <p:attrNameLst>
                                          <p:attrName>ppt_w</p:attrName>
                                        </p:attrNameLst>
                                      </p:cBhvr>
                                      <p:tavLst>
                                        <p:tav tm="0">
                                          <p:val>
                                            <p:fltVal val="0"/>
                                          </p:val>
                                        </p:tav>
                                        <p:tav tm="100000">
                                          <p:val>
                                            <p:strVal val="#ppt_w"/>
                                          </p:val>
                                        </p:tav>
                                      </p:tavLst>
                                    </p:anim>
                                    <p:anim calcmode="lin" valueType="num">
                                      <p:cBhvr>
                                        <p:cTn id="20" dur="1000" fill="hold"/>
                                        <p:tgtEl>
                                          <p:spTgt spid="28675">
                                            <p:txEl>
                                              <p:pRg st="4" end="4"/>
                                            </p:txEl>
                                          </p:spTgt>
                                        </p:tgtEl>
                                        <p:attrNameLst>
                                          <p:attrName>ppt_h</p:attrName>
                                        </p:attrNameLst>
                                      </p:cBhvr>
                                      <p:tavLst>
                                        <p:tav tm="0">
                                          <p:val>
                                            <p:fltVal val="0"/>
                                          </p:val>
                                        </p:tav>
                                        <p:tav tm="100000">
                                          <p:val>
                                            <p:strVal val="#ppt_h"/>
                                          </p:val>
                                        </p:tav>
                                      </p:tavLst>
                                    </p:anim>
                                    <p:anim calcmode="lin" valueType="num">
                                      <p:cBhvr>
                                        <p:cTn id="21" dur="1000" fill="hold"/>
                                        <p:tgtEl>
                                          <p:spTgt spid="28675">
                                            <p:txEl>
                                              <p:pRg st="4" end="4"/>
                                            </p:txEl>
                                          </p:spTgt>
                                        </p:tgtEl>
                                        <p:attrNameLst>
                                          <p:attrName>style.rotation</p:attrName>
                                        </p:attrNameLst>
                                      </p:cBhvr>
                                      <p:tavLst>
                                        <p:tav tm="0">
                                          <p:val>
                                            <p:fltVal val="90"/>
                                          </p:val>
                                        </p:tav>
                                        <p:tav tm="100000">
                                          <p:val>
                                            <p:fltVal val="0"/>
                                          </p:val>
                                        </p:tav>
                                      </p:tavLst>
                                    </p:anim>
                                    <p:animEffect transition="in" filter="fade">
                                      <p:cBhvr>
                                        <p:cTn id="22" dur="1000"/>
                                        <p:tgtEl>
                                          <p:spTgt spid="28675">
                                            <p:txEl>
                                              <p:pRg st="4" end="4"/>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28675">
                                            <p:txEl>
                                              <p:pRg st="5" end="5"/>
                                            </p:txEl>
                                          </p:spTgt>
                                        </p:tgtEl>
                                        <p:attrNameLst>
                                          <p:attrName>style.visibility</p:attrName>
                                        </p:attrNameLst>
                                      </p:cBhvr>
                                      <p:to>
                                        <p:strVal val="visible"/>
                                      </p:to>
                                    </p:set>
                                    <p:anim calcmode="lin" valueType="num">
                                      <p:cBhvr>
                                        <p:cTn id="25" dur="1000" fill="hold"/>
                                        <p:tgtEl>
                                          <p:spTgt spid="28675">
                                            <p:txEl>
                                              <p:pRg st="5" end="5"/>
                                            </p:txEl>
                                          </p:spTgt>
                                        </p:tgtEl>
                                        <p:attrNameLst>
                                          <p:attrName>ppt_w</p:attrName>
                                        </p:attrNameLst>
                                      </p:cBhvr>
                                      <p:tavLst>
                                        <p:tav tm="0">
                                          <p:val>
                                            <p:fltVal val="0"/>
                                          </p:val>
                                        </p:tav>
                                        <p:tav tm="100000">
                                          <p:val>
                                            <p:strVal val="#ppt_w"/>
                                          </p:val>
                                        </p:tav>
                                      </p:tavLst>
                                    </p:anim>
                                    <p:anim calcmode="lin" valueType="num">
                                      <p:cBhvr>
                                        <p:cTn id="26" dur="1000" fill="hold"/>
                                        <p:tgtEl>
                                          <p:spTgt spid="28675">
                                            <p:txEl>
                                              <p:pRg st="5" end="5"/>
                                            </p:txEl>
                                          </p:spTgt>
                                        </p:tgtEl>
                                        <p:attrNameLst>
                                          <p:attrName>ppt_h</p:attrName>
                                        </p:attrNameLst>
                                      </p:cBhvr>
                                      <p:tavLst>
                                        <p:tav tm="0">
                                          <p:val>
                                            <p:fltVal val="0"/>
                                          </p:val>
                                        </p:tav>
                                        <p:tav tm="100000">
                                          <p:val>
                                            <p:strVal val="#ppt_h"/>
                                          </p:val>
                                        </p:tav>
                                      </p:tavLst>
                                    </p:anim>
                                    <p:anim calcmode="lin" valueType="num">
                                      <p:cBhvr>
                                        <p:cTn id="27" dur="1000" fill="hold"/>
                                        <p:tgtEl>
                                          <p:spTgt spid="28675">
                                            <p:txEl>
                                              <p:pRg st="5" end="5"/>
                                            </p:txEl>
                                          </p:spTgt>
                                        </p:tgtEl>
                                        <p:attrNameLst>
                                          <p:attrName>style.rotation</p:attrName>
                                        </p:attrNameLst>
                                      </p:cBhvr>
                                      <p:tavLst>
                                        <p:tav tm="0">
                                          <p:val>
                                            <p:fltVal val="90"/>
                                          </p:val>
                                        </p:tav>
                                        <p:tav tm="100000">
                                          <p:val>
                                            <p:fltVal val="0"/>
                                          </p:val>
                                        </p:tav>
                                      </p:tavLst>
                                    </p:anim>
                                    <p:animEffect transition="in" filter="fade">
                                      <p:cBhvr>
                                        <p:cTn id="28" dur="1000"/>
                                        <p:tgtEl>
                                          <p:spTgt spid="2867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28675">
                                            <p:txEl>
                                              <p:pRg st="7" end="7"/>
                                            </p:txEl>
                                          </p:spTgt>
                                        </p:tgtEl>
                                        <p:attrNameLst>
                                          <p:attrName>style.visibility</p:attrName>
                                        </p:attrNameLst>
                                      </p:cBhvr>
                                      <p:to>
                                        <p:strVal val="visible"/>
                                      </p:to>
                                    </p:set>
                                    <p:anim from="(-#ppt_w/2)" to="(#ppt_x)" calcmode="lin" valueType="num">
                                      <p:cBhvr>
                                        <p:cTn id="33" dur="600" fill="hold">
                                          <p:stCondLst>
                                            <p:cond delay="0"/>
                                          </p:stCondLst>
                                        </p:cTn>
                                        <p:tgtEl>
                                          <p:spTgt spid="28675">
                                            <p:txEl>
                                              <p:pRg st="7" end="7"/>
                                            </p:txEl>
                                          </p:spTgt>
                                        </p:tgtEl>
                                        <p:attrNameLst>
                                          <p:attrName>ppt_x</p:attrName>
                                        </p:attrNameLst>
                                      </p:cBhvr>
                                    </p:anim>
                                    <p:anim from="0" to="-1.0" calcmode="lin" valueType="num">
                                      <p:cBhvr>
                                        <p:cTn id="34" dur="200" decel="50000" autoRev="1" fill="hold">
                                          <p:stCondLst>
                                            <p:cond delay="600"/>
                                          </p:stCondLst>
                                        </p:cTn>
                                        <p:tgtEl>
                                          <p:spTgt spid="28675">
                                            <p:txEl>
                                              <p:pRg st="7" end="7"/>
                                            </p:txEl>
                                          </p:spTgt>
                                        </p:tgtEl>
                                        <p:attrNameLst>
                                          <p:attrName>xshear</p:attrName>
                                        </p:attrNameLst>
                                      </p:cBhvr>
                                    </p:anim>
                                    <p:animScale>
                                      <p:cBhvr>
                                        <p:cTn id="35" dur="200" decel="100000" autoRev="1" fill="hold">
                                          <p:stCondLst>
                                            <p:cond delay="600"/>
                                          </p:stCondLst>
                                        </p:cTn>
                                        <p:tgtEl>
                                          <p:spTgt spid="28675">
                                            <p:txEl>
                                              <p:pRg st="7" end="7"/>
                                            </p:txEl>
                                          </p:spTgt>
                                        </p:tgtEl>
                                      </p:cBhvr>
                                      <p:from x="100000" y="100000"/>
                                      <p:to x="80000" y="100000"/>
                                    </p:animScale>
                                    <p:anim by="(#ppt_h/3+#ppt_w*0.1)" calcmode="lin" valueType="num">
                                      <p:cBhvr additive="sum">
                                        <p:cTn id="36" dur="200" decel="100000" autoRev="1" fill="hold">
                                          <p:stCondLst>
                                            <p:cond delay="600"/>
                                          </p:stCondLst>
                                        </p:cTn>
                                        <p:tgtEl>
                                          <p:spTgt spid="28675">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495601" y="-30021"/>
            <a:ext cx="8459787" cy="1143000"/>
          </a:xfrm>
        </p:spPr>
        <p:txBody>
          <a:bodyPr/>
          <a:lstStyle/>
          <a:p>
            <a:pPr eaLnBrk="1" hangingPunct="1"/>
            <a:r>
              <a:rPr lang="en-US" altLang="zh-CN" b="1" dirty="0"/>
              <a:t>6.4.2.2 </a:t>
            </a:r>
            <a:r>
              <a:rPr lang="zh-CN" altLang="en-US" b="1" dirty="0"/>
              <a:t>作为</a:t>
            </a:r>
            <a:r>
              <a:rPr lang="zh-CN" altLang="en-US" b="1" dirty="0">
                <a:solidFill>
                  <a:srgbClr val="FF0000"/>
                </a:solidFill>
              </a:rPr>
              <a:t>友元函数重载一元运算符</a:t>
            </a:r>
          </a:p>
        </p:txBody>
      </p:sp>
      <p:sp>
        <p:nvSpPr>
          <p:cNvPr id="64515" name="Rectangle 3"/>
          <p:cNvSpPr>
            <a:spLocks noGrp="1" noChangeArrowheads="1"/>
          </p:cNvSpPr>
          <p:nvPr>
            <p:ph type="body" idx="1"/>
          </p:nvPr>
        </p:nvSpPr>
        <p:spPr>
          <a:xfrm>
            <a:off x="2209801" y="1412876"/>
            <a:ext cx="8062913" cy="4683125"/>
          </a:xfrm>
        </p:spPr>
        <p:txBody>
          <a:bodyPr/>
          <a:lstStyle/>
          <a:p>
            <a:pPr eaLnBrk="1" hangingPunct="1"/>
            <a:r>
              <a:rPr lang="zh-CN" altLang="en-US" sz="2800" b="1" dirty="0"/>
              <a:t>用友元函数重载一元运算符时需要一个参数。如在例</a:t>
            </a:r>
            <a:r>
              <a:rPr lang="en-US" altLang="zh-CN" sz="2800" b="1" dirty="0"/>
              <a:t>6-4</a:t>
            </a:r>
            <a:r>
              <a:rPr lang="zh-CN" altLang="en-US" sz="2800" b="1" dirty="0"/>
              <a:t>中，将</a:t>
            </a:r>
            <a:r>
              <a:rPr lang="en-US" altLang="zh-CN" sz="2800" b="1" dirty="0"/>
              <a:t>++</a:t>
            </a:r>
            <a:r>
              <a:rPr lang="zh-CN" altLang="en-US" sz="2800" b="1" dirty="0"/>
              <a:t>运算符重载为</a:t>
            </a:r>
            <a:r>
              <a:rPr lang="en-US" altLang="zh-CN" sz="2800" b="1" dirty="0"/>
              <a:t>Time</a:t>
            </a:r>
            <a:r>
              <a:rPr lang="zh-CN" altLang="en-US" sz="2800" b="1" dirty="0"/>
              <a:t>类的友元函数的情况如下。</a:t>
            </a:r>
          </a:p>
          <a:p>
            <a:pPr eaLnBrk="1" hangingPunct="1">
              <a:buFontTx/>
              <a:buNone/>
            </a:pPr>
            <a:r>
              <a:rPr lang="en-US" altLang="zh-CN" sz="2800" b="1" dirty="0"/>
              <a:t>【</a:t>
            </a:r>
            <a:r>
              <a:rPr lang="zh-CN" altLang="en-US" sz="2800" b="1" dirty="0"/>
              <a:t>例</a:t>
            </a:r>
            <a:r>
              <a:rPr lang="en-US" altLang="zh-CN" sz="2800" b="1" dirty="0"/>
              <a:t>6-6】  </a:t>
            </a:r>
            <a:r>
              <a:rPr lang="zh-CN" altLang="en-US" sz="2800" b="1" dirty="0"/>
              <a:t>用友元重载</a:t>
            </a:r>
            <a:r>
              <a:rPr lang="en-US" altLang="zh-CN" sz="2800" b="1" dirty="0"/>
              <a:t>Time</a:t>
            </a:r>
            <a:r>
              <a:rPr lang="zh-CN" altLang="en-US" sz="2800" b="1" dirty="0"/>
              <a:t>类的自增运算符</a:t>
            </a:r>
            <a:r>
              <a:rPr lang="en-US" altLang="zh-CN" sz="2800" b="1" dirty="0"/>
              <a:t>++</a:t>
            </a:r>
            <a:r>
              <a:rPr lang="zh-CN" altLang="en-US" sz="2800" b="1" dirty="0"/>
              <a:t>。</a:t>
            </a:r>
          </a:p>
          <a:p>
            <a:pPr eaLnBrk="1" hangingPunct="1">
              <a:buFontTx/>
              <a:buNone/>
            </a:pPr>
            <a:r>
              <a:rPr lang="en-US" altLang="zh-CN" sz="2800" b="1" dirty="0"/>
              <a:t>//CH6-6.cpp</a:t>
            </a:r>
          </a:p>
          <a:p>
            <a:pPr eaLnBrk="1" hangingPunct="1">
              <a:buFontTx/>
              <a:buNone/>
            </a:pPr>
            <a:r>
              <a:rPr lang="en-US" altLang="zh-CN" sz="2800" b="1" dirty="0"/>
              <a:t>class Time{</a:t>
            </a:r>
          </a:p>
          <a:p>
            <a:pPr eaLnBrk="1" hangingPunct="1">
              <a:buFontTx/>
              <a:buNone/>
            </a:pPr>
            <a:r>
              <a:rPr lang="en-US" altLang="zh-CN" sz="2800" b="1" dirty="0"/>
              <a:t>		……                    //</a:t>
            </a:r>
            <a:r>
              <a:rPr lang="zh-CN" altLang="en-US" sz="2800" b="1" dirty="0"/>
              <a:t>省略的代码与例</a:t>
            </a:r>
            <a:r>
              <a:rPr lang="en-US" altLang="zh-CN" sz="2800" b="1" dirty="0"/>
              <a:t>6-4</a:t>
            </a:r>
            <a:r>
              <a:rPr lang="zh-CN" altLang="en-US" sz="2800" b="1" dirty="0"/>
              <a:t>相同</a:t>
            </a:r>
          </a:p>
          <a:p>
            <a:pPr eaLnBrk="1" hangingPunct="1">
              <a:buFontTx/>
              <a:buNone/>
            </a:pPr>
            <a:r>
              <a:rPr lang="zh-CN" altLang="en-US" sz="2800" b="1" dirty="0"/>
              <a:t>		</a:t>
            </a:r>
            <a:r>
              <a:rPr lang="en-US" altLang="zh-CN" sz="2800" b="1" dirty="0"/>
              <a:t>friend Time operator++(Time </a:t>
            </a:r>
            <a:r>
              <a:rPr lang="en-US" altLang="zh-CN" sz="2800" b="1" dirty="0">
                <a:solidFill>
                  <a:srgbClr val="FF0000"/>
                </a:solidFill>
              </a:rPr>
              <a:t>&amp;</a:t>
            </a:r>
            <a:r>
              <a:rPr lang="en-US" altLang="zh-CN" sz="2800" b="1" dirty="0"/>
              <a:t>t);</a:t>
            </a:r>
          </a:p>
          <a:p>
            <a:pPr eaLnBrk="1" hangingPunct="1">
              <a:buFontTx/>
              <a:buNone/>
            </a:pPr>
            <a:r>
              <a:rPr lang="en-US" altLang="zh-CN" sz="2800" b="1" dirty="0"/>
              <a:t>};</a:t>
            </a:r>
          </a:p>
        </p:txBody>
      </p:sp>
    </p:spTree>
    <p:extLst>
      <p:ext uri="{BB962C8B-B14F-4D97-AF65-F5344CB8AC3E}">
        <p14:creationId xmlns:p14="http://schemas.microsoft.com/office/powerpoint/2010/main" val="19268015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a:xfrm>
            <a:off x="1981200" y="1772817"/>
            <a:ext cx="7772400" cy="4899025"/>
          </a:xfrm>
        </p:spPr>
        <p:txBody>
          <a:bodyPr/>
          <a:lstStyle/>
          <a:p>
            <a:pPr eaLnBrk="1" hangingPunct="1"/>
            <a:r>
              <a:rPr lang="zh-CN" altLang="en-US" b="1" dirty="0"/>
              <a:t>在用友元和普通函数重载</a:t>
            </a:r>
            <a:r>
              <a:rPr lang="en-US" altLang="zh-CN" b="1" dirty="0"/>
              <a:t>++</a:t>
            </a:r>
            <a:r>
              <a:rPr lang="zh-CN" altLang="en-US" b="1" dirty="0"/>
              <a:t>、</a:t>
            </a:r>
            <a:r>
              <a:rPr lang="en-US" altLang="zh-CN" b="1" dirty="0"/>
              <a:t>--</a:t>
            </a:r>
            <a:r>
              <a:rPr lang="zh-CN" altLang="en-US" b="1" dirty="0"/>
              <a:t>这类一元运算符函数时，如果用</a:t>
            </a:r>
            <a:r>
              <a:rPr lang="zh-CN" altLang="en-US" b="1" dirty="0">
                <a:solidFill>
                  <a:srgbClr val="FF0000"/>
                </a:solidFill>
              </a:rPr>
              <a:t>值传递</a:t>
            </a:r>
            <a:r>
              <a:rPr lang="zh-CN" altLang="en-US" b="1" dirty="0"/>
              <a:t>的方式设置函数的参数，就可能会发生错误，不能把运算结果返回给调用对象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53197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8999" y="-31904"/>
            <a:ext cx="8229600" cy="1143000"/>
          </a:xfrm>
        </p:spPr>
        <p:txBody>
          <a:bodyPr/>
          <a:lstStyle/>
          <a:p>
            <a:r>
              <a:rPr lang="zh-CN" altLang="en-US" dirty="0">
                <a:solidFill>
                  <a:srgbClr val="FF0000"/>
                </a:solidFill>
              </a:rPr>
              <a:t>成员函数还是友元函数</a:t>
            </a:r>
          </a:p>
        </p:txBody>
      </p:sp>
      <p:sp>
        <p:nvSpPr>
          <p:cNvPr id="3" name="内容占位符 2"/>
          <p:cNvSpPr>
            <a:spLocks noGrp="1"/>
          </p:cNvSpPr>
          <p:nvPr>
            <p:ph idx="1"/>
          </p:nvPr>
        </p:nvSpPr>
        <p:spPr>
          <a:xfrm>
            <a:off x="3807635" y="1276202"/>
            <a:ext cx="6876256" cy="1736724"/>
          </a:xfrm>
        </p:spPr>
        <p:txBody>
          <a:bodyPr/>
          <a:lstStyle/>
          <a:p>
            <a:pPr>
              <a:lnSpc>
                <a:spcPct val="150000"/>
              </a:lnSpc>
            </a:pPr>
            <a:r>
              <a:rPr lang="zh-CN" altLang="en-US" sz="2400" b="1" dirty="0"/>
              <a:t>一般来说，对于双目运算符，最好将其重载为友元函数，因为这样更方便些；而对于单目运算符，则最好重载为成员函数。</a:t>
            </a:r>
            <a:endParaRPr lang="en-US" altLang="zh-CN" sz="2400" b="1"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2590800" cy="2476500"/>
          </a:xfrm>
          <a:prstGeom prst="rect">
            <a:avLst/>
          </a:prstGeom>
        </p:spPr>
      </p:pic>
      <p:sp>
        <p:nvSpPr>
          <p:cNvPr id="6" name="文本框 5"/>
          <p:cNvSpPr txBox="1"/>
          <p:nvPr/>
        </p:nvSpPr>
        <p:spPr>
          <a:xfrm>
            <a:off x="1919536" y="3212976"/>
            <a:ext cx="8424936" cy="2862322"/>
          </a:xfrm>
          <a:prstGeom prst="rect">
            <a:avLst/>
          </a:prstGeom>
          <a:noFill/>
        </p:spPr>
        <p:txBody>
          <a:bodyPr wrap="square" rtlCol="0">
            <a:spAutoFit/>
          </a:bodyPr>
          <a:lstStyle/>
          <a:p>
            <a:pPr marL="342900" indent="-342900" eaLnBrk="0" fontAlgn="base" hangingPunct="0">
              <a:lnSpc>
                <a:spcPct val="150000"/>
              </a:lnSpc>
              <a:spcBef>
                <a:spcPct val="0"/>
              </a:spcBef>
              <a:spcAft>
                <a:spcPct val="0"/>
              </a:spcAft>
              <a:buFont typeface="Wingdings" panose="05000000000000000000" pitchFamily="2" charset="2"/>
              <a:buChar char="l"/>
            </a:pPr>
            <a:r>
              <a:rPr kumimoji="1" lang="zh-CN" altLang="en-US" sz="2400" dirty="0">
                <a:solidFill>
                  <a:prstClr val="black"/>
                </a:solidFill>
                <a:latin typeface="Arial Rounded MT Bold" pitchFamily="34" charset="0"/>
                <a:ea typeface="楷体_GB2312" pitchFamily="49" charset="-122"/>
              </a:rPr>
              <a:t>双目运算符不能重载为友元函数的：赋值运算符</a:t>
            </a:r>
            <a:r>
              <a:rPr kumimoji="1" lang="en-US" altLang="zh-CN" sz="2400" dirty="0">
                <a:solidFill>
                  <a:prstClr val="black"/>
                </a:solidFill>
                <a:latin typeface="Arial Rounded MT Bold" pitchFamily="34" charset="0"/>
                <a:ea typeface="楷体_GB2312" pitchFamily="49" charset="-122"/>
              </a:rPr>
              <a:t>=</a:t>
            </a:r>
            <a:r>
              <a:rPr kumimoji="1" lang="zh-CN" altLang="en-US" sz="2400" dirty="0">
                <a:solidFill>
                  <a:prstClr val="black"/>
                </a:solidFill>
                <a:latin typeface="Arial Rounded MT Bold" pitchFamily="34" charset="0"/>
                <a:ea typeface="楷体_GB2312" pitchFamily="49" charset="-122"/>
              </a:rPr>
              <a:t>；</a:t>
            </a:r>
            <a:endParaRPr kumimoji="1" lang="en-US" altLang="zh-CN" sz="2400" dirty="0">
              <a:solidFill>
                <a:prstClr val="black"/>
              </a:solidFill>
              <a:latin typeface="Arial Rounded MT Bold" pitchFamily="34" charset="0"/>
              <a:ea typeface="楷体_GB2312" pitchFamily="49" charset="-122"/>
            </a:endParaRPr>
          </a:p>
          <a:p>
            <a:pPr marL="342900" indent="-342900" eaLnBrk="0" fontAlgn="base" hangingPunct="0">
              <a:lnSpc>
                <a:spcPct val="150000"/>
              </a:lnSpc>
              <a:spcBef>
                <a:spcPct val="0"/>
              </a:spcBef>
              <a:spcAft>
                <a:spcPct val="0"/>
              </a:spcAft>
              <a:buFont typeface="Wingdings" panose="05000000000000000000" pitchFamily="2" charset="2"/>
              <a:buChar char="l"/>
            </a:pPr>
            <a:r>
              <a:rPr kumimoji="1" lang="zh-CN" altLang="en-US" sz="2400" dirty="0">
                <a:solidFill>
                  <a:prstClr val="black"/>
                </a:solidFill>
                <a:latin typeface="Arial Rounded MT Bold" pitchFamily="34" charset="0"/>
                <a:ea typeface="楷体_GB2312" pitchFamily="49" charset="-122"/>
              </a:rPr>
              <a:t>单目运算符只能重载为成员函数的：函数调用运算符</a:t>
            </a:r>
            <a:r>
              <a:rPr kumimoji="1" lang="en-US" altLang="zh-CN" sz="2400" dirty="0">
                <a:solidFill>
                  <a:prstClr val="black"/>
                </a:solidFill>
                <a:latin typeface="Arial Rounded MT Bold" pitchFamily="34" charset="0"/>
                <a:ea typeface="楷体_GB2312" pitchFamily="49" charset="-122"/>
              </a:rPr>
              <a:t>()</a:t>
            </a:r>
            <a:r>
              <a:rPr kumimoji="1" lang="zh-CN" altLang="en-US" sz="2400" dirty="0">
                <a:solidFill>
                  <a:prstClr val="black"/>
                </a:solidFill>
                <a:latin typeface="Arial Rounded MT Bold" pitchFamily="34" charset="0"/>
                <a:ea typeface="楷体_GB2312" pitchFamily="49" charset="-122"/>
              </a:rPr>
              <a:t>、下标运算符</a:t>
            </a:r>
            <a:r>
              <a:rPr kumimoji="1" lang="en-US" altLang="zh-CN" sz="2400" dirty="0">
                <a:solidFill>
                  <a:prstClr val="black"/>
                </a:solidFill>
                <a:latin typeface="Arial Rounded MT Bold" pitchFamily="34" charset="0"/>
                <a:ea typeface="楷体_GB2312" pitchFamily="49" charset="-122"/>
              </a:rPr>
              <a:t>[]</a:t>
            </a:r>
            <a:r>
              <a:rPr kumimoji="1" lang="zh-CN" altLang="en-US" sz="2400" dirty="0">
                <a:solidFill>
                  <a:prstClr val="black"/>
                </a:solidFill>
                <a:latin typeface="Arial Rounded MT Bold" pitchFamily="34" charset="0"/>
                <a:ea typeface="楷体_GB2312" pitchFamily="49" charset="-122"/>
              </a:rPr>
              <a:t>和指针</a:t>
            </a:r>
            <a:r>
              <a:rPr kumimoji="1" lang="en-US" altLang="zh-CN" sz="2400" dirty="0">
                <a:solidFill>
                  <a:prstClr val="black"/>
                </a:solidFill>
                <a:latin typeface="Arial Rounded MT Bold" pitchFamily="34" charset="0"/>
                <a:ea typeface="楷体_GB2312" pitchFamily="49" charset="-122"/>
              </a:rPr>
              <a:t>-&gt;</a:t>
            </a:r>
            <a:r>
              <a:rPr kumimoji="1" lang="zh-CN" altLang="en-US" sz="2400" dirty="0">
                <a:solidFill>
                  <a:prstClr val="black"/>
                </a:solidFill>
                <a:latin typeface="Arial Rounded MT Bold" pitchFamily="34" charset="0"/>
                <a:ea typeface="楷体_GB2312" pitchFamily="49" charset="-122"/>
              </a:rPr>
              <a:t>等；</a:t>
            </a:r>
            <a:endParaRPr kumimoji="1" lang="en-US" altLang="zh-CN" sz="2400" dirty="0">
              <a:solidFill>
                <a:prstClr val="black"/>
              </a:solidFill>
              <a:latin typeface="Arial Rounded MT Bold" pitchFamily="34" charset="0"/>
              <a:ea typeface="楷体_GB2312" pitchFamily="49" charset="-122"/>
            </a:endParaRPr>
          </a:p>
          <a:p>
            <a:pPr marL="342900" indent="-342900" eaLnBrk="0" fontAlgn="base" hangingPunct="0">
              <a:lnSpc>
                <a:spcPct val="150000"/>
              </a:lnSpc>
              <a:spcBef>
                <a:spcPct val="0"/>
              </a:spcBef>
              <a:spcAft>
                <a:spcPct val="0"/>
              </a:spcAft>
              <a:buFont typeface="Wingdings" panose="05000000000000000000" pitchFamily="2" charset="2"/>
              <a:buChar char="l"/>
            </a:pPr>
            <a:r>
              <a:rPr kumimoji="1" lang="zh-CN" altLang="en-US" sz="2400" dirty="0">
                <a:solidFill>
                  <a:prstClr val="black"/>
                </a:solidFill>
                <a:latin typeface="Arial Rounded MT Bold" pitchFamily="34" charset="0"/>
                <a:ea typeface="楷体_GB2312" pitchFamily="49" charset="-122"/>
              </a:rPr>
              <a:t>只能重载为友元函数的：输出运算符</a:t>
            </a:r>
            <a:r>
              <a:rPr kumimoji="1" lang="en-US" altLang="zh-CN" sz="2400" dirty="0">
                <a:solidFill>
                  <a:prstClr val="black"/>
                </a:solidFill>
                <a:latin typeface="Arial Rounded MT Bold" pitchFamily="34" charset="0"/>
                <a:ea typeface="楷体_GB2312" pitchFamily="49" charset="-122"/>
              </a:rPr>
              <a:t>&lt;&lt;</a:t>
            </a:r>
            <a:r>
              <a:rPr kumimoji="1" lang="zh-CN" altLang="en-US" sz="2400" dirty="0">
                <a:solidFill>
                  <a:prstClr val="black"/>
                </a:solidFill>
                <a:latin typeface="Arial Rounded MT Bold" pitchFamily="34" charset="0"/>
                <a:ea typeface="楷体_GB2312" pitchFamily="49" charset="-122"/>
              </a:rPr>
              <a:t>，第一个操作数一定是</a:t>
            </a:r>
            <a:r>
              <a:rPr kumimoji="1" lang="en-US" altLang="zh-CN" sz="2400" dirty="0" err="1">
                <a:solidFill>
                  <a:prstClr val="black"/>
                </a:solidFill>
                <a:latin typeface="Arial Rounded MT Bold" pitchFamily="34" charset="0"/>
                <a:ea typeface="楷体_GB2312" pitchFamily="49" charset="-122"/>
              </a:rPr>
              <a:t>ostream</a:t>
            </a:r>
            <a:r>
              <a:rPr kumimoji="1" lang="zh-CN" altLang="en-US" sz="2400" dirty="0">
                <a:solidFill>
                  <a:prstClr val="black"/>
                </a:solidFill>
                <a:latin typeface="Arial Rounded MT Bold" pitchFamily="34" charset="0"/>
                <a:ea typeface="楷体_GB2312" pitchFamily="49" charset="-122"/>
              </a:rPr>
              <a:t>类型</a:t>
            </a:r>
            <a:endParaRPr kumimoji="1" lang="zh-CN" altLang="en-US" sz="2000" dirty="0">
              <a:solidFill>
                <a:prstClr val="black"/>
              </a:solidFill>
              <a:latin typeface="Arial Rounded MT Bold" pitchFamily="34" charset="0"/>
              <a:ea typeface="楷体_GB2312" pitchFamily="49" charset="-122"/>
            </a:endParaRPr>
          </a:p>
        </p:txBody>
      </p:sp>
    </p:spTree>
    <p:extLst>
      <p:ext uri="{BB962C8B-B14F-4D97-AF65-F5344CB8AC3E}">
        <p14:creationId xmlns:p14="http://schemas.microsoft.com/office/powerpoint/2010/main" val="310511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4.16667E-6 3.7037E-6 L -4.16667E-6 -0.07223 " pathEditMode="relative" rAng="0" ptsTypes="AA">
                                      <p:cBhvr>
                                        <p:cTn id="6" dur="250" accel="50000" decel="50000" autoRev="1" fill="hold">
                                          <p:stCondLst>
                                            <p:cond delay="0"/>
                                          </p:stCondLst>
                                        </p:cTn>
                                        <p:tgtEl>
                                          <p:spTgt spid="2"/>
                                        </p:tgtEl>
                                        <p:attrNameLst>
                                          <p:attrName>ppt_x</p:attrName>
                                          <p:attrName>ppt_y</p:attrName>
                                        </p:attrNameLst>
                                      </p:cBhvr>
                                      <p:rCtr x="0" y="-3611"/>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5600" y="0"/>
            <a:ext cx="8783150" cy="1138138"/>
          </a:xfrm>
        </p:spPr>
        <p:txBody>
          <a:bodyPr/>
          <a:lstStyle/>
          <a:p>
            <a:r>
              <a:rPr lang="en-US" altLang="zh-CN" sz="3200" b="1" dirty="0"/>
              <a:t>Copy constructor </a:t>
            </a:r>
            <a:r>
              <a:rPr lang="zh-CN" altLang="en-US" sz="3200" b="1" dirty="0"/>
              <a:t>和 </a:t>
            </a:r>
            <a:r>
              <a:rPr lang="en-US" altLang="zh-CN" sz="3200" b="1" dirty="0"/>
              <a:t>operator= </a:t>
            </a:r>
            <a:r>
              <a:rPr lang="zh-CN" altLang="en-US" sz="3200" b="1" dirty="0"/>
              <a:t>的区别？</a:t>
            </a:r>
          </a:p>
        </p:txBody>
      </p:sp>
      <p:sp>
        <p:nvSpPr>
          <p:cNvPr id="3" name="内容占位符 2"/>
          <p:cNvSpPr>
            <a:spLocks noGrp="1"/>
          </p:cNvSpPr>
          <p:nvPr>
            <p:ph idx="1"/>
          </p:nvPr>
        </p:nvSpPr>
        <p:spPr>
          <a:xfrm>
            <a:off x="1991544" y="1138138"/>
            <a:ext cx="7975600" cy="4954588"/>
          </a:xfrm>
        </p:spPr>
        <p:txBody>
          <a:bodyPr/>
          <a:lstStyle/>
          <a:p>
            <a:r>
              <a:rPr lang="zh-CN" altLang="en-US" dirty="0"/>
              <a:t>当有新对象生成时，</a:t>
            </a:r>
            <a:r>
              <a:rPr lang="en-US" altLang="zh-CN" dirty="0"/>
              <a:t> copy constructor</a:t>
            </a:r>
            <a:r>
              <a:rPr lang="zh-CN" altLang="en-US" dirty="0"/>
              <a:t>发生作用</a:t>
            </a:r>
            <a:endParaRPr lang="en-US" altLang="zh-CN" dirty="0"/>
          </a:p>
          <a:p>
            <a:pPr marL="0" indent="0">
              <a:buNone/>
            </a:pPr>
            <a:r>
              <a:rPr lang="en-US" altLang="zh-CN" dirty="0"/>
              <a:t>   </a:t>
            </a:r>
            <a:r>
              <a:rPr lang="zh-CN" altLang="en-US" dirty="0"/>
              <a:t>已有对象间赋值时，</a:t>
            </a:r>
            <a:r>
              <a:rPr lang="en-US" altLang="zh-CN" dirty="0"/>
              <a:t>operator=</a:t>
            </a:r>
            <a:r>
              <a:rPr lang="zh-CN" altLang="en-US" dirty="0"/>
              <a:t>发生作用</a:t>
            </a:r>
          </a:p>
          <a:p>
            <a:pPr marL="0" indent="0">
              <a:buNone/>
            </a:pPr>
            <a:endParaRPr lang="en-US" altLang="zh-CN" dirty="0"/>
          </a:p>
          <a:p>
            <a:pPr marL="0" indent="0">
              <a:buNone/>
            </a:pPr>
            <a:r>
              <a:rPr lang="en-US" altLang="zh-CN" dirty="0"/>
              <a:t>   X a</a:t>
            </a:r>
            <a:r>
              <a:rPr lang="zh-CN" altLang="en-US" dirty="0"/>
              <a:t>；</a:t>
            </a:r>
            <a:endParaRPr lang="en-US" altLang="zh-CN" dirty="0"/>
          </a:p>
          <a:p>
            <a:pPr marL="0" indent="0">
              <a:buNone/>
            </a:pPr>
            <a:r>
              <a:rPr lang="en-US" altLang="zh-CN" dirty="0"/>
              <a:t>   X b(a);</a:t>
            </a:r>
            <a:r>
              <a:rPr lang="zh-CN" altLang="en-US" dirty="0"/>
              <a:t>或</a:t>
            </a:r>
            <a:r>
              <a:rPr lang="en-US" altLang="zh-CN" dirty="0"/>
              <a:t> X b=a;  //</a:t>
            </a:r>
            <a:r>
              <a:rPr lang="zh-CN" altLang="en-US" dirty="0"/>
              <a:t>调用</a:t>
            </a:r>
            <a:r>
              <a:rPr lang="en-US" altLang="zh-CN" dirty="0"/>
              <a:t>copy constructor</a:t>
            </a:r>
            <a:br>
              <a:rPr lang="en-US" altLang="zh-CN" dirty="0"/>
            </a:br>
            <a:r>
              <a:rPr lang="en-US" altLang="zh-CN" dirty="0"/>
              <a:t>   b = a;                  //</a:t>
            </a:r>
            <a:r>
              <a:rPr lang="zh-CN" altLang="en-US" dirty="0"/>
              <a:t>调用</a:t>
            </a:r>
            <a:r>
              <a:rPr lang="en-US" altLang="zh-CN" dirty="0"/>
              <a:t>operator=</a:t>
            </a:r>
          </a:p>
          <a:p>
            <a:pPr marL="0" indent="0">
              <a:buNone/>
            </a:pPr>
            <a:endParaRPr lang="en-US" altLang="zh-CN" dirty="0"/>
          </a:p>
          <a:p>
            <a:pPr marL="0" indent="0">
              <a:buNone/>
            </a:pPr>
            <a:r>
              <a:rPr lang="en-US" altLang="zh-CN" dirty="0"/>
              <a:t>PS</a:t>
            </a:r>
            <a:r>
              <a:rPr lang="zh-CN" altLang="en-US" dirty="0"/>
              <a:t>：如果赋值运算符重载的</a:t>
            </a:r>
            <a:r>
              <a:rPr lang="zh-CN" altLang="en-US" dirty="0">
                <a:solidFill>
                  <a:srgbClr val="FF0000"/>
                </a:solidFill>
              </a:rPr>
              <a:t>参数不是引用</a:t>
            </a:r>
            <a:r>
              <a:rPr lang="zh-CN" altLang="en-US" dirty="0"/>
              <a:t>，则先调用拷贝构造函数，再调用赋值运算符重载</a:t>
            </a:r>
          </a:p>
        </p:txBody>
      </p:sp>
    </p:spTree>
    <p:extLst>
      <p:ext uri="{BB962C8B-B14F-4D97-AF65-F5344CB8AC3E}">
        <p14:creationId xmlns:p14="http://schemas.microsoft.com/office/powerpoint/2010/main" val="42592737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495600" y="1"/>
            <a:ext cx="7772400" cy="1008063"/>
          </a:xfrm>
        </p:spPr>
        <p:txBody>
          <a:bodyPr/>
          <a:lstStyle/>
          <a:p>
            <a:pPr eaLnBrk="1" hangingPunct="1"/>
            <a:r>
              <a:rPr lang="en-US" altLang="zh-CN" b="1"/>
              <a:t>6.7 </a:t>
            </a:r>
            <a:r>
              <a:rPr lang="zh-CN" altLang="en-US" b="1">
                <a:solidFill>
                  <a:srgbClr val="FF0000"/>
                </a:solidFill>
              </a:rPr>
              <a:t>虚函数</a:t>
            </a:r>
            <a:r>
              <a:rPr lang="zh-CN" altLang="en-US" b="1"/>
              <a:t> </a:t>
            </a:r>
          </a:p>
        </p:txBody>
      </p:sp>
      <p:sp>
        <p:nvSpPr>
          <p:cNvPr id="88067" name="Rectangle 3"/>
          <p:cNvSpPr>
            <a:spLocks noGrp="1" noChangeArrowheads="1"/>
          </p:cNvSpPr>
          <p:nvPr>
            <p:ph type="body" idx="1"/>
          </p:nvPr>
        </p:nvSpPr>
        <p:spPr>
          <a:xfrm>
            <a:off x="2209800" y="1268414"/>
            <a:ext cx="7772400" cy="4827587"/>
          </a:xfrm>
        </p:spPr>
        <p:txBody>
          <a:bodyPr/>
          <a:lstStyle/>
          <a:p>
            <a:pPr eaLnBrk="1" hangingPunct="1">
              <a:lnSpc>
                <a:spcPct val="90000"/>
              </a:lnSpc>
              <a:buFontTx/>
              <a:buNone/>
            </a:pPr>
            <a:r>
              <a:rPr lang="en-US" altLang="zh-CN" sz="2800" b="1" dirty="0"/>
              <a:t>6.7.1 </a:t>
            </a:r>
            <a:r>
              <a:rPr lang="zh-CN" altLang="en-US" sz="2800" b="1" dirty="0"/>
              <a:t>虚函数的意义</a:t>
            </a:r>
          </a:p>
          <a:p>
            <a:pPr eaLnBrk="1" hangingPunct="1">
              <a:lnSpc>
                <a:spcPct val="90000"/>
              </a:lnSpc>
              <a:buFontTx/>
              <a:buNone/>
            </a:pPr>
            <a:r>
              <a:rPr lang="en-US" altLang="zh-CN" sz="2800" b="1" dirty="0"/>
              <a:t>1</a:t>
            </a:r>
            <a:r>
              <a:rPr lang="zh-CN" altLang="en-US" sz="2800" b="1" dirty="0"/>
              <a:t>、回顾：基类与派生类的</a:t>
            </a:r>
            <a:r>
              <a:rPr lang="zh-CN" altLang="en-US" sz="2800" b="1" dirty="0">
                <a:solidFill>
                  <a:srgbClr val="FF0000"/>
                </a:solidFill>
              </a:rPr>
              <a:t>赋值相容</a:t>
            </a:r>
          </a:p>
          <a:p>
            <a:pPr lvl="1" eaLnBrk="1" hangingPunct="1">
              <a:lnSpc>
                <a:spcPct val="90000"/>
              </a:lnSpc>
            </a:pPr>
            <a:r>
              <a:rPr lang="zh-CN" altLang="en-US" sz="2400" b="1" dirty="0"/>
              <a:t>派生类对象可以赋值给基类对象。</a:t>
            </a:r>
          </a:p>
          <a:p>
            <a:pPr lvl="1" eaLnBrk="1" hangingPunct="1">
              <a:lnSpc>
                <a:spcPct val="90000"/>
              </a:lnSpc>
            </a:pPr>
            <a:r>
              <a:rPr lang="zh-CN" altLang="en-US" sz="2400" b="1" dirty="0"/>
              <a:t>派生类对象的地址可以赋值给指向基类对象的指针。</a:t>
            </a:r>
          </a:p>
          <a:p>
            <a:pPr lvl="1" eaLnBrk="1" hangingPunct="1">
              <a:lnSpc>
                <a:spcPct val="90000"/>
              </a:lnSpc>
            </a:pPr>
            <a:r>
              <a:rPr lang="zh-CN" altLang="en-US" sz="2400" b="1" dirty="0"/>
              <a:t>派生类对象可以作为基类对象的引用。</a:t>
            </a:r>
          </a:p>
          <a:p>
            <a:pPr eaLnBrk="1" hangingPunct="1">
              <a:lnSpc>
                <a:spcPct val="90000"/>
              </a:lnSpc>
            </a:pPr>
            <a:r>
              <a:rPr lang="zh-CN" altLang="en-US" sz="2800" b="1" dirty="0">
                <a:solidFill>
                  <a:schemeClr val="accent2"/>
                </a:solidFill>
              </a:rPr>
              <a:t>赋值相容的问题：</a:t>
            </a:r>
          </a:p>
          <a:p>
            <a:pPr lvl="1" eaLnBrk="1" hangingPunct="1">
              <a:lnSpc>
                <a:spcPct val="90000"/>
              </a:lnSpc>
            </a:pPr>
            <a:r>
              <a:rPr lang="zh-CN" altLang="en-US" sz="2400" b="1" dirty="0">
                <a:solidFill>
                  <a:schemeClr val="accent2"/>
                </a:solidFill>
              </a:rPr>
              <a:t>不论哪种赋值方式，都只能通过基类对象（或基类对象的指针或引用）访问到派生类对象从基类中继承到的成员， 不能借此访问派生类定义的成员。</a:t>
            </a:r>
          </a:p>
          <a:p>
            <a:pPr eaLnBrk="1" hangingPunct="1">
              <a:lnSpc>
                <a:spcPct val="90000"/>
              </a:lnSpc>
              <a:buFontTx/>
              <a:buNone/>
            </a:pPr>
            <a:r>
              <a:rPr lang="en-US" altLang="zh-CN" sz="2800" b="1" dirty="0"/>
              <a:t>2</a:t>
            </a:r>
            <a:r>
              <a:rPr lang="zh-CN" altLang="en-US" sz="2800" b="1" dirty="0"/>
              <a:t>、虚函数使得通过基类对象的指针或引用访问派生类定义的成员可以施行。</a:t>
            </a:r>
          </a:p>
        </p:txBody>
      </p:sp>
    </p:spTree>
    <p:extLst>
      <p:ext uri="{BB962C8B-B14F-4D97-AF65-F5344CB8AC3E}">
        <p14:creationId xmlns:p14="http://schemas.microsoft.com/office/powerpoint/2010/main" val="3743581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5" end="5"/>
                                            </p:txEl>
                                          </p:spTgt>
                                        </p:tgtEl>
                                        <p:attrNameLst>
                                          <p:attrName>style.visibility</p:attrName>
                                        </p:attrNameLst>
                                      </p:cBhvr>
                                      <p:to>
                                        <p:strVal val="visible"/>
                                      </p:to>
                                    </p:set>
                                    <p:anim calcmode="lin" valueType="num">
                                      <p:cBhvr additive="base">
                                        <p:cTn id="7"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067">
                                            <p:txEl>
                                              <p:pRg st="6" end="6"/>
                                            </p:txEl>
                                          </p:spTgt>
                                        </p:tgtEl>
                                        <p:attrNameLst>
                                          <p:attrName>style.visibility</p:attrName>
                                        </p:attrNameLst>
                                      </p:cBhvr>
                                      <p:to>
                                        <p:strVal val="visible"/>
                                      </p:to>
                                    </p:set>
                                    <p:anim calcmode="lin" valueType="num">
                                      <p:cBhvr additive="base">
                                        <p:cTn id="11" dur="5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nodeType="clickEffect">
                                  <p:stCondLst>
                                    <p:cond delay="0"/>
                                  </p:stCondLst>
                                  <p:iterate type="lt">
                                    <p:tmPct val="5000"/>
                                  </p:iterate>
                                  <p:childTnLst>
                                    <p:set>
                                      <p:cBhvr>
                                        <p:cTn id="16" dur="1" fill="hold">
                                          <p:stCondLst>
                                            <p:cond delay="0"/>
                                          </p:stCondLst>
                                        </p:cTn>
                                        <p:tgtEl>
                                          <p:spTgt spid="88067">
                                            <p:txEl>
                                              <p:pRg st="7" end="7"/>
                                            </p:txEl>
                                          </p:spTgt>
                                        </p:tgtEl>
                                        <p:attrNameLst>
                                          <p:attrName>style.visibility</p:attrName>
                                        </p:attrNameLst>
                                      </p:cBhvr>
                                      <p:to>
                                        <p:strVal val="visible"/>
                                      </p:to>
                                    </p:set>
                                    <p:anim calcmode="lin" valueType="num">
                                      <p:cBhvr>
                                        <p:cTn id="17" dur="1000" fill="hold"/>
                                        <p:tgtEl>
                                          <p:spTgt spid="88067">
                                            <p:txEl>
                                              <p:pRg st="7" end="7"/>
                                            </p:txEl>
                                          </p:spTgt>
                                        </p:tgtEl>
                                        <p:attrNameLst>
                                          <p:attrName>ppt_w</p:attrName>
                                        </p:attrNameLst>
                                      </p:cBhvr>
                                      <p:tavLst>
                                        <p:tav tm="0">
                                          <p:val>
                                            <p:fltVal val="0"/>
                                          </p:val>
                                        </p:tav>
                                        <p:tav tm="100000">
                                          <p:val>
                                            <p:strVal val="#ppt_w"/>
                                          </p:val>
                                        </p:tav>
                                      </p:tavLst>
                                    </p:anim>
                                    <p:anim calcmode="lin" valueType="num">
                                      <p:cBhvr>
                                        <p:cTn id="18" dur="1000" fill="hold"/>
                                        <p:tgtEl>
                                          <p:spTgt spid="88067">
                                            <p:txEl>
                                              <p:pRg st="7" end="7"/>
                                            </p:txEl>
                                          </p:spTgt>
                                        </p:tgtEl>
                                        <p:attrNameLst>
                                          <p:attrName>ppt_h</p:attrName>
                                        </p:attrNameLst>
                                      </p:cBhvr>
                                      <p:tavLst>
                                        <p:tav tm="0">
                                          <p:val>
                                            <p:fltVal val="0"/>
                                          </p:val>
                                        </p:tav>
                                        <p:tav tm="100000">
                                          <p:val>
                                            <p:strVal val="#ppt_h"/>
                                          </p:val>
                                        </p:tav>
                                      </p:tavLst>
                                    </p:anim>
                                    <p:anim calcmode="lin" valueType="num">
                                      <p:cBhvr>
                                        <p:cTn id="19" dur="1000" fill="hold"/>
                                        <p:tgtEl>
                                          <p:spTgt spid="88067">
                                            <p:txEl>
                                              <p:pRg st="7" end="7"/>
                                            </p:txEl>
                                          </p:spTgt>
                                        </p:tgtEl>
                                        <p:attrNameLst>
                                          <p:attrName>style.rotation</p:attrName>
                                        </p:attrNameLst>
                                      </p:cBhvr>
                                      <p:tavLst>
                                        <p:tav tm="0">
                                          <p:val>
                                            <p:fltVal val="90"/>
                                          </p:val>
                                        </p:tav>
                                        <p:tav tm="100000">
                                          <p:val>
                                            <p:fltVal val="0"/>
                                          </p:val>
                                        </p:tav>
                                      </p:tavLst>
                                    </p:anim>
                                    <p:animEffect transition="in" filter="fade">
                                      <p:cBhvr>
                                        <p:cTn id="20" dur="1000"/>
                                        <p:tgtEl>
                                          <p:spTgt spid="8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1778000" y="943769"/>
            <a:ext cx="8782496" cy="5835650"/>
          </a:xfrm>
        </p:spPr>
        <p:txBody>
          <a:bodyPr/>
          <a:lstStyle/>
          <a:p>
            <a:pPr eaLnBrk="1" hangingPunct="1"/>
            <a:r>
              <a:rPr lang="zh-CN" altLang="en-US" b="1" dirty="0"/>
              <a:t>基类指针或引用指向派生类对象时，虚函数与非虚函数的调用方式，图左为非虚函数，图右为虚函数</a:t>
            </a:r>
          </a:p>
        </p:txBody>
      </p:sp>
      <p:pic>
        <p:nvPicPr>
          <p:cNvPr id="94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1" y="2544046"/>
            <a:ext cx="2824025" cy="374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2" name="Picture 4" descr="b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616" y="2564904"/>
            <a:ext cx="3357530" cy="3744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4331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4212"/>
                                        </p:tgtEl>
                                        <p:attrNameLst>
                                          <p:attrName>style.visibility</p:attrName>
                                        </p:attrNameLst>
                                      </p:cBhvr>
                                      <p:to>
                                        <p:strVal val="visible"/>
                                      </p:to>
                                    </p:set>
                                    <p:anim calcmode="lin" valueType="num">
                                      <p:cBhvr>
                                        <p:cTn id="7" dur="1000" fill="hold"/>
                                        <p:tgtEl>
                                          <p:spTgt spid="94212"/>
                                        </p:tgtEl>
                                        <p:attrNameLst>
                                          <p:attrName>ppt_w</p:attrName>
                                        </p:attrNameLst>
                                      </p:cBhvr>
                                      <p:tavLst>
                                        <p:tav tm="0">
                                          <p:val>
                                            <p:fltVal val="0"/>
                                          </p:val>
                                        </p:tav>
                                        <p:tav tm="100000">
                                          <p:val>
                                            <p:strVal val="#ppt_w"/>
                                          </p:val>
                                        </p:tav>
                                      </p:tavLst>
                                    </p:anim>
                                    <p:anim calcmode="lin" valueType="num">
                                      <p:cBhvr>
                                        <p:cTn id="8" dur="1000" fill="hold"/>
                                        <p:tgtEl>
                                          <p:spTgt spid="94212"/>
                                        </p:tgtEl>
                                        <p:attrNameLst>
                                          <p:attrName>ppt_h</p:attrName>
                                        </p:attrNameLst>
                                      </p:cBhvr>
                                      <p:tavLst>
                                        <p:tav tm="0">
                                          <p:val>
                                            <p:fltVal val="0"/>
                                          </p:val>
                                        </p:tav>
                                        <p:tav tm="100000">
                                          <p:val>
                                            <p:strVal val="#ppt_h"/>
                                          </p:val>
                                        </p:tav>
                                      </p:tavLst>
                                    </p:anim>
                                    <p:anim calcmode="lin" valueType="num">
                                      <p:cBhvr>
                                        <p:cTn id="9" dur="1000" fill="hold"/>
                                        <p:tgtEl>
                                          <p:spTgt spid="94212"/>
                                        </p:tgtEl>
                                        <p:attrNameLst>
                                          <p:attrName>style.rotation</p:attrName>
                                        </p:attrNameLst>
                                      </p:cBhvr>
                                      <p:tavLst>
                                        <p:tav tm="0">
                                          <p:val>
                                            <p:fltVal val="90"/>
                                          </p:val>
                                        </p:tav>
                                        <p:tav tm="100000">
                                          <p:val>
                                            <p:fltVal val="0"/>
                                          </p:val>
                                        </p:tav>
                                      </p:tavLst>
                                    </p:anim>
                                    <p:animEffect transition="in" filter="fade">
                                      <p:cBhvr>
                                        <p:cTn id="10" dur="1000"/>
                                        <p:tgtEl>
                                          <p:spTgt spid="942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94211"/>
                                        </p:tgtEl>
                                        <p:attrNameLst>
                                          <p:attrName>style.visibility</p:attrName>
                                        </p:attrNameLst>
                                      </p:cBhvr>
                                      <p:to>
                                        <p:strVal val="visible"/>
                                      </p:to>
                                    </p:set>
                                    <p:anim calcmode="lin" valueType="num">
                                      <p:cBhvr>
                                        <p:cTn id="15" dur="1000" fill="hold"/>
                                        <p:tgtEl>
                                          <p:spTgt spid="94211"/>
                                        </p:tgtEl>
                                        <p:attrNameLst>
                                          <p:attrName>ppt_w</p:attrName>
                                        </p:attrNameLst>
                                      </p:cBhvr>
                                      <p:tavLst>
                                        <p:tav tm="0">
                                          <p:val>
                                            <p:fltVal val="0"/>
                                          </p:val>
                                        </p:tav>
                                        <p:tav tm="100000">
                                          <p:val>
                                            <p:strVal val="#ppt_w"/>
                                          </p:val>
                                        </p:tav>
                                      </p:tavLst>
                                    </p:anim>
                                    <p:anim calcmode="lin" valueType="num">
                                      <p:cBhvr>
                                        <p:cTn id="16" dur="1000" fill="hold"/>
                                        <p:tgtEl>
                                          <p:spTgt spid="94211"/>
                                        </p:tgtEl>
                                        <p:attrNameLst>
                                          <p:attrName>ppt_h</p:attrName>
                                        </p:attrNameLst>
                                      </p:cBhvr>
                                      <p:tavLst>
                                        <p:tav tm="0">
                                          <p:val>
                                            <p:fltVal val="0"/>
                                          </p:val>
                                        </p:tav>
                                        <p:tav tm="100000">
                                          <p:val>
                                            <p:strVal val="#ppt_h"/>
                                          </p:val>
                                        </p:tav>
                                      </p:tavLst>
                                    </p:anim>
                                    <p:anim calcmode="lin" valueType="num">
                                      <p:cBhvr>
                                        <p:cTn id="17" dur="1000" fill="hold"/>
                                        <p:tgtEl>
                                          <p:spTgt spid="94211"/>
                                        </p:tgtEl>
                                        <p:attrNameLst>
                                          <p:attrName>style.rotation</p:attrName>
                                        </p:attrNameLst>
                                      </p:cBhvr>
                                      <p:tavLst>
                                        <p:tav tm="0">
                                          <p:val>
                                            <p:fltVal val="90"/>
                                          </p:val>
                                        </p:tav>
                                        <p:tav tm="100000">
                                          <p:val>
                                            <p:fltVal val="0"/>
                                          </p:val>
                                        </p:tav>
                                      </p:tavLst>
                                    </p:anim>
                                    <p:animEffect transition="in" filter="fade">
                                      <p:cBhvr>
                                        <p:cTn id="18" dur="1000"/>
                                        <p:tgtEl>
                                          <p:spTgt spid="94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09800" y="1412877"/>
            <a:ext cx="7772400" cy="4683125"/>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base">
              <a:spcAft>
                <a:spcPct val="0"/>
              </a:spcAft>
              <a:buNone/>
            </a:pPr>
            <a:r>
              <a:rPr kumimoji="1" lang="en-US" altLang="zh-CN" sz="3733" b="1">
                <a:solidFill>
                  <a:prstClr val="black"/>
                </a:solidFill>
                <a:latin typeface="Arial"/>
              </a:rPr>
              <a:t>2</a:t>
            </a:r>
            <a:r>
              <a:rPr kumimoji="1" lang="zh-CN" altLang="en-US" sz="3733" b="1" dirty="0">
                <a:solidFill>
                  <a:prstClr val="black"/>
                </a:solidFill>
                <a:latin typeface="Arial"/>
              </a:rPr>
              <a:t>、对象的定义</a:t>
            </a:r>
          </a:p>
          <a:p>
            <a:pPr lvl="1" fontAlgn="base">
              <a:spcAft>
                <a:spcPct val="0"/>
              </a:spcAft>
            </a:pPr>
            <a:r>
              <a:rPr kumimoji="1" lang="zh-CN" altLang="en-US" sz="3200" dirty="0">
                <a:solidFill>
                  <a:prstClr val="black"/>
                </a:solidFill>
                <a:latin typeface="Arial"/>
              </a:rPr>
              <a:t>类名  对象</a:t>
            </a:r>
            <a:r>
              <a:rPr kumimoji="1" lang="en-US" altLang="zh-CN" sz="3200" dirty="0">
                <a:solidFill>
                  <a:prstClr val="black"/>
                </a:solidFill>
                <a:latin typeface="Arial"/>
              </a:rPr>
              <a:t>1</a:t>
            </a:r>
            <a:r>
              <a:rPr kumimoji="1" lang="zh-CN" altLang="en-US" sz="3200" dirty="0">
                <a:solidFill>
                  <a:prstClr val="black"/>
                </a:solidFill>
                <a:latin typeface="Arial"/>
              </a:rPr>
              <a:t>，对象</a:t>
            </a:r>
            <a:r>
              <a:rPr kumimoji="1" lang="en-US" altLang="zh-CN" sz="3200" dirty="0">
                <a:solidFill>
                  <a:prstClr val="black"/>
                </a:solidFill>
                <a:latin typeface="Arial"/>
              </a:rPr>
              <a:t>2</a:t>
            </a:r>
            <a:r>
              <a:rPr kumimoji="1" lang="zh-CN" altLang="en-US" sz="3200" dirty="0">
                <a:solidFill>
                  <a:prstClr val="black"/>
                </a:solidFill>
                <a:latin typeface="Arial"/>
              </a:rPr>
              <a:t>；</a:t>
            </a:r>
          </a:p>
          <a:p>
            <a:pPr lvl="1" fontAlgn="base">
              <a:spcAft>
                <a:spcPct val="0"/>
              </a:spcAft>
            </a:pPr>
            <a:r>
              <a:rPr kumimoji="1" lang="zh-CN" altLang="en-US" sz="3200" dirty="0">
                <a:solidFill>
                  <a:prstClr val="black"/>
                </a:solidFill>
                <a:latin typeface="Arial"/>
              </a:rPr>
              <a:t>例如：</a:t>
            </a:r>
            <a:r>
              <a:rPr kumimoji="1" lang="en-US" altLang="zh-CN" sz="3200" dirty="0">
                <a:solidFill>
                  <a:prstClr val="black"/>
                </a:solidFill>
                <a:latin typeface="Arial"/>
              </a:rPr>
              <a:t>Clock  </a:t>
            </a:r>
            <a:r>
              <a:rPr kumimoji="1" lang="en-US" altLang="zh-CN" sz="3200" dirty="0" err="1">
                <a:solidFill>
                  <a:prstClr val="black"/>
                </a:solidFill>
                <a:latin typeface="Arial"/>
              </a:rPr>
              <a:t>myClock</a:t>
            </a:r>
            <a:r>
              <a:rPr kumimoji="1" lang="en-US" altLang="zh-CN" sz="3200" dirty="0">
                <a:solidFill>
                  <a:prstClr val="black"/>
                </a:solidFill>
                <a:latin typeface="Arial"/>
              </a:rPr>
              <a:t>, </a:t>
            </a:r>
            <a:r>
              <a:rPr kumimoji="1" lang="en-US" altLang="zh-CN" sz="3200" dirty="0" err="1">
                <a:solidFill>
                  <a:prstClr val="black"/>
                </a:solidFill>
                <a:latin typeface="Arial"/>
              </a:rPr>
              <a:t>yourClock</a:t>
            </a:r>
            <a:r>
              <a:rPr kumimoji="1" lang="en-US" altLang="zh-CN" sz="3200" dirty="0">
                <a:solidFill>
                  <a:prstClr val="black"/>
                </a:solidFill>
                <a:latin typeface="Arial"/>
              </a:rPr>
              <a:t>;</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215" y="3525012"/>
            <a:ext cx="8054975" cy="2317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8382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362200" y="14604"/>
            <a:ext cx="7772400" cy="1143000"/>
          </a:xfrm>
        </p:spPr>
        <p:txBody>
          <a:bodyPr/>
          <a:lstStyle/>
          <a:p>
            <a:pPr eaLnBrk="1" hangingPunct="1"/>
            <a:r>
              <a:rPr lang="en-US" altLang="zh-CN" b="1" dirty="0"/>
              <a:t>6.7.1 </a:t>
            </a:r>
            <a:r>
              <a:rPr lang="zh-CN" altLang="en-US" b="1" dirty="0"/>
              <a:t>虚</a:t>
            </a:r>
            <a:r>
              <a:rPr lang="zh-CN" altLang="en-US" b="1" dirty="0">
                <a:solidFill>
                  <a:srgbClr val="FF0000"/>
                </a:solidFill>
              </a:rPr>
              <a:t>函数的意义</a:t>
            </a:r>
          </a:p>
        </p:txBody>
      </p:sp>
      <p:sp>
        <p:nvSpPr>
          <p:cNvPr id="95235" name="Rectangle 3"/>
          <p:cNvSpPr>
            <a:spLocks noGrp="1" noChangeArrowheads="1"/>
          </p:cNvSpPr>
          <p:nvPr>
            <p:ph type="body" idx="1"/>
          </p:nvPr>
        </p:nvSpPr>
        <p:spPr>
          <a:xfrm>
            <a:off x="1905000" y="1412776"/>
            <a:ext cx="8229600" cy="4572000"/>
          </a:xfrm>
        </p:spPr>
        <p:txBody>
          <a:bodyPr/>
          <a:lstStyle/>
          <a:p>
            <a:pPr eaLnBrk="1" hangingPunct="1">
              <a:lnSpc>
                <a:spcPct val="90000"/>
              </a:lnSpc>
              <a:buFontTx/>
              <a:buNone/>
            </a:pPr>
            <a:r>
              <a:rPr lang="en-US" altLang="zh-CN" b="1" dirty="0"/>
              <a:t>1</a:t>
            </a:r>
            <a:r>
              <a:rPr lang="zh-CN" altLang="en-US" b="1" dirty="0"/>
              <a:t>、什么是虚函数</a:t>
            </a:r>
          </a:p>
          <a:p>
            <a:pPr lvl="1" eaLnBrk="1" hangingPunct="1">
              <a:lnSpc>
                <a:spcPct val="90000"/>
              </a:lnSpc>
            </a:pPr>
            <a:r>
              <a:rPr lang="zh-CN" altLang="en-US" sz="2400" b="1" dirty="0"/>
              <a:t>用</a:t>
            </a:r>
            <a:r>
              <a:rPr lang="en-US" altLang="zh-CN" sz="2400" b="1" dirty="0"/>
              <a:t>virtual</a:t>
            </a:r>
            <a:r>
              <a:rPr lang="zh-CN" altLang="en-US" sz="2400" b="1" dirty="0"/>
              <a:t>关键字修饰的成员函数</a:t>
            </a:r>
          </a:p>
          <a:p>
            <a:pPr lvl="1" eaLnBrk="1" hangingPunct="1">
              <a:lnSpc>
                <a:spcPct val="90000"/>
              </a:lnSpc>
            </a:pPr>
            <a:endParaRPr lang="zh-CN" altLang="en-US" sz="2400" b="1" dirty="0"/>
          </a:p>
          <a:p>
            <a:pPr lvl="1" eaLnBrk="1" hangingPunct="1">
              <a:lnSpc>
                <a:spcPct val="90000"/>
              </a:lnSpc>
            </a:pPr>
            <a:r>
              <a:rPr lang="en-US" altLang="zh-CN" sz="2400" b="1" dirty="0"/>
              <a:t>virtual</a:t>
            </a:r>
            <a:r>
              <a:rPr lang="zh-CN" altLang="en-US" sz="2400" b="1" dirty="0"/>
              <a:t>关键字其实质是告知编译系统，被指定为</a:t>
            </a:r>
            <a:r>
              <a:rPr lang="en-US" altLang="zh-CN" sz="2400" b="1" dirty="0"/>
              <a:t>virtual</a:t>
            </a:r>
            <a:r>
              <a:rPr lang="zh-CN" altLang="en-US" sz="2400" b="1" dirty="0"/>
              <a:t>的函数采用动态联编的形式编译。</a:t>
            </a:r>
          </a:p>
          <a:p>
            <a:pPr eaLnBrk="1" hangingPunct="1">
              <a:lnSpc>
                <a:spcPct val="90000"/>
              </a:lnSpc>
              <a:buFontTx/>
              <a:buNone/>
            </a:pPr>
            <a:r>
              <a:rPr lang="en-US" altLang="zh-CN" sz="2800" b="1" dirty="0"/>
              <a:t>2</a:t>
            </a:r>
            <a:r>
              <a:rPr lang="zh-CN" altLang="en-US" sz="2800" b="1" dirty="0"/>
              <a:t>、虚函数的定义形式</a:t>
            </a:r>
          </a:p>
          <a:p>
            <a:pPr lvl="1" eaLnBrk="1" hangingPunct="1">
              <a:lnSpc>
                <a:spcPct val="90000"/>
              </a:lnSpc>
              <a:buFontTx/>
              <a:buNone/>
            </a:pPr>
            <a:r>
              <a:rPr lang="en-US" altLang="zh-CN" sz="2400" b="1" dirty="0"/>
              <a:t>class x{</a:t>
            </a:r>
          </a:p>
          <a:p>
            <a:pPr lvl="1" eaLnBrk="1" hangingPunct="1">
              <a:lnSpc>
                <a:spcPct val="90000"/>
              </a:lnSpc>
              <a:buFontTx/>
              <a:buNone/>
            </a:pPr>
            <a:r>
              <a:rPr lang="en-US" altLang="zh-CN" sz="2400" b="1" dirty="0"/>
              <a:t>……</a:t>
            </a:r>
          </a:p>
          <a:p>
            <a:pPr lvl="1" eaLnBrk="1" hangingPunct="1">
              <a:lnSpc>
                <a:spcPct val="90000"/>
              </a:lnSpc>
              <a:buFontTx/>
              <a:buNone/>
            </a:pPr>
            <a:r>
              <a:rPr lang="en-US" altLang="zh-CN" sz="2400" b="1" dirty="0"/>
              <a:t>Virtual </a:t>
            </a:r>
            <a:r>
              <a:rPr lang="en-US" altLang="zh-CN" sz="2400" b="1" dirty="0" err="1"/>
              <a:t>rtype</a:t>
            </a:r>
            <a:r>
              <a:rPr lang="en-US" altLang="zh-CN" sz="2400" b="1" dirty="0"/>
              <a:t> f(</a:t>
            </a:r>
            <a:r>
              <a:rPr lang="zh-CN" altLang="en-US" sz="2400" b="1" dirty="0"/>
              <a:t>参数表</a:t>
            </a:r>
            <a:r>
              <a:rPr lang="en-US" altLang="zh-CN" sz="2400" b="1" dirty="0"/>
              <a:t>);</a:t>
            </a:r>
          </a:p>
          <a:p>
            <a:pPr lvl="1" eaLnBrk="1" hangingPunct="1">
              <a:lnSpc>
                <a:spcPct val="90000"/>
              </a:lnSpc>
              <a:buFontTx/>
              <a:buNone/>
            </a:pPr>
            <a:r>
              <a:rPr lang="en-US" altLang="zh-CN" sz="2400" b="1" dirty="0"/>
              <a:t>……</a:t>
            </a:r>
          </a:p>
          <a:p>
            <a:pPr lvl="1" eaLnBrk="1" hangingPunct="1">
              <a:lnSpc>
                <a:spcPct val="90000"/>
              </a:lnSpc>
              <a:buFontTx/>
              <a:buNone/>
            </a:pPr>
            <a:r>
              <a:rPr lang="en-US" altLang="zh-CN" sz="2400" b="1" dirty="0"/>
              <a:t>}</a:t>
            </a:r>
          </a:p>
        </p:txBody>
      </p:sp>
    </p:spTree>
    <p:extLst>
      <p:ext uri="{BB962C8B-B14F-4D97-AF65-F5344CB8AC3E}">
        <p14:creationId xmlns:p14="http://schemas.microsoft.com/office/powerpoint/2010/main" val="717895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95235">
                                            <p:txEl>
                                              <p:pRg st="4" end="4"/>
                                            </p:txEl>
                                          </p:spTgt>
                                        </p:tgtEl>
                                        <p:attrNameLst>
                                          <p:attrName>style.visibility</p:attrName>
                                        </p:attrNameLst>
                                      </p:cBhvr>
                                      <p:to>
                                        <p:strVal val="visible"/>
                                      </p:to>
                                    </p:set>
                                    <p:anim calcmode="lin" valueType="num">
                                      <p:cBhvr>
                                        <p:cTn id="7" dur="1000" fill="hold"/>
                                        <p:tgtEl>
                                          <p:spTgt spid="95235">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95235">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95235">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95235">
                                            <p:txEl>
                                              <p:pRg st="4" end="4"/>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95235">
                                            <p:txEl>
                                              <p:pRg st="5" end="5"/>
                                            </p:txEl>
                                          </p:spTgt>
                                        </p:tgtEl>
                                        <p:attrNameLst>
                                          <p:attrName>style.visibility</p:attrName>
                                        </p:attrNameLst>
                                      </p:cBhvr>
                                      <p:to>
                                        <p:strVal val="visible"/>
                                      </p:to>
                                    </p:set>
                                    <p:anim calcmode="lin" valueType="num">
                                      <p:cBhvr>
                                        <p:cTn id="13" dur="1000" fill="hold"/>
                                        <p:tgtEl>
                                          <p:spTgt spid="95235">
                                            <p:txEl>
                                              <p:pRg st="5" end="5"/>
                                            </p:txEl>
                                          </p:spTgt>
                                        </p:tgtEl>
                                        <p:attrNameLst>
                                          <p:attrName>ppt_w</p:attrName>
                                        </p:attrNameLst>
                                      </p:cBhvr>
                                      <p:tavLst>
                                        <p:tav tm="0">
                                          <p:val>
                                            <p:fltVal val="0"/>
                                          </p:val>
                                        </p:tav>
                                        <p:tav tm="100000">
                                          <p:val>
                                            <p:strVal val="#ppt_w"/>
                                          </p:val>
                                        </p:tav>
                                      </p:tavLst>
                                    </p:anim>
                                    <p:anim calcmode="lin" valueType="num">
                                      <p:cBhvr>
                                        <p:cTn id="14" dur="1000" fill="hold"/>
                                        <p:tgtEl>
                                          <p:spTgt spid="95235">
                                            <p:txEl>
                                              <p:pRg st="5" end="5"/>
                                            </p:txEl>
                                          </p:spTgt>
                                        </p:tgtEl>
                                        <p:attrNameLst>
                                          <p:attrName>ppt_h</p:attrName>
                                        </p:attrNameLst>
                                      </p:cBhvr>
                                      <p:tavLst>
                                        <p:tav tm="0">
                                          <p:val>
                                            <p:fltVal val="0"/>
                                          </p:val>
                                        </p:tav>
                                        <p:tav tm="100000">
                                          <p:val>
                                            <p:strVal val="#ppt_h"/>
                                          </p:val>
                                        </p:tav>
                                      </p:tavLst>
                                    </p:anim>
                                    <p:anim calcmode="lin" valueType="num">
                                      <p:cBhvr>
                                        <p:cTn id="15" dur="1000" fill="hold"/>
                                        <p:tgtEl>
                                          <p:spTgt spid="95235">
                                            <p:txEl>
                                              <p:pRg st="5" end="5"/>
                                            </p:txEl>
                                          </p:spTgt>
                                        </p:tgtEl>
                                        <p:attrNameLst>
                                          <p:attrName>style.rotation</p:attrName>
                                        </p:attrNameLst>
                                      </p:cBhvr>
                                      <p:tavLst>
                                        <p:tav tm="0">
                                          <p:val>
                                            <p:fltVal val="90"/>
                                          </p:val>
                                        </p:tav>
                                        <p:tav tm="100000">
                                          <p:val>
                                            <p:fltVal val="0"/>
                                          </p:val>
                                        </p:tav>
                                      </p:tavLst>
                                    </p:anim>
                                    <p:animEffect transition="in" filter="fade">
                                      <p:cBhvr>
                                        <p:cTn id="16" dur="1000"/>
                                        <p:tgtEl>
                                          <p:spTgt spid="95235">
                                            <p:txEl>
                                              <p:pRg st="5" end="5"/>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95235">
                                            <p:txEl>
                                              <p:pRg st="6" end="6"/>
                                            </p:txEl>
                                          </p:spTgt>
                                        </p:tgtEl>
                                        <p:attrNameLst>
                                          <p:attrName>style.visibility</p:attrName>
                                        </p:attrNameLst>
                                      </p:cBhvr>
                                      <p:to>
                                        <p:strVal val="visible"/>
                                      </p:to>
                                    </p:set>
                                    <p:anim calcmode="lin" valueType="num">
                                      <p:cBhvr>
                                        <p:cTn id="19" dur="1000" fill="hold"/>
                                        <p:tgtEl>
                                          <p:spTgt spid="95235">
                                            <p:txEl>
                                              <p:pRg st="6" end="6"/>
                                            </p:txEl>
                                          </p:spTgt>
                                        </p:tgtEl>
                                        <p:attrNameLst>
                                          <p:attrName>ppt_w</p:attrName>
                                        </p:attrNameLst>
                                      </p:cBhvr>
                                      <p:tavLst>
                                        <p:tav tm="0">
                                          <p:val>
                                            <p:fltVal val="0"/>
                                          </p:val>
                                        </p:tav>
                                        <p:tav tm="100000">
                                          <p:val>
                                            <p:strVal val="#ppt_w"/>
                                          </p:val>
                                        </p:tav>
                                      </p:tavLst>
                                    </p:anim>
                                    <p:anim calcmode="lin" valueType="num">
                                      <p:cBhvr>
                                        <p:cTn id="20" dur="1000" fill="hold"/>
                                        <p:tgtEl>
                                          <p:spTgt spid="95235">
                                            <p:txEl>
                                              <p:pRg st="6" end="6"/>
                                            </p:txEl>
                                          </p:spTgt>
                                        </p:tgtEl>
                                        <p:attrNameLst>
                                          <p:attrName>ppt_h</p:attrName>
                                        </p:attrNameLst>
                                      </p:cBhvr>
                                      <p:tavLst>
                                        <p:tav tm="0">
                                          <p:val>
                                            <p:fltVal val="0"/>
                                          </p:val>
                                        </p:tav>
                                        <p:tav tm="100000">
                                          <p:val>
                                            <p:strVal val="#ppt_h"/>
                                          </p:val>
                                        </p:tav>
                                      </p:tavLst>
                                    </p:anim>
                                    <p:anim calcmode="lin" valueType="num">
                                      <p:cBhvr>
                                        <p:cTn id="21" dur="1000" fill="hold"/>
                                        <p:tgtEl>
                                          <p:spTgt spid="95235">
                                            <p:txEl>
                                              <p:pRg st="6" end="6"/>
                                            </p:txEl>
                                          </p:spTgt>
                                        </p:tgtEl>
                                        <p:attrNameLst>
                                          <p:attrName>style.rotation</p:attrName>
                                        </p:attrNameLst>
                                      </p:cBhvr>
                                      <p:tavLst>
                                        <p:tav tm="0">
                                          <p:val>
                                            <p:fltVal val="90"/>
                                          </p:val>
                                        </p:tav>
                                        <p:tav tm="100000">
                                          <p:val>
                                            <p:fltVal val="0"/>
                                          </p:val>
                                        </p:tav>
                                      </p:tavLst>
                                    </p:anim>
                                    <p:animEffect transition="in" filter="fade">
                                      <p:cBhvr>
                                        <p:cTn id="22" dur="1000"/>
                                        <p:tgtEl>
                                          <p:spTgt spid="95235">
                                            <p:txEl>
                                              <p:pRg st="6" end="6"/>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95235">
                                            <p:txEl>
                                              <p:pRg st="7" end="7"/>
                                            </p:txEl>
                                          </p:spTgt>
                                        </p:tgtEl>
                                        <p:attrNameLst>
                                          <p:attrName>style.visibility</p:attrName>
                                        </p:attrNameLst>
                                      </p:cBhvr>
                                      <p:to>
                                        <p:strVal val="visible"/>
                                      </p:to>
                                    </p:set>
                                    <p:anim calcmode="lin" valueType="num">
                                      <p:cBhvr>
                                        <p:cTn id="25" dur="1000" fill="hold"/>
                                        <p:tgtEl>
                                          <p:spTgt spid="95235">
                                            <p:txEl>
                                              <p:pRg st="7" end="7"/>
                                            </p:txEl>
                                          </p:spTgt>
                                        </p:tgtEl>
                                        <p:attrNameLst>
                                          <p:attrName>ppt_w</p:attrName>
                                        </p:attrNameLst>
                                      </p:cBhvr>
                                      <p:tavLst>
                                        <p:tav tm="0">
                                          <p:val>
                                            <p:fltVal val="0"/>
                                          </p:val>
                                        </p:tav>
                                        <p:tav tm="100000">
                                          <p:val>
                                            <p:strVal val="#ppt_w"/>
                                          </p:val>
                                        </p:tav>
                                      </p:tavLst>
                                    </p:anim>
                                    <p:anim calcmode="lin" valueType="num">
                                      <p:cBhvr>
                                        <p:cTn id="26" dur="1000" fill="hold"/>
                                        <p:tgtEl>
                                          <p:spTgt spid="95235">
                                            <p:txEl>
                                              <p:pRg st="7" end="7"/>
                                            </p:txEl>
                                          </p:spTgt>
                                        </p:tgtEl>
                                        <p:attrNameLst>
                                          <p:attrName>ppt_h</p:attrName>
                                        </p:attrNameLst>
                                      </p:cBhvr>
                                      <p:tavLst>
                                        <p:tav tm="0">
                                          <p:val>
                                            <p:fltVal val="0"/>
                                          </p:val>
                                        </p:tav>
                                        <p:tav tm="100000">
                                          <p:val>
                                            <p:strVal val="#ppt_h"/>
                                          </p:val>
                                        </p:tav>
                                      </p:tavLst>
                                    </p:anim>
                                    <p:anim calcmode="lin" valueType="num">
                                      <p:cBhvr>
                                        <p:cTn id="27" dur="1000" fill="hold"/>
                                        <p:tgtEl>
                                          <p:spTgt spid="95235">
                                            <p:txEl>
                                              <p:pRg st="7" end="7"/>
                                            </p:txEl>
                                          </p:spTgt>
                                        </p:tgtEl>
                                        <p:attrNameLst>
                                          <p:attrName>style.rotation</p:attrName>
                                        </p:attrNameLst>
                                      </p:cBhvr>
                                      <p:tavLst>
                                        <p:tav tm="0">
                                          <p:val>
                                            <p:fltVal val="90"/>
                                          </p:val>
                                        </p:tav>
                                        <p:tav tm="100000">
                                          <p:val>
                                            <p:fltVal val="0"/>
                                          </p:val>
                                        </p:tav>
                                      </p:tavLst>
                                    </p:anim>
                                    <p:animEffect transition="in" filter="fade">
                                      <p:cBhvr>
                                        <p:cTn id="28" dur="1000"/>
                                        <p:tgtEl>
                                          <p:spTgt spid="95235">
                                            <p:txEl>
                                              <p:pRg st="7" end="7"/>
                                            </p:txEl>
                                          </p:spTgt>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95235">
                                            <p:txEl>
                                              <p:pRg st="8" end="8"/>
                                            </p:txEl>
                                          </p:spTgt>
                                        </p:tgtEl>
                                        <p:attrNameLst>
                                          <p:attrName>style.visibility</p:attrName>
                                        </p:attrNameLst>
                                      </p:cBhvr>
                                      <p:to>
                                        <p:strVal val="visible"/>
                                      </p:to>
                                    </p:set>
                                    <p:anim calcmode="lin" valueType="num">
                                      <p:cBhvr>
                                        <p:cTn id="31" dur="1000" fill="hold"/>
                                        <p:tgtEl>
                                          <p:spTgt spid="95235">
                                            <p:txEl>
                                              <p:pRg st="8" end="8"/>
                                            </p:txEl>
                                          </p:spTgt>
                                        </p:tgtEl>
                                        <p:attrNameLst>
                                          <p:attrName>ppt_w</p:attrName>
                                        </p:attrNameLst>
                                      </p:cBhvr>
                                      <p:tavLst>
                                        <p:tav tm="0">
                                          <p:val>
                                            <p:fltVal val="0"/>
                                          </p:val>
                                        </p:tav>
                                        <p:tav tm="100000">
                                          <p:val>
                                            <p:strVal val="#ppt_w"/>
                                          </p:val>
                                        </p:tav>
                                      </p:tavLst>
                                    </p:anim>
                                    <p:anim calcmode="lin" valueType="num">
                                      <p:cBhvr>
                                        <p:cTn id="32" dur="1000" fill="hold"/>
                                        <p:tgtEl>
                                          <p:spTgt spid="95235">
                                            <p:txEl>
                                              <p:pRg st="8" end="8"/>
                                            </p:txEl>
                                          </p:spTgt>
                                        </p:tgtEl>
                                        <p:attrNameLst>
                                          <p:attrName>ppt_h</p:attrName>
                                        </p:attrNameLst>
                                      </p:cBhvr>
                                      <p:tavLst>
                                        <p:tav tm="0">
                                          <p:val>
                                            <p:fltVal val="0"/>
                                          </p:val>
                                        </p:tav>
                                        <p:tav tm="100000">
                                          <p:val>
                                            <p:strVal val="#ppt_h"/>
                                          </p:val>
                                        </p:tav>
                                      </p:tavLst>
                                    </p:anim>
                                    <p:anim calcmode="lin" valueType="num">
                                      <p:cBhvr>
                                        <p:cTn id="33" dur="1000" fill="hold"/>
                                        <p:tgtEl>
                                          <p:spTgt spid="95235">
                                            <p:txEl>
                                              <p:pRg st="8" end="8"/>
                                            </p:txEl>
                                          </p:spTgt>
                                        </p:tgtEl>
                                        <p:attrNameLst>
                                          <p:attrName>style.rotation</p:attrName>
                                        </p:attrNameLst>
                                      </p:cBhvr>
                                      <p:tavLst>
                                        <p:tav tm="0">
                                          <p:val>
                                            <p:fltVal val="90"/>
                                          </p:val>
                                        </p:tav>
                                        <p:tav tm="100000">
                                          <p:val>
                                            <p:fltVal val="0"/>
                                          </p:val>
                                        </p:tav>
                                      </p:tavLst>
                                    </p:anim>
                                    <p:animEffect transition="in" filter="fade">
                                      <p:cBhvr>
                                        <p:cTn id="34" dur="1000"/>
                                        <p:tgtEl>
                                          <p:spTgt spid="95235">
                                            <p:txEl>
                                              <p:pRg st="8" end="8"/>
                                            </p:txEl>
                                          </p:spTgt>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95235">
                                            <p:txEl>
                                              <p:pRg st="9" end="9"/>
                                            </p:txEl>
                                          </p:spTgt>
                                        </p:tgtEl>
                                        <p:attrNameLst>
                                          <p:attrName>style.visibility</p:attrName>
                                        </p:attrNameLst>
                                      </p:cBhvr>
                                      <p:to>
                                        <p:strVal val="visible"/>
                                      </p:to>
                                    </p:set>
                                    <p:anim calcmode="lin" valueType="num">
                                      <p:cBhvr>
                                        <p:cTn id="37" dur="1000" fill="hold"/>
                                        <p:tgtEl>
                                          <p:spTgt spid="95235">
                                            <p:txEl>
                                              <p:pRg st="9" end="9"/>
                                            </p:txEl>
                                          </p:spTgt>
                                        </p:tgtEl>
                                        <p:attrNameLst>
                                          <p:attrName>ppt_w</p:attrName>
                                        </p:attrNameLst>
                                      </p:cBhvr>
                                      <p:tavLst>
                                        <p:tav tm="0">
                                          <p:val>
                                            <p:fltVal val="0"/>
                                          </p:val>
                                        </p:tav>
                                        <p:tav tm="100000">
                                          <p:val>
                                            <p:strVal val="#ppt_w"/>
                                          </p:val>
                                        </p:tav>
                                      </p:tavLst>
                                    </p:anim>
                                    <p:anim calcmode="lin" valueType="num">
                                      <p:cBhvr>
                                        <p:cTn id="38" dur="1000" fill="hold"/>
                                        <p:tgtEl>
                                          <p:spTgt spid="95235">
                                            <p:txEl>
                                              <p:pRg st="9" end="9"/>
                                            </p:txEl>
                                          </p:spTgt>
                                        </p:tgtEl>
                                        <p:attrNameLst>
                                          <p:attrName>ppt_h</p:attrName>
                                        </p:attrNameLst>
                                      </p:cBhvr>
                                      <p:tavLst>
                                        <p:tav tm="0">
                                          <p:val>
                                            <p:fltVal val="0"/>
                                          </p:val>
                                        </p:tav>
                                        <p:tav tm="100000">
                                          <p:val>
                                            <p:strVal val="#ppt_h"/>
                                          </p:val>
                                        </p:tav>
                                      </p:tavLst>
                                    </p:anim>
                                    <p:anim calcmode="lin" valueType="num">
                                      <p:cBhvr>
                                        <p:cTn id="39" dur="1000" fill="hold"/>
                                        <p:tgtEl>
                                          <p:spTgt spid="95235">
                                            <p:txEl>
                                              <p:pRg st="9" end="9"/>
                                            </p:txEl>
                                          </p:spTgt>
                                        </p:tgtEl>
                                        <p:attrNameLst>
                                          <p:attrName>style.rotation</p:attrName>
                                        </p:attrNameLst>
                                      </p:cBhvr>
                                      <p:tavLst>
                                        <p:tav tm="0">
                                          <p:val>
                                            <p:fltVal val="90"/>
                                          </p:val>
                                        </p:tav>
                                        <p:tav tm="100000">
                                          <p:val>
                                            <p:fltVal val="0"/>
                                          </p:val>
                                        </p:tav>
                                      </p:tavLst>
                                    </p:anim>
                                    <p:animEffect transition="in" filter="fade">
                                      <p:cBhvr>
                                        <p:cTn id="40" dur="1000"/>
                                        <p:tgtEl>
                                          <p:spTgt spid="952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1775520" y="980728"/>
            <a:ext cx="7772400" cy="5486400"/>
          </a:xfrm>
        </p:spPr>
        <p:txBody>
          <a:bodyPr/>
          <a:lstStyle/>
          <a:p>
            <a:pPr eaLnBrk="1" hangingPunct="1">
              <a:lnSpc>
                <a:spcPct val="90000"/>
              </a:lnSpc>
            </a:pPr>
            <a:r>
              <a:rPr lang="zh-CN" altLang="en-US"/>
              <a:t>虚函数的虚特征：</a:t>
            </a:r>
            <a:r>
              <a:rPr lang="zh-CN" altLang="en-US" sz="2800" b="1">
                <a:solidFill>
                  <a:srgbClr val="FF0000"/>
                </a:solidFill>
              </a:rPr>
              <a:t>基类指针指向派生类的对象时，通过该指针访问其虚函数时将调用派生类的版本；</a:t>
            </a:r>
          </a:p>
          <a:p>
            <a:pPr lvl="1" eaLnBrk="1" hangingPunct="1">
              <a:lnSpc>
                <a:spcPct val="90000"/>
              </a:lnSpc>
            </a:pPr>
            <a:r>
              <a:rPr lang="zh-CN" altLang="en-US" sz="2400"/>
              <a:t>例题没有虚函数的情况</a:t>
            </a:r>
          </a:p>
          <a:p>
            <a:pPr lvl="2" eaLnBrk="1" hangingPunct="1">
              <a:lnSpc>
                <a:spcPct val="90000"/>
              </a:lnSpc>
              <a:buFontTx/>
              <a:buNone/>
            </a:pPr>
            <a:r>
              <a:rPr lang="en-US" altLang="zh-CN" sz="2000" b="1"/>
              <a:t>class B</a:t>
            </a:r>
          </a:p>
          <a:p>
            <a:pPr lvl="2" eaLnBrk="1" hangingPunct="1">
              <a:lnSpc>
                <a:spcPct val="90000"/>
              </a:lnSpc>
              <a:buFontTx/>
              <a:buNone/>
            </a:pPr>
            <a:r>
              <a:rPr lang="en-US" altLang="zh-CN" sz="2000" b="1"/>
              <a:t>{public: void f ( ) {cout &lt;&lt; "B::f";}; };</a:t>
            </a:r>
          </a:p>
          <a:p>
            <a:pPr lvl="2" eaLnBrk="1" hangingPunct="1">
              <a:lnSpc>
                <a:spcPct val="90000"/>
              </a:lnSpc>
              <a:buFontTx/>
              <a:buNone/>
            </a:pPr>
            <a:r>
              <a:rPr lang="en-US" altLang="zh-CN" sz="2000" b="1"/>
              <a:t>class D : public B</a:t>
            </a:r>
          </a:p>
          <a:p>
            <a:pPr lvl="2" eaLnBrk="1" hangingPunct="1">
              <a:lnSpc>
                <a:spcPct val="90000"/>
              </a:lnSpc>
              <a:buFontTx/>
              <a:buNone/>
            </a:pPr>
            <a:r>
              <a:rPr lang="en-US" altLang="zh-CN" sz="2000" b="1"/>
              <a:t>{public: void f ( ) { cout &lt;&lt; "D::f"; };};</a:t>
            </a:r>
          </a:p>
          <a:p>
            <a:pPr lvl="2" eaLnBrk="1" hangingPunct="1">
              <a:lnSpc>
                <a:spcPct val="90000"/>
              </a:lnSpc>
              <a:buFontTx/>
              <a:buNone/>
            </a:pPr>
            <a:endParaRPr lang="en-US" altLang="zh-CN" sz="2000" b="1"/>
          </a:p>
          <a:p>
            <a:pPr lvl="2" eaLnBrk="1" hangingPunct="1">
              <a:lnSpc>
                <a:spcPct val="90000"/>
              </a:lnSpc>
              <a:buFontTx/>
              <a:buNone/>
            </a:pPr>
            <a:r>
              <a:rPr lang="en-US" altLang="zh-CN" sz="2000" b="1"/>
              <a:t>int main()</a:t>
            </a:r>
          </a:p>
          <a:p>
            <a:pPr lvl="2" eaLnBrk="1" hangingPunct="1">
              <a:lnSpc>
                <a:spcPct val="90000"/>
              </a:lnSpc>
              <a:buFontTx/>
              <a:buNone/>
            </a:pPr>
            <a:r>
              <a:rPr lang="en-US" altLang="zh-CN" sz="2000" b="1"/>
              <a:t>{</a:t>
            </a:r>
          </a:p>
          <a:p>
            <a:pPr lvl="2" eaLnBrk="1" hangingPunct="1">
              <a:lnSpc>
                <a:spcPct val="90000"/>
              </a:lnSpc>
              <a:buFontTx/>
              <a:buNone/>
            </a:pPr>
            <a:r>
              <a:rPr lang="en-US" altLang="zh-CN" sz="2000" b="1"/>
              <a:t>	D d;</a:t>
            </a:r>
          </a:p>
          <a:p>
            <a:pPr lvl="2" eaLnBrk="1" hangingPunct="1">
              <a:lnSpc>
                <a:spcPct val="90000"/>
              </a:lnSpc>
              <a:buFontTx/>
              <a:buNone/>
            </a:pPr>
            <a:r>
              <a:rPr lang="en-US" altLang="zh-CN" sz="2000" b="1"/>
              <a:t>	B * pb = &amp; d;</a:t>
            </a:r>
          </a:p>
          <a:p>
            <a:pPr lvl="2" eaLnBrk="1" hangingPunct="1">
              <a:lnSpc>
                <a:spcPct val="90000"/>
              </a:lnSpc>
              <a:buFontTx/>
              <a:buNone/>
            </a:pPr>
            <a:r>
              <a:rPr lang="en-US" altLang="zh-CN" sz="2000" b="1"/>
              <a:t>	pb-&gt;f( );</a:t>
            </a:r>
          </a:p>
          <a:p>
            <a:pPr lvl="2" eaLnBrk="1" hangingPunct="1">
              <a:lnSpc>
                <a:spcPct val="90000"/>
              </a:lnSpc>
              <a:buFontTx/>
              <a:buNone/>
            </a:pPr>
            <a:r>
              <a:rPr lang="en-US" altLang="zh-CN" sz="2000" b="1"/>
              <a:t>}</a:t>
            </a:r>
          </a:p>
        </p:txBody>
      </p:sp>
      <p:sp>
        <p:nvSpPr>
          <p:cNvPr id="96259" name="Text Box 3"/>
          <p:cNvSpPr txBox="1">
            <a:spLocks noChangeArrowheads="1"/>
          </p:cNvSpPr>
          <p:nvPr/>
        </p:nvSpPr>
        <p:spPr bwMode="auto">
          <a:xfrm>
            <a:off x="7772400" y="4648200"/>
            <a:ext cx="914400" cy="528638"/>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0" fontAlgn="base" hangingPunct="0">
              <a:spcBef>
                <a:spcPct val="0"/>
              </a:spcBef>
              <a:spcAft>
                <a:spcPct val="0"/>
              </a:spcAft>
              <a:buNone/>
            </a:pPr>
            <a:r>
              <a:rPr kumimoji="1" lang="en-US" altLang="zh-CN" sz="2800">
                <a:solidFill>
                  <a:prstClr val="black"/>
                </a:solidFill>
                <a:latin typeface="Lucida Sans Unicode" panose="020B0602030504020204" pitchFamily="34" charset="0"/>
                <a:ea typeface="楷体_GB2312" pitchFamily="49" charset="-122"/>
              </a:rPr>
              <a:t>B::f</a:t>
            </a:r>
          </a:p>
        </p:txBody>
      </p:sp>
    </p:spTree>
    <p:extLst>
      <p:ext uri="{BB962C8B-B14F-4D97-AF65-F5344CB8AC3E}">
        <p14:creationId xmlns:p14="http://schemas.microsoft.com/office/powerpoint/2010/main" val="12165584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linds(horizontal)">
                                      <p:cBhvr>
                                        <p:cTn id="7" dur="500"/>
                                        <p:tgtEl>
                                          <p:spTgt spid="96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500110" y="0"/>
            <a:ext cx="7772400" cy="863600"/>
          </a:xfrm>
        </p:spPr>
        <p:txBody>
          <a:bodyPr/>
          <a:lstStyle/>
          <a:p>
            <a:pPr eaLnBrk="1" hangingPunct="1"/>
            <a:r>
              <a:rPr lang="en-US" altLang="zh-CN"/>
              <a:t>6.7.2 </a:t>
            </a:r>
            <a:r>
              <a:rPr lang="zh-CN" altLang="en-US"/>
              <a:t>虚</a:t>
            </a:r>
            <a:r>
              <a:rPr lang="zh-CN" altLang="en-US" b="1">
                <a:solidFill>
                  <a:srgbClr val="FF0000"/>
                </a:solidFill>
              </a:rPr>
              <a:t>函数的特性</a:t>
            </a:r>
            <a:r>
              <a:rPr lang="zh-CN" altLang="en-US"/>
              <a:t> </a:t>
            </a:r>
          </a:p>
        </p:txBody>
      </p:sp>
      <p:sp>
        <p:nvSpPr>
          <p:cNvPr id="121859" name="Rectangle 3"/>
          <p:cNvSpPr>
            <a:spLocks noGrp="1" noChangeArrowheads="1"/>
          </p:cNvSpPr>
          <p:nvPr>
            <p:ph type="body" idx="1"/>
          </p:nvPr>
        </p:nvSpPr>
        <p:spPr>
          <a:xfrm>
            <a:off x="2209801" y="1268413"/>
            <a:ext cx="8062913" cy="5256212"/>
          </a:xfrm>
        </p:spPr>
        <p:txBody>
          <a:bodyPr/>
          <a:lstStyle/>
          <a:p>
            <a:pPr eaLnBrk="1" hangingPunct="1">
              <a:lnSpc>
                <a:spcPct val="80000"/>
              </a:lnSpc>
              <a:buFontTx/>
              <a:buNone/>
            </a:pPr>
            <a:r>
              <a:rPr lang="en-US" altLang="zh-CN" sz="2000" b="1" dirty="0"/>
              <a:t>① </a:t>
            </a:r>
            <a:r>
              <a:rPr lang="zh-CN" altLang="en-US" sz="2000" b="1" dirty="0"/>
              <a:t>一旦将某个成员函数声明为虚函数后，它在继承体系中就永远为虚函数了 </a:t>
            </a:r>
            <a:endParaRPr lang="en-US" altLang="zh-CN" sz="2000" b="1" dirty="0"/>
          </a:p>
          <a:p>
            <a:pPr lvl="0" eaLnBrk="1" hangingPunct="1">
              <a:lnSpc>
                <a:spcPct val="80000"/>
              </a:lnSpc>
              <a:buNone/>
            </a:pPr>
            <a:r>
              <a:rPr lang="en-US" altLang="zh-CN" sz="2000" b="1" dirty="0"/>
              <a:t>② </a:t>
            </a:r>
            <a:r>
              <a:rPr lang="zh-CN" altLang="en-US" sz="2000" b="1" dirty="0"/>
              <a:t>如果基类定义了虚函数，当通过基类指针或引用调用派生类对象时，将访问到它们实际所指对象中的虚函数版本。</a:t>
            </a:r>
            <a:endParaRPr lang="en-US" altLang="zh-CN" sz="2000" b="1" dirty="0"/>
          </a:p>
          <a:p>
            <a:pPr eaLnBrk="1" hangingPunct="1">
              <a:lnSpc>
                <a:spcPct val="80000"/>
              </a:lnSpc>
              <a:buNone/>
            </a:pPr>
            <a:r>
              <a:rPr lang="en-US" altLang="zh-CN" sz="2000" b="1" dirty="0"/>
              <a:t>③ </a:t>
            </a:r>
            <a:r>
              <a:rPr lang="zh-CN" altLang="en-US" sz="2000" b="1" dirty="0"/>
              <a:t>只有通过基类对象的指针和引用访问派生类对象的虚函数时，才能体现虚函数的特性</a:t>
            </a:r>
            <a:endParaRPr lang="zh-CN" altLang="en-US" sz="2000" b="1" dirty="0">
              <a:solidFill>
                <a:srgbClr val="FF0000"/>
              </a:solidFill>
            </a:endParaRPr>
          </a:p>
          <a:p>
            <a:pPr eaLnBrk="1" hangingPunct="1">
              <a:lnSpc>
                <a:spcPct val="80000"/>
              </a:lnSpc>
              <a:buNone/>
            </a:pPr>
            <a:r>
              <a:rPr lang="en-US" altLang="zh-CN" sz="2000" b="1" dirty="0"/>
              <a:t>④</a:t>
            </a:r>
            <a:r>
              <a:rPr lang="zh-CN" altLang="en-US" sz="2000" b="1" dirty="0"/>
              <a:t>派生类通过从基类继承的成员函数调用虚函数时，将访问到派生类中的版本。</a:t>
            </a:r>
          </a:p>
          <a:p>
            <a:pPr eaLnBrk="1" hangingPunct="1">
              <a:lnSpc>
                <a:spcPct val="80000"/>
              </a:lnSpc>
              <a:buNone/>
            </a:pPr>
            <a:r>
              <a:rPr lang="en-US" altLang="zh-CN" sz="2000" b="1" dirty="0"/>
              <a:t>⑤ </a:t>
            </a:r>
            <a:r>
              <a:rPr lang="zh-CN" altLang="en-US" sz="2000" b="1" dirty="0"/>
              <a:t>派生类中的虚函数要保持其虚特征，必须与基类虚函数的函数原型完全相同，否则就是普通的重载函数，与基类的虚函数无关。</a:t>
            </a:r>
          </a:p>
          <a:p>
            <a:pPr eaLnBrk="1" hangingPunct="1">
              <a:buFontTx/>
              <a:buNone/>
            </a:pPr>
            <a:r>
              <a:rPr lang="zh-CN" altLang="en-US" sz="2000" b="1" dirty="0"/>
              <a:t>⑥只有类的非静态成员函数才能被定义为虚函数，类的构造函数和静态成员函数不能定义为虚函数。原因是虚函数在继承层次结构中才能够发生作用，而构造函数、静态成员是不能够被继承的。</a:t>
            </a:r>
          </a:p>
          <a:p>
            <a:pPr eaLnBrk="1" hangingPunct="1">
              <a:buFontTx/>
              <a:buNone/>
            </a:pPr>
            <a:r>
              <a:rPr lang="zh-CN" altLang="en-US" sz="2000" b="1" dirty="0"/>
              <a:t>⑦内联函数也不能是虚函数。因为内联函数采用的是静态联编的方式，而虚函数是在程序运行时才与具体函数动态绑定的，采用的是动态联编的方式，即使虚函数在类体内被定义，</a:t>
            </a:r>
            <a:r>
              <a:rPr lang="en-US" altLang="zh-CN" sz="2000" b="1" dirty="0"/>
              <a:t>C++</a:t>
            </a:r>
            <a:r>
              <a:rPr lang="zh-CN" altLang="en-US" sz="2000" b="1" dirty="0"/>
              <a:t>编译器也将它视为非内联函数。</a:t>
            </a:r>
          </a:p>
          <a:p>
            <a:pPr lvl="0" eaLnBrk="1" hangingPunct="1">
              <a:lnSpc>
                <a:spcPct val="80000"/>
              </a:lnSpc>
              <a:buNone/>
            </a:pPr>
            <a:endParaRPr lang="zh-CN" altLang="en-US" sz="2000" b="1" dirty="0"/>
          </a:p>
          <a:p>
            <a:pPr eaLnBrk="1" hangingPunct="1">
              <a:lnSpc>
                <a:spcPct val="80000"/>
              </a:lnSpc>
              <a:buFontTx/>
              <a:buNone/>
            </a:pPr>
            <a:endParaRPr lang="zh-CN" altLang="en-US" sz="1800" b="1" dirty="0">
              <a:solidFill>
                <a:schemeClr val="accent2"/>
              </a:solidFill>
            </a:endParaRPr>
          </a:p>
        </p:txBody>
      </p:sp>
    </p:spTree>
    <p:extLst>
      <p:ext uri="{BB962C8B-B14F-4D97-AF65-F5344CB8AC3E}">
        <p14:creationId xmlns:p14="http://schemas.microsoft.com/office/powerpoint/2010/main" val="318748189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2567608" y="-53384"/>
            <a:ext cx="7772400" cy="1143000"/>
          </a:xfrm>
        </p:spPr>
        <p:txBody>
          <a:bodyPr/>
          <a:lstStyle/>
          <a:p>
            <a:pPr eaLnBrk="1" hangingPunct="1"/>
            <a:r>
              <a:rPr lang="en-US" altLang="zh-CN" b="1" dirty="0"/>
              <a:t>6.7.3</a:t>
            </a:r>
            <a:r>
              <a:rPr lang="zh-CN" altLang="en-US" b="1" dirty="0"/>
              <a:t>虚析</a:t>
            </a:r>
            <a:r>
              <a:rPr lang="zh-CN" altLang="en-US" b="1" dirty="0">
                <a:solidFill>
                  <a:srgbClr val="FF0000"/>
                </a:solidFill>
              </a:rPr>
              <a:t>构函数</a:t>
            </a:r>
            <a:r>
              <a:rPr lang="zh-CN" altLang="en-US" b="1" dirty="0"/>
              <a:t> </a:t>
            </a:r>
          </a:p>
        </p:txBody>
      </p:sp>
      <p:sp>
        <p:nvSpPr>
          <p:cNvPr id="132099" name="Rectangle 3"/>
          <p:cNvSpPr>
            <a:spLocks noGrp="1" noChangeArrowheads="1"/>
          </p:cNvSpPr>
          <p:nvPr>
            <p:ph type="body" idx="1"/>
          </p:nvPr>
        </p:nvSpPr>
        <p:spPr/>
        <p:txBody>
          <a:bodyPr/>
          <a:lstStyle/>
          <a:p>
            <a:pPr eaLnBrk="1" hangingPunct="1"/>
            <a:r>
              <a:rPr lang="zh-CN" altLang="en-US" b="1" dirty="0"/>
              <a:t>基类析构函数几乎总是为虚析构函数。假定使用</a:t>
            </a:r>
            <a:r>
              <a:rPr lang="en-US" altLang="zh-CN" b="1" dirty="0"/>
              <a:t>delete</a:t>
            </a:r>
            <a:r>
              <a:rPr lang="zh-CN" altLang="en-US" b="1" dirty="0"/>
              <a:t>和一个指向派生类的基类指针来销毁派生类对象，如果基类析构函数不为虚</a:t>
            </a:r>
            <a:r>
              <a:rPr lang="en-US" altLang="zh-CN" b="1" dirty="0"/>
              <a:t>,</a:t>
            </a:r>
            <a:r>
              <a:rPr lang="zh-CN" altLang="en-US" b="1" dirty="0"/>
              <a:t>就如一个普通成员函数，</a:t>
            </a:r>
            <a:r>
              <a:rPr lang="en-US" altLang="zh-CN" b="1" dirty="0"/>
              <a:t>delete</a:t>
            </a:r>
            <a:r>
              <a:rPr lang="zh-CN" altLang="en-US" b="1" dirty="0"/>
              <a:t>函数调用的就是基类析构函数。在通过基类对象的引用或指针调用派生类对象时，将致使对象析构不彻底！</a:t>
            </a:r>
          </a:p>
        </p:txBody>
      </p:sp>
    </p:spTree>
    <p:extLst>
      <p:ext uri="{BB962C8B-B14F-4D97-AF65-F5344CB8AC3E}">
        <p14:creationId xmlns:p14="http://schemas.microsoft.com/office/powerpoint/2010/main" val="21510143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body" idx="1"/>
          </p:nvPr>
        </p:nvSpPr>
        <p:spPr>
          <a:xfrm>
            <a:off x="1919536" y="908720"/>
            <a:ext cx="7772400" cy="5689600"/>
          </a:xfrm>
        </p:spPr>
        <p:txBody>
          <a:bodyPr/>
          <a:lstStyle/>
          <a:p>
            <a:pPr eaLnBrk="1" hangingPunct="1">
              <a:lnSpc>
                <a:spcPct val="90000"/>
              </a:lnSpc>
              <a:spcBef>
                <a:spcPts val="0"/>
              </a:spcBef>
              <a:buNone/>
            </a:pPr>
            <a:r>
              <a:rPr lang="en-US" altLang="zh-CN" sz="2400" b="1" dirty="0"/>
              <a:t>class A{</a:t>
            </a:r>
          </a:p>
          <a:p>
            <a:pPr eaLnBrk="1" hangingPunct="1">
              <a:lnSpc>
                <a:spcPct val="90000"/>
              </a:lnSpc>
              <a:spcBef>
                <a:spcPts val="0"/>
              </a:spcBef>
              <a:buNone/>
            </a:pPr>
            <a:r>
              <a:rPr lang="en-US" altLang="zh-CN" sz="2400" b="1" dirty="0"/>
              <a:t>public:</a:t>
            </a:r>
          </a:p>
          <a:p>
            <a:pPr eaLnBrk="1" hangingPunct="1">
              <a:lnSpc>
                <a:spcPct val="90000"/>
              </a:lnSpc>
              <a:spcBef>
                <a:spcPts val="0"/>
              </a:spcBef>
              <a:buNone/>
            </a:pPr>
            <a:r>
              <a:rPr lang="en-US" altLang="zh-CN" sz="2400" b="1" dirty="0"/>
              <a:t>	</a:t>
            </a:r>
            <a:r>
              <a:rPr lang="en-US" altLang="zh-CN" sz="2400" b="1" dirty="0">
                <a:solidFill>
                  <a:srgbClr val="FF0000"/>
                </a:solidFill>
              </a:rPr>
              <a:t>virtual</a:t>
            </a:r>
            <a:r>
              <a:rPr lang="en-US" altLang="zh-CN" sz="2400" b="1" dirty="0"/>
              <a:t> ~A(){</a:t>
            </a:r>
          </a:p>
          <a:p>
            <a:pPr eaLnBrk="1" hangingPunct="1">
              <a:lnSpc>
                <a:spcPct val="90000"/>
              </a:lnSpc>
              <a:spcBef>
                <a:spcPts val="0"/>
              </a:spcBef>
              <a:buNone/>
            </a:pPr>
            <a:r>
              <a:rPr lang="en-US" altLang="zh-CN" sz="2400" b="1" dirty="0"/>
              <a:t>		</a:t>
            </a:r>
            <a:r>
              <a:rPr lang="en-US" altLang="zh-CN" sz="2400" b="1" dirty="0" err="1"/>
              <a:t>cout</a:t>
            </a:r>
            <a:r>
              <a:rPr lang="en-US" altLang="zh-CN" sz="2400" b="1" dirty="0"/>
              <a:t>&lt;&lt;"call A::~A()"&lt;&lt;</a:t>
            </a:r>
            <a:r>
              <a:rPr lang="en-US" altLang="zh-CN" sz="2400" b="1" dirty="0" err="1"/>
              <a:t>endl</a:t>
            </a:r>
            <a:r>
              <a:rPr lang="en-US" altLang="zh-CN" sz="2400" b="1" dirty="0"/>
              <a:t>;	}};</a:t>
            </a:r>
          </a:p>
          <a:p>
            <a:pPr eaLnBrk="1" hangingPunct="1">
              <a:lnSpc>
                <a:spcPct val="90000"/>
              </a:lnSpc>
              <a:spcBef>
                <a:spcPts val="0"/>
              </a:spcBef>
              <a:buNone/>
            </a:pPr>
            <a:r>
              <a:rPr lang="en-US" altLang="zh-CN" sz="2400" b="1" dirty="0"/>
              <a:t>class B:public A{</a:t>
            </a:r>
          </a:p>
          <a:p>
            <a:pPr eaLnBrk="1" hangingPunct="1">
              <a:lnSpc>
                <a:spcPct val="90000"/>
              </a:lnSpc>
              <a:spcBef>
                <a:spcPts val="0"/>
              </a:spcBef>
              <a:buNone/>
            </a:pPr>
            <a:r>
              <a:rPr lang="en-US" altLang="zh-CN" sz="2400" b="1" dirty="0"/>
              <a:t>	char *</a:t>
            </a:r>
            <a:r>
              <a:rPr lang="en-US" altLang="zh-CN" sz="2400" b="1" dirty="0" err="1"/>
              <a:t>buf</a:t>
            </a:r>
            <a:r>
              <a:rPr lang="en-US" altLang="zh-CN" sz="2400" b="1" dirty="0"/>
              <a:t>;</a:t>
            </a:r>
          </a:p>
          <a:p>
            <a:pPr eaLnBrk="1" hangingPunct="1">
              <a:lnSpc>
                <a:spcPct val="90000"/>
              </a:lnSpc>
              <a:spcBef>
                <a:spcPts val="0"/>
              </a:spcBef>
              <a:buNone/>
            </a:pPr>
            <a:r>
              <a:rPr lang="en-US" altLang="zh-CN" sz="2400" b="1" dirty="0"/>
              <a:t>public:</a:t>
            </a:r>
          </a:p>
          <a:p>
            <a:pPr eaLnBrk="1" hangingPunct="1">
              <a:lnSpc>
                <a:spcPct val="90000"/>
              </a:lnSpc>
              <a:spcBef>
                <a:spcPts val="0"/>
              </a:spcBef>
              <a:buNone/>
            </a:pPr>
            <a:r>
              <a:rPr lang="en-US" altLang="zh-CN" sz="2400" b="1" dirty="0"/>
              <a:t>	B(</a:t>
            </a:r>
            <a:r>
              <a:rPr lang="en-US" altLang="zh-CN" sz="2400" b="1" dirty="0" err="1"/>
              <a:t>int</a:t>
            </a:r>
            <a:r>
              <a:rPr lang="en-US" altLang="zh-CN" sz="2400" b="1" dirty="0"/>
              <a:t> </a:t>
            </a:r>
            <a:r>
              <a:rPr lang="en-US" altLang="zh-CN" sz="2400" b="1" dirty="0" err="1"/>
              <a:t>i</a:t>
            </a:r>
            <a:r>
              <a:rPr lang="en-US" altLang="zh-CN" sz="2400" b="1" dirty="0"/>
              <a:t>){</a:t>
            </a:r>
            <a:r>
              <a:rPr lang="en-US" altLang="zh-CN" sz="2400" b="1" dirty="0" err="1"/>
              <a:t>buf</a:t>
            </a:r>
            <a:r>
              <a:rPr lang="en-US" altLang="zh-CN" sz="2400" b="1" dirty="0"/>
              <a:t>=new char[</a:t>
            </a:r>
            <a:r>
              <a:rPr lang="en-US" altLang="zh-CN" sz="2400" b="1" dirty="0" err="1"/>
              <a:t>i</a:t>
            </a:r>
            <a:r>
              <a:rPr lang="en-US" altLang="zh-CN" sz="2400" b="1" dirty="0"/>
              <a:t>];}</a:t>
            </a:r>
          </a:p>
          <a:p>
            <a:pPr eaLnBrk="1" hangingPunct="1">
              <a:lnSpc>
                <a:spcPct val="90000"/>
              </a:lnSpc>
              <a:spcBef>
                <a:spcPts val="0"/>
              </a:spcBef>
              <a:buNone/>
            </a:pPr>
            <a:r>
              <a:rPr lang="en-US" altLang="zh-CN" sz="2400" b="1" dirty="0"/>
              <a:t>	</a:t>
            </a:r>
            <a:r>
              <a:rPr lang="en-US" altLang="zh-CN" sz="2400" b="1" dirty="0">
                <a:solidFill>
                  <a:srgbClr val="FF0000"/>
                </a:solidFill>
              </a:rPr>
              <a:t>virtual</a:t>
            </a:r>
            <a:r>
              <a:rPr lang="en-US" altLang="zh-CN" sz="2400" b="1" dirty="0"/>
              <a:t> ~B(){</a:t>
            </a:r>
          </a:p>
          <a:p>
            <a:pPr eaLnBrk="1" hangingPunct="1">
              <a:lnSpc>
                <a:spcPct val="90000"/>
              </a:lnSpc>
              <a:spcBef>
                <a:spcPts val="0"/>
              </a:spcBef>
              <a:buNone/>
            </a:pPr>
            <a:r>
              <a:rPr lang="en-US" altLang="zh-CN" sz="2400" b="1" dirty="0"/>
              <a:t>		delete [] </a:t>
            </a:r>
            <a:r>
              <a:rPr lang="en-US" altLang="zh-CN" sz="2400" b="1" dirty="0" err="1"/>
              <a:t>buf</a:t>
            </a:r>
            <a:r>
              <a:rPr lang="en-US" altLang="zh-CN" sz="2400" b="1" dirty="0"/>
              <a:t>;</a:t>
            </a:r>
          </a:p>
          <a:p>
            <a:pPr eaLnBrk="1" hangingPunct="1">
              <a:lnSpc>
                <a:spcPct val="90000"/>
              </a:lnSpc>
              <a:spcBef>
                <a:spcPts val="0"/>
              </a:spcBef>
              <a:buNone/>
            </a:pPr>
            <a:r>
              <a:rPr lang="en-US" altLang="zh-CN" sz="2400" b="1" dirty="0"/>
              <a:t>		</a:t>
            </a:r>
            <a:r>
              <a:rPr lang="en-US" altLang="zh-CN" sz="2400" b="1" dirty="0" err="1"/>
              <a:t>cout</a:t>
            </a:r>
            <a:r>
              <a:rPr lang="en-US" altLang="zh-CN" sz="2400" b="1" dirty="0"/>
              <a:t>&lt;&lt;"call B::~()"&lt;&lt;</a:t>
            </a:r>
            <a:r>
              <a:rPr lang="en-US" altLang="zh-CN" sz="2400" b="1" dirty="0" err="1"/>
              <a:t>endl</a:t>
            </a:r>
            <a:r>
              <a:rPr lang="en-US" altLang="zh-CN" sz="2400" b="1" dirty="0"/>
              <a:t>;	}};</a:t>
            </a:r>
          </a:p>
          <a:p>
            <a:pPr eaLnBrk="1" hangingPunct="1">
              <a:lnSpc>
                <a:spcPct val="90000"/>
              </a:lnSpc>
              <a:spcBef>
                <a:spcPts val="0"/>
              </a:spcBef>
              <a:buNone/>
            </a:pPr>
            <a:endParaRPr lang="en-US" altLang="zh-CN" sz="2400" b="1" dirty="0"/>
          </a:p>
          <a:p>
            <a:pPr eaLnBrk="1" hangingPunct="1">
              <a:lnSpc>
                <a:spcPct val="90000"/>
              </a:lnSpc>
              <a:spcBef>
                <a:spcPts val="0"/>
              </a:spcBef>
              <a:buNone/>
            </a:pPr>
            <a:r>
              <a:rPr lang="en-US" altLang="zh-CN" sz="2400" b="1" dirty="0" err="1"/>
              <a:t>int</a:t>
            </a:r>
            <a:r>
              <a:rPr lang="en-US" altLang="zh-CN" sz="2400" b="1" dirty="0"/>
              <a:t> main(){</a:t>
            </a:r>
          </a:p>
          <a:p>
            <a:pPr eaLnBrk="1" hangingPunct="1">
              <a:lnSpc>
                <a:spcPct val="90000"/>
              </a:lnSpc>
              <a:spcBef>
                <a:spcPts val="0"/>
              </a:spcBef>
              <a:buNone/>
            </a:pPr>
            <a:r>
              <a:rPr lang="en-US" altLang="zh-CN" sz="2400" b="1" dirty="0"/>
              <a:t>	A* a=new B(10);</a:t>
            </a:r>
          </a:p>
          <a:p>
            <a:pPr eaLnBrk="1" hangingPunct="1">
              <a:lnSpc>
                <a:spcPct val="90000"/>
              </a:lnSpc>
              <a:spcBef>
                <a:spcPts val="0"/>
              </a:spcBef>
              <a:buNone/>
            </a:pPr>
            <a:r>
              <a:rPr lang="en-US" altLang="zh-CN" sz="2400" b="1" dirty="0"/>
              <a:t>	delete a;</a:t>
            </a:r>
          </a:p>
          <a:p>
            <a:pPr eaLnBrk="1" hangingPunct="1">
              <a:lnSpc>
                <a:spcPct val="90000"/>
              </a:lnSpc>
              <a:spcBef>
                <a:spcPts val="0"/>
              </a:spcBef>
              <a:buNone/>
            </a:pPr>
            <a:r>
              <a:rPr lang="en-US" altLang="zh-CN" sz="2400" b="1" dirty="0"/>
              <a:t>}</a:t>
            </a:r>
          </a:p>
          <a:p>
            <a:pPr eaLnBrk="1" hangingPunct="1">
              <a:lnSpc>
                <a:spcPct val="90000"/>
              </a:lnSpc>
              <a:spcBef>
                <a:spcPts val="0"/>
              </a:spcBef>
              <a:buNone/>
            </a:pPr>
            <a:endParaRPr lang="en-US" altLang="zh-CN" sz="2400" b="1" dirty="0"/>
          </a:p>
        </p:txBody>
      </p:sp>
      <p:sp>
        <p:nvSpPr>
          <p:cNvPr id="134147" name="Rectangle 3"/>
          <p:cNvSpPr>
            <a:spLocks noChangeArrowheads="1"/>
          </p:cNvSpPr>
          <p:nvPr/>
        </p:nvSpPr>
        <p:spPr bwMode="auto">
          <a:xfrm>
            <a:off x="7824193" y="2276872"/>
            <a:ext cx="2663825" cy="193899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kumimoji="1" lang="zh-CN" altLang="en-US" sz="2400" dirty="0">
                <a:solidFill>
                  <a:prstClr val="black"/>
                </a:solidFill>
                <a:latin typeface="Times New Roman" panose="02020603050405020304" pitchFamily="18" charset="0"/>
              </a:rPr>
              <a:t>程序运行结果：</a:t>
            </a:r>
          </a:p>
          <a:p>
            <a:pPr algn="ctr" eaLnBrk="0" fontAlgn="base" hangingPunct="0">
              <a:spcBef>
                <a:spcPct val="0"/>
              </a:spcBef>
              <a:spcAft>
                <a:spcPct val="0"/>
              </a:spcAft>
              <a:buNone/>
            </a:pPr>
            <a:r>
              <a:rPr kumimoji="1" lang="en-US" altLang="zh-CN" sz="2400" b="1" dirty="0">
                <a:solidFill>
                  <a:srgbClr val="FF0000"/>
                </a:solidFill>
                <a:latin typeface="Times New Roman" panose="02020603050405020304" pitchFamily="18" charset="0"/>
              </a:rPr>
              <a:t>call B::~()</a:t>
            </a:r>
          </a:p>
          <a:p>
            <a:pPr algn="ctr" fontAlgn="base">
              <a:spcBef>
                <a:spcPct val="0"/>
              </a:spcBef>
              <a:spcAft>
                <a:spcPct val="0"/>
              </a:spcAft>
              <a:buNone/>
            </a:pPr>
            <a:r>
              <a:rPr kumimoji="1" lang="en-US" altLang="zh-CN" sz="2400" b="1" dirty="0">
                <a:solidFill>
                  <a:srgbClr val="FF0000"/>
                </a:solidFill>
                <a:latin typeface="Times New Roman" panose="02020603050405020304" pitchFamily="18" charset="0"/>
              </a:rPr>
              <a:t>call A::~A()</a:t>
            </a:r>
          </a:p>
          <a:p>
            <a:pPr algn="ctr" eaLnBrk="0" fontAlgn="base" hangingPunct="0">
              <a:spcBef>
                <a:spcPct val="0"/>
              </a:spcBef>
              <a:spcAft>
                <a:spcPct val="0"/>
              </a:spcAft>
              <a:buNone/>
            </a:pPr>
            <a:r>
              <a:rPr kumimoji="1" lang="zh-CN" altLang="en-US" sz="2400" dirty="0">
                <a:solidFill>
                  <a:prstClr val="black"/>
                </a:solidFill>
                <a:latin typeface="Times New Roman" panose="02020603050405020304" pitchFamily="18" charset="0"/>
              </a:rPr>
              <a:t>此结果表明回收了</a:t>
            </a:r>
            <a:r>
              <a:rPr kumimoji="1" lang="en-US" altLang="zh-CN" sz="2400" dirty="0" err="1">
                <a:solidFill>
                  <a:prstClr val="black"/>
                </a:solidFill>
                <a:latin typeface="Times New Roman" panose="02020603050405020304" pitchFamily="18" charset="0"/>
              </a:rPr>
              <a:t>buf</a:t>
            </a:r>
            <a:r>
              <a:rPr kumimoji="1" lang="zh-CN" altLang="en-US" sz="2400" dirty="0">
                <a:solidFill>
                  <a:prstClr val="black"/>
                </a:solidFill>
                <a:latin typeface="Times New Roman" panose="02020603050405020304" pitchFamily="18" charset="0"/>
              </a:rPr>
              <a:t>空间！</a:t>
            </a:r>
          </a:p>
        </p:txBody>
      </p:sp>
    </p:spTree>
    <p:extLst>
      <p:ext uri="{BB962C8B-B14F-4D97-AF65-F5344CB8AC3E}">
        <p14:creationId xmlns:p14="http://schemas.microsoft.com/office/powerpoint/2010/main" val="299292274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xfrm>
            <a:off x="2144905" y="1737070"/>
            <a:ext cx="8137276" cy="4070314"/>
          </a:xfrm>
        </p:spPr>
        <p:txBody>
          <a:bodyPr/>
          <a:lstStyle/>
          <a:p>
            <a:pPr eaLnBrk="1" hangingPunct="1">
              <a:buFontTx/>
              <a:buNone/>
            </a:pPr>
            <a:r>
              <a:rPr lang="en-US" altLang="zh-CN" b="1" dirty="0">
                <a:solidFill>
                  <a:srgbClr val="FF0000"/>
                </a:solidFill>
              </a:rPr>
              <a:t>6.9.1</a:t>
            </a:r>
            <a:r>
              <a:rPr lang="zh-CN" altLang="en-US" b="1" dirty="0">
                <a:solidFill>
                  <a:srgbClr val="FF0000"/>
                </a:solidFill>
              </a:rPr>
              <a:t>、纯虚函数的概念</a:t>
            </a:r>
          </a:p>
          <a:p>
            <a:pPr lvl="2" eaLnBrk="1" hangingPunct="1"/>
            <a:r>
              <a:rPr lang="zh-CN" altLang="en-US" b="1" dirty="0"/>
              <a:t>仅定义函数原型而不定义其实现的虚函数</a:t>
            </a:r>
            <a:endParaRPr lang="en-US" altLang="zh-CN" b="1" dirty="0"/>
          </a:p>
          <a:p>
            <a:pPr lvl="2" eaLnBrk="1" hangingPunct="1"/>
            <a:r>
              <a:rPr lang="zh-CN" altLang="en-US" b="1" dirty="0"/>
              <a:t>在声明时被初始化为</a:t>
            </a:r>
            <a:r>
              <a:rPr lang="en-US" altLang="zh-CN" b="1" dirty="0"/>
              <a:t>0</a:t>
            </a:r>
            <a:r>
              <a:rPr lang="zh-CN" altLang="en-US" b="1" dirty="0"/>
              <a:t>的虚类成员函数。</a:t>
            </a:r>
          </a:p>
          <a:p>
            <a:pPr lvl="1" eaLnBrk="1" hangingPunct="1"/>
            <a:endParaRPr lang="zh-CN" altLang="en-US" b="1" dirty="0"/>
          </a:p>
          <a:p>
            <a:pPr lvl="1" eaLnBrk="1" hangingPunct="1"/>
            <a:r>
              <a:rPr lang="en-US" altLang="zh-CN" dirty="0"/>
              <a:t>How?</a:t>
            </a:r>
          </a:p>
          <a:p>
            <a:pPr lvl="2" eaLnBrk="1" hangingPunct="1">
              <a:buFontTx/>
              <a:buNone/>
            </a:pPr>
            <a:r>
              <a:rPr lang="en-US" altLang="zh-CN" b="1" dirty="0"/>
              <a:t>class X</a:t>
            </a:r>
          </a:p>
          <a:p>
            <a:pPr lvl="2" eaLnBrk="1" hangingPunct="1">
              <a:buFontTx/>
              <a:buNone/>
            </a:pPr>
            <a:r>
              <a:rPr lang="en-US" altLang="zh-CN" b="1" dirty="0"/>
              <a:t>{</a:t>
            </a:r>
          </a:p>
          <a:p>
            <a:pPr lvl="2" eaLnBrk="1" hangingPunct="1">
              <a:buFontTx/>
              <a:buNone/>
            </a:pPr>
            <a:r>
              <a:rPr lang="en-US" altLang="zh-CN" b="1" dirty="0"/>
              <a:t>	</a:t>
            </a:r>
            <a:r>
              <a:rPr lang="en-US" altLang="zh-CN" b="1" dirty="0">
                <a:solidFill>
                  <a:srgbClr val="FF0000"/>
                </a:solidFill>
              </a:rPr>
              <a:t>virtual</a:t>
            </a:r>
            <a:r>
              <a:rPr lang="en-US" altLang="zh-CN" b="1" dirty="0"/>
              <a:t> </a:t>
            </a:r>
            <a:r>
              <a:rPr lang="en-US" altLang="zh-CN" b="1" dirty="0" err="1"/>
              <a:t>ret_type</a:t>
            </a:r>
            <a:r>
              <a:rPr lang="en-US" altLang="zh-CN" b="1" dirty="0"/>
              <a:t> </a:t>
            </a:r>
            <a:r>
              <a:rPr lang="en-US" altLang="zh-CN" b="1" dirty="0" err="1"/>
              <a:t>func_name</a:t>
            </a:r>
            <a:r>
              <a:rPr lang="en-US" altLang="zh-CN" b="1" dirty="0"/>
              <a:t> (</a:t>
            </a:r>
            <a:r>
              <a:rPr lang="en-US" altLang="zh-CN" b="1" dirty="0" err="1"/>
              <a:t>param</a:t>
            </a:r>
            <a:r>
              <a:rPr lang="en-US" altLang="zh-CN" b="1" dirty="0"/>
              <a:t>)</a:t>
            </a:r>
            <a:r>
              <a:rPr lang="en-US" altLang="zh-CN" b="1" dirty="0">
                <a:solidFill>
                  <a:srgbClr val="FF0000"/>
                </a:solidFill>
              </a:rPr>
              <a:t> = 0</a:t>
            </a:r>
            <a:r>
              <a:rPr lang="en-US" altLang="zh-CN" b="1" dirty="0"/>
              <a:t>;</a:t>
            </a:r>
          </a:p>
          <a:p>
            <a:pPr lvl="2" eaLnBrk="1" hangingPunct="1">
              <a:buFontTx/>
              <a:buNone/>
            </a:pPr>
            <a:r>
              <a:rPr lang="en-US" altLang="zh-CN" b="1" dirty="0"/>
              <a:t>}</a:t>
            </a:r>
          </a:p>
        </p:txBody>
      </p:sp>
      <p:sp>
        <p:nvSpPr>
          <p:cNvPr id="139267" name="Rectangle 3"/>
          <p:cNvSpPr>
            <a:spLocks noGrp="1" noChangeArrowheads="1"/>
          </p:cNvSpPr>
          <p:nvPr>
            <p:ph type="title"/>
          </p:nvPr>
        </p:nvSpPr>
        <p:spPr>
          <a:xfrm>
            <a:off x="2509781" y="0"/>
            <a:ext cx="7772400" cy="1143000"/>
          </a:xfrm>
          <a:noFill/>
        </p:spPr>
        <p:txBody>
          <a:bodyPr/>
          <a:lstStyle/>
          <a:p>
            <a:pPr eaLnBrk="1" hangingPunct="1"/>
            <a:r>
              <a:rPr lang="en-US" altLang="zh-CN" b="1" dirty="0"/>
              <a:t>6.9 </a:t>
            </a:r>
            <a:r>
              <a:rPr lang="zh-CN" altLang="en-US" b="1" dirty="0"/>
              <a:t>纯虚函数</a:t>
            </a:r>
            <a:r>
              <a:rPr lang="zh-CN" altLang="en-US" b="1" dirty="0">
                <a:solidFill>
                  <a:srgbClr val="FF0000"/>
                </a:solidFill>
              </a:rPr>
              <a:t>和抽象类</a:t>
            </a:r>
            <a:r>
              <a:rPr lang="zh-CN" altLang="en-US" dirty="0"/>
              <a:t> </a:t>
            </a:r>
          </a:p>
        </p:txBody>
      </p:sp>
    </p:spTree>
    <p:extLst>
      <p:ext uri="{BB962C8B-B14F-4D97-AF65-F5344CB8AC3E}">
        <p14:creationId xmlns:p14="http://schemas.microsoft.com/office/powerpoint/2010/main" val="2707918897"/>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2063552" y="1403648"/>
            <a:ext cx="7772400" cy="5053012"/>
          </a:xfrm>
        </p:spPr>
        <p:txBody>
          <a:bodyPr/>
          <a:lstStyle/>
          <a:p>
            <a:pPr eaLnBrk="1" hangingPunct="1">
              <a:buFontTx/>
              <a:buNone/>
            </a:pPr>
            <a:r>
              <a:rPr lang="en-US" altLang="zh-CN" b="1" dirty="0">
                <a:solidFill>
                  <a:srgbClr val="FF0000"/>
                </a:solidFill>
              </a:rPr>
              <a:t>6.9.2</a:t>
            </a:r>
            <a:r>
              <a:rPr lang="zh-CN" altLang="en-US" b="1" dirty="0">
                <a:solidFill>
                  <a:srgbClr val="FF0000"/>
                </a:solidFill>
              </a:rPr>
              <a:t>、抽象类的概念</a:t>
            </a:r>
          </a:p>
          <a:p>
            <a:pPr lvl="1" eaLnBrk="1" hangingPunct="1"/>
            <a:r>
              <a:rPr lang="en-US" altLang="zh-CN" dirty="0"/>
              <a:t>What is an abstract class?</a:t>
            </a:r>
          </a:p>
          <a:p>
            <a:pPr lvl="2" eaLnBrk="1" hangingPunct="1"/>
            <a:r>
              <a:rPr lang="zh-CN" altLang="en-US" sz="2400" b="1" dirty="0"/>
              <a:t>包含一个或多个纯虚函数的类</a:t>
            </a:r>
          </a:p>
          <a:p>
            <a:pPr lvl="1" eaLnBrk="1" hangingPunct="1"/>
            <a:r>
              <a:rPr lang="en-US" altLang="zh-CN" dirty="0"/>
              <a:t>Using abstract class</a:t>
            </a:r>
          </a:p>
          <a:p>
            <a:pPr lvl="2" eaLnBrk="1" hangingPunct="1"/>
            <a:r>
              <a:rPr lang="zh-CN" altLang="en-US" sz="2400" b="1" dirty="0"/>
              <a:t>不能实例化抽象类</a:t>
            </a:r>
          </a:p>
          <a:p>
            <a:pPr lvl="2" eaLnBrk="1" hangingPunct="1"/>
            <a:r>
              <a:rPr lang="zh-CN" altLang="en-US" sz="2400" b="1" dirty="0"/>
              <a:t>但是可以定义抽象类的指针和引用</a:t>
            </a:r>
          </a:p>
          <a:p>
            <a:pPr lvl="1" eaLnBrk="1" hangingPunct="1"/>
            <a:r>
              <a:rPr lang="en-US" altLang="zh-CN" dirty="0"/>
              <a:t>Converting abstract class to concrete class</a:t>
            </a:r>
          </a:p>
          <a:p>
            <a:pPr lvl="2" eaLnBrk="1" hangingPunct="1"/>
            <a:r>
              <a:rPr lang="zh-CN" altLang="en-US" sz="2400" b="1" dirty="0"/>
              <a:t>定义一个抽象类的派生类</a:t>
            </a:r>
          </a:p>
          <a:p>
            <a:pPr lvl="2" eaLnBrk="1" hangingPunct="1"/>
            <a:r>
              <a:rPr lang="zh-CN" altLang="en-US" sz="2400" b="1" dirty="0"/>
              <a:t>定义所有纯虚函数</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669409926"/>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xfrm>
            <a:off x="2208213" y="1700213"/>
            <a:ext cx="7772400" cy="4114800"/>
          </a:xfrm>
        </p:spPr>
        <p:txBody>
          <a:bodyPr/>
          <a:lstStyle/>
          <a:p>
            <a:pPr eaLnBrk="1" hangingPunct="1">
              <a:lnSpc>
                <a:spcPct val="90000"/>
              </a:lnSpc>
            </a:pPr>
            <a:r>
              <a:rPr lang="en-US" altLang="zh-CN" b="1"/>
              <a:t>C++</a:t>
            </a:r>
            <a:r>
              <a:rPr lang="zh-CN" altLang="en-US" b="1"/>
              <a:t>对抽象类具有以下限定：</a:t>
            </a:r>
          </a:p>
          <a:p>
            <a:pPr lvl="1" eaLnBrk="1" hangingPunct="1">
              <a:lnSpc>
                <a:spcPct val="90000"/>
              </a:lnSpc>
            </a:pPr>
            <a:r>
              <a:rPr lang="zh-CN" altLang="en-US" b="1"/>
              <a:t>抽象类中含有纯虚函数，由于纯虚函数没有实现代码，所以不能建立抽象类的对象。</a:t>
            </a:r>
          </a:p>
          <a:p>
            <a:pPr lvl="1" eaLnBrk="1" hangingPunct="1">
              <a:lnSpc>
                <a:spcPct val="90000"/>
              </a:lnSpc>
            </a:pPr>
            <a:r>
              <a:rPr lang="zh-CN" altLang="en-US" b="1"/>
              <a:t>抽象类只能作为其他类的基类，可以通过抽象类对象的指针或引用访问到它的派生类对象，实现运行时的多态性。</a:t>
            </a:r>
          </a:p>
          <a:p>
            <a:pPr lvl="1" eaLnBrk="1" hangingPunct="1">
              <a:lnSpc>
                <a:spcPct val="90000"/>
              </a:lnSpc>
            </a:pPr>
            <a:r>
              <a:rPr lang="zh-CN" altLang="en-US" b="1"/>
              <a:t>如果派生类只是简单地继承了抽象类的纯虚函数，而没有重新定义基类的纯虚函数，则派生类也是一个抽象类。</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569819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1847528" y="908720"/>
            <a:ext cx="7772400" cy="4330700"/>
          </a:xfrm>
        </p:spPr>
        <p:txBody>
          <a:bodyPr/>
          <a:lstStyle/>
          <a:p>
            <a:pPr eaLnBrk="1" hangingPunct="1"/>
            <a:r>
              <a:rPr lang="zh-CN" altLang="en-US" b="1" dirty="0"/>
              <a:t>抽象类的主要用途</a:t>
            </a:r>
            <a:r>
              <a:rPr lang="en-US" altLang="zh-CN" b="1" dirty="0"/>
              <a:t>——</a:t>
            </a:r>
            <a:r>
              <a:rPr lang="zh-CN" altLang="en-US" b="1" dirty="0">
                <a:solidFill>
                  <a:srgbClr val="FF0000"/>
                </a:solidFill>
              </a:rPr>
              <a:t>作接口</a:t>
            </a:r>
          </a:p>
          <a:p>
            <a:pPr eaLnBrk="1" hangingPunct="1"/>
            <a:endParaRPr lang="en-US" altLang="zh-CN" b="1" dirty="0">
              <a:solidFill>
                <a:srgbClr val="FF0000"/>
              </a:solidFill>
            </a:endParaRPr>
          </a:p>
        </p:txBody>
      </p:sp>
      <p:pic>
        <p:nvPicPr>
          <p:cNvPr id="1423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528" y="1556792"/>
            <a:ext cx="8100392" cy="5015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3857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0"/>
          <p:cNvPicPr>
            <a:picLocks noChangeAspect="1" noChangeArrowheads="1"/>
          </p:cNvPicPr>
          <p:nvPr/>
        </p:nvPicPr>
        <p:blipFill>
          <a:blip r:embed="rId3" cstate="print">
            <a:duotone>
              <a:prstClr val="black"/>
              <a:srgbClr val="0070C0">
                <a:tint val="45000"/>
                <a:satMod val="400000"/>
              </a:srgbClr>
            </a:duotone>
          </a:blip>
          <a:srcRect/>
          <a:stretch>
            <a:fillRect/>
          </a:stretch>
        </p:blipFill>
        <p:spPr bwMode="auto">
          <a:xfrm>
            <a:off x="1524000" y="1169988"/>
            <a:ext cx="9144000" cy="5681662"/>
          </a:xfrm>
          <a:prstGeom prst="rect">
            <a:avLst/>
          </a:prstGeom>
          <a:solidFill>
            <a:schemeClr val="bg1"/>
          </a:solidFill>
          <a:ln w="9525">
            <a:noFill/>
            <a:miter lim="800000"/>
            <a:headEnd/>
            <a:tailEnd/>
          </a:ln>
        </p:spPr>
      </p:pic>
      <p:pic>
        <p:nvPicPr>
          <p:cNvPr id="8" name="Picture 12" descr="a_1"/>
          <p:cNvPicPr>
            <a:picLocks noChangeAspect="1" noChangeArrowheads="1"/>
          </p:cNvPicPr>
          <p:nvPr/>
        </p:nvPicPr>
        <p:blipFill>
          <a:blip r:embed="rId4">
            <a:extLst>
              <a:ext uri="{28A0092B-C50C-407E-A947-70E740481C1C}">
                <a14:useLocalDpi xmlns:a14="http://schemas.microsoft.com/office/drawing/2010/main" val="0"/>
              </a:ext>
            </a:extLst>
          </a:blip>
          <a:srcRect l="2174"/>
          <a:stretch>
            <a:fillRect/>
          </a:stretch>
        </p:blipFill>
        <p:spPr bwMode="auto">
          <a:xfrm>
            <a:off x="1530350" y="850900"/>
            <a:ext cx="9144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6"/>
          <p:cNvSpPr>
            <a:spLocks noChangeShapeType="1"/>
          </p:cNvSpPr>
          <p:nvPr/>
        </p:nvSpPr>
        <p:spPr bwMode="auto">
          <a:xfrm>
            <a:off x="1524000" y="36576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0" name="Line 27"/>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1" name="Rectangle 33"/>
          <p:cNvSpPr>
            <a:spLocks noChangeArrowheads="1"/>
          </p:cNvSpPr>
          <p:nvPr/>
        </p:nvSpPr>
        <p:spPr bwMode="auto">
          <a:xfrm>
            <a:off x="1524000" y="1447800"/>
            <a:ext cx="9144000" cy="1143000"/>
          </a:xfrm>
          <a:prstGeom prst="rect">
            <a:avLst/>
          </a:prstGeom>
          <a:solidFill>
            <a:srgbClr val="FFFFFF"/>
          </a:solidFill>
          <a:ln w="9525">
            <a:noFill/>
            <a:miter lim="800000"/>
            <a:headEnd/>
            <a:tailEnd/>
          </a:ln>
        </p:spPr>
        <p:txBody>
          <a:bodyPr wrap="none" anchor="ct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sp>
        <p:nvSpPr>
          <p:cNvPr id="12" name="Line 34"/>
          <p:cNvSpPr>
            <a:spLocks noChangeShapeType="1"/>
          </p:cNvSpPr>
          <p:nvPr/>
        </p:nvSpPr>
        <p:spPr bwMode="auto">
          <a:xfrm>
            <a:off x="1524000" y="2590800"/>
            <a:ext cx="9144000" cy="0"/>
          </a:xfrm>
          <a:prstGeom prst="line">
            <a:avLst/>
          </a:prstGeom>
          <a:noFill/>
          <a:ln w="38100" cmpd="sng">
            <a:solidFill>
              <a:srgbClr val="FFFFFF"/>
            </a:solidFill>
            <a:round/>
            <a:headEnd/>
            <a:tailEnd/>
          </a:ln>
        </p:spPr>
        <p:txBody>
          <a:bodyPr/>
          <a:lstStyle/>
          <a:p>
            <a:pPr algn="ctr" eaLnBrk="0" fontAlgn="base" hangingPunct="0">
              <a:spcBef>
                <a:spcPct val="0"/>
              </a:spcBef>
              <a:spcAft>
                <a:spcPct val="0"/>
              </a:spcAft>
              <a:defRPr/>
            </a:pPr>
            <a:endParaRPr kumimoji="1" lang="zh-CN" altLang="en-US" sz="1400">
              <a:solidFill>
                <a:prstClr val="black"/>
              </a:solidFill>
              <a:latin typeface="Arial Rounded MT Bold" pitchFamily="34" charset="0"/>
              <a:ea typeface="楷体_GB2312" pitchFamily="49" charset="-122"/>
            </a:endParaRPr>
          </a:p>
        </p:txBody>
      </p:sp>
      <p:pic>
        <p:nvPicPr>
          <p:cNvPr id="13" name="Picture 2" descr="C:\Documents and Settings\Administrator\桌面\图片2.jpg"/>
          <p:cNvPicPr>
            <a:picLocks noChangeAspect="1" noChangeArrowheads="1"/>
          </p:cNvPicPr>
          <p:nvPr/>
        </p:nvPicPr>
        <p:blipFill>
          <a:blip r:embed="rId5" cstate="print">
            <a:duotone>
              <a:schemeClr val="accent6">
                <a:shade val="45000"/>
                <a:satMod val="135000"/>
              </a:schemeClr>
              <a:prstClr val="white"/>
            </a:duotone>
          </a:blip>
          <a:srcRect/>
          <a:stretch>
            <a:fillRect/>
          </a:stretch>
        </p:blipFill>
        <p:spPr bwMode="auto">
          <a:xfrm>
            <a:off x="1519238" y="6350"/>
            <a:ext cx="9155113" cy="2222500"/>
          </a:xfrm>
          <a:prstGeom prst="rect">
            <a:avLst/>
          </a:prstGeom>
          <a:noFill/>
          <a:ln w="9525">
            <a:noFill/>
            <a:miter lim="800000"/>
            <a:headEnd/>
            <a:tailEnd/>
          </a:ln>
        </p:spPr>
      </p:pic>
      <p:pic>
        <p:nvPicPr>
          <p:cNvPr id="15"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1745" y="168755"/>
            <a:ext cx="4703131" cy="8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D:\ppt\新建文件夹\校门.jpg"/>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8963" y="3676651"/>
            <a:ext cx="112871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 descr="D:\ppt\新建文件夹\1-1.jpg"/>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8963"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D:\ppt\新建文件夹\1-2.jpg"/>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9138" y="4711700"/>
            <a:ext cx="11287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D:\ppt\新建文件夹\1-5.jpg"/>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1851" y="5778500"/>
            <a:ext cx="112712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D:\ppt\新建文件夹\IMG_8605.jpg"/>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39138"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7" descr="D:\ppt\新建文件夹\图书馆-4.jpg"/>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78963" y="5767388"/>
            <a:ext cx="112871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p:cNvSpPr txBox="1"/>
          <p:nvPr/>
        </p:nvSpPr>
        <p:spPr>
          <a:xfrm>
            <a:off x="1898822" y="1389956"/>
            <a:ext cx="8769178" cy="769441"/>
          </a:xfrm>
          <a:prstGeom prst="rect">
            <a:avLst/>
          </a:prstGeom>
          <a:noFill/>
        </p:spPr>
        <p:txBody>
          <a:bodyPr wrap="square" rtlCol="0">
            <a:spAutoFit/>
          </a:bodyPr>
          <a:lstStyle/>
          <a:p>
            <a:pPr algn="ctr" eaLnBrk="0" fontAlgn="base" hangingPunct="0">
              <a:spcBef>
                <a:spcPct val="0"/>
              </a:spcBef>
              <a:spcAft>
                <a:spcPct val="0"/>
              </a:spcAft>
            </a:pPr>
            <a:r>
              <a:rPr kumimoji="1" lang="zh-CN" altLang="en-US" sz="4400" b="1" dirty="0">
                <a:solidFill>
                  <a:srgbClr val="0000FF"/>
                </a:solidFill>
                <a:latin typeface="楷体" panose="02010609060101010101" pitchFamily="49" charset="-122"/>
                <a:ea typeface="楷体" panose="02010609060101010101" pitchFamily="49" charset="-122"/>
              </a:rPr>
              <a:t>面向对象程序设计与应用</a:t>
            </a:r>
          </a:p>
        </p:txBody>
      </p:sp>
      <p:sp>
        <p:nvSpPr>
          <p:cNvPr id="25" name="文本框 24"/>
          <p:cNvSpPr txBox="1"/>
          <p:nvPr/>
        </p:nvSpPr>
        <p:spPr>
          <a:xfrm>
            <a:off x="3366455" y="2783986"/>
            <a:ext cx="5471790" cy="707886"/>
          </a:xfrm>
          <a:prstGeom prst="rect">
            <a:avLst/>
          </a:prstGeom>
          <a:noFill/>
        </p:spPr>
        <p:txBody>
          <a:bodyPr wrap="square" rtlCol="0">
            <a:spAutoFit/>
          </a:bodyPr>
          <a:lstStyle/>
          <a:p>
            <a:pPr algn="ctr" eaLnBrk="0" fontAlgn="base" hangingPunct="0">
              <a:spcBef>
                <a:spcPct val="0"/>
              </a:spcBef>
              <a:spcAft>
                <a:spcPct val="0"/>
              </a:spcAft>
            </a:pPr>
            <a:r>
              <a:rPr kumimoji="1" lang="zh-CN" altLang="en-US" sz="4000" b="1" dirty="0">
                <a:solidFill>
                  <a:srgbClr val="FF9900"/>
                </a:solidFill>
                <a:latin typeface="华文楷体" panose="02010600040101010101" pitchFamily="2" charset="-122"/>
                <a:ea typeface="华文楷体" panose="02010600040101010101" pitchFamily="2" charset="-122"/>
              </a:rPr>
              <a:t>第七章 模板与</a:t>
            </a:r>
            <a:r>
              <a:rPr kumimoji="1" lang="en-US" altLang="zh-CN" sz="4000" b="1" dirty="0">
                <a:solidFill>
                  <a:srgbClr val="FF9900"/>
                </a:solidFill>
                <a:latin typeface="华文楷体" panose="02010600040101010101" pitchFamily="2" charset="-122"/>
                <a:ea typeface="华文楷体" panose="02010600040101010101" pitchFamily="2" charset="-122"/>
              </a:rPr>
              <a:t>STL</a:t>
            </a:r>
            <a:endParaRPr kumimoji="1" lang="zh-CN" altLang="en-US" sz="4000" b="1" dirty="0">
              <a:solidFill>
                <a:srgbClr val="FF9900"/>
              </a:solidFill>
              <a:latin typeface="华文楷体" panose="02010600040101010101" pitchFamily="2" charset="-122"/>
              <a:ea typeface="华文楷体" panose="02010600040101010101" pitchFamily="2" charset="-122"/>
            </a:endParaRPr>
          </a:p>
        </p:txBody>
      </p:sp>
      <p:sp>
        <p:nvSpPr>
          <p:cNvPr id="26" name="文本框 25"/>
          <p:cNvSpPr txBox="1"/>
          <p:nvPr/>
        </p:nvSpPr>
        <p:spPr>
          <a:xfrm>
            <a:off x="4053508" y="4097398"/>
            <a:ext cx="4097684" cy="2062103"/>
          </a:xfrm>
          <a:prstGeom prst="rect">
            <a:avLst/>
          </a:prstGeom>
          <a:noFill/>
        </p:spPr>
        <p:txBody>
          <a:bodyPr wrap="square" rtlCol="0">
            <a:spAutoFit/>
          </a:bodyPr>
          <a:lstStyle/>
          <a:p>
            <a:pPr algn="ctr" eaLnBrk="0" fontAlgn="base" hangingPunct="0">
              <a:spcBef>
                <a:spcPct val="0"/>
              </a:spcBef>
              <a:spcAft>
                <a:spcPct val="0"/>
              </a:spcAft>
            </a:pPr>
            <a:r>
              <a:rPr kumimoji="1" lang="zh-CN" altLang="en-US" sz="2800" b="1" dirty="0">
                <a:solidFill>
                  <a:srgbClr val="FFCC00"/>
                </a:solidFill>
                <a:latin typeface="楷体" panose="02010609060101010101" pitchFamily="49" charset="-122"/>
                <a:ea typeface="楷体" panose="02010609060101010101" pitchFamily="49" charset="-122"/>
              </a:rPr>
              <a:t>授课教师</a:t>
            </a:r>
            <a:r>
              <a:rPr kumimoji="1" lang="en-US" altLang="zh-CN" sz="2800" b="1" dirty="0">
                <a:solidFill>
                  <a:srgbClr val="FFCC00"/>
                </a:solidFill>
                <a:latin typeface="楷体" panose="02010609060101010101" pitchFamily="49" charset="-122"/>
                <a:ea typeface="楷体" panose="02010609060101010101" pitchFamily="49" charset="-122"/>
              </a:rPr>
              <a:t>:</a:t>
            </a:r>
            <a:r>
              <a:rPr kumimoji="1" lang="zh-CN" altLang="en-US" sz="2800" b="1" dirty="0">
                <a:solidFill>
                  <a:srgbClr val="FFCC00"/>
                </a:solidFill>
                <a:latin typeface="楷体" panose="02010609060101010101" pitchFamily="49" charset="-122"/>
                <a:ea typeface="楷体" panose="02010609060101010101" pitchFamily="49" charset="-122"/>
              </a:rPr>
              <a:t>张潇</a:t>
            </a:r>
            <a:endParaRPr kumimoji="1" lang="en-US" altLang="zh-CN" sz="2800" b="1" dirty="0">
              <a:solidFill>
                <a:srgbClr val="FFCC00"/>
              </a:solidFill>
              <a:latin typeface="楷体" panose="02010609060101010101" pitchFamily="49" charset="-122"/>
              <a:ea typeface="楷体" panose="02010609060101010101" pitchFamily="49" charset="-122"/>
            </a:endParaRPr>
          </a:p>
          <a:p>
            <a:pPr algn="ctr" eaLnBrk="0" fontAlgn="base" hangingPunct="0">
              <a:spcBef>
                <a:spcPct val="0"/>
              </a:spcBef>
              <a:spcAft>
                <a:spcPct val="0"/>
              </a:spcAft>
            </a:pPr>
            <a:endParaRPr kumimoji="1" lang="en-US" altLang="zh-CN" sz="2800" b="1" dirty="0">
              <a:solidFill>
                <a:prstClr val="black"/>
              </a:solidFill>
              <a:latin typeface="楷体" panose="02010609060101010101" pitchFamily="49" charset="-122"/>
              <a:ea typeface="楷体" panose="02010609060101010101" pitchFamily="49"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机电与信息工程学院</a:t>
            </a:r>
            <a:endParaRPr kumimoji="1" lang="en-US" altLang="zh-CN" sz="2400" b="1" dirty="0">
              <a:solidFill>
                <a:srgbClr val="FFFFCC"/>
              </a:solidFill>
              <a:latin typeface="华文楷体" panose="02010600040101010101" pitchFamily="2" charset="-122"/>
              <a:ea typeface="华文楷体" panose="02010600040101010101" pitchFamily="2" charset="-122"/>
            </a:endParaRPr>
          </a:p>
          <a:p>
            <a:pPr algn="ctr" eaLnBrk="0" fontAlgn="base" hangingPunct="0">
              <a:lnSpc>
                <a:spcPct val="150000"/>
              </a:lnSpc>
              <a:spcBef>
                <a:spcPct val="0"/>
              </a:spcBef>
              <a:spcAft>
                <a:spcPct val="0"/>
              </a:spcAft>
            </a:pPr>
            <a:r>
              <a:rPr kumimoji="1" lang="zh-CN" altLang="en-US" sz="2400" b="1" dirty="0">
                <a:solidFill>
                  <a:srgbClr val="FFFFCC"/>
                </a:solidFill>
                <a:latin typeface="华文楷体" panose="02010600040101010101" pitchFamily="2" charset="-122"/>
                <a:ea typeface="华文楷体" panose="02010600040101010101" pitchFamily="2" charset="-122"/>
              </a:rPr>
              <a:t>计算机系</a:t>
            </a:r>
          </a:p>
        </p:txBody>
      </p:sp>
    </p:spTree>
    <p:extLst>
      <p:ext uri="{BB962C8B-B14F-4D97-AF65-F5344CB8AC3E}">
        <p14:creationId xmlns:p14="http://schemas.microsoft.com/office/powerpoint/2010/main" val="2678224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博士答辩">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博士答辩">
      <a:majorFont>
        <a:latin typeface="黑体"/>
        <a:ea typeface="黑体"/>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1400" b="0" i="0" u="none" strike="noStrike" cap="none" normalizeH="0" baseline="0" smtClean="0">
            <a:ln>
              <a:noFill/>
            </a:ln>
            <a:solidFill>
              <a:schemeClr val="tx1"/>
            </a:solidFill>
            <a:effectLst/>
            <a:latin typeface="Arial Rounded MT Bold" pitchFamily="34" charset="0"/>
            <a:ea typeface="楷体_GB2312" pitchFamily="49" charset="-122"/>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1400" b="0" i="0" u="none" strike="noStrike" cap="none" normalizeH="0" baseline="0" smtClean="0">
            <a:ln>
              <a:noFill/>
            </a:ln>
            <a:solidFill>
              <a:schemeClr val="tx1"/>
            </a:solidFill>
            <a:effectLst/>
            <a:latin typeface="Arial Rounded MT Bold" pitchFamily="34" charset="0"/>
            <a:ea typeface="楷体_GB2312" pitchFamily="49" charset="-122"/>
          </a:defRPr>
        </a:defPPr>
      </a:lstStyle>
    </a:lnDef>
  </a:objectDefaults>
  <a:extraClrSchemeLst>
    <a:extraClrScheme>
      <a:clrScheme name="博士答辩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博士答辩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博士答辩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18383</Words>
  <Application>Microsoft Office PowerPoint</Application>
  <PresentationFormat>Widescreen</PresentationFormat>
  <Paragraphs>1334</Paragraphs>
  <Slides>111</Slides>
  <Notes>83</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111</vt:i4>
      </vt:variant>
    </vt:vector>
  </HeadingPairs>
  <TitlesOfParts>
    <vt:vector size="133" baseType="lpstr">
      <vt:lpstr>微软雅黑</vt:lpstr>
      <vt:lpstr>Monotype Sorts</vt:lpstr>
      <vt:lpstr>新宋体</vt:lpstr>
      <vt:lpstr>黑体</vt:lpstr>
      <vt:lpstr>宋体</vt:lpstr>
      <vt:lpstr>华文楷体</vt:lpstr>
      <vt:lpstr>楷体</vt:lpstr>
      <vt:lpstr>Arial</vt:lpstr>
      <vt:lpstr>Arial Black</vt:lpstr>
      <vt:lpstr>Arial Rounded MT Bold</vt:lpstr>
      <vt:lpstr>Calibri</vt:lpstr>
      <vt:lpstr>Calibri Light</vt:lpstr>
      <vt:lpstr>Garamond</vt:lpstr>
      <vt:lpstr>Lucida Console</vt:lpstr>
      <vt:lpstr>Lucida Sans Unicode</vt:lpstr>
      <vt:lpstr>Microsoft Sans Serif</vt:lpstr>
      <vt:lpstr>Tahoma</vt:lpstr>
      <vt:lpstr>Times New Roman</vt:lpstr>
      <vt:lpstr>Trebuchet MS</vt:lpstr>
      <vt:lpstr>Wingdings</vt:lpstr>
      <vt:lpstr>Office Theme</vt:lpstr>
      <vt:lpstr>博士答辩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4.5 构造函数与析构函数</vt:lpstr>
      <vt:lpstr>4.5.1 构造函数</vt:lpstr>
      <vt:lpstr>PowerPoint Presentation</vt:lpstr>
      <vt:lpstr>PowerPoint Presentation</vt:lpstr>
      <vt:lpstr>PowerPoint Presentation</vt:lpstr>
      <vt:lpstr>PowerPoint Presentation</vt:lpstr>
      <vt:lpstr>PowerPoint Presentation</vt:lpstr>
      <vt:lpstr>PowerPoint Presentation</vt:lpstr>
      <vt:lpstr>4.5.3 默认构造函数</vt:lpstr>
      <vt:lpstr>PowerPoint Presentation</vt:lpstr>
      <vt:lpstr>PowerPoint Presentation</vt:lpstr>
      <vt:lpstr>PowerPoint Presentation</vt:lpstr>
      <vt:lpstr>4.5.5 复制构造函数</vt:lpstr>
      <vt:lpstr>PowerPoint Presentation</vt:lpstr>
      <vt:lpstr>PowerPoint Presentation</vt:lpstr>
      <vt:lpstr>PowerPoint Presentation</vt:lpstr>
      <vt:lpstr>PowerPoint Presentation</vt:lpstr>
      <vt:lpstr>PowerPoint Presentation</vt:lpstr>
      <vt:lpstr>4.6 构造函数与初始化列表</vt:lpstr>
      <vt:lpstr>PowerPoint Presentation</vt:lpstr>
      <vt:lpstr>PowerPoint Presentation</vt:lpstr>
      <vt:lpstr>4.7 静态成员</vt:lpstr>
      <vt:lpstr>4.7.1 静态数据成员</vt:lpstr>
      <vt:lpstr>PowerPoint Presentation</vt:lpstr>
      <vt:lpstr>4.7.2 静态成员函数</vt:lpstr>
      <vt:lpstr>PowerPoint Presentation</vt:lpstr>
      <vt:lpstr>优点</vt:lpstr>
      <vt:lpstr>4.8 this 指针</vt:lpstr>
      <vt:lpstr>PowerPoint Presentation</vt:lpstr>
      <vt:lpstr>PowerPoint Presentation</vt:lpstr>
      <vt:lpstr>PowerPoint Presentation</vt:lpstr>
      <vt:lpstr>4.9 友元</vt:lpstr>
      <vt:lpstr>一、填空题</vt:lpstr>
      <vt:lpstr>二、选择题</vt:lpstr>
      <vt:lpstr>PowerPoint Presentation</vt:lpstr>
      <vt:lpstr>PowerPoint Presentation</vt:lpstr>
      <vt:lpstr>PowerPoint Presentation</vt:lpstr>
      <vt:lpstr>PowerPoint Presentation</vt:lpstr>
      <vt:lpstr>习题</vt:lpstr>
      <vt:lpstr>PowerPoint Presentation</vt:lpstr>
      <vt:lpstr>PowerPoint Presentation</vt:lpstr>
      <vt:lpstr>PowerPoint Presentation</vt:lpstr>
      <vt:lpstr>PowerPoint Presentation</vt:lpstr>
      <vt:lpstr>5.2.2 公有继承</vt:lpstr>
      <vt:lpstr>5.2.3 私有继承</vt:lpstr>
      <vt:lpstr>5.2.4 保护继承</vt:lpstr>
      <vt:lpstr>PowerPoint Presentation</vt:lpstr>
      <vt:lpstr>PowerPoint Presentation</vt:lpstr>
      <vt:lpstr>5.4.2构造函数和析构函数调用次序</vt:lpstr>
      <vt:lpstr>5.4.3 构造函数和析构函数的构造规则</vt:lpstr>
      <vt:lpstr>PowerPoint Presentation</vt:lpstr>
      <vt:lpstr>PowerPoint Presentation</vt:lpstr>
      <vt:lpstr>5.6 虚拟继承</vt:lpstr>
      <vt:lpstr>5.6.1 引入的原因--重复基类</vt:lpstr>
      <vt:lpstr>5.6.2 虚拟继承的实现</vt:lpstr>
      <vt:lpstr>PowerPoint Presentation</vt:lpstr>
      <vt:lpstr>5.7基类与派生类对象的关系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6.3.1 运算符重载的概念</vt:lpstr>
      <vt:lpstr>6.3.1 运算符重载的限制</vt:lpstr>
      <vt:lpstr>6.4.1.1  重载二元运算符</vt:lpstr>
      <vt:lpstr>PowerPoint Presentation</vt:lpstr>
      <vt:lpstr>6.4.2.1 作为友元函数重载二元运算符</vt:lpstr>
      <vt:lpstr>PowerPoint Presentation</vt:lpstr>
      <vt:lpstr>6.4.1.2  重载一元运算符 </vt:lpstr>
      <vt:lpstr>PowerPoint Presentation</vt:lpstr>
      <vt:lpstr>6.4.2.2 作为友元函数重载一元运算符</vt:lpstr>
      <vt:lpstr>PowerPoint Presentation</vt:lpstr>
      <vt:lpstr>成员函数还是友元函数</vt:lpstr>
      <vt:lpstr>Copy constructor 和 operator= 的区别？</vt:lpstr>
      <vt:lpstr>6.7 虚函数 </vt:lpstr>
      <vt:lpstr>PowerPoint Presentation</vt:lpstr>
      <vt:lpstr>6.7.1 虚函数的意义</vt:lpstr>
      <vt:lpstr>PowerPoint Presentation</vt:lpstr>
      <vt:lpstr>6.7.2 虚函数的特性 </vt:lpstr>
      <vt:lpstr>6.7.3虚析构函数 </vt:lpstr>
      <vt:lpstr>PowerPoint Presentation</vt:lpstr>
      <vt:lpstr>6.9 纯虚函数和抽象类 </vt:lpstr>
      <vt:lpstr>PowerPoint Presentation</vt:lpstr>
      <vt:lpstr>PowerPoint Presentation</vt:lpstr>
      <vt:lpstr>PowerPoint Presentation</vt:lpstr>
      <vt:lpstr>PowerPoint Presentation</vt:lpstr>
      <vt:lpstr>7.2.1   函数模板的定义</vt:lpstr>
      <vt:lpstr>PowerPoint Presentation</vt:lpstr>
      <vt:lpstr>PowerPoint Presentation</vt:lpstr>
      <vt:lpstr>7.2.2  函数模板的实例化</vt:lpstr>
      <vt:lpstr>PowerPoint Presentation</vt:lpstr>
      <vt:lpstr>PowerPoint Presentation</vt:lpstr>
      <vt:lpstr>7.2.3  模板参数</vt:lpstr>
      <vt:lpstr>PowerPoint Presentation</vt:lpstr>
      <vt:lpstr>PowerPoint Presentation</vt:lpstr>
      <vt:lpstr>7.3.2  类模板的定义</vt:lpstr>
      <vt:lpstr>PowerPoint Presentation</vt:lpstr>
      <vt:lpstr>7.3.3  类模板实例化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Zhuoyu Wei</dc:creator>
  <cp:lastModifiedBy>Zhuoyu Wei</cp:lastModifiedBy>
  <cp:revision>9</cp:revision>
  <dcterms:created xsi:type="dcterms:W3CDTF">2019-06-24T01:49:36Z</dcterms:created>
  <dcterms:modified xsi:type="dcterms:W3CDTF">2019-06-27T02:29:24Z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zhuwe@microsoft.com</vt:lpwstr>
  </property>
  <property fmtid="{D5CDD505-2E9C-101B-9397-08002B2CF9AE}" pid="5" name="MSIP_Label_f42aa342-8706-4288-bd11-ebb85995028c_SetDate">
    <vt:lpwstr>2019-06-24T03:04:26.2526187Z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b089bd71-9e4c-4356-a403-beb4dce579f8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