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8" r:id="rId4"/>
  </p:sldMasterIdLst>
  <p:notesMasterIdLst>
    <p:notesMasterId r:id="rId6"/>
  </p:notesMasterIdLst>
  <p:sldIdLst>
    <p:sldId id="344" r:id="rId5"/>
    <p:sldId id="331" r:id="rId7"/>
    <p:sldId id="328" r:id="rId8"/>
    <p:sldId id="334" r:id="rId9"/>
    <p:sldId id="352" r:id="rId10"/>
    <p:sldId id="353" r:id="rId11"/>
    <p:sldId id="354" r:id="rId12"/>
    <p:sldId id="355" r:id="rId13"/>
    <p:sldId id="357" r:id="rId14"/>
    <p:sldId id="359" r:id="rId15"/>
    <p:sldId id="361" r:id="rId16"/>
    <p:sldId id="363" r:id="rId17"/>
    <p:sldId id="364" r:id="rId18"/>
    <p:sldId id="371" r:id="rId19"/>
    <p:sldId id="373" r:id="rId20"/>
    <p:sldId id="374" r:id="rId21"/>
    <p:sldId id="375" r:id="rId22"/>
    <p:sldId id="376" r:id="rId23"/>
    <p:sldId id="377" r:id="rId24"/>
    <p:sldId id="343" r:id="rId25"/>
    <p:sldId id="356" r:id="rId26"/>
    <p:sldId id="378" r:id="rId27"/>
    <p:sldId id="467" r:id="rId28"/>
    <p:sldId id="349" r:id="rId29"/>
    <p:sldId id="350" r:id="rId30"/>
    <p:sldId id="351" r:id="rId31"/>
    <p:sldId id="468" r:id="rId32"/>
    <p:sldId id="469" r:id="rId33"/>
    <p:sldId id="366" r:id="rId34"/>
    <p:sldId id="367" r:id="rId35"/>
    <p:sldId id="368" r:id="rId36"/>
    <p:sldId id="370" r:id="rId37"/>
    <p:sldId id="470" r:id="rId38"/>
    <p:sldId id="471" r:id="rId39"/>
    <p:sldId id="472" r:id="rId40"/>
    <p:sldId id="473" r:id="rId41"/>
    <p:sldId id="386" r:id="rId42"/>
    <p:sldId id="387" r:id="rId43"/>
    <p:sldId id="390" r:id="rId44"/>
    <p:sldId id="391" r:id="rId45"/>
    <p:sldId id="392" r:id="rId46"/>
    <p:sldId id="393" r:id="rId47"/>
    <p:sldId id="394" r:id="rId48"/>
    <p:sldId id="395" r:id="rId49"/>
    <p:sldId id="396" r:id="rId50"/>
    <p:sldId id="397" r:id="rId51"/>
    <p:sldId id="398" r:id="rId52"/>
    <p:sldId id="399" r:id="rId53"/>
    <p:sldId id="405" r:id="rId54"/>
    <p:sldId id="410" r:id="rId55"/>
    <p:sldId id="411" r:id="rId56"/>
    <p:sldId id="414" r:id="rId57"/>
    <p:sldId id="417" r:id="rId58"/>
    <p:sldId id="419" r:id="rId59"/>
    <p:sldId id="420" r:id="rId60"/>
    <p:sldId id="423" r:id="rId61"/>
    <p:sldId id="425" r:id="rId62"/>
    <p:sldId id="426" r:id="rId63"/>
    <p:sldId id="428" r:id="rId64"/>
    <p:sldId id="429" r:id="rId65"/>
    <p:sldId id="433" r:id="rId66"/>
    <p:sldId id="465" r:id="rId67"/>
    <p:sldId id="436" r:id="rId68"/>
    <p:sldId id="384" r:id="rId69"/>
    <p:sldId id="400" r:id="rId70"/>
    <p:sldId id="474" r:id="rId71"/>
    <p:sldId id="47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72F5E-61BC-44E4-8806-5A6D98FDBB5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10286-A032-4E40-95DD-CFB0316B954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lvl="1" eaLnBrk="1" hangingPunct="1">
              <a:lnSpc>
                <a:spcPct val="110000"/>
              </a:lnSpc>
              <a:buFont typeface="Monotype Sorts"/>
              <a:buNone/>
            </a:pPr>
            <a:r>
              <a:rPr lang="zh-CN" altLang="en-US" sz="2200" dirty="0"/>
              <a:t>处理文件的流在</a:t>
            </a:r>
            <a:r>
              <a:rPr lang="en-US" altLang="zh-CN" sz="2200" dirty="0" err="1"/>
              <a:t>fstream</a:t>
            </a:r>
            <a:r>
              <a:rPr lang="zh-CN" altLang="en-US" sz="2200" dirty="0"/>
              <a:t>中定义。它也定义了两种文件流，</a:t>
            </a:r>
            <a:r>
              <a:rPr lang="en-US" altLang="zh-CN" sz="2200" dirty="0" err="1"/>
              <a:t>ifstream</a:t>
            </a:r>
            <a:r>
              <a:rPr lang="zh-CN" altLang="en-US" sz="2200" dirty="0"/>
              <a:t>输入文件流和</a:t>
            </a:r>
            <a:r>
              <a:rPr lang="en-US" altLang="zh-CN" sz="2200" dirty="0" err="1"/>
              <a:t>ofstream</a:t>
            </a:r>
            <a:r>
              <a:rPr lang="zh-CN" altLang="en-US" sz="2200" dirty="0"/>
              <a:t>输出文件流。</a:t>
            </a:r>
            <a:r>
              <a:rPr lang="en-US" altLang="zh-CN" dirty="0" err="1"/>
              <a:t>ifstream</a:t>
            </a:r>
            <a:r>
              <a:rPr lang="zh-CN" altLang="en-US" dirty="0"/>
              <a:t>类将一个指定的文件绑定到程序作为程序的输入流，即程序的输入数据来自该文件。</a:t>
            </a:r>
            <a:r>
              <a:rPr lang="en-US" altLang="zh-CN" dirty="0" err="1"/>
              <a:t>ofstream</a:t>
            </a:r>
            <a:r>
              <a:rPr lang="zh-CN" altLang="en-US" dirty="0"/>
              <a:t>类将一个指定的文件绑定到程序作为程序的输出流，即程序的输出数据都将写到文件中。</a:t>
            </a:r>
            <a:endParaRPr lang="zh-CN" altLang="en-US" dirty="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7A379D5D-4879-4140-8143-6C06315A443C}" type="slidenum">
              <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sz="1200" kern="1200" dirty="0">
                <a:solidFill>
                  <a:schemeClr val="tx1"/>
                </a:solidFill>
                <a:latin typeface="Arial" panose="020B0604020202020204" pitchFamily="34" charset="0"/>
                <a:ea typeface="宋体" panose="02010600030101010101" pitchFamily="2" charset="-122"/>
                <a:cs typeface="+mn-cs"/>
              </a:rPr>
              <a:t>while(</a:t>
            </a:r>
            <a:r>
              <a:rPr lang="en-US" altLang="zh-CN" sz="1200" kern="1200" dirty="0" err="1">
                <a:solidFill>
                  <a:schemeClr val="tx1"/>
                </a:solidFill>
                <a:latin typeface="Arial" panose="020B0604020202020204" pitchFamily="34" charset="0"/>
                <a:ea typeface="宋体" panose="02010600030101010101" pitchFamily="2" charset="-122"/>
                <a:cs typeface="+mn-cs"/>
              </a:rPr>
              <a:t>readFile.getline</a:t>
            </a:r>
            <a:r>
              <a:rPr lang="en-US" altLang="zh-CN" sz="1200" kern="1200" dirty="0">
                <a:solidFill>
                  <a:schemeClr val="tx1"/>
                </a:solidFill>
                <a:latin typeface="Arial" panose="020B0604020202020204" pitchFamily="34" charset="0"/>
                <a:ea typeface="宋体" panose="02010600030101010101" pitchFamily="2" charset="-122"/>
                <a:cs typeface="+mn-cs"/>
              </a:rPr>
              <a:t>(input,50))</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dirty="0" err="1">
                <a:solidFill>
                  <a:schemeClr val="tx1"/>
                </a:solidFill>
                <a:latin typeface="Arial" panose="020B0604020202020204" pitchFamily="34" charset="0"/>
                <a:ea typeface="宋体" panose="02010600030101010101" pitchFamily="2" charset="-122"/>
                <a:cs typeface="+mn-cs"/>
              </a:rPr>
              <a:t>cout</a:t>
            </a:r>
            <a:r>
              <a:rPr lang="en-US" altLang="zh-CN" sz="1200" kern="1200" dirty="0">
                <a:solidFill>
                  <a:schemeClr val="tx1"/>
                </a:solidFill>
                <a:latin typeface="Arial" panose="020B0604020202020204" pitchFamily="34" charset="0"/>
                <a:ea typeface="宋体" panose="02010600030101010101" pitchFamily="2" charset="-122"/>
                <a:cs typeface="+mn-cs"/>
              </a:rPr>
              <a:t>&lt;&lt;input&lt;&lt;</a:t>
            </a:r>
            <a:r>
              <a:rPr lang="en-US" altLang="zh-CN" sz="1200" kern="1200" dirty="0" err="1">
                <a:solidFill>
                  <a:schemeClr val="tx1"/>
                </a:solidFill>
                <a:latin typeface="Arial" panose="020B0604020202020204" pitchFamily="34" charset="0"/>
                <a:ea typeface="宋体" panose="02010600030101010101" pitchFamily="2" charset="-122"/>
                <a:cs typeface="+mn-cs"/>
              </a:rPr>
              <a:t>endl</a:t>
            </a:r>
            <a:r>
              <a:rPr lang="en-US" altLang="zh-CN"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r>
              <a:rPr lang="en-US" altLang="zh-CN"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endParaRPr lang="zh-CN" altLang="en-US" sz="1200" kern="1200" dirty="0">
              <a:solidFill>
                <a:schemeClr val="tx1"/>
              </a:solidFill>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xfrm>
            <a:off x="139700" y="768350"/>
            <a:ext cx="6819900" cy="3836988"/>
          </a:xfrm>
        </p:spPr>
      </p:sp>
      <p:sp>
        <p:nvSpPr>
          <p:cNvPr id="14848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4"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C342D904-2EA9-415C-986F-8424A2405A48}" type="slidenum">
              <a:rPr kumimoji="0" lang="ko-KR"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algun Gothic" panose="020B0503020000020004" pitchFamily="34" charset="-127"/>
                <a:cs typeface="+mn-cs"/>
              </a:rPr>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dirty="0"/>
              <a:t>1</a:t>
            </a:r>
            <a:r>
              <a:rPr lang="zh-CN" altLang="en-US" dirty="0"/>
              <a:t>、常数名不能出现在赋值符“</a:t>
            </a:r>
            <a:r>
              <a:rPr lang="en-US" altLang="zh-CN" dirty="0"/>
              <a:t>=</a:t>
            </a:r>
            <a:r>
              <a:rPr lang="zh-CN" altLang="en-US" dirty="0"/>
              <a:t>”的左边</a:t>
            </a:r>
            <a:endParaRPr lang="en-US" altLang="zh-CN" dirty="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6E643A41-3C41-4761-87CA-B8194A28E92E}" type="slidenum">
              <a:rPr lang="zh-CN" altLang="en-US" sz="120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lvl="1"/>
            <a:r>
              <a:rPr lang="en-US" altLang="zh-CN" dirty="0" err="1"/>
              <a:t>const</a:t>
            </a:r>
            <a:r>
              <a:rPr lang="zh-CN" altLang="en-US" dirty="0"/>
              <a:t>与</a:t>
            </a:r>
            <a:r>
              <a:rPr lang="en-US" altLang="zh-CN" dirty="0"/>
              <a:t>#define</a:t>
            </a:r>
            <a:r>
              <a:rPr lang="zh-CN" altLang="en-US" dirty="0"/>
              <a:t>都可用于在</a:t>
            </a:r>
            <a:r>
              <a:rPr lang="en-US" altLang="zh-CN" dirty="0"/>
              <a:t>C++</a:t>
            </a:r>
            <a:r>
              <a:rPr lang="zh-CN" altLang="en-US" dirty="0"/>
              <a:t>程序中定义常量，作用相似。但</a:t>
            </a:r>
            <a:r>
              <a:rPr lang="en-US" altLang="zh-CN" dirty="0"/>
              <a:t>#define</a:t>
            </a:r>
            <a:r>
              <a:rPr lang="zh-CN" altLang="en-US" dirty="0"/>
              <a:t>是</a:t>
            </a:r>
            <a:r>
              <a:rPr lang="en-US" altLang="zh-CN" dirty="0"/>
              <a:t>C</a:t>
            </a:r>
            <a:r>
              <a:rPr lang="zh-CN" altLang="en-US" dirty="0"/>
              <a:t>语言中用来定义常量的宏，而</a:t>
            </a:r>
            <a:r>
              <a:rPr lang="en-US" altLang="zh-CN" dirty="0" err="1"/>
              <a:t>const</a:t>
            </a:r>
            <a:r>
              <a:rPr lang="zh-CN" altLang="en-US" dirty="0"/>
              <a:t>却是在</a:t>
            </a:r>
            <a:r>
              <a:rPr lang="en-US" altLang="zh-CN" dirty="0"/>
              <a:t>C++</a:t>
            </a:r>
            <a:r>
              <a:rPr lang="zh-CN" altLang="en-US" dirty="0"/>
              <a:t>中才引入的，不能用于</a:t>
            </a:r>
            <a:r>
              <a:rPr lang="en-US" altLang="zh-CN" dirty="0"/>
              <a:t>C</a:t>
            </a:r>
            <a:r>
              <a:rPr lang="zh-CN" altLang="en-US" dirty="0"/>
              <a:t>语言程序中。</a:t>
            </a:r>
            <a:endParaRPr lang="en-US" altLang="zh-CN" dirty="0"/>
          </a:p>
          <a:p>
            <a:pPr lvl="1"/>
            <a:r>
              <a:rPr lang="zh-CN" altLang="en-US" dirty="0"/>
              <a:t>在程序中遇到</a:t>
            </a:r>
            <a:r>
              <a:rPr lang="en-US" altLang="zh-CN" dirty="0"/>
              <a:t>#define</a:t>
            </a:r>
            <a:r>
              <a:rPr lang="zh-CN" altLang="en-US" dirty="0"/>
              <a:t>定义的常量名时，</a:t>
            </a:r>
            <a:r>
              <a:rPr lang="en-US" altLang="zh-CN" dirty="0"/>
              <a:t>C</a:t>
            </a:r>
            <a:r>
              <a:rPr lang="zh-CN" altLang="en-US" dirty="0"/>
              <a:t>或</a:t>
            </a:r>
            <a:r>
              <a:rPr lang="en-US" altLang="zh-CN" dirty="0"/>
              <a:t>C++</a:t>
            </a:r>
            <a:r>
              <a:rPr lang="zh-CN" altLang="en-US" dirty="0"/>
              <a:t>语言只是简单地把它替换成对应的常量表达式。比如例子中用</a:t>
            </a:r>
            <a:r>
              <a:rPr lang="en-US" altLang="zh-CN" dirty="0"/>
              <a:t>10+10</a:t>
            </a:r>
            <a:r>
              <a:rPr lang="zh-CN" altLang="en-US" dirty="0"/>
              <a:t>代替</a:t>
            </a:r>
            <a:r>
              <a:rPr lang="en-US" altLang="zh-CN" dirty="0"/>
              <a:t>A</a:t>
            </a:r>
            <a:r>
              <a:rPr lang="zh-CN" altLang="en-US" dirty="0"/>
              <a:t>，的</a:t>
            </a:r>
            <a:r>
              <a:rPr lang="en-US" altLang="zh-CN" sz="2400" dirty="0"/>
              <a:t>define B A-A</a:t>
            </a:r>
            <a:r>
              <a:rPr lang="zh-CN" altLang="en-US" sz="2400" dirty="0"/>
              <a:t>中的</a:t>
            </a:r>
            <a:r>
              <a:rPr lang="en-US" altLang="zh-CN" sz="2400" dirty="0"/>
              <a:t>A</a:t>
            </a:r>
            <a:r>
              <a:rPr lang="zh-CN" altLang="en-US" sz="2400" dirty="0"/>
              <a:t>就是</a:t>
            </a:r>
            <a:r>
              <a:rPr lang="en-US" altLang="zh-CN" sz="2400" dirty="0"/>
              <a:t>10+10</a:t>
            </a:r>
            <a:r>
              <a:rPr lang="zh-CN" altLang="en-US" sz="2400" dirty="0"/>
              <a:t>。</a:t>
            </a:r>
            <a:endParaRPr lang="en-US" altLang="zh-CN" sz="2400" dirty="0"/>
          </a:p>
          <a:p>
            <a:pPr lvl="1"/>
            <a:r>
              <a:rPr lang="en-US" altLang="zh-CN" dirty="0"/>
              <a:t>#define</a:t>
            </a:r>
            <a:r>
              <a:rPr lang="zh-CN" altLang="en-US" dirty="0"/>
              <a:t>在处理常量的过程中并不检查数据类型（</a:t>
            </a:r>
            <a:r>
              <a:rPr lang="en-US" altLang="zh-CN" dirty="0"/>
              <a:t>#define</a:t>
            </a:r>
            <a:r>
              <a:rPr lang="zh-CN" altLang="en-US" dirty="0"/>
              <a:t>不具有类型检查机制），它的处理方式存在不安全性，不小心就会引发难以预料的问题。比如上例中</a:t>
            </a:r>
            <a:r>
              <a:rPr lang="en-US" altLang="zh-CN" dirty="0"/>
              <a:t>B</a:t>
            </a:r>
            <a:r>
              <a:rPr lang="zh-CN" altLang="en-US" dirty="0"/>
              <a:t>是用</a:t>
            </a:r>
            <a:r>
              <a:rPr lang="en-US" altLang="zh-CN" dirty="0"/>
              <a:t>A-A</a:t>
            </a:r>
            <a:r>
              <a:rPr lang="zh-CN" altLang="en-US" dirty="0"/>
              <a:t>替换，</a:t>
            </a:r>
            <a:r>
              <a:rPr lang="en-US" altLang="zh-CN" dirty="0"/>
              <a:t>A-A</a:t>
            </a:r>
            <a:r>
              <a:rPr lang="zh-CN" altLang="en-US" dirty="0"/>
              <a:t>是</a:t>
            </a:r>
            <a:r>
              <a:rPr lang="en-US" altLang="zh-CN" dirty="0"/>
              <a:t>10+10</a:t>
            </a:r>
            <a:r>
              <a:rPr lang="zh-CN" altLang="en-US" dirty="0"/>
              <a:t>－</a:t>
            </a:r>
            <a:r>
              <a:rPr lang="en-US" altLang="zh-CN" dirty="0"/>
              <a:t>10+10</a:t>
            </a:r>
            <a:r>
              <a:rPr lang="zh-CN" altLang="en-US" dirty="0"/>
              <a:t>＝</a:t>
            </a:r>
            <a:r>
              <a:rPr lang="en-US" altLang="zh-CN" dirty="0"/>
              <a:t>20</a:t>
            </a:r>
            <a:r>
              <a:rPr lang="zh-CN" altLang="en-US" dirty="0"/>
              <a:t>，但是根据</a:t>
            </a:r>
            <a:r>
              <a:rPr lang="en-US" altLang="zh-CN" dirty="0"/>
              <a:t>B</a:t>
            </a:r>
            <a:r>
              <a:rPr lang="zh-CN" altLang="en-US" dirty="0"/>
              <a:t>的定义，应该</a:t>
            </a:r>
            <a:r>
              <a:rPr lang="en-US" altLang="zh-CN" dirty="0"/>
              <a:t>B=0</a:t>
            </a:r>
            <a:r>
              <a:rPr lang="zh-CN" altLang="en-US" dirty="0"/>
              <a:t>才对。</a:t>
            </a:r>
            <a:endParaRPr lang="en-US" altLang="zh-CN" dirty="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F90C484-5872-458B-B5DA-316A99D7057A}" type="slidenum">
              <a:rPr lang="zh-CN" altLang="en-US" sz="120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与</a:t>
            </a:r>
            <a:r>
              <a:rPr lang="en-US" altLang="zh-CN" dirty="0"/>
              <a:t>#define</a:t>
            </a:r>
            <a:r>
              <a:rPr lang="zh-CN" altLang="en-US" dirty="0"/>
              <a:t>不同的是，</a:t>
            </a:r>
            <a:r>
              <a:rPr lang="en-US" altLang="zh-CN" dirty="0" err="1"/>
              <a:t>const</a:t>
            </a:r>
            <a:r>
              <a:rPr lang="zh-CN" altLang="en-US" dirty="0"/>
              <a:t>具有类型检查机制。</a:t>
            </a:r>
            <a:r>
              <a:rPr lang="en-US" altLang="zh-CN" dirty="0"/>
              <a:t>C++</a:t>
            </a:r>
            <a:r>
              <a:rPr lang="zh-CN" altLang="en-US" dirty="0"/>
              <a:t>编译程序在编译时会对它进行严格的类型检查，避免因数据类型不符而引起的错误，消除了</a:t>
            </a:r>
            <a:r>
              <a:rPr lang="en-US" altLang="zh-CN" dirty="0"/>
              <a:t>#define</a:t>
            </a:r>
            <a:r>
              <a:rPr lang="zh-CN" altLang="en-US" dirty="0"/>
              <a:t>的不安全性。用</a:t>
            </a:r>
            <a:r>
              <a:rPr lang="en-US" altLang="zh-CN" dirty="0" err="1"/>
              <a:t>const</a:t>
            </a:r>
            <a:r>
              <a:rPr lang="zh-CN" altLang="en-US" dirty="0"/>
              <a:t>定义的常量可以有自己的数据类型，建议在</a:t>
            </a:r>
            <a:r>
              <a:rPr lang="en-US" altLang="zh-CN" dirty="0"/>
              <a:t>C++</a:t>
            </a:r>
            <a:r>
              <a:rPr lang="zh-CN" altLang="en-US" dirty="0"/>
              <a:t>程序中用</a:t>
            </a:r>
            <a:r>
              <a:rPr lang="en-US" altLang="zh-CN" dirty="0" err="1"/>
              <a:t>const</a:t>
            </a:r>
            <a:r>
              <a:rPr lang="zh-CN" altLang="en-US" dirty="0"/>
              <a:t>取代</a:t>
            </a:r>
            <a:r>
              <a:rPr lang="en-US" altLang="zh-CN" dirty="0"/>
              <a:t>#define</a:t>
            </a:r>
            <a:r>
              <a:rPr lang="zh-CN" altLang="en-US" dirty="0"/>
              <a:t>定义常量。</a:t>
            </a:r>
            <a:r>
              <a:rPr lang="en-US" altLang="zh-CN" dirty="0" err="1"/>
              <a:t>const</a:t>
            </a:r>
            <a:r>
              <a:rPr lang="en-US" altLang="zh-CN" dirty="0"/>
              <a:t> A=10+10</a:t>
            </a:r>
            <a:r>
              <a:rPr lang="zh-CN" altLang="en-US" dirty="0"/>
              <a:t>；</a:t>
            </a:r>
            <a:r>
              <a:rPr lang="en-US" altLang="zh-CN" dirty="0" err="1"/>
              <a:t>const</a:t>
            </a:r>
            <a:r>
              <a:rPr lang="en-US" altLang="zh-CN" dirty="0"/>
              <a:t> B=A-A</a:t>
            </a:r>
            <a:r>
              <a:rPr lang="zh-CN" altLang="en-US" dirty="0"/>
              <a:t>；则程序的运行结果将是</a:t>
            </a:r>
            <a:r>
              <a:rPr lang="en-US" altLang="zh-CN" dirty="0"/>
              <a:t>B=0</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在前面的例程中，凡是用到</a:t>
            </a:r>
            <a:r>
              <a:rPr lang="en-US" altLang="zh-CN" dirty="0" err="1"/>
              <a:t>cin</a:t>
            </a:r>
            <a:r>
              <a:rPr lang="zh-CN" altLang="en-US" dirty="0"/>
              <a:t>、</a:t>
            </a:r>
            <a:r>
              <a:rPr lang="en-US" altLang="zh-CN" dirty="0" err="1"/>
              <a:t>cout</a:t>
            </a:r>
            <a:r>
              <a:rPr lang="zh-CN" altLang="en-US" dirty="0"/>
              <a:t>和</a:t>
            </a:r>
            <a:r>
              <a:rPr lang="en-US" altLang="zh-CN" dirty="0" err="1"/>
              <a:t>endl</a:t>
            </a:r>
            <a:r>
              <a:rPr lang="zh-CN" altLang="en-US" dirty="0"/>
              <a:t>时，都用</a:t>
            </a:r>
            <a:r>
              <a:rPr lang="en-US" altLang="zh-CN" dirty="0" err="1"/>
              <a:t>std</a:t>
            </a:r>
            <a:r>
              <a:rPr lang="en-US" altLang="zh-CN" dirty="0"/>
              <a:t>::</a:t>
            </a:r>
            <a:r>
              <a:rPr lang="zh-CN" altLang="en-US" dirty="0"/>
              <a:t>作为它们的前缀限定，当同一程序中的</a:t>
            </a:r>
            <a:r>
              <a:rPr lang="en-US" altLang="zh-CN" dirty="0" err="1"/>
              <a:t>cin</a:t>
            </a:r>
            <a:r>
              <a:rPr lang="zh-CN" altLang="en-US" dirty="0"/>
              <a:t>和</a:t>
            </a:r>
            <a:r>
              <a:rPr lang="en-US" altLang="zh-CN" dirty="0" err="1"/>
              <a:t>cout</a:t>
            </a:r>
            <a:r>
              <a:rPr lang="zh-CN" altLang="en-US" dirty="0"/>
              <a:t>语句太多时，显得非常繁琐。那么，</a:t>
            </a:r>
            <a:r>
              <a:rPr lang="en-US" altLang="zh-CN" dirty="0" err="1"/>
              <a:t>std</a:t>
            </a:r>
            <a:r>
              <a:rPr lang="zh-CN" altLang="en-US" dirty="0"/>
              <a:t>到底是什么呢？它与</a:t>
            </a:r>
            <a:r>
              <a:rPr lang="en-US" altLang="zh-CN" dirty="0" err="1"/>
              <a:t>cin</a:t>
            </a:r>
            <a:r>
              <a:rPr lang="zh-CN" altLang="en-US" dirty="0"/>
              <a:t>、</a:t>
            </a:r>
            <a:r>
              <a:rPr lang="en-US" altLang="zh-CN" dirty="0" err="1"/>
              <a:t>cout</a:t>
            </a:r>
            <a:r>
              <a:rPr lang="zh-CN" altLang="en-US" dirty="0"/>
              <a:t>、</a:t>
            </a:r>
            <a:r>
              <a:rPr lang="en-US" altLang="zh-CN" dirty="0" err="1"/>
              <a:t>endl</a:t>
            </a:r>
            <a:r>
              <a:rPr lang="zh-CN" altLang="en-US" dirty="0"/>
              <a:t>之间又是什么关系呢？答案是命名空间（</a:t>
            </a:r>
            <a:r>
              <a:rPr lang="en-US" altLang="zh-CN" dirty="0" err="1"/>
              <a:t>namesplace</a:t>
            </a:r>
            <a:r>
              <a:rPr lang="zh-CN" altLang="en-US" dirty="0"/>
              <a:t>）。</a:t>
            </a:r>
            <a:endParaRPr lang="en-US" altLang="zh-CN" dirty="0"/>
          </a:p>
          <a:p>
            <a:r>
              <a:rPr lang="zh-CN" altLang="en-US" dirty="0"/>
              <a:t>在最初的</a:t>
            </a:r>
            <a:r>
              <a:rPr lang="en-US" altLang="zh-CN" dirty="0"/>
              <a:t>C++</a:t>
            </a:r>
            <a:r>
              <a:rPr lang="zh-CN" altLang="en-US" dirty="0"/>
              <a:t>标准中并没有对命名空间的支持，要求程序在全局作用域中声明的每个变量、函数、类型和模板等都必须具有唯一的名字，如果在统一程序中有两个名字相同的全局变量，将产生命名冲突。导入第三方库文件，或是多个程序员共同编写程序时都不能命名相同的全局变量名和函数名，否则将产生命名冲突。</a:t>
            </a:r>
            <a:r>
              <a:rPr lang="en-US" altLang="zh-CN" dirty="0"/>
              <a:t>C++</a:t>
            </a:r>
            <a:r>
              <a:rPr lang="zh-CN" altLang="en-US" dirty="0"/>
              <a:t>提供了命名空间机制，就是给一组给定的名称（如变量名、常量名和类型名等）与一个命名关联起来。命名空间就相当于一个能够保存各种物品的仓库，其中的函数、类型、变量名就相当于仓库中的物品。</a:t>
            </a:r>
            <a:endParaRPr lang="en-US" altLang="zh-CN" dirty="0"/>
          </a:p>
          <a:p>
            <a:r>
              <a:rPr lang="zh-CN" altLang="en-US" dirty="0"/>
              <a:t>在一个命名空间中，可以定义许多不同的对象（包括变量、函数、类型和类等），这些对象的有效范围局限在命名空间内。在不同的命名空间中，可以定义同名的对象，只要两个同名对象不再同一个命名空间中，就不会引起冲突。</a:t>
            </a:r>
            <a:endParaRPr lang="zh-CN" altLang="en-US" dirty="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807431C-28E3-4FF2-8D5A-A2E0EFD1D506}"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kern="1200" dirty="0">
                <a:solidFill>
                  <a:schemeClr val="tx1"/>
                </a:solidFill>
                <a:effectLst/>
                <a:latin typeface="+mn-lt"/>
                <a:ea typeface="+mn-ea"/>
                <a:cs typeface="+mn-cs"/>
              </a:rPr>
              <a:t>当程序中定义一个变量时，系统就分配一个带有唯一地址的存储单元来存储这个变量。例如</a:t>
            </a:r>
            <a:endParaRPr lang="zh-CN" altLang="zh-CN" sz="1200" kern="1200" dirty="0">
              <a:solidFill>
                <a:schemeClr val="tx1"/>
              </a:solidFill>
              <a:effectLst/>
              <a:latin typeface="+mn-lt"/>
              <a:ea typeface="+mn-ea"/>
              <a:cs typeface="+mn-cs"/>
            </a:endParaRPr>
          </a:p>
          <a:p>
            <a:endParaRPr lang="zh-CN" altLang="en-US" dirty="0"/>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4D79396-864F-4E11-ACC0-347E5E6208CF}"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139700" y="768350"/>
            <a:ext cx="6819900" cy="3836988"/>
          </a:xfrm>
          <a:ln>
            <a:solidFill>
              <a:srgbClr val="000000"/>
            </a:solidFill>
            <a:miter lim="800000"/>
          </a:ln>
        </p:spPr>
      </p:sp>
      <p:sp>
        <p:nvSpPr>
          <p:cNvPr id="12390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marL="0" marR="0" indent="0" algn="l" defTabSz="914400" rtl="0" eaLnBrk="1" fontAlgn="base" latinLnBrk="0" hangingPunct="1">
              <a:lnSpc>
                <a:spcPct val="100000"/>
              </a:lnSpc>
              <a:spcBef>
                <a:spcPct val="0"/>
              </a:spcBef>
              <a:spcAft>
                <a:spcPct val="0"/>
              </a:spcAft>
              <a:buClrTx/>
              <a:buSzTx/>
              <a:buFontTx/>
              <a:buNone/>
              <a:defRPr/>
            </a:pPr>
            <a:r>
              <a:rPr lang="en-US" altLang="zh-CN" dirty="0"/>
              <a:t>C++</a:t>
            </a:r>
            <a:r>
              <a:rPr lang="zh-CN" altLang="en-US" dirty="0"/>
              <a:t>语言的标准化工作从</a:t>
            </a:r>
            <a:r>
              <a:rPr lang="en-US" altLang="zh-CN" dirty="0"/>
              <a:t>1989</a:t>
            </a:r>
            <a:r>
              <a:rPr lang="zh-CN" altLang="en-US" dirty="0"/>
              <a:t>年开始的，于</a:t>
            </a:r>
            <a:r>
              <a:rPr lang="en-US" altLang="zh-CN" dirty="0"/>
              <a:t>1994</a:t>
            </a:r>
            <a:r>
              <a:rPr lang="zh-CN" altLang="en-US" dirty="0"/>
              <a:t>年制定了</a:t>
            </a:r>
            <a:r>
              <a:rPr lang="en-US" altLang="zh-CN" dirty="0"/>
              <a:t>ANSI C++</a:t>
            </a:r>
            <a:r>
              <a:rPr lang="zh-CN" altLang="en-US" dirty="0"/>
              <a:t>标准草案。以后又经过不断完善，到</a:t>
            </a:r>
            <a:r>
              <a:rPr lang="en-US" altLang="zh-CN" dirty="0"/>
              <a:t>1998</a:t>
            </a:r>
            <a:r>
              <a:rPr lang="zh-CN" altLang="en-US" dirty="0"/>
              <a:t>年，</a:t>
            </a:r>
            <a:r>
              <a:rPr kumimoji="1" lang="en-US" altLang="zh-CN" b="0" dirty="0">
                <a:solidFill>
                  <a:schemeClr val="tx1"/>
                </a:solidFill>
                <a:latin typeface="Times New Roman" panose="02020603050405020304" pitchFamily="18" charset="0"/>
                <a:ea typeface="+mn-ea"/>
              </a:rPr>
              <a:t>ANSI/ISO C++</a:t>
            </a:r>
            <a:r>
              <a:rPr kumimoji="1" lang="zh-CN" altLang="en-US" b="0" dirty="0">
                <a:solidFill>
                  <a:schemeClr val="tx1"/>
                </a:solidFill>
                <a:latin typeface="Times New Roman" panose="02020603050405020304" pitchFamily="18" charset="0"/>
                <a:ea typeface="+mn-ea"/>
              </a:rPr>
              <a:t>标准建立，它比</a:t>
            </a:r>
            <a:r>
              <a:rPr kumimoji="1" lang="en-US" altLang="zh-CN" b="0" dirty="0" err="1">
                <a:solidFill>
                  <a:schemeClr val="tx1"/>
                </a:solidFill>
                <a:latin typeface="Times New Roman" panose="02020603050405020304" pitchFamily="18" charset="0"/>
                <a:ea typeface="+mn-ea"/>
              </a:rPr>
              <a:t>stroustrup</a:t>
            </a:r>
            <a:r>
              <a:rPr kumimoji="1" lang="zh-CN" altLang="en-US" b="0" dirty="0">
                <a:solidFill>
                  <a:schemeClr val="tx1"/>
                </a:solidFill>
                <a:latin typeface="Times New Roman" panose="02020603050405020304" pitchFamily="18" charset="0"/>
                <a:ea typeface="+mn-ea"/>
              </a:rPr>
              <a:t>最初定义的</a:t>
            </a:r>
            <a:r>
              <a:rPr kumimoji="1" lang="en-US" altLang="zh-CN" b="0" dirty="0">
                <a:solidFill>
                  <a:schemeClr val="tx1"/>
                </a:solidFill>
                <a:latin typeface="Times New Roman" panose="02020603050405020304" pitchFamily="18" charset="0"/>
                <a:ea typeface="+mn-ea"/>
              </a:rPr>
              <a:t>C++</a:t>
            </a:r>
            <a:r>
              <a:rPr kumimoji="1" lang="zh-CN" altLang="en-US" b="0" dirty="0">
                <a:solidFill>
                  <a:schemeClr val="tx1"/>
                </a:solidFill>
                <a:latin typeface="Times New Roman" panose="02020603050405020304" pitchFamily="18" charset="0"/>
                <a:ea typeface="+mn-ea"/>
              </a:rPr>
              <a:t>要大得多，复杂得多所以被称为标准</a:t>
            </a:r>
            <a:r>
              <a:rPr kumimoji="1" lang="en-US" altLang="zh-CN" b="0" dirty="0">
                <a:solidFill>
                  <a:schemeClr val="tx1"/>
                </a:solidFill>
                <a:latin typeface="Times New Roman" panose="02020603050405020304" pitchFamily="18" charset="0"/>
                <a:ea typeface="+mn-ea"/>
              </a:rPr>
              <a:t>C++</a:t>
            </a:r>
            <a:r>
              <a:rPr kumimoji="1" lang="zh-CN" altLang="en-US" b="0" dirty="0">
                <a:solidFill>
                  <a:schemeClr val="tx1"/>
                </a:solidFill>
                <a:latin typeface="Times New Roman" panose="02020603050405020304" pitchFamily="18" charset="0"/>
                <a:ea typeface="+mn-ea"/>
              </a:rPr>
              <a:t>。之前的版本成为传统</a:t>
            </a:r>
            <a:r>
              <a:rPr kumimoji="1" lang="en-US" altLang="zh-CN" b="0" dirty="0">
                <a:solidFill>
                  <a:schemeClr val="tx1"/>
                </a:solidFill>
                <a:latin typeface="Times New Roman" panose="02020603050405020304" pitchFamily="18" charset="0"/>
                <a:ea typeface="+mn-ea"/>
              </a:rPr>
              <a:t>C++</a:t>
            </a:r>
            <a:r>
              <a:rPr kumimoji="1" lang="zh-CN" altLang="en-US" b="0" dirty="0">
                <a:solidFill>
                  <a:schemeClr val="tx1"/>
                </a:solidFill>
                <a:latin typeface="Times New Roman" panose="02020603050405020304" pitchFamily="18" charset="0"/>
                <a:ea typeface="+mn-ea"/>
              </a:rPr>
              <a:t>。头文件的风格不同，标准的头文件没有扩展名</a:t>
            </a:r>
            <a:r>
              <a:rPr kumimoji="1" lang="en-US" altLang="zh-CN" b="0" dirty="0">
                <a:solidFill>
                  <a:schemeClr val="tx1"/>
                </a:solidFill>
                <a:latin typeface="Times New Roman" panose="02020603050405020304" pitchFamily="18" charset="0"/>
                <a:ea typeface="+mn-ea"/>
              </a:rPr>
              <a:t>.h</a:t>
            </a:r>
            <a:r>
              <a:rPr kumimoji="1" lang="zh-CN" altLang="en-US" b="0" dirty="0">
                <a:solidFill>
                  <a:schemeClr val="tx1"/>
                </a:solidFill>
                <a:latin typeface="Times New Roman" panose="02020603050405020304" pitchFamily="18" charset="0"/>
                <a:ea typeface="+mn-ea"/>
              </a:rPr>
              <a:t>。</a:t>
            </a:r>
            <a:endParaRPr kumimoji="1" lang="zh-CN" altLang="en-US" b="0" dirty="0">
              <a:solidFill>
                <a:schemeClr val="tx1"/>
              </a:solidFill>
              <a:latin typeface="Times New Roman" panose="02020603050405020304" pitchFamily="18" charset="0"/>
              <a:ea typeface="+mn-ea"/>
            </a:endParaRPr>
          </a:p>
          <a:p>
            <a:pPr eaLnBrk="1" hangingPunct="1">
              <a:spcBef>
                <a:spcPct val="0"/>
              </a:spcBef>
            </a:pPr>
            <a:endParaRPr lang="zh-CN" altLang="en-US" dirty="0"/>
          </a:p>
        </p:txBody>
      </p:sp>
      <p:sp>
        <p:nvSpPr>
          <p:cNvPr id="123908"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7FFB083D-5AED-452D-939C-275E5A6833BB}"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fontScale="85000" lnSpcReduction="20000"/>
          </a:bodyPr>
          <a:lstStyle/>
          <a:p>
            <a:r>
              <a:rPr lang="en-US" altLang="zh-CN" dirty="0"/>
              <a:t>1</a:t>
            </a:r>
            <a:r>
              <a:rPr lang="zh-CN" altLang="en-US" dirty="0"/>
              <a:t>、该整型量可以是简单的整型变量，也可以是一维整型数组或二维整型数组中的一个元素。</a:t>
            </a:r>
            <a:r>
              <a:rPr lang="en-US" altLang="zh-CN" dirty="0" err="1"/>
              <a:t>int</a:t>
            </a:r>
            <a:r>
              <a:rPr lang="en-US" altLang="zh-CN" baseline="0" dirty="0"/>
              <a:t> </a:t>
            </a:r>
            <a:r>
              <a:rPr lang="en-US" altLang="zh-CN" baseline="0" dirty="0" err="1"/>
              <a:t>i</a:t>
            </a:r>
            <a:r>
              <a:rPr lang="en-US" altLang="zh-CN" baseline="0" dirty="0"/>
              <a:t>, a[10],b[3][4],*p; p=&amp;</a:t>
            </a:r>
            <a:r>
              <a:rPr lang="en-US" altLang="zh-CN" baseline="0" dirty="0" err="1"/>
              <a:t>i</a:t>
            </a:r>
            <a:r>
              <a:rPr lang="en-US" altLang="zh-CN" baseline="0" dirty="0"/>
              <a:t>; p=&amp;a[3]; p=&amp;b[2][3];</a:t>
            </a:r>
            <a:endParaRPr lang="en-US" altLang="zh-CN" baseline="0"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baseline="0" dirty="0"/>
              <a:t>2</a:t>
            </a:r>
            <a:r>
              <a:rPr lang="zh-CN" altLang="en-US" baseline="0" dirty="0"/>
              <a:t>、</a:t>
            </a:r>
            <a:r>
              <a:rPr lang="zh-CN" altLang="en-US" sz="2400" b="0" dirty="0"/>
              <a:t>也称为行指针，可以指向每行含有</a:t>
            </a:r>
            <a:r>
              <a:rPr lang="en-US" altLang="zh-CN" sz="2400" b="0" dirty="0"/>
              <a:t>M</a:t>
            </a:r>
            <a:r>
              <a:rPr lang="zh-CN" altLang="en-US" sz="2400" b="0" dirty="0"/>
              <a:t>个元素的二维数组的一行。</a:t>
            </a:r>
            <a:r>
              <a:rPr lang="en-US" altLang="zh-CN" sz="2400" b="0" dirty="0" err="1"/>
              <a:t>int</a:t>
            </a:r>
            <a:r>
              <a:rPr lang="en-US" altLang="zh-CN" sz="2400" b="0" dirty="0"/>
              <a:t> a[3][4],(*p)[4];p=a;</a:t>
            </a:r>
            <a:endParaRPr lang="en-US" altLang="zh-CN" sz="2400" b="0"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400" b="0" dirty="0"/>
              <a:t>3</a:t>
            </a:r>
            <a:r>
              <a:rPr lang="zh-CN" altLang="en-US" sz="2400" b="0" dirty="0"/>
              <a:t>、也称为指针数组，该数组有</a:t>
            </a:r>
            <a:r>
              <a:rPr lang="en-US" altLang="zh-CN" sz="2400" b="0" dirty="0"/>
              <a:t>M</a:t>
            </a:r>
            <a:r>
              <a:rPr lang="zh-CN" altLang="en-US" sz="2400" b="0" dirty="0"/>
              <a:t>个元素，每个元素都是整型指针。</a:t>
            </a:r>
            <a:endParaRPr lang="en-US" altLang="zh-CN" sz="2400" b="0"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400" b="0" dirty="0"/>
              <a:t>4</a:t>
            </a:r>
            <a:r>
              <a:rPr lang="zh-CN" altLang="en-US" sz="2400" b="0" dirty="0"/>
              <a:t>、该指针的类型是</a:t>
            </a:r>
            <a:r>
              <a:rPr lang="en-US" altLang="zh-CN" sz="2400" b="0" dirty="0" err="1"/>
              <a:t>int</a:t>
            </a:r>
            <a:r>
              <a:rPr lang="en-US" altLang="zh-CN" sz="2400" b="0" dirty="0"/>
              <a:t> </a:t>
            </a:r>
            <a:r>
              <a:rPr lang="zh-CN" altLang="en-US" sz="2400" b="0" dirty="0"/>
              <a:t>**；</a:t>
            </a:r>
            <a:r>
              <a:rPr lang="en-US" altLang="zh-CN" sz="2400" b="0" dirty="0" err="1"/>
              <a:t>int</a:t>
            </a:r>
            <a:r>
              <a:rPr lang="en-US" altLang="zh-CN" sz="2400" b="0" dirty="0"/>
              <a:t> *a[10], **</a:t>
            </a:r>
            <a:r>
              <a:rPr lang="en-US" altLang="zh-CN" sz="2400" b="0" dirty="0" err="1"/>
              <a:t>p;p</a:t>
            </a:r>
            <a:r>
              <a:rPr lang="en-US" altLang="zh-CN" sz="2400" b="0" dirty="0"/>
              <a:t>=a;</a:t>
            </a:r>
            <a:endParaRPr lang="en-US" altLang="zh-CN" sz="2400" b="0"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400" b="0" i="0" dirty="0"/>
              <a:t>5</a:t>
            </a:r>
            <a:r>
              <a:rPr lang="zh-CN" altLang="en-US" sz="2400" b="0" i="0" dirty="0"/>
              <a:t>、也称为函数指针。该指针只能指向参数是两个整型值并且返回值为整型的函数。指针数组、行指针均是方括号，只有指向函数的指针后面是圆括号。</a:t>
            </a:r>
            <a:endParaRPr lang="en-US" altLang="zh-CN" sz="2400" b="0" i="0"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sz="2400" b="0" i="0" dirty="0"/>
              <a:t>6</a:t>
            </a:r>
            <a:r>
              <a:rPr lang="zh-CN" altLang="en-US" sz="2400" b="0" i="0" dirty="0"/>
              <a:t>、如果有函数定义</a:t>
            </a:r>
            <a:r>
              <a:rPr lang="en-US" altLang="zh-CN" sz="2400" b="0" i="0" dirty="0" err="1"/>
              <a:t>int</a:t>
            </a:r>
            <a:r>
              <a:rPr lang="en-US" altLang="zh-CN" sz="2400" b="0" i="0" dirty="0"/>
              <a:t> </a:t>
            </a:r>
            <a:r>
              <a:rPr lang="zh-CN" altLang="en-US" sz="2400" b="0" i="0" dirty="0"/>
              <a:t>**</a:t>
            </a:r>
            <a:r>
              <a:rPr lang="en-US" altLang="zh-CN" sz="2400" b="0" i="0" dirty="0"/>
              <a:t>f(){} </a:t>
            </a:r>
            <a:r>
              <a:rPr lang="zh-CN" altLang="en-US" sz="2400" b="0" i="0" dirty="0"/>
              <a:t>则表示函数的返回值类型为指向整型指针的指针。</a:t>
            </a:r>
            <a:endParaRPr lang="en-US" altLang="zh-CN" sz="2400" b="0" i="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err="1"/>
              <a:t>const</a:t>
            </a:r>
            <a:r>
              <a:rPr lang="zh-CN" altLang="en-US" dirty="0"/>
              <a:t>表示“不变化的值”，它可以加到一个变量的声明中，将该变量声明为一个常量。因为常量一经定义就不能修改，所以它必须在定义时进行初始化。</a:t>
            </a:r>
            <a:r>
              <a:rPr lang="en-US" altLang="zh-CN" dirty="0" err="1"/>
              <a:t>Const</a:t>
            </a:r>
            <a:r>
              <a:rPr lang="zh-CN" altLang="en-US" dirty="0"/>
              <a:t>可以与指针结合，由于指针涉及其本身和它所指的对象。因此它与常量的结合也比较复杂，可分为以下几种情况。</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指针所指的对象是常量，指针本身是变量。</a:t>
            </a:r>
            <a:endParaRPr lang="zh-CN" altLang="en-US" dirty="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2831A64C-5880-4119-AE1F-DFCF7D545D32}"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指针本身是常量，它所指向的对象是变量。定义常量的时候一定要初始化，指针常量也不例外。</a:t>
            </a:r>
            <a:endParaRPr lang="en-US" altLang="zh-CN" dirty="0"/>
          </a:p>
          <a:p>
            <a:pPr>
              <a:buFontTx/>
              <a:buNone/>
            </a:pPr>
            <a:r>
              <a:rPr lang="zh-CN" altLang="en-US" sz="1200" b="1" dirty="0"/>
              <a:t>其原因是定义</a:t>
            </a:r>
            <a:r>
              <a:rPr lang="en-US" altLang="zh-CN" sz="1200" b="1" dirty="0"/>
              <a:t>pc</a:t>
            </a:r>
            <a:r>
              <a:rPr lang="zh-CN" altLang="en-US" sz="1200" b="1" dirty="0"/>
              <a:t>的语句的处理方式</a:t>
            </a:r>
            <a:r>
              <a:rPr lang="en-US" altLang="zh-CN" sz="1200" b="1" dirty="0"/>
              <a:t>:</a:t>
            </a:r>
            <a:endParaRPr lang="en-US" altLang="zh-CN" sz="1200" b="1" dirty="0"/>
          </a:p>
          <a:p>
            <a:pPr>
              <a:buFontTx/>
              <a:buNone/>
            </a:pPr>
            <a:r>
              <a:rPr lang="en-US" altLang="zh-CN" sz="1200" b="1" dirty="0"/>
              <a:t>char * </a:t>
            </a:r>
            <a:r>
              <a:rPr lang="en-US" altLang="zh-CN" sz="1200" b="1" dirty="0" err="1"/>
              <a:t>const</a:t>
            </a:r>
            <a:r>
              <a:rPr lang="en-US" altLang="zh-CN" sz="1200" b="1" dirty="0"/>
              <a:t> pc="</a:t>
            </a:r>
            <a:r>
              <a:rPr lang="en-US" altLang="zh-CN" sz="1200" b="1" dirty="0" err="1"/>
              <a:t>baaa</a:t>
            </a:r>
            <a:r>
              <a:rPr lang="en-US" altLang="zh-CN" sz="1200" b="1" dirty="0"/>
              <a:t>"</a:t>
            </a:r>
            <a:endParaRPr lang="en-US" altLang="zh-CN" sz="1200" b="1" dirty="0"/>
          </a:p>
          <a:p>
            <a:pPr>
              <a:buFontTx/>
              <a:buNone/>
            </a:pPr>
            <a:r>
              <a:rPr lang="en-US" altLang="zh-CN" sz="1200" b="1" dirty="0"/>
              <a:t> VC++</a:t>
            </a:r>
            <a:r>
              <a:rPr lang="zh-CN" altLang="en-US" sz="1200" b="1" dirty="0"/>
              <a:t>会将</a:t>
            </a:r>
            <a:r>
              <a:rPr lang="en-US" altLang="zh-CN" sz="1200" b="1" dirty="0"/>
              <a:t>“</a:t>
            </a:r>
            <a:r>
              <a:rPr lang="en-US" altLang="zh-CN" sz="1200" b="1" dirty="0" err="1"/>
              <a:t>baaa</a:t>
            </a:r>
            <a:r>
              <a:rPr lang="en-US" altLang="zh-CN" sz="1200" b="1" dirty="0"/>
              <a:t>”</a:t>
            </a:r>
            <a:r>
              <a:rPr lang="zh-CN" altLang="en-US" sz="1200" b="1" dirty="0"/>
              <a:t>所在内容区域标识为</a:t>
            </a:r>
            <a:r>
              <a:rPr lang="en-US" altLang="zh-CN" sz="1200" b="1" dirty="0" err="1"/>
              <a:t>const</a:t>
            </a:r>
            <a:r>
              <a:rPr lang="zh-CN" altLang="en-US" sz="1200" b="1" dirty="0"/>
              <a:t>类型</a:t>
            </a:r>
            <a:r>
              <a:rPr lang="en-US" altLang="zh-CN" sz="1200" b="1" dirty="0"/>
              <a:t>,</a:t>
            </a:r>
            <a:r>
              <a:rPr lang="zh-CN" altLang="en-US" sz="1200" b="1" dirty="0"/>
              <a:t>这意味着此区域的任何内容不可被修改</a:t>
            </a:r>
            <a:r>
              <a:rPr lang="en-US" altLang="zh-CN" sz="1200" b="1" dirty="0"/>
              <a:t>.</a:t>
            </a:r>
            <a:r>
              <a:rPr lang="zh-CN" altLang="en-US" sz="1200" b="1" dirty="0"/>
              <a:t>从</a:t>
            </a:r>
            <a:r>
              <a:rPr lang="en-US" altLang="zh-CN" sz="1200" b="1" dirty="0"/>
              <a:t>pc</a:t>
            </a:r>
            <a:r>
              <a:rPr lang="zh-CN" altLang="en-US" sz="1200" b="1" dirty="0"/>
              <a:t>的定义是讲</a:t>
            </a:r>
            <a:r>
              <a:rPr lang="en-US" altLang="zh-CN" sz="1200" b="1" dirty="0"/>
              <a:t>,</a:t>
            </a:r>
            <a:r>
              <a:rPr lang="zh-CN" altLang="en-US" sz="1200" b="1" dirty="0"/>
              <a:t>虽然</a:t>
            </a:r>
            <a:r>
              <a:rPr lang="en-US" altLang="zh-CN" sz="1200" b="1" dirty="0"/>
              <a:t>*pc</a:t>
            </a:r>
            <a:r>
              <a:rPr lang="zh-CN" altLang="en-US" sz="1200" b="1" dirty="0"/>
              <a:t>所指的内容是可以修改的</a:t>
            </a:r>
            <a:r>
              <a:rPr lang="en-US" altLang="zh-CN" sz="1200" b="1" dirty="0"/>
              <a:t>,</a:t>
            </a:r>
            <a:r>
              <a:rPr lang="zh-CN" altLang="en-US" sz="1200" b="1" dirty="0"/>
              <a:t>但现在它指向了不可修改的内容</a:t>
            </a:r>
            <a:r>
              <a:rPr lang="en-US" altLang="zh-CN" sz="1200" b="1" dirty="0"/>
              <a:t>.</a:t>
            </a:r>
            <a:r>
              <a:rPr lang="zh-CN" altLang="en-US" sz="1200" b="1" dirty="0"/>
              <a:t>因此</a:t>
            </a:r>
            <a:r>
              <a:rPr lang="en-US" altLang="zh-CN" sz="1200" b="1" dirty="0"/>
              <a:t>,</a:t>
            </a:r>
            <a:r>
              <a:rPr lang="zh-CN" altLang="en-US" sz="1200" b="1" dirty="0"/>
              <a:t>上述两条修改语句会产生错误</a:t>
            </a:r>
            <a:r>
              <a:rPr lang="en-US" altLang="zh-CN" sz="1200" b="1" dirty="0"/>
              <a:t>.</a:t>
            </a:r>
            <a:endParaRPr lang="en-US" altLang="zh-CN" sz="1200" b="1" dirty="0"/>
          </a:p>
          <a:p>
            <a:pPr>
              <a:buFontTx/>
              <a:buNone/>
            </a:pPr>
            <a:r>
              <a:rPr lang="zh-CN" altLang="en-US" sz="1200" b="1" dirty="0"/>
              <a:t>用下面的方式代替</a:t>
            </a:r>
            <a:r>
              <a:rPr lang="en-US" altLang="zh-CN" sz="1200" b="1" dirty="0"/>
              <a:t>pc</a:t>
            </a:r>
            <a:r>
              <a:rPr lang="zh-CN" altLang="en-US" sz="1200" b="1" dirty="0"/>
              <a:t>的初始化</a:t>
            </a:r>
            <a:r>
              <a:rPr lang="en-US" altLang="zh-CN" sz="1200" b="1" dirty="0"/>
              <a:t>,</a:t>
            </a:r>
            <a:r>
              <a:rPr lang="zh-CN" altLang="en-US" sz="1200" b="1" dirty="0"/>
              <a:t>可验证上述说法</a:t>
            </a:r>
            <a:r>
              <a:rPr lang="en-US" altLang="zh-CN" sz="1200" b="1" dirty="0"/>
              <a:t>!</a:t>
            </a:r>
            <a:endParaRPr lang="en-US" altLang="zh-CN" sz="1200" b="1" dirty="0"/>
          </a:p>
          <a:p>
            <a:pPr eaLnBrk="1" hangingPunct="1"/>
            <a:r>
              <a:rPr lang="en-US" altLang="zh-CN" sz="1200" b="1" dirty="0"/>
              <a:t>char x[5]="</a:t>
            </a:r>
            <a:r>
              <a:rPr lang="en-US" altLang="zh-CN" sz="1200" b="1" dirty="0" err="1"/>
              <a:t>baaa</a:t>
            </a:r>
            <a:r>
              <a:rPr lang="en-US" altLang="zh-CN" sz="1200" b="1" dirty="0"/>
              <a:t>";</a:t>
            </a:r>
            <a:endParaRPr lang="en-US" altLang="zh-CN" sz="1200" b="1" dirty="0"/>
          </a:p>
          <a:p>
            <a:pPr eaLnBrk="1" hangingPunct="1"/>
            <a:r>
              <a:rPr lang="en-US" altLang="zh-CN" sz="1200" b="1" dirty="0"/>
              <a:t>char* </a:t>
            </a:r>
            <a:r>
              <a:rPr lang="en-US" altLang="zh-CN" sz="1200" b="1" dirty="0" err="1"/>
              <a:t>const</a:t>
            </a:r>
            <a:r>
              <a:rPr lang="en-US" altLang="zh-CN" sz="1200" b="1" dirty="0"/>
              <a:t> pc=x;</a:t>
            </a:r>
            <a:endParaRPr lang="zh-CN" altLang="en-US" sz="1200" b="1" dirty="0"/>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8634AEC4-7B94-4BC9-B166-08ACF3095B02}"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CB32C128-4450-4C17-97B8-086874A33822}"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dirty="0"/>
              <a:t>New</a:t>
            </a:r>
            <a:r>
              <a:rPr lang="zh-CN" altLang="en-US" dirty="0"/>
              <a:t>的功能类似于</a:t>
            </a:r>
            <a:r>
              <a:rPr lang="en-US" altLang="zh-CN" dirty="0" err="1"/>
              <a:t>malloc</a:t>
            </a:r>
            <a:r>
              <a:rPr lang="zh-CN" altLang="en-US" dirty="0"/>
              <a:t>，用于从堆内存中分配指定大小的内存区域，并返回获得的内存区域的首地址。</a:t>
            </a:r>
            <a:r>
              <a:rPr lang="en-US" altLang="zh-CN" dirty="0"/>
              <a:t>P</a:t>
            </a:r>
            <a:r>
              <a:rPr lang="zh-CN" altLang="en-US" dirty="0"/>
              <a:t>是指针变量，</a:t>
            </a:r>
            <a:r>
              <a:rPr lang="en-US" altLang="zh-CN" dirty="0"/>
              <a:t>type</a:t>
            </a:r>
            <a:r>
              <a:rPr lang="zh-CN" altLang="en-US" dirty="0"/>
              <a:t>是数据类型。用法</a:t>
            </a:r>
            <a:r>
              <a:rPr lang="en-US" altLang="zh-CN" dirty="0"/>
              <a:t>1</a:t>
            </a:r>
            <a:r>
              <a:rPr lang="zh-CN" altLang="en-US" dirty="0"/>
              <a:t>只分配堆内存，用法</a:t>
            </a:r>
            <a:r>
              <a:rPr lang="en-US" altLang="zh-CN" dirty="0"/>
              <a:t>2</a:t>
            </a:r>
            <a:r>
              <a:rPr lang="zh-CN" altLang="en-US" dirty="0"/>
              <a:t>将分配到的堆内存初始化为</a:t>
            </a:r>
            <a:r>
              <a:rPr lang="en-US" altLang="zh-CN" dirty="0"/>
              <a:t>x</a:t>
            </a:r>
            <a:r>
              <a:rPr lang="zh-CN" altLang="en-US" dirty="0"/>
              <a:t>，用法</a:t>
            </a:r>
            <a:r>
              <a:rPr lang="en-US" altLang="zh-CN" dirty="0"/>
              <a:t>3</a:t>
            </a:r>
            <a:r>
              <a:rPr lang="zh-CN" altLang="en-US" dirty="0"/>
              <a:t>分配具有</a:t>
            </a:r>
            <a:r>
              <a:rPr lang="en-US" altLang="zh-CN" dirty="0"/>
              <a:t>n</a:t>
            </a:r>
            <a:r>
              <a:rPr lang="zh-CN" altLang="en-US" dirty="0"/>
              <a:t>个元素的数组。</a:t>
            </a:r>
            <a:r>
              <a:rPr lang="en-US" altLang="zh-CN" dirty="0"/>
              <a:t>New</a:t>
            </a:r>
            <a:r>
              <a:rPr lang="zh-CN" altLang="en-US" dirty="0"/>
              <a:t>能够根据</a:t>
            </a:r>
            <a:r>
              <a:rPr lang="en-US" altLang="zh-CN" dirty="0"/>
              <a:t>type</a:t>
            </a:r>
            <a:r>
              <a:rPr lang="zh-CN" altLang="en-US" dirty="0"/>
              <a:t>自动计算分配的内存大小，不需要用</a:t>
            </a:r>
            <a:r>
              <a:rPr lang="en-US" altLang="zh-CN" dirty="0" err="1"/>
              <a:t>sizeof</a:t>
            </a:r>
            <a:r>
              <a:rPr lang="zh-CN" altLang="en-US" dirty="0"/>
              <a:t>函数计算。若分配成功，会将得到的堆内存的首地址存放在指针变量</a:t>
            </a:r>
            <a:r>
              <a:rPr lang="en-US" altLang="zh-CN" dirty="0"/>
              <a:t>p</a:t>
            </a:r>
            <a:r>
              <a:rPr lang="zh-CN" altLang="en-US" dirty="0"/>
              <a:t>中；如果分配不成功，则返回空指针，可以以此作为判断内存分配成功与否的依据。</a:t>
            </a:r>
            <a:endParaRPr lang="en-US" altLang="zh-CN" dirty="0"/>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B970F163-6F04-4C2F-8C3D-B680F768392E}"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Delete</a:t>
            </a:r>
            <a:r>
              <a:rPr lang="zh-CN" altLang="en-US" dirty="0"/>
              <a:t>的功能类似于</a:t>
            </a:r>
            <a:r>
              <a:rPr lang="en-US" altLang="zh-CN" dirty="0"/>
              <a:t>free</a:t>
            </a:r>
            <a:r>
              <a:rPr lang="zh-CN" altLang="en-US" dirty="0"/>
              <a:t>，用于释放</a:t>
            </a:r>
            <a:r>
              <a:rPr lang="en-US" altLang="zh-CN" dirty="0"/>
              <a:t>new</a:t>
            </a:r>
            <a:r>
              <a:rPr lang="zh-CN" altLang="en-US" dirty="0"/>
              <a:t>分配的堆内存。用法</a:t>
            </a:r>
            <a:r>
              <a:rPr lang="en-US" altLang="zh-CN" dirty="0"/>
              <a:t>1</a:t>
            </a:r>
            <a:r>
              <a:rPr lang="zh-CN" altLang="en-US" dirty="0"/>
              <a:t>用于释放动态分配的单个堆内存，用法</a:t>
            </a:r>
            <a:r>
              <a:rPr lang="en-US" altLang="zh-CN" dirty="0"/>
              <a:t>2</a:t>
            </a:r>
            <a:r>
              <a:rPr lang="zh-CN" altLang="en-US" dirty="0"/>
              <a:t>用于释放动态分配的数组存储区。用法</a:t>
            </a:r>
            <a:r>
              <a:rPr lang="en-US" altLang="zh-CN" dirty="0"/>
              <a:t>2</a:t>
            </a:r>
            <a:r>
              <a:rPr lang="zh-CN" altLang="en-US" dirty="0"/>
              <a:t>中的</a:t>
            </a:r>
            <a:r>
              <a:rPr lang="en-US" altLang="zh-CN" dirty="0"/>
              <a:t>[]</a:t>
            </a:r>
            <a:r>
              <a:rPr lang="zh-CN" altLang="en-US" dirty="0"/>
              <a:t>告诉编译器，该指针指向的存储区域是数组而不是单个对象。</a:t>
            </a:r>
            <a:endParaRPr lang="zh-CN" altLang="en-US" dirty="0"/>
          </a:p>
          <a:p>
            <a:r>
              <a:rPr lang="zh-CN" altLang="en-US" sz="1200" dirty="0"/>
              <a:t>（</a:t>
            </a:r>
            <a:r>
              <a:rPr lang="en-US" altLang="zh-CN" sz="1200" dirty="0"/>
              <a:t>1</a:t>
            </a:r>
            <a:r>
              <a:rPr lang="zh-CN" altLang="en-US" sz="1200" dirty="0"/>
              <a:t>） 必须用于由</a:t>
            </a:r>
            <a:r>
              <a:rPr lang="en-US" altLang="zh-CN" sz="1200" dirty="0"/>
              <a:t>new</a:t>
            </a:r>
            <a:r>
              <a:rPr lang="zh-CN" altLang="en-US" sz="1200" dirty="0"/>
              <a:t>返回的指针</a:t>
            </a:r>
            <a:endParaRPr lang="zh-CN" altLang="en-US" sz="1200" dirty="0"/>
          </a:p>
          <a:p>
            <a:r>
              <a:rPr lang="zh-CN" altLang="en-US" sz="1200" dirty="0"/>
              <a:t>（</a:t>
            </a:r>
            <a:r>
              <a:rPr lang="en-US" altLang="zh-CN" sz="1200" dirty="0"/>
              <a:t>2</a:t>
            </a:r>
            <a:r>
              <a:rPr lang="zh-CN" altLang="en-US" sz="1200" dirty="0"/>
              <a:t>）对一个指针只能使用一次</a:t>
            </a:r>
            <a:r>
              <a:rPr lang="en-US" altLang="zh-CN" sz="1200" dirty="0"/>
              <a:t>delete</a:t>
            </a:r>
            <a:r>
              <a:rPr lang="zh-CN" altLang="en-US" sz="1200" dirty="0"/>
              <a:t>操作</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指针可以通向内存世界，让我们具备对硬件直接操作的超级能力。</a:t>
            </a:r>
            <a:r>
              <a:rPr lang="en-US" altLang="zh-CN" dirty="0"/>
              <a:t>C++</a:t>
            </a:r>
            <a:r>
              <a:rPr lang="zh-CN" altLang="en-US" dirty="0"/>
              <a:t>意识到了强大指针所带来的安全隐患，所以它适时的引入了一个新概念。</a:t>
            </a:r>
            <a:endParaRPr lang="en-US" altLang="zh-CN" dirty="0"/>
          </a:p>
          <a:p>
            <a:r>
              <a:rPr lang="zh-CN" altLang="en-US" dirty="0"/>
              <a:t>引用是某个对象（即变量）的别名，即某个对象的替代名称（相当于一个人的第二个名称）。</a:t>
            </a:r>
            <a:r>
              <a:rPr lang="en-US" altLang="zh-CN" dirty="0" err="1"/>
              <a:t>ir</a:t>
            </a:r>
            <a:r>
              <a:rPr lang="zh-CN" altLang="en-US" dirty="0"/>
              <a:t>为</a:t>
            </a:r>
            <a:r>
              <a:rPr lang="en-US" altLang="zh-CN" dirty="0" err="1"/>
              <a:t>i</a:t>
            </a:r>
            <a:r>
              <a:rPr lang="zh-CN" altLang="en-US" dirty="0"/>
              <a:t>的别名，相当于</a:t>
            </a:r>
            <a:r>
              <a:rPr lang="en-US" altLang="zh-CN" dirty="0" err="1"/>
              <a:t>i</a:t>
            </a:r>
            <a:r>
              <a:rPr lang="zh-CN" altLang="en-US" dirty="0"/>
              <a:t>还有一个名字叫</a:t>
            </a:r>
            <a:r>
              <a:rPr lang="en-US" altLang="zh-CN" dirty="0" err="1"/>
              <a:t>ir</a:t>
            </a:r>
            <a:r>
              <a:rPr lang="zh-CN" altLang="en-US" dirty="0"/>
              <a:t>。对</a:t>
            </a:r>
            <a:r>
              <a:rPr lang="en-US" altLang="zh-CN" dirty="0" err="1"/>
              <a:t>ir</a:t>
            </a:r>
            <a:r>
              <a:rPr lang="zh-CN" altLang="en-US" dirty="0"/>
              <a:t>的操作就是对</a:t>
            </a:r>
            <a:r>
              <a:rPr lang="en-US" altLang="zh-CN" dirty="0" err="1"/>
              <a:t>i</a:t>
            </a:r>
            <a:r>
              <a:rPr lang="zh-CN" altLang="en-US" dirty="0"/>
              <a:t>的操作。</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从结果可以看出，</a:t>
            </a:r>
            <a:r>
              <a:rPr lang="en-US" altLang="zh-CN" dirty="0" err="1"/>
              <a:t>ir</a:t>
            </a:r>
            <a:r>
              <a:rPr lang="zh-CN" altLang="en-US" dirty="0"/>
              <a:t>和</a:t>
            </a:r>
            <a:r>
              <a:rPr lang="en-US" altLang="zh-CN" dirty="0" err="1"/>
              <a:t>i</a:t>
            </a:r>
            <a:r>
              <a:rPr lang="zh-CN" altLang="en-US" dirty="0"/>
              <a:t>其实同一内存变量。对</a:t>
            </a:r>
            <a:r>
              <a:rPr lang="en-US" altLang="zh-CN" dirty="0" err="1"/>
              <a:t>ir</a:t>
            </a:r>
            <a:r>
              <a:rPr lang="zh-CN" altLang="en-US" dirty="0"/>
              <a:t>的操作实际就是对</a:t>
            </a:r>
            <a:r>
              <a:rPr lang="en-US" altLang="zh-CN" dirty="0" err="1"/>
              <a:t>i</a:t>
            </a:r>
            <a:r>
              <a:rPr lang="zh-CN" altLang="en-US" dirty="0"/>
              <a:t>的操作。</a:t>
            </a:r>
            <a:r>
              <a:rPr lang="zh-CN" altLang="en-US" sz="2000" b="1" dirty="0"/>
              <a:t>引用的地址就是其所引用的变量的地址</a:t>
            </a:r>
            <a:endParaRPr lang="zh-CN" altLang="en-US" sz="2000" b="1" dirty="0"/>
          </a:p>
          <a:p>
            <a:pPr marL="0" marR="0" indent="0" algn="l" defTabSz="914400" rtl="0" eaLnBrk="1" fontAlgn="base" latinLnBrk="0" hangingPunct="1">
              <a:lnSpc>
                <a:spcPct val="100000"/>
              </a:lnSpc>
              <a:spcBef>
                <a:spcPct val="30000"/>
              </a:spcBef>
              <a:spcAft>
                <a:spcPct val="0"/>
              </a:spcAft>
              <a:buClrTx/>
              <a:buSzTx/>
              <a:buFontTx/>
              <a:buNone/>
              <a:defRPr/>
            </a:pP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在变量声明时出现的</a:t>
            </a:r>
            <a:r>
              <a:rPr lang="en-US" altLang="zh-CN" dirty="0"/>
              <a:t>&amp;</a:t>
            </a:r>
            <a:r>
              <a:rPr lang="zh-CN" altLang="en-US" dirty="0"/>
              <a:t>才是引用运算符（包括函数参数声明和函数返回类型的声明），其他地方出现的</a:t>
            </a:r>
            <a:r>
              <a:rPr lang="en-US" altLang="zh-CN" dirty="0"/>
              <a:t>&amp;</a:t>
            </a:r>
            <a:r>
              <a:rPr lang="zh-CN" altLang="en-US" dirty="0"/>
              <a:t>都是地址操作符。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这几种定义完全相同</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992188" y="768350"/>
            <a:ext cx="5114925" cy="3836988"/>
          </a:xfrm>
        </p:spPr>
      </p:sp>
      <p:sp>
        <p:nvSpPr>
          <p:cNvPr id="118787"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说明：面向对象的三个特征是实现面向对象技术的关键，每一个特征的相关技术都非常的复杂，程序员应该多看、多练。 </a:t>
            </a:r>
            <a:endParaRPr lang="zh-CN" altLang="en-US"/>
          </a:p>
        </p:txBody>
      </p:sp>
      <p:sp>
        <p:nvSpPr>
          <p:cNvPr id="118788" name="灯片编号占位符 3"/>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A03DE27-8E38-4FBA-A8E3-4BAABE8947F9}" type="slidenum">
              <a:rPr lang="en-US" altLang="zh-CN" smtClean="0">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可以为一个变量指定多个引用</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虽然引用实质上也使一种指针，但它与指针有区别：</a:t>
            </a:r>
            <a:r>
              <a:rPr lang="en-US" altLang="zh-CN" dirty="0"/>
              <a:t>1</a:t>
            </a:r>
            <a:r>
              <a:rPr lang="zh-CN" altLang="en-US" dirty="0"/>
              <a:t>、指针必须通过*运算符才能访问它所指向的内存单元，而引用与普通变量的访问方法差不多。</a:t>
            </a:r>
            <a:r>
              <a:rPr lang="en-US" altLang="zh-CN" dirty="0"/>
              <a:t>2</a:t>
            </a:r>
            <a:r>
              <a:rPr lang="zh-CN" altLang="en-US" dirty="0"/>
              <a:t>、指针是一个变量，可以对它重新赋值，让它指向另外的地址，但引用必须在定义时进行初始化，并且已经定义就再也不能作为其他变量的引用了。</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defRPr/>
            </a:pPr>
            <a:r>
              <a:rPr lang="en-US" altLang="zh-CN" sz="2000" b="1" dirty="0" err="1">
                <a:solidFill>
                  <a:schemeClr val="accent2"/>
                </a:solidFill>
              </a:rPr>
              <a:t>rp</a:t>
            </a:r>
            <a:r>
              <a:rPr lang="zh-CN" altLang="en-US" sz="2000" b="1" dirty="0">
                <a:solidFill>
                  <a:schemeClr val="accent2"/>
                </a:solidFill>
              </a:rPr>
              <a:t>是一个引用，它引用的是指针</a:t>
            </a:r>
            <a:r>
              <a:rPr lang="en-US" altLang="zh-CN" sz="2000" b="1" dirty="0">
                <a:solidFill>
                  <a:schemeClr val="accent2"/>
                </a:solidFill>
              </a:rPr>
              <a:t>p</a:t>
            </a:r>
            <a:endParaRPr lang="en-US" altLang="zh-CN" sz="2000" b="1" dirty="0">
              <a:solidFill>
                <a:schemeClr val="accent2"/>
              </a:solidFill>
            </a:endParaRPr>
          </a:p>
          <a:p>
            <a:pPr marL="0" marR="0" lvl="2" indent="0" algn="l" defTabSz="914400" rtl="0" eaLnBrk="1" fontAlgn="base" latinLnBrk="0" hangingPunct="1">
              <a:lnSpc>
                <a:spcPct val="100000"/>
              </a:lnSpc>
              <a:spcBef>
                <a:spcPct val="30000"/>
              </a:spcBef>
              <a:spcAft>
                <a:spcPct val="0"/>
              </a:spcAft>
              <a:buClrTx/>
              <a:buSzTx/>
              <a:buFontTx/>
              <a:buNone/>
              <a:defRPr/>
            </a:pPr>
            <a:r>
              <a:rPr lang="en-US" altLang="zh-CN" sz="2000" b="1" dirty="0" err="1">
                <a:solidFill>
                  <a:schemeClr val="accent2"/>
                </a:solidFill>
              </a:rPr>
              <a:t>ra</a:t>
            </a:r>
            <a:r>
              <a:rPr lang="zh-CN" altLang="en-US" sz="2000" b="1" dirty="0">
                <a:solidFill>
                  <a:schemeClr val="accent2"/>
                </a:solidFill>
              </a:rPr>
              <a:t>是一个指针，指向一个引用，</a:t>
            </a:r>
            <a:r>
              <a:rPr lang="en-US" altLang="zh-CN" sz="2000" b="1" dirty="0">
                <a:solidFill>
                  <a:schemeClr val="accent2"/>
                </a:solidFill>
              </a:rPr>
              <a:t>C++</a:t>
            </a:r>
            <a:r>
              <a:rPr lang="zh-CN" altLang="en-US" sz="2000" b="1" dirty="0">
                <a:solidFill>
                  <a:schemeClr val="accent2"/>
                </a:solidFill>
              </a:rPr>
              <a:t>中没有这种定义方式。</a:t>
            </a:r>
            <a:endParaRPr lang="zh-CN" altLang="en-US" sz="2000" b="1" dirty="0">
              <a:solidFill>
                <a:schemeClr val="accent2"/>
              </a:solidFill>
            </a:endParaRPr>
          </a:p>
          <a:p>
            <a:endParaRPr lang="en-US" altLang="zh-CN" dirty="0"/>
          </a:p>
          <a:p>
            <a:r>
              <a:rPr lang="zh-CN" altLang="en-US" dirty="0"/>
              <a:t>引用没有地址，因此就不存在引用的引用、指向引用的指针或引用的数组这样的定义。</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lvl="1" eaLnBrk="1" hangingPunct="1">
              <a:lnSpc>
                <a:spcPct val="80000"/>
              </a:lnSpc>
              <a:buFont typeface="Arial" panose="020B0604020202020204" pitchFamily="34" charset="0"/>
              <a:buNone/>
              <a:defRPr/>
            </a:pPr>
            <a:r>
              <a:rPr lang="zh-CN" altLang="en-US" sz="2400" b="1" dirty="0"/>
              <a:t>不能一次定义引用的引用，因为</a:t>
            </a:r>
            <a:r>
              <a:rPr lang="en-US" altLang="zh-CN" sz="2400" b="1" dirty="0"/>
              <a:t>T&amp;</a:t>
            </a:r>
            <a:r>
              <a:rPr lang="zh-CN" altLang="en-US" sz="2400" b="1" dirty="0"/>
              <a:t>不是类型</a:t>
            </a:r>
            <a:endParaRPr lang="zh-CN" altLang="en-US" sz="2400" b="1"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spcBef>
                <a:spcPct val="0"/>
              </a:spcBef>
            </a:pPr>
            <a:r>
              <a:rPr lang="en-US" altLang="zh-CN" dirty="0"/>
              <a:t>C</a:t>
            </a:r>
            <a:r>
              <a:rPr lang="zh-CN" altLang="en-US" dirty="0"/>
              <a:t>语言的参数传递主要通过传值和传指针。</a:t>
            </a:r>
            <a:r>
              <a:rPr lang="en-US" altLang="zh-CN" dirty="0"/>
              <a:t>C++</a:t>
            </a:r>
            <a:r>
              <a:rPr lang="zh-CN" altLang="en-US" dirty="0"/>
              <a:t>还可以传引用。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函数只能返回一个值。如果程序需要从函数返回两个值怎么办？解决这一问题的办法之一是用引用给函数传递两个参数，然后由函数往目标中填入正确的值。因为用引用传递允许函数改变原来的目标，这一方法实际上让函数返回两个信息。这一策略绕过了函数的返回值，使得可以把返回值保留给函数，作报告运行成败或错误原因用。</a:t>
            </a:r>
            <a:endParaRPr lang="en-US" altLang="zh-CN" dirty="0"/>
          </a:p>
          <a:p>
            <a:r>
              <a:rPr lang="zh-CN" altLang="en-US" dirty="0"/>
              <a:t>函数返回值时，要生成一个值的副本。而用引用返回值时，不生成值的副本。</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en-US" altLang="zh-CN" b="1" dirty="0"/>
              <a:t>//</a:t>
            </a:r>
            <a:r>
              <a:rPr lang="zh-CN" altLang="en-US" b="1" dirty="0"/>
              <a:t>和全局变量进行比较</a:t>
            </a:r>
            <a:endParaRPr lang="zh-CN" altLang="en-US" b="1"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返回引用与返回值是有区别的：当一个函数返回引用时，</a:t>
            </a:r>
            <a:r>
              <a:rPr lang="en-US" altLang="zh-CN" dirty="0"/>
              <a:t>return</a:t>
            </a:r>
            <a:r>
              <a:rPr lang="zh-CN" altLang="en-US" dirty="0"/>
              <a:t>语句必须返回一个变量，而返回值的函数的</a:t>
            </a:r>
            <a:r>
              <a:rPr lang="en-US" altLang="zh-CN" dirty="0"/>
              <a:t>return</a:t>
            </a:r>
            <a:r>
              <a:rPr lang="zh-CN" altLang="en-US" dirty="0"/>
              <a:t>则可以返回一个表达式。则上面改成</a:t>
            </a:r>
            <a:r>
              <a:rPr lang="en-US" altLang="zh-CN" dirty="0"/>
              <a:t>return i1+i2</a:t>
            </a:r>
            <a:r>
              <a:rPr lang="zh-CN" altLang="en-US" dirty="0"/>
              <a:t>则是错误的，返回引用的函数需要</a:t>
            </a:r>
            <a:r>
              <a:rPr lang="en-US" altLang="zh-CN" dirty="0"/>
              <a:t>return</a:t>
            </a:r>
            <a:r>
              <a:rPr lang="zh-CN" altLang="en-US" dirty="0"/>
              <a:t>一个变量。或者改成</a:t>
            </a:r>
            <a:r>
              <a:rPr lang="en-US" altLang="zh-CN" dirty="0"/>
              <a:t>f</a:t>
            </a:r>
            <a:r>
              <a:rPr lang="zh-CN" altLang="en-US" dirty="0"/>
              <a:t>没有</a:t>
            </a:r>
            <a:r>
              <a:rPr lang="en-US" altLang="zh-CN" dirty="0"/>
              <a:t>&amp;</a:t>
            </a:r>
            <a:r>
              <a:rPr lang="zh-CN" altLang="en-US" dirty="0"/>
              <a:t>。</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ea typeface="+mn-ea"/>
              </a:rPr>
              <a:t>引用作为返回值，</a:t>
            </a:r>
            <a:r>
              <a:rPr lang="zh-CN" altLang="en-US" sz="1200" dirty="0">
                <a:solidFill>
                  <a:srgbClr val="FF0000"/>
                </a:solidFill>
                <a:ea typeface="+mn-ea"/>
              </a:rPr>
              <a:t>不能返回局部变量的引用</a:t>
            </a:r>
            <a:r>
              <a:rPr lang="zh-CN" altLang="en-US" sz="1200" dirty="0">
                <a:ea typeface="+mn-ea"/>
              </a:rPr>
              <a:t>。主要原因是局部变量会在函数返回后被销毁，因此被返回的引用就成为了“</a:t>
            </a:r>
            <a:r>
              <a:rPr lang="zh-CN" altLang="en-US" sz="1200" dirty="0">
                <a:solidFill>
                  <a:srgbClr val="FF0000"/>
                </a:solidFill>
                <a:ea typeface="+mn-ea"/>
              </a:rPr>
              <a:t>无所指</a:t>
            </a:r>
            <a:r>
              <a:rPr lang="zh-CN" altLang="en-US" sz="1200" dirty="0">
                <a:ea typeface="+mn-ea"/>
              </a:rPr>
              <a:t>”的引用，程序会进入未知状态。</a:t>
            </a:r>
            <a:endParaRPr lang="zh-CN" altLang="en-US" sz="1200" dirty="0">
              <a:ea typeface="+mn-ea"/>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a:ea typeface="+mn-ea"/>
              </a:rPr>
              <a:t>用引用返回一个函数值的最大好处是，</a:t>
            </a:r>
            <a:r>
              <a:rPr lang="zh-CN" altLang="en-US" sz="1200" dirty="0">
                <a:solidFill>
                  <a:srgbClr val="FF0000"/>
                </a:solidFill>
                <a:ea typeface="+mn-ea"/>
              </a:rPr>
              <a:t>在内存中不产生被返回值的副本</a:t>
            </a:r>
            <a:r>
              <a:rPr lang="zh-CN" altLang="en-US" sz="1200" dirty="0">
                <a:ea typeface="+mn-ea"/>
              </a:rPr>
              <a:t>。</a:t>
            </a:r>
            <a:endParaRPr lang="zh-CN" altLang="en-US" sz="1200" dirty="0">
              <a:ea typeface="+mn-ea"/>
            </a:endParaRPr>
          </a:p>
          <a:p>
            <a:endParaRPr lang="en-US" altLang="zh-CN" dirty="0"/>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870B49FF-0D60-4667-8242-CFD6A7D8A83E}"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在主函数</a:t>
            </a:r>
            <a:r>
              <a:rPr lang="en-US" altLang="zh-CN" dirty="0"/>
              <a:t>main</a:t>
            </a:r>
            <a:r>
              <a:rPr lang="zh-CN" altLang="en-US" dirty="0"/>
              <a:t>中调用</a:t>
            </a:r>
            <a:r>
              <a:rPr lang="en-US" altLang="zh-CN" dirty="0"/>
              <a:t>print(x)</a:t>
            </a:r>
            <a:r>
              <a:rPr lang="zh-CN" altLang="en-US" dirty="0"/>
              <a:t>打印学生的各项数据时，将把</a:t>
            </a:r>
            <a:r>
              <a:rPr lang="en-US" altLang="zh-CN" dirty="0"/>
              <a:t>x</a:t>
            </a:r>
            <a:r>
              <a:rPr lang="zh-CN" altLang="en-US" dirty="0"/>
              <a:t>的各项数据复制到在</a:t>
            </a:r>
            <a:r>
              <a:rPr lang="en-US" altLang="zh-CN" dirty="0"/>
              <a:t>print()</a:t>
            </a:r>
            <a:r>
              <a:rPr lang="zh-CN" altLang="en-US" dirty="0"/>
              <a:t>的运行栈中为参数</a:t>
            </a:r>
            <a:r>
              <a:rPr lang="en-US" altLang="zh-CN" dirty="0"/>
              <a:t>a</a:t>
            </a:r>
            <a:r>
              <a:rPr lang="zh-CN" altLang="en-US" dirty="0"/>
              <a:t>分配的存储区域中。最后一条语句计算出学生结构的大小是</a:t>
            </a:r>
            <a:r>
              <a:rPr lang="en-US" altLang="zh-CN" dirty="0"/>
              <a:t>40</a:t>
            </a:r>
            <a:r>
              <a:rPr lang="zh-CN" altLang="en-US" dirty="0"/>
              <a:t>字节。</a:t>
            </a:r>
            <a:r>
              <a:rPr lang="en-US" altLang="zh-CN" dirty="0"/>
              <a:t>12(name)+8(Id)+4(age)+8X2(score)=40.</a:t>
            </a:r>
            <a:endParaRPr lang="en-US" altLang="zh-CN" dirty="0"/>
          </a:p>
          <a:p>
            <a:r>
              <a:rPr lang="zh-CN" altLang="en-US" dirty="0"/>
              <a:t>即向函数</a:t>
            </a:r>
            <a:r>
              <a:rPr lang="en-US" altLang="zh-CN" dirty="0"/>
              <a:t>print</a:t>
            </a:r>
            <a:r>
              <a:rPr lang="zh-CN" altLang="en-US" dirty="0"/>
              <a:t>传递</a:t>
            </a:r>
            <a:r>
              <a:rPr lang="en-US" altLang="zh-CN" dirty="0"/>
              <a:t>student</a:t>
            </a:r>
            <a:r>
              <a:rPr lang="zh-CN" altLang="en-US" dirty="0"/>
              <a:t>类型的参数数据时，将完成</a:t>
            </a:r>
            <a:r>
              <a:rPr lang="en-US" altLang="zh-CN" dirty="0"/>
              <a:t>40</a:t>
            </a:r>
            <a:r>
              <a:rPr lang="zh-CN" altLang="en-US" dirty="0"/>
              <a:t>字节的数据复制。如果频繁调用此函数打印学生数据，进行参数复制的开销是相当可观的。</a:t>
            </a:r>
            <a:endParaRPr lang="en-US" altLang="zh-CN" dirty="0"/>
          </a:p>
          <a:p>
            <a:r>
              <a:rPr lang="zh-CN" altLang="en-US" dirty="0"/>
              <a:t>如果将</a:t>
            </a:r>
            <a:r>
              <a:rPr lang="en-US" altLang="zh-CN" dirty="0"/>
              <a:t>print</a:t>
            </a:r>
            <a:r>
              <a:rPr lang="zh-CN" altLang="en-US" dirty="0"/>
              <a:t>函数的参数改为引用形式</a:t>
            </a:r>
            <a:r>
              <a:rPr lang="en-US" altLang="zh-CN" dirty="0"/>
              <a:t>void print(student &amp;a)</a:t>
            </a:r>
            <a:r>
              <a:rPr lang="zh-CN" altLang="en-US" dirty="0"/>
              <a:t>则每次调用该函数打印</a:t>
            </a:r>
            <a:r>
              <a:rPr lang="en-US" altLang="zh-CN" dirty="0"/>
              <a:t>student</a:t>
            </a:r>
            <a:r>
              <a:rPr lang="zh-CN" altLang="en-US" dirty="0"/>
              <a:t>类型的学生数据时，只需要赋值</a:t>
            </a:r>
            <a:r>
              <a:rPr lang="en-US" altLang="zh-CN" dirty="0"/>
              <a:t>4</a:t>
            </a:r>
            <a:r>
              <a:rPr lang="zh-CN" altLang="en-US" dirty="0"/>
              <a:t>字节的地址数据，比</a:t>
            </a:r>
            <a:r>
              <a:rPr lang="en-US" altLang="zh-CN" dirty="0"/>
              <a:t>40</a:t>
            </a:r>
            <a:r>
              <a:rPr lang="zh-CN" altLang="en-US" dirty="0"/>
              <a:t>字节的按数赋值，效率就高很多。</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914400" rtl="0" eaLnBrk="1" fontAlgn="base" latinLnBrk="0" hangingPunct="1">
              <a:lnSpc>
                <a:spcPct val="100000"/>
              </a:lnSpc>
              <a:spcBef>
                <a:spcPct val="0"/>
              </a:spcBef>
              <a:spcAft>
                <a:spcPct val="0"/>
              </a:spcAft>
              <a:buClrTx/>
              <a:buSzTx/>
              <a:buFontTx/>
              <a:buNone/>
              <a:defRPr/>
            </a:pPr>
            <a:r>
              <a:rPr lang="zh-CN" altLang="en-US" dirty="0"/>
              <a:t>我们再来看看</a:t>
            </a:r>
            <a:r>
              <a:rPr lang="en-US" altLang="zh-CN" dirty="0"/>
              <a:t>C++</a:t>
            </a:r>
            <a:r>
              <a:rPr lang="zh-CN" altLang="en-US" dirty="0"/>
              <a:t>里面函数是怎么的存在？在</a:t>
            </a:r>
            <a:r>
              <a:rPr lang="en-US" altLang="zh-CN" dirty="0"/>
              <a:t>C++</a:t>
            </a:r>
            <a:r>
              <a:rPr lang="zh-CN" altLang="en-US" dirty="0"/>
              <a:t>中定义函数的方法和基本规则与</a:t>
            </a:r>
            <a:r>
              <a:rPr lang="en-US" altLang="zh-CN" dirty="0"/>
              <a:t>C</a:t>
            </a:r>
            <a:r>
              <a:rPr lang="zh-CN" altLang="en-US" dirty="0"/>
              <a:t>语言基本相同，但也进行了扩充，这也是本节重点讲的内容。</a:t>
            </a:r>
            <a:endParaRPr lang="en-US" altLang="zh-CN" dirty="0"/>
          </a:p>
          <a:p>
            <a:pPr eaLnBrk="1" hangingPunct="1">
              <a:spcBef>
                <a:spcPct val="0"/>
              </a:spcBef>
            </a:pPr>
            <a:endParaRPr lang="en-US" altLang="zh-CN" dirty="0"/>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5752D263-8315-48D0-8521-6860FF941E0D}"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1</a:t>
            </a:r>
            <a:r>
              <a:rPr lang="zh-CN" altLang="en-US"/>
              <a:t>、这里的</a:t>
            </a:r>
            <a:r>
              <a:rPr lang="en-US" altLang="zh-CN"/>
              <a:t>f</a:t>
            </a:r>
            <a:r>
              <a:rPr lang="zh-CN" altLang="en-US"/>
              <a:t>可以省略也可以写成其他的比如</a:t>
            </a:r>
            <a:r>
              <a:rPr lang="en-US" altLang="zh-CN"/>
              <a:t>x</a:t>
            </a:r>
            <a:r>
              <a:rPr lang="zh-CN" altLang="en-US"/>
              <a:t>啊，但是前面的类型</a:t>
            </a:r>
            <a:r>
              <a:rPr lang="en-US" altLang="zh-CN"/>
              <a:t>double</a:t>
            </a:r>
            <a:r>
              <a:rPr lang="zh-CN" altLang="en-US"/>
              <a:t>是绝对不能省略的。</a:t>
            </a:r>
            <a:r>
              <a:rPr lang="en-US" altLang="zh-CN"/>
              <a:t>double sqrt(double)</a:t>
            </a:r>
            <a:endParaRPr lang="en-US" altLang="zh-CN"/>
          </a:p>
          <a:p>
            <a:r>
              <a:rPr lang="en-US" altLang="zh-CN"/>
              <a:t>2</a:t>
            </a:r>
            <a:r>
              <a:rPr lang="zh-CN" altLang="en-US"/>
              <a:t>、</a:t>
            </a:r>
            <a:r>
              <a:rPr lang="en-US" altLang="zh-CN"/>
              <a:t>double sqrt(double d) {return d*d;}</a:t>
            </a:r>
            <a:endParaRPr lang="en-US" altLang="zh-CN"/>
          </a:p>
          <a:p>
            <a:r>
              <a:rPr lang="en-US" altLang="zh-CN"/>
              <a:t>3</a:t>
            </a:r>
            <a:r>
              <a:rPr lang="zh-CN" altLang="en-US"/>
              <a:t>、</a:t>
            </a:r>
            <a:r>
              <a:rPr lang="en-US" altLang="zh-CN"/>
              <a:t>C</a:t>
            </a:r>
            <a:r>
              <a:rPr lang="zh-CN" altLang="en-US"/>
              <a:t>语言中没有声明也可以，但在</a:t>
            </a:r>
            <a:r>
              <a:rPr lang="en-US" altLang="zh-CN"/>
              <a:t>C++</a:t>
            </a:r>
            <a:r>
              <a:rPr lang="zh-CN" altLang="en-US"/>
              <a:t>中没有它就会引起编译错误。</a:t>
            </a:r>
            <a:r>
              <a:rPr lang="en-US" altLang="zh-CN"/>
              <a:t>C++</a:t>
            </a:r>
            <a:r>
              <a:rPr lang="zh-CN" altLang="en-US"/>
              <a:t>是一种强类型检查语言，每次函数调用的实参在编译期间都要经过类型检查。如果实参类型与对应的形参类型不匹配，</a:t>
            </a:r>
            <a:r>
              <a:rPr lang="en-US" altLang="zh-CN"/>
              <a:t>C++</a:t>
            </a:r>
            <a:r>
              <a:rPr lang="zh-CN" altLang="en-US"/>
              <a:t>就会尝试可能的类型转换，若没有类型转换行得通，或实参个数与函数的参数个数不相符，就会产生一个编译错误。要实现这样的类型检查，就要求所有函数都必须在调用之前进行声明或定义。</a:t>
            </a:r>
            <a:endParaRPr lang="en-US" altLang="zh-CN"/>
          </a:p>
          <a:p>
            <a:r>
              <a:rPr lang="en-US" altLang="zh-CN"/>
              <a:t>4</a:t>
            </a:r>
            <a:r>
              <a:rPr lang="zh-CN" altLang="en-US"/>
              <a:t>、</a:t>
            </a:r>
            <a:r>
              <a:rPr lang="en-US" altLang="zh-CN"/>
              <a:t>C</a:t>
            </a:r>
            <a:r>
              <a:rPr lang="zh-CN" altLang="en-US"/>
              <a:t>语言支持传统的函数声明方式，即可将函数参数的类型说明放在函数头和函数体之间，这个与现代形式是等价的，但在</a:t>
            </a:r>
            <a:r>
              <a:rPr lang="en-US" altLang="zh-CN"/>
              <a:t>C++</a:t>
            </a:r>
            <a:r>
              <a:rPr lang="zh-CN" altLang="en-US"/>
              <a:t>中是不支持传统函数参数声明方式，只支持现代形式的参数声明方式。</a:t>
            </a:r>
            <a:endParaRPr lang="en-US" altLang="zh-CN"/>
          </a:p>
          <a:p>
            <a:endParaRPr lang="zh-CN" altLang="en-US"/>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7C52BD3C-625F-4270-8E02-CE6F623BDD30}"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dirty="0" err="1"/>
              <a:t>cin</a:t>
            </a:r>
            <a:r>
              <a:rPr lang="zh-CN" altLang="en-US" dirty="0"/>
              <a:t>是</a:t>
            </a:r>
            <a:r>
              <a:rPr lang="en-US" altLang="zh-CN" dirty="0"/>
              <a:t>console input</a:t>
            </a:r>
            <a:r>
              <a:rPr lang="zh-CN" altLang="en-US" dirty="0"/>
              <a:t>的缩写</a:t>
            </a:r>
            <a:endParaRPr lang="en-US" altLang="zh-CN" dirty="0"/>
          </a:p>
          <a:p>
            <a:r>
              <a:rPr lang="en-US" altLang="zh-CN" dirty="0" err="1"/>
              <a:t>Cin</a:t>
            </a:r>
            <a:r>
              <a:rPr lang="zh-CN" altLang="en-US" dirty="0"/>
              <a:t>后面跟着的是析取运算符，从输入流中分析提取数据，存到后面变量中。先记住它，后面有个跟它长得很像的兄弟，到时候我们区分一下。</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7E3C4C92-F3B8-41E6-864F-775ACCA87D65}"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9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5</a:t>
            </a:r>
            <a:r>
              <a:rPr lang="zh-CN" altLang="en-US"/>
              <a:t>、</a:t>
            </a:r>
            <a:r>
              <a:rPr lang="en-US" altLang="zh-CN"/>
              <a:t>int f(int,int)</a:t>
            </a:r>
            <a:r>
              <a:rPr lang="zh-CN" altLang="en-US"/>
              <a:t>和</a:t>
            </a:r>
            <a:r>
              <a:rPr lang="en-US" altLang="zh-CN"/>
              <a:t>f(int,int)</a:t>
            </a:r>
            <a:r>
              <a:rPr lang="zh-CN" altLang="en-US"/>
              <a:t>等价。</a:t>
            </a:r>
            <a:endParaRPr lang="zh-CN" altLang="en-US"/>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8AEBB5F8-952B-4028-BE88-351DE48CBF22}" type="slidenum">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当我们每次调用函数的时候都得把实参的值传递给形参，就像你去安装系统或者软件的时候，需要配置很多参数，输多了你可能嫌烦，有的时候你可能还不知道给这些参数输什么值进去。所以系统或软件在安装使用的时候会设置一些缺省值，如果你不想做改变的话就按缺省值去做。同样，我们的函数也是这样的，我们希望也可以事前给出函数参数的缺省值，也就是默认参数。调用时如给出实参，则采用实参值，否则采用预先给出的默认形参值。</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1D5F7DE4-FCE6-49A2-B9BB-4C7D6A1AAD2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若一个函数具有多个默认参数值时，所有默认参数都必须出现在右边。</a:t>
            </a:r>
            <a:endParaRPr lang="en-US" altLang="zh-CN" dirty="0"/>
          </a:p>
          <a:p>
            <a:r>
              <a:rPr lang="zh-CN" altLang="en-US" dirty="0"/>
              <a:t>在调用具有默认参数值的函数时，若省略某个实参，其右边的所有实参都应该省略。</a:t>
            </a:r>
            <a:endParaRPr lang="zh-CN" altLang="en-US" dirty="0"/>
          </a:p>
        </p:txBody>
      </p:sp>
      <p:sp>
        <p:nvSpPr>
          <p:cNvPr id="151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A1C631A-F4CC-4BCD-805E-53D09017E3E0}" type="slidenum">
              <a:rPr lang="zh-CN" altLang="en-US" sz="1200"/>
            </a:fld>
            <a:endParaRPr lang="zh-CN"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C</a:t>
            </a:r>
            <a:r>
              <a:rPr lang="zh-CN" altLang="en-US" dirty="0"/>
              <a:t>语言中，函数名必须唯一，不允许同名的两个函数出现在统一程序中。如果要对不同类型的数据实施相同的操作，就必须编写不同名字的函数。这就增加了程序员的负担，要记住许多不同的函数名，才能调用到正确的函数。这种情况在</a:t>
            </a:r>
            <a:r>
              <a:rPr lang="en-US" altLang="zh-CN" dirty="0"/>
              <a:t>C++</a:t>
            </a:r>
            <a:r>
              <a:rPr lang="zh-CN" altLang="en-US" dirty="0"/>
              <a:t>中得到了改变。</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t>调用两个参数的、还是调用三个参数的，两种情形都符合规则，编译系统无法确定，因此出现二义性错误。因此，默认参数与重载函数尽量不要同时采用。</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4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inline</a:t>
            </a:r>
            <a:r>
              <a:rPr lang="zh-CN" altLang="en-US" dirty="0"/>
              <a:t>函数会在每次函数调用时都插入它的函数代码，会使程序的代码增加，占用更多的存储空间。</a:t>
            </a:r>
            <a:endParaRPr lang="zh-CN" altLang="en-US" dirty="0"/>
          </a:p>
        </p:txBody>
      </p:sp>
      <p:sp>
        <p:nvSpPr>
          <p:cNvPr id="164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765942D-5747-489A-9EA2-2D4B1D27119C}" type="slidenum">
              <a:rPr lang="zh-CN" altLang="en-US" sz="1200"/>
            </a:fld>
            <a:endParaRPr lang="zh-CN"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1.</a:t>
            </a:r>
            <a:r>
              <a:rPr lang="zh-CN" altLang="en-US" dirty="0"/>
              <a:t>合法：定义了一个</a:t>
            </a:r>
            <a:r>
              <a:rPr lang="en-US" altLang="zh-CN" dirty="0" err="1"/>
              <a:t>int</a:t>
            </a:r>
            <a:r>
              <a:rPr lang="zh-CN" altLang="en-US" dirty="0"/>
              <a:t>型对象</a:t>
            </a:r>
            <a:r>
              <a:rPr lang="en-US" altLang="zh-CN" dirty="0" err="1"/>
              <a:t>i</a:t>
            </a:r>
            <a:r>
              <a:rPr lang="zh-CN" altLang="en-US" dirty="0"/>
              <a:t>，并用</a:t>
            </a:r>
            <a:r>
              <a:rPr lang="en-US" altLang="zh-CN" dirty="0" err="1"/>
              <a:t>int</a:t>
            </a:r>
            <a:r>
              <a:rPr lang="zh-CN" altLang="en-US" dirty="0"/>
              <a:t>型</a:t>
            </a:r>
            <a:r>
              <a:rPr lang="en-US" altLang="zh-CN" dirty="0"/>
              <a:t>-1</a:t>
            </a:r>
            <a:r>
              <a:rPr lang="zh-CN" altLang="en-US" dirty="0"/>
              <a:t>对其进行初始化</a:t>
            </a:r>
            <a:endParaRPr lang="en-US" altLang="zh-CN" dirty="0"/>
          </a:p>
          <a:p>
            <a:r>
              <a:rPr lang="en-US" altLang="zh-CN" dirty="0"/>
              <a:t>2.</a:t>
            </a:r>
            <a:r>
              <a:rPr lang="zh-CN" altLang="en-US" dirty="0"/>
              <a:t>合法：</a:t>
            </a:r>
            <a:r>
              <a:rPr lang="en-US" altLang="zh-CN" dirty="0" err="1"/>
              <a:t>int</a:t>
            </a:r>
            <a:r>
              <a:rPr lang="zh-CN" altLang="en-US" dirty="0"/>
              <a:t>型</a:t>
            </a:r>
            <a:r>
              <a:rPr lang="en-US" altLang="zh-CN" dirty="0" err="1"/>
              <a:t>const</a:t>
            </a:r>
            <a:r>
              <a:rPr lang="zh-CN" altLang="en-US" dirty="0"/>
              <a:t>对象</a:t>
            </a:r>
            <a:r>
              <a:rPr lang="en-US" altLang="zh-CN" dirty="0" err="1"/>
              <a:t>ic</a:t>
            </a:r>
            <a:r>
              <a:rPr lang="zh-CN" altLang="en-US" dirty="0"/>
              <a:t>，并用</a:t>
            </a:r>
            <a:r>
              <a:rPr lang="en-US" altLang="zh-CN" dirty="0" err="1"/>
              <a:t>int</a:t>
            </a:r>
            <a:r>
              <a:rPr lang="zh-CN" altLang="en-US" dirty="0"/>
              <a:t>型对象对其初始化</a:t>
            </a:r>
            <a:endParaRPr lang="en-US" altLang="zh-CN" dirty="0"/>
          </a:p>
          <a:p>
            <a:r>
              <a:rPr lang="en-US" altLang="zh-CN" dirty="0"/>
              <a:t>3.</a:t>
            </a:r>
            <a:r>
              <a:rPr lang="zh-CN" altLang="en-US" dirty="0"/>
              <a:t>合法：指向</a:t>
            </a:r>
            <a:r>
              <a:rPr lang="en-US" altLang="zh-CN" dirty="0" err="1"/>
              <a:t>int</a:t>
            </a:r>
            <a:r>
              <a:rPr lang="zh-CN" altLang="en-US" dirty="0"/>
              <a:t>型</a:t>
            </a:r>
            <a:r>
              <a:rPr lang="en-US" altLang="zh-CN" dirty="0" err="1"/>
              <a:t>const</a:t>
            </a:r>
            <a:r>
              <a:rPr lang="zh-CN" altLang="en-US" dirty="0"/>
              <a:t>对象的指针</a:t>
            </a:r>
            <a:r>
              <a:rPr lang="en-US" altLang="zh-CN" dirty="0"/>
              <a:t>pic</a:t>
            </a:r>
            <a:r>
              <a:rPr lang="zh-CN" altLang="en-US" dirty="0"/>
              <a:t>，并用</a:t>
            </a:r>
            <a:r>
              <a:rPr lang="en-US" altLang="zh-CN" dirty="0" err="1"/>
              <a:t>ic</a:t>
            </a:r>
            <a:r>
              <a:rPr lang="zh-CN" altLang="en-US" dirty="0"/>
              <a:t>地址初始化</a:t>
            </a:r>
            <a:endParaRPr lang="en-US" altLang="zh-CN" dirty="0"/>
          </a:p>
          <a:p>
            <a:r>
              <a:rPr lang="en-US" altLang="zh-CN" dirty="0"/>
              <a:t>4.</a:t>
            </a:r>
            <a:r>
              <a:rPr lang="zh-CN" altLang="en-US" dirty="0"/>
              <a:t>非法：</a:t>
            </a:r>
            <a:r>
              <a:rPr lang="en-US" altLang="zh-CN" dirty="0" err="1"/>
              <a:t>cpi</a:t>
            </a:r>
            <a:r>
              <a:rPr lang="zh-CN" altLang="en-US" dirty="0"/>
              <a:t>是指向</a:t>
            </a:r>
            <a:r>
              <a:rPr lang="en-US" altLang="zh-CN" dirty="0" err="1"/>
              <a:t>int</a:t>
            </a:r>
            <a:r>
              <a:rPr lang="zh-CN" altLang="en-US" dirty="0"/>
              <a:t>型对象的</a:t>
            </a:r>
            <a:r>
              <a:rPr lang="en-US" altLang="zh-CN" dirty="0" err="1"/>
              <a:t>const</a:t>
            </a:r>
            <a:r>
              <a:rPr lang="zh-CN" altLang="en-US" dirty="0"/>
              <a:t>指针，不能用</a:t>
            </a:r>
            <a:r>
              <a:rPr lang="en-US" altLang="zh-CN" dirty="0" err="1"/>
              <a:t>const</a:t>
            </a:r>
            <a:r>
              <a:rPr lang="en-US" altLang="zh-CN" dirty="0"/>
              <a:t> </a:t>
            </a:r>
            <a:r>
              <a:rPr lang="en-US" altLang="zh-CN" dirty="0" err="1"/>
              <a:t>int</a:t>
            </a:r>
            <a:r>
              <a:rPr lang="zh-CN" altLang="en-US" dirty="0"/>
              <a:t>型对象</a:t>
            </a:r>
            <a:r>
              <a:rPr lang="en-US" altLang="zh-CN" dirty="0" err="1"/>
              <a:t>ic</a:t>
            </a:r>
            <a:r>
              <a:rPr lang="zh-CN" altLang="en-US" dirty="0"/>
              <a:t>的地址初始化</a:t>
            </a:r>
            <a:endParaRPr lang="en-US" altLang="zh-CN" dirty="0"/>
          </a:p>
          <a:p>
            <a:r>
              <a:rPr lang="en-US" altLang="zh-CN" dirty="0"/>
              <a:t>5.</a:t>
            </a:r>
            <a:r>
              <a:rPr lang="zh-CN" altLang="en-US" dirty="0"/>
              <a:t>合法：指向</a:t>
            </a:r>
            <a:r>
              <a:rPr lang="en-US" altLang="zh-CN" dirty="0" err="1"/>
              <a:t>int</a:t>
            </a:r>
            <a:r>
              <a:rPr lang="zh-CN" altLang="en-US" dirty="0"/>
              <a:t>型</a:t>
            </a:r>
            <a:r>
              <a:rPr lang="en-US" altLang="zh-CN" dirty="0" err="1"/>
              <a:t>const</a:t>
            </a:r>
            <a:r>
              <a:rPr lang="zh-CN" altLang="en-US" dirty="0"/>
              <a:t>对象的</a:t>
            </a:r>
            <a:r>
              <a:rPr lang="en-US" altLang="zh-CN" dirty="0" err="1"/>
              <a:t>const</a:t>
            </a:r>
            <a:r>
              <a:rPr lang="zh-CN" altLang="en-US" dirty="0"/>
              <a:t>指针</a:t>
            </a:r>
            <a:r>
              <a:rPr lang="en-US" altLang="zh-CN" dirty="0" err="1"/>
              <a:t>cpic</a:t>
            </a:r>
            <a:r>
              <a:rPr lang="zh-CN" altLang="en-US" dirty="0"/>
              <a:t>，用</a:t>
            </a:r>
            <a:r>
              <a:rPr lang="en-US" altLang="zh-CN" dirty="0" err="1"/>
              <a:t>ic</a:t>
            </a:r>
            <a:r>
              <a:rPr lang="zh-CN" altLang="en-US" dirty="0"/>
              <a:t>的地址初始化</a:t>
            </a:r>
            <a:endParaRPr lang="en-US" altLang="zh-CN" dirty="0"/>
          </a:p>
          <a:p>
            <a:r>
              <a:rPr lang="en-US" altLang="zh-CN" dirty="0"/>
              <a:t>8.Cpi</a:t>
            </a:r>
            <a:r>
              <a:rPr lang="zh-CN" altLang="en-US" dirty="0"/>
              <a:t>、</a:t>
            </a:r>
            <a:r>
              <a:rPr lang="en-US" altLang="zh-CN" dirty="0"/>
              <a:t>10.cpic</a:t>
            </a:r>
            <a:r>
              <a:rPr lang="zh-CN" altLang="en-US" dirty="0"/>
              <a:t>和</a:t>
            </a:r>
            <a:r>
              <a:rPr lang="en-US" altLang="zh-CN" dirty="0"/>
              <a:t>11.ic</a:t>
            </a:r>
            <a:r>
              <a:rPr lang="zh-CN" altLang="en-US" dirty="0"/>
              <a:t>都是</a:t>
            </a:r>
            <a:r>
              <a:rPr lang="en-US" altLang="zh-CN" dirty="0" err="1"/>
              <a:t>const</a:t>
            </a:r>
            <a:r>
              <a:rPr lang="zh-CN" altLang="en-US" dirty="0"/>
              <a:t>常量，不能被赋值</a:t>
            </a:r>
            <a:endParaRPr lang="zh-CN" altLang="en-US" dirty="0"/>
          </a:p>
        </p:txBody>
      </p:sp>
      <p:sp>
        <p:nvSpPr>
          <p:cNvPr id="4" name="灯片编号占位符 3"/>
          <p:cNvSpPr>
            <a:spLocks noGrp="1"/>
          </p:cNvSpPr>
          <p:nvPr>
            <p:ph type="sldNum" sz="quarter" idx="10"/>
          </p:nvPr>
        </p:nvSpPr>
        <p:spPr/>
        <p:txBody>
          <a:bodyPr/>
          <a:lstStyle/>
          <a:p>
            <a:fld id="{1D5F7DE4-FCE6-49A2-B9BB-4C7D6A1AAD2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a:t>这个结果可能不正确，这也要求我们在输入数据时，一定注意数据之间间隔符的正确输入。结合这些情况，我们看一个数据输入的综合性例子。</a:t>
            </a:r>
            <a:endParaRPr lang="zh-CN" altLang="en-US" dirty="0"/>
          </a:p>
        </p:txBody>
      </p:sp>
      <p:sp>
        <p:nvSpPr>
          <p:cNvPr id="4" name="灯片编号占位符 3"/>
          <p:cNvSpPr>
            <a:spLocks noGrp="1"/>
          </p:cNvSpPr>
          <p:nvPr>
            <p:ph type="sldNum" sz="quarter" idx="10"/>
          </p:nvPr>
        </p:nvSpPr>
        <p:spPr/>
        <p:txBody>
          <a:bodyPr/>
          <a:lstStyle/>
          <a:p>
            <a:fld id="{E2A627BD-5651-4236-B852-67CC6E23619F}"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defRPr/>
            </a:pPr>
            <a:fld id="{E87EE2EF-B2D0-45C7-8EB8-390B20D47861}" type="slidenum">
              <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90000"/>
              </a:lnSpc>
              <a:spcBef>
                <a:spcPct val="50000"/>
              </a:spcBef>
            </a:pPr>
            <a:r>
              <a:rPr lang="zh-CN" altLang="en-US" dirty="0"/>
              <a:t>当程序使用</a:t>
            </a:r>
            <a:r>
              <a:rPr lang="en-US" altLang="zh-CN" dirty="0" err="1"/>
              <a:t>cin</a:t>
            </a:r>
            <a:r>
              <a:rPr lang="zh-CN" altLang="en-US" dirty="0"/>
              <a:t>输入时，</a:t>
            </a:r>
            <a:r>
              <a:rPr lang="en-US" altLang="zh-CN" dirty="0" err="1"/>
              <a:t>cin</a:t>
            </a:r>
            <a:r>
              <a:rPr lang="zh-CN" altLang="en-US" dirty="0"/>
              <a:t>用空白符和行结束符将各个值分开。如果需要输入一些带空格的字符串，</a:t>
            </a:r>
            <a:r>
              <a:rPr lang="en-US" altLang="zh-CN" dirty="0"/>
              <a:t>this is a book</a:t>
            </a:r>
            <a:r>
              <a:rPr lang="zh-CN" altLang="en-US" dirty="0"/>
              <a:t>，需要读取一整行文本，则用</a:t>
            </a:r>
            <a:r>
              <a:rPr lang="en-US" altLang="zh-CN" sz="1400" dirty="0" err="1">
                <a:ea typeface="黑体" panose="02010609060101010101" pitchFamily="2" charset="-122"/>
              </a:rPr>
              <a:t>getline</a:t>
            </a:r>
            <a:r>
              <a:rPr lang="en-US" altLang="zh-CN" sz="1400" dirty="0">
                <a:ea typeface="黑体" panose="02010609060101010101" pitchFamily="2" charset="-122"/>
              </a:rPr>
              <a:t>( )</a:t>
            </a:r>
            <a:r>
              <a:rPr lang="zh-CN" altLang="en-US" sz="1400" dirty="0">
                <a:ea typeface="黑体" panose="02010609060101010101" pitchFamily="2" charset="-122"/>
              </a:rPr>
              <a:t>。</a:t>
            </a:r>
            <a:endParaRPr lang="zh-CN" altLang="en-US" sz="1400" dirty="0">
              <a:ea typeface="黑体" panose="02010609060101010101" pitchFamily="2" charset="-122"/>
            </a:endParaRPr>
          </a:p>
          <a:p>
            <a:pPr eaLnBrk="1" hangingPunct="1">
              <a:lnSpc>
                <a:spcPct val="90000"/>
              </a:lnSpc>
              <a:spcBef>
                <a:spcPct val="50000"/>
              </a:spcBef>
            </a:pPr>
            <a:r>
              <a:rPr lang="en-US" altLang="zh-CN" dirty="0" err="1">
                <a:latin typeface="Arial" panose="020B0604020202020204" pitchFamily="34" charset="0"/>
              </a:rPr>
              <a:t>cin</a:t>
            </a:r>
            <a:r>
              <a:rPr lang="zh-CN" altLang="en-US" dirty="0">
                <a:latin typeface="Arial" panose="020B0604020202020204" pitchFamily="34" charset="0"/>
              </a:rPr>
              <a:t>提供的函数成员</a:t>
            </a:r>
            <a:r>
              <a:rPr lang="en-US" altLang="zh-CN" dirty="0" err="1">
                <a:latin typeface="Arial" panose="020B0604020202020204" pitchFamily="34" charset="0"/>
              </a:rPr>
              <a:t>getline</a:t>
            </a:r>
            <a:r>
              <a:rPr lang="zh-CN" altLang="en-US" dirty="0">
                <a:latin typeface="Arial" panose="020B0604020202020204" pitchFamily="34" charset="0"/>
              </a:rPr>
              <a:t>，读取字符串时，将读取换行符前面的所有字符（包括换行符），但向数组中存储字符时，并不存储换行符，而是采用</a:t>
            </a:r>
            <a:r>
              <a:rPr lang="en-US" altLang="zh-CN" dirty="0">
                <a:latin typeface="Arial" panose="020B0604020202020204" pitchFamily="34" charset="0"/>
              </a:rPr>
              <a:t>’\n’</a:t>
            </a:r>
            <a:r>
              <a:rPr lang="zh-CN" altLang="en-US" dirty="0">
                <a:latin typeface="Arial" panose="020B0604020202020204" pitchFamily="34" charset="0"/>
              </a:rPr>
              <a:t>填写在最后一个有效字符的后面，从而构成一个字符串。</a:t>
            </a:r>
            <a:br>
              <a:rPr lang="zh-CN" altLang="en-US" dirty="0">
                <a:latin typeface="Arial" panose="020B0604020202020204" pitchFamily="34" charset="0"/>
              </a:rPr>
            </a:br>
            <a:endParaRPr lang="zh-CN" altLang="en-US" dirty="0">
              <a:latin typeface="Arial" panose="020B0604020202020204" pitchFamily="34" charset="0"/>
            </a:endParaRP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FF5CFB-1B20-4317-A967-F8E74804AFF5}"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a:t>插入运算符</a:t>
            </a:r>
            <a:r>
              <a:rPr lang="en-US" altLang="zh-CN" dirty="0"/>
              <a:t>&lt;&lt;</a:t>
            </a:r>
            <a:r>
              <a:rPr lang="zh-CN" altLang="en-US" dirty="0"/>
              <a:t>将其右边的值插入到输出流中，显示在屏幕上。跟析取运算符</a:t>
            </a:r>
            <a:r>
              <a:rPr lang="en-US" altLang="zh-CN" dirty="0"/>
              <a:t>&gt;&gt;</a:t>
            </a:r>
            <a:r>
              <a:rPr lang="zh-CN" altLang="en-US" dirty="0"/>
              <a:t>方向相反，要分清。</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E2A627BD-5651-4236-B852-67CC6E23619F}"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dirty="0" err="1"/>
              <a:t>endl</a:t>
            </a:r>
            <a:r>
              <a:rPr lang="zh-CN" altLang="en-US" dirty="0"/>
              <a:t>是</a:t>
            </a:r>
            <a:r>
              <a:rPr lang="en-US" altLang="zh-CN" dirty="0"/>
              <a:t>end of</a:t>
            </a:r>
            <a:r>
              <a:rPr lang="en-US" altLang="zh-CN" baseline="0" dirty="0"/>
              <a:t> line</a:t>
            </a:r>
            <a:r>
              <a:rPr lang="zh-CN" altLang="en-US" baseline="0" dirty="0"/>
              <a:t>的缩写</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defRPr/>
            </a:pPr>
            <a:fld id="{E2A627BD-5651-4236-B852-67CC6E23619F}"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5488517" y="5643563"/>
            <a:ext cx="5791200" cy="76200"/>
            <a:chOff x="2859" y="4250"/>
            <a:chExt cx="2729" cy="41"/>
          </a:xfrm>
        </p:grpSpPr>
        <p:sp>
          <p:nvSpPr>
            <p:cNvPr id="5" name="Oval 3"/>
            <p:cNvSpPr>
              <a:spLocks noChangeArrowheads="1"/>
            </p:cNvSpPr>
            <p:nvPr/>
          </p:nvSpPr>
          <p:spPr bwMode="invGray">
            <a:xfrm>
              <a:off x="2859" y="4250"/>
              <a:ext cx="42" cy="41"/>
            </a:xfrm>
            <a:prstGeom prst="ellipse">
              <a:avLst/>
            </a:prstGeom>
            <a:solidFill>
              <a:schemeClr val="tx2"/>
            </a:solidFill>
            <a:ln w="9525">
              <a:noFill/>
              <a:round/>
            </a:ln>
            <a:effectLst/>
          </p:spPr>
          <p:txBody>
            <a:bodyPr/>
            <a:lstStyle/>
            <a:p>
              <a:pPr>
                <a:defRPr/>
              </a:pPr>
              <a:endParaRPr lang="en-US" sz="1800"/>
            </a:p>
          </p:txBody>
        </p:sp>
        <p:sp>
          <p:nvSpPr>
            <p:cNvPr id="6" name="Oval 4"/>
            <p:cNvSpPr>
              <a:spLocks noChangeArrowheads="1"/>
            </p:cNvSpPr>
            <p:nvPr/>
          </p:nvSpPr>
          <p:spPr bwMode="invGray">
            <a:xfrm>
              <a:off x="3243" y="4250"/>
              <a:ext cx="42" cy="41"/>
            </a:xfrm>
            <a:prstGeom prst="ellipse">
              <a:avLst/>
            </a:prstGeom>
            <a:solidFill>
              <a:schemeClr val="tx2"/>
            </a:solidFill>
            <a:ln w="9525">
              <a:noFill/>
              <a:round/>
            </a:ln>
            <a:effectLst/>
          </p:spPr>
          <p:txBody>
            <a:bodyPr/>
            <a:lstStyle/>
            <a:p>
              <a:pPr>
                <a:defRPr/>
              </a:pPr>
              <a:endParaRPr lang="en-US" sz="1800"/>
            </a:p>
          </p:txBody>
        </p:sp>
        <p:sp>
          <p:nvSpPr>
            <p:cNvPr id="7" name="Oval 5"/>
            <p:cNvSpPr>
              <a:spLocks noChangeArrowheads="1"/>
            </p:cNvSpPr>
            <p:nvPr/>
          </p:nvSpPr>
          <p:spPr bwMode="invGray">
            <a:xfrm>
              <a:off x="3627" y="4250"/>
              <a:ext cx="41" cy="41"/>
            </a:xfrm>
            <a:prstGeom prst="ellipse">
              <a:avLst/>
            </a:prstGeom>
            <a:solidFill>
              <a:schemeClr val="tx2"/>
            </a:solidFill>
            <a:ln w="9525">
              <a:noFill/>
              <a:round/>
            </a:ln>
            <a:effectLst/>
          </p:spPr>
          <p:txBody>
            <a:bodyPr/>
            <a:lstStyle/>
            <a:p>
              <a:pPr>
                <a:defRPr/>
              </a:pPr>
              <a:endParaRPr lang="en-US" sz="1800"/>
            </a:p>
          </p:txBody>
        </p:sp>
        <p:sp>
          <p:nvSpPr>
            <p:cNvPr id="8" name="Oval 6"/>
            <p:cNvSpPr>
              <a:spLocks noChangeArrowheads="1"/>
            </p:cNvSpPr>
            <p:nvPr/>
          </p:nvSpPr>
          <p:spPr bwMode="invGray">
            <a:xfrm>
              <a:off x="4011" y="4250"/>
              <a:ext cx="41" cy="41"/>
            </a:xfrm>
            <a:prstGeom prst="ellipse">
              <a:avLst/>
            </a:prstGeom>
            <a:solidFill>
              <a:schemeClr val="tx2"/>
            </a:solidFill>
            <a:ln w="9525">
              <a:noFill/>
              <a:round/>
            </a:ln>
            <a:effectLst/>
          </p:spPr>
          <p:txBody>
            <a:bodyPr/>
            <a:lstStyle/>
            <a:p>
              <a:pPr>
                <a:defRPr/>
              </a:pPr>
              <a:endParaRPr lang="en-US" sz="1800"/>
            </a:p>
          </p:txBody>
        </p:sp>
        <p:sp>
          <p:nvSpPr>
            <p:cNvPr id="9" name="Oval 7"/>
            <p:cNvSpPr>
              <a:spLocks noChangeArrowheads="1"/>
            </p:cNvSpPr>
            <p:nvPr/>
          </p:nvSpPr>
          <p:spPr bwMode="invGray">
            <a:xfrm>
              <a:off x="4395" y="4250"/>
              <a:ext cx="42" cy="41"/>
            </a:xfrm>
            <a:prstGeom prst="ellipse">
              <a:avLst/>
            </a:prstGeom>
            <a:solidFill>
              <a:schemeClr val="tx2"/>
            </a:solidFill>
            <a:ln w="9525">
              <a:noFill/>
              <a:round/>
            </a:ln>
            <a:effectLst/>
          </p:spPr>
          <p:txBody>
            <a:bodyPr/>
            <a:lstStyle/>
            <a:p>
              <a:pPr>
                <a:defRPr/>
              </a:pPr>
              <a:endParaRPr lang="en-US" sz="1800"/>
            </a:p>
          </p:txBody>
        </p:sp>
        <p:sp>
          <p:nvSpPr>
            <p:cNvPr id="10" name="Oval 8"/>
            <p:cNvSpPr>
              <a:spLocks noChangeArrowheads="1"/>
            </p:cNvSpPr>
            <p:nvPr/>
          </p:nvSpPr>
          <p:spPr bwMode="invGray">
            <a:xfrm>
              <a:off x="4779" y="4250"/>
              <a:ext cx="42" cy="41"/>
            </a:xfrm>
            <a:prstGeom prst="ellipse">
              <a:avLst/>
            </a:prstGeom>
            <a:solidFill>
              <a:schemeClr val="tx2"/>
            </a:solidFill>
            <a:ln w="9525">
              <a:noFill/>
              <a:round/>
            </a:ln>
            <a:effectLst/>
          </p:spPr>
          <p:txBody>
            <a:bodyPr/>
            <a:lstStyle/>
            <a:p>
              <a:pPr>
                <a:defRPr/>
              </a:pPr>
              <a:endParaRPr lang="en-US" sz="1800"/>
            </a:p>
          </p:txBody>
        </p:sp>
        <p:sp>
          <p:nvSpPr>
            <p:cNvPr id="11" name="Oval 9"/>
            <p:cNvSpPr>
              <a:spLocks noChangeArrowheads="1"/>
            </p:cNvSpPr>
            <p:nvPr/>
          </p:nvSpPr>
          <p:spPr bwMode="invGray">
            <a:xfrm>
              <a:off x="5163" y="4250"/>
              <a:ext cx="42" cy="41"/>
            </a:xfrm>
            <a:prstGeom prst="ellipse">
              <a:avLst/>
            </a:prstGeom>
            <a:solidFill>
              <a:schemeClr val="tx2"/>
            </a:solidFill>
            <a:ln w="9525">
              <a:noFill/>
              <a:round/>
            </a:ln>
            <a:effectLst/>
          </p:spPr>
          <p:txBody>
            <a:bodyPr/>
            <a:lstStyle/>
            <a:p>
              <a:pPr>
                <a:defRPr/>
              </a:pPr>
              <a:endParaRPr lang="en-US" sz="1800"/>
            </a:p>
          </p:txBody>
        </p:sp>
        <p:sp>
          <p:nvSpPr>
            <p:cNvPr id="12" name="Oval 10"/>
            <p:cNvSpPr>
              <a:spLocks noChangeArrowheads="1"/>
            </p:cNvSpPr>
            <p:nvPr/>
          </p:nvSpPr>
          <p:spPr bwMode="invGray">
            <a:xfrm>
              <a:off x="5547" y="4250"/>
              <a:ext cx="41" cy="41"/>
            </a:xfrm>
            <a:prstGeom prst="ellipse">
              <a:avLst/>
            </a:prstGeom>
            <a:solidFill>
              <a:schemeClr val="tx2"/>
            </a:solidFill>
            <a:ln w="9525">
              <a:noFill/>
              <a:round/>
            </a:ln>
            <a:effectLst/>
          </p:spPr>
          <p:txBody>
            <a:bodyPr/>
            <a:lstStyle/>
            <a:p>
              <a:pPr>
                <a:defRPr/>
              </a:pPr>
              <a:endParaRPr lang="en-US" sz="1800"/>
            </a:p>
          </p:txBody>
        </p:sp>
      </p:grpSp>
      <p:sp>
        <p:nvSpPr>
          <p:cNvPr id="13" name="Line 15"/>
          <p:cNvSpPr>
            <a:spLocks noChangeShapeType="1"/>
          </p:cNvSpPr>
          <p:nvPr/>
        </p:nvSpPr>
        <p:spPr bwMode="auto">
          <a:xfrm>
            <a:off x="571500" y="1214438"/>
            <a:ext cx="11040533" cy="0"/>
          </a:xfrm>
          <a:prstGeom prst="line">
            <a:avLst/>
          </a:prstGeom>
          <a:noFill/>
          <a:ln w="76200">
            <a:solidFill>
              <a:srgbClr val="FFC000"/>
            </a:solidFill>
            <a:round/>
          </a:ln>
          <a:effectLst>
            <a:outerShdw dist="53882" dir="2700000" algn="ctr" rotWithShape="0">
              <a:srgbClr val="808080">
                <a:alpha val="50000"/>
              </a:srgbClr>
            </a:outerShdw>
          </a:effectLst>
        </p:spPr>
        <p:txBody>
          <a:bodyPr lIns="92075" tIns="46038" rIns="92075" bIns="46038" anchor="ctr"/>
          <a:lstStyle/>
          <a:p>
            <a:pPr>
              <a:defRPr/>
            </a:pPr>
            <a:endParaRPr lang="en-US" sz="1800"/>
          </a:p>
        </p:txBody>
      </p:sp>
      <p:sp>
        <p:nvSpPr>
          <p:cNvPr id="14" name="Line 16"/>
          <p:cNvSpPr>
            <a:spLocks noChangeShapeType="1"/>
          </p:cNvSpPr>
          <p:nvPr/>
        </p:nvSpPr>
        <p:spPr bwMode="auto">
          <a:xfrm>
            <a:off x="476251" y="5643563"/>
            <a:ext cx="4415367" cy="0"/>
          </a:xfrm>
          <a:prstGeom prst="line">
            <a:avLst/>
          </a:prstGeom>
          <a:noFill/>
          <a:ln w="76200">
            <a:solidFill>
              <a:srgbClr val="FFC00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sp>
        <p:nvSpPr>
          <p:cNvPr id="174097" name="Rectangle 17"/>
          <p:cNvSpPr>
            <a:spLocks noGrp="1" noRot="1" noChangeArrowheads="1"/>
          </p:cNvSpPr>
          <p:nvPr>
            <p:ph type="subTitle" idx="1"/>
          </p:nvPr>
        </p:nvSpPr>
        <p:spPr>
          <a:xfrm>
            <a:off x="4751917" y="3500438"/>
            <a:ext cx="6474883" cy="1751012"/>
          </a:xfrm>
        </p:spPr>
        <p:txBody>
          <a:bodyPr lIns="91440" tIns="45720" rIns="91440" bIns="45720"/>
          <a:lstStyle>
            <a:lvl1pPr marL="0" indent="0" algn="ctr">
              <a:buFont typeface="Wingdings" panose="05000000000000000000" pitchFamily="2" charset="2"/>
              <a:buNone/>
              <a:defRPr sz="3900">
                <a:solidFill>
                  <a:srgbClr val="000066"/>
                </a:solidFill>
              </a:defRPr>
            </a:lvl1pPr>
          </a:lstStyle>
          <a:p>
            <a:r>
              <a:rPr lang="zh-CN" altLang="en-US" dirty="0"/>
              <a:t>单击此处编辑母版副标题样式</a:t>
            </a:r>
            <a:endParaRPr lang="zh-CN" altLang="en-US" dirty="0"/>
          </a:p>
        </p:txBody>
      </p:sp>
      <p:sp>
        <p:nvSpPr>
          <p:cNvPr id="174098" name="Rectangle 18"/>
          <p:cNvSpPr>
            <a:spLocks noGrp="1" noRot="1" noChangeArrowheads="1"/>
          </p:cNvSpPr>
          <p:nvPr>
            <p:ph type="ctrTitle"/>
          </p:nvPr>
        </p:nvSpPr>
        <p:spPr>
          <a:xfrm>
            <a:off x="1809721" y="1428737"/>
            <a:ext cx="9218084" cy="1284287"/>
          </a:xfrm>
        </p:spPr>
        <p:txBody>
          <a:bodyPr lIns="91440" tIns="45720" rIns="91440" bIns="45720"/>
          <a:lstStyle>
            <a:lvl1pPr>
              <a:defRPr sz="3800">
                <a:ea typeface="楷体_GB2312" pitchFamily="49" charset="-122"/>
              </a:defRPr>
            </a:lvl1pPr>
          </a:lstStyle>
          <a:p>
            <a:r>
              <a:rPr lang="zh-CN" altLang="en-US" dirty="0"/>
              <a:t>单击此处编辑母版标题样式</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7250" y="2754515"/>
            <a:ext cx="3700505" cy="27809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CA1C7837-2C14-47FE-8373-DEB6AF3910C7}" type="slidenum">
              <a:rPr lang="en-US" altLang="zh-CN"/>
            </a:fld>
            <a:endParaRPr lang="zh-CN" altLang="zh-CN"/>
          </a:p>
        </p:txBody>
      </p:sp>
      <p:sp>
        <p:nvSpPr>
          <p:cNvPr id="6" name="日期占位符 5"/>
          <p:cNvSpPr>
            <a:spLocks noGrp="1"/>
          </p:cNvSpPr>
          <p:nvPr>
            <p:ph type="dt" sz="half" idx="12"/>
          </p:nvPr>
        </p:nvSpPr>
        <p:spPr/>
        <p:txBody>
          <a:bodyPr/>
          <a:lstStyle>
            <a:lvl1pPr>
              <a:defRPr/>
            </a:lvl1pPr>
          </a:lstStyle>
          <a:p>
            <a:pPr>
              <a:defRPr/>
            </a:pPr>
            <a:fld id="{6071473A-A567-4342-BBC9-02DFDFF363B7}" type="datetime1">
              <a:rPr lang="zh-CN" altLang="en-US" smtClean="0"/>
            </a:fld>
            <a:endParaRPr lang="zh-CN" altLang="zh-CN"/>
          </a:p>
        </p:txBody>
      </p:sp>
      <p:sp>
        <p:nvSpPr>
          <p:cNvPr id="7"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238126"/>
            <a:ext cx="2667000" cy="5999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38126"/>
            <a:ext cx="7797800" cy="5999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A8DD6046-3F72-40F0-A9EB-56DE51E26AA9}" type="slidenum">
              <a:rPr lang="en-US" altLang="zh-CN"/>
            </a:fld>
            <a:endParaRPr lang="zh-CN" altLang="zh-CN"/>
          </a:p>
        </p:txBody>
      </p:sp>
      <p:sp>
        <p:nvSpPr>
          <p:cNvPr id="6" name="日期占位符 5"/>
          <p:cNvSpPr>
            <a:spLocks noGrp="1"/>
          </p:cNvSpPr>
          <p:nvPr>
            <p:ph type="dt" sz="half" idx="12"/>
          </p:nvPr>
        </p:nvSpPr>
        <p:spPr/>
        <p:txBody>
          <a:bodyPr/>
          <a:lstStyle>
            <a:lvl1pPr>
              <a:defRPr/>
            </a:lvl1pPr>
          </a:lstStyle>
          <a:p>
            <a:pPr>
              <a:defRPr/>
            </a:pPr>
            <a:fld id="{9B306860-D342-4CE8-A0EB-53A92FAFE390}" type="datetime1">
              <a:rPr lang="zh-CN" altLang="en-US" smtClean="0"/>
            </a:fld>
            <a:endParaRPr lang="zh-CN" altLang="zh-CN"/>
          </a:p>
        </p:txBody>
      </p:sp>
      <p:sp>
        <p:nvSpPr>
          <p:cNvPr id="7"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488" y="146050"/>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灯片编号占位符 4"/>
          <p:cNvSpPr>
            <a:spLocks noGrp="1"/>
          </p:cNvSpPr>
          <p:nvPr>
            <p:ph type="sldNum" sz="quarter" idx="10"/>
          </p:nvPr>
        </p:nvSpPr>
        <p:spPr/>
        <p:txBody>
          <a:bodyPr/>
          <a:lstStyle>
            <a:lvl1pPr>
              <a:defRPr/>
            </a:lvl1pPr>
          </a:lstStyle>
          <a:p>
            <a:pPr>
              <a:defRPr/>
            </a:pPr>
            <a:fld id="{12117878-9CA6-484C-9566-25F3F4FCFE52}" type="slidenum">
              <a:rPr lang="en-US" altLang="zh-CN"/>
            </a:fld>
            <a:endParaRPr lang="zh-CN" altLang="zh-CN"/>
          </a:p>
        </p:txBody>
      </p:sp>
      <p:sp>
        <p:nvSpPr>
          <p:cNvPr id="7" name="日期占位符 6"/>
          <p:cNvSpPr>
            <a:spLocks noGrp="1"/>
          </p:cNvSpPr>
          <p:nvPr>
            <p:ph type="dt" sz="half" idx="12"/>
          </p:nvPr>
        </p:nvSpPr>
        <p:spPr/>
        <p:txBody>
          <a:bodyPr/>
          <a:lstStyle>
            <a:lvl1pPr>
              <a:defRPr/>
            </a:lvl1pPr>
          </a:lstStyle>
          <a:p>
            <a:pPr>
              <a:defRPr/>
            </a:pPr>
            <a:fld id="{FD433D30-A7AA-419E-9789-8AE60119C366}" type="datetime1">
              <a:rPr lang="zh-CN" altLang="en-US" smtClean="0"/>
            </a:fld>
            <a:endParaRPr lang="zh-CN" altLang="zh-CN"/>
          </a:p>
        </p:txBody>
      </p:sp>
      <p:sp>
        <p:nvSpPr>
          <p:cNvPr id="8"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38125"/>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quarter" idx="2"/>
          </p:nvPr>
        </p:nvSpPr>
        <p:spPr>
          <a:xfrm>
            <a:off x="6028267" y="1282700"/>
            <a:ext cx="5215467"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内容占位符 4"/>
          <p:cNvSpPr>
            <a:spLocks noGrp="1"/>
          </p:cNvSpPr>
          <p:nvPr>
            <p:ph sz="quarter" idx="3"/>
          </p:nvPr>
        </p:nvSpPr>
        <p:spPr>
          <a:xfrm>
            <a:off x="6028267" y="3835400"/>
            <a:ext cx="5215467"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5"/>
          <p:cNvSpPr>
            <a:spLocks noGrp="1"/>
          </p:cNvSpPr>
          <p:nvPr>
            <p:ph type="sldNum" sz="quarter" idx="10"/>
          </p:nvPr>
        </p:nvSpPr>
        <p:spPr/>
        <p:txBody>
          <a:bodyPr/>
          <a:lstStyle>
            <a:lvl1pPr>
              <a:defRPr/>
            </a:lvl1pPr>
          </a:lstStyle>
          <a:p>
            <a:pPr>
              <a:defRPr/>
            </a:pPr>
            <a:fld id="{AA07930B-882E-480F-9135-EC0797986721}" type="slidenum">
              <a:rPr lang="en-US" altLang="zh-CN"/>
            </a:fld>
            <a:endParaRPr lang="zh-CN" altLang="zh-CN"/>
          </a:p>
        </p:txBody>
      </p:sp>
      <p:sp>
        <p:nvSpPr>
          <p:cNvPr id="8" name="日期占位符 7"/>
          <p:cNvSpPr>
            <a:spLocks noGrp="1"/>
          </p:cNvSpPr>
          <p:nvPr>
            <p:ph type="dt" sz="half" idx="12"/>
          </p:nvPr>
        </p:nvSpPr>
        <p:spPr/>
        <p:txBody>
          <a:bodyPr/>
          <a:lstStyle>
            <a:lvl1pPr>
              <a:defRPr/>
            </a:lvl1pPr>
          </a:lstStyle>
          <a:p>
            <a:pPr>
              <a:defRPr/>
            </a:pPr>
            <a:fld id="{D6ABFD4E-57B3-4BA5-8C7A-F25DC4AA613B}" type="datetime1">
              <a:rPr lang="zh-CN" altLang="en-US" smtClean="0"/>
            </a:fld>
            <a:endParaRPr lang="zh-CN" altLang="zh-CN"/>
          </a:p>
        </p:txBody>
      </p:sp>
      <p:sp>
        <p:nvSpPr>
          <p:cNvPr id="9" name="Rectangle 3"/>
          <p:cNvSpPr>
            <a:spLocks noGrp="1" noChangeArrowheads="1"/>
          </p:cNvSpPr>
          <p:nvPr>
            <p:ph type="ftr" sz="quarter" idx="1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10216" y="115234"/>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10634133"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9600" y="3835400"/>
            <a:ext cx="10634133"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D1B5AD53-7F81-48D2-AFE8-C06985C2E98D}" type="slidenum">
              <a:rPr lang="en-US" altLang="zh-CN"/>
            </a:fld>
            <a:endParaRPr lang="zh-CN" altLang="zh-CN"/>
          </a:p>
        </p:txBody>
      </p:sp>
      <p:sp>
        <p:nvSpPr>
          <p:cNvPr id="7" name="Rectangle 18"/>
          <p:cNvSpPr>
            <a:spLocks noGrp="1" noChangeArrowheads="1"/>
          </p:cNvSpPr>
          <p:nvPr>
            <p:ph type="dt" sz="half" idx="12"/>
          </p:nvPr>
        </p:nvSpPr>
        <p:spPr/>
        <p:txBody>
          <a:bodyPr/>
          <a:lstStyle>
            <a:lvl1pPr>
              <a:defRPr/>
            </a:lvl1pPr>
          </a:lstStyle>
          <a:p>
            <a:pPr>
              <a:defRPr/>
            </a:pPr>
            <a:fld id="{4DA96B09-6BBA-4E12-A5B7-C4C999CA1FEF}" type="datetime1">
              <a:rPr lang="zh-CN" altLang="en-US" smtClean="0"/>
            </a:fld>
            <a:endParaRPr lang="zh-CN" altLang="zh-CN"/>
          </a:p>
        </p:txBody>
      </p:sp>
      <p:sp>
        <p:nvSpPr>
          <p:cNvPr id="8"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5488517" y="5643563"/>
            <a:ext cx="5791200" cy="76200"/>
            <a:chOff x="2859" y="4250"/>
            <a:chExt cx="2729" cy="41"/>
          </a:xfrm>
        </p:grpSpPr>
        <p:sp>
          <p:nvSpPr>
            <p:cNvPr id="5" name="Oval 3"/>
            <p:cNvSpPr>
              <a:spLocks noChangeArrowheads="1"/>
            </p:cNvSpPr>
            <p:nvPr/>
          </p:nvSpPr>
          <p:spPr bwMode="invGray">
            <a:xfrm>
              <a:off x="2859" y="4250"/>
              <a:ext cx="42" cy="41"/>
            </a:xfrm>
            <a:prstGeom prst="ellipse">
              <a:avLst/>
            </a:prstGeom>
            <a:solidFill>
              <a:schemeClr val="tx2"/>
            </a:solidFill>
            <a:ln w="9525">
              <a:noFill/>
              <a:round/>
            </a:ln>
            <a:effectLst/>
          </p:spPr>
          <p:txBody>
            <a:bodyPr/>
            <a:lstStyle/>
            <a:p>
              <a:pPr>
                <a:defRPr/>
              </a:pPr>
              <a:endParaRPr lang="en-US" sz="1800"/>
            </a:p>
          </p:txBody>
        </p:sp>
        <p:sp>
          <p:nvSpPr>
            <p:cNvPr id="6" name="Oval 4"/>
            <p:cNvSpPr>
              <a:spLocks noChangeArrowheads="1"/>
            </p:cNvSpPr>
            <p:nvPr/>
          </p:nvSpPr>
          <p:spPr bwMode="invGray">
            <a:xfrm>
              <a:off x="3243" y="4250"/>
              <a:ext cx="42" cy="41"/>
            </a:xfrm>
            <a:prstGeom prst="ellipse">
              <a:avLst/>
            </a:prstGeom>
            <a:solidFill>
              <a:schemeClr val="tx2"/>
            </a:solidFill>
            <a:ln w="9525">
              <a:noFill/>
              <a:round/>
            </a:ln>
            <a:effectLst/>
          </p:spPr>
          <p:txBody>
            <a:bodyPr/>
            <a:lstStyle/>
            <a:p>
              <a:pPr>
                <a:defRPr/>
              </a:pPr>
              <a:endParaRPr lang="en-US" sz="1800"/>
            </a:p>
          </p:txBody>
        </p:sp>
        <p:sp>
          <p:nvSpPr>
            <p:cNvPr id="7" name="Oval 5"/>
            <p:cNvSpPr>
              <a:spLocks noChangeArrowheads="1"/>
            </p:cNvSpPr>
            <p:nvPr/>
          </p:nvSpPr>
          <p:spPr bwMode="invGray">
            <a:xfrm>
              <a:off x="3627" y="4250"/>
              <a:ext cx="41" cy="41"/>
            </a:xfrm>
            <a:prstGeom prst="ellipse">
              <a:avLst/>
            </a:prstGeom>
            <a:solidFill>
              <a:schemeClr val="tx2"/>
            </a:solidFill>
            <a:ln w="9525">
              <a:noFill/>
              <a:round/>
            </a:ln>
            <a:effectLst/>
          </p:spPr>
          <p:txBody>
            <a:bodyPr/>
            <a:lstStyle/>
            <a:p>
              <a:pPr>
                <a:defRPr/>
              </a:pPr>
              <a:endParaRPr lang="en-US" sz="1800"/>
            </a:p>
          </p:txBody>
        </p:sp>
        <p:sp>
          <p:nvSpPr>
            <p:cNvPr id="8" name="Oval 6"/>
            <p:cNvSpPr>
              <a:spLocks noChangeArrowheads="1"/>
            </p:cNvSpPr>
            <p:nvPr/>
          </p:nvSpPr>
          <p:spPr bwMode="invGray">
            <a:xfrm>
              <a:off x="4011" y="4250"/>
              <a:ext cx="41" cy="41"/>
            </a:xfrm>
            <a:prstGeom prst="ellipse">
              <a:avLst/>
            </a:prstGeom>
            <a:solidFill>
              <a:schemeClr val="tx2"/>
            </a:solidFill>
            <a:ln w="9525">
              <a:noFill/>
              <a:round/>
            </a:ln>
            <a:effectLst/>
          </p:spPr>
          <p:txBody>
            <a:bodyPr/>
            <a:lstStyle/>
            <a:p>
              <a:pPr>
                <a:defRPr/>
              </a:pPr>
              <a:endParaRPr lang="en-US" sz="1800"/>
            </a:p>
          </p:txBody>
        </p:sp>
        <p:sp>
          <p:nvSpPr>
            <p:cNvPr id="9" name="Oval 7"/>
            <p:cNvSpPr>
              <a:spLocks noChangeArrowheads="1"/>
            </p:cNvSpPr>
            <p:nvPr/>
          </p:nvSpPr>
          <p:spPr bwMode="invGray">
            <a:xfrm>
              <a:off x="4395" y="4250"/>
              <a:ext cx="42" cy="41"/>
            </a:xfrm>
            <a:prstGeom prst="ellipse">
              <a:avLst/>
            </a:prstGeom>
            <a:solidFill>
              <a:schemeClr val="tx2"/>
            </a:solidFill>
            <a:ln w="9525">
              <a:noFill/>
              <a:round/>
            </a:ln>
            <a:effectLst/>
          </p:spPr>
          <p:txBody>
            <a:bodyPr/>
            <a:lstStyle/>
            <a:p>
              <a:pPr>
                <a:defRPr/>
              </a:pPr>
              <a:endParaRPr lang="en-US" sz="1800"/>
            </a:p>
          </p:txBody>
        </p:sp>
        <p:sp>
          <p:nvSpPr>
            <p:cNvPr id="10" name="Oval 8"/>
            <p:cNvSpPr>
              <a:spLocks noChangeArrowheads="1"/>
            </p:cNvSpPr>
            <p:nvPr/>
          </p:nvSpPr>
          <p:spPr bwMode="invGray">
            <a:xfrm>
              <a:off x="4779" y="4250"/>
              <a:ext cx="42" cy="41"/>
            </a:xfrm>
            <a:prstGeom prst="ellipse">
              <a:avLst/>
            </a:prstGeom>
            <a:solidFill>
              <a:schemeClr val="tx2"/>
            </a:solidFill>
            <a:ln w="9525">
              <a:noFill/>
              <a:round/>
            </a:ln>
            <a:effectLst/>
          </p:spPr>
          <p:txBody>
            <a:bodyPr/>
            <a:lstStyle/>
            <a:p>
              <a:pPr>
                <a:defRPr/>
              </a:pPr>
              <a:endParaRPr lang="en-US" sz="1800"/>
            </a:p>
          </p:txBody>
        </p:sp>
        <p:sp>
          <p:nvSpPr>
            <p:cNvPr id="11" name="Oval 9"/>
            <p:cNvSpPr>
              <a:spLocks noChangeArrowheads="1"/>
            </p:cNvSpPr>
            <p:nvPr/>
          </p:nvSpPr>
          <p:spPr bwMode="invGray">
            <a:xfrm>
              <a:off x="5163" y="4250"/>
              <a:ext cx="42" cy="41"/>
            </a:xfrm>
            <a:prstGeom prst="ellipse">
              <a:avLst/>
            </a:prstGeom>
            <a:solidFill>
              <a:schemeClr val="tx2"/>
            </a:solidFill>
            <a:ln w="9525">
              <a:noFill/>
              <a:round/>
            </a:ln>
            <a:effectLst/>
          </p:spPr>
          <p:txBody>
            <a:bodyPr/>
            <a:lstStyle/>
            <a:p>
              <a:pPr>
                <a:defRPr/>
              </a:pPr>
              <a:endParaRPr lang="en-US" sz="1800"/>
            </a:p>
          </p:txBody>
        </p:sp>
        <p:sp>
          <p:nvSpPr>
            <p:cNvPr id="12" name="Oval 10"/>
            <p:cNvSpPr>
              <a:spLocks noChangeArrowheads="1"/>
            </p:cNvSpPr>
            <p:nvPr/>
          </p:nvSpPr>
          <p:spPr bwMode="invGray">
            <a:xfrm>
              <a:off x="5547" y="4250"/>
              <a:ext cx="41" cy="41"/>
            </a:xfrm>
            <a:prstGeom prst="ellipse">
              <a:avLst/>
            </a:prstGeom>
            <a:solidFill>
              <a:schemeClr val="tx2"/>
            </a:solidFill>
            <a:ln w="9525">
              <a:noFill/>
              <a:round/>
            </a:ln>
            <a:effectLst/>
          </p:spPr>
          <p:txBody>
            <a:bodyPr/>
            <a:lstStyle/>
            <a:p>
              <a:pPr>
                <a:defRPr/>
              </a:pPr>
              <a:endParaRPr lang="en-US" sz="1800"/>
            </a:p>
          </p:txBody>
        </p:sp>
      </p:grpSp>
      <p:sp>
        <p:nvSpPr>
          <p:cNvPr id="13" name="Line 15"/>
          <p:cNvSpPr>
            <a:spLocks noChangeShapeType="1"/>
          </p:cNvSpPr>
          <p:nvPr/>
        </p:nvSpPr>
        <p:spPr bwMode="auto">
          <a:xfrm>
            <a:off x="571500" y="1214438"/>
            <a:ext cx="11040533" cy="0"/>
          </a:xfrm>
          <a:prstGeom prst="line">
            <a:avLst/>
          </a:prstGeom>
          <a:noFill/>
          <a:ln w="76200">
            <a:solidFill>
              <a:srgbClr val="FFC000"/>
            </a:solidFill>
            <a:round/>
          </a:ln>
          <a:effectLst>
            <a:outerShdw dist="53882" dir="2700000" algn="ctr" rotWithShape="0">
              <a:srgbClr val="808080">
                <a:alpha val="50000"/>
              </a:srgbClr>
            </a:outerShdw>
          </a:effectLst>
        </p:spPr>
        <p:txBody>
          <a:bodyPr lIns="92075" tIns="46038" rIns="92075" bIns="46038" anchor="ctr"/>
          <a:lstStyle/>
          <a:p>
            <a:pPr>
              <a:defRPr/>
            </a:pPr>
            <a:endParaRPr lang="en-US" sz="1800"/>
          </a:p>
        </p:txBody>
      </p:sp>
      <p:sp>
        <p:nvSpPr>
          <p:cNvPr id="14" name="Line 16"/>
          <p:cNvSpPr>
            <a:spLocks noChangeShapeType="1"/>
          </p:cNvSpPr>
          <p:nvPr/>
        </p:nvSpPr>
        <p:spPr bwMode="auto">
          <a:xfrm>
            <a:off x="476251" y="5643563"/>
            <a:ext cx="4415367" cy="0"/>
          </a:xfrm>
          <a:prstGeom prst="line">
            <a:avLst/>
          </a:prstGeom>
          <a:noFill/>
          <a:ln w="76200">
            <a:solidFill>
              <a:srgbClr val="FFC00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sp>
        <p:nvSpPr>
          <p:cNvPr id="174097" name="Rectangle 17"/>
          <p:cNvSpPr>
            <a:spLocks noGrp="1" noRot="1" noChangeArrowheads="1"/>
          </p:cNvSpPr>
          <p:nvPr>
            <p:ph type="subTitle" idx="1"/>
          </p:nvPr>
        </p:nvSpPr>
        <p:spPr>
          <a:xfrm>
            <a:off x="4751917" y="3500438"/>
            <a:ext cx="6474883" cy="1751012"/>
          </a:xfrm>
        </p:spPr>
        <p:txBody>
          <a:bodyPr lIns="91440" tIns="45720" rIns="91440" bIns="45720"/>
          <a:lstStyle>
            <a:lvl1pPr marL="0" indent="0" algn="ctr">
              <a:buFont typeface="Wingdings" panose="05000000000000000000" pitchFamily="2" charset="2"/>
              <a:buNone/>
              <a:defRPr sz="3900">
                <a:solidFill>
                  <a:srgbClr val="000066"/>
                </a:solidFill>
              </a:defRPr>
            </a:lvl1pPr>
          </a:lstStyle>
          <a:p>
            <a:r>
              <a:rPr lang="zh-CN" altLang="en-US" dirty="0"/>
              <a:t>单击此处编辑母版副标题样式</a:t>
            </a:r>
            <a:endParaRPr lang="zh-CN" altLang="en-US" dirty="0"/>
          </a:p>
        </p:txBody>
      </p:sp>
      <p:sp>
        <p:nvSpPr>
          <p:cNvPr id="174098" name="Rectangle 18"/>
          <p:cNvSpPr>
            <a:spLocks noGrp="1" noRot="1" noChangeArrowheads="1"/>
          </p:cNvSpPr>
          <p:nvPr>
            <p:ph type="ctrTitle"/>
          </p:nvPr>
        </p:nvSpPr>
        <p:spPr>
          <a:xfrm>
            <a:off x="1809721" y="1428737"/>
            <a:ext cx="9218084" cy="1284287"/>
          </a:xfrm>
        </p:spPr>
        <p:txBody>
          <a:bodyPr lIns="91440" tIns="45720" rIns="91440" bIns="45720"/>
          <a:lstStyle>
            <a:lvl1pPr>
              <a:defRPr sz="3800">
                <a:ea typeface="楷体_GB2312" pitchFamily="49" charset="-122"/>
              </a:defRPr>
            </a:lvl1pPr>
          </a:lstStyle>
          <a:p>
            <a:r>
              <a:rPr lang="zh-CN" altLang="en-US" dirty="0"/>
              <a:t>单击此处编辑母版标题样式</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7250" y="2754515"/>
            <a:ext cx="3700505" cy="278092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24056" y="74029"/>
            <a:ext cx="10363200" cy="685800"/>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2pPr>
              <a:defRPr baseline="0">
                <a:solidFill>
                  <a:schemeClr val="tx1"/>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2"/>
          <p:cNvSpPr>
            <a:spLocks noGrp="1" noChangeArrowheads="1"/>
          </p:cNvSpPr>
          <p:nvPr>
            <p:ph type="sldNum" sz="quarter" idx="10"/>
          </p:nvPr>
        </p:nvSpPr>
        <p:spPr/>
        <p:txBody>
          <a:bodyPr/>
          <a:lstStyle>
            <a:lvl1pPr>
              <a:defRPr baseline="0">
                <a:solidFill>
                  <a:srgbClr val="FFC000"/>
                </a:solidFill>
              </a:defRPr>
            </a:lvl1pPr>
          </a:lstStyle>
          <a:p>
            <a:pPr>
              <a:defRPr/>
            </a:pPr>
            <a:fld id="{1832F952-6225-4FC9-8ABB-215428A00922}" type="slidenum">
              <a:rPr lang="en-US" altLang="zh-CN" smtClean="0"/>
            </a:fld>
            <a:endParaRPr lang="zh-CN" altLang="zh-CN" dirty="0"/>
          </a:p>
        </p:txBody>
      </p:sp>
      <p:sp>
        <p:nvSpPr>
          <p:cNvPr id="5"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6" name="Rectangle 18"/>
          <p:cNvSpPr>
            <a:spLocks noGrp="1" noChangeArrowheads="1"/>
          </p:cNvSpPr>
          <p:nvPr>
            <p:ph type="dt" sz="half" idx="12"/>
          </p:nvPr>
        </p:nvSpPr>
        <p:spPr/>
        <p:txBody>
          <a:bodyPr/>
          <a:lstStyle>
            <a:lvl1pPr>
              <a:defRPr baseline="0">
                <a:solidFill>
                  <a:srgbClr val="FFC000"/>
                </a:solidFill>
              </a:defRPr>
            </a:lvl1pPr>
          </a:lstStyle>
          <a:p>
            <a:pPr>
              <a:defRPr/>
            </a:pPr>
            <a:fld id="{C322502F-11E0-4075-8FC4-BF408AA4F053}" type="datetime1">
              <a:rPr lang="zh-CN" altLang="en-US" smtClean="0"/>
            </a:fld>
            <a:endParaRPr lang="zh-CN"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sldNum" sz="quarter" idx="10"/>
          </p:nvPr>
        </p:nvSpPr>
        <p:spPr/>
        <p:txBody>
          <a:bodyPr/>
          <a:lstStyle>
            <a:lvl1pPr>
              <a:defRPr/>
            </a:lvl1pPr>
          </a:lstStyle>
          <a:p>
            <a:pPr>
              <a:defRPr/>
            </a:pPr>
            <a:fld id="{D5F01A71-01C5-4807-9EAB-7D9E7AAE845C}" type="slidenum">
              <a:rPr lang="en-US" altLang="zh-CN"/>
            </a:fld>
            <a:endParaRPr lang="zh-CN" altLang="zh-CN"/>
          </a:p>
        </p:txBody>
      </p:sp>
      <p:sp>
        <p:nvSpPr>
          <p:cNvPr id="5"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6" name="Rectangle 18"/>
          <p:cNvSpPr>
            <a:spLocks noGrp="1" noChangeArrowheads="1"/>
          </p:cNvSpPr>
          <p:nvPr>
            <p:ph type="dt" sz="half" idx="12"/>
          </p:nvPr>
        </p:nvSpPr>
        <p:spPr/>
        <p:txBody>
          <a:bodyPr/>
          <a:lstStyle>
            <a:lvl1pPr>
              <a:defRPr/>
            </a:lvl1pPr>
          </a:lstStyle>
          <a:p>
            <a:pPr>
              <a:defRPr/>
            </a:pPr>
            <a:fld id="{91E4D671-995E-4F2D-AC21-EE05DEBDC21C}" type="datetime1">
              <a:rPr lang="zh-CN" altLang="en-US" smtClean="0"/>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A0122020-2A4B-49CA-981C-3AC42CA4ADF3}" type="slidenum">
              <a:rPr lang="en-US" altLang="zh-CN"/>
            </a:fld>
            <a:endParaRPr lang="zh-CN"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Rectangle 18"/>
          <p:cNvSpPr>
            <a:spLocks noGrp="1" noChangeArrowheads="1"/>
          </p:cNvSpPr>
          <p:nvPr>
            <p:ph type="dt" sz="half" idx="12"/>
          </p:nvPr>
        </p:nvSpPr>
        <p:spPr/>
        <p:txBody>
          <a:bodyPr/>
          <a:lstStyle>
            <a:lvl1pPr>
              <a:defRPr/>
            </a:lvl1pPr>
          </a:lstStyle>
          <a:p>
            <a:pPr>
              <a:defRPr/>
            </a:pPr>
            <a:fld id="{E5DB1AB2-13B1-40D5-B5EF-1795CC018216}" type="datetime1">
              <a:rPr lang="zh-CN" altLang="en-US" smtClean="0"/>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2"/>
          <p:cNvSpPr>
            <a:spLocks noGrp="1" noChangeArrowheads="1"/>
          </p:cNvSpPr>
          <p:nvPr>
            <p:ph type="sldNum" sz="quarter" idx="10"/>
          </p:nvPr>
        </p:nvSpPr>
        <p:spPr/>
        <p:txBody>
          <a:bodyPr/>
          <a:lstStyle>
            <a:lvl1pPr>
              <a:defRPr/>
            </a:lvl1pPr>
          </a:lstStyle>
          <a:p>
            <a:pPr>
              <a:defRPr/>
            </a:pPr>
            <a:fld id="{3ACC72BB-5223-4478-9B54-3D44B8DA404D}" type="slidenum">
              <a:rPr lang="en-US" altLang="zh-CN"/>
            </a:fld>
            <a:endParaRPr lang="zh-CN" altLang="zh-CN"/>
          </a:p>
        </p:txBody>
      </p:sp>
      <p:sp>
        <p:nvSpPr>
          <p:cNvPr id="8"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9" name="Rectangle 18"/>
          <p:cNvSpPr>
            <a:spLocks noGrp="1" noChangeArrowheads="1"/>
          </p:cNvSpPr>
          <p:nvPr>
            <p:ph type="dt" sz="half" idx="12"/>
          </p:nvPr>
        </p:nvSpPr>
        <p:spPr/>
        <p:txBody>
          <a:bodyPr/>
          <a:lstStyle>
            <a:lvl1pPr>
              <a:defRPr/>
            </a:lvl1pPr>
          </a:lstStyle>
          <a:p>
            <a:pPr>
              <a:defRPr/>
            </a:pPr>
            <a:fld id="{02C057DF-DD14-4C37-9FB2-B03D0AA5049D}" type="datetime1">
              <a:rPr lang="zh-CN" altLang="en-US" smtClean="0"/>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24056" y="74029"/>
            <a:ext cx="10363200" cy="685800"/>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2pPr>
              <a:defRPr baseline="0">
                <a:solidFill>
                  <a:schemeClr val="tx1"/>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2"/>
          <p:cNvSpPr>
            <a:spLocks noGrp="1" noChangeArrowheads="1"/>
          </p:cNvSpPr>
          <p:nvPr>
            <p:ph type="sldNum" sz="quarter" idx="10"/>
          </p:nvPr>
        </p:nvSpPr>
        <p:spPr/>
        <p:txBody>
          <a:bodyPr/>
          <a:lstStyle>
            <a:lvl1pPr>
              <a:defRPr baseline="0">
                <a:solidFill>
                  <a:srgbClr val="FFC000"/>
                </a:solidFill>
              </a:defRPr>
            </a:lvl1pPr>
          </a:lstStyle>
          <a:p>
            <a:pPr>
              <a:defRPr/>
            </a:pPr>
            <a:fld id="{1832F952-6225-4FC9-8ABB-215428A00922}" type="slidenum">
              <a:rPr lang="en-US" altLang="zh-CN" smtClean="0"/>
            </a:fld>
            <a:endParaRPr lang="zh-CN" altLang="zh-CN" dirty="0"/>
          </a:p>
        </p:txBody>
      </p:sp>
      <p:sp>
        <p:nvSpPr>
          <p:cNvPr id="6" name="Rectangle 18"/>
          <p:cNvSpPr>
            <a:spLocks noGrp="1" noChangeArrowheads="1"/>
          </p:cNvSpPr>
          <p:nvPr>
            <p:ph type="dt" sz="half" idx="12"/>
          </p:nvPr>
        </p:nvSpPr>
        <p:spPr/>
        <p:txBody>
          <a:bodyPr/>
          <a:lstStyle>
            <a:lvl1pPr>
              <a:defRPr baseline="0">
                <a:solidFill>
                  <a:srgbClr val="FFC000"/>
                </a:solidFill>
              </a:defRPr>
            </a:lvl1pPr>
          </a:lstStyle>
          <a:p>
            <a:pPr>
              <a:defRPr/>
            </a:pPr>
            <a:fld id="{AFBD43B6-5E01-48AC-98C3-3FD43D219BD3}" type="datetime1">
              <a:rPr lang="zh-CN" altLang="en-US" smtClean="0"/>
            </a:fld>
            <a:endParaRPr lang="zh-CN" altLang="zh-CN" dirty="0"/>
          </a:p>
        </p:txBody>
      </p:sp>
      <p:sp>
        <p:nvSpPr>
          <p:cNvPr id="7"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灯片编号占位符 2"/>
          <p:cNvSpPr>
            <a:spLocks noGrp="1"/>
          </p:cNvSpPr>
          <p:nvPr>
            <p:ph type="sldNum" sz="quarter" idx="10"/>
          </p:nvPr>
        </p:nvSpPr>
        <p:spPr/>
        <p:txBody>
          <a:bodyPr/>
          <a:lstStyle>
            <a:lvl1pPr>
              <a:defRPr/>
            </a:lvl1pPr>
          </a:lstStyle>
          <a:p>
            <a:pPr>
              <a:defRPr/>
            </a:pPr>
            <a:fld id="{F87C3363-036B-4AA7-875E-7B2265DEB117}" type="slidenum">
              <a:rPr lang="en-US" altLang="zh-CN"/>
            </a:fld>
            <a:endParaRPr lang="zh-CN" altLang="zh-CN"/>
          </a:p>
        </p:txBody>
      </p:sp>
      <p:sp>
        <p:nvSpPr>
          <p:cNvPr id="4" name="页脚占位符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5" name="日期占位符 4"/>
          <p:cNvSpPr>
            <a:spLocks noGrp="1"/>
          </p:cNvSpPr>
          <p:nvPr>
            <p:ph type="dt" sz="half" idx="12"/>
          </p:nvPr>
        </p:nvSpPr>
        <p:spPr/>
        <p:txBody>
          <a:bodyPr/>
          <a:lstStyle>
            <a:lvl1pPr>
              <a:defRPr/>
            </a:lvl1pPr>
          </a:lstStyle>
          <a:p>
            <a:pPr>
              <a:defRPr/>
            </a:pPr>
            <a:fld id="{2B910312-1323-4D94-BA61-3A1FCC1A4899}" type="datetime1">
              <a:rPr lang="zh-CN" altLang="en-US" smtClean="0"/>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270F5DF5-9E83-4F12-BB16-CBCFC3ABA940}" type="slidenum">
              <a:rPr lang="en-US" altLang="zh-CN"/>
            </a:fld>
            <a:endParaRPr lang="zh-CN" altLang="zh-CN"/>
          </a:p>
        </p:txBody>
      </p:sp>
      <p:sp>
        <p:nvSpPr>
          <p:cNvPr id="3" name="页脚占位符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4" name="日期占位符 3"/>
          <p:cNvSpPr>
            <a:spLocks noGrp="1"/>
          </p:cNvSpPr>
          <p:nvPr>
            <p:ph type="dt" sz="half" idx="12"/>
          </p:nvPr>
        </p:nvSpPr>
        <p:spPr/>
        <p:txBody>
          <a:bodyPr/>
          <a:lstStyle>
            <a:lvl1pPr>
              <a:defRPr/>
            </a:lvl1pPr>
          </a:lstStyle>
          <a:p>
            <a:pPr>
              <a:defRPr/>
            </a:pPr>
            <a:fld id="{B017B9A6-280D-40CF-B316-582FFE45C551}" type="datetime1">
              <a:rPr lang="zh-CN" altLang="en-US" smtClean="0"/>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CEF9D8E4-509E-40C6-908C-6DD101A2EC0C}"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584FAD45-C41F-4E9A-9074-78EA875E71E6}" type="datetime1">
              <a:rPr lang="zh-CN" altLang="en-US" smtClean="0"/>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3933689B-0D79-4CC3-8122-E69AEC5762AF}"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E2D32FF7-3028-40FC-8703-D499D8A320CF}" type="datetime1">
              <a:rPr lang="zh-CN" altLang="en-US" smtClean="0"/>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CA1C7837-2C14-47FE-8373-DEB6AF3910C7}" type="slidenum">
              <a:rPr lang="en-US" altLang="zh-CN"/>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E8D46327-6E3D-4433-8583-CD66E6C2B2B4}" type="datetime1">
              <a:rPr lang="zh-CN" altLang="en-US" smtClean="0"/>
            </a:fld>
            <a:endParaRPr lang="zh-CN"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238126"/>
            <a:ext cx="2667000" cy="5999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38126"/>
            <a:ext cx="7797800" cy="5999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A8DD6046-3F72-40F0-A9EB-56DE51E26AA9}" type="slidenum">
              <a:rPr lang="en-US" altLang="zh-CN"/>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6DF18C8F-3BCC-4E9F-A8FF-C48E7AECB6BF}" type="datetime1">
              <a:rPr lang="zh-CN" altLang="en-US" smtClean="0"/>
            </a:fld>
            <a:endParaRPr lang="zh-CN"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488" y="146050"/>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灯片编号占位符 4"/>
          <p:cNvSpPr>
            <a:spLocks noGrp="1"/>
          </p:cNvSpPr>
          <p:nvPr>
            <p:ph type="sldNum" sz="quarter" idx="10"/>
          </p:nvPr>
        </p:nvSpPr>
        <p:spPr/>
        <p:txBody>
          <a:bodyPr/>
          <a:lstStyle>
            <a:lvl1pPr>
              <a:defRPr/>
            </a:lvl1pPr>
          </a:lstStyle>
          <a:p>
            <a:pPr>
              <a:defRPr/>
            </a:pPr>
            <a:fld id="{12117878-9CA6-484C-9566-25F3F4FCFE52}"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750C5445-74C9-4569-BC1F-F4738D80AC21}" type="datetime1">
              <a:rPr lang="zh-CN" altLang="en-US" smtClean="0"/>
            </a:fld>
            <a:endParaRPr lang="zh-CN"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38125"/>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quarter" idx="2"/>
          </p:nvPr>
        </p:nvSpPr>
        <p:spPr>
          <a:xfrm>
            <a:off x="6028267" y="1282700"/>
            <a:ext cx="5215467"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内容占位符 4"/>
          <p:cNvSpPr>
            <a:spLocks noGrp="1"/>
          </p:cNvSpPr>
          <p:nvPr>
            <p:ph sz="quarter" idx="3"/>
          </p:nvPr>
        </p:nvSpPr>
        <p:spPr>
          <a:xfrm>
            <a:off x="6028267" y="3835400"/>
            <a:ext cx="5215467"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5"/>
          <p:cNvSpPr>
            <a:spLocks noGrp="1"/>
          </p:cNvSpPr>
          <p:nvPr>
            <p:ph type="sldNum" sz="quarter" idx="10"/>
          </p:nvPr>
        </p:nvSpPr>
        <p:spPr/>
        <p:txBody>
          <a:bodyPr/>
          <a:lstStyle>
            <a:lvl1pPr>
              <a:defRPr/>
            </a:lvl1pPr>
          </a:lstStyle>
          <a:p>
            <a:pPr>
              <a:defRPr/>
            </a:pPr>
            <a:fld id="{AA07930B-882E-480F-9135-EC0797986721}" type="slidenum">
              <a:rPr lang="en-US" altLang="zh-CN"/>
            </a:fld>
            <a:endParaRPr lang="zh-CN" altLang="zh-CN"/>
          </a:p>
        </p:txBody>
      </p:sp>
      <p:sp>
        <p:nvSpPr>
          <p:cNvPr id="7" name="页脚占位符 6"/>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8" name="日期占位符 7"/>
          <p:cNvSpPr>
            <a:spLocks noGrp="1"/>
          </p:cNvSpPr>
          <p:nvPr>
            <p:ph type="dt" sz="half" idx="12"/>
          </p:nvPr>
        </p:nvSpPr>
        <p:spPr/>
        <p:txBody>
          <a:bodyPr/>
          <a:lstStyle>
            <a:lvl1pPr>
              <a:defRPr/>
            </a:lvl1pPr>
          </a:lstStyle>
          <a:p>
            <a:pPr>
              <a:defRPr/>
            </a:pPr>
            <a:fld id="{9EE6F22A-5C5C-4746-A08C-9FE329693057}" type="datetime1">
              <a:rPr lang="zh-CN" altLang="en-US" smtClean="0"/>
            </a:fld>
            <a:endParaRPr lang="zh-CN"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10216" y="115234"/>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10634133"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9600" y="3835400"/>
            <a:ext cx="10634133"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D1B5AD53-7F81-48D2-AFE8-C06985C2E98D}" type="slidenum">
              <a:rPr lang="en-US" altLang="zh-CN"/>
            </a:fld>
            <a:endParaRPr lang="zh-CN"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Rectangle 18"/>
          <p:cNvSpPr>
            <a:spLocks noGrp="1" noChangeArrowheads="1"/>
          </p:cNvSpPr>
          <p:nvPr>
            <p:ph type="dt" sz="half" idx="12"/>
          </p:nvPr>
        </p:nvSpPr>
        <p:spPr/>
        <p:txBody>
          <a:bodyPr/>
          <a:lstStyle>
            <a:lvl1pPr>
              <a:defRPr/>
            </a:lvl1pPr>
          </a:lstStyle>
          <a:p>
            <a:pPr>
              <a:defRPr/>
            </a:pPr>
            <a:fld id="{5078FBB7-0F15-4200-BBA1-4044B4192C9E}" type="datetime1">
              <a:rPr lang="zh-CN" altLang="en-US" smtClean="0"/>
            </a:fld>
            <a:endParaRPr lang="zh-CN"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5488517" y="5643563"/>
            <a:ext cx="5791200" cy="76200"/>
            <a:chOff x="2859" y="4250"/>
            <a:chExt cx="2729" cy="41"/>
          </a:xfrm>
        </p:grpSpPr>
        <p:sp>
          <p:nvSpPr>
            <p:cNvPr id="5" name="Oval 3"/>
            <p:cNvSpPr>
              <a:spLocks noChangeArrowheads="1"/>
            </p:cNvSpPr>
            <p:nvPr/>
          </p:nvSpPr>
          <p:spPr bwMode="invGray">
            <a:xfrm>
              <a:off x="2859" y="4250"/>
              <a:ext cx="42" cy="41"/>
            </a:xfrm>
            <a:prstGeom prst="ellipse">
              <a:avLst/>
            </a:prstGeom>
            <a:solidFill>
              <a:schemeClr val="tx2"/>
            </a:solidFill>
            <a:ln w="9525">
              <a:noFill/>
              <a:round/>
            </a:ln>
            <a:effectLst/>
          </p:spPr>
          <p:txBody>
            <a:bodyPr/>
            <a:lstStyle/>
            <a:p>
              <a:pPr>
                <a:defRPr/>
              </a:pPr>
              <a:endParaRPr lang="en-US" sz="1800"/>
            </a:p>
          </p:txBody>
        </p:sp>
        <p:sp>
          <p:nvSpPr>
            <p:cNvPr id="6" name="Oval 4"/>
            <p:cNvSpPr>
              <a:spLocks noChangeArrowheads="1"/>
            </p:cNvSpPr>
            <p:nvPr/>
          </p:nvSpPr>
          <p:spPr bwMode="invGray">
            <a:xfrm>
              <a:off x="3243" y="4250"/>
              <a:ext cx="42" cy="41"/>
            </a:xfrm>
            <a:prstGeom prst="ellipse">
              <a:avLst/>
            </a:prstGeom>
            <a:solidFill>
              <a:schemeClr val="tx2"/>
            </a:solidFill>
            <a:ln w="9525">
              <a:noFill/>
              <a:round/>
            </a:ln>
            <a:effectLst/>
          </p:spPr>
          <p:txBody>
            <a:bodyPr/>
            <a:lstStyle/>
            <a:p>
              <a:pPr>
                <a:defRPr/>
              </a:pPr>
              <a:endParaRPr lang="en-US" sz="1800"/>
            </a:p>
          </p:txBody>
        </p:sp>
        <p:sp>
          <p:nvSpPr>
            <p:cNvPr id="7" name="Oval 5"/>
            <p:cNvSpPr>
              <a:spLocks noChangeArrowheads="1"/>
            </p:cNvSpPr>
            <p:nvPr/>
          </p:nvSpPr>
          <p:spPr bwMode="invGray">
            <a:xfrm>
              <a:off x="3627" y="4250"/>
              <a:ext cx="41" cy="41"/>
            </a:xfrm>
            <a:prstGeom prst="ellipse">
              <a:avLst/>
            </a:prstGeom>
            <a:solidFill>
              <a:schemeClr val="tx2"/>
            </a:solidFill>
            <a:ln w="9525">
              <a:noFill/>
              <a:round/>
            </a:ln>
            <a:effectLst/>
          </p:spPr>
          <p:txBody>
            <a:bodyPr/>
            <a:lstStyle/>
            <a:p>
              <a:pPr>
                <a:defRPr/>
              </a:pPr>
              <a:endParaRPr lang="en-US" sz="1800"/>
            </a:p>
          </p:txBody>
        </p:sp>
        <p:sp>
          <p:nvSpPr>
            <p:cNvPr id="8" name="Oval 6"/>
            <p:cNvSpPr>
              <a:spLocks noChangeArrowheads="1"/>
            </p:cNvSpPr>
            <p:nvPr/>
          </p:nvSpPr>
          <p:spPr bwMode="invGray">
            <a:xfrm>
              <a:off x="4011" y="4250"/>
              <a:ext cx="41" cy="41"/>
            </a:xfrm>
            <a:prstGeom prst="ellipse">
              <a:avLst/>
            </a:prstGeom>
            <a:solidFill>
              <a:schemeClr val="tx2"/>
            </a:solidFill>
            <a:ln w="9525">
              <a:noFill/>
              <a:round/>
            </a:ln>
            <a:effectLst/>
          </p:spPr>
          <p:txBody>
            <a:bodyPr/>
            <a:lstStyle/>
            <a:p>
              <a:pPr>
                <a:defRPr/>
              </a:pPr>
              <a:endParaRPr lang="en-US" sz="1800"/>
            </a:p>
          </p:txBody>
        </p:sp>
        <p:sp>
          <p:nvSpPr>
            <p:cNvPr id="9" name="Oval 7"/>
            <p:cNvSpPr>
              <a:spLocks noChangeArrowheads="1"/>
            </p:cNvSpPr>
            <p:nvPr/>
          </p:nvSpPr>
          <p:spPr bwMode="invGray">
            <a:xfrm>
              <a:off x="4395" y="4250"/>
              <a:ext cx="42" cy="41"/>
            </a:xfrm>
            <a:prstGeom prst="ellipse">
              <a:avLst/>
            </a:prstGeom>
            <a:solidFill>
              <a:schemeClr val="tx2"/>
            </a:solidFill>
            <a:ln w="9525">
              <a:noFill/>
              <a:round/>
            </a:ln>
            <a:effectLst/>
          </p:spPr>
          <p:txBody>
            <a:bodyPr/>
            <a:lstStyle/>
            <a:p>
              <a:pPr>
                <a:defRPr/>
              </a:pPr>
              <a:endParaRPr lang="en-US" sz="1800"/>
            </a:p>
          </p:txBody>
        </p:sp>
        <p:sp>
          <p:nvSpPr>
            <p:cNvPr id="10" name="Oval 8"/>
            <p:cNvSpPr>
              <a:spLocks noChangeArrowheads="1"/>
            </p:cNvSpPr>
            <p:nvPr/>
          </p:nvSpPr>
          <p:spPr bwMode="invGray">
            <a:xfrm>
              <a:off x="4779" y="4250"/>
              <a:ext cx="42" cy="41"/>
            </a:xfrm>
            <a:prstGeom prst="ellipse">
              <a:avLst/>
            </a:prstGeom>
            <a:solidFill>
              <a:schemeClr val="tx2"/>
            </a:solidFill>
            <a:ln w="9525">
              <a:noFill/>
              <a:round/>
            </a:ln>
            <a:effectLst/>
          </p:spPr>
          <p:txBody>
            <a:bodyPr/>
            <a:lstStyle/>
            <a:p>
              <a:pPr>
                <a:defRPr/>
              </a:pPr>
              <a:endParaRPr lang="en-US" sz="1800"/>
            </a:p>
          </p:txBody>
        </p:sp>
        <p:sp>
          <p:nvSpPr>
            <p:cNvPr id="11" name="Oval 9"/>
            <p:cNvSpPr>
              <a:spLocks noChangeArrowheads="1"/>
            </p:cNvSpPr>
            <p:nvPr/>
          </p:nvSpPr>
          <p:spPr bwMode="invGray">
            <a:xfrm>
              <a:off x="5163" y="4250"/>
              <a:ext cx="42" cy="41"/>
            </a:xfrm>
            <a:prstGeom prst="ellipse">
              <a:avLst/>
            </a:prstGeom>
            <a:solidFill>
              <a:schemeClr val="tx2"/>
            </a:solidFill>
            <a:ln w="9525">
              <a:noFill/>
              <a:round/>
            </a:ln>
            <a:effectLst/>
          </p:spPr>
          <p:txBody>
            <a:bodyPr/>
            <a:lstStyle/>
            <a:p>
              <a:pPr>
                <a:defRPr/>
              </a:pPr>
              <a:endParaRPr lang="en-US" sz="1800"/>
            </a:p>
          </p:txBody>
        </p:sp>
        <p:sp>
          <p:nvSpPr>
            <p:cNvPr id="12" name="Oval 10"/>
            <p:cNvSpPr>
              <a:spLocks noChangeArrowheads="1"/>
            </p:cNvSpPr>
            <p:nvPr/>
          </p:nvSpPr>
          <p:spPr bwMode="invGray">
            <a:xfrm>
              <a:off x="5547" y="4250"/>
              <a:ext cx="41" cy="41"/>
            </a:xfrm>
            <a:prstGeom prst="ellipse">
              <a:avLst/>
            </a:prstGeom>
            <a:solidFill>
              <a:schemeClr val="tx2"/>
            </a:solidFill>
            <a:ln w="9525">
              <a:noFill/>
              <a:round/>
            </a:ln>
            <a:effectLst/>
          </p:spPr>
          <p:txBody>
            <a:bodyPr/>
            <a:lstStyle/>
            <a:p>
              <a:pPr>
                <a:defRPr/>
              </a:pPr>
              <a:endParaRPr lang="en-US" sz="1800"/>
            </a:p>
          </p:txBody>
        </p:sp>
      </p:grpSp>
      <p:sp>
        <p:nvSpPr>
          <p:cNvPr id="13" name="Line 15"/>
          <p:cNvSpPr>
            <a:spLocks noChangeShapeType="1"/>
          </p:cNvSpPr>
          <p:nvPr/>
        </p:nvSpPr>
        <p:spPr bwMode="auto">
          <a:xfrm>
            <a:off x="571500" y="1214438"/>
            <a:ext cx="11040533" cy="0"/>
          </a:xfrm>
          <a:prstGeom prst="line">
            <a:avLst/>
          </a:prstGeom>
          <a:noFill/>
          <a:ln w="76200">
            <a:solidFill>
              <a:srgbClr val="FFC000"/>
            </a:solidFill>
            <a:round/>
          </a:ln>
          <a:effectLst>
            <a:outerShdw dist="53882" dir="2700000" algn="ctr" rotWithShape="0">
              <a:srgbClr val="808080">
                <a:alpha val="50000"/>
              </a:srgbClr>
            </a:outerShdw>
          </a:effectLst>
        </p:spPr>
        <p:txBody>
          <a:bodyPr lIns="92075" tIns="46038" rIns="92075" bIns="46038" anchor="ctr"/>
          <a:lstStyle/>
          <a:p>
            <a:pPr>
              <a:defRPr/>
            </a:pPr>
            <a:endParaRPr lang="en-US" sz="1800"/>
          </a:p>
        </p:txBody>
      </p:sp>
      <p:sp>
        <p:nvSpPr>
          <p:cNvPr id="14" name="Line 16"/>
          <p:cNvSpPr>
            <a:spLocks noChangeShapeType="1"/>
          </p:cNvSpPr>
          <p:nvPr/>
        </p:nvSpPr>
        <p:spPr bwMode="auto">
          <a:xfrm>
            <a:off x="476251" y="5643563"/>
            <a:ext cx="4415367" cy="0"/>
          </a:xfrm>
          <a:prstGeom prst="line">
            <a:avLst/>
          </a:prstGeom>
          <a:noFill/>
          <a:ln w="76200">
            <a:solidFill>
              <a:srgbClr val="FFC00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sp>
        <p:nvSpPr>
          <p:cNvPr id="174097" name="Rectangle 17"/>
          <p:cNvSpPr>
            <a:spLocks noGrp="1" noRot="1" noChangeArrowheads="1"/>
          </p:cNvSpPr>
          <p:nvPr>
            <p:ph type="subTitle" idx="1"/>
          </p:nvPr>
        </p:nvSpPr>
        <p:spPr>
          <a:xfrm>
            <a:off x="4751917" y="3500438"/>
            <a:ext cx="6474883" cy="1751012"/>
          </a:xfrm>
        </p:spPr>
        <p:txBody>
          <a:bodyPr lIns="91440" tIns="45720" rIns="91440" bIns="45720"/>
          <a:lstStyle>
            <a:lvl1pPr marL="0" indent="0" algn="ctr">
              <a:buFont typeface="Wingdings" panose="05000000000000000000" pitchFamily="2" charset="2"/>
              <a:buNone/>
              <a:defRPr sz="3900">
                <a:solidFill>
                  <a:srgbClr val="000066"/>
                </a:solidFill>
              </a:defRPr>
            </a:lvl1pPr>
          </a:lstStyle>
          <a:p>
            <a:r>
              <a:rPr lang="zh-CN" altLang="en-US" dirty="0"/>
              <a:t>单击此处编辑母版副标题样式</a:t>
            </a:r>
            <a:endParaRPr lang="zh-CN" altLang="en-US" dirty="0"/>
          </a:p>
        </p:txBody>
      </p:sp>
      <p:sp>
        <p:nvSpPr>
          <p:cNvPr id="174098" name="Rectangle 18"/>
          <p:cNvSpPr>
            <a:spLocks noGrp="1" noRot="1" noChangeArrowheads="1"/>
          </p:cNvSpPr>
          <p:nvPr>
            <p:ph type="ctrTitle"/>
          </p:nvPr>
        </p:nvSpPr>
        <p:spPr>
          <a:xfrm>
            <a:off x="1809721" y="1428737"/>
            <a:ext cx="9218084" cy="1284287"/>
          </a:xfrm>
        </p:spPr>
        <p:txBody>
          <a:bodyPr lIns="91440" tIns="45720" rIns="91440" bIns="45720"/>
          <a:lstStyle>
            <a:lvl1pPr>
              <a:defRPr sz="3800">
                <a:ea typeface="楷体_GB2312" pitchFamily="49" charset="-122"/>
              </a:defRPr>
            </a:lvl1pPr>
          </a:lstStyle>
          <a:p>
            <a:r>
              <a:rPr lang="zh-CN" altLang="en-US" dirty="0"/>
              <a:t>单击此处编辑母版标题样式</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7250" y="2754515"/>
            <a:ext cx="3700505" cy="27809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sldNum" sz="quarter" idx="10"/>
          </p:nvPr>
        </p:nvSpPr>
        <p:spPr/>
        <p:txBody>
          <a:bodyPr/>
          <a:lstStyle>
            <a:lvl1pPr>
              <a:defRPr/>
            </a:lvl1pPr>
          </a:lstStyle>
          <a:p>
            <a:pPr>
              <a:defRPr/>
            </a:pPr>
            <a:fld id="{D5F01A71-01C5-4807-9EAB-7D9E7AAE845C}" type="slidenum">
              <a:rPr lang="en-US" altLang="zh-CN"/>
            </a:fld>
            <a:endParaRPr lang="zh-CN" altLang="zh-CN"/>
          </a:p>
        </p:txBody>
      </p:sp>
      <p:sp>
        <p:nvSpPr>
          <p:cNvPr id="6" name="Rectangle 18"/>
          <p:cNvSpPr>
            <a:spLocks noGrp="1" noChangeArrowheads="1"/>
          </p:cNvSpPr>
          <p:nvPr>
            <p:ph type="dt" sz="half" idx="12"/>
          </p:nvPr>
        </p:nvSpPr>
        <p:spPr/>
        <p:txBody>
          <a:bodyPr/>
          <a:lstStyle>
            <a:lvl1pPr>
              <a:defRPr/>
            </a:lvl1pPr>
          </a:lstStyle>
          <a:p>
            <a:pPr>
              <a:defRPr/>
            </a:pPr>
            <a:fld id="{D8329FC2-F139-4B28-BBB4-CE63C20E6A6F}" type="datetime1">
              <a:rPr lang="zh-CN" altLang="en-US" smtClean="0"/>
            </a:fld>
            <a:endParaRPr lang="zh-CN" altLang="zh-CN"/>
          </a:p>
        </p:txBody>
      </p:sp>
      <p:sp>
        <p:nvSpPr>
          <p:cNvPr id="7"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24056" y="74029"/>
            <a:ext cx="10363200" cy="685800"/>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2pPr>
              <a:defRPr baseline="0">
                <a:solidFill>
                  <a:schemeClr val="tx1"/>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2"/>
          <p:cNvSpPr>
            <a:spLocks noGrp="1" noChangeArrowheads="1"/>
          </p:cNvSpPr>
          <p:nvPr>
            <p:ph type="sldNum" sz="quarter" idx="10"/>
          </p:nvPr>
        </p:nvSpPr>
        <p:spPr/>
        <p:txBody>
          <a:bodyPr/>
          <a:lstStyle>
            <a:lvl1pPr>
              <a:defRPr baseline="0">
                <a:solidFill>
                  <a:srgbClr val="FFC000"/>
                </a:solidFill>
              </a:defRPr>
            </a:lvl1pPr>
          </a:lstStyle>
          <a:p>
            <a:pPr>
              <a:defRPr/>
            </a:pPr>
            <a:fld id="{1832F952-6225-4FC9-8ABB-215428A00922}" type="slidenum">
              <a:rPr lang="en-US" altLang="zh-CN" smtClean="0"/>
            </a:fld>
            <a:endParaRPr lang="zh-CN" altLang="zh-CN" dirty="0"/>
          </a:p>
        </p:txBody>
      </p:sp>
      <p:sp>
        <p:nvSpPr>
          <p:cNvPr id="5" name="Rectangle 3"/>
          <p:cNvSpPr>
            <a:spLocks noGrp="1" noChangeArrowheads="1"/>
          </p:cNvSpPr>
          <p:nvPr>
            <p:ph type="ftr" sz="quarter" idx="11"/>
          </p:nvPr>
        </p:nvSpPr>
        <p:spPr/>
        <p:txBody>
          <a:bodyPr/>
          <a:lstStyle>
            <a:lvl1pPr>
              <a:defRPr/>
            </a:lvl1pPr>
          </a:lstStyle>
          <a:p>
            <a:pPr>
              <a:defRPr/>
            </a:pPr>
            <a:r>
              <a:rPr lang="zh-CN" altLang="en-US" dirty="0"/>
              <a:t>面向对象程序设计与应用</a:t>
            </a:r>
            <a:endParaRPr lang="zh-CN" altLang="zh-CN" dirty="0"/>
          </a:p>
        </p:txBody>
      </p:sp>
      <p:sp>
        <p:nvSpPr>
          <p:cNvPr id="6" name="Rectangle 18"/>
          <p:cNvSpPr>
            <a:spLocks noGrp="1" noChangeArrowheads="1"/>
          </p:cNvSpPr>
          <p:nvPr>
            <p:ph type="dt" sz="half" idx="12"/>
          </p:nvPr>
        </p:nvSpPr>
        <p:spPr/>
        <p:txBody>
          <a:bodyPr/>
          <a:lstStyle>
            <a:lvl1pPr>
              <a:defRPr baseline="0">
                <a:solidFill>
                  <a:srgbClr val="FFC000"/>
                </a:solidFill>
              </a:defRPr>
            </a:lvl1pPr>
          </a:lstStyle>
          <a:p>
            <a:pPr>
              <a:defRPr/>
            </a:pPr>
            <a:fld id="{C322502F-11E0-4075-8FC4-BF408AA4F053}" type="datetime1">
              <a:rPr lang="zh-CN" altLang="en-US" smtClean="0"/>
            </a:fld>
            <a:endParaRPr lang="zh-CN" alt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sldNum" sz="quarter" idx="10"/>
          </p:nvPr>
        </p:nvSpPr>
        <p:spPr/>
        <p:txBody>
          <a:bodyPr/>
          <a:lstStyle>
            <a:lvl1pPr>
              <a:defRPr/>
            </a:lvl1pPr>
          </a:lstStyle>
          <a:p>
            <a:pPr>
              <a:defRPr/>
            </a:pPr>
            <a:fld id="{D5F01A71-01C5-4807-9EAB-7D9E7AAE845C}" type="slidenum">
              <a:rPr lang="en-US" altLang="zh-CN"/>
            </a:fld>
            <a:endParaRPr lang="zh-CN" altLang="zh-CN"/>
          </a:p>
        </p:txBody>
      </p:sp>
      <p:sp>
        <p:nvSpPr>
          <p:cNvPr id="5" name="Rectangle 3"/>
          <p:cNvSpPr>
            <a:spLocks noGrp="1" noChangeArrowheads="1"/>
          </p:cNvSpPr>
          <p:nvPr>
            <p:ph type="ftr" sz="quarter" idx="11"/>
          </p:nvPr>
        </p:nvSpPr>
        <p:spPr/>
        <p:txBody>
          <a:bodyPr/>
          <a:lstStyle>
            <a:lvl1pPr>
              <a:defRPr/>
            </a:lvl1pPr>
          </a:lstStyle>
          <a:p>
            <a:pPr>
              <a:defRPr/>
            </a:pPr>
            <a:r>
              <a:rPr lang="zh-CN" altLang="en-US" dirty="0"/>
              <a:t>面向对象程序设计与应用</a:t>
            </a:r>
            <a:endParaRPr lang="zh-CN" altLang="zh-CN" dirty="0"/>
          </a:p>
        </p:txBody>
      </p:sp>
      <p:sp>
        <p:nvSpPr>
          <p:cNvPr id="6" name="Rectangle 18"/>
          <p:cNvSpPr>
            <a:spLocks noGrp="1" noChangeArrowheads="1"/>
          </p:cNvSpPr>
          <p:nvPr>
            <p:ph type="dt" sz="half" idx="12"/>
          </p:nvPr>
        </p:nvSpPr>
        <p:spPr/>
        <p:txBody>
          <a:bodyPr/>
          <a:lstStyle>
            <a:lvl1pPr>
              <a:defRPr/>
            </a:lvl1pPr>
          </a:lstStyle>
          <a:p>
            <a:pPr>
              <a:defRPr/>
            </a:pPr>
            <a:fld id="{91E4D671-995E-4F2D-AC21-EE05DEBDC21C}" type="datetime1">
              <a:rPr lang="zh-CN" altLang="en-US" smtClean="0"/>
            </a:fld>
            <a:endParaRPr lang="zh-CN"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A0122020-2A4B-49CA-981C-3AC42CA4ADF3}" type="slidenum">
              <a:rPr lang="en-US" altLang="zh-CN"/>
            </a:fld>
            <a:endParaRPr lang="zh-CN"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dirty="0"/>
              <a:t>面向对象程序设计与应用</a:t>
            </a:r>
            <a:endParaRPr lang="zh-CN" altLang="zh-CN" dirty="0"/>
          </a:p>
        </p:txBody>
      </p:sp>
      <p:sp>
        <p:nvSpPr>
          <p:cNvPr id="7" name="Rectangle 18"/>
          <p:cNvSpPr>
            <a:spLocks noGrp="1" noChangeArrowheads="1"/>
          </p:cNvSpPr>
          <p:nvPr>
            <p:ph type="dt" sz="half" idx="12"/>
          </p:nvPr>
        </p:nvSpPr>
        <p:spPr/>
        <p:txBody>
          <a:bodyPr/>
          <a:lstStyle>
            <a:lvl1pPr>
              <a:defRPr/>
            </a:lvl1pPr>
          </a:lstStyle>
          <a:p>
            <a:pPr>
              <a:defRPr/>
            </a:pPr>
            <a:fld id="{E5DB1AB2-13B1-40D5-B5EF-1795CC018216}" type="datetime1">
              <a:rPr lang="zh-CN" altLang="en-US" smtClean="0"/>
            </a:fld>
            <a:endParaRPr lang="zh-CN"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2"/>
          <p:cNvSpPr>
            <a:spLocks noGrp="1" noChangeArrowheads="1"/>
          </p:cNvSpPr>
          <p:nvPr>
            <p:ph type="sldNum" sz="quarter" idx="10"/>
          </p:nvPr>
        </p:nvSpPr>
        <p:spPr/>
        <p:txBody>
          <a:bodyPr/>
          <a:lstStyle>
            <a:lvl1pPr>
              <a:defRPr/>
            </a:lvl1pPr>
          </a:lstStyle>
          <a:p>
            <a:pPr>
              <a:defRPr/>
            </a:pPr>
            <a:fld id="{3ACC72BB-5223-4478-9B54-3D44B8DA404D}" type="slidenum">
              <a:rPr lang="en-US" altLang="zh-CN"/>
            </a:fld>
            <a:endParaRPr lang="zh-CN" altLang="zh-CN"/>
          </a:p>
        </p:txBody>
      </p:sp>
      <p:sp>
        <p:nvSpPr>
          <p:cNvPr id="8" name="Rectangle 3"/>
          <p:cNvSpPr>
            <a:spLocks noGrp="1" noChangeArrowheads="1"/>
          </p:cNvSpPr>
          <p:nvPr>
            <p:ph type="ftr" sz="quarter" idx="11"/>
          </p:nvPr>
        </p:nvSpPr>
        <p:spPr/>
        <p:txBody>
          <a:bodyPr/>
          <a:lstStyle>
            <a:lvl1pPr>
              <a:defRPr/>
            </a:lvl1pPr>
          </a:lstStyle>
          <a:p>
            <a:pPr>
              <a:defRPr/>
            </a:pPr>
            <a:r>
              <a:rPr lang="zh-CN" altLang="en-US" dirty="0"/>
              <a:t>面向对象程序设计与应用</a:t>
            </a:r>
            <a:endParaRPr lang="zh-CN" altLang="zh-CN" dirty="0"/>
          </a:p>
        </p:txBody>
      </p:sp>
      <p:sp>
        <p:nvSpPr>
          <p:cNvPr id="9" name="Rectangle 18"/>
          <p:cNvSpPr>
            <a:spLocks noGrp="1" noChangeArrowheads="1"/>
          </p:cNvSpPr>
          <p:nvPr>
            <p:ph type="dt" sz="half" idx="12"/>
          </p:nvPr>
        </p:nvSpPr>
        <p:spPr/>
        <p:txBody>
          <a:bodyPr/>
          <a:lstStyle>
            <a:lvl1pPr>
              <a:defRPr/>
            </a:lvl1pPr>
          </a:lstStyle>
          <a:p>
            <a:pPr>
              <a:defRPr/>
            </a:pPr>
            <a:fld id="{02C057DF-DD14-4C37-9FB2-B03D0AA5049D}" type="datetime1">
              <a:rPr lang="zh-CN" altLang="en-US" smtClean="0"/>
            </a:fld>
            <a:endParaRPr lang="zh-CN"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灯片编号占位符 2"/>
          <p:cNvSpPr>
            <a:spLocks noGrp="1"/>
          </p:cNvSpPr>
          <p:nvPr>
            <p:ph type="sldNum" sz="quarter" idx="10"/>
          </p:nvPr>
        </p:nvSpPr>
        <p:spPr/>
        <p:txBody>
          <a:bodyPr/>
          <a:lstStyle>
            <a:lvl1pPr>
              <a:defRPr/>
            </a:lvl1pPr>
          </a:lstStyle>
          <a:p>
            <a:pPr>
              <a:defRPr/>
            </a:pPr>
            <a:fld id="{F87C3363-036B-4AA7-875E-7B2265DEB117}" type="slidenum">
              <a:rPr lang="en-US" altLang="zh-CN"/>
            </a:fld>
            <a:endParaRPr lang="zh-CN" altLang="zh-CN"/>
          </a:p>
        </p:txBody>
      </p:sp>
      <p:sp>
        <p:nvSpPr>
          <p:cNvPr id="4" name="页脚占位符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5" name="日期占位符 4"/>
          <p:cNvSpPr>
            <a:spLocks noGrp="1"/>
          </p:cNvSpPr>
          <p:nvPr>
            <p:ph type="dt" sz="half" idx="12"/>
          </p:nvPr>
        </p:nvSpPr>
        <p:spPr/>
        <p:txBody>
          <a:bodyPr/>
          <a:lstStyle>
            <a:lvl1pPr>
              <a:defRPr/>
            </a:lvl1pPr>
          </a:lstStyle>
          <a:p>
            <a:pPr>
              <a:defRPr/>
            </a:pPr>
            <a:fld id="{2B910312-1323-4D94-BA61-3A1FCC1A4899}" type="datetime1">
              <a:rPr lang="zh-CN" altLang="en-US" smtClean="0"/>
            </a:fld>
            <a:endParaRPr lang="zh-CN"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270F5DF5-9E83-4F12-BB16-CBCFC3ABA940}" type="slidenum">
              <a:rPr lang="en-US" altLang="zh-CN"/>
            </a:fld>
            <a:endParaRPr lang="zh-CN" altLang="zh-CN"/>
          </a:p>
        </p:txBody>
      </p:sp>
      <p:sp>
        <p:nvSpPr>
          <p:cNvPr id="3" name="页脚占位符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4" name="日期占位符 3"/>
          <p:cNvSpPr>
            <a:spLocks noGrp="1"/>
          </p:cNvSpPr>
          <p:nvPr>
            <p:ph type="dt" sz="half" idx="12"/>
          </p:nvPr>
        </p:nvSpPr>
        <p:spPr/>
        <p:txBody>
          <a:bodyPr/>
          <a:lstStyle>
            <a:lvl1pPr>
              <a:defRPr/>
            </a:lvl1pPr>
          </a:lstStyle>
          <a:p>
            <a:pPr>
              <a:defRPr/>
            </a:pPr>
            <a:fld id="{B017B9A6-280D-40CF-B316-582FFE45C551}" type="datetime1">
              <a:rPr lang="zh-CN" altLang="en-US" smtClean="0"/>
            </a:fld>
            <a:endParaRPr lang="zh-CN"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CEF9D8E4-509E-40C6-908C-6DD101A2EC0C}"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584FAD45-C41F-4E9A-9074-78EA875E71E6}" type="datetime1">
              <a:rPr lang="zh-CN" altLang="en-US" smtClean="0"/>
            </a:fld>
            <a:endParaRPr lang="zh-CN"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3933689B-0D79-4CC3-8122-E69AEC5762AF}"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E2D32FF7-3028-40FC-8703-D499D8A320CF}" type="datetime1">
              <a:rPr lang="zh-CN" altLang="en-US" smtClean="0"/>
            </a:fld>
            <a:endParaRPr lang="zh-CN"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CA1C7837-2C14-47FE-8373-DEB6AF3910C7}" type="slidenum">
              <a:rPr lang="en-US" altLang="zh-CN"/>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E8D46327-6E3D-4433-8583-CD66E6C2B2B4}" type="datetime1">
              <a:rPr lang="zh-CN" altLang="en-US" smtClean="0"/>
            </a:fld>
            <a:endParaRPr lang="zh-CN"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238126"/>
            <a:ext cx="2667000" cy="5999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38126"/>
            <a:ext cx="7797800" cy="59991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A8DD6046-3F72-40F0-A9EB-56DE51E26AA9}" type="slidenum">
              <a:rPr lang="en-US" altLang="zh-CN"/>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6DF18C8F-3BCC-4E9F-A8FF-C48E7AECB6BF}" type="datetime1">
              <a:rPr lang="zh-CN" altLang="en-US" smtClean="0"/>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A0122020-2A4B-49CA-981C-3AC42CA4ADF3}" type="slidenum">
              <a:rPr lang="en-US" altLang="zh-CN"/>
            </a:fld>
            <a:endParaRPr lang="zh-CN"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7" name="Rectangle 18"/>
          <p:cNvSpPr>
            <a:spLocks noGrp="1" noChangeArrowheads="1"/>
          </p:cNvSpPr>
          <p:nvPr>
            <p:ph type="dt" sz="half" idx="12"/>
          </p:nvPr>
        </p:nvSpPr>
        <p:spPr/>
        <p:txBody>
          <a:bodyPr/>
          <a:lstStyle>
            <a:lvl1pPr>
              <a:defRPr/>
            </a:lvl1pPr>
          </a:lstStyle>
          <a:p>
            <a:pPr>
              <a:defRPr/>
            </a:pPr>
            <a:fld id="{5B262EEB-AFCC-4434-8ED9-B75A59A3173B}" type="datetime1">
              <a:rPr lang="zh-CN" altLang="en-US" smtClean="0"/>
            </a:fld>
            <a:endParaRPr lang="zh-CN"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488" y="146050"/>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灯片编号占位符 4"/>
          <p:cNvSpPr>
            <a:spLocks noGrp="1"/>
          </p:cNvSpPr>
          <p:nvPr>
            <p:ph type="sldNum" sz="quarter" idx="10"/>
          </p:nvPr>
        </p:nvSpPr>
        <p:spPr/>
        <p:txBody>
          <a:bodyPr/>
          <a:lstStyle>
            <a:lvl1pPr>
              <a:defRPr/>
            </a:lvl1pPr>
          </a:lstStyle>
          <a:p>
            <a:pPr>
              <a:defRPr/>
            </a:pPr>
            <a:fld id="{12117878-9CA6-484C-9566-25F3F4FCFE52}" type="slidenum">
              <a:rPr lang="en-US" altLang="zh-CN"/>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750C5445-74C9-4569-BC1F-F4738D80AC21}" type="datetime1">
              <a:rPr lang="zh-CN" altLang="en-US" smtClean="0"/>
            </a:fld>
            <a:endParaRPr lang="zh-CN"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38125"/>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quarter" idx="2"/>
          </p:nvPr>
        </p:nvSpPr>
        <p:spPr>
          <a:xfrm>
            <a:off x="6028267" y="1282700"/>
            <a:ext cx="5215467"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内容占位符 4"/>
          <p:cNvSpPr>
            <a:spLocks noGrp="1"/>
          </p:cNvSpPr>
          <p:nvPr>
            <p:ph sz="quarter" idx="3"/>
          </p:nvPr>
        </p:nvSpPr>
        <p:spPr>
          <a:xfrm>
            <a:off x="6028267" y="3835400"/>
            <a:ext cx="5215467"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灯片编号占位符 5"/>
          <p:cNvSpPr>
            <a:spLocks noGrp="1"/>
          </p:cNvSpPr>
          <p:nvPr>
            <p:ph type="sldNum" sz="quarter" idx="10"/>
          </p:nvPr>
        </p:nvSpPr>
        <p:spPr/>
        <p:txBody>
          <a:bodyPr/>
          <a:lstStyle>
            <a:lvl1pPr>
              <a:defRPr/>
            </a:lvl1pPr>
          </a:lstStyle>
          <a:p>
            <a:pPr>
              <a:defRPr/>
            </a:pPr>
            <a:fld id="{AA07930B-882E-480F-9135-EC0797986721}" type="slidenum">
              <a:rPr lang="en-US" altLang="zh-CN"/>
            </a:fld>
            <a:endParaRPr lang="zh-CN" altLang="zh-CN"/>
          </a:p>
        </p:txBody>
      </p:sp>
      <p:sp>
        <p:nvSpPr>
          <p:cNvPr id="7" name="页脚占位符 6"/>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defRPr/>
            </a:lvl1pPr>
          </a:lstStyle>
          <a:p>
            <a:pPr>
              <a:defRPr/>
            </a:pPr>
            <a:r>
              <a:rPr lang="zh-CN" altLang="en-US"/>
              <a:t>面向对象程序设计与应用</a:t>
            </a:r>
            <a:endParaRPr lang="zh-CN" altLang="zh-CN" dirty="0"/>
          </a:p>
        </p:txBody>
      </p:sp>
      <p:sp>
        <p:nvSpPr>
          <p:cNvPr id="8" name="日期占位符 7"/>
          <p:cNvSpPr>
            <a:spLocks noGrp="1"/>
          </p:cNvSpPr>
          <p:nvPr>
            <p:ph type="dt" sz="half" idx="12"/>
          </p:nvPr>
        </p:nvSpPr>
        <p:spPr/>
        <p:txBody>
          <a:bodyPr/>
          <a:lstStyle>
            <a:lvl1pPr>
              <a:defRPr/>
            </a:lvl1pPr>
          </a:lstStyle>
          <a:p>
            <a:pPr>
              <a:defRPr/>
            </a:pPr>
            <a:fld id="{9EE6F22A-5C5C-4746-A08C-9FE329693057}" type="datetime1">
              <a:rPr lang="zh-CN" altLang="en-US" smtClean="0"/>
            </a:fld>
            <a:endParaRPr lang="zh-CN"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10216" y="115234"/>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10634133"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09600" y="3835400"/>
            <a:ext cx="10634133" cy="24018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D1B5AD53-7F81-48D2-AFE8-C06985C2E98D}" type="slidenum">
              <a:rPr lang="en-US" altLang="zh-CN"/>
            </a:fld>
            <a:endParaRPr lang="zh-CN"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dirty="0"/>
              <a:t>面向对象程序设计与应用</a:t>
            </a:r>
            <a:endParaRPr lang="zh-CN" altLang="zh-CN" dirty="0"/>
          </a:p>
        </p:txBody>
      </p:sp>
      <p:sp>
        <p:nvSpPr>
          <p:cNvPr id="7" name="Rectangle 18"/>
          <p:cNvSpPr>
            <a:spLocks noGrp="1" noChangeArrowheads="1"/>
          </p:cNvSpPr>
          <p:nvPr>
            <p:ph type="dt" sz="half" idx="12"/>
          </p:nvPr>
        </p:nvSpPr>
        <p:spPr/>
        <p:txBody>
          <a:bodyPr/>
          <a:lstStyle>
            <a:lvl1pPr>
              <a:defRPr/>
            </a:lvl1pPr>
          </a:lstStyle>
          <a:p>
            <a:pPr>
              <a:defRPr/>
            </a:pPr>
            <a:fld id="{5078FBB7-0F15-4200-BBA1-4044B4192C9E}" type="datetime1">
              <a:rPr lang="zh-CN" altLang="en-US" smtClean="0"/>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Rectangle 2"/>
          <p:cNvSpPr>
            <a:spLocks noGrp="1" noChangeArrowheads="1"/>
          </p:cNvSpPr>
          <p:nvPr>
            <p:ph type="sldNum" sz="quarter" idx="10"/>
          </p:nvPr>
        </p:nvSpPr>
        <p:spPr/>
        <p:txBody>
          <a:bodyPr/>
          <a:lstStyle>
            <a:lvl1pPr>
              <a:defRPr/>
            </a:lvl1pPr>
          </a:lstStyle>
          <a:p>
            <a:pPr>
              <a:defRPr/>
            </a:pPr>
            <a:fld id="{3ACC72BB-5223-4478-9B54-3D44B8DA404D}" type="slidenum">
              <a:rPr lang="en-US" altLang="zh-CN"/>
            </a:fld>
            <a:endParaRPr lang="zh-CN" altLang="zh-CN"/>
          </a:p>
        </p:txBody>
      </p:sp>
      <p:sp>
        <p:nvSpPr>
          <p:cNvPr id="9" name="Rectangle 18"/>
          <p:cNvSpPr>
            <a:spLocks noGrp="1" noChangeArrowheads="1"/>
          </p:cNvSpPr>
          <p:nvPr>
            <p:ph type="dt" sz="half" idx="12"/>
          </p:nvPr>
        </p:nvSpPr>
        <p:spPr/>
        <p:txBody>
          <a:bodyPr/>
          <a:lstStyle>
            <a:lvl1pPr>
              <a:defRPr/>
            </a:lvl1pPr>
          </a:lstStyle>
          <a:p>
            <a:pPr>
              <a:defRPr/>
            </a:pPr>
            <a:fld id="{A7A551D0-D8A6-4EEA-AC53-17B226A722EF}" type="datetime1">
              <a:rPr lang="zh-CN" altLang="en-US" smtClean="0"/>
            </a:fld>
            <a:endParaRPr lang="zh-CN" altLang="zh-CN"/>
          </a:p>
        </p:txBody>
      </p:sp>
      <p:sp>
        <p:nvSpPr>
          <p:cNvPr id="10" name="Rectangle 3"/>
          <p:cNvSpPr>
            <a:spLocks noGrp="1" noChangeArrowheads="1"/>
          </p:cNvSpPr>
          <p:nvPr>
            <p:ph type="ftr" sz="quarter" idx="1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灯片编号占位符 2"/>
          <p:cNvSpPr>
            <a:spLocks noGrp="1"/>
          </p:cNvSpPr>
          <p:nvPr>
            <p:ph type="sldNum" sz="quarter" idx="10"/>
          </p:nvPr>
        </p:nvSpPr>
        <p:spPr/>
        <p:txBody>
          <a:bodyPr/>
          <a:lstStyle>
            <a:lvl1pPr>
              <a:defRPr/>
            </a:lvl1pPr>
          </a:lstStyle>
          <a:p>
            <a:pPr>
              <a:defRPr/>
            </a:pPr>
            <a:fld id="{F87C3363-036B-4AA7-875E-7B2265DEB117}" type="slidenum">
              <a:rPr lang="en-US" altLang="zh-CN"/>
            </a:fld>
            <a:endParaRPr lang="zh-CN" altLang="zh-CN"/>
          </a:p>
        </p:txBody>
      </p:sp>
      <p:sp>
        <p:nvSpPr>
          <p:cNvPr id="5" name="日期占位符 4"/>
          <p:cNvSpPr>
            <a:spLocks noGrp="1"/>
          </p:cNvSpPr>
          <p:nvPr>
            <p:ph type="dt" sz="half" idx="12"/>
          </p:nvPr>
        </p:nvSpPr>
        <p:spPr/>
        <p:txBody>
          <a:bodyPr/>
          <a:lstStyle>
            <a:lvl1pPr>
              <a:defRPr/>
            </a:lvl1pPr>
          </a:lstStyle>
          <a:p>
            <a:pPr>
              <a:defRPr/>
            </a:pPr>
            <a:fld id="{F3A75F69-D830-435D-89D6-835BE194D15B}" type="datetime1">
              <a:rPr lang="zh-CN" altLang="en-US" smtClean="0"/>
            </a:fld>
            <a:endParaRPr lang="zh-CN" altLang="zh-CN"/>
          </a:p>
        </p:txBody>
      </p:sp>
      <p:sp>
        <p:nvSpPr>
          <p:cNvPr id="6"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270F5DF5-9E83-4F12-BB16-CBCFC3ABA940}" type="slidenum">
              <a:rPr lang="en-US" altLang="zh-CN"/>
            </a:fld>
            <a:endParaRPr lang="zh-CN" altLang="zh-CN"/>
          </a:p>
        </p:txBody>
      </p:sp>
      <p:sp>
        <p:nvSpPr>
          <p:cNvPr id="4" name="日期占位符 3"/>
          <p:cNvSpPr>
            <a:spLocks noGrp="1"/>
          </p:cNvSpPr>
          <p:nvPr>
            <p:ph type="dt" sz="half" idx="12"/>
          </p:nvPr>
        </p:nvSpPr>
        <p:spPr/>
        <p:txBody>
          <a:bodyPr/>
          <a:lstStyle>
            <a:lvl1pPr>
              <a:defRPr/>
            </a:lvl1pPr>
          </a:lstStyle>
          <a:p>
            <a:pPr>
              <a:defRPr/>
            </a:pPr>
            <a:fld id="{DA9B4567-7EA2-4222-8503-9FDAEF1B6177}" type="datetime1">
              <a:rPr lang="zh-CN" altLang="en-US" smtClean="0"/>
            </a:fld>
            <a:endParaRPr lang="zh-CN" altLang="zh-CN"/>
          </a:p>
        </p:txBody>
      </p:sp>
      <p:sp>
        <p:nvSpPr>
          <p:cNvPr id="5"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CEF9D8E4-509E-40C6-908C-6DD101A2EC0C}" type="slidenum">
              <a:rPr lang="en-US" altLang="zh-CN"/>
            </a:fld>
            <a:endParaRPr lang="zh-CN" altLang="zh-CN"/>
          </a:p>
        </p:txBody>
      </p:sp>
      <p:sp>
        <p:nvSpPr>
          <p:cNvPr id="7" name="日期占位符 6"/>
          <p:cNvSpPr>
            <a:spLocks noGrp="1"/>
          </p:cNvSpPr>
          <p:nvPr>
            <p:ph type="dt" sz="half" idx="12"/>
          </p:nvPr>
        </p:nvSpPr>
        <p:spPr/>
        <p:txBody>
          <a:bodyPr/>
          <a:lstStyle>
            <a:lvl1pPr>
              <a:defRPr/>
            </a:lvl1pPr>
          </a:lstStyle>
          <a:p>
            <a:pPr>
              <a:defRPr/>
            </a:pPr>
            <a:fld id="{BB4F0C49-3939-4A09-812C-B9161624DA39}" type="datetime1">
              <a:rPr lang="zh-CN" altLang="en-US" smtClean="0"/>
            </a:fld>
            <a:endParaRPr lang="zh-CN" altLang="zh-CN"/>
          </a:p>
        </p:txBody>
      </p:sp>
      <p:sp>
        <p:nvSpPr>
          <p:cNvPr id="8"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3933689B-0D79-4CC3-8122-E69AEC5762AF}" type="slidenum">
              <a:rPr lang="en-US" altLang="zh-CN"/>
            </a:fld>
            <a:endParaRPr lang="zh-CN" altLang="zh-CN"/>
          </a:p>
        </p:txBody>
      </p:sp>
      <p:sp>
        <p:nvSpPr>
          <p:cNvPr id="7" name="日期占位符 6"/>
          <p:cNvSpPr>
            <a:spLocks noGrp="1"/>
          </p:cNvSpPr>
          <p:nvPr>
            <p:ph type="dt" sz="half" idx="12"/>
          </p:nvPr>
        </p:nvSpPr>
        <p:spPr/>
        <p:txBody>
          <a:bodyPr/>
          <a:lstStyle>
            <a:lvl1pPr>
              <a:defRPr/>
            </a:lvl1pPr>
          </a:lstStyle>
          <a:p>
            <a:pPr>
              <a:defRPr/>
            </a:pPr>
            <a:fld id="{E6712648-D682-413D-930C-0E136E5FCF33}" type="datetime1">
              <a:rPr lang="zh-CN" altLang="en-US" smtClean="0"/>
            </a:fld>
            <a:endParaRPr lang="zh-CN" altLang="zh-CN"/>
          </a:p>
        </p:txBody>
      </p:sp>
      <p:sp>
        <p:nvSpPr>
          <p:cNvPr id="8"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image" Target="../media/image2.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6" Type="http://schemas.openxmlformats.org/officeDocument/2006/relationships/theme" Target="../theme/theme3.xml"/><Relationship Id="rId15" Type="http://schemas.openxmlformats.org/officeDocument/2006/relationships/image" Target="../media/image2.jpeg"/><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sldNum" sz="quarter" idx="4"/>
          </p:nvPr>
        </p:nvSpPr>
        <p:spPr bwMode="auto">
          <a:xfrm>
            <a:off x="10663768" y="6453188"/>
            <a:ext cx="9186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Arial Black" panose="020B0A04020102020204" pitchFamily="34" charset="0"/>
                <a:ea typeface="宋体" panose="02010600030101010101" pitchFamily="2" charset="-122"/>
              </a:defRPr>
            </a:lvl1pPr>
          </a:lstStyle>
          <a:p>
            <a:pPr>
              <a:defRPr/>
            </a:pPr>
            <a:fld id="{D1E3FA55-05C3-4042-8FDB-ED5BFBE783D1}" type="slidenum">
              <a:rPr lang="en-US" altLang="zh-CN" smtClean="0"/>
            </a:fld>
            <a:endParaRPr lang="zh-CN" altLang="zh-CN" dirty="0"/>
          </a:p>
        </p:txBody>
      </p:sp>
      <p:sp>
        <p:nvSpPr>
          <p:cNvPr id="173059" name="Rectangle 3"/>
          <p:cNvSpPr>
            <a:spLocks noGrp="1" noChangeArrowheads="1"/>
          </p:cNvSpPr>
          <p:nvPr>
            <p:ph type="ftr" sz="quarter" idx="3"/>
          </p:nvPr>
        </p:nvSpPr>
        <p:spPr bwMode="auto">
          <a:xfrm>
            <a:off x="2244847"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173060" name="Rectangle 4"/>
          <p:cNvSpPr>
            <a:spLocks noGrp="1" noChangeArrowheads="1"/>
          </p:cNvSpPr>
          <p:nvPr>
            <p:ph type="title"/>
          </p:nvPr>
        </p:nvSpPr>
        <p:spPr bwMode="auto">
          <a:xfrm>
            <a:off x="1310216" y="120715"/>
            <a:ext cx="10363200" cy="685800"/>
          </a:xfrm>
          <a:prstGeom prst="rect">
            <a:avLst/>
          </a:prstGeom>
          <a:noFill/>
          <a:ln w="9525">
            <a:noFill/>
            <a:miter lim="800000"/>
          </a:ln>
          <a:effec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7173" name="Rectangle 5"/>
          <p:cNvSpPr>
            <a:spLocks noGrp="1" noChangeArrowheads="1"/>
          </p:cNvSpPr>
          <p:nvPr>
            <p:ph type="body" idx="1"/>
          </p:nvPr>
        </p:nvSpPr>
        <p:spPr bwMode="auto">
          <a:xfrm>
            <a:off x="790040" y="1114769"/>
            <a:ext cx="10634133" cy="4954588"/>
          </a:xfrm>
          <a:prstGeom prst="rect">
            <a:avLst/>
          </a:prstGeom>
          <a:noFill/>
          <a:ln w="9525">
            <a:noFill/>
            <a:miter lim="800000"/>
          </a:ln>
        </p:spPr>
        <p:txBody>
          <a:bodyPr vert="horz" wrap="square" lIns="92075" tIns="46038" rIns="92075" bIns="46038"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grpSp>
        <p:nvGrpSpPr>
          <p:cNvPr id="7174" name="Group 6"/>
          <p:cNvGrpSpPr/>
          <p:nvPr/>
        </p:nvGrpSpPr>
        <p:grpSpPr bwMode="auto">
          <a:xfrm>
            <a:off x="527052" y="6286501"/>
            <a:ext cx="10610849" cy="74613"/>
            <a:chOff x="250" y="4128"/>
            <a:chExt cx="5013" cy="47"/>
          </a:xfrm>
        </p:grpSpPr>
        <p:grpSp>
          <p:nvGrpSpPr>
            <p:cNvPr id="7178" name="Group 7"/>
            <p:cNvGrpSpPr/>
            <p:nvPr userDrawn="1"/>
          </p:nvGrpSpPr>
          <p:grpSpPr bwMode="auto">
            <a:xfrm>
              <a:off x="3223" y="4128"/>
              <a:ext cx="2040" cy="47"/>
              <a:chOff x="2859" y="4250"/>
              <a:chExt cx="2729" cy="41"/>
            </a:xfrm>
          </p:grpSpPr>
          <p:sp>
            <p:nvSpPr>
              <p:cNvPr id="173064" name="Oval 8"/>
              <p:cNvSpPr>
                <a:spLocks noChangeArrowheads="1"/>
              </p:cNvSpPr>
              <p:nvPr userDrawn="1"/>
            </p:nvSpPr>
            <p:spPr bwMode="invGray">
              <a:xfrm>
                <a:off x="2859"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5" name="Oval 9"/>
              <p:cNvSpPr>
                <a:spLocks noChangeArrowheads="1"/>
              </p:cNvSpPr>
              <p:nvPr userDrawn="1"/>
            </p:nvSpPr>
            <p:spPr bwMode="invGray">
              <a:xfrm>
                <a:off x="3243"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6" name="Oval 10"/>
              <p:cNvSpPr>
                <a:spLocks noChangeArrowheads="1"/>
              </p:cNvSpPr>
              <p:nvPr userDrawn="1"/>
            </p:nvSpPr>
            <p:spPr bwMode="invGray">
              <a:xfrm>
                <a:off x="3627"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7" name="Oval 11"/>
              <p:cNvSpPr>
                <a:spLocks noChangeArrowheads="1"/>
              </p:cNvSpPr>
              <p:nvPr userDrawn="1"/>
            </p:nvSpPr>
            <p:spPr bwMode="invGray">
              <a:xfrm>
                <a:off x="4011"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8" name="Oval 12"/>
              <p:cNvSpPr>
                <a:spLocks noChangeArrowheads="1"/>
              </p:cNvSpPr>
              <p:nvPr userDrawn="1"/>
            </p:nvSpPr>
            <p:spPr bwMode="invGray">
              <a:xfrm>
                <a:off x="4395"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9" name="Oval 13"/>
              <p:cNvSpPr>
                <a:spLocks noChangeArrowheads="1"/>
              </p:cNvSpPr>
              <p:nvPr userDrawn="1"/>
            </p:nvSpPr>
            <p:spPr bwMode="invGray">
              <a:xfrm>
                <a:off x="4779"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0" name="Oval 14"/>
              <p:cNvSpPr>
                <a:spLocks noChangeArrowheads="1"/>
              </p:cNvSpPr>
              <p:nvPr userDrawn="1"/>
            </p:nvSpPr>
            <p:spPr bwMode="invGray">
              <a:xfrm>
                <a:off x="5163"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1" name="Oval 15"/>
              <p:cNvSpPr>
                <a:spLocks noChangeArrowheads="1"/>
              </p:cNvSpPr>
              <p:nvPr userDrawn="1"/>
            </p:nvSpPr>
            <p:spPr bwMode="invGray">
              <a:xfrm>
                <a:off x="5547" y="4250"/>
                <a:ext cx="41" cy="41"/>
              </a:xfrm>
              <a:prstGeom prst="ellipse">
                <a:avLst/>
              </a:prstGeom>
              <a:solidFill>
                <a:schemeClr val="tx2"/>
              </a:solidFill>
              <a:ln w="9525">
                <a:solidFill>
                  <a:srgbClr val="0070C0"/>
                </a:solidFill>
                <a:round/>
              </a:ln>
              <a:effectLst/>
            </p:spPr>
            <p:txBody>
              <a:bodyPr/>
              <a:lstStyle/>
              <a:p>
                <a:pPr>
                  <a:defRPr/>
                </a:pPr>
                <a:endParaRPr lang="en-US" sz="1800"/>
              </a:p>
            </p:txBody>
          </p:sp>
        </p:grpSp>
        <p:sp>
          <p:nvSpPr>
            <p:cNvPr id="173072" name="Line 16"/>
            <p:cNvSpPr>
              <a:spLocks noChangeShapeType="1"/>
            </p:cNvSpPr>
            <p:nvPr userDrawn="1"/>
          </p:nvSpPr>
          <p:spPr bwMode="auto">
            <a:xfrm>
              <a:off x="250" y="4150"/>
              <a:ext cx="2720"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grpSp>
      <p:sp>
        <p:nvSpPr>
          <p:cNvPr id="173073" name="Line 17"/>
          <p:cNvSpPr>
            <a:spLocks noChangeShapeType="1"/>
          </p:cNvSpPr>
          <p:nvPr/>
        </p:nvSpPr>
        <p:spPr bwMode="auto">
          <a:xfrm flipV="1">
            <a:off x="181312" y="932549"/>
            <a:ext cx="11579317"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dirty="0"/>
          </a:p>
        </p:txBody>
      </p:sp>
      <p:sp>
        <p:nvSpPr>
          <p:cNvPr id="173074" name="Rectangle 18"/>
          <p:cNvSpPr>
            <a:spLocks noGrp="1" noChangeArrowheads="1"/>
          </p:cNvSpPr>
          <p:nvPr>
            <p:ph type="dt" sz="half" idx="2"/>
          </p:nvPr>
        </p:nvSpPr>
        <p:spPr bwMode="auto">
          <a:xfrm>
            <a:off x="541867" y="6453188"/>
            <a:ext cx="1536700"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mn-lt"/>
                <a:ea typeface="+mj-ea"/>
              </a:defRPr>
            </a:lvl1pPr>
          </a:lstStyle>
          <a:p>
            <a:pPr>
              <a:defRPr/>
            </a:pPr>
            <a:fld id="{724A6E38-3154-475B-9299-3C00221A83F7}" type="datetime1">
              <a:rPr lang="zh-CN" altLang="en-US" smtClean="0"/>
            </a:fld>
            <a:endParaRPr lang="zh-CN" altLang="zh-CN" dirty="0"/>
          </a:p>
        </p:txBody>
      </p:sp>
      <p:pic>
        <p:nvPicPr>
          <p:cNvPr id="21" name="图片 20"/>
          <p:cNvPicPr>
            <a:picLocks noChangeAspect="1"/>
          </p:cNvPicPr>
          <p:nvPr userDrawn="1"/>
        </p:nvPicPr>
        <p:blipFill rotWithShape="1">
          <a:blip r:embed="rId15" cstate="print">
            <a:extLst>
              <a:ext uri="{28A0092B-C50C-407E-A947-70E740481C1C}">
                <a14:useLocalDpi xmlns:a14="http://schemas.microsoft.com/office/drawing/2010/main" val="0"/>
              </a:ext>
            </a:extLst>
          </a:blip>
          <a:srcRect l="20055" t="4910" r="20165" b="17049"/>
          <a:stretch>
            <a:fillRect/>
          </a:stretch>
        </p:blipFill>
        <p:spPr>
          <a:xfrm>
            <a:off x="181313" y="35342"/>
            <a:ext cx="1096433" cy="805132"/>
          </a:xfrm>
          <a:prstGeom prst="ellipse">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9pPr>
    </p:titleStyle>
    <p:bodyStyle>
      <a:lvl1pPr marL="342900" indent="-342900" algn="l" rtl="0" eaLnBrk="0" fontAlgn="base" hangingPunct="0">
        <a:spcBef>
          <a:spcPct val="20000"/>
        </a:spcBef>
        <a:spcAft>
          <a:spcPct val="0"/>
        </a:spcAft>
        <a:buClr>
          <a:srgbClr val="FF3300"/>
        </a:buClr>
        <a:buSzPct val="70000"/>
        <a:buFont typeface="Wingdings" panose="05000000000000000000"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anose="02020603050405020304"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sldNum" sz="quarter" idx="4"/>
          </p:nvPr>
        </p:nvSpPr>
        <p:spPr bwMode="auto">
          <a:xfrm>
            <a:off x="10663768" y="6453188"/>
            <a:ext cx="9186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Arial Black" panose="020B0A04020102020204" pitchFamily="34" charset="0"/>
                <a:ea typeface="宋体" panose="02010600030101010101" pitchFamily="2" charset="-122"/>
              </a:defRPr>
            </a:lvl1pPr>
          </a:lstStyle>
          <a:p>
            <a:pPr>
              <a:defRPr/>
            </a:pPr>
            <a:fld id="{D1E3FA55-05C3-4042-8FDB-ED5BFBE783D1}" type="slidenum">
              <a:rPr lang="en-US" altLang="zh-CN" smtClean="0"/>
            </a:fld>
            <a:endParaRPr lang="zh-CN" altLang="zh-CN" dirty="0"/>
          </a:p>
        </p:txBody>
      </p:sp>
      <p:sp>
        <p:nvSpPr>
          <p:cNvPr id="173059" name="Rectangle 3"/>
          <p:cNvSpPr>
            <a:spLocks noGrp="1" noChangeArrowheads="1"/>
          </p:cNvSpPr>
          <p:nvPr>
            <p:ph type="ftr" sz="quarter" idx="3"/>
          </p:nvPr>
        </p:nvSpPr>
        <p:spPr bwMode="auto">
          <a:xfrm>
            <a:off x="2351618"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面向对象技术与</a:t>
            </a:r>
            <a:r>
              <a:rPr lang="en-US" altLang="zh-CN" dirty="0"/>
              <a:t>C++</a:t>
            </a:r>
            <a:r>
              <a:rPr lang="zh-CN" altLang="en-US" dirty="0"/>
              <a:t>程序设计</a:t>
            </a:r>
            <a:endParaRPr lang="zh-CN" altLang="zh-CN" dirty="0"/>
          </a:p>
        </p:txBody>
      </p:sp>
      <p:sp>
        <p:nvSpPr>
          <p:cNvPr id="173060" name="Rectangle 4"/>
          <p:cNvSpPr>
            <a:spLocks noGrp="1" noChangeArrowheads="1"/>
          </p:cNvSpPr>
          <p:nvPr>
            <p:ph type="title"/>
          </p:nvPr>
        </p:nvSpPr>
        <p:spPr bwMode="auto">
          <a:xfrm>
            <a:off x="1310216" y="120715"/>
            <a:ext cx="10363200" cy="685800"/>
          </a:xfrm>
          <a:prstGeom prst="rect">
            <a:avLst/>
          </a:prstGeom>
          <a:noFill/>
          <a:ln w="9525">
            <a:noFill/>
            <a:miter lim="800000"/>
          </a:ln>
          <a:effec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7173" name="Rectangle 5"/>
          <p:cNvSpPr>
            <a:spLocks noGrp="1" noChangeArrowheads="1"/>
          </p:cNvSpPr>
          <p:nvPr>
            <p:ph type="body" idx="1"/>
          </p:nvPr>
        </p:nvSpPr>
        <p:spPr bwMode="auto">
          <a:xfrm>
            <a:off x="790040" y="1114769"/>
            <a:ext cx="10634133" cy="4954588"/>
          </a:xfrm>
          <a:prstGeom prst="rect">
            <a:avLst/>
          </a:prstGeom>
          <a:noFill/>
          <a:ln w="9525">
            <a:noFill/>
            <a:miter lim="800000"/>
          </a:ln>
        </p:spPr>
        <p:txBody>
          <a:bodyPr vert="horz" wrap="square" lIns="92075" tIns="46038" rIns="92075" bIns="46038"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grpSp>
        <p:nvGrpSpPr>
          <p:cNvPr id="7174" name="Group 6"/>
          <p:cNvGrpSpPr/>
          <p:nvPr/>
        </p:nvGrpSpPr>
        <p:grpSpPr bwMode="auto">
          <a:xfrm>
            <a:off x="527052" y="6286501"/>
            <a:ext cx="10610849" cy="74613"/>
            <a:chOff x="250" y="4128"/>
            <a:chExt cx="5013" cy="47"/>
          </a:xfrm>
        </p:grpSpPr>
        <p:grpSp>
          <p:nvGrpSpPr>
            <p:cNvPr id="7178" name="Group 7"/>
            <p:cNvGrpSpPr/>
            <p:nvPr userDrawn="1"/>
          </p:nvGrpSpPr>
          <p:grpSpPr bwMode="auto">
            <a:xfrm>
              <a:off x="3223" y="4128"/>
              <a:ext cx="2040" cy="47"/>
              <a:chOff x="2859" y="4250"/>
              <a:chExt cx="2729" cy="41"/>
            </a:xfrm>
          </p:grpSpPr>
          <p:sp>
            <p:nvSpPr>
              <p:cNvPr id="173064" name="Oval 8"/>
              <p:cNvSpPr>
                <a:spLocks noChangeArrowheads="1"/>
              </p:cNvSpPr>
              <p:nvPr userDrawn="1"/>
            </p:nvSpPr>
            <p:spPr bwMode="invGray">
              <a:xfrm>
                <a:off x="2859"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5" name="Oval 9"/>
              <p:cNvSpPr>
                <a:spLocks noChangeArrowheads="1"/>
              </p:cNvSpPr>
              <p:nvPr userDrawn="1"/>
            </p:nvSpPr>
            <p:spPr bwMode="invGray">
              <a:xfrm>
                <a:off x="3243"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6" name="Oval 10"/>
              <p:cNvSpPr>
                <a:spLocks noChangeArrowheads="1"/>
              </p:cNvSpPr>
              <p:nvPr userDrawn="1"/>
            </p:nvSpPr>
            <p:spPr bwMode="invGray">
              <a:xfrm>
                <a:off x="3627"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7" name="Oval 11"/>
              <p:cNvSpPr>
                <a:spLocks noChangeArrowheads="1"/>
              </p:cNvSpPr>
              <p:nvPr userDrawn="1"/>
            </p:nvSpPr>
            <p:spPr bwMode="invGray">
              <a:xfrm>
                <a:off x="4011"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8" name="Oval 12"/>
              <p:cNvSpPr>
                <a:spLocks noChangeArrowheads="1"/>
              </p:cNvSpPr>
              <p:nvPr userDrawn="1"/>
            </p:nvSpPr>
            <p:spPr bwMode="invGray">
              <a:xfrm>
                <a:off x="4395"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9" name="Oval 13"/>
              <p:cNvSpPr>
                <a:spLocks noChangeArrowheads="1"/>
              </p:cNvSpPr>
              <p:nvPr userDrawn="1"/>
            </p:nvSpPr>
            <p:spPr bwMode="invGray">
              <a:xfrm>
                <a:off x="4779"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0" name="Oval 14"/>
              <p:cNvSpPr>
                <a:spLocks noChangeArrowheads="1"/>
              </p:cNvSpPr>
              <p:nvPr userDrawn="1"/>
            </p:nvSpPr>
            <p:spPr bwMode="invGray">
              <a:xfrm>
                <a:off x="5163"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1" name="Oval 15"/>
              <p:cNvSpPr>
                <a:spLocks noChangeArrowheads="1"/>
              </p:cNvSpPr>
              <p:nvPr userDrawn="1"/>
            </p:nvSpPr>
            <p:spPr bwMode="invGray">
              <a:xfrm>
                <a:off x="5547" y="4250"/>
                <a:ext cx="41" cy="41"/>
              </a:xfrm>
              <a:prstGeom prst="ellipse">
                <a:avLst/>
              </a:prstGeom>
              <a:solidFill>
                <a:schemeClr val="tx2"/>
              </a:solidFill>
              <a:ln w="9525">
                <a:solidFill>
                  <a:srgbClr val="0070C0"/>
                </a:solidFill>
                <a:round/>
              </a:ln>
              <a:effectLst/>
            </p:spPr>
            <p:txBody>
              <a:bodyPr/>
              <a:lstStyle/>
              <a:p>
                <a:pPr>
                  <a:defRPr/>
                </a:pPr>
                <a:endParaRPr lang="en-US" sz="1800"/>
              </a:p>
            </p:txBody>
          </p:sp>
        </p:grpSp>
        <p:sp>
          <p:nvSpPr>
            <p:cNvPr id="173072" name="Line 16"/>
            <p:cNvSpPr>
              <a:spLocks noChangeShapeType="1"/>
            </p:cNvSpPr>
            <p:nvPr userDrawn="1"/>
          </p:nvSpPr>
          <p:spPr bwMode="auto">
            <a:xfrm>
              <a:off x="250" y="4150"/>
              <a:ext cx="2720"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grpSp>
      <p:sp>
        <p:nvSpPr>
          <p:cNvPr id="173073" name="Line 17"/>
          <p:cNvSpPr>
            <a:spLocks noChangeShapeType="1"/>
          </p:cNvSpPr>
          <p:nvPr/>
        </p:nvSpPr>
        <p:spPr bwMode="auto">
          <a:xfrm flipV="1">
            <a:off x="181312" y="932549"/>
            <a:ext cx="11579317"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dirty="0"/>
          </a:p>
        </p:txBody>
      </p:sp>
      <p:sp>
        <p:nvSpPr>
          <p:cNvPr id="173074" name="Rectangle 18"/>
          <p:cNvSpPr>
            <a:spLocks noGrp="1" noChangeArrowheads="1"/>
          </p:cNvSpPr>
          <p:nvPr>
            <p:ph type="dt" sz="half" idx="2"/>
          </p:nvPr>
        </p:nvSpPr>
        <p:spPr bwMode="auto">
          <a:xfrm>
            <a:off x="541867" y="6453188"/>
            <a:ext cx="1536700"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mn-lt"/>
                <a:ea typeface="+mj-ea"/>
              </a:defRPr>
            </a:lvl1pPr>
          </a:lstStyle>
          <a:p>
            <a:pPr>
              <a:defRPr/>
            </a:pPr>
            <a:fld id="{28E95B5D-C9F8-4892-88AD-CEDDAF30193B}" type="datetime1">
              <a:rPr lang="zh-CN" altLang="en-US" smtClean="0"/>
            </a:fld>
            <a:endParaRPr lang="zh-CN" altLang="zh-CN" dirty="0"/>
          </a:p>
        </p:txBody>
      </p:sp>
      <p:pic>
        <p:nvPicPr>
          <p:cNvPr id="21" name="图片 20"/>
          <p:cNvPicPr>
            <a:picLocks noChangeAspect="1"/>
          </p:cNvPicPr>
          <p:nvPr userDrawn="1"/>
        </p:nvPicPr>
        <p:blipFill rotWithShape="1">
          <a:blip r:embed="rId15" cstate="print">
            <a:extLst>
              <a:ext uri="{28A0092B-C50C-407E-A947-70E740481C1C}">
                <a14:useLocalDpi xmlns:a14="http://schemas.microsoft.com/office/drawing/2010/main" val="0"/>
              </a:ext>
            </a:extLst>
          </a:blip>
          <a:srcRect l="20055" t="4910" r="20165" b="17049"/>
          <a:stretch>
            <a:fillRect/>
          </a:stretch>
        </p:blipFill>
        <p:spPr>
          <a:xfrm>
            <a:off x="181313" y="35342"/>
            <a:ext cx="1096433" cy="805132"/>
          </a:xfrm>
          <a:prstGeom prst="ellipse">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p:txStyles>
    <p:title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9pPr>
    </p:titleStyle>
    <p:bodyStyle>
      <a:lvl1pPr marL="342900" indent="-342900" algn="l" rtl="0" eaLnBrk="0" fontAlgn="base" hangingPunct="0">
        <a:spcBef>
          <a:spcPct val="20000"/>
        </a:spcBef>
        <a:spcAft>
          <a:spcPct val="0"/>
        </a:spcAft>
        <a:buClr>
          <a:srgbClr val="FF3300"/>
        </a:buClr>
        <a:buSzPct val="70000"/>
        <a:buFont typeface="Wingdings" panose="05000000000000000000"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anose="02020603050405020304"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sldNum" sz="quarter" idx="4"/>
          </p:nvPr>
        </p:nvSpPr>
        <p:spPr bwMode="auto">
          <a:xfrm>
            <a:off x="10663768" y="6453188"/>
            <a:ext cx="9186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Arial Black" panose="020B0A04020102020204" pitchFamily="34" charset="0"/>
                <a:ea typeface="宋体" panose="02010600030101010101" pitchFamily="2" charset="-122"/>
              </a:defRPr>
            </a:lvl1pPr>
          </a:lstStyle>
          <a:p>
            <a:pPr>
              <a:defRPr/>
            </a:pPr>
            <a:fld id="{D1E3FA55-05C3-4042-8FDB-ED5BFBE783D1}" type="slidenum">
              <a:rPr lang="en-US" altLang="zh-CN" smtClean="0"/>
            </a:fld>
            <a:endParaRPr lang="zh-CN" altLang="zh-CN" dirty="0"/>
          </a:p>
        </p:txBody>
      </p:sp>
      <p:sp>
        <p:nvSpPr>
          <p:cNvPr id="173059" name="Rectangle 3"/>
          <p:cNvSpPr>
            <a:spLocks noGrp="1" noChangeArrowheads="1"/>
          </p:cNvSpPr>
          <p:nvPr>
            <p:ph type="ftr" sz="quarter" idx="3"/>
          </p:nvPr>
        </p:nvSpPr>
        <p:spPr bwMode="auto">
          <a:xfrm>
            <a:off x="2351618" y="6453188"/>
            <a:ext cx="8271933"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600">
                <a:latin typeface="+mn-lt"/>
                <a:ea typeface="+mn-ea"/>
              </a:defRPr>
            </a:lvl1pPr>
          </a:lstStyle>
          <a:p>
            <a:pPr>
              <a:defRPr/>
            </a:pPr>
            <a:r>
              <a:rPr lang="zh-CN" altLang="en-US" dirty="0"/>
              <a:t>面向对象程序设计与应用</a:t>
            </a:r>
            <a:endParaRPr lang="zh-CN" altLang="zh-CN" dirty="0"/>
          </a:p>
        </p:txBody>
      </p:sp>
      <p:sp>
        <p:nvSpPr>
          <p:cNvPr id="173060" name="Rectangle 4"/>
          <p:cNvSpPr>
            <a:spLocks noGrp="1" noChangeArrowheads="1"/>
          </p:cNvSpPr>
          <p:nvPr>
            <p:ph type="title"/>
          </p:nvPr>
        </p:nvSpPr>
        <p:spPr bwMode="auto">
          <a:xfrm>
            <a:off x="1310216" y="120715"/>
            <a:ext cx="10363200" cy="685800"/>
          </a:xfrm>
          <a:prstGeom prst="rect">
            <a:avLst/>
          </a:prstGeom>
          <a:noFill/>
          <a:ln w="9525">
            <a:noFill/>
            <a:miter lim="800000"/>
          </a:ln>
          <a:effec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7173" name="Rectangle 5"/>
          <p:cNvSpPr>
            <a:spLocks noGrp="1" noChangeArrowheads="1"/>
          </p:cNvSpPr>
          <p:nvPr>
            <p:ph type="body" idx="1"/>
          </p:nvPr>
        </p:nvSpPr>
        <p:spPr bwMode="auto">
          <a:xfrm>
            <a:off x="790040" y="1114769"/>
            <a:ext cx="10634133" cy="4954588"/>
          </a:xfrm>
          <a:prstGeom prst="rect">
            <a:avLst/>
          </a:prstGeom>
          <a:noFill/>
          <a:ln w="9525">
            <a:noFill/>
            <a:miter lim="800000"/>
          </a:ln>
        </p:spPr>
        <p:txBody>
          <a:bodyPr vert="horz" wrap="square" lIns="92075" tIns="46038" rIns="92075" bIns="46038"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grpSp>
        <p:nvGrpSpPr>
          <p:cNvPr id="7174" name="Group 6"/>
          <p:cNvGrpSpPr/>
          <p:nvPr/>
        </p:nvGrpSpPr>
        <p:grpSpPr bwMode="auto">
          <a:xfrm>
            <a:off x="527052" y="6286501"/>
            <a:ext cx="10610849" cy="74613"/>
            <a:chOff x="250" y="4128"/>
            <a:chExt cx="5013" cy="47"/>
          </a:xfrm>
        </p:grpSpPr>
        <p:grpSp>
          <p:nvGrpSpPr>
            <p:cNvPr id="7178" name="Group 7"/>
            <p:cNvGrpSpPr/>
            <p:nvPr userDrawn="1"/>
          </p:nvGrpSpPr>
          <p:grpSpPr bwMode="auto">
            <a:xfrm>
              <a:off x="3223" y="4128"/>
              <a:ext cx="2040" cy="47"/>
              <a:chOff x="2859" y="4250"/>
              <a:chExt cx="2729" cy="41"/>
            </a:xfrm>
          </p:grpSpPr>
          <p:sp>
            <p:nvSpPr>
              <p:cNvPr id="173064" name="Oval 8"/>
              <p:cNvSpPr>
                <a:spLocks noChangeArrowheads="1"/>
              </p:cNvSpPr>
              <p:nvPr userDrawn="1"/>
            </p:nvSpPr>
            <p:spPr bwMode="invGray">
              <a:xfrm>
                <a:off x="2859"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5" name="Oval 9"/>
              <p:cNvSpPr>
                <a:spLocks noChangeArrowheads="1"/>
              </p:cNvSpPr>
              <p:nvPr userDrawn="1"/>
            </p:nvSpPr>
            <p:spPr bwMode="invGray">
              <a:xfrm>
                <a:off x="3243"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6" name="Oval 10"/>
              <p:cNvSpPr>
                <a:spLocks noChangeArrowheads="1"/>
              </p:cNvSpPr>
              <p:nvPr userDrawn="1"/>
            </p:nvSpPr>
            <p:spPr bwMode="invGray">
              <a:xfrm>
                <a:off x="3627"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7" name="Oval 11"/>
              <p:cNvSpPr>
                <a:spLocks noChangeArrowheads="1"/>
              </p:cNvSpPr>
              <p:nvPr userDrawn="1"/>
            </p:nvSpPr>
            <p:spPr bwMode="invGray">
              <a:xfrm>
                <a:off x="4011" y="4250"/>
                <a:ext cx="41"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8" name="Oval 12"/>
              <p:cNvSpPr>
                <a:spLocks noChangeArrowheads="1"/>
              </p:cNvSpPr>
              <p:nvPr userDrawn="1"/>
            </p:nvSpPr>
            <p:spPr bwMode="invGray">
              <a:xfrm>
                <a:off x="4395"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69" name="Oval 13"/>
              <p:cNvSpPr>
                <a:spLocks noChangeArrowheads="1"/>
              </p:cNvSpPr>
              <p:nvPr userDrawn="1"/>
            </p:nvSpPr>
            <p:spPr bwMode="invGray">
              <a:xfrm>
                <a:off x="4779"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0" name="Oval 14"/>
              <p:cNvSpPr>
                <a:spLocks noChangeArrowheads="1"/>
              </p:cNvSpPr>
              <p:nvPr userDrawn="1"/>
            </p:nvSpPr>
            <p:spPr bwMode="invGray">
              <a:xfrm>
                <a:off x="5163" y="4250"/>
                <a:ext cx="43" cy="41"/>
              </a:xfrm>
              <a:prstGeom prst="ellipse">
                <a:avLst/>
              </a:prstGeom>
              <a:solidFill>
                <a:schemeClr val="tx2"/>
              </a:solidFill>
              <a:ln w="9525">
                <a:solidFill>
                  <a:srgbClr val="0070C0"/>
                </a:solidFill>
                <a:round/>
              </a:ln>
              <a:effectLst/>
            </p:spPr>
            <p:txBody>
              <a:bodyPr/>
              <a:lstStyle/>
              <a:p>
                <a:pPr>
                  <a:defRPr/>
                </a:pPr>
                <a:endParaRPr lang="en-US" sz="1800"/>
              </a:p>
            </p:txBody>
          </p:sp>
          <p:sp>
            <p:nvSpPr>
              <p:cNvPr id="173071" name="Oval 15"/>
              <p:cNvSpPr>
                <a:spLocks noChangeArrowheads="1"/>
              </p:cNvSpPr>
              <p:nvPr userDrawn="1"/>
            </p:nvSpPr>
            <p:spPr bwMode="invGray">
              <a:xfrm>
                <a:off x="5547" y="4250"/>
                <a:ext cx="41" cy="41"/>
              </a:xfrm>
              <a:prstGeom prst="ellipse">
                <a:avLst/>
              </a:prstGeom>
              <a:solidFill>
                <a:schemeClr val="tx2"/>
              </a:solidFill>
              <a:ln w="9525">
                <a:solidFill>
                  <a:srgbClr val="0070C0"/>
                </a:solidFill>
                <a:round/>
              </a:ln>
              <a:effectLst/>
            </p:spPr>
            <p:txBody>
              <a:bodyPr/>
              <a:lstStyle/>
              <a:p>
                <a:pPr>
                  <a:defRPr/>
                </a:pPr>
                <a:endParaRPr lang="en-US" sz="1800"/>
              </a:p>
            </p:txBody>
          </p:sp>
        </p:grpSp>
        <p:sp>
          <p:nvSpPr>
            <p:cNvPr id="173072" name="Line 16"/>
            <p:cNvSpPr>
              <a:spLocks noChangeShapeType="1"/>
            </p:cNvSpPr>
            <p:nvPr userDrawn="1"/>
          </p:nvSpPr>
          <p:spPr bwMode="auto">
            <a:xfrm>
              <a:off x="250" y="4150"/>
              <a:ext cx="2720"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grpSp>
      <p:sp>
        <p:nvSpPr>
          <p:cNvPr id="173073" name="Line 17"/>
          <p:cNvSpPr>
            <a:spLocks noChangeShapeType="1"/>
          </p:cNvSpPr>
          <p:nvPr/>
        </p:nvSpPr>
        <p:spPr bwMode="auto">
          <a:xfrm flipV="1">
            <a:off x="181312" y="932549"/>
            <a:ext cx="11579317" cy="0"/>
          </a:xfrm>
          <a:prstGeom prst="line">
            <a:avLst/>
          </a:prstGeom>
          <a:noFill/>
          <a:ln w="50800">
            <a:solidFill>
              <a:srgbClr val="0070C0"/>
            </a:solidFill>
            <a:round/>
          </a:ln>
          <a:effectLst>
            <a:outerShdw dist="35921" dir="2700000" algn="ctr" rotWithShape="0">
              <a:srgbClr val="808080">
                <a:alpha val="50000"/>
              </a:srgbClr>
            </a:outerShdw>
          </a:effectLst>
        </p:spPr>
        <p:txBody>
          <a:bodyPr lIns="92075" tIns="46038" rIns="92075" bIns="46038" anchor="ctr"/>
          <a:lstStyle/>
          <a:p>
            <a:pPr>
              <a:defRPr/>
            </a:pPr>
            <a:endParaRPr lang="en-US" sz="1800" dirty="0"/>
          </a:p>
        </p:txBody>
      </p:sp>
      <p:sp>
        <p:nvSpPr>
          <p:cNvPr id="173074" name="Rectangle 18"/>
          <p:cNvSpPr>
            <a:spLocks noGrp="1" noChangeArrowheads="1"/>
          </p:cNvSpPr>
          <p:nvPr>
            <p:ph type="dt" sz="half" idx="2"/>
          </p:nvPr>
        </p:nvSpPr>
        <p:spPr bwMode="auto">
          <a:xfrm>
            <a:off x="541867" y="6453188"/>
            <a:ext cx="1536700" cy="271462"/>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baseline="0">
                <a:solidFill>
                  <a:srgbClr val="FFC000"/>
                </a:solidFill>
                <a:latin typeface="+mn-lt"/>
                <a:ea typeface="+mj-ea"/>
              </a:defRPr>
            </a:lvl1pPr>
          </a:lstStyle>
          <a:p>
            <a:pPr>
              <a:defRPr/>
            </a:pPr>
            <a:fld id="{28E95B5D-C9F8-4892-88AD-CEDDAF30193B}" type="datetime1">
              <a:rPr lang="zh-CN" altLang="en-US" smtClean="0"/>
            </a:fld>
            <a:endParaRPr lang="zh-CN" altLang="zh-CN" dirty="0"/>
          </a:p>
        </p:txBody>
      </p:sp>
      <p:pic>
        <p:nvPicPr>
          <p:cNvPr id="21" name="图片 20"/>
          <p:cNvPicPr>
            <a:picLocks noChangeAspect="1"/>
          </p:cNvPicPr>
          <p:nvPr userDrawn="1"/>
        </p:nvPicPr>
        <p:blipFill rotWithShape="1">
          <a:blip r:embed="rId15" cstate="print">
            <a:extLst>
              <a:ext uri="{28A0092B-C50C-407E-A947-70E740481C1C}">
                <a14:useLocalDpi xmlns:a14="http://schemas.microsoft.com/office/drawing/2010/main" val="0"/>
              </a:ext>
            </a:extLst>
          </a:blip>
          <a:srcRect l="20055" t="4910" r="20165" b="17049"/>
          <a:stretch>
            <a:fillRect/>
          </a:stretch>
        </p:blipFill>
        <p:spPr>
          <a:xfrm>
            <a:off x="181313" y="35342"/>
            <a:ext cx="1096433" cy="805132"/>
          </a:xfrm>
          <a:prstGeom prst="ellipse">
            <a:avLst/>
          </a:prstGeom>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anose="02010609060101010101" pitchFamily="2" charset="-122"/>
          <a:ea typeface="黑体" panose="02010609060101010101" pitchFamily="2" charset="-122"/>
        </a:defRPr>
      </a:lvl9pPr>
    </p:titleStyle>
    <p:bodyStyle>
      <a:lvl1pPr marL="342900" indent="-342900" algn="l" rtl="0" eaLnBrk="0" fontAlgn="base" hangingPunct="0">
        <a:spcBef>
          <a:spcPct val="20000"/>
        </a:spcBef>
        <a:spcAft>
          <a:spcPct val="0"/>
        </a:spcAft>
        <a:buClr>
          <a:srgbClr val="FF3300"/>
        </a:buClr>
        <a:buSzPct val="70000"/>
        <a:buFont typeface="Wingdings" panose="05000000000000000000"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anose="02020603050405020304"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2" Type="http://schemas.openxmlformats.org/officeDocument/2006/relationships/notesSlide" Target="../notesSlides/notesSlide1.xml"/><Relationship Id="rId11" Type="http://schemas.openxmlformats.org/officeDocument/2006/relationships/slideLayout" Target="../slideLayouts/slideLayout16.xml"/><Relationship Id="rId10" Type="http://schemas.openxmlformats.org/officeDocument/2006/relationships/image" Target="../media/image1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hyperlink" Target="../c++/ch2/ch2-9/ch2-9.sl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hyperlink" Target="../c++/ch2/ch2-10/ch2-10.sl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2" Type="http://schemas.openxmlformats.org/officeDocument/2006/relationships/notesSlide" Target="../notesSlides/notesSlide13.xml"/><Relationship Id="rId11" Type="http://schemas.openxmlformats.org/officeDocument/2006/relationships/slideLayout" Target="../slideLayouts/slideLayout16.xml"/><Relationship Id="rId10" Type="http://schemas.openxmlformats.org/officeDocument/2006/relationships/image" Target="../media/image12.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6.xml"/><Relationship Id="rId2" Type="http://schemas.openxmlformats.org/officeDocument/2006/relationships/image" Target="../media/image14.GIF"/><Relationship Id="rId1" Type="http://schemas.openxmlformats.org/officeDocument/2006/relationships/hyperlink" Target="../c++/ch3/CH3-1/CH3-1.sl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0.xml"/><Relationship Id="rId2" Type="http://schemas.openxmlformats.org/officeDocument/2006/relationships/hyperlink" Target="../c++/ch3/CH3-6/CH3-6.sln" TargetMode="External"/><Relationship Id="rId1" Type="http://schemas.openxmlformats.org/officeDocument/2006/relationships/hyperlink" Target="file:///E:\&#35838;&#20214;\C++.NET&#31243;&#24207;&#35774;&#35745;&#25945;&#23398;&#36164;&#28304;\&#26032;&#24314;&#25991;&#20214;&#22841;\ch3\CH3-6\CH3-6.sln" TargetMode="Externa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0.xml"/><Relationship Id="rId2" Type="http://schemas.openxmlformats.org/officeDocument/2006/relationships/hyperlink" Target="../c++/ch3/CH3-8/CH3-8.sln" TargetMode="External"/><Relationship Id="rId1" Type="http://schemas.openxmlformats.org/officeDocument/2006/relationships/hyperlink" Target="file:///E:\&#35838;&#20214;\C++.NET&#31243;&#24207;&#35774;&#35745;&#25945;&#23398;&#36164;&#28304;\&#26032;&#24314;&#25991;&#20214;&#22841;\ch3\CH3-8\CH3-8.sln" TargetMode="Externa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0.xml"/><Relationship Id="rId2" Type="http://schemas.openxmlformats.org/officeDocument/2006/relationships/hyperlink" Target="../c++/ch3/CH3-9/CH3-9.sln" TargetMode="External"/><Relationship Id="rId1" Type="http://schemas.openxmlformats.org/officeDocument/2006/relationships/hyperlink" Target="file:///E:\&#35838;&#20214;\C++.NET&#31243;&#24207;&#35774;&#35745;&#25945;&#23398;&#36164;&#28304;\&#26032;&#24314;&#25991;&#20214;&#22841;\ch3\CH3-9\CH3-9.sl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0.xml"/><Relationship Id="rId2" Type="http://schemas.openxmlformats.org/officeDocument/2006/relationships/hyperlink" Target="../c++/ch3/CH3-11/CH3-11.sln" TargetMode="External"/><Relationship Id="rId1" Type="http://schemas.openxmlformats.org/officeDocument/2006/relationships/hyperlink" Target="file:///E:\&#35838;&#20214;\C++.NET&#31243;&#24207;&#35774;&#35745;&#25945;&#23398;&#36164;&#28304;\&#26032;&#24314;&#25991;&#20214;&#22841;\ch3\CH3-11\CH3-11.sln"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0.xml"/><Relationship Id="rId2" Type="http://schemas.openxmlformats.org/officeDocument/2006/relationships/hyperlink" Target="../c++/ch3/CH3-13/CH3-13.sln" TargetMode="External"/><Relationship Id="rId1" Type="http://schemas.openxmlformats.org/officeDocument/2006/relationships/hyperlink" Target="file:///E:\&#35838;&#20214;\C++.NET&#31243;&#24207;&#35774;&#35745;&#25945;&#23398;&#36164;&#28304;\&#26032;&#24314;&#25991;&#20214;&#22841;\ch3\CH3-13\CH3-13.sln"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30.xml"/><Relationship Id="rId3" Type="http://schemas.openxmlformats.org/officeDocument/2006/relationships/hyperlink" Target="../c++/ch3/CH3-17/CH3-17.sln" TargetMode="External"/><Relationship Id="rId2" Type="http://schemas.openxmlformats.org/officeDocument/2006/relationships/hyperlink" Target="../c++/ch3/CH3-16/CH3-16.sln" TargetMode="External"/><Relationship Id="rId1" Type="http://schemas.openxmlformats.org/officeDocument/2006/relationships/hyperlink" Target="../c++/ch3/CH3-15/CH3-15.sln" TargetMode="Externa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0.xml"/><Relationship Id="rId2" Type="http://schemas.openxmlformats.org/officeDocument/2006/relationships/hyperlink" Target="../c++/ch3/CH3-18/CH3-18.sln" TargetMode="External"/><Relationship Id="rId1" Type="http://schemas.openxmlformats.org/officeDocument/2006/relationships/hyperlink" Target="file:///E:\&#35838;&#20214;\C++.NET&#31243;&#24207;&#35774;&#35745;&#25945;&#23398;&#36164;&#28304;\&#26032;&#24314;&#25991;&#20214;&#22841;\ch3\CH3-16\CH3-16.sln"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1"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2">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面向对象技术与</a:t>
            </a:r>
            <a:r>
              <a:rPr kumimoji="1" lang="en-US" altLang="zh-CN" sz="4400" b="1" dirty="0">
                <a:solidFill>
                  <a:srgbClr val="0000FF"/>
                </a:solidFill>
                <a:latin typeface="楷体" panose="02010609060101010101" pitchFamily="49" charset="-122"/>
                <a:ea typeface="楷体" panose="02010609060101010101" pitchFamily="49" charset="-122"/>
              </a:rPr>
              <a:t>C++</a:t>
            </a:r>
            <a:r>
              <a:rPr kumimoji="1" lang="zh-CN" altLang="en-US" sz="4400" b="1" dirty="0">
                <a:solidFill>
                  <a:srgbClr val="0000FF"/>
                </a:solidFill>
                <a:latin typeface="楷体" panose="02010609060101010101" pitchFamily="49" charset="-122"/>
                <a:ea typeface="楷体" panose="02010609060101010101" pitchFamily="49" charset="-122"/>
              </a:rPr>
              <a:t>程序设计</a:t>
            </a:r>
            <a:endParaRPr kumimoji="1" lang="zh-CN" altLang="en-US" sz="4400" b="1" dirty="0">
              <a:solidFill>
                <a:srgbClr val="0000FF"/>
              </a:solidFill>
              <a:latin typeface="楷体" panose="02010609060101010101" pitchFamily="49" charset="-122"/>
              <a:ea typeface="楷体" panose="02010609060101010101" pitchFamily="49" charset="-122"/>
            </a:endParaRPr>
          </a:p>
        </p:txBody>
      </p:sp>
      <p:sp>
        <p:nvSpPr>
          <p:cNvPr id="25" name="文本框 24"/>
          <p:cNvSpPr txBox="1"/>
          <p:nvPr/>
        </p:nvSpPr>
        <p:spPr>
          <a:xfrm>
            <a:off x="3275967" y="2782579"/>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第一、二章</a:t>
            </a:r>
            <a:endParaRPr kumimoji="1" lang="zh-CN" altLang="en-US" sz="4000" b="1" dirty="0">
              <a:solidFill>
                <a:srgbClr val="FF9900"/>
              </a:solidFill>
              <a:latin typeface="华文楷体" panose="02010600040101010101" pitchFamily="2" charset="-122"/>
              <a:ea typeface="华文楷体" panose="02010600040101010101" pitchFamily="2" charset="-122"/>
            </a:endParaRP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授课教师：张潇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endParaRPr kumimoji="1" lang="zh-CN" altLang="en-US" sz="2400" b="1" dirty="0">
              <a:solidFill>
                <a:srgbClr val="FFFFCC"/>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000664" y="1052737"/>
            <a:ext cx="8667337" cy="4752975"/>
          </a:xfrm>
        </p:spPr>
        <p:txBody>
          <a:bodyPr/>
          <a:lstStyle/>
          <a:p>
            <a:pPr eaLnBrk="1" hangingPunct="1">
              <a:lnSpc>
                <a:spcPct val="80000"/>
              </a:lnSpc>
              <a:buFontTx/>
              <a:buNone/>
            </a:pPr>
            <a:r>
              <a:rPr lang="en-US" altLang="zh-CN" sz="2800" b="1" dirty="0">
                <a:solidFill>
                  <a:srgbClr val="FF3300"/>
                </a:solidFill>
              </a:rPr>
              <a:t>5</a:t>
            </a:r>
            <a:r>
              <a:rPr lang="zh-CN" altLang="en-US" sz="2800" b="1" dirty="0">
                <a:solidFill>
                  <a:srgbClr val="FF3300"/>
                </a:solidFill>
              </a:rPr>
              <a:t>、</a:t>
            </a:r>
            <a:r>
              <a:rPr lang="en-US" altLang="zh-CN" b="1" dirty="0" err="1">
                <a:solidFill>
                  <a:srgbClr val="FF3300"/>
                </a:solidFill>
              </a:rPr>
              <a:t>getline</a:t>
            </a:r>
            <a:r>
              <a:rPr lang="zh-CN" altLang="en-US" b="1" dirty="0">
                <a:solidFill>
                  <a:srgbClr val="FF3300"/>
                </a:solidFill>
              </a:rPr>
              <a:t>输入包括空白字符的长字符串</a:t>
            </a:r>
            <a:endParaRPr lang="en-US" altLang="zh-CN" b="1" dirty="0">
              <a:solidFill>
                <a:srgbClr val="FF3300"/>
              </a:solidFill>
            </a:endParaRPr>
          </a:p>
          <a:p>
            <a:pPr lvl="1"/>
            <a:r>
              <a:rPr lang="en-US" altLang="zh-CN" b="1" dirty="0" err="1"/>
              <a:t>getline</a:t>
            </a:r>
            <a:r>
              <a:rPr lang="zh-CN" altLang="en-US" b="1" dirty="0"/>
              <a:t>函数一次读取一行字符，其用法如下</a:t>
            </a:r>
            <a:endParaRPr lang="zh-CN" altLang="en-US" b="1" dirty="0"/>
          </a:p>
          <a:p>
            <a:pPr lvl="1">
              <a:buFontTx/>
              <a:buNone/>
            </a:pPr>
            <a:r>
              <a:rPr lang="en-US" altLang="zh-CN" b="1" dirty="0" err="1">
                <a:solidFill>
                  <a:srgbClr val="FF0000"/>
                </a:solidFill>
              </a:rPr>
              <a:t>std</a:t>
            </a:r>
            <a:r>
              <a:rPr lang="en-US" altLang="zh-CN" b="1" dirty="0">
                <a:solidFill>
                  <a:srgbClr val="FF0000"/>
                </a:solidFill>
              </a:rPr>
              <a:t>::</a:t>
            </a:r>
            <a:r>
              <a:rPr lang="en-US" altLang="zh-CN" b="1" dirty="0" err="1">
                <a:solidFill>
                  <a:srgbClr val="FF0000"/>
                </a:solidFill>
              </a:rPr>
              <a:t>cin.getline</a:t>
            </a:r>
            <a:r>
              <a:rPr lang="en-US" altLang="zh-CN" b="1" dirty="0">
                <a:solidFill>
                  <a:srgbClr val="FF0000"/>
                </a:solidFill>
              </a:rPr>
              <a:t>( char *c ,</a:t>
            </a:r>
            <a:r>
              <a:rPr lang="en-US" altLang="zh-CN" b="1" dirty="0" err="1">
                <a:solidFill>
                  <a:srgbClr val="FF0000"/>
                </a:solidFill>
              </a:rPr>
              <a:t>int</a:t>
            </a:r>
            <a:r>
              <a:rPr lang="en-US" altLang="zh-CN" b="1" dirty="0">
                <a:solidFill>
                  <a:srgbClr val="FF0000"/>
                </a:solidFill>
              </a:rPr>
              <a:t> n ,char ='\n');</a:t>
            </a:r>
            <a:endParaRPr lang="en-US" altLang="zh-CN" b="1" dirty="0">
              <a:solidFill>
                <a:srgbClr val="FF0000"/>
              </a:solidFill>
            </a:endParaRPr>
          </a:p>
          <a:p>
            <a:pPr lvl="1">
              <a:buFontTx/>
              <a:buNone/>
            </a:pPr>
            <a:r>
              <a:rPr lang="en-US" altLang="zh-CN" sz="2400" b="1" dirty="0"/>
              <a:t>【</a:t>
            </a:r>
            <a:r>
              <a:rPr lang="zh-CN" altLang="en-US" sz="2400" b="1" dirty="0"/>
              <a:t>例</a:t>
            </a:r>
            <a:r>
              <a:rPr lang="en-US" altLang="zh-CN" sz="2400" b="1" dirty="0"/>
              <a:t>2-3】 </a:t>
            </a:r>
            <a:r>
              <a:rPr lang="en-US" altLang="zh-CN" sz="2400" b="1" dirty="0" err="1"/>
              <a:t>getline</a:t>
            </a:r>
            <a:r>
              <a:rPr lang="zh-CN" altLang="en-US" sz="2400" b="1" dirty="0"/>
              <a:t>读取一行输入存入字符串中</a:t>
            </a:r>
            <a:r>
              <a:rPr lang="zh-CN" altLang="en-US" sz="2400" dirty="0"/>
              <a:t> </a:t>
            </a:r>
            <a:endParaRPr lang="en-US" altLang="zh-CN" sz="2400" b="1" dirty="0"/>
          </a:p>
          <a:p>
            <a:pPr lvl="1">
              <a:buFontTx/>
              <a:buNone/>
            </a:pPr>
            <a:r>
              <a:rPr lang="en-US" altLang="zh-CN" sz="2400" b="1" dirty="0"/>
              <a:t>#include&lt;</a:t>
            </a:r>
            <a:r>
              <a:rPr lang="en-US" altLang="zh-CN" sz="2400" b="1" dirty="0" err="1"/>
              <a:t>iostream</a:t>
            </a:r>
            <a:r>
              <a:rPr lang="en-US" altLang="zh-CN" sz="2400" b="1" dirty="0"/>
              <a:t>&gt;</a:t>
            </a:r>
            <a:endParaRPr lang="en-US" altLang="zh-CN" sz="2400" b="1" dirty="0"/>
          </a:p>
          <a:p>
            <a:pPr lvl="1">
              <a:buFontTx/>
              <a:buNone/>
            </a:pPr>
            <a:r>
              <a:rPr lang="en-US" altLang="zh-CN" sz="2400" b="1" dirty="0" err="1"/>
              <a:t>int</a:t>
            </a:r>
            <a:r>
              <a:rPr lang="en-US" altLang="zh-CN" sz="2400" b="1" dirty="0"/>
              <a:t> main()</a:t>
            </a:r>
            <a:endParaRPr lang="en-US" altLang="zh-CN" sz="2400" b="1" dirty="0"/>
          </a:p>
          <a:p>
            <a:pPr lvl="1">
              <a:buFontTx/>
              <a:buNone/>
            </a:pPr>
            <a:r>
              <a:rPr lang="en-US" altLang="zh-CN" sz="2400" b="1" dirty="0"/>
              <a:t>{</a:t>
            </a:r>
            <a:endParaRPr lang="en-US" altLang="zh-CN" sz="2400" b="1" dirty="0"/>
          </a:p>
          <a:p>
            <a:pPr lvl="1">
              <a:buFontTx/>
              <a:buNone/>
            </a:pPr>
            <a:r>
              <a:rPr lang="en-US" altLang="zh-CN" sz="2400" b="1" dirty="0"/>
              <a:t>	char s1[100];</a:t>
            </a:r>
            <a:endParaRPr lang="en-US" altLang="zh-CN" sz="2400" b="1" dirty="0"/>
          </a:p>
          <a:p>
            <a:pPr lvl="1">
              <a:buFontTx/>
              <a:buNone/>
            </a:pPr>
            <a:r>
              <a:rPr lang="en-US" altLang="zh-CN" sz="2400" b="1" dirty="0"/>
              <a:t>	</a:t>
            </a:r>
            <a:r>
              <a:rPr lang="en-US" altLang="zh-CN" sz="2400" b="1" dirty="0" err="1"/>
              <a:t>std</a:t>
            </a:r>
            <a:r>
              <a:rPr lang="en-US" altLang="zh-CN" sz="2400" b="1" dirty="0"/>
              <a:t>::</a:t>
            </a:r>
            <a:r>
              <a:rPr lang="en-US" altLang="zh-CN" sz="2400" b="1" dirty="0" err="1"/>
              <a:t>cout</a:t>
            </a:r>
            <a:r>
              <a:rPr lang="en-US" altLang="zh-CN" sz="2400" b="1" dirty="0"/>
              <a:t>&lt;&lt;"use </a:t>
            </a:r>
            <a:r>
              <a:rPr lang="en-US" altLang="zh-CN" sz="2400" b="1" dirty="0" err="1"/>
              <a:t>getline</a:t>
            </a:r>
            <a:r>
              <a:rPr lang="en-US" altLang="zh-CN" sz="2400" b="1" dirty="0"/>
              <a:t> input char: ";</a:t>
            </a:r>
            <a:endParaRPr lang="en-US" altLang="zh-CN" sz="2400" b="1" dirty="0"/>
          </a:p>
          <a:p>
            <a:pPr lvl="1">
              <a:buFontTx/>
              <a:buNone/>
            </a:pPr>
            <a:r>
              <a:rPr lang="en-US" altLang="zh-CN" sz="2400" b="1" dirty="0"/>
              <a:t>	</a:t>
            </a:r>
            <a:r>
              <a:rPr lang="en-US" altLang="zh-CN" sz="2400" b="1" dirty="0" err="1"/>
              <a:t>std</a:t>
            </a:r>
            <a:r>
              <a:rPr lang="en-US" altLang="zh-CN" sz="2400" b="1" dirty="0"/>
              <a:t>::</a:t>
            </a:r>
            <a:r>
              <a:rPr lang="en-US" altLang="zh-CN" sz="2400" b="1" dirty="0" err="1"/>
              <a:t>cin.getline</a:t>
            </a:r>
            <a:r>
              <a:rPr lang="en-US" altLang="zh-CN" sz="2400" b="1" dirty="0"/>
              <a:t>(s1,50);   </a:t>
            </a:r>
            <a:endParaRPr lang="en-US" altLang="zh-CN" sz="2400" b="1" dirty="0"/>
          </a:p>
          <a:p>
            <a:pPr lvl="1">
              <a:buFontTx/>
              <a:buNone/>
            </a:pPr>
            <a:r>
              <a:rPr lang="en-US" altLang="zh-CN" sz="2400" b="1" dirty="0"/>
              <a:t>	</a:t>
            </a:r>
            <a:r>
              <a:rPr lang="en-US" altLang="zh-CN" sz="2400" b="1" dirty="0" err="1"/>
              <a:t>std</a:t>
            </a:r>
            <a:r>
              <a:rPr lang="en-US" altLang="zh-CN" sz="2400" b="1" dirty="0"/>
              <a:t>::</a:t>
            </a:r>
            <a:r>
              <a:rPr lang="en-US" altLang="zh-CN" sz="2400" b="1" dirty="0" err="1"/>
              <a:t>cout</a:t>
            </a:r>
            <a:r>
              <a:rPr lang="en-US" altLang="zh-CN" sz="2400" b="1" dirty="0"/>
              <a:t>&lt;&lt;s1&lt;&lt;</a:t>
            </a:r>
            <a:r>
              <a:rPr lang="en-US" altLang="zh-CN" sz="2400" b="1" dirty="0" err="1"/>
              <a:t>std</a:t>
            </a:r>
            <a:r>
              <a:rPr lang="en-US" altLang="zh-CN" sz="2400" b="1" dirty="0"/>
              <a:t>::</a:t>
            </a:r>
            <a:r>
              <a:rPr lang="en-US" altLang="zh-CN" sz="2400" b="1" dirty="0" err="1"/>
              <a:t>endl</a:t>
            </a:r>
            <a:r>
              <a:rPr lang="en-US" altLang="zh-CN" sz="2400" b="1" dirty="0"/>
              <a:t>;</a:t>
            </a:r>
            <a:endParaRPr lang="en-US" altLang="zh-CN" sz="2400" b="1" dirty="0"/>
          </a:p>
          <a:p>
            <a:pPr lvl="1">
              <a:buFontTx/>
              <a:buNone/>
            </a:pPr>
            <a:r>
              <a:rPr lang="en-US" altLang="zh-CN" b="1" dirty="0"/>
              <a:t>    return 0;</a:t>
            </a:r>
            <a:endParaRPr lang="en-US" altLang="zh-CN" sz="2400" b="1" dirty="0"/>
          </a:p>
          <a:p>
            <a:pPr lvl="1">
              <a:buFontTx/>
              <a:buNone/>
            </a:pPr>
            <a:r>
              <a:rPr lang="en-US" altLang="zh-CN" sz="2400" b="1" dirty="0"/>
              <a:t>}</a:t>
            </a:r>
            <a:endParaRPr lang="en-US" altLang="zh-CN" sz="2400" b="1" dirty="0">
              <a:solidFill>
                <a:schemeClr val="accent2"/>
              </a:solidFill>
            </a:endParaRPr>
          </a:p>
          <a:p>
            <a:pPr eaLnBrk="1" hangingPunct="1">
              <a:lnSpc>
                <a:spcPct val="80000"/>
              </a:lnSpc>
              <a:buFontTx/>
              <a:buNone/>
            </a:pPr>
            <a:endParaRPr lang="en-US" altLang="zh-CN" sz="2000" b="1" dirty="0">
              <a:solidFill>
                <a:schemeClr val="accent2"/>
              </a:solidFill>
            </a:endParaRPr>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defRPr/>
            </a:pPr>
            <a:fld id="{F256A7F3-2E9E-4A3A-B982-EEA0A76BB07A}" type="datetime1">
              <a:rPr lang="zh-CN" altLang="en-US" smtClean="0"/>
            </a:fld>
            <a:endParaRPr lang="zh-CN" altLang="zh-CN" dirty="0"/>
          </a:p>
        </p:txBody>
      </p:sp>
      <p:sp>
        <p:nvSpPr>
          <p:cNvPr id="4" name="页脚占位符 3"/>
          <p:cNvSpPr>
            <a:spLocks noGrp="1"/>
          </p:cNvSpPr>
          <p:nvPr>
            <p:ph type="ftr" sz="quarter" idx="11"/>
          </p:nvPr>
        </p:nvSpPr>
        <p:spPr/>
        <p:txBody>
          <a:bodyPr/>
          <a:lstStyle/>
          <a:p>
            <a:pPr>
              <a:defRPr/>
            </a:pPr>
            <a:r>
              <a:rPr lang="zh-CN" altLang="en-US" dirty="0"/>
              <a:t>面向对象技术与</a:t>
            </a:r>
            <a:r>
              <a:rPr lang="en-US" altLang="zh-CN" dirty="0"/>
              <a:t>C++</a:t>
            </a:r>
            <a:r>
              <a:rPr lang="zh-CN" altLang="en-US" dirty="0"/>
              <a:t>程序设计</a:t>
            </a:r>
            <a:endParaRPr lang="zh-CN" altLang="zh-CN" dirty="0"/>
          </a:p>
        </p:txBody>
      </p:sp>
      <p:sp>
        <p:nvSpPr>
          <p:cNvPr id="5" name="灯片编号占位符 4"/>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 calcmode="lin" valueType="num">
                                      <p:cBhvr additive="base">
                                        <p:cTn id="4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387">
                                            <p:txEl>
                                              <p:pRg st="8" end="8"/>
                                            </p:txEl>
                                          </p:spTgt>
                                        </p:tgtEl>
                                        <p:attrNameLst>
                                          <p:attrName>style.visibility</p:attrName>
                                        </p:attrNameLst>
                                      </p:cBhvr>
                                      <p:to>
                                        <p:strVal val="visible"/>
                                      </p:to>
                                    </p:set>
                                    <p:anim calcmode="lin" valueType="num">
                                      <p:cBhvr additive="base">
                                        <p:cTn id="55"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387">
                                            <p:txEl>
                                              <p:pRg st="9" end="9"/>
                                            </p:txEl>
                                          </p:spTgt>
                                        </p:tgtEl>
                                        <p:attrNameLst>
                                          <p:attrName>style.visibility</p:attrName>
                                        </p:attrNameLst>
                                      </p:cBhvr>
                                      <p:to>
                                        <p:strVal val="visible"/>
                                      </p:to>
                                    </p:set>
                                    <p:anim calcmode="lin" valueType="num">
                                      <p:cBhvr additive="base">
                                        <p:cTn id="61" dur="5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387">
                                            <p:txEl>
                                              <p:pRg st="10" end="10"/>
                                            </p:txEl>
                                          </p:spTgt>
                                        </p:tgtEl>
                                        <p:attrNameLst>
                                          <p:attrName>style.visibility</p:attrName>
                                        </p:attrNameLst>
                                      </p:cBhvr>
                                      <p:to>
                                        <p:strVal val="visible"/>
                                      </p:to>
                                    </p:set>
                                    <p:anim calcmode="lin" valueType="num">
                                      <p:cBhvr additive="base">
                                        <p:cTn id="67" dur="5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6387">
                                            <p:txEl>
                                              <p:pRg st="11" end="11"/>
                                            </p:txEl>
                                          </p:spTgt>
                                        </p:tgtEl>
                                        <p:attrNameLst>
                                          <p:attrName>style.visibility</p:attrName>
                                        </p:attrNameLst>
                                      </p:cBhvr>
                                      <p:to>
                                        <p:strVal val="visible"/>
                                      </p:to>
                                    </p:set>
                                    <p:anim calcmode="lin" valueType="num">
                                      <p:cBhvr additive="base">
                                        <p:cTn id="73" dur="5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638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6387">
                                            <p:txEl>
                                              <p:pRg st="12" end="12"/>
                                            </p:txEl>
                                          </p:spTgt>
                                        </p:tgtEl>
                                        <p:attrNameLst>
                                          <p:attrName>style.visibility</p:attrName>
                                        </p:attrNameLst>
                                      </p:cBhvr>
                                      <p:to>
                                        <p:strVal val="visible"/>
                                      </p:to>
                                    </p:set>
                                    <p:anim calcmode="lin" valueType="num">
                                      <p:cBhvr additive="base">
                                        <p:cTn id="79" dur="500" fill="hold"/>
                                        <p:tgtEl>
                                          <p:spTgt spid="1638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63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91544" y="0"/>
            <a:ext cx="7519988" cy="984250"/>
          </a:xfrm>
        </p:spPr>
        <p:txBody>
          <a:bodyPr/>
          <a:lstStyle/>
          <a:p>
            <a:pPr eaLnBrk="1" hangingPunct="1"/>
            <a:r>
              <a:rPr lang="en-US" altLang="zh-CN" b="1"/>
              <a:t>2.4 cout</a:t>
            </a:r>
            <a:r>
              <a:rPr lang="zh-CN" altLang="en-US" b="1">
                <a:solidFill>
                  <a:srgbClr val="FF3300"/>
                </a:solidFill>
              </a:rPr>
              <a:t>和数据输出</a:t>
            </a:r>
            <a:endParaRPr lang="zh-CN" altLang="en-US" b="1">
              <a:solidFill>
                <a:srgbClr val="FF3300"/>
              </a:solidFill>
            </a:endParaRPr>
          </a:p>
        </p:txBody>
      </p:sp>
      <p:sp>
        <p:nvSpPr>
          <p:cNvPr id="36867" name="Rectangle 3"/>
          <p:cNvSpPr>
            <a:spLocks noGrp="1" noChangeArrowheads="1"/>
          </p:cNvSpPr>
          <p:nvPr>
            <p:ph type="body" idx="1"/>
          </p:nvPr>
        </p:nvSpPr>
        <p:spPr>
          <a:xfrm>
            <a:off x="2209800" y="1412876"/>
            <a:ext cx="7772400" cy="4683125"/>
          </a:xfrm>
        </p:spPr>
        <p:txBody>
          <a:bodyPr/>
          <a:lstStyle/>
          <a:p>
            <a:pPr eaLnBrk="1" hangingPunct="1">
              <a:lnSpc>
                <a:spcPct val="90000"/>
              </a:lnSpc>
              <a:buFontTx/>
              <a:buNone/>
            </a:pPr>
            <a:r>
              <a:rPr lang="en-US" altLang="zh-CN" sz="2800" b="1" dirty="0">
                <a:solidFill>
                  <a:schemeClr val="accent2"/>
                </a:solidFill>
              </a:rPr>
              <a:t>1</a:t>
            </a:r>
            <a:r>
              <a:rPr lang="zh-CN" altLang="en-US" sz="2800" b="1" dirty="0">
                <a:solidFill>
                  <a:schemeClr val="accent2"/>
                </a:solidFill>
              </a:rPr>
              <a:t>、</a:t>
            </a:r>
            <a:r>
              <a:rPr lang="en-US" altLang="zh-CN" sz="2800" b="1" dirty="0" err="1">
                <a:solidFill>
                  <a:schemeClr val="accent2"/>
                </a:solidFill>
              </a:rPr>
              <a:t>cout</a:t>
            </a:r>
            <a:r>
              <a:rPr lang="zh-CN" altLang="en-US" sz="2800" b="1" dirty="0">
                <a:solidFill>
                  <a:schemeClr val="accent2"/>
                </a:solidFill>
              </a:rPr>
              <a:t>的用途</a:t>
            </a:r>
            <a:endParaRPr lang="zh-CN" altLang="en-US" sz="2800" b="1" dirty="0">
              <a:solidFill>
                <a:schemeClr val="accent2"/>
              </a:solidFill>
            </a:endParaRPr>
          </a:p>
          <a:p>
            <a:pPr lvl="1" eaLnBrk="1" hangingPunct="1">
              <a:lnSpc>
                <a:spcPct val="90000"/>
              </a:lnSpc>
              <a:buFontTx/>
              <a:buNone/>
            </a:pPr>
            <a:r>
              <a:rPr lang="en-US" altLang="zh-CN" sz="2400" b="1" dirty="0" err="1"/>
              <a:t>cout</a:t>
            </a:r>
            <a:r>
              <a:rPr lang="zh-CN" altLang="en-US" sz="2400" b="1" dirty="0"/>
              <a:t>（读作</a:t>
            </a:r>
            <a:r>
              <a:rPr lang="en-US" altLang="zh-CN" sz="2400" b="1" dirty="0"/>
              <a:t>see-out</a:t>
            </a:r>
            <a:r>
              <a:rPr lang="zh-CN" altLang="en-US" sz="2400" b="1" dirty="0"/>
              <a:t>）是一个输出流对象，已被</a:t>
            </a:r>
            <a:r>
              <a:rPr lang="en-US" altLang="zh-CN" sz="2400" b="1" dirty="0"/>
              <a:t>C++</a:t>
            </a:r>
            <a:r>
              <a:rPr lang="zh-CN" altLang="en-US" sz="2400" b="1" dirty="0"/>
              <a:t>默认关联到显示器，用于在屏幕上输入数据。</a:t>
            </a:r>
            <a:endParaRPr lang="zh-CN" altLang="en-US" sz="2400" b="1" dirty="0"/>
          </a:p>
          <a:p>
            <a:pPr lvl="1" eaLnBrk="1" hangingPunct="1">
              <a:lnSpc>
                <a:spcPct val="90000"/>
              </a:lnSpc>
              <a:buFontTx/>
              <a:buNone/>
            </a:pPr>
            <a:r>
              <a:rPr lang="zh-CN" altLang="en-US" sz="2400" b="1" dirty="0">
                <a:solidFill>
                  <a:schemeClr val="accent2"/>
                </a:solidFill>
              </a:rPr>
              <a:t>在</a:t>
            </a:r>
            <a:r>
              <a:rPr lang="en-US" altLang="zh-CN" sz="2400" b="1" dirty="0">
                <a:solidFill>
                  <a:schemeClr val="accent2"/>
                </a:solidFill>
              </a:rPr>
              <a:t>C++</a:t>
            </a:r>
            <a:r>
              <a:rPr lang="zh-CN" altLang="en-US" sz="2400" b="1" dirty="0">
                <a:solidFill>
                  <a:schemeClr val="accent2"/>
                </a:solidFill>
              </a:rPr>
              <a:t>程序中，也可使用</a:t>
            </a:r>
            <a:r>
              <a:rPr lang="en-US" altLang="zh-CN" sz="2400" b="1" dirty="0">
                <a:solidFill>
                  <a:schemeClr val="accent2"/>
                </a:solidFill>
              </a:rPr>
              <a:t>C</a:t>
            </a:r>
            <a:r>
              <a:rPr lang="zh-CN" altLang="en-US" sz="2400" b="1" dirty="0">
                <a:solidFill>
                  <a:schemeClr val="accent2"/>
                </a:solidFill>
              </a:rPr>
              <a:t>语言的</a:t>
            </a:r>
            <a:r>
              <a:rPr lang="en-US" altLang="zh-CN" sz="2400" b="1" dirty="0" err="1">
                <a:solidFill>
                  <a:schemeClr val="accent2"/>
                </a:solidFill>
              </a:rPr>
              <a:t>printf</a:t>
            </a:r>
            <a:r>
              <a:rPr lang="zh-CN" altLang="en-US" sz="2400" b="1" dirty="0">
                <a:solidFill>
                  <a:schemeClr val="accent2"/>
                </a:solidFill>
              </a:rPr>
              <a:t>输出数据，但</a:t>
            </a:r>
            <a:r>
              <a:rPr lang="en-US" altLang="zh-CN" sz="2400" b="1" dirty="0" err="1">
                <a:solidFill>
                  <a:schemeClr val="accent2"/>
                </a:solidFill>
              </a:rPr>
              <a:t>cout</a:t>
            </a:r>
            <a:r>
              <a:rPr lang="zh-CN" altLang="en-US" sz="2400" b="1" dirty="0">
                <a:solidFill>
                  <a:schemeClr val="accent2"/>
                </a:solidFill>
              </a:rPr>
              <a:t>更简单。</a:t>
            </a:r>
            <a:endParaRPr lang="zh-CN" altLang="en-US" sz="2400" b="1" dirty="0">
              <a:solidFill>
                <a:schemeClr val="accent2"/>
              </a:solidFill>
            </a:endParaRPr>
          </a:p>
          <a:p>
            <a:pPr lvl="1" eaLnBrk="1" hangingPunct="1">
              <a:lnSpc>
                <a:spcPct val="90000"/>
              </a:lnSpc>
              <a:buFontTx/>
              <a:buNone/>
            </a:pPr>
            <a:endParaRPr lang="zh-CN" altLang="en-US" sz="2400" b="1" dirty="0">
              <a:solidFill>
                <a:schemeClr val="accent2"/>
              </a:solidFill>
            </a:endParaRPr>
          </a:p>
          <a:p>
            <a:pPr eaLnBrk="1" hangingPunct="1">
              <a:lnSpc>
                <a:spcPct val="90000"/>
              </a:lnSpc>
              <a:buFontTx/>
              <a:buNone/>
            </a:pPr>
            <a:r>
              <a:rPr lang="en-US" altLang="zh-CN" sz="2800" b="1" dirty="0">
                <a:solidFill>
                  <a:schemeClr val="accent2"/>
                </a:solidFill>
              </a:rPr>
              <a:t>2</a:t>
            </a:r>
            <a:r>
              <a:rPr lang="zh-CN" altLang="en-US" sz="2800" b="1" dirty="0">
                <a:solidFill>
                  <a:schemeClr val="accent2"/>
                </a:solidFill>
              </a:rPr>
              <a:t>、</a:t>
            </a:r>
            <a:r>
              <a:rPr lang="en-US" altLang="zh-CN" sz="2800" b="1" dirty="0" err="1">
                <a:solidFill>
                  <a:schemeClr val="accent2"/>
                </a:solidFill>
              </a:rPr>
              <a:t>cout</a:t>
            </a:r>
            <a:r>
              <a:rPr lang="zh-CN" altLang="en-US" sz="2800" b="1" dirty="0">
                <a:solidFill>
                  <a:schemeClr val="accent2"/>
                </a:solidFill>
              </a:rPr>
              <a:t>的用法</a:t>
            </a:r>
            <a:endParaRPr lang="zh-CN" altLang="en-US" sz="2800" b="1" dirty="0">
              <a:solidFill>
                <a:schemeClr val="accent2"/>
              </a:solidFill>
            </a:endParaRPr>
          </a:p>
          <a:p>
            <a:pPr lvl="1" eaLnBrk="1" hangingPunct="1">
              <a:lnSpc>
                <a:spcPct val="90000"/>
              </a:lnSpc>
              <a:buFontTx/>
              <a:buNone/>
            </a:pPr>
            <a:r>
              <a:rPr lang="en-US" altLang="zh-CN" sz="2400" b="1" dirty="0">
                <a:solidFill>
                  <a:schemeClr val="accent2"/>
                </a:solidFill>
              </a:rPr>
              <a:t> </a:t>
            </a:r>
            <a:r>
              <a:rPr lang="en-US" altLang="zh-CN" sz="2400" b="1" dirty="0" err="1">
                <a:solidFill>
                  <a:schemeClr val="accent2"/>
                </a:solidFill>
              </a:rPr>
              <a:t>cout</a:t>
            </a:r>
            <a:r>
              <a:rPr lang="en-US" altLang="zh-CN" sz="2400" b="1" dirty="0">
                <a:solidFill>
                  <a:schemeClr val="accent2"/>
                </a:solidFill>
              </a:rPr>
              <a:t>&lt;&lt;x</a:t>
            </a:r>
            <a:r>
              <a:rPr lang="zh-CN" altLang="en-US" sz="2400" b="1" dirty="0">
                <a:solidFill>
                  <a:schemeClr val="accent2"/>
                </a:solidFill>
              </a:rPr>
              <a:t>；</a:t>
            </a:r>
            <a:endParaRPr lang="en-US" altLang="zh-CN" sz="2400" b="1" dirty="0">
              <a:solidFill>
                <a:schemeClr val="accent2"/>
              </a:solidFill>
            </a:endParaRPr>
          </a:p>
          <a:p>
            <a:pPr lvl="1" eaLnBrk="1" hangingPunct="1">
              <a:lnSpc>
                <a:spcPct val="90000"/>
              </a:lnSpc>
              <a:buFontTx/>
              <a:buNone/>
            </a:pPr>
            <a:endParaRPr lang="en-US" altLang="zh-CN" sz="2400" b="1" dirty="0">
              <a:solidFill>
                <a:schemeClr val="accent2"/>
              </a:solidFill>
            </a:endParaRPr>
          </a:p>
          <a:p>
            <a:pPr lvl="1" eaLnBrk="1" hangingPunct="1">
              <a:lnSpc>
                <a:spcPct val="90000"/>
              </a:lnSpc>
              <a:buFontTx/>
              <a:buNone/>
            </a:pPr>
            <a:r>
              <a:rPr lang="zh-CN" altLang="en-US" sz="2400" b="1" dirty="0">
                <a:solidFill>
                  <a:srgbClr val="FF3300"/>
                </a:solidFill>
              </a:rPr>
              <a:t>其中</a:t>
            </a:r>
            <a:r>
              <a:rPr lang="en-US" altLang="zh-CN" sz="2400" b="1" dirty="0">
                <a:solidFill>
                  <a:srgbClr val="FF3300"/>
                </a:solidFill>
              </a:rPr>
              <a:t>x</a:t>
            </a:r>
            <a:r>
              <a:rPr lang="zh-CN" altLang="en-US" sz="2400" b="1" dirty="0">
                <a:solidFill>
                  <a:srgbClr val="FF3300"/>
                </a:solidFill>
              </a:rPr>
              <a:t>可是以内置数据类型如</a:t>
            </a:r>
            <a:r>
              <a:rPr lang="en-US" altLang="zh-CN" sz="2400" b="1" dirty="0" err="1">
                <a:solidFill>
                  <a:srgbClr val="FF3300"/>
                </a:solidFill>
              </a:rPr>
              <a:t>int</a:t>
            </a:r>
            <a:r>
              <a:rPr lang="zh-CN" altLang="en-US" sz="2400" b="1" dirty="0">
                <a:solidFill>
                  <a:srgbClr val="FF3300"/>
                </a:solidFill>
              </a:rPr>
              <a:t>，</a:t>
            </a:r>
            <a:r>
              <a:rPr lang="en-US" altLang="zh-CN" sz="2400" b="1" dirty="0">
                <a:solidFill>
                  <a:srgbClr val="FF3300"/>
                </a:solidFill>
              </a:rPr>
              <a:t>char</a:t>
            </a:r>
            <a:r>
              <a:rPr lang="zh-CN" altLang="en-US" sz="2400" b="1" dirty="0">
                <a:solidFill>
                  <a:srgbClr val="FF3300"/>
                </a:solidFill>
              </a:rPr>
              <a:t>，</a:t>
            </a:r>
            <a:r>
              <a:rPr lang="en-US" altLang="zh-CN" sz="2400" b="1" dirty="0">
                <a:solidFill>
                  <a:srgbClr val="FF3300"/>
                </a:solidFill>
              </a:rPr>
              <a:t>float</a:t>
            </a:r>
            <a:r>
              <a:rPr lang="zh-CN" altLang="en-US" sz="2400" b="1" dirty="0">
                <a:solidFill>
                  <a:srgbClr val="FF3300"/>
                </a:solidFill>
              </a:rPr>
              <a:t>，</a:t>
            </a:r>
            <a:r>
              <a:rPr lang="en-US" altLang="zh-CN" sz="2400" b="1" dirty="0">
                <a:solidFill>
                  <a:srgbClr val="FF3300"/>
                </a:solidFill>
              </a:rPr>
              <a:t>double</a:t>
            </a:r>
            <a:r>
              <a:rPr lang="zh-CN" altLang="en-US" sz="2400" b="1" dirty="0">
                <a:solidFill>
                  <a:srgbClr val="FF3300"/>
                </a:solidFill>
              </a:rPr>
              <a:t>等。</a:t>
            </a:r>
            <a:endParaRPr lang="zh-CN" altLang="en-US" sz="2400" b="1" dirty="0">
              <a:solidFill>
                <a:srgbClr val="FF3300"/>
              </a:solidFill>
            </a:endParaRPr>
          </a:p>
        </p:txBody>
      </p:sp>
      <p:sp>
        <p:nvSpPr>
          <p:cNvPr id="2" name="日期占位符 1"/>
          <p:cNvSpPr>
            <a:spLocks noGrp="1"/>
          </p:cNvSpPr>
          <p:nvPr>
            <p:ph type="dt" sz="half" idx="12"/>
          </p:nvPr>
        </p:nvSpPr>
        <p:spPr/>
        <p:txBody>
          <a:bodyPr/>
          <a:lstStyle/>
          <a:p>
            <a:pPr algn="ctr" fontAlgn="base">
              <a:spcBef>
                <a:spcPct val="0"/>
              </a:spcBef>
              <a:spcAft>
                <a:spcPct val="0"/>
              </a:spcAft>
              <a:defRPr/>
            </a:pPr>
            <a:fld id="{FCEEEFF8-A12E-4E21-AE43-D162ADEDE75A}"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3" name="页脚占位符 2"/>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4" name="灯片编号占位符 3"/>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anim calcmode="lin" valueType="num">
                                      <p:cBhvr additive="base">
                                        <p:cTn id="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anim calcmode="lin" valueType="num">
                                      <p:cBhvr additive="base">
                                        <p:cTn id="1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anim calcmode="lin" valueType="num">
                                      <p:cBhvr additive="base">
                                        <p:cTn id="17"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2209800" y="1412876"/>
            <a:ext cx="7772400" cy="4683125"/>
          </a:xfrm>
        </p:spPr>
        <p:txBody>
          <a:bodyPr/>
          <a:lstStyle/>
          <a:p>
            <a:pPr eaLnBrk="1" hangingPunct="1">
              <a:lnSpc>
                <a:spcPct val="80000"/>
              </a:lnSpc>
              <a:buFontTx/>
              <a:buNone/>
            </a:pPr>
            <a:r>
              <a:rPr lang="en-US" altLang="zh-CN" sz="2800" b="1" dirty="0">
                <a:solidFill>
                  <a:schemeClr val="accent2"/>
                </a:solidFill>
              </a:rPr>
              <a:t>3</a:t>
            </a:r>
            <a:r>
              <a:rPr lang="zh-CN" altLang="en-US" sz="2800" b="1" dirty="0">
                <a:solidFill>
                  <a:schemeClr val="accent2"/>
                </a:solidFill>
              </a:rPr>
              <a:t>、连续输出</a:t>
            </a:r>
            <a:endParaRPr lang="zh-CN" altLang="en-US" sz="2800" b="1" dirty="0">
              <a:solidFill>
                <a:schemeClr val="accent2"/>
              </a:solidFill>
            </a:endParaRPr>
          </a:p>
          <a:p>
            <a:pPr eaLnBrk="1" hangingPunct="1">
              <a:lnSpc>
                <a:spcPct val="80000"/>
              </a:lnSpc>
            </a:pPr>
            <a:r>
              <a:rPr lang="en-US" altLang="zh-CN" sz="2800" b="1" dirty="0" err="1"/>
              <a:t>cout</a:t>
            </a:r>
            <a:r>
              <a:rPr lang="zh-CN" altLang="en-US" sz="2800" b="1" dirty="0"/>
              <a:t>能够同时输出多个数据，用法如下：</a:t>
            </a:r>
            <a:endParaRPr lang="zh-CN" altLang="en-US" sz="2800" b="1" dirty="0"/>
          </a:p>
          <a:p>
            <a:pPr lvl="1" eaLnBrk="1" hangingPunct="1">
              <a:lnSpc>
                <a:spcPct val="80000"/>
              </a:lnSpc>
              <a:buFontTx/>
              <a:buNone/>
            </a:pPr>
            <a:r>
              <a:rPr lang="en-US" altLang="zh-CN" sz="2400" b="1" dirty="0" err="1"/>
              <a:t>cout</a:t>
            </a:r>
            <a:r>
              <a:rPr lang="en-US" altLang="zh-CN" sz="2400" b="1" dirty="0"/>
              <a:t>&lt;&lt;x1&lt;&lt;x2&lt;&lt;x3&lt;&lt;…;</a:t>
            </a:r>
            <a:endParaRPr lang="en-US" altLang="zh-CN" sz="2400" b="1" dirty="0"/>
          </a:p>
          <a:p>
            <a:pPr lvl="1" eaLnBrk="1" hangingPunct="1">
              <a:lnSpc>
                <a:spcPct val="80000"/>
              </a:lnSpc>
              <a:buFontTx/>
              <a:buNone/>
            </a:pPr>
            <a:r>
              <a:rPr lang="zh-CN" altLang="en-US" sz="2400" b="1" dirty="0"/>
              <a:t>例：</a:t>
            </a:r>
            <a:endParaRPr lang="zh-CN" altLang="en-US" sz="2400" b="1" dirty="0"/>
          </a:p>
          <a:p>
            <a:pPr lvl="1" eaLnBrk="1" hangingPunct="1">
              <a:lnSpc>
                <a:spcPct val="80000"/>
              </a:lnSpc>
              <a:buFontTx/>
              <a:buNone/>
            </a:pPr>
            <a:r>
              <a:rPr lang="en-US" altLang="zh-CN" sz="2400" b="1" dirty="0" err="1">
                <a:solidFill>
                  <a:schemeClr val="accent2"/>
                </a:solidFill>
              </a:rPr>
              <a:t>cout</a:t>
            </a:r>
            <a:r>
              <a:rPr lang="en-US" altLang="zh-CN" sz="2400" b="1" dirty="0">
                <a:solidFill>
                  <a:schemeClr val="accent2"/>
                </a:solidFill>
              </a:rPr>
              <a:t>&lt;&lt;ch1&lt;&lt;ch2&lt;&lt;"C"&lt;&lt;"Hello everyone!";</a:t>
            </a:r>
            <a:endParaRPr lang="en-US" altLang="zh-CN" sz="2400" b="1" dirty="0">
              <a:solidFill>
                <a:schemeClr val="accent2"/>
              </a:solidFill>
            </a:endParaRPr>
          </a:p>
          <a:p>
            <a:pPr eaLnBrk="1" hangingPunct="1">
              <a:lnSpc>
                <a:spcPct val="80000"/>
              </a:lnSpc>
            </a:pPr>
            <a:r>
              <a:rPr lang="zh-CN" altLang="en-US" sz="2800" b="1" dirty="0"/>
              <a:t>与</a:t>
            </a:r>
            <a:r>
              <a:rPr lang="en-US" altLang="zh-CN" sz="2800" b="1" dirty="0"/>
              <a:t>C</a:t>
            </a:r>
            <a:r>
              <a:rPr lang="zh-CN" altLang="en-US" sz="2800" b="1" dirty="0"/>
              <a:t>语言一样，在</a:t>
            </a:r>
            <a:r>
              <a:rPr lang="en-US" altLang="zh-CN" sz="2800" b="1" dirty="0"/>
              <a:t>C++</a:t>
            </a:r>
            <a:r>
              <a:rPr lang="zh-CN" altLang="en-US" sz="2800" b="1" dirty="0"/>
              <a:t>程序中也可以将一条命令写在多行上。比如，上面的语句也可写成下面的形式：</a:t>
            </a:r>
            <a:endParaRPr lang="zh-CN" altLang="en-US" sz="2800" b="1" dirty="0"/>
          </a:p>
          <a:p>
            <a:pPr lvl="1" eaLnBrk="1" hangingPunct="1">
              <a:lnSpc>
                <a:spcPct val="80000"/>
              </a:lnSpc>
              <a:buFontTx/>
              <a:buNone/>
            </a:pPr>
            <a:r>
              <a:rPr lang="en-US" altLang="zh-CN" sz="2400" b="1" dirty="0" err="1">
                <a:solidFill>
                  <a:schemeClr val="accent2"/>
                </a:solidFill>
              </a:rPr>
              <a:t>cout</a:t>
            </a:r>
            <a:r>
              <a:rPr lang="en-US" altLang="zh-CN" sz="2400" b="1" dirty="0">
                <a:solidFill>
                  <a:schemeClr val="accent2"/>
                </a:solidFill>
              </a:rPr>
              <a:t>&lt;&lt;ch1</a:t>
            </a:r>
            <a:endParaRPr lang="en-US" altLang="zh-CN" sz="2400" b="1" dirty="0">
              <a:solidFill>
                <a:schemeClr val="accent2"/>
              </a:solidFill>
            </a:endParaRPr>
          </a:p>
          <a:p>
            <a:pPr lvl="1" eaLnBrk="1" hangingPunct="1">
              <a:lnSpc>
                <a:spcPct val="80000"/>
              </a:lnSpc>
              <a:buFontTx/>
              <a:buNone/>
            </a:pPr>
            <a:r>
              <a:rPr lang="en-US" altLang="zh-CN" sz="2400" b="1" dirty="0">
                <a:solidFill>
                  <a:schemeClr val="accent2"/>
                </a:solidFill>
              </a:rPr>
              <a:t>		&lt;&lt;ch2</a:t>
            </a:r>
            <a:endParaRPr lang="en-US" altLang="zh-CN" sz="2400" b="1" dirty="0">
              <a:solidFill>
                <a:schemeClr val="accent2"/>
              </a:solidFill>
            </a:endParaRPr>
          </a:p>
          <a:p>
            <a:pPr lvl="1" eaLnBrk="1" hangingPunct="1">
              <a:lnSpc>
                <a:spcPct val="80000"/>
              </a:lnSpc>
              <a:buFontTx/>
              <a:buNone/>
            </a:pPr>
            <a:r>
              <a:rPr lang="en-US" altLang="zh-CN" sz="2400" b="1" dirty="0">
                <a:solidFill>
                  <a:schemeClr val="accent2"/>
                </a:solidFill>
              </a:rPr>
              <a:t>		&lt;&lt;"C"</a:t>
            </a:r>
            <a:endParaRPr lang="en-US" altLang="zh-CN" sz="2400" b="1" dirty="0">
              <a:solidFill>
                <a:schemeClr val="accent2"/>
              </a:solidFill>
            </a:endParaRPr>
          </a:p>
          <a:p>
            <a:pPr lvl="1" eaLnBrk="1" hangingPunct="1">
              <a:lnSpc>
                <a:spcPct val="80000"/>
              </a:lnSpc>
              <a:buFontTx/>
              <a:buNone/>
            </a:pPr>
            <a:r>
              <a:rPr lang="en-US" altLang="zh-CN" sz="2400" b="1" dirty="0">
                <a:solidFill>
                  <a:schemeClr val="accent2"/>
                </a:solidFill>
              </a:rPr>
              <a:t>		&lt;&lt;"Hello everyone!";</a:t>
            </a:r>
            <a:endParaRPr lang="en-US" altLang="zh-CN" sz="2400" b="1" dirty="0">
              <a:solidFill>
                <a:schemeClr val="accent2"/>
              </a:solidFill>
            </a:endParaRPr>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0BF528FE-AECF-4382-B0C1-859AB334AD9F}"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anim calcmode="lin" valueType="num">
                                      <p:cBhvr additive="base">
                                        <p:cTn id="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6" end="6"/>
                                            </p:txEl>
                                          </p:spTgt>
                                        </p:tgtEl>
                                        <p:attrNameLst>
                                          <p:attrName>style.visibility</p:attrName>
                                        </p:attrNameLst>
                                      </p:cBhvr>
                                      <p:to>
                                        <p:strVal val="visible"/>
                                      </p:to>
                                    </p:set>
                                    <p:anim calcmode="lin" valueType="num">
                                      <p:cBhvr additive="base">
                                        <p:cTn id="11"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7" end="7"/>
                                            </p:txEl>
                                          </p:spTgt>
                                        </p:tgtEl>
                                        <p:attrNameLst>
                                          <p:attrName>style.visibility</p:attrName>
                                        </p:attrNameLst>
                                      </p:cBhvr>
                                      <p:to>
                                        <p:strVal val="visible"/>
                                      </p:to>
                                    </p:set>
                                    <p:anim calcmode="lin" valueType="num">
                                      <p:cBhvr additive="base">
                                        <p:cTn id="15"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xEl>
                                              <p:pRg st="8" end="8"/>
                                            </p:txEl>
                                          </p:spTgt>
                                        </p:tgtEl>
                                        <p:attrNameLst>
                                          <p:attrName>style.visibility</p:attrName>
                                        </p:attrNameLst>
                                      </p:cBhvr>
                                      <p:to>
                                        <p:strVal val="visible"/>
                                      </p:to>
                                    </p:set>
                                    <p:anim calcmode="lin" valueType="num">
                                      <p:cBhvr additive="base">
                                        <p:cTn id="19"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915">
                                            <p:txEl>
                                              <p:pRg st="9" end="9"/>
                                            </p:txEl>
                                          </p:spTgt>
                                        </p:tgtEl>
                                        <p:attrNameLst>
                                          <p:attrName>style.visibility</p:attrName>
                                        </p:attrNameLst>
                                      </p:cBhvr>
                                      <p:to>
                                        <p:strVal val="visible"/>
                                      </p:to>
                                    </p:set>
                                    <p:anim calcmode="lin" valueType="num">
                                      <p:cBhvr additive="base">
                                        <p:cTn id="23" dur="500" fill="hold"/>
                                        <p:tgtEl>
                                          <p:spTgt spid="3891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1991544" y="980728"/>
            <a:ext cx="7772400" cy="4895850"/>
          </a:xfrm>
        </p:spPr>
        <p:txBody>
          <a:bodyPr/>
          <a:lstStyle/>
          <a:p>
            <a:pPr eaLnBrk="1" hangingPunct="1">
              <a:lnSpc>
                <a:spcPct val="90000"/>
              </a:lnSpc>
              <a:buFontTx/>
              <a:buNone/>
            </a:pPr>
            <a:r>
              <a:rPr lang="en-US" altLang="zh-CN" b="1" dirty="0">
                <a:solidFill>
                  <a:schemeClr val="accent2"/>
                </a:solidFill>
              </a:rPr>
              <a:t>4</a:t>
            </a:r>
            <a:r>
              <a:rPr lang="zh-CN" altLang="en-US" b="1" dirty="0">
                <a:solidFill>
                  <a:schemeClr val="accent2"/>
                </a:solidFill>
              </a:rPr>
              <a:t>、输出换行</a:t>
            </a:r>
            <a:endParaRPr lang="zh-CN" altLang="en-US" b="1" dirty="0">
              <a:solidFill>
                <a:schemeClr val="accent2"/>
              </a:solidFill>
            </a:endParaRPr>
          </a:p>
          <a:p>
            <a:pPr lvl="1" eaLnBrk="1" hangingPunct="1">
              <a:lnSpc>
                <a:spcPct val="90000"/>
              </a:lnSpc>
              <a:buFontTx/>
              <a:buNone/>
            </a:pPr>
            <a:r>
              <a:rPr lang="zh-CN" altLang="en-US" sz="2400" b="1" dirty="0"/>
              <a:t>在</a:t>
            </a:r>
            <a:r>
              <a:rPr lang="en-US" altLang="zh-CN" sz="2400" b="1" dirty="0" err="1"/>
              <a:t>cout</a:t>
            </a:r>
            <a:r>
              <a:rPr lang="zh-CN" altLang="en-US" sz="2400" b="1" dirty="0"/>
              <a:t>语句中换行可用：</a:t>
            </a:r>
            <a:r>
              <a:rPr lang="en-US" altLang="zh-CN" sz="2400" b="1" dirty="0"/>
              <a:t>\n</a:t>
            </a:r>
            <a:r>
              <a:rPr lang="zh-CN" altLang="en-US" sz="2400" b="1" dirty="0"/>
              <a:t>或</a:t>
            </a:r>
            <a:r>
              <a:rPr lang="en-US" altLang="zh-CN" sz="2400" b="1" dirty="0" err="1"/>
              <a:t>endl</a:t>
            </a:r>
            <a:endParaRPr lang="en-US" altLang="zh-CN" sz="2400" b="1" dirty="0"/>
          </a:p>
          <a:p>
            <a:pPr lvl="1" eaLnBrk="1" hangingPunct="1">
              <a:lnSpc>
                <a:spcPct val="90000"/>
              </a:lnSpc>
              <a:buFontTx/>
              <a:buNone/>
            </a:pPr>
            <a:r>
              <a:rPr lang="en-US" altLang="zh-CN" sz="2400" b="1" dirty="0">
                <a:solidFill>
                  <a:schemeClr val="accent2"/>
                </a:solidFill>
              </a:rPr>
              <a:t>【</a:t>
            </a:r>
            <a:r>
              <a:rPr lang="zh-CN" altLang="en-US" sz="2400" b="1" dirty="0">
                <a:solidFill>
                  <a:schemeClr val="accent2"/>
                </a:solidFill>
              </a:rPr>
              <a:t>例</a:t>
            </a:r>
            <a:r>
              <a:rPr lang="en-US" altLang="zh-CN" sz="2400" b="1" dirty="0">
                <a:solidFill>
                  <a:schemeClr val="accent2"/>
                </a:solidFill>
              </a:rPr>
              <a:t>2-5】  </a:t>
            </a:r>
            <a:r>
              <a:rPr lang="zh-CN" altLang="en-US" sz="2400" b="1" dirty="0">
                <a:solidFill>
                  <a:schemeClr val="accent2"/>
                </a:solidFill>
              </a:rPr>
              <a:t>在例</a:t>
            </a:r>
            <a:r>
              <a:rPr lang="en-US" altLang="zh-CN" sz="2400" b="1" dirty="0">
                <a:solidFill>
                  <a:schemeClr val="accent2"/>
                </a:solidFill>
              </a:rPr>
              <a:t>2-4</a:t>
            </a:r>
            <a:r>
              <a:rPr lang="zh-CN" altLang="en-US" sz="2400" b="1" dirty="0">
                <a:solidFill>
                  <a:schemeClr val="accent2"/>
                </a:solidFill>
              </a:rPr>
              <a:t>的输出语句中增加换行符。</a:t>
            </a:r>
            <a:endParaRPr lang="zh-CN" altLang="en-US" sz="2400" b="1" dirty="0">
              <a:solidFill>
                <a:schemeClr val="accent2"/>
              </a:solidFill>
            </a:endParaRPr>
          </a:p>
          <a:p>
            <a:pPr lvl="1" eaLnBrk="1" hangingPunct="1">
              <a:lnSpc>
                <a:spcPct val="90000"/>
              </a:lnSpc>
              <a:buFontTx/>
              <a:buNone/>
            </a:pPr>
            <a:r>
              <a:rPr lang="en-US" altLang="zh-CN" sz="2400" b="1" dirty="0"/>
              <a:t>// CH</a:t>
            </a:r>
            <a:r>
              <a:rPr lang="en-US" altLang="zh-CN" sz="2400" b="1" dirty="0">
                <a:solidFill>
                  <a:schemeClr val="accent2"/>
                </a:solidFill>
              </a:rPr>
              <a:t>2-5</a:t>
            </a:r>
            <a:r>
              <a:rPr lang="en-US" altLang="zh-CN" sz="2400" b="1" dirty="0"/>
              <a:t>.cpp</a:t>
            </a:r>
            <a:endParaRPr lang="en-US" altLang="zh-CN" sz="2400" b="1" dirty="0"/>
          </a:p>
          <a:p>
            <a:pPr lvl="1" eaLnBrk="1" hangingPunct="1">
              <a:lnSpc>
                <a:spcPct val="90000"/>
              </a:lnSpc>
              <a:buFontTx/>
              <a:buNone/>
            </a:pPr>
            <a:r>
              <a:rPr lang="en-US" altLang="zh-CN" sz="2400" b="1" dirty="0"/>
              <a:t>#include&lt;</a:t>
            </a:r>
            <a:r>
              <a:rPr lang="en-US" altLang="zh-CN" sz="2400" b="1" dirty="0" err="1"/>
              <a:t>iostream</a:t>
            </a:r>
            <a:r>
              <a:rPr lang="en-US" altLang="zh-CN" sz="2400" b="1" dirty="0"/>
              <a:t>&gt;</a:t>
            </a:r>
            <a:endParaRPr lang="en-US" altLang="zh-CN" sz="2400" b="1" dirty="0"/>
          </a:p>
          <a:p>
            <a:pPr lvl="1" eaLnBrk="1" hangingPunct="1">
              <a:lnSpc>
                <a:spcPct val="90000"/>
              </a:lnSpc>
              <a:buFontTx/>
              <a:buNone/>
            </a:pPr>
            <a:r>
              <a:rPr lang="en-US" altLang="zh-CN" sz="2400" b="1" dirty="0" err="1"/>
              <a:t>int</a:t>
            </a:r>
            <a:r>
              <a:rPr lang="en-US" altLang="zh-CN" sz="2400" b="1" dirty="0"/>
              <a:t> main(){</a:t>
            </a:r>
            <a:endParaRPr lang="en-US" altLang="zh-CN" sz="2400" b="1" dirty="0"/>
          </a:p>
          <a:p>
            <a:pPr lvl="1" eaLnBrk="1" hangingPunct="1">
              <a:lnSpc>
                <a:spcPct val="90000"/>
              </a:lnSpc>
              <a:buFontTx/>
              <a:buNone/>
            </a:pPr>
            <a:r>
              <a:rPr lang="en-US" altLang="zh-CN" sz="2400" b="1" dirty="0"/>
              <a:t>		char ch1='c';</a:t>
            </a:r>
            <a:endParaRPr lang="en-US" altLang="zh-CN" sz="2400" b="1" dirty="0"/>
          </a:p>
          <a:p>
            <a:pPr lvl="1" eaLnBrk="1" hangingPunct="1">
              <a:lnSpc>
                <a:spcPct val="90000"/>
              </a:lnSpc>
              <a:buFontTx/>
              <a:buNone/>
            </a:pPr>
            <a:r>
              <a:rPr lang="en-US" altLang="zh-CN" sz="2400" b="1" dirty="0"/>
              <a:t>		char ch2[]="Hello C++!";</a:t>
            </a:r>
            <a:endParaRPr lang="en-US" altLang="zh-CN" sz="2400" b="1" dirty="0"/>
          </a:p>
          <a:p>
            <a:pPr lvl="1" eaLnBrk="1" hangingPunct="1">
              <a:lnSpc>
                <a:spcPct val="90000"/>
              </a:lnSpc>
              <a:buFontTx/>
              <a:buNone/>
            </a:pPr>
            <a:r>
              <a:rPr lang="en-US" altLang="zh-CN" sz="2400" b="1" dirty="0"/>
              <a:t>		</a:t>
            </a:r>
            <a:r>
              <a:rPr lang="en-US" altLang="zh-CN" sz="2400" b="1" noProof="1"/>
              <a:t>std::</a:t>
            </a:r>
            <a:r>
              <a:rPr lang="en-US" altLang="zh-CN" sz="2400" b="1" dirty="0" err="1"/>
              <a:t>cout</a:t>
            </a:r>
            <a:r>
              <a:rPr lang="en-US" altLang="zh-CN" sz="2400" b="1" dirty="0"/>
              <a:t>&lt;&lt;ch1&lt;&lt;</a:t>
            </a:r>
            <a:r>
              <a:rPr lang="en-US" altLang="zh-CN" sz="2400" b="1" noProof="1"/>
              <a:t>std::</a:t>
            </a:r>
            <a:r>
              <a:rPr lang="en-US" altLang="zh-CN" sz="2400" b="1" dirty="0" err="1"/>
              <a:t>endl</a:t>
            </a:r>
            <a:r>
              <a:rPr lang="en-US" altLang="zh-CN" sz="2400" b="1" dirty="0"/>
              <a:t>;</a:t>
            </a:r>
            <a:endParaRPr lang="en-US" altLang="zh-CN" sz="2400" b="1" dirty="0"/>
          </a:p>
          <a:p>
            <a:pPr lvl="1" eaLnBrk="1" hangingPunct="1">
              <a:lnSpc>
                <a:spcPct val="90000"/>
              </a:lnSpc>
              <a:buFontTx/>
              <a:buNone/>
            </a:pPr>
            <a:r>
              <a:rPr lang="en-US" altLang="zh-CN" sz="2400" b="1" dirty="0"/>
              <a:t>		</a:t>
            </a:r>
            <a:r>
              <a:rPr lang="en-US" altLang="zh-CN" sz="2400" b="1" noProof="1"/>
              <a:t>std::</a:t>
            </a:r>
            <a:r>
              <a:rPr lang="en-US" altLang="zh-CN" sz="2400" b="1" dirty="0" err="1"/>
              <a:t>cout</a:t>
            </a:r>
            <a:r>
              <a:rPr lang="en-US" altLang="zh-CN" sz="2400" b="1" dirty="0"/>
              <a:t>&lt;&lt;ch2&lt;&lt;‘\n’;</a:t>
            </a:r>
            <a:endParaRPr lang="en-US" altLang="zh-CN" sz="2400" b="1" dirty="0"/>
          </a:p>
          <a:p>
            <a:pPr lvl="1" eaLnBrk="1" hangingPunct="1">
              <a:lnSpc>
                <a:spcPct val="90000"/>
              </a:lnSpc>
              <a:buFontTx/>
              <a:buNone/>
            </a:pPr>
            <a:r>
              <a:rPr lang="en-US" altLang="zh-CN" sz="2400" b="1" dirty="0"/>
              <a:t>		</a:t>
            </a:r>
            <a:r>
              <a:rPr lang="en-US" altLang="zh-CN" sz="2400" b="1" noProof="1"/>
              <a:t>std::</a:t>
            </a:r>
            <a:r>
              <a:rPr lang="en-US" altLang="zh-CN" sz="2400" b="1" dirty="0" err="1"/>
              <a:t>cout</a:t>
            </a:r>
            <a:r>
              <a:rPr lang="en-US" altLang="zh-CN" sz="2400" b="1" dirty="0"/>
              <a:t>&lt;&lt;"C"&lt;&lt;</a:t>
            </a:r>
            <a:r>
              <a:rPr lang="en-US" altLang="zh-CN" sz="2400" b="1" noProof="1"/>
              <a:t> std:: </a:t>
            </a:r>
            <a:r>
              <a:rPr lang="en-US" altLang="zh-CN" sz="2400" b="1" dirty="0" err="1"/>
              <a:t>endl</a:t>
            </a:r>
            <a:r>
              <a:rPr lang="en-US" altLang="zh-CN" sz="2400" b="1" dirty="0"/>
              <a:t>;</a:t>
            </a:r>
            <a:endParaRPr lang="en-US" altLang="zh-CN" sz="2400" b="1" dirty="0"/>
          </a:p>
          <a:p>
            <a:pPr lvl="1" eaLnBrk="1" hangingPunct="1">
              <a:lnSpc>
                <a:spcPct val="90000"/>
              </a:lnSpc>
              <a:buFontTx/>
              <a:buNone/>
            </a:pPr>
            <a:r>
              <a:rPr lang="en-US" altLang="zh-CN" sz="2400" b="1" dirty="0"/>
              <a:t>		</a:t>
            </a:r>
            <a:r>
              <a:rPr lang="en-US" altLang="zh-CN" sz="2400" b="1" noProof="1"/>
              <a:t>std::</a:t>
            </a:r>
            <a:r>
              <a:rPr lang="en-US" altLang="zh-CN" sz="2400" b="1" dirty="0" err="1"/>
              <a:t>cout</a:t>
            </a:r>
            <a:r>
              <a:rPr lang="en-US" altLang="zh-CN" sz="2400" b="1" dirty="0"/>
              <a:t>&lt;&lt;"Hello everyone!\n";</a:t>
            </a:r>
            <a:endParaRPr lang="en-US" altLang="zh-CN" sz="2400" b="1" dirty="0"/>
          </a:p>
          <a:p>
            <a:pPr lvl="1" eaLnBrk="1" hangingPunct="1">
              <a:lnSpc>
                <a:spcPct val="90000"/>
              </a:lnSpc>
              <a:buFontTx/>
              <a:buNone/>
            </a:pPr>
            <a:r>
              <a:rPr lang="en-US" altLang="zh-CN" sz="2400" b="1" dirty="0"/>
              <a:t>      return 0;	</a:t>
            </a:r>
            <a:endParaRPr lang="en-US" altLang="zh-CN" sz="2400" b="1" dirty="0"/>
          </a:p>
          <a:p>
            <a:pPr lvl="1" eaLnBrk="1" hangingPunct="1">
              <a:lnSpc>
                <a:spcPct val="90000"/>
              </a:lnSpc>
              <a:buFontTx/>
              <a:buNone/>
            </a:pPr>
            <a:r>
              <a:rPr lang="en-US" altLang="zh-CN" sz="2400" b="1" dirty="0"/>
              <a:t>}</a:t>
            </a:r>
            <a:endParaRPr lang="en-US" altLang="zh-CN" sz="2400" b="1" dirty="0"/>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5FB003EF-79C8-4169-AA93-09F355065E6E}"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checkerboard(across)">
                                      <p:cBhvr>
                                        <p:cTn id="7" dur="500"/>
                                        <p:tgtEl>
                                          <p:spTgt spid="3993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checkerboard(across)">
                                      <p:cBhvr>
                                        <p:cTn id="10" dur="500"/>
                                        <p:tgtEl>
                                          <p:spTgt spid="3993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Effect transition="in" filter="checkerboard(across)">
                                      <p:cBhvr>
                                        <p:cTn id="13" dur="500"/>
                                        <p:tgtEl>
                                          <p:spTgt spid="39939">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9939">
                                            <p:txEl>
                                              <p:pRg st="5" end="5"/>
                                            </p:txEl>
                                          </p:spTgt>
                                        </p:tgtEl>
                                        <p:attrNameLst>
                                          <p:attrName>style.visibility</p:attrName>
                                        </p:attrNameLst>
                                      </p:cBhvr>
                                      <p:to>
                                        <p:strVal val="visible"/>
                                      </p:to>
                                    </p:set>
                                    <p:animEffect transition="in" filter="checkerboard(across)">
                                      <p:cBhvr>
                                        <p:cTn id="16" dur="500"/>
                                        <p:tgtEl>
                                          <p:spTgt spid="39939">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animEffect transition="in" filter="checkerboard(across)">
                                      <p:cBhvr>
                                        <p:cTn id="19" dur="500"/>
                                        <p:tgtEl>
                                          <p:spTgt spid="39939">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9939">
                                            <p:txEl>
                                              <p:pRg st="7" end="7"/>
                                            </p:txEl>
                                          </p:spTgt>
                                        </p:tgtEl>
                                        <p:attrNameLst>
                                          <p:attrName>style.visibility</p:attrName>
                                        </p:attrNameLst>
                                      </p:cBhvr>
                                      <p:to>
                                        <p:strVal val="visible"/>
                                      </p:to>
                                    </p:set>
                                    <p:animEffect transition="in" filter="checkerboard(across)">
                                      <p:cBhvr>
                                        <p:cTn id="22" dur="500"/>
                                        <p:tgtEl>
                                          <p:spTgt spid="39939">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animEffect transition="in" filter="checkerboard(across)">
                                      <p:cBhvr>
                                        <p:cTn id="25" dur="500"/>
                                        <p:tgtEl>
                                          <p:spTgt spid="39939">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9939">
                                            <p:txEl>
                                              <p:pRg st="9" end="9"/>
                                            </p:txEl>
                                          </p:spTgt>
                                        </p:tgtEl>
                                        <p:attrNameLst>
                                          <p:attrName>style.visibility</p:attrName>
                                        </p:attrNameLst>
                                      </p:cBhvr>
                                      <p:to>
                                        <p:strVal val="visible"/>
                                      </p:to>
                                    </p:set>
                                    <p:animEffect transition="in" filter="checkerboard(across)">
                                      <p:cBhvr>
                                        <p:cTn id="28" dur="500"/>
                                        <p:tgtEl>
                                          <p:spTgt spid="39939">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9939">
                                            <p:txEl>
                                              <p:pRg st="10" end="10"/>
                                            </p:txEl>
                                          </p:spTgt>
                                        </p:tgtEl>
                                        <p:attrNameLst>
                                          <p:attrName>style.visibility</p:attrName>
                                        </p:attrNameLst>
                                      </p:cBhvr>
                                      <p:to>
                                        <p:strVal val="visible"/>
                                      </p:to>
                                    </p:set>
                                    <p:animEffect transition="in" filter="checkerboard(across)">
                                      <p:cBhvr>
                                        <p:cTn id="31" dur="500"/>
                                        <p:tgtEl>
                                          <p:spTgt spid="39939">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9939">
                                            <p:txEl>
                                              <p:pRg st="11" end="11"/>
                                            </p:txEl>
                                          </p:spTgt>
                                        </p:tgtEl>
                                        <p:attrNameLst>
                                          <p:attrName>style.visibility</p:attrName>
                                        </p:attrNameLst>
                                      </p:cBhvr>
                                      <p:to>
                                        <p:strVal val="visible"/>
                                      </p:to>
                                    </p:set>
                                    <p:animEffect transition="in" filter="checkerboard(across)">
                                      <p:cBhvr>
                                        <p:cTn id="34" dur="500"/>
                                        <p:tgtEl>
                                          <p:spTgt spid="39939">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9939">
                                            <p:txEl>
                                              <p:pRg st="12" end="12"/>
                                            </p:txEl>
                                          </p:spTgt>
                                        </p:tgtEl>
                                        <p:attrNameLst>
                                          <p:attrName>style.visibility</p:attrName>
                                        </p:attrNameLst>
                                      </p:cBhvr>
                                      <p:to>
                                        <p:strVal val="visible"/>
                                      </p:to>
                                    </p:set>
                                    <p:animEffect transition="in" filter="checkerboard(across)">
                                      <p:cBhvr>
                                        <p:cTn id="37" dur="500"/>
                                        <p:tgtEl>
                                          <p:spTgt spid="39939">
                                            <p:txEl>
                                              <p:pRg st="12" end="1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9939">
                                            <p:txEl>
                                              <p:pRg st="13" end="13"/>
                                            </p:txEl>
                                          </p:spTgt>
                                        </p:tgtEl>
                                        <p:attrNameLst>
                                          <p:attrName>style.visibility</p:attrName>
                                        </p:attrNameLst>
                                      </p:cBhvr>
                                      <p:to>
                                        <p:strVal val="visible"/>
                                      </p:to>
                                    </p:set>
                                    <p:animEffect transition="in" filter="checkerboard(across)">
                                      <p:cBhvr>
                                        <p:cTn id="40"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78881" y="-16668"/>
            <a:ext cx="7519988" cy="985838"/>
          </a:xfrm>
        </p:spPr>
        <p:txBody>
          <a:bodyPr/>
          <a:lstStyle/>
          <a:p>
            <a:pPr eaLnBrk="1" hangingPunct="1"/>
            <a:r>
              <a:rPr lang="en-US" altLang="zh-CN" sz="4000" b="1" dirty="0"/>
              <a:t>2.6 </a:t>
            </a:r>
            <a:r>
              <a:rPr lang="zh-CN" altLang="en-US" sz="4000" b="1" dirty="0"/>
              <a:t>文件数据</a:t>
            </a:r>
            <a:r>
              <a:rPr lang="zh-CN" altLang="en-US" sz="4000" b="1" dirty="0">
                <a:solidFill>
                  <a:srgbClr val="FF3300"/>
                </a:solidFill>
              </a:rPr>
              <a:t>输入与输出</a:t>
            </a:r>
            <a:endParaRPr lang="zh-CN" altLang="en-US" sz="4000" b="1" dirty="0">
              <a:solidFill>
                <a:srgbClr val="FF3300"/>
              </a:solidFill>
            </a:endParaRPr>
          </a:p>
        </p:txBody>
      </p:sp>
      <p:sp>
        <p:nvSpPr>
          <p:cNvPr id="26627" name="Rectangle 3"/>
          <p:cNvSpPr>
            <a:spLocks noGrp="1" noChangeArrowheads="1"/>
          </p:cNvSpPr>
          <p:nvPr>
            <p:ph type="body" idx="1"/>
          </p:nvPr>
        </p:nvSpPr>
        <p:spPr>
          <a:xfrm>
            <a:off x="2207569" y="969170"/>
            <a:ext cx="7489825" cy="1727200"/>
          </a:xfrm>
        </p:spPr>
        <p:txBody>
          <a:bodyPr/>
          <a:lstStyle/>
          <a:p>
            <a:pPr eaLnBrk="1" hangingPunct="1">
              <a:buFontTx/>
              <a:buNone/>
            </a:pPr>
            <a:r>
              <a:rPr lang="en-US" altLang="zh-CN" b="1">
                <a:solidFill>
                  <a:srgbClr val="FF0000"/>
                </a:solidFill>
              </a:rPr>
              <a:t>1.</a:t>
            </a:r>
            <a:r>
              <a:rPr lang="zh-CN" altLang="en-US" b="1">
                <a:solidFill>
                  <a:srgbClr val="FF0000"/>
                </a:solidFill>
              </a:rPr>
              <a:t>文件数据读取基理</a:t>
            </a:r>
            <a:endParaRPr lang="zh-CN" altLang="en-US" b="1">
              <a:solidFill>
                <a:srgbClr val="FF0000"/>
              </a:solidFill>
            </a:endParaRPr>
          </a:p>
          <a:p>
            <a:pPr eaLnBrk="1" hangingPunct="1">
              <a:buFontTx/>
              <a:buNone/>
            </a:pPr>
            <a:r>
              <a:rPr lang="zh-CN" altLang="en-US" sz="2800" b="1"/>
              <a:t>程序与文件的数据交换方法同它与标准输入</a:t>
            </a:r>
            <a:r>
              <a:rPr lang="en-US" altLang="zh-CN" sz="2800" b="1"/>
              <a:t>/</a:t>
            </a:r>
            <a:r>
              <a:rPr lang="zh-CN" altLang="en-US" sz="2800" b="1"/>
              <a:t>输出设备的数据交换方法相同，从文件读取数据与从键盘输入数据的方法相似，将数据写入文件与将数据输出到显示器的方法相似。</a:t>
            </a:r>
            <a:endParaRPr lang="zh-CN" altLang="en-US" sz="2800"/>
          </a:p>
        </p:txBody>
      </p:sp>
      <p:sp>
        <p:nvSpPr>
          <p:cNvPr id="26628" name="Rectangle 5"/>
          <p:cNvSpPr>
            <a:spLocks noChangeArrowheads="1"/>
          </p:cNvSpPr>
          <p:nvPr/>
        </p:nvSpPr>
        <p:spPr bwMode="auto">
          <a:xfrm>
            <a:off x="5015856" y="3417096"/>
            <a:ext cx="2089150" cy="11525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1800" dirty="0">
                <a:solidFill>
                  <a:prstClr val="black"/>
                </a:solidFill>
              </a:rPr>
              <a:t>内存变量</a:t>
            </a:r>
            <a:endParaRPr kumimoji="1" lang="zh-CN" altLang="en-US" sz="1800" dirty="0">
              <a:solidFill>
                <a:prstClr val="black"/>
              </a:solidFill>
            </a:endParaRPr>
          </a:p>
        </p:txBody>
      </p:sp>
      <p:sp>
        <p:nvSpPr>
          <p:cNvPr id="26629" name="Rectangle 6"/>
          <p:cNvSpPr>
            <a:spLocks noChangeArrowheads="1"/>
          </p:cNvSpPr>
          <p:nvPr/>
        </p:nvSpPr>
        <p:spPr bwMode="auto">
          <a:xfrm>
            <a:off x="4080818" y="5288758"/>
            <a:ext cx="1582738" cy="9366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1800">
                <a:solidFill>
                  <a:prstClr val="black"/>
                </a:solidFill>
              </a:rPr>
              <a:t>显示器</a:t>
            </a:r>
            <a:endParaRPr kumimoji="1" lang="zh-CN" altLang="en-US" sz="1800">
              <a:solidFill>
                <a:prstClr val="black"/>
              </a:solidFill>
            </a:endParaRPr>
          </a:p>
        </p:txBody>
      </p:sp>
      <p:sp>
        <p:nvSpPr>
          <p:cNvPr id="26630" name="Oval 8"/>
          <p:cNvSpPr>
            <a:spLocks noChangeArrowheads="1"/>
          </p:cNvSpPr>
          <p:nvPr/>
        </p:nvSpPr>
        <p:spPr bwMode="auto">
          <a:xfrm>
            <a:off x="7679681" y="4496595"/>
            <a:ext cx="2017712" cy="16557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1800">
                <a:solidFill>
                  <a:prstClr val="black"/>
                </a:solidFill>
              </a:rPr>
              <a:t>磁盘文件</a:t>
            </a:r>
            <a:endParaRPr kumimoji="1" lang="zh-CN" altLang="en-US" sz="1800">
              <a:solidFill>
                <a:prstClr val="black"/>
              </a:solidFill>
            </a:endParaRPr>
          </a:p>
        </p:txBody>
      </p:sp>
      <p:sp>
        <p:nvSpPr>
          <p:cNvPr id="26631" name="Rectangle 9"/>
          <p:cNvSpPr>
            <a:spLocks noChangeArrowheads="1"/>
          </p:cNvSpPr>
          <p:nvPr/>
        </p:nvSpPr>
        <p:spPr bwMode="auto">
          <a:xfrm>
            <a:off x="2280593" y="3848895"/>
            <a:ext cx="1441450" cy="5762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1800">
                <a:solidFill>
                  <a:prstClr val="black"/>
                </a:solidFill>
              </a:rPr>
              <a:t>键盘</a:t>
            </a:r>
            <a:endParaRPr kumimoji="1" lang="zh-CN" altLang="en-US" sz="1800">
              <a:solidFill>
                <a:prstClr val="black"/>
              </a:solidFill>
            </a:endParaRPr>
          </a:p>
        </p:txBody>
      </p:sp>
      <p:sp>
        <p:nvSpPr>
          <p:cNvPr id="26632" name="Line 10"/>
          <p:cNvSpPr>
            <a:spLocks noChangeShapeType="1"/>
          </p:cNvSpPr>
          <p:nvPr/>
        </p:nvSpPr>
        <p:spPr bwMode="auto">
          <a:xfrm flipV="1">
            <a:off x="3720457" y="4136232"/>
            <a:ext cx="1296987" cy="79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26633" name="Line 11"/>
          <p:cNvSpPr>
            <a:spLocks noChangeShapeType="1"/>
          </p:cNvSpPr>
          <p:nvPr/>
        </p:nvSpPr>
        <p:spPr bwMode="auto">
          <a:xfrm flipH="1">
            <a:off x="4871394" y="4568033"/>
            <a:ext cx="792163" cy="7921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26634" name="Line 12"/>
          <p:cNvSpPr>
            <a:spLocks noChangeShapeType="1"/>
          </p:cNvSpPr>
          <p:nvPr/>
        </p:nvSpPr>
        <p:spPr bwMode="auto">
          <a:xfrm flipH="1" flipV="1">
            <a:off x="7176444" y="4064795"/>
            <a:ext cx="1008063"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26635" name="Line 13"/>
          <p:cNvSpPr>
            <a:spLocks noChangeShapeType="1"/>
          </p:cNvSpPr>
          <p:nvPr/>
        </p:nvSpPr>
        <p:spPr bwMode="auto">
          <a:xfrm>
            <a:off x="6889106" y="4496595"/>
            <a:ext cx="86360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26636" name="Text Box 14"/>
          <p:cNvSpPr txBox="1">
            <a:spLocks noChangeArrowheads="1"/>
          </p:cNvSpPr>
          <p:nvPr/>
        </p:nvSpPr>
        <p:spPr bwMode="auto">
          <a:xfrm>
            <a:off x="3720456" y="3777458"/>
            <a:ext cx="1223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r>
              <a:rPr kumimoji="1" lang="en-US" altLang="zh-CN" sz="1800" b="1" i="1">
                <a:solidFill>
                  <a:prstClr val="black"/>
                </a:solidFill>
              </a:rPr>
              <a:t>istream</a:t>
            </a:r>
            <a:endParaRPr kumimoji="1" lang="en-US" altLang="zh-CN" sz="1800" b="1" i="1">
              <a:solidFill>
                <a:prstClr val="black"/>
              </a:solidFill>
            </a:endParaRPr>
          </a:p>
        </p:txBody>
      </p:sp>
      <p:sp>
        <p:nvSpPr>
          <p:cNvPr id="26637" name="Text Box 15"/>
          <p:cNvSpPr txBox="1">
            <a:spLocks noChangeArrowheads="1"/>
          </p:cNvSpPr>
          <p:nvPr/>
        </p:nvSpPr>
        <p:spPr bwMode="auto">
          <a:xfrm>
            <a:off x="4296718" y="4641058"/>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r>
              <a:rPr kumimoji="1" lang="en-US" altLang="zh-CN" sz="1800" b="1" i="1">
                <a:solidFill>
                  <a:prstClr val="black"/>
                </a:solidFill>
              </a:rPr>
              <a:t>ostream</a:t>
            </a:r>
            <a:endParaRPr kumimoji="1" lang="en-US" altLang="zh-CN" sz="1800" b="1" i="1">
              <a:solidFill>
                <a:prstClr val="black"/>
              </a:solidFill>
            </a:endParaRPr>
          </a:p>
        </p:txBody>
      </p:sp>
      <p:sp>
        <p:nvSpPr>
          <p:cNvPr id="26638" name="Text Box 16"/>
          <p:cNvSpPr txBox="1">
            <a:spLocks noChangeArrowheads="1"/>
          </p:cNvSpPr>
          <p:nvPr/>
        </p:nvSpPr>
        <p:spPr bwMode="auto">
          <a:xfrm>
            <a:off x="7536806" y="3993358"/>
            <a:ext cx="1223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r>
              <a:rPr kumimoji="1" lang="en-US" altLang="zh-CN" sz="1800" b="1" i="1">
                <a:solidFill>
                  <a:prstClr val="black"/>
                </a:solidFill>
              </a:rPr>
              <a:t>ifstream</a:t>
            </a:r>
            <a:endParaRPr kumimoji="1" lang="en-US" altLang="zh-CN" sz="1800" b="1" i="1">
              <a:solidFill>
                <a:prstClr val="black"/>
              </a:solidFill>
            </a:endParaRPr>
          </a:p>
        </p:txBody>
      </p:sp>
      <p:sp>
        <p:nvSpPr>
          <p:cNvPr id="26639" name="Text Box 17"/>
          <p:cNvSpPr txBox="1">
            <a:spLocks noChangeArrowheads="1"/>
          </p:cNvSpPr>
          <p:nvPr/>
        </p:nvSpPr>
        <p:spPr bwMode="auto">
          <a:xfrm>
            <a:off x="6239819" y="4712495"/>
            <a:ext cx="122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r>
              <a:rPr kumimoji="1" lang="en-US" altLang="zh-CN" sz="1800" b="1" i="1">
                <a:solidFill>
                  <a:prstClr val="black"/>
                </a:solidFill>
              </a:rPr>
              <a:t>ofstream</a:t>
            </a:r>
            <a:endParaRPr kumimoji="1" lang="en-US" altLang="zh-CN" sz="1800" b="1" i="1">
              <a:solidFill>
                <a:prstClr val="black"/>
              </a:solidFill>
            </a:endParaRPr>
          </a:p>
        </p:txBody>
      </p:sp>
      <p:sp>
        <p:nvSpPr>
          <p:cNvPr id="2" name="日期占位符 1"/>
          <p:cNvSpPr>
            <a:spLocks noGrp="1"/>
          </p:cNvSpPr>
          <p:nvPr>
            <p:ph type="dt" sz="half" idx="12"/>
          </p:nvPr>
        </p:nvSpPr>
        <p:spPr/>
        <p:txBody>
          <a:bodyPr/>
          <a:lstStyle/>
          <a:p>
            <a:pPr algn="ctr" fontAlgn="base">
              <a:spcBef>
                <a:spcPct val="0"/>
              </a:spcBef>
              <a:spcAft>
                <a:spcPct val="0"/>
              </a:spcAft>
              <a:defRPr/>
            </a:pPr>
            <a:fld id="{B082328C-BBCE-477C-A506-3A50E9ADDBB0}"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3" name="页脚占位符 2"/>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4" name="灯片编号占位符 3"/>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2663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266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26637"/>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9"/>
                                          </p:stCondLst>
                                        </p:cTn>
                                        <p:tgtEl>
                                          <p:spTgt spid="266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63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500"/>
                                  </p:stCondLst>
                                  <p:childTnLst>
                                    <p:set>
                                      <p:cBhvr>
                                        <p:cTn id="44" dur="1" fill="hold">
                                          <p:stCondLst>
                                            <p:cond delay="0"/>
                                          </p:stCondLst>
                                        </p:cTn>
                                        <p:tgtEl>
                                          <p:spTgt spid="26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26630" grpId="0" animBg="1"/>
      <p:bldP spid="26631" grpId="0" animBg="1"/>
      <p:bldP spid="26632" grpId="0" animBg="1"/>
      <p:bldP spid="26633" grpId="0" animBg="1"/>
      <p:bldP spid="26634" grpId="0" animBg="1"/>
      <p:bldP spid="26635" grpId="0" animBg="1"/>
      <p:bldP spid="26636" grpId="0"/>
      <p:bldP spid="26637" grpId="0"/>
      <p:bldP spid="26638" grpId="0"/>
      <p:bldP spid="266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209800" y="1557338"/>
            <a:ext cx="7772400" cy="4538662"/>
          </a:xfrm>
        </p:spPr>
        <p:txBody>
          <a:bodyPr/>
          <a:lstStyle/>
          <a:p>
            <a:pPr eaLnBrk="1" hangingPunct="1">
              <a:lnSpc>
                <a:spcPct val="90000"/>
              </a:lnSpc>
              <a:buFontTx/>
              <a:buNone/>
            </a:pPr>
            <a:r>
              <a:rPr lang="en-US" altLang="zh-CN" b="1" dirty="0">
                <a:solidFill>
                  <a:schemeClr val="accent2"/>
                </a:solidFill>
              </a:rPr>
              <a:t>3</a:t>
            </a:r>
            <a:r>
              <a:rPr lang="zh-CN" altLang="en-US" b="1" dirty="0">
                <a:solidFill>
                  <a:schemeClr val="accent2"/>
                </a:solidFill>
              </a:rPr>
              <a:t>、文件操作案例</a:t>
            </a:r>
            <a:endParaRPr lang="en-US" altLang="zh-CN" b="1" dirty="0">
              <a:solidFill>
                <a:schemeClr val="accent2"/>
              </a:solidFill>
            </a:endParaRPr>
          </a:p>
          <a:p>
            <a:pPr eaLnBrk="1" hangingPunct="1">
              <a:lnSpc>
                <a:spcPct val="90000"/>
              </a:lnSpc>
              <a:buFontTx/>
              <a:buNone/>
            </a:pPr>
            <a:r>
              <a:rPr lang="en-US" altLang="zh-CN" b="1" dirty="0">
                <a:hlinkClick r:id="rId1" action="ppaction://hlinkfile"/>
              </a:rPr>
              <a:t>【</a:t>
            </a:r>
            <a:r>
              <a:rPr lang="zh-CN" altLang="en-US" b="1" dirty="0">
                <a:hlinkClick r:id="rId1" action="ppaction://hlinkfile"/>
              </a:rPr>
              <a:t>例</a:t>
            </a:r>
            <a:r>
              <a:rPr lang="en-US" altLang="zh-CN" b="1" dirty="0">
                <a:hlinkClick r:id="rId1" action="ppaction://hlinkfile"/>
              </a:rPr>
              <a:t>2-9】</a:t>
            </a:r>
            <a:r>
              <a:rPr lang="zh-CN" altLang="en-US" b="1" dirty="0">
                <a:hlinkClick r:id="rId1" action="ppaction://hlinkfile"/>
              </a:rPr>
              <a:t>在</a:t>
            </a:r>
            <a:r>
              <a:rPr lang="en-US" altLang="zh-CN" b="1" dirty="0">
                <a:hlinkClick r:id="rId1" action="ppaction://hlinkfile"/>
              </a:rPr>
              <a:t>C</a:t>
            </a:r>
            <a:r>
              <a:rPr lang="zh-CN" altLang="en-US" b="1" dirty="0">
                <a:hlinkClick r:id="rId1" action="ppaction://hlinkfile"/>
              </a:rPr>
              <a:t>根目录下建立一文件</a:t>
            </a:r>
            <a:r>
              <a:rPr lang="en-US" altLang="zh-CN" b="1" dirty="0">
                <a:hlinkClick r:id="rId1" action="ppaction://hlinkfile"/>
              </a:rPr>
              <a:t>student.dat</a:t>
            </a:r>
            <a:r>
              <a:rPr lang="zh-CN" altLang="en-US" b="1" dirty="0">
                <a:hlinkClick r:id="rId1" action="ppaction://hlinkfile"/>
              </a:rPr>
              <a:t>，并从键盘输入</a:t>
            </a:r>
            <a:r>
              <a:rPr lang="en-US" altLang="zh-CN" b="1" dirty="0">
                <a:hlinkClick r:id="rId1" action="ppaction://hlinkfile"/>
              </a:rPr>
              <a:t>3</a:t>
            </a:r>
            <a:r>
              <a:rPr lang="zh-CN" altLang="en-US" b="1" dirty="0">
                <a:hlinkClick r:id="rId1" action="ppaction://hlinkfile"/>
              </a:rPr>
              <a:t>个学生的数据到该文件中。每个学生的数据包括姓名、学号，以及数学、英语、计算机等课程的成绩。。</a:t>
            </a:r>
            <a:endParaRPr lang="zh-CN" altLang="en-US" b="1" dirty="0"/>
          </a:p>
          <a:p>
            <a:pPr lvl="2" eaLnBrk="1" hangingPunct="1">
              <a:lnSpc>
                <a:spcPct val="90000"/>
              </a:lnSpc>
              <a:buFontTx/>
              <a:buNone/>
            </a:pPr>
            <a:r>
              <a:rPr lang="zh-CN" altLang="en-US" dirty="0"/>
              <a:t>               </a:t>
            </a:r>
            <a:r>
              <a:rPr lang="zh-CN" altLang="en-US" b="1" dirty="0"/>
              <a:t>学号      数学   英语  计算机</a:t>
            </a:r>
            <a:endParaRPr lang="zh-CN" altLang="en-US" b="1" dirty="0"/>
          </a:p>
          <a:p>
            <a:pPr lvl="2" eaLnBrk="1" hangingPunct="1">
              <a:lnSpc>
                <a:spcPct val="90000"/>
              </a:lnSpc>
              <a:buFontTx/>
              <a:buNone/>
            </a:pPr>
            <a:r>
              <a:rPr lang="zh-CN" altLang="en-US" b="1" dirty="0"/>
              <a:t>学生</a:t>
            </a:r>
            <a:r>
              <a:rPr lang="en-US" altLang="zh-CN" b="1" dirty="0"/>
              <a:t>1    110101     76       87       89        </a:t>
            </a:r>
            <a:endParaRPr lang="en-US" altLang="zh-CN" b="1" dirty="0"/>
          </a:p>
          <a:p>
            <a:pPr lvl="2" eaLnBrk="1" hangingPunct="1">
              <a:lnSpc>
                <a:spcPct val="90000"/>
              </a:lnSpc>
              <a:buFontTx/>
              <a:buNone/>
            </a:pPr>
            <a:r>
              <a:rPr lang="zh-CN" altLang="en-US" b="1" dirty="0"/>
              <a:t>学生</a:t>
            </a:r>
            <a:r>
              <a:rPr lang="en-US" altLang="zh-CN" b="1" dirty="0"/>
              <a:t>2    110102     87       78       90        </a:t>
            </a:r>
            <a:endParaRPr lang="en-US" altLang="zh-CN" b="1" dirty="0"/>
          </a:p>
          <a:p>
            <a:pPr lvl="2" eaLnBrk="1" hangingPunct="1">
              <a:lnSpc>
                <a:spcPct val="90000"/>
              </a:lnSpc>
              <a:buFontTx/>
              <a:buNone/>
            </a:pPr>
            <a:r>
              <a:rPr lang="en-US" altLang="zh-CN" b="1" dirty="0"/>
              <a:t>……</a:t>
            </a:r>
            <a:endParaRPr lang="en-US" altLang="zh-CN" b="1" dirty="0"/>
          </a:p>
        </p:txBody>
      </p:sp>
      <p:sp>
        <p:nvSpPr>
          <p:cNvPr id="2" name="标题 1"/>
          <p:cNvSpPr>
            <a:spLocks noGrp="1"/>
          </p:cNvSpPr>
          <p:nvPr>
            <p:ph type="title"/>
          </p:nvPr>
        </p:nvSpPr>
        <p:spPr/>
        <p:txBody>
          <a:bodyPr/>
          <a:lstStyle/>
          <a:p>
            <a:endParaRPr lang="zh-CN" altLang="en-US" dirty="0"/>
          </a:p>
        </p:txBody>
      </p:sp>
      <p:sp>
        <p:nvSpPr>
          <p:cNvPr id="3" name="日期占位符 2"/>
          <p:cNvSpPr>
            <a:spLocks noGrp="1"/>
          </p:cNvSpPr>
          <p:nvPr>
            <p:ph type="dt" sz="half" idx="12"/>
          </p:nvPr>
        </p:nvSpPr>
        <p:spPr/>
        <p:txBody>
          <a:bodyPr/>
          <a:lstStyle/>
          <a:p>
            <a:pPr algn="ctr" fontAlgn="base">
              <a:spcBef>
                <a:spcPct val="0"/>
              </a:spcBef>
              <a:spcAft>
                <a:spcPct val="0"/>
              </a:spcAft>
              <a:defRPr/>
            </a:pPr>
            <a:fld id="{2E30F757-054D-4A0F-88F5-21230A8C3372}"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idx="1"/>
          </p:nvPr>
        </p:nvSpPr>
        <p:spPr>
          <a:xfrm>
            <a:off x="1547664" y="787401"/>
            <a:ext cx="9144000" cy="4897437"/>
          </a:xfrm>
          <a:ln>
            <a:solidFill>
              <a:schemeClr val="hlink"/>
            </a:solidFill>
            <a:miter lim="800000"/>
          </a:ln>
        </p:spPr>
        <p:txBody>
          <a:bodyPr/>
          <a:lstStyle/>
          <a:p>
            <a:pPr>
              <a:buFontTx/>
              <a:buNone/>
            </a:pPr>
            <a:r>
              <a:rPr lang="en-US" altLang="zh-CN" sz="1800" b="1" dirty="0"/>
              <a:t>//CH2-9.cpp</a:t>
            </a:r>
            <a:endParaRPr lang="en-US" altLang="zh-CN" sz="1800" b="1" dirty="0"/>
          </a:p>
          <a:p>
            <a:pPr>
              <a:buFontTx/>
              <a:buNone/>
            </a:pPr>
            <a:r>
              <a:rPr lang="en-US" altLang="zh-CN" sz="1800" b="1" dirty="0"/>
              <a:t>#include &lt;</a:t>
            </a:r>
            <a:r>
              <a:rPr lang="en-US" altLang="zh-CN" sz="1800" b="1" dirty="0" err="1"/>
              <a:t>iostream</a:t>
            </a:r>
            <a:r>
              <a:rPr lang="en-US" altLang="zh-CN" sz="1800" b="1" dirty="0"/>
              <a:t>&gt;</a:t>
            </a:r>
            <a:endParaRPr lang="en-US" altLang="zh-CN" sz="1800" b="1" dirty="0"/>
          </a:p>
          <a:p>
            <a:pPr>
              <a:buFontTx/>
              <a:buNone/>
            </a:pPr>
            <a:r>
              <a:rPr lang="en-US" altLang="zh-CN" sz="1800" b="1" dirty="0"/>
              <a:t>#include &lt;</a:t>
            </a:r>
            <a:r>
              <a:rPr lang="en-US" altLang="zh-CN" sz="1800" b="1" dirty="0" err="1"/>
              <a:t>fstream</a:t>
            </a:r>
            <a:r>
              <a:rPr lang="en-US" altLang="zh-CN" sz="1800" b="1" dirty="0"/>
              <a:t>&gt;</a:t>
            </a:r>
            <a:endParaRPr lang="en-US" altLang="zh-CN" sz="1800" b="1" dirty="0"/>
          </a:p>
          <a:p>
            <a:pPr>
              <a:buFontTx/>
              <a:buNone/>
            </a:pPr>
            <a:r>
              <a:rPr lang="en-US" altLang="zh-CN" sz="1800" b="1" dirty="0"/>
              <a:t>using namespace </a:t>
            </a:r>
            <a:r>
              <a:rPr lang="en-US" altLang="zh-CN" sz="1800" b="1" dirty="0" err="1"/>
              <a:t>std</a:t>
            </a:r>
            <a:r>
              <a:rPr lang="en-US" altLang="zh-CN" sz="1800" b="1" dirty="0"/>
              <a:t>;</a:t>
            </a:r>
            <a:endParaRPr lang="en-US" altLang="zh-CN" sz="1800" b="1" dirty="0"/>
          </a:p>
          <a:p>
            <a:pPr>
              <a:buFontTx/>
              <a:buNone/>
            </a:pPr>
            <a:r>
              <a:rPr lang="en-US" altLang="zh-CN" sz="1800" b="1" dirty="0" err="1"/>
              <a:t>int</a:t>
            </a:r>
            <a:r>
              <a:rPr lang="en-US" altLang="zh-CN" sz="1800" b="1" dirty="0"/>
              <a:t> main(){</a:t>
            </a:r>
            <a:endParaRPr lang="en-US" altLang="zh-CN" sz="1800" b="1" dirty="0"/>
          </a:p>
          <a:p>
            <a:pPr>
              <a:buFontTx/>
              <a:buNone/>
            </a:pPr>
            <a:r>
              <a:rPr lang="en-US" altLang="zh-CN" sz="1800" b="1" dirty="0"/>
              <a:t>	</a:t>
            </a:r>
            <a:r>
              <a:rPr lang="en-US" altLang="zh-CN" sz="1800" b="1" dirty="0" err="1"/>
              <a:t>ofstream</a:t>
            </a:r>
            <a:r>
              <a:rPr lang="en-US" altLang="zh-CN" sz="1800" b="1" dirty="0"/>
              <a:t> </a:t>
            </a:r>
            <a:r>
              <a:rPr lang="en-US" altLang="zh-CN" sz="1800" b="1" dirty="0" err="1"/>
              <a:t>outfile</a:t>
            </a:r>
            <a:r>
              <a:rPr lang="en-US" altLang="zh-CN" sz="1800" b="1" dirty="0"/>
              <a:t>(“C:\\student.dat");</a:t>
            </a:r>
            <a:endParaRPr lang="en-US" altLang="zh-CN" sz="1800" b="1" dirty="0"/>
          </a:p>
          <a:p>
            <a:pPr>
              <a:buFontTx/>
              <a:buNone/>
            </a:pPr>
            <a:r>
              <a:rPr lang="en-US" altLang="zh-CN" sz="1800" b="1" dirty="0"/>
              <a:t>	char name[8],id[8];</a:t>
            </a:r>
            <a:endParaRPr lang="en-US" altLang="zh-CN" sz="1800" b="1" dirty="0"/>
          </a:p>
          <a:p>
            <a:pPr>
              <a:buFontTx/>
              <a:buNone/>
            </a:pPr>
            <a:r>
              <a:rPr lang="en-US" altLang="zh-CN" sz="1800" b="1" dirty="0"/>
              <a:t>	</a:t>
            </a:r>
            <a:r>
              <a:rPr lang="en-US" altLang="zh-CN" sz="1800" b="1" dirty="0" err="1"/>
              <a:t>int</a:t>
            </a:r>
            <a:r>
              <a:rPr lang="en-US" altLang="zh-CN" sz="1800" b="1" dirty="0"/>
              <a:t> </a:t>
            </a:r>
            <a:r>
              <a:rPr lang="en-US" altLang="zh-CN" sz="1800" b="1" dirty="0" err="1"/>
              <a:t>math,eng,computer</a:t>
            </a:r>
            <a:r>
              <a:rPr lang="en-US" altLang="zh-CN" sz="1800" b="1" dirty="0"/>
              <a:t>;</a:t>
            </a:r>
            <a:endParaRPr lang="en-US" altLang="zh-CN" sz="1800" b="1" dirty="0"/>
          </a:p>
          <a:p>
            <a:pPr>
              <a:buFontTx/>
              <a:buNone/>
            </a:pPr>
            <a:r>
              <a:rPr lang="en-US" altLang="zh-CN" sz="1800" b="1" dirty="0"/>
              <a:t>	for(</a:t>
            </a:r>
            <a:r>
              <a:rPr lang="en-US" altLang="zh-CN" sz="1800" b="1" dirty="0" err="1"/>
              <a:t>int</a:t>
            </a:r>
            <a:r>
              <a:rPr lang="en-US" altLang="zh-CN" sz="1800" b="1" dirty="0"/>
              <a:t> </a:t>
            </a:r>
            <a:r>
              <a:rPr lang="en-US" altLang="zh-CN" sz="1800" b="1" dirty="0" err="1"/>
              <a:t>i</a:t>
            </a:r>
            <a:r>
              <a:rPr lang="en-US" altLang="zh-CN" sz="1800" b="1" dirty="0"/>
              <a:t>=0;i&lt;3;i++)	{</a:t>
            </a:r>
            <a:endParaRPr lang="en-US" altLang="zh-CN" sz="1800" b="1" dirty="0"/>
          </a:p>
          <a:p>
            <a:pPr>
              <a:buFontTx/>
              <a:buNone/>
            </a:pPr>
            <a:r>
              <a:rPr lang="en-US" altLang="zh-CN" sz="1800" b="1" dirty="0"/>
              <a:t>		</a:t>
            </a:r>
            <a:r>
              <a:rPr lang="en-US" altLang="zh-CN" sz="1800" b="1" dirty="0" err="1"/>
              <a:t>cout</a:t>
            </a:r>
            <a:r>
              <a:rPr lang="en-US" altLang="zh-CN" sz="1800" b="1" dirty="0"/>
              <a:t>&lt;&lt;"</a:t>
            </a:r>
            <a:r>
              <a:rPr lang="zh-CN" altLang="en-US" sz="1800" b="1" dirty="0"/>
              <a:t>输入姓    名</a:t>
            </a:r>
            <a:r>
              <a:rPr lang="en-US" altLang="zh-CN" sz="1800" b="1" dirty="0"/>
              <a:t>: "; </a:t>
            </a:r>
            <a:r>
              <a:rPr lang="en-US" altLang="zh-CN" sz="1800" b="1" dirty="0" err="1"/>
              <a:t>cin</a:t>
            </a:r>
            <a:r>
              <a:rPr lang="en-US" altLang="zh-CN" sz="1800" b="1" dirty="0"/>
              <a:t>&gt;&gt;name;</a:t>
            </a:r>
            <a:endParaRPr lang="en-US" altLang="zh-CN" sz="1800" b="1" dirty="0"/>
          </a:p>
          <a:p>
            <a:pPr>
              <a:buFontTx/>
              <a:buNone/>
            </a:pPr>
            <a:r>
              <a:rPr lang="en-US" altLang="zh-CN" sz="1800" b="1" dirty="0"/>
              <a:t>		</a:t>
            </a:r>
            <a:r>
              <a:rPr lang="en-US" altLang="zh-CN" sz="1800" b="1" dirty="0" err="1"/>
              <a:t>cout</a:t>
            </a:r>
            <a:r>
              <a:rPr lang="en-US" altLang="zh-CN" sz="1800" b="1" dirty="0"/>
              <a:t>&lt;&lt;“</a:t>
            </a:r>
            <a:r>
              <a:rPr lang="zh-CN" altLang="en-US" sz="1800" b="1" dirty="0"/>
              <a:t>输入学     号</a:t>
            </a:r>
            <a:r>
              <a:rPr lang="en-US" altLang="zh-CN" sz="1800" b="1" dirty="0"/>
              <a:t>: "; </a:t>
            </a:r>
            <a:r>
              <a:rPr lang="en-US" altLang="zh-CN" sz="1800" b="1" dirty="0" err="1"/>
              <a:t>cin</a:t>
            </a:r>
            <a:r>
              <a:rPr lang="en-US" altLang="zh-CN" sz="1800" b="1" dirty="0"/>
              <a:t>&gt;&gt;id;</a:t>
            </a:r>
            <a:endParaRPr lang="en-US" altLang="zh-CN" sz="1800" b="1" dirty="0"/>
          </a:p>
          <a:p>
            <a:pPr>
              <a:buFontTx/>
              <a:buNone/>
            </a:pPr>
            <a:r>
              <a:rPr lang="en-US" altLang="zh-CN" sz="1800" b="1" dirty="0"/>
              <a:t>		</a:t>
            </a:r>
            <a:r>
              <a:rPr lang="en-US" altLang="zh-CN" sz="1800" b="1" dirty="0" err="1"/>
              <a:t>cout</a:t>
            </a:r>
            <a:r>
              <a:rPr lang="en-US" altLang="zh-CN" sz="1800" b="1" dirty="0"/>
              <a:t>&lt;&lt;"</a:t>
            </a:r>
            <a:r>
              <a:rPr lang="zh-CN" altLang="en-US" sz="1800" b="1" dirty="0"/>
              <a:t>输入数学成绩</a:t>
            </a:r>
            <a:r>
              <a:rPr lang="en-US" altLang="zh-CN" sz="1800" b="1" dirty="0"/>
              <a:t>: "; </a:t>
            </a:r>
            <a:r>
              <a:rPr lang="en-US" altLang="zh-CN" sz="1800" b="1" dirty="0" err="1"/>
              <a:t>cin</a:t>
            </a:r>
            <a:r>
              <a:rPr lang="en-US" altLang="zh-CN" sz="1800" b="1" dirty="0"/>
              <a:t>&gt;&gt;math;</a:t>
            </a:r>
            <a:endParaRPr lang="en-US" altLang="zh-CN" sz="1800" b="1" dirty="0"/>
          </a:p>
          <a:p>
            <a:pPr>
              <a:buFontTx/>
              <a:buNone/>
            </a:pPr>
            <a:r>
              <a:rPr lang="en-US" altLang="zh-CN" sz="1800" b="1" dirty="0"/>
              <a:t>		</a:t>
            </a:r>
            <a:r>
              <a:rPr lang="en-US" altLang="zh-CN" sz="1800" b="1" dirty="0" err="1"/>
              <a:t>cout</a:t>
            </a:r>
            <a:r>
              <a:rPr lang="en-US" altLang="zh-CN" sz="1800" b="1" dirty="0"/>
              <a:t>&lt;&lt;"</a:t>
            </a:r>
            <a:r>
              <a:rPr lang="zh-CN" altLang="en-US" sz="1800" b="1" dirty="0"/>
              <a:t>输入英语成绩</a:t>
            </a:r>
            <a:r>
              <a:rPr lang="en-US" altLang="zh-CN" sz="1800" b="1" dirty="0"/>
              <a:t>: "; </a:t>
            </a:r>
            <a:r>
              <a:rPr lang="en-US" altLang="zh-CN" sz="1800" b="1" dirty="0" err="1"/>
              <a:t>cin</a:t>
            </a:r>
            <a:r>
              <a:rPr lang="en-US" altLang="zh-CN" sz="1800" b="1" dirty="0"/>
              <a:t>&gt;&gt;</a:t>
            </a:r>
            <a:r>
              <a:rPr lang="en-US" altLang="zh-CN" sz="1800" b="1" dirty="0" err="1"/>
              <a:t>eng</a:t>
            </a:r>
            <a:r>
              <a:rPr lang="en-US" altLang="zh-CN" sz="1800" b="1" dirty="0"/>
              <a:t>;</a:t>
            </a:r>
            <a:endParaRPr lang="en-US" altLang="zh-CN" sz="1800" b="1" dirty="0"/>
          </a:p>
          <a:p>
            <a:pPr>
              <a:buFontTx/>
              <a:buNone/>
            </a:pPr>
            <a:r>
              <a:rPr lang="en-US" altLang="zh-CN" sz="1800" b="1" dirty="0"/>
              <a:t>		</a:t>
            </a:r>
            <a:r>
              <a:rPr lang="en-US" altLang="zh-CN" sz="1800" b="1" dirty="0" err="1"/>
              <a:t>cout</a:t>
            </a:r>
            <a:r>
              <a:rPr lang="en-US" altLang="zh-CN" sz="1800" b="1" dirty="0"/>
              <a:t>&lt;&lt;"</a:t>
            </a:r>
            <a:r>
              <a:rPr lang="zh-CN" altLang="en-US" sz="1800" b="1" dirty="0"/>
              <a:t>输入计算机成绩</a:t>
            </a:r>
            <a:r>
              <a:rPr lang="en-US" altLang="zh-CN" sz="1800" b="1" dirty="0"/>
              <a:t>: "; </a:t>
            </a:r>
            <a:r>
              <a:rPr lang="en-US" altLang="zh-CN" sz="1800" b="1" dirty="0" err="1"/>
              <a:t>cin</a:t>
            </a:r>
            <a:r>
              <a:rPr lang="en-US" altLang="zh-CN" sz="1800" b="1" dirty="0"/>
              <a:t>&gt;&gt;computer;</a:t>
            </a:r>
            <a:endParaRPr lang="en-US" altLang="zh-CN" sz="1800" b="1" dirty="0"/>
          </a:p>
          <a:p>
            <a:pPr>
              <a:buFontTx/>
              <a:buNone/>
            </a:pPr>
            <a:r>
              <a:rPr lang="en-US" altLang="zh-CN" sz="1800" b="1" dirty="0"/>
              <a:t>		</a:t>
            </a:r>
            <a:r>
              <a:rPr lang="en-US" altLang="zh-CN" sz="1800" b="1" dirty="0" err="1"/>
              <a:t>outfile</a:t>
            </a:r>
            <a:r>
              <a:rPr lang="en-US" altLang="zh-CN" sz="1800" b="1" dirty="0"/>
              <a:t>&lt;&lt;name&lt;&lt;"  "&lt;&lt;id&lt;&lt;"  "&lt;&lt;math&lt;&lt;"  "&lt;&lt;</a:t>
            </a:r>
            <a:r>
              <a:rPr lang="en-US" altLang="zh-CN" sz="1800" b="1" dirty="0" err="1"/>
              <a:t>eng</a:t>
            </a:r>
            <a:r>
              <a:rPr lang="en-US" altLang="zh-CN" sz="1800" b="1" dirty="0"/>
              <a:t>&lt;&lt;""&lt;&lt;computer&lt;&lt;</a:t>
            </a:r>
            <a:r>
              <a:rPr lang="en-US" altLang="zh-CN" sz="1800" b="1" dirty="0" err="1"/>
              <a:t>endl</a:t>
            </a:r>
            <a:r>
              <a:rPr lang="en-US" altLang="zh-CN" sz="1800" b="1" dirty="0"/>
              <a:t>;  </a:t>
            </a:r>
            <a:endParaRPr lang="en-US" altLang="zh-CN" sz="1800" b="1" dirty="0"/>
          </a:p>
          <a:p>
            <a:pPr>
              <a:buFontTx/>
              <a:buNone/>
            </a:pPr>
            <a:r>
              <a:rPr lang="en-US" altLang="zh-CN" sz="1800" b="1" dirty="0"/>
              <a:t>	}</a:t>
            </a:r>
            <a:endParaRPr lang="en-US" altLang="zh-CN" sz="1800" b="1" dirty="0"/>
          </a:p>
          <a:p>
            <a:pPr>
              <a:buFontTx/>
              <a:buNone/>
            </a:pPr>
            <a:r>
              <a:rPr lang="en-US" altLang="zh-CN" sz="1800" b="1" dirty="0"/>
              <a:t>	</a:t>
            </a:r>
            <a:r>
              <a:rPr lang="en-US" altLang="zh-CN" sz="1800" b="1" dirty="0" err="1"/>
              <a:t>outfile.close</a:t>
            </a:r>
            <a:r>
              <a:rPr lang="en-US" altLang="zh-CN" sz="1800" b="1" dirty="0"/>
              <a:t>();</a:t>
            </a:r>
            <a:endParaRPr lang="en-US" altLang="zh-CN" sz="1800" b="1" dirty="0"/>
          </a:p>
          <a:p>
            <a:pPr>
              <a:buFontTx/>
              <a:buNone/>
            </a:pPr>
            <a:r>
              <a:rPr lang="en-US" altLang="zh-CN" sz="1800" b="1" dirty="0"/>
              <a:t>      return 0;</a:t>
            </a:r>
            <a:endParaRPr lang="en-US" altLang="zh-CN" sz="1800" b="1" dirty="0"/>
          </a:p>
          <a:p>
            <a:pPr>
              <a:buFontTx/>
              <a:buNone/>
            </a:pPr>
            <a:r>
              <a:rPr lang="en-US" altLang="zh-CN" sz="1800" b="1" dirty="0"/>
              <a:t>}</a:t>
            </a:r>
            <a:endParaRPr lang="en-US" altLang="zh-CN" sz="1800" b="1" dirty="0"/>
          </a:p>
        </p:txBody>
      </p:sp>
      <p:sp>
        <p:nvSpPr>
          <p:cNvPr id="29700" name="Text Box 4"/>
          <p:cNvSpPr txBox="1">
            <a:spLocks noChangeArrowheads="1"/>
          </p:cNvSpPr>
          <p:nvPr/>
        </p:nvSpPr>
        <p:spPr bwMode="auto">
          <a:xfrm>
            <a:off x="5808664" y="1844675"/>
            <a:ext cx="15128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endParaRPr kumimoji="1" lang="zh-CN" altLang="en-US" sz="1800">
              <a:solidFill>
                <a:prstClr val="black"/>
              </a:solidFill>
              <a:latin typeface="Lucida Sans Unicode" panose="020B0602030504020204" pitchFamily="34" charset="0"/>
            </a:endParaRPr>
          </a:p>
        </p:txBody>
      </p:sp>
      <p:sp>
        <p:nvSpPr>
          <p:cNvPr id="166917" name="AutoShape 5"/>
          <p:cNvSpPr>
            <a:spLocks noChangeArrowheads="1"/>
          </p:cNvSpPr>
          <p:nvPr/>
        </p:nvSpPr>
        <p:spPr bwMode="auto">
          <a:xfrm>
            <a:off x="6570687" y="1006475"/>
            <a:ext cx="3384550" cy="1295400"/>
          </a:xfrm>
          <a:prstGeom prst="wedgeRoundRectCallout">
            <a:avLst>
              <a:gd name="adj1" fmla="val -75611"/>
              <a:gd name="adj2" fmla="val 69977"/>
              <a:gd name="adj3" fmla="val 16667"/>
            </a:avLst>
          </a:prstGeom>
          <a:solidFill>
            <a:schemeClr val="accent5">
              <a:lumMod val="20000"/>
              <a:lumOff val="80000"/>
            </a:schemeClr>
          </a:soli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定义文件变量</a:t>
            </a:r>
            <a:r>
              <a:rPr kumimoji="1" lang="en-US" altLang="zh-CN" sz="2000" b="1" dirty="0">
                <a:solidFill>
                  <a:prstClr val="black"/>
                </a:solidFill>
                <a:latin typeface="Lucida Sans Unicode" panose="020B0602030504020204" pitchFamily="34" charset="0"/>
              </a:rPr>
              <a:t>,</a:t>
            </a:r>
            <a:r>
              <a:rPr kumimoji="1" lang="zh-CN" altLang="en-US" sz="2000" b="1" dirty="0">
                <a:solidFill>
                  <a:prstClr val="black"/>
                </a:solidFill>
                <a:latin typeface="Lucida Sans Unicode" panose="020B0602030504020204" pitchFamily="34" charset="0"/>
              </a:rPr>
              <a:t>对</a:t>
            </a:r>
            <a:r>
              <a:rPr kumimoji="1" lang="en-US" altLang="zh-CN" sz="2000" b="1" dirty="0" err="1">
                <a:solidFill>
                  <a:srgbClr val="B2B2B2"/>
                </a:solidFill>
                <a:latin typeface="Lucida Sans Unicode" panose="020B0602030504020204" pitchFamily="34" charset="0"/>
              </a:rPr>
              <a:t>outfile</a:t>
            </a:r>
            <a:r>
              <a:rPr kumimoji="1" lang="zh-CN" altLang="en-US" sz="2000" b="1" dirty="0">
                <a:solidFill>
                  <a:prstClr val="black"/>
                </a:solidFill>
                <a:latin typeface="Lucida Sans Unicode" panose="020B0602030504020204" pitchFamily="34" charset="0"/>
              </a:rPr>
              <a:t>的操作实际是对</a:t>
            </a:r>
            <a:r>
              <a:rPr kumimoji="1" lang="en-US" altLang="zh-CN" sz="2000" b="1" dirty="0">
                <a:solidFill>
                  <a:prstClr val="black"/>
                </a:solidFill>
                <a:latin typeface="Lucida Sans Unicode" panose="020B0602030504020204" pitchFamily="34" charset="0"/>
              </a:rPr>
              <a:t>C</a:t>
            </a:r>
            <a:r>
              <a:rPr kumimoji="1" lang="zh-CN" altLang="en-US" sz="2000" b="1" dirty="0">
                <a:solidFill>
                  <a:prstClr val="black"/>
                </a:solidFill>
                <a:latin typeface="Lucida Sans Unicode" panose="020B0602030504020204" pitchFamily="34" charset="0"/>
              </a:rPr>
              <a:t>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solidFill>
                  <a:prstClr val="black"/>
                </a:solidFill>
                <a:latin typeface="Lucida Sans Unicode" panose="020B0602030504020204" pitchFamily="34" charset="0"/>
              </a:rPr>
              <a:t>磁盘文件的操作</a:t>
            </a:r>
            <a:endParaRPr kumimoji="1" lang="zh-CN" altLang="en-US" sz="2000" b="1" dirty="0">
              <a:solidFill>
                <a:prstClr val="black"/>
              </a:solidFill>
              <a:latin typeface="Lucida Sans Unicode" panose="020B0602030504020204" pitchFamily="34" charset="0"/>
            </a:endParaRPr>
          </a:p>
        </p:txBody>
      </p:sp>
      <p:sp>
        <p:nvSpPr>
          <p:cNvPr id="166918" name="AutoShape 6"/>
          <p:cNvSpPr>
            <a:spLocks noChangeArrowheads="1"/>
          </p:cNvSpPr>
          <p:nvPr/>
        </p:nvSpPr>
        <p:spPr bwMode="auto">
          <a:xfrm>
            <a:off x="7269708" y="3359150"/>
            <a:ext cx="3384550" cy="1295400"/>
          </a:xfrm>
          <a:prstGeom prst="wedgeRoundRectCallout">
            <a:avLst>
              <a:gd name="adj1" fmla="val -54597"/>
              <a:gd name="adj2" fmla="val 122796"/>
              <a:gd name="adj3" fmla="val 16667"/>
            </a:avLst>
          </a:prstGeom>
          <a:solidFill>
            <a:schemeClr val="accent5">
              <a:lumMod val="20000"/>
              <a:lumOff val="80000"/>
            </a:schemeClr>
          </a:soli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将内存变量的值写入</a:t>
            </a:r>
            <a:r>
              <a:rPr kumimoji="1" lang="en-US" altLang="zh-CN" sz="2000" b="1" dirty="0" err="1">
                <a:solidFill>
                  <a:srgbClr val="B2B2B2"/>
                </a:solidFill>
                <a:latin typeface="Lucida Sans Unicode" panose="020B0602030504020204" pitchFamily="34" charset="0"/>
              </a:rPr>
              <a:t>outfile</a:t>
            </a:r>
            <a:r>
              <a:rPr kumimoji="1" lang="en-US" altLang="zh-CN" sz="2000" b="1" dirty="0">
                <a:solidFill>
                  <a:prstClr val="black"/>
                </a:solidFill>
                <a:latin typeface="Lucida Sans Unicode" panose="020B0602030504020204" pitchFamily="34" charset="0"/>
              </a:rPr>
              <a:t>,</a:t>
            </a:r>
            <a:r>
              <a:rPr kumimoji="1" lang="zh-CN" altLang="en-US" sz="2000" b="1" dirty="0">
                <a:solidFill>
                  <a:prstClr val="black"/>
                </a:solidFill>
                <a:latin typeface="Lucida Sans Unicode" panose="020B0602030504020204" pitchFamily="34" charset="0"/>
              </a:rPr>
              <a:t>实际上写出到</a:t>
            </a:r>
            <a:endParaRPr kumimoji="1" lang="zh-CN" altLang="en-US" sz="2000" b="1" dirty="0">
              <a:solidFill>
                <a:prstClr val="black"/>
              </a:solidFill>
              <a:latin typeface="Lucida Sans Unicode" panose="020B0602030504020204" pitchFamily="34" charset="0"/>
            </a:endParaRPr>
          </a:p>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磁盘文件</a:t>
            </a:r>
            <a:r>
              <a:rPr kumimoji="1" lang="en-US" altLang="zh-CN" sz="2000" b="1" dirty="0">
                <a:solidFill>
                  <a:srgbClr val="FF0000"/>
                </a:solidFill>
                <a:latin typeface="Lucida Sans Unicode" panose="020B0602030504020204" pitchFamily="34" charset="0"/>
              </a:rPr>
              <a:t>student.dat</a:t>
            </a:r>
            <a:r>
              <a:rPr kumimoji="1" lang="zh-CN" altLang="en-US" sz="2000" b="1" dirty="0">
                <a:solidFill>
                  <a:prstClr val="black"/>
                </a:solidFill>
                <a:latin typeface="Lucida Sans Unicode" panose="020B0602030504020204" pitchFamily="34" charset="0"/>
              </a:rPr>
              <a:t>中</a:t>
            </a:r>
            <a:endParaRPr kumimoji="1" lang="zh-CN" altLang="en-US" sz="2000" b="1" dirty="0">
              <a:solidFill>
                <a:prstClr val="black"/>
              </a:solidFill>
              <a:latin typeface="Lucida Sans Unicode" panose="020B0602030504020204" pitchFamily="34" charset="0"/>
            </a:endParaRPr>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7F3BB8B6-287B-4E14-86A1-DE89CD2486E3}"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additive="base">
                                        <p:cTn id="7" dur="500" fill="hold"/>
                                        <p:tgtEl>
                                          <p:spTgt spid="166917"/>
                                        </p:tgtEl>
                                        <p:attrNameLst>
                                          <p:attrName>ppt_x</p:attrName>
                                        </p:attrNameLst>
                                      </p:cBhvr>
                                      <p:tavLst>
                                        <p:tav tm="0">
                                          <p:val>
                                            <p:strVal val="#ppt_x"/>
                                          </p:val>
                                        </p:tav>
                                        <p:tav tm="100000">
                                          <p:val>
                                            <p:strVal val="#ppt_x"/>
                                          </p:val>
                                        </p:tav>
                                      </p:tavLst>
                                    </p:anim>
                                    <p:anim calcmode="lin" valueType="num">
                                      <p:cBhvr additive="base">
                                        <p:cTn id="8"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8"/>
                                        </p:tgtEl>
                                        <p:attrNameLst>
                                          <p:attrName>style.visibility</p:attrName>
                                        </p:attrNameLst>
                                      </p:cBhvr>
                                      <p:to>
                                        <p:strVal val="visible"/>
                                      </p:to>
                                    </p:set>
                                    <p:anim calcmode="lin" valueType="num">
                                      <p:cBhvr additive="base">
                                        <p:cTn id="13" dur="500" fill="hold"/>
                                        <p:tgtEl>
                                          <p:spTgt spid="166918"/>
                                        </p:tgtEl>
                                        <p:attrNameLst>
                                          <p:attrName>ppt_x</p:attrName>
                                        </p:attrNameLst>
                                      </p:cBhvr>
                                      <p:tavLst>
                                        <p:tav tm="0">
                                          <p:val>
                                            <p:strVal val="#ppt_x"/>
                                          </p:val>
                                        </p:tav>
                                        <p:tav tm="100000">
                                          <p:val>
                                            <p:strVal val="#ppt_x"/>
                                          </p:val>
                                        </p:tav>
                                      </p:tavLst>
                                    </p:anim>
                                    <p:anim calcmode="lin" valueType="num">
                                      <p:cBhvr additive="base">
                                        <p:cTn id="14"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209800" y="1557338"/>
            <a:ext cx="7772400" cy="4538662"/>
          </a:xfrm>
        </p:spPr>
        <p:txBody>
          <a:bodyPr/>
          <a:lstStyle/>
          <a:p>
            <a:pPr eaLnBrk="1" hangingPunct="1">
              <a:buFontTx/>
              <a:buNone/>
            </a:pPr>
            <a:r>
              <a:rPr lang="en-US" altLang="zh-CN" b="1" dirty="0">
                <a:solidFill>
                  <a:schemeClr val="accent2"/>
                </a:solidFill>
              </a:rPr>
              <a:t>3</a:t>
            </a:r>
            <a:r>
              <a:rPr lang="zh-CN" altLang="en-US" b="1" dirty="0">
                <a:solidFill>
                  <a:schemeClr val="accent2"/>
                </a:solidFill>
              </a:rPr>
              <a:t>、文件操作案例</a:t>
            </a:r>
            <a:endParaRPr lang="en-US" altLang="zh-CN" b="1" dirty="0">
              <a:solidFill>
                <a:schemeClr val="accent2"/>
              </a:solidFill>
            </a:endParaRPr>
          </a:p>
          <a:p>
            <a:pPr eaLnBrk="1" hangingPunct="1">
              <a:buFontTx/>
              <a:buNone/>
            </a:pPr>
            <a:r>
              <a:rPr lang="en-US" altLang="zh-CN" b="1" dirty="0">
                <a:hlinkClick r:id="rId1" action="ppaction://hlinkfile"/>
              </a:rPr>
              <a:t>【</a:t>
            </a:r>
            <a:r>
              <a:rPr lang="zh-CN" altLang="en-US" b="1" dirty="0">
                <a:hlinkClick r:id="rId1" action="ppaction://hlinkfile"/>
              </a:rPr>
              <a:t>例</a:t>
            </a:r>
            <a:r>
              <a:rPr lang="en-US" altLang="zh-CN" b="1" dirty="0">
                <a:hlinkClick r:id="rId1" action="ppaction://hlinkfile"/>
              </a:rPr>
              <a:t>2-10】</a:t>
            </a:r>
            <a:r>
              <a:rPr lang="zh-CN" altLang="en-US" b="1" dirty="0">
                <a:hlinkClick r:id="rId1" action="ppaction://hlinkfile"/>
              </a:rPr>
              <a:t>编写一程序将文件</a:t>
            </a:r>
            <a:r>
              <a:rPr lang="en-US" altLang="zh-CN" b="1" dirty="0">
                <a:hlinkClick r:id="rId1" action="ppaction://hlinkfile"/>
              </a:rPr>
              <a:t>student.dat</a:t>
            </a:r>
            <a:r>
              <a:rPr lang="zh-CN" altLang="en-US" b="1" dirty="0">
                <a:hlinkClick r:id="rId1" action="ppaction://hlinkfile"/>
              </a:rPr>
              <a:t>中的数据读出来，计算每个同学的总分，并显示在屏幕上。输出格式如下：</a:t>
            </a:r>
            <a:r>
              <a:rPr lang="zh-CN" altLang="en-US" dirty="0">
                <a:hlinkClick r:id="rId1" action="ppaction://hlinkfile"/>
              </a:rPr>
              <a:t> </a:t>
            </a:r>
            <a:r>
              <a:rPr lang="zh-CN" altLang="en-US" b="1" dirty="0">
                <a:hlinkClick r:id="rId1" action="ppaction://hlinkfile"/>
              </a:rPr>
              <a:t>。</a:t>
            </a:r>
            <a:endParaRPr lang="zh-CN" altLang="en-US" b="1" dirty="0"/>
          </a:p>
          <a:p>
            <a:pPr lvl="2" eaLnBrk="1" hangingPunct="1">
              <a:lnSpc>
                <a:spcPct val="90000"/>
              </a:lnSpc>
              <a:buFontTx/>
              <a:buNone/>
            </a:pPr>
            <a:r>
              <a:rPr lang="zh-CN" altLang="en-US" dirty="0"/>
              <a:t>          </a:t>
            </a:r>
            <a:r>
              <a:rPr lang="zh-CN" altLang="en-US" b="1" dirty="0"/>
              <a:t>学号     数学   英语  计算机</a:t>
            </a:r>
            <a:endParaRPr lang="zh-CN" altLang="en-US" b="1" dirty="0"/>
          </a:p>
          <a:p>
            <a:pPr lvl="2" eaLnBrk="1" hangingPunct="1">
              <a:lnSpc>
                <a:spcPct val="90000"/>
              </a:lnSpc>
              <a:buFontTx/>
              <a:buNone/>
            </a:pPr>
            <a:r>
              <a:rPr lang="zh-CN" altLang="en-US" b="1" dirty="0"/>
              <a:t>学生</a:t>
            </a:r>
            <a:r>
              <a:rPr lang="en-US" altLang="zh-CN" b="1" dirty="0"/>
              <a:t>1    110101     76     87    89        </a:t>
            </a:r>
            <a:endParaRPr lang="en-US" altLang="zh-CN" b="1" dirty="0"/>
          </a:p>
          <a:p>
            <a:pPr lvl="2" eaLnBrk="1" hangingPunct="1">
              <a:lnSpc>
                <a:spcPct val="90000"/>
              </a:lnSpc>
              <a:buFontTx/>
              <a:buNone/>
            </a:pPr>
            <a:r>
              <a:rPr lang="zh-CN" altLang="en-US" b="1" dirty="0"/>
              <a:t>学生</a:t>
            </a:r>
            <a:r>
              <a:rPr lang="en-US" altLang="zh-CN" b="1" dirty="0"/>
              <a:t>2    110102     87     78    90        ……</a:t>
            </a:r>
            <a:endParaRPr lang="en-US" altLang="zh-CN" b="1" dirty="0"/>
          </a:p>
        </p:txBody>
      </p:sp>
      <p:sp>
        <p:nvSpPr>
          <p:cNvPr id="2" name="日期占位符 1"/>
          <p:cNvSpPr>
            <a:spLocks noGrp="1"/>
          </p:cNvSpPr>
          <p:nvPr>
            <p:ph type="dt" sz="half" idx="12"/>
          </p:nvPr>
        </p:nvSpPr>
        <p:spPr/>
        <p:txBody>
          <a:bodyPr/>
          <a:lstStyle/>
          <a:p>
            <a:pPr algn="ctr" fontAlgn="base">
              <a:spcBef>
                <a:spcPct val="0"/>
              </a:spcBef>
              <a:spcAft>
                <a:spcPct val="0"/>
              </a:spcAft>
              <a:defRPr/>
            </a:pPr>
            <a:fld id="{FB2AF0B6-2F1F-41ED-A12C-7CE8BE089327}" type="datetime1">
              <a:rPr lang="zh-CN" altLang="en-US" sz="1400">
                <a:latin typeface="Arial" panose="020B0604020202020204"/>
                <a:ea typeface="黑体" panose="02010609060101010101" pitchFamily="2" charset="-122"/>
              </a:rPr>
            </a:fld>
            <a:endParaRPr lang="zh-CN" altLang="zh-CN" sz="1400">
              <a:latin typeface="Arial" panose="020B0604020202020204"/>
              <a:ea typeface="黑体" panose="02010609060101010101" pitchFamily="2" charset="-122"/>
            </a:endParaRPr>
          </a:p>
        </p:txBody>
      </p:sp>
      <p:sp>
        <p:nvSpPr>
          <p:cNvPr id="3" name="页脚占位符 2"/>
          <p:cNvSpPr>
            <a:spLocks noGrp="1"/>
          </p:cNvSpPr>
          <p:nvPr>
            <p:ph type="ftr" sz="quarter" idx="11"/>
          </p:nvPr>
        </p:nvSpPr>
        <p:spPr/>
        <p:txBody>
          <a:bodyPr/>
          <a:lstStyle/>
          <a:p>
            <a:pPr>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4" name="灯片编号占位符 3"/>
          <p:cNvSpPr>
            <a:spLocks noGrp="1"/>
          </p:cNvSpPr>
          <p:nvPr>
            <p:ph type="sldNum" sz="quarter" idx="10"/>
          </p:nvPr>
        </p:nvSpPr>
        <p:spPr/>
        <p:txBody>
          <a:bodyPr/>
          <a:lstStyle/>
          <a:p>
            <a:pPr algn="ctr" fontAlgn="base">
              <a:spcBef>
                <a:spcPct val="0"/>
              </a:spcBef>
              <a:spcAft>
                <a:spcPct val="0"/>
              </a:spcAft>
              <a:defRPr/>
            </a:pPr>
            <a:fld id="{270F5DF5-9E83-4F12-BB16-CBCFC3ABA940}" type="slidenum">
              <a:rPr lang="en-US" altLang="zh-CN" sz="1400"/>
            </a:fld>
            <a:endParaRPr lang="zh-CN"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710284" y="809626"/>
            <a:ext cx="8964612" cy="6048375"/>
          </a:xfrm>
        </p:spPr>
        <p:txBody>
          <a:bodyPr/>
          <a:lstStyle/>
          <a:p>
            <a:pPr>
              <a:buFontTx/>
              <a:buNone/>
            </a:pPr>
            <a:r>
              <a:rPr lang="en-US" altLang="zh-CN" sz="2000" b="1" dirty="0"/>
              <a:t>//ch2-10.cpp</a:t>
            </a:r>
            <a:endParaRPr lang="en-US" altLang="zh-CN" sz="2000" b="1" dirty="0"/>
          </a:p>
          <a:p>
            <a:pPr>
              <a:buFontTx/>
              <a:buNone/>
            </a:pPr>
            <a:r>
              <a:rPr lang="en-US" altLang="zh-CN" sz="2000" b="1" dirty="0"/>
              <a:t>#include&lt;</a:t>
            </a:r>
            <a:r>
              <a:rPr lang="en-US" altLang="zh-CN" sz="2000" b="1" dirty="0" err="1"/>
              <a:t>iostream</a:t>
            </a:r>
            <a:r>
              <a:rPr lang="en-US" altLang="zh-CN" sz="2000" b="1" dirty="0"/>
              <a:t>&gt;</a:t>
            </a:r>
            <a:endParaRPr lang="en-US" altLang="zh-CN" sz="2000" b="1" dirty="0"/>
          </a:p>
          <a:p>
            <a:pPr>
              <a:buFontTx/>
              <a:buNone/>
            </a:pPr>
            <a:r>
              <a:rPr lang="en-US" altLang="zh-CN" sz="2000" b="1" dirty="0"/>
              <a:t>#include&lt;</a:t>
            </a:r>
            <a:r>
              <a:rPr lang="en-US" altLang="zh-CN" sz="2000" b="1" dirty="0" err="1"/>
              <a:t>iomanip</a:t>
            </a:r>
            <a:r>
              <a:rPr lang="en-US" altLang="zh-CN" sz="2000" b="1" dirty="0"/>
              <a:t>&gt;</a:t>
            </a:r>
            <a:endParaRPr lang="en-US" altLang="zh-CN" sz="2000" b="1" dirty="0"/>
          </a:p>
          <a:p>
            <a:pPr>
              <a:buFontTx/>
              <a:buNone/>
            </a:pPr>
            <a:r>
              <a:rPr lang="en-US" altLang="zh-CN" sz="2000" b="1" dirty="0"/>
              <a:t>#include&lt;</a:t>
            </a:r>
            <a:r>
              <a:rPr lang="en-US" altLang="zh-CN" sz="2000" b="1" dirty="0" err="1"/>
              <a:t>fstream</a:t>
            </a:r>
            <a:r>
              <a:rPr lang="en-US" altLang="zh-CN" sz="2000" b="1" dirty="0"/>
              <a:t>&gt;</a:t>
            </a:r>
            <a:endParaRPr lang="en-US" altLang="zh-CN" sz="2000" b="1" dirty="0"/>
          </a:p>
          <a:p>
            <a:pPr>
              <a:buFontTx/>
              <a:buNone/>
            </a:pPr>
            <a:r>
              <a:rPr lang="en-US" altLang="zh-CN" sz="2000" b="1" dirty="0" err="1"/>
              <a:t>int</a:t>
            </a:r>
            <a:r>
              <a:rPr lang="en-US" altLang="zh-CN" sz="2000" b="1" dirty="0"/>
              <a:t> main(){</a:t>
            </a:r>
            <a:endParaRPr lang="en-US" altLang="zh-CN" sz="2000" b="1" dirty="0"/>
          </a:p>
          <a:p>
            <a:pPr>
              <a:buFontTx/>
              <a:buNone/>
            </a:pPr>
            <a:r>
              <a:rPr lang="en-US" altLang="zh-CN" sz="2000" b="1" dirty="0"/>
              <a:t>	</a:t>
            </a:r>
            <a:r>
              <a:rPr lang="en-US" altLang="zh-CN" sz="2000" b="1" dirty="0" err="1"/>
              <a:t>std</a:t>
            </a:r>
            <a:r>
              <a:rPr lang="en-US" altLang="zh-CN" sz="2000" b="1" dirty="0"/>
              <a:t>::</a:t>
            </a:r>
            <a:r>
              <a:rPr lang="en-US" altLang="zh-CN" sz="2000" b="1" dirty="0" err="1"/>
              <a:t>ifstream</a:t>
            </a:r>
            <a:r>
              <a:rPr lang="en-US" altLang="zh-CN" sz="2000" b="1" dirty="0"/>
              <a:t> </a:t>
            </a:r>
            <a:r>
              <a:rPr lang="en-US" altLang="zh-CN" sz="2000" b="1" dirty="0" err="1"/>
              <a:t>infile</a:t>
            </a:r>
            <a:r>
              <a:rPr lang="en-US" altLang="zh-CN" sz="2000" b="1" dirty="0"/>
              <a:t>(“C:\\student.dat"); </a:t>
            </a:r>
            <a:endParaRPr lang="en-US" altLang="zh-CN" sz="2000" b="1" dirty="0"/>
          </a:p>
          <a:p>
            <a:pPr>
              <a:buFontTx/>
              <a:buNone/>
            </a:pPr>
            <a:r>
              <a:rPr lang="en-US" altLang="zh-CN" sz="2000" b="1" dirty="0"/>
              <a:t>	char name[8],id[8];</a:t>
            </a:r>
            <a:endParaRPr lang="en-US" altLang="zh-CN" sz="2000" b="1" dirty="0"/>
          </a:p>
          <a:p>
            <a:pPr>
              <a:buFontTx/>
              <a:buNone/>
            </a:pPr>
            <a:r>
              <a:rPr lang="en-US" altLang="zh-CN" sz="2000" b="1" dirty="0"/>
              <a:t>	</a:t>
            </a:r>
            <a:r>
              <a:rPr lang="en-US" altLang="zh-CN" sz="2000" b="1" dirty="0" err="1"/>
              <a:t>int</a:t>
            </a:r>
            <a:r>
              <a:rPr lang="en-US" altLang="zh-CN" sz="2000" b="1" dirty="0"/>
              <a:t> </a:t>
            </a:r>
            <a:r>
              <a:rPr lang="en-US" altLang="zh-CN" sz="2000" b="1" dirty="0" err="1"/>
              <a:t>math,eng,computer,sum</a:t>
            </a:r>
            <a:r>
              <a:rPr lang="en-US" altLang="zh-CN" sz="2000" b="1" dirty="0"/>
              <a:t>;	</a:t>
            </a:r>
            <a:endParaRPr lang="en-US" altLang="zh-CN" sz="2000" b="1" dirty="0"/>
          </a:p>
          <a:p>
            <a:pPr>
              <a:buFontTx/>
              <a:buNone/>
            </a:pPr>
            <a:r>
              <a:rPr lang="en-US" altLang="zh-CN" sz="2000" b="1" dirty="0"/>
              <a:t>	</a:t>
            </a:r>
            <a:r>
              <a:rPr lang="en-US" altLang="zh-CN" sz="2000" b="1" dirty="0" err="1"/>
              <a:t>std</a:t>
            </a:r>
            <a:r>
              <a:rPr lang="en-US" altLang="zh-CN" sz="2000" b="1" dirty="0"/>
              <a:t>::</a:t>
            </a:r>
            <a:r>
              <a:rPr lang="en-US" altLang="zh-CN" sz="2000" b="1" dirty="0" err="1"/>
              <a:t>cout</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姓名</a:t>
            </a: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学号</a:t>
            </a:r>
            <a:r>
              <a:rPr lang="en-US" altLang="zh-CN" sz="2000" b="1" dirty="0"/>
              <a:t>"</a:t>
            </a:r>
            <a:endParaRPr lang="en-US" altLang="zh-CN" sz="2000" b="1" dirty="0"/>
          </a:p>
          <a:p>
            <a:pPr>
              <a:buFontTx/>
              <a:buNone/>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数学成绩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英语成绩</a:t>
            </a:r>
            <a:r>
              <a:rPr lang="en-US" altLang="zh-CN" sz="2000" b="1" dirty="0"/>
              <a:t>"</a:t>
            </a:r>
            <a:endParaRPr lang="en-US" altLang="zh-CN" sz="2000" b="1" dirty="0"/>
          </a:p>
          <a:p>
            <a:pPr>
              <a:buFontTx/>
              <a:buNone/>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(12)&lt;&lt;"</a:t>
            </a:r>
            <a:r>
              <a:rPr lang="zh-CN" altLang="en-US" sz="2000" b="1" dirty="0"/>
              <a:t>计算机成绩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总分</a:t>
            </a:r>
            <a:r>
              <a:rPr lang="en-US" altLang="zh-CN" sz="2000" b="1" dirty="0"/>
              <a:t>"</a:t>
            </a:r>
            <a:endParaRPr lang="en-US" altLang="zh-CN" sz="2000" b="1" dirty="0"/>
          </a:p>
          <a:p>
            <a:pPr>
              <a:buFontTx/>
              <a:buNone/>
            </a:pPr>
            <a:r>
              <a:rPr lang="en-US" altLang="zh-CN" sz="2000" b="1" dirty="0"/>
              <a:t>		       &lt;&lt;</a:t>
            </a:r>
            <a:r>
              <a:rPr lang="en-US" altLang="zh-CN" sz="2000" b="1" dirty="0" err="1"/>
              <a:t>std</a:t>
            </a:r>
            <a:r>
              <a:rPr lang="en-US" altLang="zh-CN" sz="2000" b="1" dirty="0"/>
              <a:t>::</a:t>
            </a:r>
            <a:r>
              <a:rPr lang="en-US" altLang="zh-CN" sz="2000" b="1" dirty="0" err="1"/>
              <a:t>endl</a:t>
            </a:r>
            <a:r>
              <a:rPr lang="en-US" altLang="zh-CN" sz="2000" b="1" dirty="0"/>
              <a:t>&lt;&lt;</a:t>
            </a:r>
            <a:r>
              <a:rPr lang="en-US" altLang="zh-CN" sz="2000" b="1" dirty="0" err="1"/>
              <a:t>std</a:t>
            </a:r>
            <a:r>
              <a:rPr lang="en-US" altLang="zh-CN" sz="2000" b="1" dirty="0"/>
              <a:t>::</a:t>
            </a:r>
            <a:r>
              <a:rPr lang="en-US" altLang="zh-CN" sz="2000" b="1" dirty="0" err="1"/>
              <a:t>endl</a:t>
            </a:r>
            <a:r>
              <a:rPr lang="en-US" altLang="zh-CN" sz="2000" b="1" dirty="0"/>
              <a:t>;</a:t>
            </a:r>
            <a:endParaRPr lang="en-US" altLang="zh-CN" sz="2000" b="1" dirty="0"/>
          </a:p>
          <a:p>
            <a:pPr>
              <a:buFontTx/>
              <a:buNone/>
            </a:pPr>
            <a:r>
              <a:rPr lang="en-US" altLang="zh-CN" sz="2000" b="1" dirty="0"/>
              <a:t>       return 0;</a:t>
            </a:r>
            <a:endParaRPr lang="en-US" altLang="zh-CN" sz="2000" b="1" dirty="0"/>
          </a:p>
          <a:p>
            <a:pPr>
              <a:buFontTx/>
              <a:buNone/>
            </a:pPr>
            <a:r>
              <a:rPr lang="en-US" altLang="zh-CN" sz="2000" b="1" dirty="0"/>
              <a:t>}</a:t>
            </a:r>
            <a:endParaRPr lang="en-US" altLang="zh-CN" sz="2000" b="1" dirty="0"/>
          </a:p>
        </p:txBody>
      </p:sp>
      <p:sp>
        <p:nvSpPr>
          <p:cNvPr id="4" name="AutoShape 4"/>
          <p:cNvSpPr>
            <a:spLocks noChangeArrowheads="1"/>
          </p:cNvSpPr>
          <p:nvPr/>
        </p:nvSpPr>
        <p:spPr bwMode="auto">
          <a:xfrm>
            <a:off x="6192590" y="1124744"/>
            <a:ext cx="3384550" cy="1295400"/>
          </a:xfrm>
          <a:prstGeom prst="wedgeRoundRectCallout">
            <a:avLst>
              <a:gd name="adj1" fmla="val -76782"/>
              <a:gd name="adj2" fmla="val 71935"/>
              <a:gd name="adj3" fmla="val 16667"/>
            </a:avLst>
          </a:prstGeom>
          <a:solidFill>
            <a:schemeClr val="accent5">
              <a:lumMod val="20000"/>
              <a:lumOff val="80000"/>
            </a:schemeClr>
          </a:soli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定义文件变量</a:t>
            </a:r>
            <a:r>
              <a:rPr kumimoji="1" lang="en-US" altLang="zh-CN" sz="2000" b="1" dirty="0">
                <a:solidFill>
                  <a:prstClr val="black"/>
                </a:solidFill>
                <a:latin typeface="Lucida Sans Unicode" panose="020B0602030504020204" pitchFamily="34" charset="0"/>
              </a:rPr>
              <a:t>,</a:t>
            </a:r>
            <a:r>
              <a:rPr kumimoji="1" lang="zh-CN" altLang="en-US" sz="2000" b="1" dirty="0">
                <a:solidFill>
                  <a:prstClr val="black"/>
                </a:solidFill>
                <a:latin typeface="Lucida Sans Unicode" panose="020B0602030504020204" pitchFamily="34" charset="0"/>
              </a:rPr>
              <a:t>对</a:t>
            </a:r>
            <a:r>
              <a:rPr kumimoji="1" lang="en-US" altLang="zh-CN" sz="2000" b="1" dirty="0" err="1">
                <a:solidFill>
                  <a:srgbClr val="B2B2B2"/>
                </a:solidFill>
                <a:latin typeface="Lucida Sans Unicode" panose="020B0602030504020204" pitchFamily="34" charset="0"/>
              </a:rPr>
              <a:t>infile</a:t>
            </a:r>
            <a:r>
              <a:rPr kumimoji="1" lang="zh-CN" altLang="en-US" sz="2000" b="1" dirty="0">
                <a:solidFill>
                  <a:prstClr val="black"/>
                </a:solidFill>
                <a:latin typeface="Lucida Sans Unicode" panose="020B0602030504020204" pitchFamily="34" charset="0"/>
              </a:rPr>
              <a:t>的操作实际是对当</a:t>
            </a:r>
            <a:r>
              <a:rPr kumimoji="1" lang="en-US" altLang="zh-CN" sz="2000" b="1" dirty="0">
                <a:solidFill>
                  <a:prstClr val="black"/>
                </a:solidFill>
                <a:latin typeface="Lucida Sans Unicode" panose="020B0602030504020204" pitchFamily="34" charset="0"/>
              </a:rPr>
              <a:t>C</a:t>
            </a:r>
            <a:r>
              <a:rPr kumimoji="1" lang="zh-CN" altLang="en-US" sz="2000" b="1" dirty="0">
                <a:solidFill>
                  <a:prstClr val="black"/>
                </a:solidFill>
                <a:latin typeface="Lucida Sans Unicode" panose="020B0602030504020204" pitchFamily="34" charset="0"/>
              </a:rPr>
              <a:t>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solidFill>
                  <a:prstClr val="black"/>
                </a:solidFill>
                <a:latin typeface="Lucida Sans Unicode" panose="020B0602030504020204" pitchFamily="34" charset="0"/>
              </a:rPr>
              <a:t>磁盘文件的操作</a:t>
            </a:r>
            <a:endParaRPr kumimoji="1" lang="zh-CN" altLang="en-US" sz="2000" b="1" dirty="0">
              <a:solidFill>
                <a:prstClr val="black"/>
              </a:solidFill>
              <a:latin typeface="Lucida Sans Unicode" panose="020B0602030504020204" pitchFamily="34" charset="0"/>
            </a:endParaRPr>
          </a:p>
        </p:txBody>
      </p:sp>
      <p:sp>
        <p:nvSpPr>
          <p:cNvPr id="2" name="日期占位符 1"/>
          <p:cNvSpPr>
            <a:spLocks noGrp="1"/>
          </p:cNvSpPr>
          <p:nvPr>
            <p:ph type="dt" sz="half" idx="12"/>
          </p:nvPr>
        </p:nvSpPr>
        <p:spPr/>
        <p:txBody>
          <a:bodyPr/>
          <a:lstStyle/>
          <a:p>
            <a:pPr algn="ctr" fontAlgn="base">
              <a:spcBef>
                <a:spcPct val="0"/>
              </a:spcBef>
              <a:spcAft>
                <a:spcPct val="0"/>
              </a:spcAft>
              <a:defRPr/>
            </a:pPr>
            <a:fld id="{B88C7C09-214A-4F8F-8E4B-04635F95D47A}"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3" name="页脚占位符 2"/>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2813050" y="764705"/>
            <a:ext cx="8280400" cy="6264275"/>
          </a:xfrm>
        </p:spPr>
        <p:txBody>
          <a:bodyPr/>
          <a:lstStyle/>
          <a:p>
            <a:pPr marL="609600" indent="-609600">
              <a:buNone/>
            </a:pPr>
            <a:r>
              <a:rPr lang="en-US" altLang="zh-CN" sz="2400" b="1" dirty="0" err="1"/>
              <a:t>infile</a:t>
            </a:r>
            <a:r>
              <a:rPr lang="en-US" altLang="zh-CN" sz="2400" b="1" dirty="0"/>
              <a:t>&gt;&gt;name;</a:t>
            </a:r>
            <a:endParaRPr lang="en-US" altLang="zh-CN" sz="2400" b="1" dirty="0"/>
          </a:p>
          <a:p>
            <a:pPr marL="609600" indent="-609600">
              <a:buNone/>
            </a:pPr>
            <a:r>
              <a:rPr lang="en-US" altLang="zh-CN" sz="2400" b="1" dirty="0"/>
              <a:t>	while (!</a:t>
            </a:r>
            <a:r>
              <a:rPr lang="en-US" altLang="zh-CN" sz="2400" b="1" dirty="0" err="1"/>
              <a:t>infile.eof</a:t>
            </a:r>
            <a:r>
              <a:rPr lang="en-US" altLang="zh-CN" sz="2400" b="1" dirty="0"/>
              <a:t>()){</a:t>
            </a:r>
            <a:endParaRPr lang="en-US" altLang="zh-CN" sz="2400" b="1" dirty="0"/>
          </a:p>
          <a:p>
            <a:pPr marL="609600" indent="-609600">
              <a:buNone/>
            </a:pPr>
            <a:r>
              <a:rPr lang="en-US" altLang="zh-CN" sz="2400" b="1" dirty="0"/>
              <a:t>		</a:t>
            </a:r>
            <a:r>
              <a:rPr lang="en-US" altLang="zh-CN" sz="2400" b="1" dirty="0" err="1"/>
              <a:t>infile</a:t>
            </a:r>
            <a:r>
              <a:rPr lang="en-US" altLang="zh-CN" sz="2400" b="1" dirty="0"/>
              <a:t>&gt;&gt;id&gt;&gt;math&gt;&gt;</a:t>
            </a:r>
            <a:r>
              <a:rPr lang="en-US" altLang="zh-CN" sz="2400" b="1" dirty="0" err="1"/>
              <a:t>eng</a:t>
            </a:r>
            <a:r>
              <a:rPr lang="en-US" altLang="zh-CN" sz="2400" b="1" dirty="0"/>
              <a:t>&gt;&gt;computer;</a:t>
            </a:r>
            <a:endParaRPr lang="en-US" altLang="zh-CN" sz="2400" b="1" dirty="0"/>
          </a:p>
          <a:p>
            <a:pPr marL="609600" indent="-609600">
              <a:buNone/>
            </a:pPr>
            <a:r>
              <a:rPr lang="en-US" altLang="zh-CN" sz="2400" b="1" dirty="0"/>
              <a:t>		sum=math + </a:t>
            </a:r>
            <a:r>
              <a:rPr lang="en-US" altLang="zh-CN" sz="2400" b="1" dirty="0" err="1"/>
              <a:t>eng</a:t>
            </a:r>
            <a:r>
              <a:rPr lang="en-US" altLang="zh-CN" sz="2400" b="1" dirty="0"/>
              <a:t> + computer;</a:t>
            </a:r>
            <a:endParaRPr lang="en-US" altLang="zh-CN" sz="2400" b="1" dirty="0"/>
          </a:p>
          <a:p>
            <a:pPr marL="609600" indent="-609600">
              <a:buNone/>
            </a:pPr>
            <a:r>
              <a:rPr lang="en-US" altLang="zh-CN" sz="2400" b="1" dirty="0"/>
              <a:t>	    </a:t>
            </a:r>
            <a:r>
              <a:rPr lang="en-US" altLang="zh-CN" sz="2400" b="1" dirty="0" err="1"/>
              <a:t>std</a:t>
            </a:r>
            <a:r>
              <a:rPr lang="en-US" altLang="zh-CN" sz="2400" b="1" dirty="0"/>
              <a:t>::</a:t>
            </a:r>
            <a:r>
              <a:rPr lang="en-US" altLang="zh-CN" sz="2400" b="1" dirty="0" err="1"/>
              <a:t>cout</a:t>
            </a:r>
            <a:r>
              <a:rPr lang="en-US" altLang="zh-CN" sz="2400" b="1" dirty="0"/>
              <a:t>&lt;&lt;</a:t>
            </a:r>
            <a:r>
              <a:rPr lang="en-US" altLang="zh-CN" sz="2400" b="1" dirty="0" err="1"/>
              <a:t>std</a:t>
            </a:r>
            <a:r>
              <a:rPr lang="en-US" altLang="zh-CN" sz="2400" b="1" dirty="0"/>
              <a:t>::</a:t>
            </a:r>
            <a:r>
              <a:rPr lang="en-US" altLang="zh-CN" sz="2400" b="1" dirty="0" err="1"/>
              <a:t>setw</a:t>
            </a:r>
            <a:r>
              <a:rPr lang="en-US" altLang="zh-CN" sz="2400" b="1" dirty="0"/>
              <a:t>(10)&lt;&lt;name&lt;&lt;</a:t>
            </a:r>
            <a:r>
              <a:rPr lang="en-US" altLang="zh-CN" sz="2400" b="1" dirty="0" err="1"/>
              <a:t>std</a:t>
            </a:r>
            <a:r>
              <a:rPr lang="en-US" altLang="zh-CN" sz="2400" b="1" dirty="0"/>
              <a:t>::</a:t>
            </a:r>
            <a:r>
              <a:rPr lang="en-US" altLang="zh-CN" sz="2400" b="1" dirty="0" err="1"/>
              <a:t>setw</a:t>
            </a:r>
            <a:r>
              <a:rPr lang="en-US" altLang="zh-CN" sz="2400" b="1" dirty="0"/>
              <a:t>(10)</a:t>
            </a:r>
            <a:endParaRPr lang="en-US" altLang="zh-CN" sz="2400" b="1" dirty="0"/>
          </a:p>
          <a:p>
            <a:pPr marL="609600" indent="-609600">
              <a:buNone/>
            </a:pPr>
            <a:r>
              <a:rPr lang="en-US" altLang="zh-CN" sz="2400" b="1" dirty="0"/>
              <a:t>                           &lt;&lt;id&lt;&lt;</a:t>
            </a:r>
            <a:r>
              <a:rPr lang="en-US" altLang="zh-CN" sz="2400" b="1" dirty="0" err="1"/>
              <a:t>std</a:t>
            </a:r>
            <a:r>
              <a:rPr lang="en-US" altLang="zh-CN" sz="2400" b="1" dirty="0"/>
              <a:t>::</a:t>
            </a:r>
            <a:r>
              <a:rPr lang="en-US" altLang="zh-CN" sz="2400" b="1" dirty="0" err="1"/>
              <a:t>setw</a:t>
            </a:r>
            <a:r>
              <a:rPr lang="en-US" altLang="zh-CN" sz="2400" b="1" dirty="0"/>
              <a:t>(10)&lt;&lt;math</a:t>
            </a:r>
            <a:endParaRPr lang="en-US" altLang="zh-CN" sz="2400" b="1" dirty="0"/>
          </a:p>
          <a:p>
            <a:pPr marL="609600" indent="-609600">
              <a:buNone/>
            </a:pP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(10)&lt;&lt;</a:t>
            </a:r>
            <a:r>
              <a:rPr lang="en-US" altLang="zh-CN" sz="2400" b="1" dirty="0" err="1"/>
              <a:t>eng</a:t>
            </a: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(12)&lt;&lt;computer</a:t>
            </a:r>
            <a:endParaRPr lang="en-US" altLang="zh-CN" sz="2400" b="1" dirty="0"/>
          </a:p>
          <a:p>
            <a:pPr marL="609600" indent="-609600">
              <a:buNone/>
            </a:pP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(10)&lt;&lt;sum &lt;&lt;</a:t>
            </a:r>
            <a:r>
              <a:rPr lang="en-US" altLang="zh-CN" sz="2400" b="1" dirty="0" err="1"/>
              <a:t>std</a:t>
            </a:r>
            <a:r>
              <a:rPr lang="en-US" altLang="zh-CN" sz="2400" b="1" dirty="0"/>
              <a:t>::</a:t>
            </a:r>
            <a:r>
              <a:rPr lang="en-US" altLang="zh-CN" sz="2400" b="1" dirty="0" err="1"/>
              <a:t>endl</a:t>
            </a:r>
            <a:r>
              <a:rPr lang="en-US" altLang="zh-CN" sz="2400" b="1" dirty="0"/>
              <a:t>;</a:t>
            </a:r>
            <a:endParaRPr lang="en-US" altLang="zh-CN" sz="2400" b="1" dirty="0"/>
          </a:p>
          <a:p>
            <a:pPr marL="609600" indent="-609600">
              <a:buNone/>
            </a:pPr>
            <a:r>
              <a:rPr lang="en-US" altLang="zh-CN" sz="2400" b="1" dirty="0"/>
              <a:t>	 	</a:t>
            </a:r>
            <a:r>
              <a:rPr lang="en-US" altLang="zh-CN" sz="2400" b="1" dirty="0" err="1"/>
              <a:t>infile</a:t>
            </a:r>
            <a:r>
              <a:rPr lang="en-US" altLang="zh-CN" sz="2400" b="1" dirty="0"/>
              <a:t>&gt;&gt;name;</a:t>
            </a:r>
            <a:endParaRPr lang="en-US" altLang="zh-CN" sz="2400" b="1" dirty="0"/>
          </a:p>
          <a:p>
            <a:pPr marL="609600" indent="-609600">
              <a:buNone/>
            </a:pPr>
            <a:r>
              <a:rPr lang="en-US" altLang="zh-CN" sz="2400" b="1" dirty="0"/>
              <a:t>	}</a:t>
            </a:r>
            <a:endParaRPr lang="en-US" altLang="zh-CN" sz="2400" b="1" dirty="0"/>
          </a:p>
          <a:p>
            <a:pPr marL="609600" indent="-609600">
              <a:buNone/>
            </a:pPr>
            <a:r>
              <a:rPr lang="en-US" altLang="zh-CN" sz="2400" b="1" dirty="0"/>
              <a:t>	</a:t>
            </a:r>
            <a:r>
              <a:rPr lang="en-US" altLang="zh-CN" sz="2400" b="1" dirty="0" err="1"/>
              <a:t>infile.close</a:t>
            </a:r>
            <a:r>
              <a:rPr lang="en-US" altLang="zh-CN" sz="2400" b="1" dirty="0"/>
              <a:t>();</a:t>
            </a:r>
            <a:endParaRPr lang="en-US" altLang="zh-CN" sz="2400" b="1" dirty="0"/>
          </a:p>
          <a:p>
            <a:pPr marL="609600" indent="-609600">
              <a:buNone/>
            </a:pPr>
            <a:r>
              <a:rPr lang="en-US" altLang="zh-CN" sz="2400" b="1" dirty="0"/>
              <a:t>}</a:t>
            </a:r>
            <a:endParaRPr lang="zh-CN" altLang="en-US" sz="2400" b="1" dirty="0"/>
          </a:p>
        </p:txBody>
      </p:sp>
      <p:sp>
        <p:nvSpPr>
          <p:cNvPr id="3" name="AutoShape 5"/>
          <p:cNvSpPr>
            <a:spLocks noChangeArrowheads="1"/>
          </p:cNvSpPr>
          <p:nvPr/>
        </p:nvSpPr>
        <p:spPr bwMode="auto">
          <a:xfrm>
            <a:off x="6953251" y="4786314"/>
            <a:ext cx="3311525" cy="1512887"/>
          </a:xfrm>
          <a:prstGeom prst="wedgeRoundRectCallout">
            <a:avLst>
              <a:gd name="adj1" fmla="val -115199"/>
              <a:gd name="adj2" fmla="val -69727"/>
              <a:gd name="adj3" fmla="val 16667"/>
            </a:avLst>
          </a:prstGeom>
          <a:solidFill>
            <a:schemeClr val="accent5">
              <a:lumMod val="20000"/>
              <a:lumOff val="80000"/>
            </a:schemeClr>
          </a:soli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将文件变量中的数据读入到内存变量中，实际上是</a:t>
            </a:r>
            <a:endParaRPr kumimoji="1" lang="zh-CN" altLang="en-US" sz="2000" b="1" dirty="0">
              <a:solidFill>
                <a:prstClr val="black"/>
              </a:solidFill>
              <a:latin typeface="Lucida Sans Unicode" panose="020B0602030504020204" pitchFamily="34" charset="0"/>
            </a:endParaRPr>
          </a:p>
          <a:p>
            <a:pPr algn="ctr" fontAlgn="base">
              <a:spcBef>
                <a:spcPct val="0"/>
              </a:spcBef>
              <a:spcAft>
                <a:spcPct val="0"/>
              </a:spcAft>
              <a:buNone/>
            </a:pPr>
            <a:r>
              <a:rPr kumimoji="1" lang="zh-CN" altLang="en-US" sz="2000" b="1" dirty="0">
                <a:solidFill>
                  <a:prstClr val="black"/>
                </a:solidFill>
                <a:latin typeface="Lucida Sans Unicode" panose="020B0602030504020204" pitchFamily="34" charset="0"/>
              </a:rPr>
              <a:t>将磁盘文件</a:t>
            </a:r>
            <a:r>
              <a:rPr kumimoji="1" lang="en-US" altLang="zh-CN" sz="2000" b="1" dirty="0">
                <a:solidFill>
                  <a:srgbClr val="FF0000"/>
                </a:solidFill>
                <a:latin typeface="Lucida Sans Unicode" panose="020B0602030504020204" pitchFamily="34" charset="0"/>
              </a:rPr>
              <a:t>student.dat</a:t>
            </a:r>
            <a:r>
              <a:rPr kumimoji="1" lang="zh-CN" altLang="en-US" sz="2000" b="1" dirty="0">
                <a:solidFill>
                  <a:prstClr val="black"/>
                </a:solidFill>
                <a:latin typeface="Lucida Sans Unicode" panose="020B0602030504020204" pitchFamily="34" charset="0"/>
              </a:rPr>
              <a:t>中值读入到内存变量中．</a:t>
            </a:r>
            <a:endParaRPr kumimoji="1" lang="zh-CN" altLang="en-US" sz="2000" b="1" dirty="0">
              <a:solidFill>
                <a:prstClr val="black"/>
              </a:solidFill>
              <a:latin typeface="Lucida Sans Unicode" panose="020B0602030504020204" pitchFamily="34" charset="0"/>
            </a:endParaRPr>
          </a:p>
          <a:p>
            <a:pPr algn="ctr" fontAlgn="base">
              <a:spcBef>
                <a:spcPct val="0"/>
              </a:spcBef>
              <a:spcAft>
                <a:spcPct val="0"/>
              </a:spcAft>
              <a:buNone/>
            </a:pPr>
            <a:endParaRPr kumimoji="1" lang="zh-CN" altLang="en-US" sz="2000" b="1" dirty="0">
              <a:solidFill>
                <a:prstClr val="black"/>
              </a:solidFill>
              <a:latin typeface="Lucida Sans Unicode" panose="020B0602030504020204" pitchFamily="34" charset="0"/>
            </a:endParaRPr>
          </a:p>
        </p:txBody>
      </p:sp>
      <p:sp>
        <p:nvSpPr>
          <p:cNvPr id="2" name="日期占位符 1"/>
          <p:cNvSpPr>
            <a:spLocks noGrp="1"/>
          </p:cNvSpPr>
          <p:nvPr>
            <p:ph type="dt" sz="half" idx="12"/>
          </p:nvPr>
        </p:nvSpPr>
        <p:spPr/>
        <p:txBody>
          <a:bodyPr/>
          <a:lstStyle/>
          <a:p>
            <a:pPr algn="ctr" fontAlgn="base">
              <a:spcBef>
                <a:spcPct val="0"/>
              </a:spcBef>
              <a:spcAft>
                <a:spcPct val="0"/>
              </a:spcAft>
              <a:defRPr/>
            </a:pPr>
            <a:fld id="{E668FF1E-7284-4DE9-8024-5F9177612F3B}"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1952625" y="357189"/>
            <a:ext cx="8286750" cy="928687"/>
          </a:xfrm>
        </p:spPr>
        <p:txBody>
          <a:bodyPr/>
          <a:lstStyle/>
          <a:p>
            <a:pPr eaLnBrk="1" hangingPunct="1"/>
            <a:endParaRPr lang="zh-CN" altLang="en-US">
              <a:ea typeface="宋体" panose="02010600030101010101" pitchFamily="2" charset="-122"/>
            </a:endParaRPr>
          </a:p>
        </p:txBody>
      </p:sp>
      <p:sp>
        <p:nvSpPr>
          <p:cNvPr id="8195" name="内容占位符 2"/>
          <p:cNvSpPr>
            <a:spLocks noGrp="1"/>
          </p:cNvSpPr>
          <p:nvPr>
            <p:ph idx="1"/>
          </p:nvPr>
        </p:nvSpPr>
        <p:spPr>
          <a:xfrm>
            <a:off x="1933575" y="1285876"/>
            <a:ext cx="8286750" cy="1376363"/>
          </a:xfrm>
        </p:spPr>
        <p:txBody>
          <a:bodyPr/>
          <a:lstStyle/>
          <a:p>
            <a:pPr eaLnBrk="1" hangingPunct="1"/>
            <a:r>
              <a:rPr lang="en-US" altLang="zh-CN" dirty="0">
                <a:solidFill>
                  <a:srgbClr val="FFC000"/>
                </a:solidFill>
                <a:ea typeface="宋体" panose="02010600030101010101" pitchFamily="2" charset="-122"/>
              </a:rPr>
              <a:t>C++</a:t>
            </a:r>
            <a:r>
              <a:rPr lang="zh-CN" altLang="en-US" dirty="0">
                <a:solidFill>
                  <a:srgbClr val="FFC000"/>
                </a:solidFill>
                <a:ea typeface="宋体" panose="02010600030101010101" pitchFamily="2" charset="-122"/>
              </a:rPr>
              <a:t>的产生 </a:t>
            </a:r>
            <a:endParaRPr lang="zh-CN" altLang="en-US" dirty="0">
              <a:solidFill>
                <a:srgbClr val="FFC000"/>
              </a:solidFill>
              <a:ea typeface="宋体" panose="02010600030101010101" pitchFamily="2" charset="-122"/>
            </a:endParaRPr>
          </a:p>
          <a:p>
            <a:pPr eaLnBrk="1" hangingPunct="1">
              <a:buFont typeface="Wingdings" panose="05000000000000000000" pitchFamily="2" charset="2"/>
              <a:buNone/>
            </a:pPr>
            <a:r>
              <a:rPr lang="en-US" altLang="zh-CN" dirty="0">
                <a:ea typeface="宋体" panose="02010600030101010101" pitchFamily="2" charset="-122"/>
              </a:rPr>
              <a:t>   20</a:t>
            </a:r>
            <a:r>
              <a:rPr lang="zh-CN" altLang="en-US" dirty="0">
                <a:ea typeface="宋体" panose="02010600030101010101" pitchFamily="2" charset="-122"/>
              </a:rPr>
              <a:t>世纪</a:t>
            </a:r>
            <a:r>
              <a:rPr lang="en-US" altLang="zh-CN" dirty="0">
                <a:ea typeface="宋体" panose="02010600030101010101" pitchFamily="2" charset="-122"/>
              </a:rPr>
              <a:t>80</a:t>
            </a:r>
            <a:r>
              <a:rPr lang="zh-CN" altLang="en-US" dirty="0">
                <a:ea typeface="宋体" panose="02010600030101010101" pitchFamily="2" charset="-122"/>
              </a:rPr>
              <a:t>年代初，</a:t>
            </a:r>
            <a:r>
              <a:rPr lang="en-US" altLang="zh-CN" dirty="0" err="1">
                <a:ea typeface="宋体" panose="02010600030101010101" pitchFamily="2" charset="-122"/>
              </a:rPr>
              <a:t>Bjarne</a:t>
            </a:r>
            <a:r>
              <a:rPr lang="en-US" altLang="zh-CN" dirty="0">
                <a:ea typeface="宋体" panose="02010600030101010101" pitchFamily="2" charset="-122"/>
              </a:rPr>
              <a:t> </a:t>
            </a:r>
            <a:r>
              <a:rPr lang="en-US" altLang="zh-CN" dirty="0" err="1">
                <a:ea typeface="宋体" panose="02010600030101010101" pitchFamily="2" charset="-122"/>
              </a:rPr>
              <a:t>Stroustrup</a:t>
            </a:r>
            <a:r>
              <a:rPr lang="en-US" altLang="zh-CN" dirty="0">
                <a:ea typeface="宋体" panose="02010600030101010101" pitchFamily="2" charset="-122"/>
              </a:rPr>
              <a:t>,</a:t>
            </a:r>
            <a:r>
              <a:rPr lang="zh-CN" altLang="en-US" dirty="0">
                <a:ea typeface="宋体" panose="02010600030101010101" pitchFamily="2" charset="-122"/>
              </a:rPr>
              <a:t> 美国贝尔实验室</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pic>
        <p:nvPicPr>
          <p:cNvPr id="8199" name="Picture 3" descr="C:\Documents and Settings\CS\桌面\bjarne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6126" y="2714626"/>
            <a:ext cx="3000375"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矩形 8"/>
          <p:cNvSpPr>
            <a:spLocks noChangeArrowheads="1"/>
          </p:cNvSpPr>
          <p:nvPr/>
        </p:nvSpPr>
        <p:spPr bwMode="auto">
          <a:xfrm>
            <a:off x="1816361" y="2714879"/>
            <a:ext cx="5148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fontAlgn="base">
              <a:spcBef>
                <a:spcPct val="0"/>
              </a:spcBef>
              <a:spcAft>
                <a:spcPct val="0"/>
              </a:spcAft>
              <a:buClrTx/>
              <a:buSzTx/>
              <a:buNone/>
            </a:pPr>
            <a:r>
              <a:rPr kumimoji="1" lang="en-US" altLang="zh-CN" b="0" dirty="0">
                <a:solidFill>
                  <a:prstClr val="black"/>
                </a:solidFill>
                <a:latin typeface="Times New Roman" panose="02020603050405020304" pitchFamily="18" charset="0"/>
                <a:ea typeface="宋体" panose="02010600030101010101" pitchFamily="2" charset="-122"/>
              </a:rPr>
              <a:t>http://www2.research.att.com/~bs/</a:t>
            </a:r>
            <a:endParaRPr kumimoji="1" lang="zh-CN" altLang="en-US" b="0" dirty="0">
              <a:solidFill>
                <a:prstClr val="black"/>
              </a:solidFill>
              <a:latin typeface="Times New Roman" panose="02020603050405020304" pitchFamily="18" charset="0"/>
              <a:ea typeface="宋体" panose="02010600030101010101" pitchFamily="2" charset="-122"/>
            </a:endParaRPr>
          </a:p>
        </p:txBody>
      </p:sp>
      <p:sp>
        <p:nvSpPr>
          <p:cNvPr id="8201" name="矩形 9"/>
          <p:cNvSpPr>
            <a:spLocks noChangeArrowheads="1"/>
          </p:cNvSpPr>
          <p:nvPr/>
        </p:nvSpPr>
        <p:spPr bwMode="auto">
          <a:xfrm>
            <a:off x="2330450" y="3214361"/>
            <a:ext cx="391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fontAlgn="base">
              <a:spcBef>
                <a:spcPct val="0"/>
              </a:spcBef>
              <a:spcAft>
                <a:spcPct val="0"/>
              </a:spcAft>
              <a:buClrTx/>
              <a:buSzTx/>
              <a:buNone/>
            </a:pPr>
            <a:r>
              <a:rPr kumimoji="1" lang="zh-CN" altLang="en-US" b="0" dirty="0">
                <a:solidFill>
                  <a:prstClr val="black"/>
                </a:solidFill>
                <a:latin typeface="Times New Roman" panose="02020603050405020304" pitchFamily="18" charset="0"/>
                <a:ea typeface="宋体" panose="02010600030101010101" pitchFamily="2" charset="-122"/>
              </a:rPr>
              <a:t>本贾尼</a:t>
            </a:r>
            <a:r>
              <a:rPr kumimoji="1" lang="en-US" altLang="zh-CN" b="0" dirty="0">
                <a:solidFill>
                  <a:prstClr val="black"/>
                </a:solidFill>
                <a:latin typeface="Times New Roman" panose="02020603050405020304" pitchFamily="18" charset="0"/>
                <a:ea typeface="宋体" panose="02010600030101010101" pitchFamily="2" charset="-122"/>
              </a:rPr>
              <a:t>·</a:t>
            </a:r>
            <a:r>
              <a:rPr kumimoji="1" lang="zh-CN" altLang="en-US" b="0" dirty="0">
                <a:solidFill>
                  <a:prstClr val="black"/>
                </a:solidFill>
                <a:latin typeface="Times New Roman" panose="02020603050405020304" pitchFamily="18" charset="0"/>
                <a:ea typeface="宋体" panose="02010600030101010101" pitchFamily="2" charset="-122"/>
              </a:rPr>
              <a:t>斯特劳斯特卢普</a:t>
            </a:r>
            <a:endParaRPr kumimoji="1" lang="zh-CN" altLang="en-US" b="0" dirty="0">
              <a:solidFill>
                <a:prstClr val="black"/>
              </a:solidFill>
              <a:latin typeface="Times New Roman" panose="02020603050405020304" pitchFamily="18" charset="0"/>
              <a:ea typeface="宋体" panose="02010600030101010101" pitchFamily="2" charset="-122"/>
            </a:endParaRPr>
          </a:p>
        </p:txBody>
      </p:sp>
      <p:sp>
        <p:nvSpPr>
          <p:cNvPr id="8202" name="矩形 10"/>
          <p:cNvSpPr>
            <a:spLocks noChangeArrowheads="1"/>
          </p:cNvSpPr>
          <p:nvPr/>
        </p:nvSpPr>
        <p:spPr bwMode="auto">
          <a:xfrm>
            <a:off x="1693863" y="3857723"/>
            <a:ext cx="54022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fontAlgn="base">
              <a:spcBef>
                <a:spcPct val="0"/>
              </a:spcBef>
              <a:spcAft>
                <a:spcPct val="0"/>
              </a:spcAft>
              <a:buClrTx/>
              <a:buSzTx/>
            </a:pPr>
            <a:r>
              <a:rPr kumimoji="1" lang="zh-CN" altLang="en-US" b="0" dirty="0">
                <a:solidFill>
                  <a:srgbClr val="336699"/>
                </a:solidFill>
                <a:latin typeface="Times New Roman" panose="02020603050405020304" pitchFamily="18" charset="0"/>
                <a:ea typeface="宋体" panose="02010600030101010101" pitchFamily="2" charset="-122"/>
              </a:rPr>
              <a:t>对</a:t>
            </a:r>
            <a:r>
              <a:rPr kumimoji="1" lang="en-US" altLang="zh-CN" b="0" dirty="0">
                <a:solidFill>
                  <a:srgbClr val="336699"/>
                </a:solidFill>
                <a:latin typeface="Times New Roman" panose="02020603050405020304" pitchFamily="18" charset="0"/>
                <a:ea typeface="宋体" panose="02010600030101010101" pitchFamily="2" charset="-122"/>
              </a:rPr>
              <a:t>c</a:t>
            </a:r>
            <a:r>
              <a:rPr kumimoji="1" lang="zh-CN" altLang="en-US" b="0" dirty="0">
                <a:solidFill>
                  <a:srgbClr val="336699"/>
                </a:solidFill>
                <a:latin typeface="Times New Roman" panose="02020603050405020304" pitchFamily="18" charset="0"/>
                <a:ea typeface="宋体" panose="02010600030101010101" pitchFamily="2" charset="-122"/>
              </a:rPr>
              <a:t>增加了面向对象部分，</a:t>
            </a:r>
            <a:endParaRPr kumimoji="1" lang="en-US" altLang="zh-CN" b="0" dirty="0">
              <a:solidFill>
                <a:srgbClr val="336699"/>
              </a:solidFill>
              <a:latin typeface="Times New Roman" panose="02020603050405020304" pitchFamily="18" charset="0"/>
              <a:ea typeface="宋体" panose="02010600030101010101" pitchFamily="2" charset="-122"/>
            </a:endParaRPr>
          </a:p>
          <a:p>
            <a:pPr fontAlgn="base">
              <a:spcBef>
                <a:spcPct val="0"/>
              </a:spcBef>
              <a:spcAft>
                <a:spcPct val="0"/>
              </a:spcAft>
              <a:buClrTx/>
              <a:buSzTx/>
              <a:buNone/>
            </a:pPr>
            <a:r>
              <a:rPr kumimoji="1" lang="zh-CN" altLang="en-US" b="0" dirty="0">
                <a:solidFill>
                  <a:srgbClr val="336699"/>
                </a:solidFill>
                <a:latin typeface="Times New Roman" panose="02020603050405020304" pitchFamily="18" charset="0"/>
                <a:ea typeface="宋体" panose="02010600030101010101" pitchFamily="2" charset="-122"/>
              </a:rPr>
              <a:t>叫带类的</a:t>
            </a:r>
            <a:r>
              <a:rPr kumimoji="1" lang="en-US" altLang="zh-CN" b="0" dirty="0">
                <a:solidFill>
                  <a:srgbClr val="336699"/>
                </a:solidFill>
                <a:latin typeface="Times New Roman" panose="02020603050405020304" pitchFamily="18" charset="0"/>
                <a:ea typeface="宋体" panose="02010600030101010101" pitchFamily="2" charset="-122"/>
              </a:rPr>
              <a:t>c</a:t>
            </a:r>
            <a:r>
              <a:rPr kumimoji="1" lang="zh-CN" altLang="en-US" b="0" dirty="0">
                <a:solidFill>
                  <a:srgbClr val="336699"/>
                </a:solidFill>
                <a:latin typeface="Times New Roman" panose="02020603050405020304" pitchFamily="18" charset="0"/>
                <a:ea typeface="宋体" panose="02010600030101010101" pitchFamily="2" charset="-122"/>
              </a:rPr>
              <a:t>，</a:t>
            </a:r>
            <a:r>
              <a:rPr kumimoji="1" lang="en-US" altLang="zh-CN" b="0" dirty="0">
                <a:solidFill>
                  <a:srgbClr val="336699"/>
                </a:solidFill>
                <a:latin typeface="Times New Roman" panose="02020603050405020304" pitchFamily="18" charset="0"/>
                <a:ea typeface="宋体" panose="02010600030101010101" pitchFamily="2" charset="-122"/>
              </a:rPr>
              <a:t>1983</a:t>
            </a:r>
            <a:r>
              <a:rPr kumimoji="1" lang="zh-CN" altLang="en-US" b="0" dirty="0">
                <a:solidFill>
                  <a:srgbClr val="336699"/>
                </a:solidFill>
                <a:latin typeface="Times New Roman" panose="02020603050405020304" pitchFamily="18" charset="0"/>
                <a:ea typeface="宋体" panose="02010600030101010101" pitchFamily="2" charset="-122"/>
              </a:rPr>
              <a:t>年正式命名</a:t>
            </a:r>
            <a:r>
              <a:rPr kumimoji="1" lang="en-US" altLang="zh-CN" b="0" dirty="0" err="1">
                <a:solidFill>
                  <a:srgbClr val="336699"/>
                </a:solidFill>
                <a:latin typeface="Times New Roman" panose="02020603050405020304" pitchFamily="18" charset="0"/>
                <a:ea typeface="宋体" panose="02010600030101010101" pitchFamily="2" charset="-122"/>
              </a:rPr>
              <a:t>c++</a:t>
            </a:r>
            <a:endParaRPr kumimoji="1" lang="en-US" altLang="zh-CN" b="0" dirty="0">
              <a:solidFill>
                <a:srgbClr val="336699"/>
              </a:solidFill>
              <a:latin typeface="Times New Roman" panose="02020603050405020304" pitchFamily="18" charset="0"/>
              <a:ea typeface="宋体" panose="02010600030101010101" pitchFamily="2" charset="-122"/>
            </a:endParaRPr>
          </a:p>
          <a:p>
            <a:pPr fontAlgn="base">
              <a:spcBef>
                <a:spcPct val="0"/>
              </a:spcBef>
              <a:spcAft>
                <a:spcPct val="0"/>
              </a:spcAft>
              <a:buClrTx/>
              <a:buSzTx/>
            </a:pPr>
            <a:r>
              <a:rPr kumimoji="1" lang="en-US" altLang="zh-CN" b="0" dirty="0">
                <a:solidFill>
                  <a:prstClr val="black"/>
                </a:solidFill>
                <a:latin typeface="Times New Roman" panose="02020603050405020304" pitchFamily="18" charset="0"/>
                <a:ea typeface="宋体" panose="02010600030101010101" pitchFamily="2" charset="-122"/>
              </a:rPr>
              <a:t>1998</a:t>
            </a:r>
            <a:r>
              <a:rPr kumimoji="1" lang="zh-CN" altLang="en-US" b="0" dirty="0">
                <a:solidFill>
                  <a:prstClr val="black"/>
                </a:solidFill>
                <a:latin typeface="Times New Roman" panose="02020603050405020304" pitchFamily="18" charset="0"/>
                <a:ea typeface="宋体" panose="02010600030101010101" pitchFamily="2" charset="-122"/>
              </a:rPr>
              <a:t>年，</a:t>
            </a:r>
            <a:r>
              <a:rPr kumimoji="1" lang="en-US" altLang="zh-CN" b="0" dirty="0">
                <a:solidFill>
                  <a:prstClr val="black"/>
                </a:solidFill>
                <a:latin typeface="Times New Roman" panose="02020603050405020304" pitchFamily="18" charset="0"/>
                <a:ea typeface="宋体" panose="02010600030101010101" pitchFamily="2" charset="-122"/>
              </a:rPr>
              <a:t>ANSI/ISO C++</a:t>
            </a:r>
            <a:r>
              <a:rPr kumimoji="1" lang="zh-CN" altLang="en-US" b="0" dirty="0">
                <a:solidFill>
                  <a:prstClr val="black"/>
                </a:solidFill>
                <a:latin typeface="Times New Roman" panose="02020603050405020304" pitchFamily="18" charset="0"/>
                <a:ea typeface="宋体" panose="02010600030101010101" pitchFamily="2" charset="-122"/>
              </a:rPr>
              <a:t>标准建立</a:t>
            </a:r>
            <a:endParaRPr kumimoji="1" lang="zh-CN" altLang="en-US" b="0" dirty="0">
              <a:solidFill>
                <a:prstClr val="black"/>
              </a:solidFill>
              <a:latin typeface="Times New Roman" panose="02020603050405020304" pitchFamily="18" charset="0"/>
              <a:ea typeface="宋体" panose="02010600030101010101" pitchFamily="2" charset="-122"/>
            </a:endParaRPr>
          </a:p>
        </p:txBody>
      </p:sp>
      <p:sp>
        <p:nvSpPr>
          <p:cNvPr id="2" name="页脚占位符 1"/>
          <p:cNvSpPr>
            <a:spLocks noGrp="1"/>
          </p:cNvSpPr>
          <p:nvPr>
            <p:ph type="ftr" sz="quarter" idx="3"/>
          </p:nvPr>
        </p:nvSpPr>
        <p:spPr>
          <a:xfrm>
            <a:off x="3207635" y="6453188"/>
            <a:ext cx="6203950" cy="271462"/>
          </a:xfrm>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3" name="灯片编号占位符 2"/>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
        <p:nvSpPr>
          <p:cNvPr id="4" name="日期占位符 3"/>
          <p:cNvSpPr>
            <a:spLocks noGrp="1"/>
          </p:cNvSpPr>
          <p:nvPr>
            <p:ph type="dt" sz="half" idx="12"/>
          </p:nvPr>
        </p:nvSpPr>
        <p:spPr/>
        <p:txBody>
          <a:bodyPr/>
          <a:lstStyle/>
          <a:p>
            <a:pPr algn="ctr" fontAlgn="base">
              <a:spcBef>
                <a:spcPct val="0"/>
              </a:spcBef>
              <a:spcAft>
                <a:spcPct val="0"/>
              </a:spcAft>
              <a:defRPr/>
            </a:pPr>
            <a:fld id="{F07195C5-AEAC-4AC4-A4E0-7D46BDB325F8}"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02">
                                            <p:txEl>
                                              <p:pRg st="0" end="0"/>
                                            </p:txEl>
                                          </p:spTgt>
                                        </p:tgtEl>
                                        <p:attrNameLst>
                                          <p:attrName>style.visibility</p:attrName>
                                        </p:attrNameLst>
                                      </p:cBhvr>
                                      <p:to>
                                        <p:strVal val="visible"/>
                                      </p:to>
                                    </p:set>
                                    <p:anim calcmode="lin" valueType="num">
                                      <p:cBhvr additive="base">
                                        <p:cTn id="25" dur="500" fill="hold"/>
                                        <p:tgtEl>
                                          <p:spTgt spid="820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0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202">
                                            <p:txEl>
                                              <p:pRg st="1" end="1"/>
                                            </p:txEl>
                                          </p:spTgt>
                                        </p:tgtEl>
                                        <p:attrNameLst>
                                          <p:attrName>style.visibility</p:attrName>
                                        </p:attrNameLst>
                                      </p:cBhvr>
                                      <p:to>
                                        <p:strVal val="visible"/>
                                      </p:to>
                                    </p:set>
                                    <p:anim calcmode="lin" valueType="num">
                                      <p:cBhvr additive="base">
                                        <p:cTn id="29" dur="500" fill="hold"/>
                                        <p:tgtEl>
                                          <p:spTgt spid="820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200" grpId="0"/>
      <p:bldP spid="82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4"/>
          <p:cNvSpPr>
            <a:spLocks noChangeArrowheads="1"/>
          </p:cNvSpPr>
          <p:nvPr/>
        </p:nvSpPr>
        <p:spPr bwMode="auto">
          <a:xfrm>
            <a:off x="1930400" y="1090220"/>
            <a:ext cx="64097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每个</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程序必须有且仅有一个</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(_).</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函数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主函数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预处理命令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语句 </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7459" name="Rectangle 5"/>
          <p:cNvSpPr>
            <a:spLocks noChangeArrowheads="1"/>
          </p:cNvSpPr>
          <p:nvPr/>
        </p:nvSpPr>
        <p:spPr bwMode="auto">
          <a:xfrm>
            <a:off x="1930400" y="1916833"/>
            <a:ext cx="43675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2.c++</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程序的扩展名是</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(_).</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A.C     B. cpp     C. dws  D.dsp </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7460" name="Rectangle 6"/>
          <p:cNvSpPr>
            <a:spLocks noChangeArrowheads="1"/>
          </p:cNvSpPr>
          <p:nvPr/>
        </p:nvSpPr>
        <p:spPr bwMode="auto">
          <a:xfrm>
            <a:off x="1919537" y="2780929"/>
            <a:ext cx="48580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3.c++</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程序中的语句是以</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(_)</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结束</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回车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 </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句号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  D.</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分号 </a:t>
            </a:r>
            <a:endPar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7461" name="Rectangle 7"/>
          <p:cNvSpPr>
            <a:spLocks noChangeArrowheads="1"/>
          </p:cNvSpPr>
          <p:nvPr/>
        </p:nvSpPr>
        <p:spPr bwMode="auto">
          <a:xfrm>
            <a:off x="1930400" y="3645024"/>
            <a:ext cx="53451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4.c++</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程序是谁发明的</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(_).</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比尔</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盖次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 Dennis. M. Ritchie</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 </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Bjarne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Stroustrup</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D. James Gosling </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7462" name="Rectangle 8"/>
          <p:cNvSpPr>
            <a:spLocks noChangeArrowheads="1"/>
          </p:cNvSpPr>
          <p:nvPr/>
        </p:nvSpPr>
        <p:spPr bwMode="auto">
          <a:xfrm>
            <a:off x="1892301" y="4869161"/>
            <a:ext cx="740459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．编写</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程序一般需经过的几个步骤依次是</a:t>
            </a: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 </a:t>
            </a: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编译、编辑、连接、调试     	</a:t>
            </a:r>
            <a:r>
              <a:rPr kumimoji="1"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B. </a:t>
            </a: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编辑、编译、连接、调试</a:t>
            </a:r>
            <a:endPar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C. </a:t>
            </a: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编译、调试、编辑、连接     	</a:t>
            </a:r>
            <a:r>
              <a:rPr kumimoji="1"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D. </a:t>
            </a:r>
            <a:r>
              <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编辑、调试、编辑、连接</a:t>
            </a:r>
            <a:endParaRPr kumimoji="1"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 name="页脚占位符 1"/>
          <p:cNvSpPr>
            <a:spLocks noGrp="1"/>
          </p:cNvSpPr>
          <p:nvPr>
            <p:ph type="ftr" sz="quarter" idx="3"/>
          </p:nvPr>
        </p:nvSpPr>
        <p:spPr>
          <a:xfrm>
            <a:off x="3207635" y="6453188"/>
            <a:ext cx="6203950" cy="271462"/>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Arial" panose="020B0604020202020204"/>
                <a:cs typeface="+mn-cs"/>
              </a:rPr>
              <a:t>面向对象技术与</a:t>
            </a:r>
            <a:r>
              <a:rPr kumimoji="0" lang="en-US" altLang="zh-CN" sz="1600" b="0" i="0" u="none" strike="noStrike" kern="1200" cap="none" spc="0" normalizeH="0" baseline="0" noProof="0" dirty="0">
                <a:ln>
                  <a:noFill/>
                </a:ln>
                <a:solidFill>
                  <a:prstClr val="black"/>
                </a:solidFill>
                <a:effectLst/>
                <a:uLnTx/>
                <a:uFillTx/>
                <a:latin typeface="Arial" panose="020B0604020202020204"/>
                <a:cs typeface="+mn-cs"/>
              </a:rPr>
              <a:t>C++</a:t>
            </a:r>
            <a:r>
              <a:rPr kumimoji="0" lang="zh-CN" altLang="en-US" sz="1600" b="0" i="0" u="none" strike="noStrike" kern="1200" cap="none" spc="0" normalizeH="0" baseline="0" noProof="0" dirty="0">
                <a:ln>
                  <a:noFill/>
                </a:ln>
                <a:solidFill>
                  <a:prstClr val="black"/>
                </a:solidFill>
                <a:effectLst/>
                <a:uLnTx/>
                <a:uFillTx/>
                <a:latin typeface="Arial" panose="020B0604020202020204"/>
                <a:cs typeface="+mn-cs"/>
              </a:rPr>
              <a:t>程序设计</a:t>
            </a:r>
            <a:endParaRPr kumimoji="0" lang="zh-CN" altLang="zh-CN" sz="1600" b="0" i="0" u="none" strike="noStrike" kern="1200" cap="none" spc="0" normalizeH="0" baseline="0" noProof="0" dirty="0">
              <a:ln>
                <a:noFill/>
              </a:ln>
              <a:solidFill>
                <a:prstClr val="black"/>
              </a:solidFill>
              <a:effectLst/>
              <a:uLnTx/>
              <a:uFillTx/>
              <a:latin typeface="Arial" panose="020B0604020202020204"/>
              <a:cs typeface="+mn-cs"/>
            </a:endParaRPr>
          </a:p>
        </p:txBody>
      </p:sp>
      <p:sp>
        <p:nvSpPr>
          <p:cNvPr id="3" name="灯片编号占位符 2"/>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1832F952-6225-4FC9-8ABB-215428A00922}" type="slidenum">
              <a:rPr kumimoji="0" lang="en-US" altLang="zh-CN" sz="1400" b="0" i="0" u="none" strike="noStrike" kern="1200" cap="none" spc="0" normalizeH="0" baseline="0" noProof="0">
                <a:ln>
                  <a:noFill/>
                </a:ln>
                <a:solidFill>
                  <a:srgbClr val="FFC000"/>
                </a:solidFill>
                <a:effectLst/>
                <a:uLnTx/>
                <a:uFillTx/>
                <a:latin typeface="Arial Black" panose="020B0A04020102020204" pitchFamily="34" charset="0"/>
                <a:ea typeface="宋体" panose="02010600030101010101" pitchFamily="2" charset="-122"/>
                <a:cs typeface="+mn-cs"/>
              </a:rPr>
            </a:fld>
            <a:endParaRPr kumimoji="0" lang="zh-CN" altLang="zh-CN" sz="1400" b="0" i="0" u="none" strike="noStrike" kern="1200" cap="none" spc="0" normalizeH="0" baseline="0" noProof="0" dirty="0">
              <a:ln>
                <a:noFill/>
              </a:ln>
              <a:solidFill>
                <a:srgbClr val="FFC000"/>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0A7E381-F86C-426F-BBAF-C9E6643C4DBE}" type="datetime1">
              <a:rPr kumimoji="0" lang="zh-CN" altLang="en-US" sz="1400" b="0" i="0" u="none" strike="noStrike" kern="1200" cap="none" spc="0" normalizeH="0" baseline="0" noProof="0">
                <a:ln>
                  <a:noFill/>
                </a:ln>
                <a:solidFill>
                  <a:srgbClr val="FFC000"/>
                </a:solidFill>
                <a:effectLst/>
                <a:uLnTx/>
                <a:uFillTx/>
                <a:latin typeface="Arial" panose="020B0604020202020204"/>
                <a:ea typeface="黑体" panose="02010609060101010101" pitchFamily="2" charset="-122"/>
                <a:cs typeface="+mn-cs"/>
              </a:rPr>
            </a:fld>
            <a:endParaRPr kumimoji="0" lang="zh-CN" altLang="zh-CN" sz="1400" b="0" i="0" u="none" strike="noStrike" kern="1200" cap="none" spc="0" normalizeH="0" baseline="0" noProof="0" dirty="0">
              <a:ln>
                <a:noFill/>
              </a:ln>
              <a:solidFill>
                <a:srgbClr val="FFC000"/>
              </a:solidFill>
              <a:effectLst/>
              <a:uLnTx/>
              <a:uFillTx/>
              <a:latin typeface="Arial" panose="020B0604020202020204"/>
              <a:ea typeface="黑体" panose="02010609060101010101" pitchFamily="2" charset="-122"/>
              <a:cs typeface="+mn-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645082" y="993455"/>
            <a:ext cx="7259230" cy="4752975"/>
          </a:xfrm>
        </p:spPr>
        <p:txBody>
          <a:bodyPr/>
          <a:lstStyle/>
          <a:p>
            <a:pPr eaLnBrk="1" hangingPunct="1">
              <a:lnSpc>
                <a:spcPct val="80000"/>
              </a:lnSpc>
              <a:buFontTx/>
              <a:buNone/>
            </a:pPr>
            <a:r>
              <a:rPr lang="en-US" altLang="zh-CN" sz="16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、输入数据案例分析</a:t>
            </a:r>
            <a:endParaRPr lang="zh-CN" altLang="en-US" sz="16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double z;</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char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Tx/>
              <a:buNone/>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下面的语句说明数据输入的含义。</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Tx/>
              <a:buNone/>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      语句	                                  输入	                         内存变量的值</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2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AB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3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		32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4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		32.23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5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&gt;&gt;z;		76.21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6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&gt;&gt;z;		65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7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&gt;&gt;z                     23 B 3.2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8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&gt;&gt;z	                  23B3.2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9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&gt;&gt;a&gt;&gt;b&gt;&gt;z	                  23 32</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10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&gt;&gt;a&gt;&gt;z		 2 3.2 24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AutoNum type="arabicPlain" startAt="11"/>
            </a:pP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132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12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cin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ch</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&gt;&gt;a		 132	</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7005636" y="2644255"/>
            <a:ext cx="791883" cy="289310"/>
          </a:xfrm>
          <a:prstGeom prst="rect">
            <a:avLst/>
          </a:prstGeom>
        </p:spPr>
        <p:txBody>
          <a:bodyPr wrap="none">
            <a:spAutoFit/>
          </a:bodyPr>
          <a:lstStyle/>
          <a:p>
            <a:pPr eaLnBrk="1" hangingPunct="1">
              <a:lnSpc>
                <a:spcPct val="80000"/>
              </a:lnSpc>
              <a:buFontTx/>
              <a:buNone/>
            </a:pP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en-US" altLang="zh-CN" sz="1600" b="1" dirty="0">
                <a:solidFill>
                  <a:srgbClr val="FF0000"/>
                </a:solidFill>
                <a:latin typeface="Times New Roman" panose="02020603050405020304" pitchFamily="18" charset="0"/>
                <a:cs typeface="Times New Roman" panose="02020603050405020304" pitchFamily="18" charset="0"/>
              </a:rPr>
              <a:t>='A'</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5375921" y="2933565"/>
            <a:ext cx="5539357" cy="289310"/>
          </a:xfrm>
          <a:prstGeom prst="rect">
            <a:avLst/>
          </a:prstGeom>
        </p:spPr>
        <p:txBody>
          <a:bodyPr wrap="square">
            <a:spAutoFit/>
          </a:bodyPr>
          <a:lstStyle/>
          <a:p>
            <a:pPr eaLnBrk="1" hangingPunct="1">
              <a:lnSpc>
                <a:spcPct val="80000"/>
              </a:lnSpc>
              <a:buFontTx/>
              <a:buNone/>
            </a:pP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en-US" altLang="zh-CN" sz="1600" b="1" dirty="0">
                <a:solidFill>
                  <a:srgbClr val="FF0000"/>
                </a:solidFill>
                <a:latin typeface="Times New Roman" panose="02020603050405020304" pitchFamily="18" charset="0"/>
                <a:cs typeface="Times New Roman" panose="02020603050405020304" pitchFamily="18" charset="0"/>
              </a:rPr>
              <a:t>='A'</a:t>
            </a:r>
            <a:r>
              <a:rPr lang="zh-CN" altLang="en-US" sz="1600" b="1" dirty="0">
                <a:solidFill>
                  <a:srgbClr val="FF0000"/>
                </a:solidFill>
                <a:latin typeface="Times New Roman" panose="02020603050405020304" pitchFamily="18" charset="0"/>
                <a:cs typeface="Times New Roman" panose="02020603050405020304" pitchFamily="18" charset="0"/>
              </a:rPr>
              <a:t>，而</a:t>
            </a:r>
            <a:r>
              <a:rPr lang="en-US" altLang="zh-CN" sz="1600" b="1" dirty="0">
                <a:solidFill>
                  <a:srgbClr val="FF0000"/>
                </a:solidFill>
                <a:latin typeface="Times New Roman" panose="02020603050405020304" pitchFamily="18" charset="0"/>
                <a:cs typeface="Times New Roman" panose="02020603050405020304" pitchFamily="18" charset="0"/>
              </a:rPr>
              <a:t>'B'</a:t>
            </a:r>
            <a:r>
              <a:rPr lang="zh-CN" altLang="en-US" sz="1600" b="1" dirty="0">
                <a:solidFill>
                  <a:srgbClr val="FF0000"/>
                </a:solidFill>
                <a:latin typeface="Times New Roman" panose="02020603050405020304" pitchFamily="18" charset="0"/>
                <a:cs typeface="Times New Roman" panose="02020603050405020304" pitchFamily="18" charset="0"/>
              </a:rPr>
              <a:t>被保留在输入流中等待被读取</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073169" y="3222875"/>
            <a:ext cx="609461"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a=32</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5898728" y="3575572"/>
            <a:ext cx="3459601"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a=32</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.23</a:t>
            </a:r>
            <a:r>
              <a:rPr lang="zh-CN" altLang="en-US" sz="1600" b="1" dirty="0">
                <a:solidFill>
                  <a:srgbClr val="FF0000"/>
                </a:solidFill>
                <a:latin typeface="Times New Roman" panose="02020603050405020304" pitchFamily="18" charset="0"/>
                <a:cs typeface="Times New Roman" panose="02020603050405020304" pitchFamily="18" charset="0"/>
              </a:rPr>
              <a:t>留在输入流中等待被读取</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7024279" y="3845335"/>
            <a:ext cx="854721"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z=76.21</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7011455" y="4158979"/>
            <a:ext cx="752129"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z=65.0</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6476051" y="4440515"/>
            <a:ext cx="1951175"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a=23</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en-US" altLang="zh-CN" sz="1600" b="1" dirty="0">
                <a:solidFill>
                  <a:srgbClr val="FF0000"/>
                </a:solidFill>
                <a:latin typeface="Times New Roman" panose="02020603050405020304" pitchFamily="18" charset="0"/>
                <a:cs typeface="Times New Roman" panose="02020603050405020304" pitchFamily="18" charset="0"/>
              </a:rPr>
              <a:t>='B',Z=3.2</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6471286" y="4816541"/>
            <a:ext cx="1951175"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a=23</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en-US" altLang="zh-CN" sz="1600" b="1" dirty="0">
                <a:solidFill>
                  <a:srgbClr val="FF0000"/>
                </a:solidFill>
                <a:latin typeface="Times New Roman" panose="02020603050405020304" pitchFamily="18" charset="0"/>
                <a:cs typeface="Times New Roman" panose="02020603050405020304" pitchFamily="18" charset="0"/>
              </a:rPr>
              <a:t>='B',Z=3.2</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5818451" y="5112902"/>
            <a:ext cx="3804247" cy="289310"/>
          </a:xfrm>
          <a:prstGeom prst="rect">
            <a:avLst/>
          </a:prstGeom>
        </p:spPr>
        <p:txBody>
          <a:bodyPr wrap="none">
            <a:spAutoFit/>
          </a:bodyPr>
          <a:lstStyle/>
          <a:p>
            <a:pPr eaLnBrk="1" hangingPunct="1">
              <a:lnSpc>
                <a:spcPct val="80000"/>
              </a:lnSpc>
              <a:buFontTx/>
              <a:buNone/>
            </a:pPr>
            <a:r>
              <a:rPr lang="en-US" altLang="zh-CN" sz="1600" b="1" dirty="0">
                <a:solidFill>
                  <a:srgbClr val="FF0000"/>
                </a:solidFill>
                <a:latin typeface="Times New Roman" panose="02020603050405020304" pitchFamily="18" charset="0"/>
                <a:cs typeface="Times New Roman" panose="02020603050405020304" pitchFamily="18" charset="0"/>
              </a:rPr>
              <a:t>a=23</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b=32</a:t>
            </a:r>
            <a:r>
              <a:rPr lang="zh-CN" altLang="en-US" sz="1600" b="1" dirty="0">
                <a:solidFill>
                  <a:srgbClr val="FF0000"/>
                </a:solidFill>
                <a:latin typeface="Times New Roman" panose="02020603050405020304" pitchFamily="18" charset="0"/>
                <a:cs typeface="Times New Roman" panose="02020603050405020304" pitchFamily="18" charset="0"/>
              </a:rPr>
              <a:t>，等待输入下一个数据存入</a:t>
            </a:r>
            <a:r>
              <a:rPr lang="en-US" altLang="zh-CN" sz="1600" b="1" dirty="0">
                <a:solidFill>
                  <a:srgbClr val="FF0000"/>
                </a:solidFill>
                <a:latin typeface="Times New Roman" panose="02020603050405020304" pitchFamily="18" charset="0"/>
                <a:cs typeface="Times New Roman" panose="02020603050405020304" pitchFamily="18" charset="0"/>
              </a:rPr>
              <a:t>z</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5604210" y="5369674"/>
            <a:ext cx="5063791" cy="289310"/>
          </a:xfrm>
          <a:prstGeom prst="rect">
            <a:avLst/>
          </a:prstGeom>
        </p:spPr>
        <p:txBody>
          <a:bodyPr wrap="square">
            <a:spAutoFit/>
          </a:bodyPr>
          <a:lstStyle/>
          <a:p>
            <a:pPr eaLnBrk="1" hangingPunct="1">
              <a:lnSpc>
                <a:spcPct val="80000"/>
              </a:lnSpc>
            </a:pPr>
            <a:r>
              <a:rPr lang="en-US" altLang="zh-CN" sz="1600" b="1" dirty="0">
                <a:solidFill>
                  <a:srgbClr val="FF0000"/>
                </a:solidFill>
                <a:latin typeface="Times New Roman" panose="02020603050405020304" pitchFamily="18" charset="0"/>
                <a:cs typeface="Times New Roman" panose="02020603050405020304" pitchFamily="18" charset="0"/>
              </a:rPr>
              <a:t>a=2</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z=3.2</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24</a:t>
            </a:r>
            <a:r>
              <a:rPr lang="zh-CN" altLang="en-US" sz="1600" b="1" dirty="0">
                <a:solidFill>
                  <a:srgbClr val="FF0000"/>
                </a:solidFill>
                <a:latin typeface="Times New Roman" panose="02020603050405020304" pitchFamily="18" charset="0"/>
                <a:cs typeface="Times New Roman" panose="02020603050405020304" pitchFamily="18" charset="0"/>
              </a:rPr>
              <a:t>被保留在输入流中等待被读取</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6909927" y="5938923"/>
            <a:ext cx="1356462" cy="289310"/>
          </a:xfrm>
          <a:prstGeom prst="rect">
            <a:avLst/>
          </a:prstGeom>
        </p:spPr>
        <p:txBody>
          <a:bodyPr wrap="none">
            <a:spAutoFit/>
          </a:bodyPr>
          <a:lstStyle/>
          <a:p>
            <a:pPr eaLnBrk="1" hangingPunct="1">
              <a:lnSpc>
                <a:spcPct val="80000"/>
              </a:lnSpc>
            </a:pP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en-US" altLang="zh-CN" sz="1600" b="1" dirty="0">
                <a:solidFill>
                  <a:srgbClr val="FF0000"/>
                </a:solidFill>
                <a:latin typeface="Times New Roman" panose="02020603050405020304" pitchFamily="18" charset="0"/>
                <a:cs typeface="Times New Roman" panose="02020603050405020304" pitchFamily="18" charset="0"/>
              </a:rPr>
              <a:t>='1'</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a=32</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6012407" y="5665161"/>
            <a:ext cx="3020379" cy="289310"/>
          </a:xfrm>
          <a:prstGeom prst="rect">
            <a:avLst/>
          </a:prstGeom>
        </p:spPr>
        <p:txBody>
          <a:bodyPr wrap="none">
            <a:spAutoFit/>
          </a:bodyPr>
          <a:lstStyle/>
          <a:p>
            <a:pPr eaLnBrk="1" hangingPunct="1">
              <a:lnSpc>
                <a:spcPct val="80000"/>
              </a:lnSpc>
            </a:pPr>
            <a:r>
              <a:rPr lang="en-US" altLang="zh-CN" sz="1600" b="1" dirty="0">
                <a:solidFill>
                  <a:srgbClr val="FF0000"/>
                </a:solidFill>
                <a:latin typeface="Times New Roman" panose="02020603050405020304" pitchFamily="18" charset="0"/>
                <a:cs typeface="Times New Roman" panose="02020603050405020304" pitchFamily="18" charset="0"/>
              </a:rPr>
              <a:t>a=132</a:t>
            </a:r>
            <a:r>
              <a:rPr lang="zh-CN" altLang="en-US" sz="1600" b="1" dirty="0">
                <a:solidFill>
                  <a:srgbClr val="FF0000"/>
                </a:solidFill>
                <a:latin typeface="Times New Roman" panose="02020603050405020304" pitchFamily="18" charset="0"/>
                <a:cs typeface="Times New Roman" panose="02020603050405020304" pitchFamily="18" charset="0"/>
              </a:rPr>
              <a:t>，计算机等待输入 </a:t>
            </a:r>
            <a:r>
              <a:rPr lang="en-US" altLang="zh-CN" sz="1600" b="1" dirty="0" err="1">
                <a:solidFill>
                  <a:srgbClr val="FF0000"/>
                </a:solidFill>
                <a:latin typeface="Times New Roman" panose="02020603050405020304" pitchFamily="18" charset="0"/>
                <a:cs typeface="Times New Roman" panose="02020603050405020304" pitchFamily="18" charset="0"/>
              </a:rPr>
              <a:t>ch</a:t>
            </a:r>
            <a:r>
              <a:rPr lang="zh-CN" altLang="en-US" sz="1600" b="1" dirty="0">
                <a:solidFill>
                  <a:srgbClr val="FF0000"/>
                </a:solidFill>
                <a:latin typeface="Times New Roman" panose="02020603050405020304" pitchFamily="18" charset="0"/>
                <a:cs typeface="Times New Roman" panose="02020603050405020304" pitchFamily="18" charset="0"/>
              </a:rPr>
              <a:t>的值</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 name="日期占位符 1"/>
          <p:cNvSpPr>
            <a:spLocks noGrp="1"/>
          </p:cNvSpPr>
          <p:nvPr>
            <p:ph type="dt" sz="half" idx="12"/>
          </p:nvPr>
        </p:nvSpPr>
        <p:spPr/>
        <p:txBody>
          <a:bodyPr/>
          <a:lstStyle/>
          <a:p>
            <a:pPr>
              <a:defRPr/>
            </a:pPr>
            <a:fld id="{D7B9E41E-8ED3-40A0-9872-75A194EB3DB6}" type="datetime1">
              <a:rPr lang="zh-CN" altLang="en-US" smtClean="0"/>
            </a:fld>
            <a:endParaRPr lang="zh-CN" altLang="zh-CN" dirty="0"/>
          </a:p>
        </p:txBody>
      </p:sp>
      <p:sp>
        <p:nvSpPr>
          <p:cNvPr id="3" name="页脚占位符 2"/>
          <p:cNvSpPr>
            <a:spLocks noGrp="1"/>
          </p:cNvSpPr>
          <p:nvPr>
            <p:ph type="ftr" sz="quarter" idx="11"/>
          </p:nvPr>
        </p:nvSpPr>
        <p:spPr/>
        <p:txBody>
          <a:bodyPr/>
          <a:lstStyle/>
          <a:p>
            <a:pPr>
              <a:defRPr/>
            </a:pPr>
            <a:r>
              <a:rPr lang="zh-CN" altLang="en-US" dirty="0"/>
              <a:t>面向对象技术与</a:t>
            </a:r>
            <a:r>
              <a:rPr lang="en-US" altLang="zh-CN" dirty="0"/>
              <a:t>C++</a:t>
            </a:r>
            <a:r>
              <a:rPr lang="zh-CN" altLang="en-US" dirty="0"/>
              <a:t>程序设计</a:t>
            </a:r>
            <a:endParaRPr lang="zh-CN" altLang="zh-CN" dirty="0"/>
          </a:p>
        </p:txBody>
      </p:sp>
      <p:sp>
        <p:nvSpPr>
          <p:cNvPr id="4" name="灯片编号占位符 3"/>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1000"/>
                                        <p:tgtEl>
                                          <p:spTgt spid="35843">
                                            <p:txEl>
                                              <p:pRg st="1" end="1"/>
                                            </p:txEl>
                                          </p:spTgt>
                                        </p:tgtEl>
                                      </p:cBhvr>
                                    </p:animEffect>
                                    <p:anim calcmode="lin" valueType="num">
                                      <p:cBhvr>
                                        <p:cTn id="8"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1000"/>
                                        <p:tgtEl>
                                          <p:spTgt spid="35843">
                                            <p:txEl>
                                              <p:pRg st="2" end="2"/>
                                            </p:txEl>
                                          </p:spTgt>
                                        </p:tgtEl>
                                      </p:cBhvr>
                                    </p:animEffect>
                                    <p:anim calcmode="lin" valueType="num">
                                      <p:cBhvr>
                                        <p:cTn id="13" dur="10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584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fade">
                                      <p:cBhvr>
                                        <p:cTn id="17" dur="1000"/>
                                        <p:tgtEl>
                                          <p:spTgt spid="35843">
                                            <p:txEl>
                                              <p:pRg st="3" end="3"/>
                                            </p:txEl>
                                          </p:spTgt>
                                        </p:tgtEl>
                                      </p:cBhvr>
                                    </p:animEffect>
                                    <p:anim calcmode="lin" valueType="num">
                                      <p:cBhvr>
                                        <p:cTn id="18" dur="1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584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fade">
                                      <p:cBhvr>
                                        <p:cTn id="22" dur="1000"/>
                                        <p:tgtEl>
                                          <p:spTgt spid="35843">
                                            <p:txEl>
                                              <p:pRg st="4" end="4"/>
                                            </p:txEl>
                                          </p:spTgt>
                                        </p:tgtEl>
                                      </p:cBhvr>
                                    </p:animEffect>
                                    <p:anim calcmode="lin" valueType="num">
                                      <p:cBhvr>
                                        <p:cTn id="23" dur="10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58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5843">
                                            <p:txEl>
                                              <p:pRg st="5" end="5"/>
                                            </p:txEl>
                                          </p:spTgt>
                                        </p:tgtEl>
                                        <p:attrNameLst>
                                          <p:attrName>style.visibility</p:attrName>
                                        </p:attrNameLst>
                                      </p:cBhvr>
                                      <p:to>
                                        <p:strVal val="visible"/>
                                      </p:to>
                                    </p:set>
                                    <p:animEffect transition="in" filter="fade">
                                      <p:cBhvr>
                                        <p:cTn id="29" dur="1000"/>
                                        <p:tgtEl>
                                          <p:spTgt spid="35843">
                                            <p:txEl>
                                              <p:pRg st="5" end="5"/>
                                            </p:txEl>
                                          </p:spTgt>
                                        </p:tgtEl>
                                      </p:cBhvr>
                                    </p:animEffect>
                                    <p:anim calcmode="lin" valueType="num">
                                      <p:cBhvr>
                                        <p:cTn id="30" dur="10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58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5843">
                                            <p:txEl>
                                              <p:pRg st="8" end="8"/>
                                            </p:txEl>
                                          </p:spTgt>
                                        </p:tgtEl>
                                        <p:attrNameLst>
                                          <p:attrName>style.visibility</p:attrName>
                                        </p:attrNameLst>
                                      </p:cBhvr>
                                      <p:to>
                                        <p:strVal val="visible"/>
                                      </p:to>
                                    </p:set>
                                    <p:anim calcmode="lin" valueType="num">
                                      <p:cBhvr additive="base">
                                        <p:cTn id="54"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circle(in)">
                                      <p:cBhvr>
                                        <p:cTn id="60" dur="20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
                                            <p:txEl>
                                              <p:pRg st="0" end="0"/>
                                            </p:txEl>
                                          </p:spTgt>
                                        </p:tgtEl>
                                        <p:attrNameLst>
                                          <p:attrName>style.visibility</p:attrName>
                                        </p:attrNameLst>
                                      </p:cBhvr>
                                      <p:to>
                                        <p:strVal val="visible"/>
                                      </p:to>
                                    </p:set>
                                    <p:anim calcmode="lin" valueType="num">
                                      <p:cBhvr additive="base">
                                        <p:cTn id="6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35843">
                                            <p:txEl>
                                              <p:pRg st="10" end="10"/>
                                            </p:txEl>
                                          </p:spTgt>
                                        </p:tgtEl>
                                        <p:attrNameLst>
                                          <p:attrName>style.visibility</p:attrName>
                                        </p:attrNameLst>
                                      </p:cBhvr>
                                      <p:to>
                                        <p:strVal val="visible"/>
                                      </p:to>
                                    </p:set>
                                    <p:animEffect transition="in" filter="randombar(horizontal)">
                                      <p:cBhvr>
                                        <p:cTn id="75" dur="500"/>
                                        <p:tgtEl>
                                          <p:spTgt spid="35843">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35843">
                                            <p:txEl>
                                              <p:pRg st="12" end="12"/>
                                            </p:txEl>
                                          </p:spTgt>
                                        </p:tgtEl>
                                        <p:attrNameLst>
                                          <p:attrName>style.visibility</p:attrName>
                                        </p:attrNameLst>
                                      </p:cBhvr>
                                      <p:to>
                                        <p:strVal val="visible"/>
                                      </p:to>
                                    </p:set>
                                    <p:animEffect transition="in" filter="fade">
                                      <p:cBhvr>
                                        <p:cTn id="97" dur="1000"/>
                                        <p:tgtEl>
                                          <p:spTgt spid="35843">
                                            <p:txEl>
                                              <p:pRg st="12" end="12"/>
                                            </p:txEl>
                                          </p:spTgt>
                                        </p:tgtEl>
                                      </p:cBhvr>
                                    </p:animEffect>
                                    <p:anim calcmode="lin" valueType="num">
                                      <p:cBhvr>
                                        <p:cTn id="98" dur="10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3584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barn(inVertical)">
                                      <p:cBhvr>
                                        <p:cTn id="104" dur="5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5843">
                                            <p:txEl>
                                              <p:pRg st="13" end="13"/>
                                            </p:txEl>
                                          </p:spTgt>
                                        </p:tgtEl>
                                        <p:attrNameLst>
                                          <p:attrName>style.visibility</p:attrName>
                                        </p:attrNameLst>
                                      </p:cBhvr>
                                      <p:to>
                                        <p:strVal val="visible"/>
                                      </p:to>
                                    </p:set>
                                    <p:animEffect transition="in" filter="fade">
                                      <p:cBhvr>
                                        <p:cTn id="109" dur="1000"/>
                                        <p:tgtEl>
                                          <p:spTgt spid="35843">
                                            <p:txEl>
                                              <p:pRg st="13" end="13"/>
                                            </p:txEl>
                                          </p:spTgt>
                                        </p:tgtEl>
                                      </p:cBhvr>
                                    </p:animEffect>
                                    <p:anim calcmode="lin" valueType="num">
                                      <p:cBhvr>
                                        <p:cTn id="110" dur="10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p:cTn id="111" dur="1000" fill="hold"/>
                                        <p:tgtEl>
                                          <p:spTgt spid="3584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1" presetClass="entr" presetSubtype="1" fill="hold" grpId="0" nodeType="click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wheel(1)">
                                      <p:cBhvr>
                                        <p:cTn id="116" dur="2000"/>
                                        <p:tgtEl>
                                          <p:spTgt spid="12"/>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nodeType="clickEffect">
                                  <p:stCondLst>
                                    <p:cond delay="0"/>
                                  </p:stCondLst>
                                  <p:childTnLst>
                                    <p:set>
                                      <p:cBhvr>
                                        <p:cTn id="124" dur="1" fill="hold">
                                          <p:stCondLst>
                                            <p:cond delay="0"/>
                                          </p:stCondLst>
                                        </p:cTn>
                                        <p:tgtEl>
                                          <p:spTgt spid="13">
                                            <p:txEl>
                                              <p:pRg st="0" end="0"/>
                                            </p:txEl>
                                          </p:spTgt>
                                        </p:tgtEl>
                                        <p:attrNameLst>
                                          <p:attrName>style.visibility</p:attrName>
                                        </p:attrNameLst>
                                      </p:cBhvr>
                                      <p:to>
                                        <p:strVal val="visible"/>
                                      </p:to>
                                    </p:set>
                                    <p:animEffect transition="in" filter="circle(in)">
                                      <p:cBhvr>
                                        <p:cTn id="125" dur="2000"/>
                                        <p:tgtEl>
                                          <p:spTgt spid="13">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35843">
                                            <p:txEl>
                                              <p:pRg st="15" end="15"/>
                                            </p:txEl>
                                          </p:spTgt>
                                        </p:tgtEl>
                                        <p:attrNameLst>
                                          <p:attrName>style.visibility</p:attrName>
                                        </p:attrNameLst>
                                      </p:cBhvr>
                                      <p:to>
                                        <p:strVal val="visible"/>
                                      </p:to>
                                    </p:set>
                                    <p:animEffect transition="in" filter="fade">
                                      <p:cBhvr>
                                        <p:cTn id="130" dur="1000"/>
                                        <p:tgtEl>
                                          <p:spTgt spid="35843">
                                            <p:txEl>
                                              <p:pRg st="15" end="15"/>
                                            </p:txEl>
                                          </p:spTgt>
                                        </p:tgtEl>
                                      </p:cBhvr>
                                    </p:animEffect>
                                    <p:anim calcmode="lin" valueType="num">
                                      <p:cBhvr>
                                        <p:cTn id="131" dur="10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p:cTn id="132" dur="1000" fill="hold"/>
                                        <p:tgtEl>
                                          <p:spTgt spid="3584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1000"/>
                                        <p:tgtEl>
                                          <p:spTgt spid="14"/>
                                        </p:tgtEl>
                                      </p:cBhvr>
                                    </p:animEffect>
                                    <p:anim calcmode="lin" valueType="num">
                                      <p:cBhvr>
                                        <p:cTn id="138" dur="1000" fill="hold"/>
                                        <p:tgtEl>
                                          <p:spTgt spid="14"/>
                                        </p:tgtEl>
                                        <p:attrNameLst>
                                          <p:attrName>ppt_x</p:attrName>
                                        </p:attrNameLst>
                                      </p:cBhvr>
                                      <p:tavLst>
                                        <p:tav tm="0">
                                          <p:val>
                                            <p:strVal val="#ppt_x"/>
                                          </p:val>
                                        </p:tav>
                                        <p:tav tm="100000">
                                          <p:val>
                                            <p:strVal val="#ppt_x"/>
                                          </p:val>
                                        </p:tav>
                                      </p:tavLst>
                                    </p:anim>
                                    <p:anim calcmode="lin" valueType="num">
                                      <p:cBhvr>
                                        <p:cTn id="1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35843">
                                            <p:txEl>
                                              <p:pRg st="16" end="16"/>
                                            </p:txEl>
                                          </p:spTgt>
                                        </p:tgtEl>
                                        <p:attrNameLst>
                                          <p:attrName>style.visibility</p:attrName>
                                        </p:attrNameLst>
                                      </p:cBhvr>
                                      <p:to>
                                        <p:strVal val="visible"/>
                                      </p:to>
                                    </p:set>
                                    <p:anim calcmode="lin" valueType="num">
                                      <p:cBhvr additive="base">
                                        <p:cTn id="144" dur="500" fill="hold"/>
                                        <p:tgtEl>
                                          <p:spTgt spid="35843">
                                            <p:txEl>
                                              <p:pRg st="16" end="16"/>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3584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6">
                                            <p:txEl>
                                              <p:pRg st="0" end="0"/>
                                            </p:txEl>
                                          </p:spTgt>
                                        </p:tgtEl>
                                        <p:attrNameLst>
                                          <p:attrName>style.visibility</p:attrName>
                                        </p:attrNameLst>
                                      </p:cBhvr>
                                      <p:to>
                                        <p:strVal val="visible"/>
                                      </p:to>
                                    </p:set>
                                    <p:animEffect transition="in" filter="wipe(down)">
                                      <p:cBhvr>
                                        <p:cTn id="150" dur="500"/>
                                        <p:tgtEl>
                                          <p:spTgt spid="16">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35843">
                                            <p:txEl>
                                              <p:pRg st="17" end="17"/>
                                            </p:txEl>
                                          </p:spTgt>
                                        </p:tgtEl>
                                        <p:attrNameLst>
                                          <p:attrName>style.visibility</p:attrName>
                                        </p:attrNameLst>
                                      </p:cBhvr>
                                      <p:to>
                                        <p:strVal val="visible"/>
                                      </p:to>
                                    </p:set>
                                    <p:anim calcmode="lin" valueType="num">
                                      <p:cBhvr additive="base">
                                        <p:cTn id="155" dur="500" fill="hold"/>
                                        <p:tgtEl>
                                          <p:spTgt spid="35843">
                                            <p:txEl>
                                              <p:pRg st="17" end="17"/>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3584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 calcmode="lin" valueType="num">
                                      <p:cBhvr additive="base">
                                        <p:cTn id="161" dur="500" fill="hold"/>
                                        <p:tgtEl>
                                          <p:spTgt spid="15"/>
                                        </p:tgtEl>
                                        <p:attrNameLst>
                                          <p:attrName>ppt_x</p:attrName>
                                        </p:attrNameLst>
                                      </p:cBhvr>
                                      <p:tavLst>
                                        <p:tav tm="0">
                                          <p:val>
                                            <p:strVal val="#ppt_x"/>
                                          </p:val>
                                        </p:tav>
                                        <p:tav tm="100000">
                                          <p:val>
                                            <p:strVal val="#ppt_x"/>
                                          </p:val>
                                        </p:tav>
                                      </p:tavLst>
                                    </p:anim>
                                    <p:anim calcmode="lin" valueType="num">
                                      <p:cBhvr additive="base">
                                        <p:cTn id="1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1"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2">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anose="020F0704030504030204"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面向对象技术与</a:t>
            </a:r>
            <a:r>
              <a:rPr kumimoji="1" lang="en-US" altLang="zh-CN" sz="4400" b="1" dirty="0">
                <a:solidFill>
                  <a:srgbClr val="0000FF"/>
                </a:solidFill>
                <a:latin typeface="楷体" panose="02010609060101010101" pitchFamily="49" charset="-122"/>
                <a:ea typeface="楷体" panose="02010609060101010101" pitchFamily="49" charset="-122"/>
              </a:rPr>
              <a:t>C++</a:t>
            </a:r>
            <a:r>
              <a:rPr kumimoji="1" lang="zh-CN" altLang="en-US" sz="4400" b="1" dirty="0">
                <a:solidFill>
                  <a:srgbClr val="0000FF"/>
                </a:solidFill>
                <a:latin typeface="楷体" panose="02010609060101010101" pitchFamily="49" charset="-122"/>
                <a:ea typeface="楷体" panose="02010609060101010101" pitchFamily="49" charset="-122"/>
              </a:rPr>
              <a:t>程序设计</a:t>
            </a:r>
            <a:endParaRPr kumimoji="1" lang="zh-CN" altLang="en-US" sz="4400" b="1" dirty="0">
              <a:solidFill>
                <a:srgbClr val="0000FF"/>
              </a:solidFill>
              <a:latin typeface="楷体" panose="02010609060101010101" pitchFamily="49" charset="-122"/>
              <a:ea typeface="楷体" panose="02010609060101010101" pitchFamily="49" charset="-122"/>
            </a:endParaRPr>
          </a:p>
        </p:txBody>
      </p:sp>
      <p:sp>
        <p:nvSpPr>
          <p:cNvPr id="25" name="文本框 24"/>
          <p:cNvSpPr txBox="1"/>
          <p:nvPr/>
        </p:nvSpPr>
        <p:spPr>
          <a:xfrm>
            <a:off x="3275967" y="2782579"/>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第三章</a:t>
            </a:r>
            <a:endParaRPr kumimoji="1" lang="zh-CN" altLang="en-US" sz="4000" b="1" dirty="0">
              <a:solidFill>
                <a:srgbClr val="FF9900"/>
              </a:solidFill>
              <a:latin typeface="华文楷体" panose="02010600040101010101" pitchFamily="2" charset="-122"/>
              <a:ea typeface="华文楷体" panose="02010600040101010101" pitchFamily="2" charset="-122"/>
            </a:endParaRP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授课教师：张潇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endParaRPr kumimoji="1" lang="zh-CN" altLang="en-US" sz="2400" b="1" dirty="0">
              <a:solidFill>
                <a:srgbClr val="FFFFCC"/>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
        <p:nvSpPr>
          <p:cNvPr id="5" name="页脚占位符 4"/>
          <p:cNvSpPr>
            <a:spLocks noGrp="1"/>
          </p:cNvSpPr>
          <p:nvPr>
            <p:ph type="ftr" sz="quarter" idx="11"/>
          </p:nvPr>
        </p:nvSpPr>
        <p:spPr/>
        <p:txBody>
          <a:body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p>
            <a:pPr>
              <a:defRPr/>
            </a:pPr>
            <a:fld id="{C322502F-11E0-4075-8FC4-BF408AA4F053}" type="datetime1">
              <a:rPr lang="zh-CN" altLang="en-US" smtClean="0"/>
            </a:fld>
            <a:endParaRPr lang="zh-CN" altLang="zh-CN" dirty="0"/>
          </a:p>
        </p:txBody>
      </p:sp>
      <p:sp>
        <p:nvSpPr>
          <p:cNvPr id="7" name="Rectangle 3"/>
          <p:cNvSpPr txBox="1">
            <a:spLocks noChangeArrowheads="1"/>
          </p:cNvSpPr>
          <p:nvPr/>
        </p:nvSpPr>
        <p:spPr bwMode="auto">
          <a:xfrm>
            <a:off x="2005034" y="1178278"/>
            <a:ext cx="7488832" cy="23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spcBef>
                <a:spcPts val="0"/>
              </a:spcBef>
            </a:pPr>
            <a:r>
              <a:rPr lang="zh-CN" altLang="en-US" sz="2800" b="1" kern="0" dirty="0"/>
              <a:t>１、常量定义</a:t>
            </a:r>
            <a:endParaRPr lang="zh-CN" altLang="en-US" sz="2800" b="1" kern="0" dirty="0"/>
          </a:p>
          <a:p>
            <a:pPr lvl="1" eaLnBrk="1" hangingPunct="1">
              <a:spcBef>
                <a:spcPts val="0"/>
              </a:spcBef>
            </a:pPr>
            <a:r>
              <a:rPr lang="en-US" altLang="zh-CN" b="1" kern="0" dirty="0"/>
              <a:t>C</a:t>
            </a:r>
            <a:endParaRPr lang="en-US" altLang="zh-CN" b="1" kern="0" dirty="0"/>
          </a:p>
          <a:p>
            <a:pPr marL="914400" lvl="2" indent="0" eaLnBrk="1" hangingPunct="1">
              <a:spcBef>
                <a:spcPts val="0"/>
              </a:spcBef>
              <a:buNone/>
            </a:pPr>
            <a:r>
              <a:rPr lang="en-US" altLang="zh-CN" sz="2800" b="1" kern="0" dirty="0">
                <a:latin typeface="Tahoma" panose="020B0604030504040204" pitchFamily="34" charset="0"/>
              </a:rPr>
              <a:t>#define </a:t>
            </a:r>
            <a:r>
              <a:rPr lang="zh-CN" altLang="en-US" sz="2800" b="1" kern="0" dirty="0">
                <a:latin typeface="Tahoma" panose="020B0604030504040204" pitchFamily="34" charset="0"/>
              </a:rPr>
              <a:t>常量名称   常量值</a:t>
            </a:r>
            <a:r>
              <a:rPr lang="zh-CN" altLang="en-US" sz="2800" b="1" kern="0" dirty="0"/>
              <a:t> </a:t>
            </a:r>
            <a:endParaRPr lang="zh-CN" altLang="en-US" sz="2800" b="1" kern="0" dirty="0"/>
          </a:p>
          <a:p>
            <a:pPr lvl="1" eaLnBrk="1" hangingPunct="1">
              <a:spcBef>
                <a:spcPts val="0"/>
              </a:spcBef>
            </a:pPr>
            <a:r>
              <a:rPr lang="en-US" altLang="zh-CN" b="1" kern="0" dirty="0"/>
              <a:t>C++</a:t>
            </a:r>
            <a:endParaRPr lang="zh-CN" altLang="en-US" b="1" kern="0" dirty="0"/>
          </a:p>
          <a:p>
            <a:pPr marL="914400" lvl="2" indent="0" eaLnBrk="1" hangingPunct="1">
              <a:spcBef>
                <a:spcPts val="0"/>
              </a:spcBef>
              <a:buNone/>
            </a:pPr>
            <a:r>
              <a:rPr lang="en-US" altLang="zh-CN" sz="2800" b="1" kern="0" dirty="0" err="1">
                <a:latin typeface="Tahoma" panose="020B0604030504040204" pitchFamily="34" charset="0"/>
              </a:rPr>
              <a:t>const</a:t>
            </a:r>
            <a:r>
              <a:rPr lang="en-US" altLang="zh-CN" sz="2800" b="1" kern="0" dirty="0">
                <a:latin typeface="Tahoma" panose="020B0604030504040204" pitchFamily="34" charset="0"/>
              </a:rPr>
              <a:t> </a:t>
            </a:r>
            <a:r>
              <a:rPr lang="zh-CN" altLang="en-US" sz="2800" b="1" kern="0" dirty="0">
                <a:latin typeface="Tahoma" panose="020B0604030504040204" pitchFamily="34" charset="0"/>
              </a:rPr>
              <a:t>类型 </a:t>
            </a:r>
            <a:r>
              <a:rPr lang="zh-CN" altLang="en-US" sz="2800" b="1" kern="0" dirty="0">
                <a:solidFill>
                  <a:srgbClr val="FF0000"/>
                </a:solidFill>
                <a:latin typeface="Tahoma" panose="020B0604030504040204" pitchFamily="34" charset="0"/>
              </a:rPr>
              <a:t>常量名称 </a:t>
            </a:r>
            <a:r>
              <a:rPr lang="en-US" altLang="zh-CN" sz="2800" b="1" kern="0" dirty="0">
                <a:solidFill>
                  <a:srgbClr val="FF0000"/>
                </a:solidFill>
                <a:latin typeface="Tahoma" panose="020B0604030504040204" pitchFamily="34" charset="0"/>
              </a:rPr>
              <a:t>= </a:t>
            </a:r>
            <a:r>
              <a:rPr lang="zh-CN" altLang="en-US" sz="2800" b="1" kern="0" dirty="0">
                <a:solidFill>
                  <a:srgbClr val="FF0000"/>
                </a:solidFill>
                <a:latin typeface="Tahoma" panose="020B0604030504040204" pitchFamily="34" charset="0"/>
              </a:rPr>
              <a:t>常量值</a:t>
            </a:r>
            <a:r>
              <a:rPr lang="en-US" altLang="zh-CN" sz="2800" b="1" kern="0" dirty="0">
                <a:latin typeface="Tahoma" panose="020B0604030504040204" pitchFamily="34" charset="0"/>
              </a:rPr>
              <a:t>;</a:t>
            </a:r>
            <a:endParaRPr lang="en-US" altLang="zh-CN" sz="2800" b="1" kern="0" dirty="0">
              <a:latin typeface="Tahoma" panose="020B0604030504040204" pitchFamily="34" charset="0"/>
            </a:endParaRPr>
          </a:p>
          <a:p>
            <a:pPr marL="914400" lvl="2" indent="0" eaLnBrk="1" hangingPunct="1">
              <a:spcBef>
                <a:spcPts val="0"/>
              </a:spcBef>
              <a:buNone/>
            </a:pPr>
            <a:endParaRPr lang="en-US" altLang="zh-CN" sz="2800" b="1" kern="0" dirty="0">
              <a:latin typeface="Tahoma" panose="020B0604030504040204" pitchFamily="34" charset="0"/>
            </a:endParaRPr>
          </a:p>
          <a:p>
            <a:pPr marL="914400" lvl="2" indent="0" eaLnBrk="1" hangingPunct="1">
              <a:spcBef>
                <a:spcPts val="0"/>
              </a:spcBef>
              <a:buNone/>
            </a:pPr>
            <a:r>
              <a:rPr lang="en-US" altLang="zh-CN" sz="2800" b="1" kern="0" dirty="0"/>
              <a:t> </a:t>
            </a:r>
            <a:endParaRPr lang="en-US" altLang="zh-CN" sz="2800" b="1" kern="0" dirty="0"/>
          </a:p>
        </p:txBody>
      </p:sp>
      <p:sp>
        <p:nvSpPr>
          <p:cNvPr id="8" name="AutoShape 4"/>
          <p:cNvSpPr>
            <a:spLocks noChangeArrowheads="1"/>
          </p:cNvSpPr>
          <p:nvPr/>
        </p:nvSpPr>
        <p:spPr bwMode="auto">
          <a:xfrm>
            <a:off x="7747675" y="1261077"/>
            <a:ext cx="2879725" cy="1584325"/>
          </a:xfrm>
          <a:prstGeom prst="cloudCallout">
            <a:avLst>
              <a:gd name="adj1" fmla="val -44324"/>
              <a:gd name="adj2" fmla="val 60019"/>
            </a:avLst>
          </a:prstGeom>
          <a:solidFill>
            <a:srgbClr val="FFFF66"/>
          </a:solidFill>
          <a:ln w="3175">
            <a:solidFill>
              <a:schemeClr val="bg1"/>
            </a:solidFill>
            <a:rou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1" hangingPunct="1">
              <a:spcBef>
                <a:spcPct val="0"/>
              </a:spcBef>
              <a:buFontTx/>
              <a:buNone/>
            </a:pPr>
            <a:r>
              <a:rPr kumimoji="1" lang="zh-CN" altLang="en-US" sz="2800" b="1" dirty="0">
                <a:solidFill>
                  <a:schemeClr val="accent2"/>
                </a:solidFill>
                <a:latin typeface="Lucida Sans Unicode" panose="020B0602030504020204" pitchFamily="34" charset="0"/>
              </a:rPr>
              <a:t>常量在定义时就必须初始化</a:t>
            </a:r>
            <a:endParaRPr kumimoji="1" lang="zh-CN" altLang="en-US" sz="2800" b="1" dirty="0">
              <a:solidFill>
                <a:schemeClr val="accent2"/>
              </a:solidFill>
              <a:latin typeface="Lucida Sans Unicode" panose="020B0602030504020204" pitchFamily="34" charset="0"/>
            </a:endParaRPr>
          </a:p>
        </p:txBody>
      </p:sp>
      <p:sp>
        <p:nvSpPr>
          <p:cNvPr id="9" name="Rectangle 2"/>
          <p:cNvSpPr>
            <a:spLocks noGrp="1" noChangeArrowheads="1"/>
          </p:cNvSpPr>
          <p:nvPr>
            <p:ph type="title"/>
          </p:nvPr>
        </p:nvSpPr>
        <p:spPr/>
        <p:txBody>
          <a:bodyPr/>
          <a:lstStyle/>
          <a:p>
            <a:pPr eaLnBrk="1" hangingPunct="1"/>
            <a:r>
              <a:rPr lang="en-US" altLang="zh-CN" b="1" dirty="0"/>
              <a:t>3.3  </a:t>
            </a:r>
            <a:r>
              <a:rPr lang="en-US" altLang="zh-CN" b="1" dirty="0" err="1"/>
              <a:t>const</a:t>
            </a:r>
            <a:r>
              <a:rPr lang="zh-CN" altLang="en-US" b="1" dirty="0"/>
              <a:t>常量</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additive="base">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 calcmode="lin" valueType="num">
                                      <p:cBhvr additive="base">
                                        <p:cTn id="30"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775520" y="1052736"/>
            <a:ext cx="8784976" cy="5040560"/>
          </a:xfrm>
        </p:spPr>
        <p:txBody>
          <a:bodyPr/>
          <a:lstStyle/>
          <a:p>
            <a:pPr eaLnBrk="1" hangingPunct="1">
              <a:lnSpc>
                <a:spcPct val="90000"/>
              </a:lnSpc>
              <a:buFont typeface="Arial" panose="020B0604020202020204" pitchFamily="34" charset="0"/>
              <a:buChar char="•"/>
              <a:defRPr/>
            </a:pPr>
            <a:r>
              <a:rPr lang="zh-CN" altLang="en-US" sz="2800" b="1" dirty="0"/>
              <a:t>２、常量说明</a:t>
            </a:r>
            <a:endParaRPr lang="zh-CN" altLang="en-US" sz="2800" b="1" dirty="0"/>
          </a:p>
          <a:p>
            <a:pPr marL="0" indent="0" eaLnBrk="1" hangingPunct="1">
              <a:lnSpc>
                <a:spcPct val="90000"/>
              </a:lnSpc>
              <a:buNone/>
              <a:defRPr/>
            </a:pPr>
            <a:r>
              <a:rPr lang="zh-CN" altLang="en-US" sz="2800" b="1" dirty="0"/>
              <a:t>① 常量一经定义就不能修改，例如：</a:t>
            </a:r>
            <a:endParaRPr lang="zh-CN" altLang="en-US" sz="2800" b="1" dirty="0"/>
          </a:p>
          <a:p>
            <a:pPr lvl="1" eaLnBrk="1" hangingPunct="1">
              <a:lnSpc>
                <a:spcPct val="90000"/>
              </a:lnSpc>
              <a:buFontTx/>
              <a:buNone/>
              <a:defRPr/>
            </a:pPr>
            <a:r>
              <a:rPr lang="en-US" altLang="zh-CN" sz="2400" b="1" dirty="0" err="1">
                <a:solidFill>
                  <a:schemeClr val="accent2"/>
                </a:solidFill>
              </a:rPr>
              <a:t>const</a:t>
            </a:r>
            <a:r>
              <a:rPr lang="en-US" altLang="zh-CN" sz="2400" b="1" dirty="0">
                <a:solidFill>
                  <a:schemeClr val="accent2"/>
                </a:solidFill>
              </a:rPr>
              <a:t> </a:t>
            </a:r>
            <a:r>
              <a:rPr lang="en-US" altLang="zh-CN" sz="2400" b="1" dirty="0" err="1">
                <a:solidFill>
                  <a:schemeClr val="accent2"/>
                </a:solidFill>
              </a:rPr>
              <a:t>int</a:t>
            </a:r>
            <a:r>
              <a:rPr lang="en-US" altLang="zh-CN" sz="2400" b="1" dirty="0">
                <a:solidFill>
                  <a:schemeClr val="accent2"/>
                </a:solidFill>
              </a:rPr>
              <a:t> </a:t>
            </a:r>
            <a:r>
              <a:rPr lang="en-US" altLang="zh-CN" sz="2400" b="1" dirty="0" err="1">
                <a:solidFill>
                  <a:schemeClr val="accent2"/>
                </a:solidFill>
              </a:rPr>
              <a:t>i</a:t>
            </a:r>
            <a:r>
              <a:rPr lang="en-US" altLang="zh-CN" sz="2400" b="1" dirty="0">
                <a:solidFill>
                  <a:schemeClr val="accent2"/>
                </a:solidFill>
              </a:rPr>
              <a:t> = 5;            </a:t>
            </a:r>
            <a:r>
              <a:rPr lang="zh-CN" altLang="en-US" sz="2400" b="1" dirty="0">
                <a:solidFill>
                  <a:schemeClr val="accent2"/>
                </a:solidFill>
              </a:rPr>
              <a:t>　</a:t>
            </a:r>
            <a:r>
              <a:rPr lang="en-US" altLang="zh-CN" sz="2400" b="1" dirty="0">
                <a:solidFill>
                  <a:schemeClr val="accent2"/>
                </a:solidFill>
              </a:rPr>
              <a:t>// </a:t>
            </a:r>
            <a:r>
              <a:rPr lang="zh-CN" altLang="en-US" sz="2400" b="1" dirty="0">
                <a:solidFill>
                  <a:schemeClr val="accent2"/>
                </a:solidFill>
              </a:rPr>
              <a:t>定义常量</a:t>
            </a:r>
            <a:r>
              <a:rPr lang="en-US" altLang="zh-CN" sz="2400" b="1" dirty="0" err="1">
                <a:solidFill>
                  <a:schemeClr val="accent2"/>
                </a:solidFill>
              </a:rPr>
              <a:t>i</a:t>
            </a:r>
            <a:endParaRPr lang="en-US" altLang="zh-CN" sz="2400" b="1" dirty="0">
              <a:solidFill>
                <a:schemeClr val="accent2"/>
              </a:solidFill>
            </a:endParaRPr>
          </a:p>
          <a:p>
            <a:pPr lvl="1" eaLnBrk="1" hangingPunct="1">
              <a:lnSpc>
                <a:spcPct val="90000"/>
              </a:lnSpc>
              <a:buFontTx/>
              <a:buNone/>
              <a:defRPr/>
            </a:pPr>
            <a:r>
              <a:rPr lang="en-US" altLang="zh-CN" sz="2400" b="1" dirty="0" err="1">
                <a:solidFill>
                  <a:schemeClr val="accent2"/>
                </a:solidFill>
              </a:rPr>
              <a:t>i</a:t>
            </a:r>
            <a:r>
              <a:rPr lang="en-US" altLang="zh-CN" sz="2400" b="1" dirty="0">
                <a:solidFill>
                  <a:schemeClr val="accent2"/>
                </a:solidFill>
              </a:rPr>
              <a:t> = 10;                      	// </a:t>
            </a:r>
            <a:r>
              <a:rPr lang="zh-CN" altLang="en-US" sz="2400" b="1" dirty="0">
                <a:solidFill>
                  <a:schemeClr val="accent2"/>
                </a:solidFill>
              </a:rPr>
              <a:t>错误，修改常量</a:t>
            </a:r>
            <a:endParaRPr lang="zh-CN" altLang="en-US" sz="2400" b="1" dirty="0">
              <a:solidFill>
                <a:schemeClr val="accent2"/>
              </a:solidFill>
            </a:endParaRPr>
          </a:p>
          <a:p>
            <a:pPr lvl="1" eaLnBrk="1" hangingPunct="1">
              <a:lnSpc>
                <a:spcPct val="90000"/>
              </a:lnSpc>
              <a:buFontTx/>
              <a:buNone/>
              <a:defRPr/>
            </a:pPr>
            <a:r>
              <a:rPr lang="en-US" altLang="zh-CN" sz="2400" b="1" dirty="0" err="1">
                <a:solidFill>
                  <a:schemeClr val="accent2"/>
                </a:solidFill>
              </a:rPr>
              <a:t>i</a:t>
            </a:r>
            <a:r>
              <a:rPr lang="en-US" altLang="zh-CN" sz="2400" b="1" dirty="0">
                <a:solidFill>
                  <a:schemeClr val="accent2"/>
                </a:solidFill>
              </a:rPr>
              <a:t>++;                        	// </a:t>
            </a:r>
            <a:r>
              <a:rPr lang="zh-CN" altLang="en-US" sz="2400" b="1" dirty="0">
                <a:solidFill>
                  <a:schemeClr val="accent2"/>
                </a:solidFill>
              </a:rPr>
              <a:t>错误，修改常量</a:t>
            </a:r>
            <a:endParaRPr lang="zh-CN" altLang="en-US" sz="2400" b="1" dirty="0">
              <a:solidFill>
                <a:schemeClr val="accent2"/>
              </a:solidFill>
            </a:endParaRPr>
          </a:p>
          <a:p>
            <a:pPr marL="0" indent="0" eaLnBrk="1" hangingPunct="1">
              <a:lnSpc>
                <a:spcPct val="90000"/>
              </a:lnSpc>
              <a:buNone/>
              <a:defRPr/>
            </a:pPr>
            <a:r>
              <a:rPr lang="zh-CN" altLang="en-US" sz="2800" b="1" dirty="0"/>
              <a:t>② </a:t>
            </a:r>
            <a:r>
              <a:rPr lang="en-US" altLang="zh-CN" sz="2800" b="1" dirty="0" err="1"/>
              <a:t>const</a:t>
            </a:r>
            <a:r>
              <a:rPr lang="zh-CN" altLang="en-US" sz="2800" b="1" dirty="0"/>
              <a:t>常量必须在定义时初始化，例如：</a:t>
            </a:r>
            <a:endParaRPr lang="zh-CN" altLang="en-US" sz="2800" b="1" dirty="0"/>
          </a:p>
          <a:p>
            <a:pPr lvl="1" eaLnBrk="1" hangingPunct="1">
              <a:lnSpc>
                <a:spcPct val="90000"/>
              </a:lnSpc>
              <a:buFontTx/>
              <a:buNone/>
              <a:defRPr/>
            </a:pPr>
            <a:r>
              <a:rPr lang="en-US" altLang="zh-CN" sz="2400" b="1" dirty="0" err="1">
                <a:solidFill>
                  <a:schemeClr val="accent2"/>
                </a:solidFill>
              </a:rPr>
              <a:t>const</a:t>
            </a:r>
            <a:r>
              <a:rPr lang="en-US" altLang="zh-CN" sz="2400" b="1" dirty="0">
                <a:solidFill>
                  <a:schemeClr val="accent2"/>
                </a:solidFill>
              </a:rPr>
              <a:t> </a:t>
            </a:r>
            <a:r>
              <a:rPr lang="en-US" altLang="zh-CN" sz="2400" b="1" dirty="0" err="1">
                <a:solidFill>
                  <a:schemeClr val="accent2"/>
                </a:solidFill>
              </a:rPr>
              <a:t>int</a:t>
            </a:r>
            <a:r>
              <a:rPr lang="en-US" altLang="zh-CN" sz="2400" b="1" dirty="0">
                <a:solidFill>
                  <a:schemeClr val="accent2"/>
                </a:solidFill>
              </a:rPr>
              <a:t> n;                  	//</a:t>
            </a:r>
            <a:r>
              <a:rPr lang="zh-CN" altLang="en-US" sz="2400" b="1" dirty="0">
                <a:solidFill>
                  <a:schemeClr val="accent2"/>
                </a:solidFill>
              </a:rPr>
              <a:t>错误，常量</a:t>
            </a:r>
            <a:r>
              <a:rPr lang="en-US" altLang="zh-CN" sz="2400" b="1" dirty="0">
                <a:solidFill>
                  <a:schemeClr val="accent2"/>
                </a:solidFill>
              </a:rPr>
              <a:t>n</a:t>
            </a:r>
            <a:r>
              <a:rPr lang="zh-CN" altLang="en-US" sz="2400" b="1" dirty="0">
                <a:solidFill>
                  <a:schemeClr val="accent2"/>
                </a:solidFill>
              </a:rPr>
              <a:t>未被初始化</a:t>
            </a:r>
            <a:endParaRPr lang="en-US" altLang="zh-CN" sz="2400" b="1" dirty="0">
              <a:solidFill>
                <a:schemeClr val="accent2"/>
              </a:solidFill>
            </a:endParaRPr>
          </a:p>
          <a:p>
            <a:pPr marL="0" indent="0">
              <a:lnSpc>
                <a:spcPct val="90000"/>
              </a:lnSpc>
              <a:buNone/>
            </a:pPr>
            <a:r>
              <a:rPr lang="zh-CN" altLang="en-US" sz="2800" b="1" dirty="0"/>
              <a:t>③ 在</a:t>
            </a:r>
            <a:r>
              <a:rPr lang="en-US" altLang="zh-CN" sz="2800" b="1" dirty="0"/>
              <a:t>C++</a:t>
            </a:r>
            <a:r>
              <a:rPr lang="zh-CN" altLang="en-US" sz="2800" b="1" dirty="0"/>
              <a:t>中，表达式可以出现在常量定义语句中。如果定义的常量是整型，则类型关键字</a:t>
            </a:r>
            <a:r>
              <a:rPr lang="en-US" altLang="zh-CN" sz="2800" b="1" dirty="0" err="1"/>
              <a:t>int</a:t>
            </a:r>
            <a:r>
              <a:rPr lang="zh-CN" altLang="en-US" sz="2800" b="1" dirty="0"/>
              <a:t>可以省略。</a:t>
            </a:r>
            <a:endParaRPr lang="zh-CN" altLang="en-US" sz="2800" b="1" dirty="0"/>
          </a:p>
          <a:p>
            <a:pPr lvl="1">
              <a:lnSpc>
                <a:spcPct val="90000"/>
              </a:lnSpc>
              <a:buFontTx/>
              <a:buNone/>
            </a:pPr>
            <a:r>
              <a:rPr lang="en-US" altLang="zh-CN" sz="2000" b="1" dirty="0" err="1">
                <a:solidFill>
                  <a:schemeClr val="accent2"/>
                </a:solidFill>
              </a:rPr>
              <a:t>int</a:t>
            </a:r>
            <a:r>
              <a:rPr lang="en-US" altLang="zh-CN" sz="2000" b="1" dirty="0">
                <a:solidFill>
                  <a:schemeClr val="accent2"/>
                </a:solidFill>
              </a:rPr>
              <a:t> </a:t>
            </a:r>
            <a:r>
              <a:rPr lang="en-US" altLang="zh-CN" sz="2000" b="1" dirty="0" err="1">
                <a:solidFill>
                  <a:schemeClr val="accent2"/>
                </a:solidFill>
              </a:rPr>
              <a:t>j,k</a:t>
            </a:r>
            <a:r>
              <a:rPr lang="en-US" altLang="zh-CN" sz="2000" b="1" dirty="0">
                <a:solidFill>
                  <a:schemeClr val="accent2"/>
                </a:solidFill>
              </a:rPr>
              <a:t>=9;                    	//L1</a:t>
            </a:r>
            <a:endParaRPr lang="en-US" altLang="zh-CN" sz="2000" b="1" dirty="0">
              <a:solidFill>
                <a:schemeClr val="accent2"/>
              </a:solidFill>
            </a:endParaRPr>
          </a:p>
          <a:p>
            <a:pPr lvl="1">
              <a:lnSpc>
                <a:spcPct val="90000"/>
              </a:lnSpc>
              <a:buFontTx/>
              <a:buNone/>
            </a:pPr>
            <a:r>
              <a:rPr lang="en-US" altLang="zh-CN" sz="2000" b="1" dirty="0" err="1">
                <a:solidFill>
                  <a:schemeClr val="accent2"/>
                </a:solidFill>
              </a:rPr>
              <a:t>const</a:t>
            </a:r>
            <a:r>
              <a:rPr lang="en-US" altLang="zh-CN" sz="2000" b="1" dirty="0">
                <a:solidFill>
                  <a:schemeClr val="accent2"/>
                </a:solidFill>
              </a:rPr>
              <a:t> i1=10+k+6;             	//L2 </a:t>
            </a:r>
            <a:endParaRPr lang="en-US" altLang="zh-CN" sz="2000" b="1" dirty="0">
              <a:solidFill>
                <a:schemeClr val="accent2"/>
              </a:solidFill>
            </a:endParaRPr>
          </a:p>
          <a:p>
            <a:pPr lvl="1">
              <a:lnSpc>
                <a:spcPct val="90000"/>
              </a:lnSpc>
              <a:buFontTx/>
              <a:buNone/>
            </a:pPr>
            <a:r>
              <a:rPr lang="en-US" altLang="zh-CN" sz="2000" b="1" dirty="0" err="1">
                <a:solidFill>
                  <a:schemeClr val="accent2"/>
                </a:solidFill>
              </a:rPr>
              <a:t>const</a:t>
            </a: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i1=10+k+6;           	//L3 </a:t>
            </a:r>
            <a:endParaRPr lang="en-US" altLang="zh-CN" sz="2000" b="1" dirty="0">
              <a:solidFill>
                <a:schemeClr val="accent2"/>
              </a:solidFill>
            </a:endParaRPr>
          </a:p>
          <a:p>
            <a:pPr lvl="1" eaLnBrk="1" hangingPunct="1">
              <a:lnSpc>
                <a:spcPct val="90000"/>
              </a:lnSpc>
              <a:buFontTx/>
              <a:buNone/>
              <a:defRPr/>
            </a:pPr>
            <a:endParaRPr lang="zh-CN" altLang="en-US" sz="2400" b="1" dirty="0">
              <a:solidFill>
                <a:schemeClr val="accent2"/>
              </a:solidFill>
            </a:endParaRPr>
          </a:p>
        </p:txBody>
      </p:sp>
      <p:sp>
        <p:nvSpPr>
          <p:cNvPr id="2" name="标题 1"/>
          <p:cNvSpPr>
            <a:spLocks noGrp="1"/>
          </p:cNvSpPr>
          <p:nvPr>
            <p:ph type="title"/>
          </p:nvPr>
        </p:nvSpPr>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3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36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2202172" y="1052984"/>
            <a:ext cx="8229600" cy="5040312"/>
          </a:xfrm>
        </p:spPr>
        <p:txBody>
          <a:bodyPr>
            <a:noAutofit/>
          </a:bodyPr>
          <a:lstStyle/>
          <a:p>
            <a:pPr>
              <a:buFont typeface="Arial" panose="020B0604020202020204" pitchFamily="34" charset="0"/>
              <a:buChar char="•"/>
              <a:defRPr/>
            </a:pPr>
            <a:r>
              <a:rPr lang="en-US" altLang="zh-CN" sz="2800" dirty="0"/>
              <a:t>#define</a:t>
            </a:r>
            <a:r>
              <a:rPr lang="zh-CN" altLang="en-US" sz="2800" dirty="0"/>
              <a:t>（宏）问题</a:t>
            </a:r>
            <a:endParaRPr lang="en-US" altLang="zh-CN" sz="2800" dirty="0"/>
          </a:p>
          <a:p>
            <a:pPr lvl="1">
              <a:buFont typeface="Arial" panose="020B0604020202020204" pitchFamily="34" charset="0"/>
              <a:buChar char="–"/>
              <a:defRPr/>
            </a:pPr>
            <a:r>
              <a:rPr lang="zh-CN" altLang="en-US" sz="2400" dirty="0">
                <a:solidFill>
                  <a:srgbClr val="FF0000"/>
                </a:solidFill>
                <a:latin typeface="Times New Roman" panose="02020603050405020304" pitchFamily="18" charset="0"/>
              </a:rPr>
              <a:t>行末不必用分号</a:t>
            </a:r>
            <a:endParaRPr lang="en-US" altLang="zh-CN" sz="2400" dirty="0"/>
          </a:p>
          <a:p>
            <a:pPr lvl="1">
              <a:buFont typeface="Arial" panose="020B0604020202020204" pitchFamily="34" charset="0"/>
              <a:buChar char="–"/>
              <a:defRPr/>
            </a:pPr>
            <a:r>
              <a:rPr lang="zh-CN" altLang="en-US" sz="2400" dirty="0"/>
              <a:t>宏展开方式：简单地把它替换成对应的常量表达式</a:t>
            </a:r>
            <a:endParaRPr lang="en-US" altLang="zh-CN" sz="2400" dirty="0"/>
          </a:p>
          <a:p>
            <a:pPr lvl="1">
              <a:buFont typeface="Arial" panose="020B0604020202020204" pitchFamily="34" charset="0"/>
              <a:buChar char="–"/>
              <a:defRPr/>
            </a:pPr>
            <a:r>
              <a:rPr lang="zh-CN" altLang="en-US" sz="2400" dirty="0"/>
              <a:t>不检查数据类型，不安全</a:t>
            </a:r>
            <a:endParaRPr lang="en-US" altLang="zh-CN" sz="2400" dirty="0"/>
          </a:p>
          <a:p>
            <a:pPr>
              <a:buFont typeface="Arial" panose="020B0604020202020204" pitchFamily="34" charset="0"/>
              <a:buChar char="•"/>
              <a:defRPr/>
            </a:pPr>
            <a:r>
              <a:rPr lang="en-US" altLang="zh-CN" dirty="0">
                <a:hlinkClick r:id="rId1" action="ppaction://hlinkfile"/>
              </a:rPr>
              <a:t>e.g.</a:t>
            </a:r>
            <a:endParaRPr lang="en-US" altLang="zh-CN" dirty="0"/>
          </a:p>
          <a:p>
            <a:pPr marL="457200" lvl="1" indent="0">
              <a:buNone/>
              <a:defRPr/>
            </a:pPr>
            <a:r>
              <a:rPr lang="en-US" altLang="zh-CN" sz="2400" dirty="0"/>
              <a:t>#include &lt;</a:t>
            </a:r>
            <a:r>
              <a:rPr lang="en-US" altLang="zh-CN" sz="2400" dirty="0" err="1"/>
              <a:t>iostream</a:t>
            </a:r>
            <a:r>
              <a:rPr lang="en-US" altLang="zh-CN" sz="2400" dirty="0"/>
              <a:t>&gt;</a:t>
            </a:r>
            <a:endParaRPr lang="en-US" altLang="zh-CN" sz="2400" dirty="0"/>
          </a:p>
          <a:p>
            <a:pPr marL="457200" lvl="1" indent="0">
              <a:buNone/>
              <a:defRPr/>
            </a:pPr>
            <a:r>
              <a:rPr lang="en-US" altLang="zh-CN" sz="2400" dirty="0" err="1"/>
              <a:t>int</a:t>
            </a:r>
            <a:r>
              <a:rPr lang="en-US" altLang="zh-CN" sz="2400" dirty="0"/>
              <a:t> main()</a:t>
            </a:r>
            <a:endParaRPr lang="en-US" altLang="zh-CN" sz="2400" dirty="0"/>
          </a:p>
          <a:p>
            <a:pPr marL="457200" lvl="1" indent="0">
              <a:buNone/>
              <a:defRPr/>
            </a:pPr>
            <a:r>
              <a:rPr lang="en-US" altLang="zh-CN" sz="2400" dirty="0"/>
              <a:t>{   #define A 10+10</a:t>
            </a:r>
            <a:endParaRPr lang="en-US" altLang="zh-CN" sz="2400" dirty="0"/>
          </a:p>
          <a:p>
            <a:pPr marL="457200" lvl="1" indent="0">
              <a:buNone/>
              <a:defRPr/>
            </a:pPr>
            <a:r>
              <a:rPr lang="en-US" altLang="zh-CN" sz="2400" dirty="0"/>
              <a:t>    #define B A-A</a:t>
            </a:r>
            <a:endParaRPr lang="en-US" altLang="zh-CN" sz="2400" dirty="0"/>
          </a:p>
          <a:p>
            <a:pPr marL="457200" lvl="1" indent="0">
              <a:buNone/>
              <a:defRPr/>
            </a:pPr>
            <a:r>
              <a:rPr lang="en-US" altLang="zh-CN" sz="2400" dirty="0"/>
              <a:t>    </a:t>
            </a:r>
            <a:r>
              <a:rPr lang="en-US" altLang="zh-CN" sz="2400" dirty="0" err="1"/>
              <a:t>std</a:t>
            </a:r>
            <a:r>
              <a:rPr lang="en-US" altLang="zh-CN" sz="2400" dirty="0"/>
              <a:t>::</a:t>
            </a:r>
            <a:r>
              <a:rPr lang="en-US" altLang="zh-CN" sz="2400" dirty="0" err="1"/>
              <a:t>cout</a:t>
            </a:r>
            <a:r>
              <a:rPr lang="en-US" altLang="zh-CN" sz="2400" dirty="0"/>
              <a:t> &lt;&lt; “B=“ &lt;&lt; B &lt;&lt; </a:t>
            </a:r>
            <a:r>
              <a:rPr lang="en-US" altLang="zh-CN" sz="2400" dirty="0" err="1"/>
              <a:t>std</a:t>
            </a:r>
            <a:r>
              <a:rPr lang="en-US" altLang="zh-CN" sz="2400" dirty="0"/>
              <a:t>::</a:t>
            </a:r>
            <a:r>
              <a:rPr lang="en-US" altLang="zh-CN" sz="2400" dirty="0" err="1"/>
              <a:t>endl</a:t>
            </a:r>
            <a:r>
              <a:rPr lang="en-US" altLang="zh-CN" sz="2400" dirty="0"/>
              <a:t>;</a:t>
            </a:r>
            <a:endParaRPr lang="en-US" altLang="zh-CN" sz="2400" dirty="0"/>
          </a:p>
          <a:p>
            <a:pPr marL="457200" lvl="1" indent="0">
              <a:buNone/>
              <a:defRPr/>
            </a:pPr>
            <a:r>
              <a:rPr lang="en-US" altLang="zh-CN" sz="2400" dirty="0"/>
              <a:t>    return 0;</a:t>
            </a:r>
            <a:endParaRPr lang="en-US" altLang="zh-CN" sz="2400" dirty="0"/>
          </a:p>
          <a:p>
            <a:pPr marL="457200" lvl="1" indent="0">
              <a:buNone/>
              <a:defRPr/>
            </a:pPr>
            <a:r>
              <a:rPr lang="en-US" altLang="zh-CN" sz="2400" dirty="0"/>
              <a:t>}</a:t>
            </a:r>
            <a:endParaRPr lang="zh-CN" altLang="en-US" sz="2400" dirty="0"/>
          </a:p>
        </p:txBody>
      </p:sp>
      <p:grpSp>
        <p:nvGrpSpPr>
          <p:cNvPr id="9" name="组合 21"/>
          <p:cNvGrpSpPr/>
          <p:nvPr/>
        </p:nvGrpSpPr>
        <p:grpSpPr bwMode="auto">
          <a:xfrm>
            <a:off x="1631504" y="36913"/>
            <a:ext cx="5938516" cy="1095800"/>
            <a:chOff x="938140" y="5323679"/>
            <a:chExt cx="5643593" cy="1381125"/>
          </a:xfrm>
        </p:grpSpPr>
        <p:pic>
          <p:nvPicPr>
            <p:cNvPr id="10" name="图片 22" descr="thing.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8140" y="5323679"/>
              <a:ext cx="12858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3"/>
            <p:cNvSpPr txBox="1">
              <a:spLocks noChangeArrowheads="1"/>
            </p:cNvSpPr>
            <p:nvPr/>
          </p:nvSpPr>
          <p:spPr bwMode="auto">
            <a:xfrm>
              <a:off x="2224015" y="5514917"/>
              <a:ext cx="4357718" cy="73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200" dirty="0">
                  <a:solidFill>
                    <a:srgbClr val="FF0000"/>
                  </a:solidFill>
                  <a:ea typeface="宋体" panose="02010600030101010101" pitchFamily="2" charset="-122"/>
                </a:rPr>
                <a:t>#define</a:t>
              </a:r>
              <a:r>
                <a:rPr lang="zh-CN" altLang="en-US" sz="3200" dirty="0">
                  <a:solidFill>
                    <a:srgbClr val="FF0000"/>
                  </a:solidFill>
                  <a:ea typeface="宋体" panose="02010600030101010101" pitchFamily="2" charset="-122"/>
                </a:rPr>
                <a:t>和</a:t>
              </a:r>
              <a:r>
                <a:rPr lang="en-US" altLang="zh-CN" sz="3200" dirty="0" err="1">
                  <a:solidFill>
                    <a:srgbClr val="FF0000"/>
                  </a:solidFill>
                  <a:ea typeface="宋体" panose="02010600030101010101" pitchFamily="2" charset="-122"/>
                </a:rPr>
                <a:t>const</a:t>
              </a:r>
              <a:r>
                <a:rPr lang="zh-CN" altLang="en-US" sz="3200" dirty="0">
                  <a:solidFill>
                    <a:srgbClr val="FF0000"/>
                  </a:solidFill>
                  <a:ea typeface="宋体" panose="02010600030101010101" pitchFamily="2" charset="-122"/>
                </a:rPr>
                <a:t>的异同？</a:t>
              </a:r>
              <a:endParaRPr lang="zh-CN" altLang="en-US" sz="3200" dirty="0">
                <a:solidFill>
                  <a:srgbClr val="FF0000"/>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 calcmode="lin" valueType="num">
                                      <p:cBhvr additive="base">
                                        <p:cTn id="12"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 calcmode="lin" valueType="num">
                                      <p:cBhvr additive="base">
                                        <p:cTn id="16"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171">
                                            <p:txEl>
                                              <p:pRg st="2" end="2"/>
                                            </p:txEl>
                                          </p:spTgt>
                                        </p:tgtEl>
                                        <p:attrNameLst>
                                          <p:attrName>style.visibility</p:attrName>
                                        </p:attrNameLst>
                                      </p:cBhvr>
                                      <p:to>
                                        <p:strVal val="visible"/>
                                      </p:to>
                                    </p:set>
                                    <p:anim calcmode="lin" valueType="num">
                                      <p:cBhvr additive="base">
                                        <p:cTn id="20"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171">
                                            <p:txEl>
                                              <p:pRg st="1" end="1"/>
                                            </p:txEl>
                                          </p:spTgt>
                                        </p:tgtEl>
                                        <p:attrNameLst>
                                          <p:attrName>style.visibility</p:attrName>
                                        </p:attrNameLst>
                                      </p:cBhvr>
                                      <p:to>
                                        <p:strVal val="visible"/>
                                      </p:to>
                                    </p:set>
                                    <p:anim calcmode="lin" valueType="num">
                                      <p:cBhvr additive="base">
                                        <p:cTn id="24"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fade">
                                      <p:cBhvr>
                                        <p:cTn id="30" dur="1000"/>
                                        <p:tgtEl>
                                          <p:spTgt spid="7171">
                                            <p:txEl>
                                              <p:pRg st="4" end="4"/>
                                            </p:txEl>
                                          </p:spTgt>
                                        </p:tgtEl>
                                      </p:cBhvr>
                                    </p:animEffect>
                                    <p:anim calcmode="lin" valueType="num">
                                      <p:cBhvr>
                                        <p:cTn id="31"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171">
                                            <p:txEl>
                                              <p:pRg st="5" end="5"/>
                                            </p:txEl>
                                          </p:spTgt>
                                        </p:tgtEl>
                                        <p:attrNameLst>
                                          <p:attrName>style.visibility</p:attrName>
                                        </p:attrNameLst>
                                      </p:cBhvr>
                                      <p:to>
                                        <p:strVal val="visible"/>
                                      </p:to>
                                    </p:set>
                                    <p:animEffect transition="in" filter="fade">
                                      <p:cBhvr>
                                        <p:cTn id="35" dur="1000"/>
                                        <p:tgtEl>
                                          <p:spTgt spid="7171">
                                            <p:txEl>
                                              <p:pRg st="5" end="5"/>
                                            </p:txEl>
                                          </p:spTgt>
                                        </p:tgtEl>
                                      </p:cBhvr>
                                    </p:animEffect>
                                    <p:anim calcmode="lin" valueType="num">
                                      <p:cBhvr>
                                        <p:cTn id="36"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171">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171">
                                            <p:txEl>
                                              <p:pRg st="6" end="6"/>
                                            </p:txEl>
                                          </p:spTgt>
                                        </p:tgtEl>
                                        <p:attrNameLst>
                                          <p:attrName>style.visibility</p:attrName>
                                        </p:attrNameLst>
                                      </p:cBhvr>
                                      <p:to>
                                        <p:strVal val="visible"/>
                                      </p:to>
                                    </p:set>
                                    <p:animEffect transition="in" filter="fade">
                                      <p:cBhvr>
                                        <p:cTn id="40" dur="1000"/>
                                        <p:tgtEl>
                                          <p:spTgt spid="7171">
                                            <p:txEl>
                                              <p:pRg st="6" end="6"/>
                                            </p:txEl>
                                          </p:spTgt>
                                        </p:tgtEl>
                                      </p:cBhvr>
                                    </p:animEffect>
                                    <p:anim calcmode="lin" valueType="num">
                                      <p:cBhvr>
                                        <p:cTn id="41"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7171">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171">
                                            <p:txEl>
                                              <p:pRg st="7" end="7"/>
                                            </p:txEl>
                                          </p:spTgt>
                                        </p:tgtEl>
                                        <p:attrNameLst>
                                          <p:attrName>style.visibility</p:attrName>
                                        </p:attrNameLst>
                                      </p:cBhvr>
                                      <p:to>
                                        <p:strVal val="visible"/>
                                      </p:to>
                                    </p:set>
                                    <p:animEffect transition="in" filter="fade">
                                      <p:cBhvr>
                                        <p:cTn id="45" dur="1000"/>
                                        <p:tgtEl>
                                          <p:spTgt spid="7171">
                                            <p:txEl>
                                              <p:pRg st="7" end="7"/>
                                            </p:txEl>
                                          </p:spTgt>
                                        </p:tgtEl>
                                      </p:cBhvr>
                                    </p:animEffect>
                                    <p:anim calcmode="lin" valueType="num">
                                      <p:cBhvr>
                                        <p:cTn id="46"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7171">
                                            <p:txEl>
                                              <p:pRg st="8" end="8"/>
                                            </p:txEl>
                                          </p:spTgt>
                                        </p:tgtEl>
                                        <p:attrNameLst>
                                          <p:attrName>style.visibility</p:attrName>
                                        </p:attrNameLst>
                                      </p:cBhvr>
                                      <p:to>
                                        <p:strVal val="visible"/>
                                      </p:to>
                                    </p:set>
                                    <p:animEffect transition="in" filter="fade">
                                      <p:cBhvr>
                                        <p:cTn id="50" dur="1000"/>
                                        <p:tgtEl>
                                          <p:spTgt spid="7171">
                                            <p:txEl>
                                              <p:pRg st="8" end="8"/>
                                            </p:txEl>
                                          </p:spTgt>
                                        </p:tgtEl>
                                      </p:cBhvr>
                                    </p:animEffect>
                                    <p:anim calcmode="lin" valueType="num">
                                      <p:cBhvr>
                                        <p:cTn id="51"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7171">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7171">
                                            <p:txEl>
                                              <p:pRg st="9" end="9"/>
                                            </p:txEl>
                                          </p:spTgt>
                                        </p:tgtEl>
                                        <p:attrNameLst>
                                          <p:attrName>style.visibility</p:attrName>
                                        </p:attrNameLst>
                                      </p:cBhvr>
                                      <p:to>
                                        <p:strVal val="visible"/>
                                      </p:to>
                                    </p:set>
                                    <p:animEffect transition="in" filter="fade">
                                      <p:cBhvr>
                                        <p:cTn id="55" dur="1000"/>
                                        <p:tgtEl>
                                          <p:spTgt spid="7171">
                                            <p:txEl>
                                              <p:pRg st="9" end="9"/>
                                            </p:txEl>
                                          </p:spTgt>
                                        </p:tgtEl>
                                      </p:cBhvr>
                                    </p:animEffect>
                                    <p:anim calcmode="lin" valueType="num">
                                      <p:cBhvr>
                                        <p:cTn id="56" dur="1000" fill="hold"/>
                                        <p:tgtEl>
                                          <p:spTgt spid="7171">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7171">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171">
                                            <p:txEl>
                                              <p:pRg st="10" end="10"/>
                                            </p:txEl>
                                          </p:spTgt>
                                        </p:tgtEl>
                                        <p:attrNameLst>
                                          <p:attrName>style.visibility</p:attrName>
                                        </p:attrNameLst>
                                      </p:cBhvr>
                                      <p:to>
                                        <p:strVal val="visible"/>
                                      </p:to>
                                    </p:set>
                                    <p:animEffect transition="in" filter="fade">
                                      <p:cBhvr>
                                        <p:cTn id="60" dur="1000"/>
                                        <p:tgtEl>
                                          <p:spTgt spid="7171">
                                            <p:txEl>
                                              <p:pRg st="10" end="10"/>
                                            </p:txEl>
                                          </p:spTgt>
                                        </p:tgtEl>
                                      </p:cBhvr>
                                    </p:animEffect>
                                    <p:anim calcmode="lin" valueType="num">
                                      <p:cBhvr>
                                        <p:cTn id="61" dur="10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7171">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171">
                                            <p:txEl>
                                              <p:pRg st="11" end="11"/>
                                            </p:txEl>
                                          </p:spTgt>
                                        </p:tgtEl>
                                        <p:attrNameLst>
                                          <p:attrName>style.visibility</p:attrName>
                                        </p:attrNameLst>
                                      </p:cBhvr>
                                      <p:to>
                                        <p:strVal val="visible"/>
                                      </p:to>
                                    </p:set>
                                    <p:animEffect transition="in" filter="fade">
                                      <p:cBhvr>
                                        <p:cTn id="65" dur="1000"/>
                                        <p:tgtEl>
                                          <p:spTgt spid="7171">
                                            <p:txEl>
                                              <p:pRg st="11" end="11"/>
                                            </p:txEl>
                                          </p:spTgt>
                                        </p:tgtEl>
                                      </p:cBhvr>
                                    </p:animEffect>
                                    <p:anim calcmode="lin" valueType="num">
                                      <p:cBhvr>
                                        <p:cTn id="66" dur="10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717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2"/>
          <p:cNvSpPr>
            <a:spLocks noGrp="1"/>
          </p:cNvSpPr>
          <p:nvPr>
            <p:ph idx="1"/>
          </p:nvPr>
        </p:nvSpPr>
        <p:spPr>
          <a:xfrm>
            <a:off x="1943100" y="908720"/>
            <a:ext cx="8229600" cy="5040312"/>
          </a:xfrm>
        </p:spPr>
        <p:txBody>
          <a:bodyPr>
            <a:noAutofit/>
          </a:bodyPr>
          <a:lstStyle/>
          <a:p>
            <a:pPr>
              <a:buFont typeface="Arial" panose="020B0604020202020204" pitchFamily="34" charset="0"/>
              <a:buChar char="•"/>
              <a:defRPr/>
            </a:pPr>
            <a:r>
              <a:rPr lang="en-US" altLang="zh-CN" dirty="0" err="1"/>
              <a:t>const</a:t>
            </a:r>
            <a:endParaRPr lang="en-US" altLang="zh-CN" dirty="0"/>
          </a:p>
          <a:p>
            <a:pPr lvl="1">
              <a:buFont typeface="Arial" panose="020B0604020202020204" pitchFamily="34" charset="0"/>
              <a:buChar char="–"/>
              <a:defRPr/>
            </a:pPr>
            <a:r>
              <a:rPr lang="zh-CN" altLang="en-US" dirty="0"/>
              <a:t>具有类型检查机制</a:t>
            </a:r>
            <a:endParaRPr lang="en-US" altLang="zh-CN" dirty="0"/>
          </a:p>
          <a:p>
            <a:pPr lvl="1">
              <a:buFont typeface="Arial" panose="020B0604020202020204" pitchFamily="34" charset="0"/>
              <a:buChar char="–"/>
              <a:defRPr/>
            </a:pPr>
            <a:r>
              <a:rPr lang="zh-CN" altLang="en-US" dirty="0"/>
              <a:t>可以有自己的数据类型，系统为它分配内存</a:t>
            </a:r>
            <a:endParaRPr lang="en-US" altLang="zh-CN" dirty="0"/>
          </a:p>
          <a:p>
            <a:pPr>
              <a:buFont typeface="Arial" panose="020B0604020202020204" pitchFamily="34" charset="0"/>
              <a:buChar char="•"/>
              <a:defRPr/>
            </a:pPr>
            <a:r>
              <a:rPr lang="en-US" altLang="zh-CN" sz="3600" dirty="0"/>
              <a:t>e.g.</a:t>
            </a:r>
            <a:endParaRPr lang="en-US" altLang="zh-CN" sz="3600" dirty="0"/>
          </a:p>
          <a:p>
            <a:pPr marL="457200" lvl="1" indent="0">
              <a:buNone/>
              <a:defRPr/>
            </a:pPr>
            <a:r>
              <a:rPr lang="en-US" altLang="zh-CN" dirty="0"/>
              <a:t>#include &lt;</a:t>
            </a:r>
            <a:r>
              <a:rPr lang="en-US" altLang="zh-CN" dirty="0" err="1"/>
              <a:t>iostream</a:t>
            </a:r>
            <a:r>
              <a:rPr lang="en-US" altLang="zh-CN" dirty="0"/>
              <a:t>&gt;</a:t>
            </a:r>
            <a:endParaRPr lang="en-US" altLang="zh-CN" dirty="0"/>
          </a:p>
          <a:p>
            <a:pPr marL="457200" lvl="1" indent="0">
              <a:buNone/>
              <a:defRPr/>
            </a:pPr>
            <a:r>
              <a:rPr lang="en-US" altLang="zh-CN" dirty="0" err="1"/>
              <a:t>int</a:t>
            </a:r>
            <a:r>
              <a:rPr lang="en-US" altLang="zh-CN" dirty="0"/>
              <a:t> main()</a:t>
            </a:r>
            <a:endParaRPr lang="en-US" altLang="zh-CN" dirty="0"/>
          </a:p>
          <a:p>
            <a:pPr marL="457200" lvl="1" indent="0">
              <a:buNone/>
              <a:defRPr/>
            </a:pPr>
            <a:r>
              <a:rPr lang="en-US" altLang="zh-CN" dirty="0"/>
              <a:t>{   </a:t>
            </a:r>
            <a:r>
              <a:rPr lang="en-US" altLang="zh-CN" dirty="0" err="1"/>
              <a:t>const</a:t>
            </a:r>
            <a:r>
              <a:rPr lang="en-US" altLang="zh-CN" dirty="0"/>
              <a:t> </a:t>
            </a:r>
            <a:r>
              <a:rPr lang="en-US" altLang="zh-CN" dirty="0" err="1"/>
              <a:t>int</a:t>
            </a:r>
            <a:r>
              <a:rPr lang="en-US" altLang="zh-CN" dirty="0"/>
              <a:t> A =10+10;</a:t>
            </a:r>
            <a:endParaRPr lang="en-US" altLang="zh-CN" dirty="0"/>
          </a:p>
          <a:p>
            <a:pPr marL="457200" lvl="1" indent="0">
              <a:buNone/>
              <a:defRPr/>
            </a:pPr>
            <a:r>
              <a:rPr lang="en-US" altLang="zh-CN" dirty="0"/>
              <a:t>    </a:t>
            </a:r>
            <a:r>
              <a:rPr lang="en-US" altLang="zh-CN" dirty="0" err="1"/>
              <a:t>const</a:t>
            </a:r>
            <a:r>
              <a:rPr lang="en-US" altLang="zh-CN" dirty="0"/>
              <a:t> </a:t>
            </a:r>
            <a:r>
              <a:rPr lang="en-US" altLang="zh-CN" dirty="0" err="1"/>
              <a:t>int</a:t>
            </a:r>
            <a:r>
              <a:rPr lang="en-US" altLang="zh-CN" dirty="0"/>
              <a:t> B = A-A;</a:t>
            </a:r>
            <a:endParaRPr lang="en-US" altLang="zh-CN" dirty="0"/>
          </a:p>
          <a:p>
            <a:pPr marL="457200" lvl="1" indent="0">
              <a:buNone/>
              <a:defRPr/>
            </a:pPr>
            <a:r>
              <a:rPr lang="en-US" altLang="zh-CN" dirty="0"/>
              <a:t>    </a:t>
            </a:r>
            <a:r>
              <a:rPr lang="en-US" altLang="zh-CN" dirty="0" err="1"/>
              <a:t>std</a:t>
            </a:r>
            <a:r>
              <a:rPr lang="en-US" altLang="zh-CN" dirty="0"/>
              <a:t>::</a:t>
            </a:r>
            <a:r>
              <a:rPr lang="en-US" altLang="zh-CN" dirty="0" err="1"/>
              <a:t>cout</a:t>
            </a:r>
            <a:r>
              <a:rPr lang="en-US" altLang="zh-CN" dirty="0"/>
              <a:t> &lt;&lt; “B=“ &lt;&lt; B &lt;&lt; </a:t>
            </a:r>
            <a:r>
              <a:rPr lang="en-US" altLang="zh-CN" dirty="0" err="1"/>
              <a:t>std</a:t>
            </a:r>
            <a:r>
              <a:rPr lang="en-US" altLang="zh-CN" dirty="0"/>
              <a:t>::</a:t>
            </a:r>
            <a:r>
              <a:rPr lang="en-US" altLang="zh-CN" dirty="0" err="1"/>
              <a:t>endl</a:t>
            </a:r>
            <a:r>
              <a:rPr lang="en-US" altLang="zh-CN" dirty="0"/>
              <a:t>;</a:t>
            </a:r>
            <a:endParaRPr lang="en-US" altLang="zh-CN" dirty="0"/>
          </a:p>
          <a:p>
            <a:pPr marL="457200" lvl="1" indent="0">
              <a:buNone/>
              <a:defRPr/>
            </a:pPr>
            <a:r>
              <a:rPr lang="en-US" altLang="zh-CN" dirty="0"/>
              <a:t>    return 0;</a:t>
            </a:r>
            <a:endParaRPr lang="en-US" altLang="zh-CN" dirty="0"/>
          </a:p>
          <a:p>
            <a:pPr marL="457200" lvl="1" indent="0">
              <a:buNone/>
              <a:defRPr/>
            </a:pP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1000"/>
                                        <p:tgtEl>
                                          <p:spTgt spid="5">
                                            <p:txEl>
                                              <p:pRg st="6" end="6"/>
                                            </p:txEl>
                                          </p:spTgt>
                                        </p:tgtEl>
                                      </p:cBhvr>
                                    </p:animEffect>
                                    <p:anim calcmode="lin" valueType="num">
                                      <p:cBhvr>
                                        <p:cTn id="3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1000"/>
                                        <p:tgtEl>
                                          <p:spTgt spid="5">
                                            <p:txEl>
                                              <p:pRg st="7" end="7"/>
                                            </p:txEl>
                                          </p:spTgt>
                                        </p:tgtEl>
                                      </p:cBhvr>
                                    </p:animEffect>
                                    <p:anim calcmode="lin" valueType="num">
                                      <p:cBhvr>
                                        <p:cTn id="4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1000"/>
                                        <p:tgtEl>
                                          <p:spTgt spid="5">
                                            <p:txEl>
                                              <p:pRg st="8" end="8"/>
                                            </p:txEl>
                                          </p:spTgt>
                                        </p:tgtEl>
                                      </p:cBhvr>
                                    </p:animEffect>
                                    <p:anim calcmode="lin" valueType="num">
                                      <p:cBhvr>
                                        <p:cTn id="4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fade">
                                      <p:cBhvr>
                                        <p:cTn id="51" dur="1000"/>
                                        <p:tgtEl>
                                          <p:spTgt spid="5">
                                            <p:txEl>
                                              <p:pRg st="9" end="9"/>
                                            </p:txEl>
                                          </p:spTgt>
                                        </p:tgtEl>
                                      </p:cBhvr>
                                    </p:animEffect>
                                    <p:anim calcmode="lin" valueType="num">
                                      <p:cBhvr>
                                        <p:cTn id="5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fade">
                                      <p:cBhvr>
                                        <p:cTn id="56" dur="1000"/>
                                        <p:tgtEl>
                                          <p:spTgt spid="5">
                                            <p:txEl>
                                              <p:pRg st="10" end="10"/>
                                            </p:txEl>
                                          </p:spTgt>
                                        </p:tgtEl>
                                      </p:cBhvr>
                                    </p:animEffect>
                                    <p:anim calcmode="lin" valueType="num">
                                      <p:cBhvr>
                                        <p:cTn id="5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495600" y="116633"/>
            <a:ext cx="7772400" cy="715725"/>
          </a:xfrm>
        </p:spPr>
        <p:txBody>
          <a:bodyPr/>
          <a:lstStyle/>
          <a:p>
            <a:pPr eaLnBrk="1" hangingPunct="1"/>
            <a:r>
              <a:rPr lang="en-US" altLang="zh-CN" b="1" dirty="0"/>
              <a:t>3.3 </a:t>
            </a:r>
            <a:r>
              <a:rPr lang="zh-CN" altLang="en-US" b="1" dirty="0"/>
              <a:t>命名</a:t>
            </a:r>
            <a:r>
              <a:rPr lang="zh-CN" altLang="en-US" b="1" dirty="0">
                <a:solidFill>
                  <a:srgbClr val="FF0000"/>
                </a:solidFill>
              </a:rPr>
              <a:t>空间</a:t>
            </a:r>
            <a:endParaRPr lang="zh-CN" altLang="en-US" b="1" dirty="0">
              <a:solidFill>
                <a:srgbClr val="FF0000"/>
              </a:solidFill>
            </a:endParaRPr>
          </a:p>
        </p:txBody>
      </p:sp>
      <p:sp>
        <p:nvSpPr>
          <p:cNvPr id="128003" name="Rectangle 3"/>
          <p:cNvSpPr>
            <a:spLocks noGrp="1" noChangeArrowheads="1"/>
          </p:cNvSpPr>
          <p:nvPr>
            <p:ph idx="4294967295"/>
          </p:nvPr>
        </p:nvSpPr>
        <p:spPr>
          <a:xfrm>
            <a:off x="2208213" y="1412876"/>
            <a:ext cx="7772400" cy="4538663"/>
          </a:xfrm>
        </p:spPr>
        <p:txBody>
          <a:bodyPr/>
          <a:lstStyle/>
          <a:p>
            <a:pPr eaLnBrk="1" hangingPunct="1">
              <a:lnSpc>
                <a:spcPct val="90000"/>
              </a:lnSpc>
              <a:buFontTx/>
              <a:buNone/>
            </a:pPr>
            <a:r>
              <a:rPr lang="en-US" altLang="zh-CN" b="1" dirty="0">
                <a:solidFill>
                  <a:schemeClr val="hlink"/>
                </a:solidFill>
              </a:rPr>
              <a:t>1</a:t>
            </a:r>
            <a:r>
              <a:rPr lang="zh-CN" altLang="en-US" b="1" dirty="0">
                <a:solidFill>
                  <a:schemeClr val="hlink"/>
                </a:solidFill>
              </a:rPr>
              <a:t>、</a:t>
            </a:r>
            <a:r>
              <a:rPr lang="en-US" altLang="zh-CN" b="1" dirty="0">
                <a:solidFill>
                  <a:schemeClr val="hlink"/>
                </a:solidFill>
              </a:rPr>
              <a:t>C++</a:t>
            </a:r>
            <a:r>
              <a:rPr lang="zh-CN" altLang="en-US" b="1" dirty="0">
                <a:solidFill>
                  <a:schemeClr val="hlink"/>
                </a:solidFill>
              </a:rPr>
              <a:t>引入命名空间的原因  </a:t>
            </a:r>
            <a:r>
              <a:rPr lang="en-US" altLang="zh-CN" b="1" dirty="0" err="1">
                <a:solidFill>
                  <a:schemeClr val="hlink"/>
                </a:solidFill>
              </a:rPr>
              <a:t>std</a:t>
            </a:r>
            <a:r>
              <a:rPr lang="en-US" altLang="zh-CN" b="1" dirty="0">
                <a:solidFill>
                  <a:schemeClr val="hlink"/>
                </a:solidFill>
              </a:rPr>
              <a:t>::</a:t>
            </a:r>
            <a:r>
              <a:rPr lang="en-US" altLang="zh-CN" b="1" dirty="0" err="1">
                <a:solidFill>
                  <a:schemeClr val="hlink"/>
                </a:solidFill>
              </a:rPr>
              <a:t>cout</a:t>
            </a:r>
            <a:endParaRPr lang="zh-CN" altLang="en-US" b="1" dirty="0">
              <a:solidFill>
                <a:schemeClr val="hlink"/>
              </a:solidFill>
            </a:endParaRPr>
          </a:p>
          <a:p>
            <a:pPr lvl="1" eaLnBrk="1" hangingPunct="1">
              <a:lnSpc>
                <a:spcPct val="90000"/>
              </a:lnSpc>
            </a:pPr>
            <a:r>
              <a:rPr lang="zh-CN" altLang="en-US" b="1" dirty="0"/>
              <a:t>引入全部成员：</a:t>
            </a:r>
            <a:endParaRPr lang="en-US" altLang="zh-CN" b="1" dirty="0"/>
          </a:p>
          <a:p>
            <a:pPr lvl="1" eaLnBrk="1" hangingPunct="1">
              <a:lnSpc>
                <a:spcPct val="90000"/>
              </a:lnSpc>
            </a:pPr>
            <a:r>
              <a:rPr lang="en-US" altLang="zh-CN" sz="2400" b="1" dirty="0">
                <a:solidFill>
                  <a:srgbClr val="FF0000"/>
                </a:solidFill>
              </a:rPr>
              <a:t>using namespace </a:t>
            </a:r>
            <a:r>
              <a:rPr lang="en-US" altLang="zh-CN" sz="2400" b="1" dirty="0" err="1">
                <a:solidFill>
                  <a:srgbClr val="FF0000"/>
                </a:solidFill>
              </a:rPr>
              <a:t>namespace_name</a:t>
            </a:r>
            <a:r>
              <a:rPr lang="en-US" altLang="zh-CN" sz="2400" b="1" dirty="0">
                <a:solidFill>
                  <a:srgbClr val="FF0000"/>
                </a:solidFill>
              </a:rPr>
              <a:t>;</a:t>
            </a:r>
            <a:endParaRPr lang="en-US" altLang="zh-CN" sz="2400" b="1" dirty="0">
              <a:solidFill>
                <a:srgbClr val="FF0000"/>
              </a:solidFill>
            </a:endParaRPr>
          </a:p>
          <a:p>
            <a:pPr lvl="1" eaLnBrk="1" hangingPunct="1">
              <a:lnSpc>
                <a:spcPct val="90000"/>
              </a:lnSpc>
            </a:pPr>
            <a:r>
              <a:rPr lang="zh-CN" altLang="en-US" b="1" dirty="0"/>
              <a:t>引用命名空间的单个成员：</a:t>
            </a:r>
            <a:endParaRPr lang="en-US" altLang="zh-CN" b="1" dirty="0"/>
          </a:p>
          <a:p>
            <a:pPr lvl="1" eaLnBrk="1" hangingPunct="1">
              <a:lnSpc>
                <a:spcPct val="90000"/>
              </a:lnSpc>
            </a:pPr>
            <a:r>
              <a:rPr lang="en-US" altLang="zh-CN" b="1" dirty="0">
                <a:solidFill>
                  <a:srgbClr val="FF0000"/>
                </a:solidFill>
              </a:rPr>
              <a:t>using </a:t>
            </a:r>
            <a:r>
              <a:rPr lang="en-US" altLang="zh-CN" b="1" dirty="0" err="1">
                <a:solidFill>
                  <a:srgbClr val="FF0000"/>
                </a:solidFill>
              </a:rPr>
              <a:t>namespace_name</a:t>
            </a:r>
            <a:r>
              <a:rPr lang="en-US" altLang="zh-CN" b="1" dirty="0">
                <a:solidFill>
                  <a:srgbClr val="FF0000"/>
                </a:solidFill>
              </a:rPr>
              <a:t>::identifier</a:t>
            </a:r>
            <a:r>
              <a:rPr lang="en-US" altLang="zh-CN" sz="2400" b="1" dirty="0">
                <a:solidFill>
                  <a:srgbClr val="FF0000"/>
                </a:solidFill>
                <a:cs typeface="+mn-cs"/>
              </a:rPr>
              <a:t> ;</a:t>
            </a:r>
            <a:endParaRPr lang="en-US" altLang="zh-CN" b="1" dirty="0">
              <a:solidFill>
                <a:srgbClr val="FF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2209800" y="27566"/>
            <a:ext cx="7772400" cy="731838"/>
          </a:xfrm>
          <a:noFill/>
        </p:spPr>
        <p:txBody>
          <a:bodyPr/>
          <a:lstStyle/>
          <a:p>
            <a:pPr eaLnBrk="1" hangingPunct="1"/>
            <a:r>
              <a:rPr lang="en-US" altLang="zh-CN" b="1" dirty="0"/>
              <a:t>3.4.1  </a:t>
            </a:r>
            <a:r>
              <a:rPr lang="zh-CN" altLang="en-US" b="1" dirty="0"/>
              <a:t>指针</a:t>
            </a:r>
            <a:r>
              <a:rPr lang="zh-CN" altLang="en-US" b="1" dirty="0">
                <a:solidFill>
                  <a:srgbClr val="FF0000"/>
                </a:solidFill>
              </a:rPr>
              <a:t>概念的回顾</a:t>
            </a:r>
            <a:endParaRPr lang="zh-CN" altLang="en-US" b="1" dirty="0">
              <a:solidFill>
                <a:srgbClr val="FF0000"/>
              </a:solidFill>
            </a:endParaRPr>
          </a:p>
        </p:txBody>
      </p:sp>
      <p:sp>
        <p:nvSpPr>
          <p:cNvPr id="5" name="内容占位符 4"/>
          <p:cNvSpPr>
            <a:spLocks noGrp="1"/>
          </p:cNvSpPr>
          <p:nvPr>
            <p:ph idx="1"/>
          </p:nvPr>
        </p:nvSpPr>
        <p:spPr>
          <a:xfrm>
            <a:off x="1842356" y="980729"/>
            <a:ext cx="8507288" cy="1902701"/>
          </a:xfrm>
          <a:prstGeom prst="rect">
            <a:avLst/>
          </a:prstGeom>
        </p:spPr>
        <p:txBody>
          <a:bodyPr wrap="square">
            <a:spAutoFit/>
          </a:bodyPr>
          <a:lstStyle/>
          <a:p>
            <a:r>
              <a:rPr lang="zh-CN" altLang="en-US" sz="2800" dirty="0"/>
              <a:t>数据在内存中是如何存取的？</a:t>
            </a:r>
            <a:endParaRPr lang="en-US" altLang="zh-CN" sz="2800" dirty="0"/>
          </a:p>
          <a:p>
            <a:pPr marL="0" indent="0">
              <a:buNone/>
            </a:pPr>
            <a:r>
              <a:rPr lang="zh-CN" altLang="en-US" sz="2800" dirty="0"/>
              <a:t>系统根据程序中定义变量的类型，给变量分配一定的长度空间。字符型占</a:t>
            </a:r>
            <a:r>
              <a:rPr lang="en-US" altLang="zh-CN" sz="2800" dirty="0"/>
              <a:t>1</a:t>
            </a:r>
            <a:r>
              <a:rPr lang="zh-CN" altLang="en-US" sz="2800" dirty="0"/>
              <a:t>个字节，整型数占</a:t>
            </a:r>
            <a:r>
              <a:rPr lang="en-US" altLang="zh-CN" sz="2800" dirty="0"/>
              <a:t>4</a:t>
            </a:r>
            <a:r>
              <a:rPr lang="zh-CN" altLang="en-US" sz="2800" dirty="0"/>
              <a:t>个字节</a:t>
            </a:r>
            <a:r>
              <a:rPr lang="en-US" altLang="zh-CN" sz="2800" dirty="0"/>
              <a:t>.....</a:t>
            </a:r>
            <a:r>
              <a:rPr lang="zh-CN" altLang="en-US" sz="2800" dirty="0"/>
              <a:t>。内存区的每个字节都有编号，称之为</a:t>
            </a:r>
            <a:r>
              <a:rPr lang="zh-CN" altLang="en-US" sz="2800" dirty="0">
                <a:solidFill>
                  <a:srgbClr val="FF0000"/>
                </a:solidFill>
              </a:rPr>
              <a:t>地址</a:t>
            </a:r>
            <a:r>
              <a:rPr lang="zh-CN" altLang="en-US" sz="2800" dirty="0"/>
              <a:t>。</a:t>
            </a:r>
            <a:endParaRPr lang="zh-CN" altLang="en-US" dirty="0"/>
          </a:p>
        </p:txBody>
      </p:sp>
      <p:grpSp>
        <p:nvGrpSpPr>
          <p:cNvPr id="45" name="Group 5"/>
          <p:cNvGrpSpPr/>
          <p:nvPr/>
        </p:nvGrpSpPr>
        <p:grpSpPr bwMode="auto">
          <a:xfrm>
            <a:off x="4259228" y="2878918"/>
            <a:ext cx="2807279" cy="3181350"/>
            <a:chOff x="2587" y="1836"/>
            <a:chExt cx="1445" cy="2004"/>
          </a:xfrm>
        </p:grpSpPr>
        <p:sp>
          <p:nvSpPr>
            <p:cNvPr id="46" name="Rectangle 6"/>
            <p:cNvSpPr>
              <a:spLocks noChangeArrowheads="1"/>
            </p:cNvSpPr>
            <p:nvPr/>
          </p:nvSpPr>
          <p:spPr bwMode="auto">
            <a:xfrm>
              <a:off x="3216" y="3206"/>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endParaRPr lang="zh-CN" altLang="zh-CN">
                <a:solidFill>
                  <a:srgbClr val="000099"/>
                </a:solidFill>
              </a:endParaRPr>
            </a:p>
          </p:txBody>
        </p:sp>
        <p:sp>
          <p:nvSpPr>
            <p:cNvPr id="47" name="Rectangle 7"/>
            <p:cNvSpPr>
              <a:spLocks noChangeArrowheads="1"/>
            </p:cNvSpPr>
            <p:nvPr/>
          </p:nvSpPr>
          <p:spPr bwMode="auto">
            <a:xfrm>
              <a:off x="3216" y="2880"/>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endParaRPr lang="zh-CN" altLang="zh-CN">
                <a:solidFill>
                  <a:srgbClr val="000099"/>
                </a:solidFill>
              </a:endParaRPr>
            </a:p>
          </p:txBody>
        </p:sp>
        <p:sp>
          <p:nvSpPr>
            <p:cNvPr id="48" name="Rectangle 8"/>
            <p:cNvSpPr>
              <a:spLocks noChangeArrowheads="1"/>
            </p:cNvSpPr>
            <p:nvPr/>
          </p:nvSpPr>
          <p:spPr bwMode="auto">
            <a:xfrm>
              <a:off x="3216" y="2534"/>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endParaRPr lang="zh-CN" altLang="zh-CN">
                <a:solidFill>
                  <a:srgbClr val="000099"/>
                </a:solidFill>
              </a:endParaRPr>
            </a:p>
          </p:txBody>
        </p:sp>
        <p:sp>
          <p:nvSpPr>
            <p:cNvPr id="49" name="Rectangle 9"/>
            <p:cNvSpPr>
              <a:spLocks noChangeArrowheads="1"/>
            </p:cNvSpPr>
            <p:nvPr/>
          </p:nvSpPr>
          <p:spPr bwMode="auto">
            <a:xfrm>
              <a:off x="3216" y="2208"/>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endParaRPr lang="zh-CN" altLang="zh-CN">
                <a:solidFill>
                  <a:srgbClr val="000099"/>
                </a:solidFill>
              </a:endParaRPr>
            </a:p>
          </p:txBody>
        </p:sp>
        <p:sp>
          <p:nvSpPr>
            <p:cNvPr id="50" name="Rectangle 10"/>
            <p:cNvSpPr>
              <a:spLocks noChangeArrowheads="1"/>
            </p:cNvSpPr>
            <p:nvPr/>
          </p:nvSpPr>
          <p:spPr bwMode="auto">
            <a:xfrm>
              <a:off x="3216" y="187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endParaRPr lang="zh-CN" altLang="zh-CN">
                <a:solidFill>
                  <a:srgbClr val="000099"/>
                </a:solidFill>
              </a:endParaRPr>
            </a:p>
          </p:txBody>
        </p:sp>
        <p:sp>
          <p:nvSpPr>
            <p:cNvPr id="51" name="Line 11"/>
            <p:cNvSpPr>
              <a:spLocks noChangeShapeType="1"/>
            </p:cNvSpPr>
            <p:nvPr/>
          </p:nvSpPr>
          <p:spPr bwMode="auto">
            <a:xfrm>
              <a:off x="3216" y="1872"/>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2"/>
            <p:cNvSpPr>
              <a:spLocks noChangeShapeType="1"/>
            </p:cNvSpPr>
            <p:nvPr/>
          </p:nvSpPr>
          <p:spPr bwMode="auto">
            <a:xfrm>
              <a:off x="3216" y="2208"/>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3"/>
            <p:cNvSpPr>
              <a:spLocks noChangeShapeType="1"/>
            </p:cNvSpPr>
            <p:nvPr/>
          </p:nvSpPr>
          <p:spPr bwMode="auto">
            <a:xfrm>
              <a:off x="3216" y="2534"/>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4"/>
            <p:cNvSpPr>
              <a:spLocks noChangeShapeType="1"/>
            </p:cNvSpPr>
            <p:nvPr/>
          </p:nvSpPr>
          <p:spPr bwMode="auto">
            <a:xfrm>
              <a:off x="3216" y="2880"/>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5"/>
            <p:cNvSpPr>
              <a:spLocks noChangeShapeType="1"/>
            </p:cNvSpPr>
            <p:nvPr/>
          </p:nvSpPr>
          <p:spPr bwMode="auto">
            <a:xfrm>
              <a:off x="3216" y="3532"/>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6"/>
            <p:cNvSpPr>
              <a:spLocks noChangeShapeType="1"/>
            </p:cNvSpPr>
            <p:nvPr/>
          </p:nvSpPr>
          <p:spPr bwMode="auto">
            <a:xfrm>
              <a:off x="3216" y="1872"/>
              <a:ext cx="0" cy="166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17"/>
            <p:cNvSpPr>
              <a:spLocks noChangeShapeType="1"/>
            </p:cNvSpPr>
            <p:nvPr/>
          </p:nvSpPr>
          <p:spPr bwMode="auto">
            <a:xfrm>
              <a:off x="4032" y="1872"/>
              <a:ext cx="0" cy="166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8"/>
            <p:cNvSpPr>
              <a:spLocks noChangeShapeType="1"/>
            </p:cNvSpPr>
            <p:nvPr/>
          </p:nvSpPr>
          <p:spPr bwMode="auto">
            <a:xfrm>
              <a:off x="3216" y="3206"/>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Text Box 19"/>
            <p:cNvSpPr txBox="1">
              <a:spLocks noChangeArrowheads="1"/>
            </p:cNvSpPr>
            <p:nvPr/>
          </p:nvSpPr>
          <p:spPr bwMode="auto">
            <a:xfrm>
              <a:off x="2587" y="1836"/>
              <a:ext cx="624" cy="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a:lnSpc>
                  <a:spcPct val="100000"/>
                </a:lnSpc>
              </a:pPr>
              <a:r>
                <a:rPr lang="en-US" altLang="zh-CN" sz="2400" dirty="0">
                  <a:solidFill>
                    <a:srgbClr val="000099"/>
                  </a:solidFill>
                </a:rPr>
                <a:t>2000H</a:t>
              </a:r>
              <a:endParaRPr lang="en-US" altLang="zh-CN" sz="2400" dirty="0">
                <a:solidFill>
                  <a:srgbClr val="000099"/>
                </a:solidFill>
              </a:endParaRPr>
            </a:p>
            <a:p>
              <a:pPr>
                <a:lnSpc>
                  <a:spcPct val="100000"/>
                </a:lnSpc>
              </a:pPr>
              <a:r>
                <a:rPr lang="en-US" altLang="zh-CN" sz="2400" dirty="0">
                  <a:solidFill>
                    <a:srgbClr val="000099"/>
                  </a:solidFill>
                </a:rPr>
                <a:t>2001H</a:t>
              </a:r>
              <a:endParaRPr lang="en-US" altLang="zh-CN" sz="2400" dirty="0">
                <a:solidFill>
                  <a:srgbClr val="000099"/>
                </a:solidFill>
              </a:endParaRPr>
            </a:p>
            <a:p>
              <a:pPr>
                <a:lnSpc>
                  <a:spcPct val="100000"/>
                </a:lnSpc>
              </a:pPr>
              <a:r>
                <a:rPr lang="en-US" altLang="zh-CN" sz="2400" dirty="0">
                  <a:solidFill>
                    <a:srgbClr val="000099"/>
                  </a:solidFill>
                </a:rPr>
                <a:t>2002H</a:t>
              </a:r>
              <a:endParaRPr lang="en-US" altLang="zh-CN" sz="2400" dirty="0">
                <a:solidFill>
                  <a:srgbClr val="000099"/>
                </a:solidFill>
              </a:endParaRPr>
            </a:p>
            <a:p>
              <a:pPr>
                <a:lnSpc>
                  <a:spcPct val="100000"/>
                </a:lnSpc>
              </a:pPr>
              <a:r>
                <a:rPr lang="en-US" altLang="zh-CN" sz="2400" dirty="0">
                  <a:solidFill>
                    <a:srgbClr val="000099"/>
                  </a:solidFill>
                </a:rPr>
                <a:t>2003H</a:t>
              </a:r>
              <a:endParaRPr lang="en-US" altLang="zh-CN" sz="2400" dirty="0">
                <a:solidFill>
                  <a:srgbClr val="000099"/>
                </a:solidFill>
              </a:endParaRPr>
            </a:p>
            <a:p>
              <a:pPr>
                <a:lnSpc>
                  <a:spcPct val="100000"/>
                </a:lnSpc>
              </a:pPr>
              <a:r>
                <a:rPr lang="en-US" altLang="zh-CN" sz="2400" dirty="0">
                  <a:solidFill>
                    <a:srgbClr val="000099"/>
                  </a:solidFill>
                </a:rPr>
                <a:t>2004H</a:t>
              </a:r>
              <a:endParaRPr lang="en-US" altLang="zh-CN" sz="2400" dirty="0">
                <a:solidFill>
                  <a:srgbClr val="000099"/>
                </a:solidFill>
              </a:endParaRPr>
            </a:p>
          </p:txBody>
        </p:sp>
        <p:sp>
          <p:nvSpPr>
            <p:cNvPr id="60" name="Text Box 20"/>
            <p:cNvSpPr txBox="1">
              <a:spLocks noChangeArrowheads="1"/>
            </p:cNvSpPr>
            <p:nvPr/>
          </p:nvSpPr>
          <p:spPr bwMode="auto">
            <a:xfrm>
              <a:off x="3408" y="192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00000"/>
                </a:lnSpc>
              </a:pPr>
              <a:r>
                <a:rPr lang="en-US" altLang="zh-CN" sz="2400">
                  <a:solidFill>
                    <a:srgbClr val="000099"/>
                  </a:solidFill>
                </a:rPr>
                <a:t>3</a:t>
              </a:r>
              <a:endParaRPr lang="en-US" altLang="zh-CN" sz="2400">
                <a:solidFill>
                  <a:srgbClr val="000099"/>
                </a:solidFill>
              </a:endParaRPr>
            </a:p>
          </p:txBody>
        </p:sp>
        <p:sp>
          <p:nvSpPr>
            <p:cNvPr id="61" name="Text Box 21"/>
            <p:cNvSpPr txBox="1">
              <a:spLocks noChangeArrowheads="1"/>
            </p:cNvSpPr>
            <p:nvPr/>
          </p:nvSpPr>
          <p:spPr bwMode="auto">
            <a:xfrm>
              <a:off x="3456" y="25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00000"/>
                </a:lnSpc>
              </a:pPr>
              <a:r>
                <a:rPr lang="en-US" altLang="zh-CN" sz="2400">
                  <a:solidFill>
                    <a:srgbClr val="000099"/>
                  </a:solidFill>
                </a:rPr>
                <a:t>5</a:t>
              </a:r>
              <a:endParaRPr lang="en-US" altLang="zh-CN" sz="2400">
                <a:solidFill>
                  <a:srgbClr val="000099"/>
                </a:solidFill>
              </a:endParaRPr>
            </a:p>
          </p:txBody>
        </p:sp>
        <p:sp>
          <p:nvSpPr>
            <p:cNvPr id="62" name="Text Box 22"/>
            <p:cNvSpPr txBox="1">
              <a:spLocks noChangeArrowheads="1"/>
            </p:cNvSpPr>
            <p:nvPr/>
          </p:nvSpPr>
          <p:spPr bwMode="auto">
            <a:xfrm>
              <a:off x="3312" y="355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400">
                  <a:solidFill>
                    <a:srgbClr val="000099"/>
                  </a:solidFill>
                </a:rPr>
                <a:t>内存</a:t>
              </a:r>
              <a:endParaRPr lang="zh-CN" altLang="en-US" sz="2400">
                <a:solidFill>
                  <a:srgbClr val="000099"/>
                </a:solidFill>
              </a:endParaRPr>
            </a:p>
          </p:txBody>
        </p:sp>
      </p:grpSp>
      <p:sp>
        <p:nvSpPr>
          <p:cNvPr id="63" name="AutoShape 23"/>
          <p:cNvSpPr>
            <a:spLocks noChangeArrowheads="1"/>
          </p:cNvSpPr>
          <p:nvPr/>
        </p:nvSpPr>
        <p:spPr bwMode="auto">
          <a:xfrm>
            <a:off x="2189705" y="2936068"/>
            <a:ext cx="1828800" cy="990600"/>
          </a:xfrm>
          <a:prstGeom prst="wedgeRoundRectCallout">
            <a:avLst>
              <a:gd name="adj1" fmla="val 79602"/>
              <a:gd name="adj2" fmla="val -26120"/>
              <a:gd name="adj3" fmla="val 16667"/>
            </a:avLst>
          </a:prstGeom>
          <a:solidFill>
            <a:srgbClr val="FF00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pPr algn="ctr">
              <a:lnSpc>
                <a:spcPct val="110000"/>
              </a:lnSpc>
            </a:pPr>
            <a:r>
              <a:rPr lang="zh-CN" altLang="en-US" sz="2800" dirty="0">
                <a:solidFill>
                  <a:srgbClr val="FFFF00"/>
                </a:solidFill>
              </a:rPr>
              <a:t>内存单元的地址</a:t>
            </a:r>
            <a:endParaRPr lang="zh-CN" altLang="en-US" sz="2800" dirty="0">
              <a:solidFill>
                <a:srgbClr val="FFFF00"/>
              </a:solidFill>
            </a:endParaRPr>
          </a:p>
        </p:txBody>
      </p:sp>
      <p:sp>
        <p:nvSpPr>
          <p:cNvPr id="64" name="AutoShape 24"/>
          <p:cNvSpPr>
            <a:spLocks noChangeArrowheads="1"/>
          </p:cNvSpPr>
          <p:nvPr/>
        </p:nvSpPr>
        <p:spPr bwMode="auto">
          <a:xfrm>
            <a:off x="7371305" y="3926668"/>
            <a:ext cx="1676400" cy="1066800"/>
          </a:xfrm>
          <a:prstGeom prst="wedgeRoundRectCallout">
            <a:avLst>
              <a:gd name="adj1" fmla="val -81722"/>
              <a:gd name="adj2" fmla="val -26935"/>
              <a:gd name="adj3" fmla="val 16667"/>
            </a:avLst>
          </a:prstGeom>
          <a:solidFill>
            <a:srgbClr val="FF0000"/>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pPr algn="ctr">
              <a:lnSpc>
                <a:spcPct val="110000"/>
              </a:lnSpc>
            </a:pPr>
            <a:r>
              <a:rPr lang="zh-CN" altLang="en-US" sz="2800">
                <a:solidFill>
                  <a:srgbClr val="FFFF00"/>
                </a:solidFill>
              </a:rPr>
              <a:t>内存单元的内容</a:t>
            </a:r>
            <a:endParaRPr lang="zh-CN" altLang="en-US" sz="280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strips(down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utoUpdateAnimBg="0"/>
      <p:bldP spid="6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6223" y="1142571"/>
            <a:ext cx="4693914" cy="523220"/>
          </a:xfrm>
          <a:prstGeom prst="rect">
            <a:avLst/>
          </a:prstGeom>
        </p:spPr>
        <p:txBody>
          <a:bodyPr wrap="none">
            <a:spAutoFit/>
          </a:bodyPr>
          <a:lstStyle/>
          <a:p>
            <a:pPr algn="l"/>
            <a:r>
              <a:rPr lang="en-US" altLang="zh-CN" sz="2800" dirty="0"/>
              <a:t>1</a:t>
            </a:r>
            <a:r>
              <a:rPr lang="zh-CN" altLang="en-US" sz="2800" dirty="0"/>
              <a:t>、指针变量的定义和初始化</a:t>
            </a:r>
            <a:endParaRPr lang="zh-CN" altLang="en-US" sz="2800" dirty="0"/>
          </a:p>
        </p:txBody>
      </p:sp>
      <p:sp>
        <p:nvSpPr>
          <p:cNvPr id="6" name="矩形 5"/>
          <p:cNvSpPr/>
          <p:nvPr/>
        </p:nvSpPr>
        <p:spPr>
          <a:xfrm>
            <a:off x="2006223" y="1718636"/>
            <a:ext cx="7095435" cy="1384995"/>
          </a:xfrm>
          <a:prstGeom prst="rect">
            <a:avLst/>
          </a:prstGeom>
        </p:spPr>
        <p:txBody>
          <a:bodyPr wrap="square">
            <a:spAutoFit/>
          </a:bodyPr>
          <a:lstStyle/>
          <a:p>
            <a:pPr algn="l"/>
            <a:r>
              <a:rPr lang="zh-CN" altLang="en-US" sz="2800" dirty="0"/>
              <a:t>形式：</a:t>
            </a:r>
            <a:endParaRPr lang="zh-CN" altLang="en-US" sz="2800" dirty="0"/>
          </a:p>
          <a:p>
            <a:pPr lvl="1" algn="l">
              <a:buFontTx/>
              <a:buNone/>
            </a:pPr>
            <a:r>
              <a:rPr lang="zh-CN" altLang="en-US" sz="2800" dirty="0">
                <a:solidFill>
                  <a:schemeClr val="accent1"/>
                </a:solidFill>
              </a:rPr>
              <a:t>         </a:t>
            </a:r>
            <a:r>
              <a:rPr lang="zh-CN" altLang="en-US" sz="2800" dirty="0">
                <a:solidFill>
                  <a:srgbClr val="0000FF"/>
                </a:solidFill>
              </a:rPr>
              <a:t>数据类型  *指针名</a:t>
            </a:r>
            <a:r>
              <a:rPr lang="en-US" altLang="zh-CN" sz="2800" dirty="0">
                <a:solidFill>
                  <a:srgbClr val="0000FF"/>
                </a:solidFill>
              </a:rPr>
              <a:t>[</a:t>
            </a:r>
            <a:r>
              <a:rPr lang="zh-CN" altLang="en-US" sz="2800" dirty="0">
                <a:solidFill>
                  <a:srgbClr val="0000FF"/>
                </a:solidFill>
              </a:rPr>
              <a:t>＝初始地址</a:t>
            </a:r>
            <a:r>
              <a:rPr lang="en-US" altLang="zh-CN" sz="2800" dirty="0">
                <a:solidFill>
                  <a:srgbClr val="0000FF"/>
                </a:solidFill>
              </a:rPr>
              <a:t>]</a:t>
            </a:r>
            <a:r>
              <a:rPr lang="zh-CN" altLang="en-US" sz="2800" dirty="0">
                <a:solidFill>
                  <a:srgbClr val="0000FF"/>
                </a:solidFill>
              </a:rPr>
              <a:t>；</a:t>
            </a:r>
            <a:endParaRPr lang="zh-CN" altLang="en-US" sz="2800" dirty="0">
              <a:solidFill>
                <a:srgbClr val="0000FF"/>
              </a:solidFill>
            </a:endParaRPr>
          </a:p>
          <a:p>
            <a:pPr lvl="1" algn="l">
              <a:buFontTx/>
              <a:buNone/>
            </a:pPr>
            <a:r>
              <a:rPr lang="zh-CN" altLang="en-US" sz="2800" dirty="0"/>
              <a:t>例：  </a:t>
            </a:r>
            <a:r>
              <a:rPr lang="en-US" altLang="zh-CN" sz="2800" dirty="0" err="1"/>
              <a:t>int</a:t>
            </a:r>
            <a:r>
              <a:rPr lang="en-US" altLang="zh-CN" sz="2800" dirty="0"/>
              <a:t> *p=&amp;a;</a:t>
            </a:r>
            <a:endParaRPr lang="en-US" altLang="zh-CN" sz="2800" dirty="0"/>
          </a:p>
        </p:txBody>
      </p:sp>
      <p:sp>
        <p:nvSpPr>
          <p:cNvPr id="7" name="矩形 6"/>
          <p:cNvSpPr/>
          <p:nvPr/>
        </p:nvSpPr>
        <p:spPr>
          <a:xfrm>
            <a:off x="1975390" y="3551185"/>
            <a:ext cx="3975768" cy="523220"/>
          </a:xfrm>
          <a:prstGeom prst="rect">
            <a:avLst/>
          </a:prstGeom>
        </p:spPr>
        <p:txBody>
          <a:bodyPr wrap="none">
            <a:spAutoFit/>
          </a:bodyPr>
          <a:lstStyle/>
          <a:p>
            <a:pPr algn="l"/>
            <a:r>
              <a:rPr lang="en-US" altLang="zh-CN" sz="2800" dirty="0"/>
              <a:t>2</a:t>
            </a:r>
            <a:r>
              <a:rPr lang="zh-CN" altLang="en-US" sz="2800" dirty="0"/>
              <a:t>、指针变量的赋值运算</a:t>
            </a:r>
            <a:endParaRPr lang="zh-CN" altLang="en-US" sz="2800" dirty="0"/>
          </a:p>
        </p:txBody>
      </p:sp>
      <p:sp>
        <p:nvSpPr>
          <p:cNvPr id="8" name="矩形 7"/>
          <p:cNvSpPr/>
          <p:nvPr/>
        </p:nvSpPr>
        <p:spPr>
          <a:xfrm>
            <a:off x="3266334" y="4149080"/>
            <a:ext cx="2190023" cy="954107"/>
          </a:xfrm>
          <a:prstGeom prst="rect">
            <a:avLst/>
          </a:prstGeom>
        </p:spPr>
        <p:txBody>
          <a:bodyPr wrap="none">
            <a:spAutoFit/>
          </a:bodyPr>
          <a:lstStyle/>
          <a:p>
            <a:pPr algn="l"/>
            <a:r>
              <a:rPr lang="zh-CN" altLang="en-US" sz="2800" dirty="0">
                <a:solidFill>
                  <a:srgbClr val="FF0000"/>
                </a:solidFill>
              </a:rPr>
              <a:t>指针名</a:t>
            </a:r>
            <a:r>
              <a:rPr lang="en-US" altLang="zh-CN" sz="2800" dirty="0">
                <a:solidFill>
                  <a:srgbClr val="FF0000"/>
                </a:solidFill>
              </a:rPr>
              <a:t>=</a:t>
            </a:r>
            <a:r>
              <a:rPr lang="zh-CN" altLang="en-US" sz="2800" dirty="0">
                <a:solidFill>
                  <a:srgbClr val="FF0000"/>
                </a:solidFill>
              </a:rPr>
              <a:t>地址</a:t>
            </a:r>
            <a:endParaRPr lang="zh-CN" altLang="en-US" sz="2800" dirty="0">
              <a:solidFill>
                <a:srgbClr val="FF0000"/>
              </a:solidFill>
            </a:endParaRPr>
          </a:p>
          <a:p>
            <a:pPr algn="l"/>
            <a:r>
              <a:rPr lang="zh-CN" altLang="en-US" sz="2800" dirty="0"/>
              <a:t>例</a:t>
            </a:r>
            <a:r>
              <a:rPr lang="en-US" altLang="zh-CN" sz="2800" dirty="0"/>
              <a:t>:</a:t>
            </a:r>
            <a:r>
              <a:rPr lang="zh-CN" altLang="en-US" sz="2800" dirty="0"/>
              <a:t> </a:t>
            </a:r>
            <a:r>
              <a:rPr lang="en-US" altLang="zh-CN" sz="2800" dirty="0"/>
              <a:t>p=&amp;a;</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1000"/>
                                        <p:tgtEl>
                                          <p:spTgt spid="6">
                                            <p:txEl>
                                              <p:pRg st="1" end="1"/>
                                            </p:txEl>
                                          </p:spTgt>
                                        </p:tgtEl>
                                      </p:cBhvr>
                                    </p:animEffect>
                                    <p:anim calcmode="lin" valueType="num">
                                      <p:cBhvr>
                                        <p:cTn id="1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1000"/>
                                        <p:tgtEl>
                                          <p:spTgt spid="7">
                                            <p:txEl>
                                              <p:pRg st="0" end="0"/>
                                            </p:txEl>
                                          </p:spTgt>
                                        </p:tgtEl>
                                      </p:cBhvr>
                                    </p:animEffect>
                                    <p:anim calcmode="lin" valueType="num">
                                      <p:cBhvr>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2506662" y="123022"/>
            <a:ext cx="5893594" cy="647700"/>
          </a:xfrm>
        </p:spPr>
        <p:txBody>
          <a:bodyPr/>
          <a:lstStyle/>
          <a:p>
            <a:pPr marL="0" indent="0">
              <a:buNone/>
            </a:pPr>
            <a:r>
              <a:rPr lang="zh-CN" altLang="en-US" sz="3200" dirty="0">
                <a:solidFill>
                  <a:srgbClr val="FFC000"/>
                </a:solidFill>
                <a:ea typeface="宋体" panose="02010600030101010101" pitchFamily="2" charset="-122"/>
              </a:rPr>
              <a:t>面试题：面向对象的三大特征 </a:t>
            </a:r>
            <a:endParaRPr lang="zh-CN" altLang="en-US" sz="3200" dirty="0">
              <a:solidFill>
                <a:srgbClr val="FFC000"/>
              </a:solidFill>
              <a:ea typeface="宋体" panose="02010600030101010101" pitchFamily="2" charset="-122"/>
            </a:endParaRPr>
          </a:p>
          <a:p>
            <a:pPr marL="0" indent="0">
              <a:buNone/>
            </a:pPr>
            <a:endParaRPr lang="en-US" altLang="zh-CN" sz="3600" dirty="0">
              <a:solidFill>
                <a:srgbClr val="FFC000"/>
              </a:solidFill>
              <a:ea typeface="宋体" panose="02010600030101010101" pitchFamily="2" charset="-122"/>
            </a:endParaRPr>
          </a:p>
        </p:txBody>
      </p:sp>
      <p:sp>
        <p:nvSpPr>
          <p:cNvPr id="82947" name="矩形 3"/>
          <p:cNvSpPr>
            <a:spLocks noChangeArrowheads="1"/>
          </p:cNvSpPr>
          <p:nvPr/>
        </p:nvSpPr>
        <p:spPr bwMode="auto">
          <a:xfrm>
            <a:off x="1847850" y="1125538"/>
            <a:ext cx="84915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l">
              <a:spcBef>
                <a:spcPct val="0"/>
              </a:spcBef>
              <a:buClrTx/>
              <a:buSzTx/>
              <a:buFontTx/>
              <a:buNone/>
            </a:pPr>
            <a:r>
              <a:rPr lang="zh-CN" altLang="en-US" b="0" dirty="0">
                <a:solidFill>
                  <a:schemeClr val="tx1"/>
                </a:solidFill>
                <a:latin typeface="Arial" panose="020B0604020202020204" pitchFamily="34" charset="0"/>
                <a:ea typeface="宋体" panose="02010600030101010101" pitchFamily="2" charset="-122"/>
              </a:rPr>
              <a:t>面向对象的三大特征是封装性、继承性和多态性。</a:t>
            </a:r>
            <a:endParaRPr lang="en-US" altLang="zh-CN" b="0" dirty="0">
              <a:solidFill>
                <a:schemeClr val="tx1"/>
              </a:solidFill>
              <a:latin typeface="Arial" panose="020B0604020202020204" pitchFamily="34" charset="0"/>
              <a:ea typeface="宋体" panose="02010600030101010101" pitchFamily="2" charset="-122"/>
            </a:endParaRPr>
          </a:p>
          <a:p>
            <a:pPr algn="l">
              <a:spcBef>
                <a:spcPct val="0"/>
              </a:spcBef>
              <a:buClrTx/>
              <a:buSzTx/>
              <a:buFontTx/>
              <a:buNone/>
            </a:pPr>
            <a:r>
              <a:rPr lang="zh-CN" altLang="en-US" b="0" dirty="0">
                <a:solidFill>
                  <a:schemeClr val="tx1"/>
                </a:solidFill>
                <a:latin typeface="Arial" panose="020B0604020202020204" pitchFamily="34" charset="0"/>
                <a:ea typeface="宋体" panose="02010600030101010101" pitchFamily="2" charset="-122"/>
              </a:rPr>
              <a:t> 封装性：将客观事物抽象成类，每个类对自身的数据和方法实行</a:t>
            </a:r>
            <a:r>
              <a:rPr lang="en-US" altLang="zh-CN" b="0" dirty="0">
                <a:solidFill>
                  <a:schemeClr val="tx1"/>
                </a:solidFill>
                <a:latin typeface="Arial" panose="020B0604020202020204" pitchFamily="34" charset="0"/>
                <a:ea typeface="宋体" panose="02010600030101010101" pitchFamily="2" charset="-122"/>
              </a:rPr>
              <a:t>protection</a:t>
            </a:r>
            <a:r>
              <a:rPr lang="zh-CN" altLang="en-US" b="0" dirty="0">
                <a:solidFill>
                  <a:schemeClr val="tx1"/>
                </a:solidFill>
                <a:latin typeface="Arial" panose="020B0604020202020204" pitchFamily="34" charset="0"/>
                <a:ea typeface="宋体" panose="02010600030101010101" pitchFamily="2" charset="-122"/>
              </a:rPr>
              <a:t>（</a:t>
            </a:r>
            <a:r>
              <a:rPr lang="en-US" altLang="zh-CN" b="0" dirty="0">
                <a:solidFill>
                  <a:schemeClr val="tx1"/>
                </a:solidFill>
                <a:latin typeface="Arial" panose="020B0604020202020204" pitchFamily="34" charset="0"/>
                <a:ea typeface="宋体" panose="02010600030101010101" pitchFamily="2" charset="-122"/>
              </a:rPr>
              <a:t>private</a:t>
            </a:r>
            <a:r>
              <a:rPr lang="zh-CN" altLang="en-US" b="0" dirty="0">
                <a:solidFill>
                  <a:schemeClr val="tx1"/>
                </a:solidFill>
                <a:latin typeface="Arial" panose="020B0604020202020204" pitchFamily="34" charset="0"/>
                <a:ea typeface="宋体" panose="02010600030101010101" pitchFamily="2" charset="-122"/>
              </a:rPr>
              <a:t>， </a:t>
            </a:r>
            <a:r>
              <a:rPr lang="en-US" altLang="zh-CN" b="0" dirty="0">
                <a:solidFill>
                  <a:schemeClr val="tx1"/>
                </a:solidFill>
                <a:latin typeface="Arial" panose="020B0604020202020204" pitchFamily="34" charset="0"/>
                <a:ea typeface="宋体" panose="02010600030101010101" pitchFamily="2" charset="-122"/>
              </a:rPr>
              <a:t>protected</a:t>
            </a:r>
            <a:r>
              <a:rPr lang="zh-CN" altLang="en-US" b="0" dirty="0">
                <a:solidFill>
                  <a:schemeClr val="tx1"/>
                </a:solidFill>
                <a:latin typeface="Arial" panose="020B0604020202020204" pitchFamily="34" charset="0"/>
                <a:ea typeface="宋体" panose="02010600030101010101" pitchFamily="2" charset="-122"/>
              </a:rPr>
              <a:t>，</a:t>
            </a:r>
            <a:r>
              <a:rPr lang="en-US" altLang="zh-CN" b="0" dirty="0">
                <a:solidFill>
                  <a:schemeClr val="tx1"/>
                </a:solidFill>
                <a:latin typeface="Arial" panose="020B0604020202020204" pitchFamily="34" charset="0"/>
                <a:ea typeface="宋体" panose="02010600030101010101" pitchFamily="2" charset="-122"/>
              </a:rPr>
              <a:t>public</a:t>
            </a:r>
            <a:r>
              <a:rPr lang="zh-CN" altLang="en-US" b="0" dirty="0">
                <a:solidFill>
                  <a:schemeClr val="tx1"/>
                </a:solidFill>
                <a:latin typeface="Arial" panose="020B0604020202020204" pitchFamily="34" charset="0"/>
                <a:ea typeface="宋体" panose="02010600030101010101" pitchFamily="2" charset="-122"/>
              </a:rPr>
              <a:t>）。 </a:t>
            </a:r>
            <a:endParaRPr lang="en-US" altLang="zh-CN" b="0" dirty="0">
              <a:solidFill>
                <a:schemeClr val="tx1"/>
              </a:solidFill>
              <a:latin typeface="Arial" panose="020B0604020202020204" pitchFamily="34" charset="0"/>
              <a:ea typeface="宋体" panose="02010600030101010101" pitchFamily="2" charset="-122"/>
            </a:endParaRPr>
          </a:p>
          <a:p>
            <a:pPr algn="l">
              <a:spcBef>
                <a:spcPct val="0"/>
              </a:spcBef>
              <a:buClrTx/>
              <a:buSzTx/>
              <a:buFontTx/>
              <a:buNone/>
            </a:pPr>
            <a:r>
              <a:rPr lang="zh-CN" altLang="en-US" b="0" dirty="0">
                <a:solidFill>
                  <a:schemeClr val="tx1"/>
                </a:solidFill>
                <a:latin typeface="Arial" panose="020B0604020202020204" pitchFamily="34" charset="0"/>
                <a:ea typeface="宋体" panose="02010600030101010101" pitchFamily="2" charset="-122"/>
              </a:rPr>
              <a:t> 继承性：对象之间的相互关系</a:t>
            </a:r>
            <a:r>
              <a:rPr lang="en-US" altLang="zh-CN" b="0" dirty="0">
                <a:solidFill>
                  <a:schemeClr val="tx1"/>
                </a:solidFill>
                <a:latin typeface="Arial" panose="020B0604020202020204" pitchFamily="34" charset="0"/>
                <a:ea typeface="宋体" panose="02010600030101010101" pitchFamily="2" charset="-122"/>
              </a:rPr>
              <a:t>,</a:t>
            </a:r>
            <a:r>
              <a:rPr lang="zh-CN" altLang="en-US" b="0" dirty="0">
                <a:solidFill>
                  <a:schemeClr val="tx1"/>
                </a:solidFill>
                <a:latin typeface="Arial" panose="020B0604020202020204" pitchFamily="34" charset="0"/>
                <a:ea typeface="宋体" panose="02010600030101010101" pitchFamily="2" charset="-122"/>
              </a:rPr>
              <a:t>使得某类对象可以继承另外一类对象（祖先）的特征和功能。</a:t>
            </a:r>
            <a:endParaRPr lang="zh-CN" altLang="en-US" b="0" dirty="0">
              <a:solidFill>
                <a:schemeClr val="tx1"/>
              </a:solidFill>
              <a:latin typeface="Arial" panose="020B0604020202020204" pitchFamily="34" charset="0"/>
              <a:ea typeface="宋体" panose="02010600030101010101" pitchFamily="2" charset="-122"/>
            </a:endParaRPr>
          </a:p>
          <a:p>
            <a:pPr algn="l" eaLnBrk="1" hangingPunct="1">
              <a:lnSpc>
                <a:spcPct val="90000"/>
              </a:lnSpc>
              <a:buFontTx/>
              <a:buNone/>
            </a:pPr>
            <a:r>
              <a:rPr lang="zh-CN" altLang="en-US" b="0" dirty="0">
                <a:solidFill>
                  <a:schemeClr val="tx1"/>
                </a:solidFill>
                <a:latin typeface="Arial" panose="020B0604020202020204" pitchFamily="34" charset="0"/>
                <a:ea typeface="宋体" panose="02010600030101010101" pitchFamily="2" charset="-122"/>
              </a:rPr>
              <a:t> 多态性：对象根据所接受的消息而做出动作，同样的消息为不同的对象接受时可导致完全不同的行动，该现象称为多态性。</a:t>
            </a:r>
            <a:endParaRPr lang="zh-CN" altLang="en-US" b="0" dirty="0">
              <a:solidFill>
                <a:schemeClr val="tx1"/>
              </a:solidFill>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a:xfrm>
            <a:off x="3207635" y="6453188"/>
            <a:ext cx="6203950" cy="271462"/>
          </a:xfrm>
        </p:spPr>
        <p:txBody>
          <a:bodyPr/>
          <a:lstStyle/>
          <a:p>
            <a:pPr>
              <a:defRPr/>
            </a:pPr>
            <a:r>
              <a:rPr lang="zh-CN" altLang="en-US" dirty="0"/>
              <a:t>面向对象技术与</a:t>
            </a:r>
            <a:r>
              <a:rPr lang="en-US" altLang="zh-CN" dirty="0"/>
              <a:t>C++</a:t>
            </a:r>
            <a:r>
              <a:rPr lang="zh-CN" altLang="en-US" dirty="0"/>
              <a:t>程序设计</a:t>
            </a:r>
            <a:endParaRPr lang="zh-CN" altLang="zh-CN" dirty="0"/>
          </a:p>
        </p:txBody>
      </p:sp>
      <p:sp>
        <p:nvSpPr>
          <p:cNvPr id="3" name="灯片编号占位符 2"/>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
        <p:nvSpPr>
          <p:cNvPr id="4" name="日期占位符 3"/>
          <p:cNvSpPr>
            <a:spLocks noGrp="1"/>
          </p:cNvSpPr>
          <p:nvPr>
            <p:ph type="dt" sz="half" idx="12"/>
          </p:nvPr>
        </p:nvSpPr>
        <p:spPr/>
        <p:txBody>
          <a:bodyPr/>
          <a:lstStyle/>
          <a:p>
            <a:pPr>
              <a:defRPr/>
            </a:pPr>
            <a:fld id="{8F441225-E25B-4151-A12F-66DCE5C11975}" type="datetime1">
              <a:rPr lang="zh-CN" altLang="en-US" smtClean="0"/>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32756" y="964407"/>
            <a:ext cx="8892480" cy="5248275"/>
          </a:xfrm>
        </p:spPr>
        <p:txBody>
          <a:bodyPr/>
          <a:lstStyle/>
          <a:p>
            <a:r>
              <a:rPr lang="zh-CN" altLang="en-US" dirty="0"/>
              <a:t>注意事项</a:t>
            </a:r>
            <a:endParaRPr lang="zh-CN" altLang="en-US" dirty="0"/>
          </a:p>
          <a:p>
            <a:pPr lvl="1"/>
            <a:r>
              <a:rPr lang="zh-CN" altLang="en-US" dirty="0"/>
              <a:t>向指针变量赋的值必须是地址常量或变量，不能是普通整数。</a:t>
            </a:r>
            <a:endParaRPr lang="en-US" altLang="zh-CN" dirty="0"/>
          </a:p>
          <a:p>
            <a:pPr lvl="1"/>
            <a:r>
              <a:rPr lang="zh-CN" altLang="en-US" dirty="0"/>
              <a:t>用变量地址作为初值时，该变量必须在指针初始化之前已说明，且变量类型应与指针类型一致。</a:t>
            </a:r>
            <a:endParaRPr lang="zh-CN" altLang="en-US" dirty="0"/>
          </a:p>
          <a:p>
            <a:pPr lvl="1"/>
            <a:r>
              <a:rPr lang="zh-CN" altLang="en-US" dirty="0"/>
              <a:t>可以用一个已赋初值的指针去初始化另一个指针变量。</a:t>
            </a:r>
            <a:endParaRPr lang="en-US" altLang="zh-CN" dirty="0"/>
          </a:p>
          <a:p>
            <a:pPr lvl="1"/>
            <a:r>
              <a:rPr lang="zh-CN" altLang="en-US" dirty="0"/>
              <a:t>指针的类型是它所指向变量的类型，而不是指针本身数据值的类型，任何一个指针本身的数据值都是</a:t>
            </a:r>
            <a:r>
              <a:rPr lang="en-US" altLang="zh-CN" dirty="0"/>
              <a:t>unsigned long </a:t>
            </a:r>
            <a:r>
              <a:rPr lang="en-US" altLang="zh-CN" dirty="0" err="1"/>
              <a:t>int</a:t>
            </a:r>
            <a:r>
              <a:rPr lang="zh-CN" altLang="en-US" dirty="0"/>
              <a:t>型。</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 name="矩形 6"/>
          <p:cNvSpPr/>
          <p:nvPr/>
        </p:nvSpPr>
        <p:spPr>
          <a:xfrm>
            <a:off x="1991544" y="1124744"/>
            <a:ext cx="4658648" cy="523220"/>
          </a:xfrm>
          <a:prstGeom prst="rect">
            <a:avLst/>
          </a:prstGeom>
        </p:spPr>
        <p:txBody>
          <a:bodyPr wrap="none">
            <a:spAutoFit/>
          </a:bodyPr>
          <a:lstStyle/>
          <a:p>
            <a:pPr algn="l"/>
            <a:r>
              <a:rPr lang="en-US" altLang="zh-CN" sz="2800" dirty="0"/>
              <a:t>3</a:t>
            </a:r>
            <a:r>
              <a:rPr lang="zh-CN" altLang="en-US" sz="2800" dirty="0"/>
              <a:t>、与地址相关的运算</a:t>
            </a:r>
            <a:r>
              <a:rPr lang="en-US" altLang="zh-CN" sz="2800" dirty="0"/>
              <a:t>--*</a:t>
            </a:r>
            <a:r>
              <a:rPr lang="zh-CN" altLang="en-US" sz="2800" dirty="0"/>
              <a:t>和</a:t>
            </a:r>
            <a:r>
              <a:rPr lang="en-US" altLang="zh-CN" sz="2800" dirty="0"/>
              <a:t>&amp;</a:t>
            </a:r>
            <a:endParaRPr lang="zh-CN" altLang="en-US" sz="2800" dirty="0"/>
          </a:p>
        </p:txBody>
      </p:sp>
      <p:sp>
        <p:nvSpPr>
          <p:cNvPr id="8" name="矩形 7"/>
          <p:cNvSpPr/>
          <p:nvPr/>
        </p:nvSpPr>
        <p:spPr>
          <a:xfrm>
            <a:off x="2472580" y="1753852"/>
            <a:ext cx="7625125" cy="1815882"/>
          </a:xfrm>
          <a:prstGeom prst="rect">
            <a:avLst/>
          </a:prstGeom>
        </p:spPr>
        <p:txBody>
          <a:bodyPr wrap="square">
            <a:spAutoFit/>
          </a:bodyPr>
          <a:lstStyle/>
          <a:p>
            <a:pPr algn="l"/>
            <a:r>
              <a:rPr lang="en-US" altLang="zh-CN" sz="2800" dirty="0">
                <a:solidFill>
                  <a:srgbClr val="FF0000"/>
                </a:solidFill>
              </a:rPr>
              <a:t>*</a:t>
            </a:r>
            <a:r>
              <a:rPr lang="en-US" altLang="zh-CN" sz="2800" dirty="0"/>
              <a:t>: </a:t>
            </a:r>
            <a:r>
              <a:rPr lang="zh-CN" altLang="en-US" sz="2800" dirty="0"/>
              <a:t>指针运算符</a:t>
            </a:r>
            <a:r>
              <a:rPr lang="en-US" altLang="zh-CN" sz="2800" dirty="0"/>
              <a:t>, </a:t>
            </a:r>
            <a:r>
              <a:rPr lang="zh-CN" altLang="en-US" sz="2800" dirty="0"/>
              <a:t>一元操作符</a:t>
            </a:r>
            <a:r>
              <a:rPr lang="en-US" altLang="zh-CN" sz="2800" dirty="0"/>
              <a:t>,</a:t>
            </a:r>
            <a:r>
              <a:rPr lang="zh-CN" altLang="en-US" sz="2800" dirty="0"/>
              <a:t>表示指针所指向的变量的值。</a:t>
            </a:r>
            <a:endParaRPr lang="zh-CN" altLang="en-US" sz="2800" dirty="0"/>
          </a:p>
          <a:p>
            <a:pPr algn="l"/>
            <a:r>
              <a:rPr lang="en-US" altLang="zh-CN" sz="2800" dirty="0">
                <a:solidFill>
                  <a:srgbClr val="FF0000"/>
                </a:solidFill>
              </a:rPr>
              <a:t>&amp;</a:t>
            </a:r>
            <a:r>
              <a:rPr lang="en-US" altLang="zh-CN" sz="2800" dirty="0"/>
              <a:t>: </a:t>
            </a:r>
            <a:r>
              <a:rPr lang="zh-CN" altLang="en-US" sz="2800" dirty="0"/>
              <a:t>取地址运算符</a:t>
            </a:r>
            <a:r>
              <a:rPr lang="en-US" altLang="zh-CN" sz="2800" dirty="0"/>
              <a:t>, </a:t>
            </a:r>
            <a:r>
              <a:rPr lang="zh-CN" altLang="en-US" sz="2800" dirty="0"/>
              <a:t>一元操作符</a:t>
            </a:r>
            <a:r>
              <a:rPr lang="en-US" altLang="zh-CN" sz="2800" dirty="0"/>
              <a:t>,</a:t>
            </a:r>
            <a:r>
              <a:rPr lang="zh-CN" altLang="en-US" sz="2800" dirty="0"/>
              <a:t>得到一个对象的“地址”。</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idx="1"/>
          </p:nvPr>
        </p:nvSpPr>
        <p:spPr>
          <a:xfrm>
            <a:off x="1520840" y="980728"/>
            <a:ext cx="8751624" cy="5877272"/>
          </a:xfrm>
        </p:spPr>
        <p:txBody>
          <a:bodyPr/>
          <a:lstStyle/>
          <a:p>
            <a:pPr lvl="1" eaLnBrk="1" hangingPunct="1"/>
            <a:r>
              <a:rPr lang="zh-CN" altLang="en-US" b="1" dirty="0">
                <a:solidFill>
                  <a:schemeClr val="accent2"/>
                </a:solidFill>
              </a:rPr>
              <a:t>指针是一个复杂的概念，它能够指向（保存）不同类型变量的内存地址。例如：</a:t>
            </a:r>
            <a:endParaRPr lang="zh-CN" altLang="en-US" b="1" dirty="0">
              <a:solidFill>
                <a:schemeClr val="accent2"/>
              </a:solidFill>
            </a:endParaRPr>
          </a:p>
          <a:p>
            <a:pPr lvl="1" eaLnBrk="1" hangingPunct="1"/>
            <a:endParaRPr lang="zh-CN" altLang="en-US" b="1" dirty="0">
              <a:solidFill>
                <a:schemeClr val="accent2"/>
              </a:solidFill>
            </a:endParaRPr>
          </a:p>
          <a:p>
            <a:pPr lvl="1" eaLnBrk="1" hangingPunct="1">
              <a:buFontTx/>
              <a:buNone/>
            </a:pPr>
            <a:r>
              <a:rPr lang="en-US" altLang="zh-CN" sz="2400" b="1" dirty="0" err="1"/>
              <a:t>int</a:t>
            </a:r>
            <a:r>
              <a:rPr lang="en-US" altLang="zh-CN" sz="2400" b="1" dirty="0"/>
              <a:t> *p;             	   </a:t>
            </a:r>
            <a:endParaRPr lang="en-US" altLang="zh-CN" sz="2400" b="1" dirty="0"/>
          </a:p>
          <a:p>
            <a:pPr lvl="1" eaLnBrk="1" hangingPunct="1">
              <a:buFontTx/>
              <a:buNone/>
            </a:pPr>
            <a:r>
              <a:rPr lang="en-US" altLang="zh-CN" sz="2400" b="1" dirty="0" err="1"/>
              <a:t>int</a:t>
            </a:r>
            <a:r>
              <a:rPr lang="en-US" altLang="zh-CN" sz="2400" b="1" dirty="0"/>
              <a:t> (*p)[M];            </a:t>
            </a:r>
            <a:endParaRPr lang="en-US" altLang="zh-CN" sz="2400" b="1" dirty="0"/>
          </a:p>
          <a:p>
            <a:pPr lvl="1" eaLnBrk="1" hangingPunct="1">
              <a:buFontTx/>
              <a:buNone/>
            </a:pPr>
            <a:r>
              <a:rPr lang="en-US" altLang="zh-CN" sz="2400" b="1" dirty="0" err="1"/>
              <a:t>int</a:t>
            </a:r>
            <a:r>
              <a:rPr lang="en-US" altLang="zh-CN" sz="2400" b="1" dirty="0"/>
              <a:t> * p[M];             </a:t>
            </a:r>
            <a:endParaRPr lang="en-US" altLang="zh-CN" sz="2400" b="1" dirty="0"/>
          </a:p>
          <a:p>
            <a:pPr lvl="1" eaLnBrk="1" hangingPunct="1">
              <a:buFontTx/>
              <a:buNone/>
            </a:pPr>
            <a:r>
              <a:rPr lang="en-US" altLang="zh-CN" sz="2400" b="1" dirty="0" err="1"/>
              <a:t>int</a:t>
            </a:r>
            <a:r>
              <a:rPr lang="en-US" altLang="zh-CN" sz="2400" b="1" dirty="0"/>
              <a:t> **p;                   </a:t>
            </a:r>
            <a:endParaRPr lang="en-US" altLang="zh-CN" sz="2400" b="1" dirty="0"/>
          </a:p>
          <a:p>
            <a:pPr lvl="1" eaLnBrk="1" hangingPunct="1">
              <a:buFontTx/>
              <a:buNone/>
            </a:pPr>
            <a:r>
              <a:rPr lang="en-US" altLang="zh-CN" sz="2400" b="1" dirty="0" err="1"/>
              <a:t>int</a:t>
            </a:r>
            <a:r>
              <a:rPr lang="en-US" altLang="zh-CN" sz="2400" b="1" dirty="0"/>
              <a:t> (*p)(</a:t>
            </a:r>
            <a:r>
              <a:rPr lang="en-US" altLang="zh-CN" sz="2400" b="1" dirty="0" err="1"/>
              <a:t>int</a:t>
            </a:r>
            <a:r>
              <a:rPr lang="en-US" altLang="zh-CN" sz="2400" b="1" dirty="0"/>
              <a:t>, </a:t>
            </a:r>
            <a:r>
              <a:rPr lang="en-US" altLang="zh-CN" sz="2400" b="1" dirty="0" err="1"/>
              <a:t>int</a:t>
            </a:r>
            <a:r>
              <a:rPr lang="en-US" altLang="zh-CN" sz="2400" b="1" dirty="0"/>
              <a:t>);     </a:t>
            </a:r>
            <a:endParaRPr lang="en-US" altLang="zh-CN" sz="2400" b="1" dirty="0"/>
          </a:p>
          <a:p>
            <a:pPr lvl="1" eaLnBrk="1" hangingPunct="1">
              <a:buFontTx/>
              <a:buNone/>
            </a:pPr>
            <a:r>
              <a:rPr lang="en-US" altLang="zh-CN" sz="2400" b="1" dirty="0" err="1"/>
              <a:t>int</a:t>
            </a:r>
            <a:r>
              <a:rPr lang="en-US" altLang="zh-CN" sz="2400" b="1" dirty="0"/>
              <a:t> *fun( )               </a:t>
            </a:r>
            <a:endParaRPr lang="zh-CN" altLang="en-US" sz="2400" b="1" dirty="0"/>
          </a:p>
        </p:txBody>
      </p:sp>
      <p:sp>
        <p:nvSpPr>
          <p:cNvPr id="2" name="矩形 1"/>
          <p:cNvSpPr/>
          <p:nvPr/>
        </p:nvSpPr>
        <p:spPr>
          <a:xfrm>
            <a:off x="4200001" y="2394620"/>
            <a:ext cx="3310522" cy="461665"/>
          </a:xfrm>
          <a:prstGeom prst="rect">
            <a:avLst/>
          </a:prstGeom>
        </p:spPr>
        <p:txBody>
          <a:bodyPr wrap="none">
            <a:spAutoFit/>
          </a:bodyPr>
          <a:lstStyle/>
          <a:p>
            <a:pPr lvl="1" eaLnBrk="1" hangingPunct="1">
              <a:buFontTx/>
              <a:buNone/>
            </a:pPr>
            <a:r>
              <a:rPr lang="en-US" altLang="zh-CN" sz="2400" b="1" dirty="0"/>
              <a:t>// p</a:t>
            </a:r>
            <a:r>
              <a:rPr lang="zh-CN" altLang="en-US" sz="2400" b="1" dirty="0"/>
              <a:t>是指向</a:t>
            </a:r>
            <a:r>
              <a:rPr lang="en-US" altLang="zh-CN" sz="2400" b="1" dirty="0" err="1"/>
              <a:t>int</a:t>
            </a:r>
            <a:r>
              <a:rPr lang="zh-CN" altLang="en-US" sz="2400" b="1" dirty="0"/>
              <a:t>的指针</a:t>
            </a:r>
            <a:endParaRPr lang="zh-CN" altLang="en-US" sz="2400" b="1" dirty="0"/>
          </a:p>
        </p:txBody>
      </p:sp>
      <p:sp>
        <p:nvSpPr>
          <p:cNvPr id="3" name="矩形 2"/>
          <p:cNvSpPr/>
          <p:nvPr/>
        </p:nvSpPr>
        <p:spPr>
          <a:xfrm>
            <a:off x="4059898" y="2852937"/>
            <a:ext cx="6428590" cy="461665"/>
          </a:xfrm>
          <a:prstGeom prst="rect">
            <a:avLst/>
          </a:prstGeom>
        </p:spPr>
        <p:txBody>
          <a:bodyPr wrap="square">
            <a:spAutoFit/>
          </a:bodyPr>
          <a:lstStyle/>
          <a:p>
            <a:pPr lvl="1" eaLnBrk="1" hangingPunct="1">
              <a:buFontTx/>
              <a:buNone/>
            </a:pPr>
            <a:r>
              <a:rPr lang="en-US" altLang="zh-CN" sz="2400" b="1" dirty="0"/>
              <a:t>// p</a:t>
            </a:r>
            <a:r>
              <a:rPr lang="zh-CN" altLang="en-US" sz="2400" b="1" dirty="0"/>
              <a:t>是指向含有</a:t>
            </a:r>
            <a:r>
              <a:rPr lang="en-US" altLang="zh-CN" sz="2400" b="1" dirty="0"/>
              <a:t>M</a:t>
            </a:r>
            <a:r>
              <a:rPr lang="zh-CN" altLang="en-US" sz="2400" b="1" dirty="0"/>
              <a:t>个元素的一维数组的指针</a:t>
            </a:r>
            <a:endParaRPr lang="en-US" altLang="zh-CN" sz="2400" b="1" dirty="0"/>
          </a:p>
        </p:txBody>
      </p:sp>
      <p:sp>
        <p:nvSpPr>
          <p:cNvPr id="4" name="矩形 3"/>
          <p:cNvSpPr/>
          <p:nvPr/>
        </p:nvSpPr>
        <p:spPr>
          <a:xfrm>
            <a:off x="3431704" y="3244820"/>
            <a:ext cx="6428590" cy="461665"/>
          </a:xfrm>
          <a:prstGeom prst="rect">
            <a:avLst/>
          </a:prstGeom>
        </p:spPr>
        <p:txBody>
          <a:bodyPr wrap="square">
            <a:spAutoFit/>
          </a:bodyPr>
          <a:lstStyle/>
          <a:p>
            <a:pPr lvl="1" eaLnBrk="1" hangingPunct="1">
              <a:buFontTx/>
              <a:buNone/>
            </a:pPr>
            <a:r>
              <a:rPr lang="en-US" altLang="zh-CN" sz="2400" b="1" dirty="0"/>
              <a:t>// p</a:t>
            </a:r>
            <a:r>
              <a:rPr lang="zh-CN" altLang="en-US" sz="2400" b="1" dirty="0"/>
              <a:t>是由</a:t>
            </a:r>
            <a:r>
              <a:rPr lang="en-US" altLang="zh-CN" sz="2400" b="1" dirty="0"/>
              <a:t>M</a:t>
            </a:r>
            <a:r>
              <a:rPr lang="zh-CN" altLang="en-US" sz="2400" b="1" dirty="0"/>
              <a:t>个整型指针构成的数组</a:t>
            </a:r>
            <a:endParaRPr lang="en-US" altLang="zh-CN" sz="2400" b="1" dirty="0"/>
          </a:p>
        </p:txBody>
      </p:sp>
      <p:sp>
        <p:nvSpPr>
          <p:cNvPr id="5" name="矩形 4"/>
          <p:cNvSpPr/>
          <p:nvPr/>
        </p:nvSpPr>
        <p:spPr>
          <a:xfrm>
            <a:off x="4079777" y="3717033"/>
            <a:ext cx="3926075" cy="461665"/>
          </a:xfrm>
          <a:prstGeom prst="rect">
            <a:avLst/>
          </a:prstGeom>
        </p:spPr>
        <p:txBody>
          <a:bodyPr wrap="none">
            <a:spAutoFit/>
          </a:bodyPr>
          <a:lstStyle/>
          <a:p>
            <a:pPr lvl="1" eaLnBrk="1" hangingPunct="1">
              <a:buFontTx/>
              <a:buNone/>
            </a:pPr>
            <a:r>
              <a:rPr lang="en-US" altLang="zh-CN" sz="2400" b="1" dirty="0"/>
              <a:t>// p</a:t>
            </a:r>
            <a:r>
              <a:rPr lang="zh-CN" altLang="en-US" sz="2400" b="1" dirty="0"/>
              <a:t>是指向</a:t>
            </a:r>
            <a:r>
              <a:rPr lang="en-US" altLang="zh-CN" sz="2400" b="1" dirty="0" err="1"/>
              <a:t>int</a:t>
            </a:r>
            <a:r>
              <a:rPr lang="zh-CN" altLang="en-US" sz="2400" b="1" dirty="0"/>
              <a:t>指针的指针</a:t>
            </a:r>
            <a:endParaRPr lang="zh-CN" altLang="en-US" sz="2400" b="1" dirty="0"/>
          </a:p>
        </p:txBody>
      </p:sp>
      <p:sp>
        <p:nvSpPr>
          <p:cNvPr id="6" name="矩形 5"/>
          <p:cNvSpPr/>
          <p:nvPr/>
        </p:nvSpPr>
        <p:spPr>
          <a:xfrm>
            <a:off x="4079776" y="4172002"/>
            <a:ext cx="3550972" cy="461665"/>
          </a:xfrm>
          <a:prstGeom prst="rect">
            <a:avLst/>
          </a:prstGeom>
        </p:spPr>
        <p:txBody>
          <a:bodyPr wrap="none">
            <a:spAutoFit/>
          </a:bodyPr>
          <a:lstStyle/>
          <a:p>
            <a:pPr lvl="1" eaLnBrk="1" hangingPunct="1">
              <a:buFontTx/>
              <a:buNone/>
            </a:pPr>
            <a:r>
              <a:rPr lang="en-US" altLang="zh-CN" sz="2400" b="1" dirty="0"/>
              <a:t>// p</a:t>
            </a:r>
            <a:r>
              <a:rPr lang="zh-CN" altLang="en-US" sz="2400" b="1" dirty="0"/>
              <a:t>是指向函数的指针</a:t>
            </a:r>
            <a:endParaRPr lang="zh-CN" altLang="en-US" sz="2400" b="1" dirty="0"/>
          </a:p>
        </p:txBody>
      </p:sp>
      <p:sp>
        <p:nvSpPr>
          <p:cNvPr id="7" name="矩形 6"/>
          <p:cNvSpPr/>
          <p:nvPr/>
        </p:nvSpPr>
        <p:spPr>
          <a:xfrm>
            <a:off x="3988804" y="4649927"/>
            <a:ext cx="6391673" cy="830997"/>
          </a:xfrm>
          <a:prstGeom prst="rect">
            <a:avLst/>
          </a:prstGeom>
        </p:spPr>
        <p:txBody>
          <a:bodyPr wrap="square">
            <a:spAutoFit/>
          </a:bodyPr>
          <a:lstStyle/>
          <a:p>
            <a:pPr lvl="1" eaLnBrk="1" hangingPunct="1">
              <a:buFontTx/>
              <a:buNone/>
            </a:pPr>
            <a:r>
              <a:rPr lang="en-US" altLang="zh-CN" sz="2400" b="1" dirty="0"/>
              <a:t>// fun</a:t>
            </a:r>
            <a:r>
              <a:rPr lang="zh-CN" altLang="en-US" sz="2400" b="1" dirty="0"/>
              <a:t>是返回值为整型指针的函数，即返回一个指向</a:t>
            </a:r>
            <a:r>
              <a:rPr lang="en-US" altLang="zh-CN" sz="2400" b="1" dirty="0" err="1"/>
              <a:t>int</a:t>
            </a:r>
            <a:r>
              <a:rPr lang="zh-CN" altLang="en-US" sz="2400" b="1" dirty="0"/>
              <a:t>的指针</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1000"/>
                                        <p:tgtEl>
                                          <p:spTgt spid="22531">
                                            <p:txEl>
                                              <p:pRg st="2" end="2"/>
                                            </p:txEl>
                                          </p:spTgt>
                                        </p:tgtEl>
                                      </p:cBhvr>
                                    </p:animEffect>
                                    <p:anim calcmode="lin" valueType="num">
                                      <p:cBhvr>
                                        <p:cTn id="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1000"/>
                                        <p:tgtEl>
                                          <p:spTgt spid="22531">
                                            <p:txEl>
                                              <p:pRg st="3" end="3"/>
                                            </p:txEl>
                                          </p:spTgt>
                                        </p:tgtEl>
                                      </p:cBhvr>
                                    </p:animEffect>
                                    <p:anim calcmode="lin" valueType="num">
                                      <p:cBhvr>
                                        <p:cTn id="21"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531">
                                            <p:txEl>
                                              <p:pRg st="4" end="4"/>
                                            </p:txEl>
                                          </p:spTgt>
                                        </p:tgtEl>
                                        <p:attrNameLst>
                                          <p:attrName>style.visibility</p:attrName>
                                        </p:attrNameLst>
                                      </p:cBhvr>
                                      <p:to>
                                        <p:strVal val="visible"/>
                                      </p:to>
                                    </p:set>
                                    <p:animEffect transition="in" filter="fade">
                                      <p:cBhvr>
                                        <p:cTn id="33" dur="1000"/>
                                        <p:tgtEl>
                                          <p:spTgt spid="22531">
                                            <p:txEl>
                                              <p:pRg st="4" end="4"/>
                                            </p:txEl>
                                          </p:spTgt>
                                        </p:tgtEl>
                                      </p:cBhvr>
                                    </p:animEffect>
                                    <p:anim calcmode="lin" valueType="num">
                                      <p:cBhvr>
                                        <p:cTn id="34" dur="1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25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2531">
                                            <p:txEl>
                                              <p:pRg st="5" end="5"/>
                                            </p:txEl>
                                          </p:spTgt>
                                        </p:tgtEl>
                                        <p:attrNameLst>
                                          <p:attrName>style.visibility</p:attrName>
                                        </p:attrNameLst>
                                      </p:cBhvr>
                                      <p:to>
                                        <p:strVal val="visible"/>
                                      </p:to>
                                    </p:set>
                                    <p:animEffect transition="in" filter="fade">
                                      <p:cBhvr>
                                        <p:cTn id="46" dur="1000"/>
                                        <p:tgtEl>
                                          <p:spTgt spid="22531">
                                            <p:txEl>
                                              <p:pRg st="5" end="5"/>
                                            </p:txEl>
                                          </p:spTgt>
                                        </p:tgtEl>
                                      </p:cBhvr>
                                    </p:animEffect>
                                    <p:anim calcmode="lin" valueType="num">
                                      <p:cBhvr>
                                        <p:cTn id="47" dur="10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225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2531">
                                            <p:txEl>
                                              <p:pRg st="6" end="6"/>
                                            </p:txEl>
                                          </p:spTgt>
                                        </p:tgtEl>
                                        <p:attrNameLst>
                                          <p:attrName>style.visibility</p:attrName>
                                        </p:attrNameLst>
                                      </p:cBhvr>
                                      <p:to>
                                        <p:strVal val="visible"/>
                                      </p:to>
                                    </p:set>
                                    <p:animEffect transition="in" filter="fade">
                                      <p:cBhvr>
                                        <p:cTn id="59" dur="1000"/>
                                        <p:tgtEl>
                                          <p:spTgt spid="22531">
                                            <p:txEl>
                                              <p:pRg st="6" end="6"/>
                                            </p:txEl>
                                          </p:spTgt>
                                        </p:tgtEl>
                                      </p:cBhvr>
                                    </p:animEffect>
                                    <p:anim calcmode="lin" valueType="num">
                                      <p:cBhvr>
                                        <p:cTn id="60" dur="10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2253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2531">
                                            <p:txEl>
                                              <p:pRg st="7" end="7"/>
                                            </p:txEl>
                                          </p:spTgt>
                                        </p:tgtEl>
                                        <p:attrNameLst>
                                          <p:attrName>style.visibility</p:attrName>
                                        </p:attrNameLst>
                                      </p:cBhvr>
                                      <p:to>
                                        <p:strVal val="visible"/>
                                      </p:to>
                                    </p:set>
                                    <p:animEffect transition="in" filter="fade">
                                      <p:cBhvr>
                                        <p:cTn id="72" dur="1000"/>
                                        <p:tgtEl>
                                          <p:spTgt spid="22531">
                                            <p:txEl>
                                              <p:pRg st="7" end="7"/>
                                            </p:txEl>
                                          </p:spTgt>
                                        </p:tgtEl>
                                      </p:cBhvr>
                                    </p:animEffect>
                                    <p:anim calcmode="lin" valueType="num">
                                      <p:cBhvr>
                                        <p:cTn id="73" dur="10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225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3.4.4  </a:t>
            </a:r>
            <a:r>
              <a:rPr lang="zh-CN" altLang="en-US" dirty="0"/>
              <a:t>指针与</a:t>
            </a:r>
            <a:r>
              <a:rPr lang="en-US" altLang="zh-CN" dirty="0" err="1">
                <a:solidFill>
                  <a:srgbClr val="FF0000"/>
                </a:solidFill>
              </a:rPr>
              <a:t>const</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b="1" dirty="0"/>
              <a:t>在</a:t>
            </a:r>
            <a:r>
              <a:rPr lang="en-US" altLang="zh-CN" b="1" dirty="0"/>
              <a:t>C++</a:t>
            </a:r>
            <a:r>
              <a:rPr lang="zh-CN" altLang="en-US" b="1" dirty="0"/>
              <a:t>中，当用</a:t>
            </a:r>
            <a:r>
              <a:rPr lang="en-US" altLang="zh-CN" b="1" dirty="0" err="1"/>
              <a:t>const</a:t>
            </a:r>
            <a:r>
              <a:rPr lang="zh-CN" altLang="en-US" b="1" dirty="0"/>
              <a:t>修饰指针时，情况变得较为复杂，希望注意区分以下</a:t>
            </a:r>
            <a:r>
              <a:rPr lang="en-US" altLang="zh-CN" b="1" dirty="0"/>
              <a:t>3</a:t>
            </a:r>
            <a:r>
              <a:rPr lang="zh-CN" altLang="en-US" b="1" dirty="0"/>
              <a:t>个概念：</a:t>
            </a:r>
            <a:endParaRPr lang="zh-CN" altLang="en-US" b="1" dirty="0"/>
          </a:p>
          <a:p>
            <a:pPr marL="827405" lvl="1">
              <a:lnSpc>
                <a:spcPct val="150000"/>
              </a:lnSpc>
            </a:pPr>
            <a:r>
              <a:rPr lang="zh-CN" altLang="en-US" b="1" dirty="0">
                <a:solidFill>
                  <a:schemeClr val="accent2"/>
                </a:solidFill>
                <a:effectLst>
                  <a:outerShdw blurRad="38100" dist="38100" dir="2700000" algn="tl">
                    <a:srgbClr val="C0C0C0"/>
                  </a:outerShdw>
                </a:effectLst>
              </a:rPr>
              <a:t>指向常量的指针</a:t>
            </a:r>
            <a:endParaRPr lang="zh-CN" altLang="en-US" b="1" dirty="0">
              <a:solidFill>
                <a:schemeClr val="accent2"/>
              </a:solidFill>
              <a:effectLst>
                <a:outerShdw blurRad="38100" dist="38100" dir="2700000" algn="tl">
                  <a:srgbClr val="C0C0C0"/>
                </a:outerShdw>
              </a:effectLst>
            </a:endParaRPr>
          </a:p>
          <a:p>
            <a:pPr marL="827405" lvl="1">
              <a:lnSpc>
                <a:spcPct val="150000"/>
              </a:lnSpc>
            </a:pPr>
            <a:r>
              <a:rPr lang="zh-CN" altLang="en-US" b="1" dirty="0">
                <a:solidFill>
                  <a:schemeClr val="accent2"/>
                </a:solidFill>
                <a:effectLst>
                  <a:outerShdw blurRad="38100" dist="38100" dir="2700000" algn="tl">
                    <a:srgbClr val="C0C0C0"/>
                  </a:outerShdw>
                </a:effectLst>
              </a:rPr>
              <a:t>常指针（指针常量）</a:t>
            </a:r>
            <a:endParaRPr lang="zh-CN" altLang="en-US" b="1" dirty="0">
              <a:solidFill>
                <a:schemeClr val="accent2"/>
              </a:solidFill>
              <a:effectLst>
                <a:outerShdw blurRad="38100" dist="38100" dir="2700000" algn="tl">
                  <a:srgbClr val="C0C0C0"/>
                </a:outerShdw>
              </a:effectLst>
            </a:endParaRPr>
          </a:p>
          <a:p>
            <a:pPr marL="827405" lvl="1">
              <a:lnSpc>
                <a:spcPct val="150000"/>
              </a:lnSpc>
            </a:pPr>
            <a:r>
              <a:rPr lang="zh-CN" altLang="en-US" b="1" dirty="0">
                <a:solidFill>
                  <a:schemeClr val="accent2"/>
                </a:solidFill>
                <a:effectLst>
                  <a:outerShdw blurRad="38100" dist="38100" dir="2700000" algn="tl">
                    <a:srgbClr val="C0C0C0"/>
                  </a:outerShdw>
                </a:effectLst>
              </a:rPr>
              <a:t>指向常量的常指针</a:t>
            </a:r>
            <a:endParaRPr lang="zh-CN" altLang="en-US" b="1" dirty="0">
              <a:solidFill>
                <a:schemeClr val="accent2"/>
              </a:solidFill>
              <a:effectLst>
                <a:outerShdw blurRad="38100" dist="38100" dir="2700000" algn="tl">
                  <a:srgbClr val="C0C0C0"/>
                </a:outerShdw>
              </a:effectLst>
            </a:endParaRPr>
          </a:p>
          <a:p>
            <a:pPr>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idx="1"/>
          </p:nvPr>
        </p:nvSpPr>
        <p:spPr>
          <a:xfrm>
            <a:off x="1524000" y="860080"/>
            <a:ext cx="9144000" cy="4830762"/>
          </a:xfrm>
        </p:spPr>
        <p:txBody>
          <a:bodyPr/>
          <a:lstStyle/>
          <a:p>
            <a:pPr eaLnBrk="1" hangingPunct="1">
              <a:buFontTx/>
              <a:buNone/>
            </a:pPr>
            <a:r>
              <a:rPr lang="en-US" altLang="zh-CN" b="1" dirty="0">
                <a:solidFill>
                  <a:srgbClr val="FF0000"/>
                </a:solidFill>
              </a:rPr>
              <a:t>1</a:t>
            </a:r>
            <a:r>
              <a:rPr lang="zh-CN" altLang="en-US" b="1" dirty="0">
                <a:solidFill>
                  <a:srgbClr val="FF0000"/>
                </a:solidFill>
              </a:rPr>
              <a:t>、指向常量的指针</a:t>
            </a:r>
            <a:endParaRPr lang="en-US" altLang="zh-CN" b="1" dirty="0">
              <a:solidFill>
                <a:srgbClr val="FF0000"/>
              </a:solidFill>
            </a:endParaRPr>
          </a:p>
          <a:p>
            <a:pPr marL="342900" lvl="1" indent="-342900" eaLnBrk="1" hangingPunct="1">
              <a:buClr>
                <a:schemeClr val="hlink"/>
              </a:buClr>
              <a:buNone/>
            </a:pPr>
            <a:r>
              <a:rPr lang="zh-CN" altLang="en-US" b="1" dirty="0"/>
              <a:t>      在指针定义前加</a:t>
            </a:r>
            <a:r>
              <a:rPr lang="en-US" altLang="zh-CN" b="1" dirty="0" err="1"/>
              <a:t>const</a:t>
            </a:r>
            <a:r>
              <a:rPr lang="zh-CN" altLang="en-US" b="1" dirty="0"/>
              <a:t>，表示指向的对象是常量。</a:t>
            </a:r>
            <a:endParaRPr lang="zh-CN" altLang="en-US" b="1" dirty="0"/>
          </a:p>
          <a:p>
            <a:pPr eaLnBrk="1" hangingPunct="1">
              <a:buNone/>
            </a:pPr>
            <a:r>
              <a:rPr lang="en-US" altLang="zh-CN" sz="2800" b="1" kern="1200" dirty="0">
                <a:solidFill>
                  <a:srgbClr val="00B0F0"/>
                </a:solidFill>
                <a:latin typeface="Times New Roman" panose="02020603050405020304" pitchFamily="18" charset="0"/>
              </a:rPr>
              <a:t>      </a:t>
            </a:r>
            <a:r>
              <a:rPr lang="en-US" altLang="zh-CN" sz="2800" b="1" kern="1200" dirty="0" err="1">
                <a:solidFill>
                  <a:srgbClr val="00B0F0"/>
                </a:solidFill>
                <a:latin typeface="Times New Roman" panose="02020603050405020304" pitchFamily="18" charset="0"/>
              </a:rPr>
              <a:t>const</a:t>
            </a:r>
            <a:r>
              <a:rPr lang="en-US" altLang="zh-CN" sz="2800" b="1" kern="1200" dirty="0">
                <a:solidFill>
                  <a:srgbClr val="00B0F0"/>
                </a:solidFill>
                <a:latin typeface="Times New Roman" panose="02020603050405020304" pitchFamily="18" charset="0"/>
              </a:rPr>
              <a:t> &lt;</a:t>
            </a:r>
            <a:r>
              <a:rPr lang="zh-CN" altLang="en-US" sz="2800" b="1" kern="1200" dirty="0">
                <a:solidFill>
                  <a:srgbClr val="00B0F0"/>
                </a:solidFill>
                <a:latin typeface="Times New Roman" panose="02020603050405020304" pitchFamily="18" charset="0"/>
              </a:rPr>
              <a:t>类型</a:t>
            </a:r>
            <a:r>
              <a:rPr lang="en-US" altLang="zh-CN" sz="2800" b="1" kern="1200" dirty="0">
                <a:solidFill>
                  <a:srgbClr val="00B0F0"/>
                </a:solidFill>
                <a:latin typeface="Times New Roman" panose="02020603050405020304" pitchFamily="18" charset="0"/>
              </a:rPr>
              <a:t>&gt; *&lt;</a:t>
            </a:r>
            <a:r>
              <a:rPr lang="zh-CN" altLang="en-US" sz="2800" b="1" kern="1200" dirty="0">
                <a:solidFill>
                  <a:srgbClr val="00B0F0"/>
                </a:solidFill>
                <a:latin typeface="Times New Roman" panose="02020603050405020304" pitchFamily="18" charset="0"/>
              </a:rPr>
              <a:t>指针变量名</a:t>
            </a:r>
            <a:r>
              <a:rPr lang="en-US" altLang="zh-CN" sz="2800" b="1" kern="1200" dirty="0">
                <a:solidFill>
                  <a:srgbClr val="00B0F0"/>
                </a:solidFill>
                <a:latin typeface="Times New Roman" panose="02020603050405020304" pitchFamily="18" charset="0"/>
              </a:rPr>
              <a:t>&gt;; </a:t>
            </a:r>
            <a:endParaRPr lang="en-US" altLang="zh-CN" sz="2800" b="1" kern="1200" dirty="0">
              <a:solidFill>
                <a:srgbClr val="00B0F0"/>
              </a:solidFill>
              <a:latin typeface="Times New Roman" panose="02020603050405020304" pitchFamily="18" charset="0"/>
            </a:endParaRPr>
          </a:p>
          <a:p>
            <a:pPr eaLnBrk="1" hangingPunct="1">
              <a:buNone/>
            </a:pPr>
            <a:r>
              <a:rPr lang="en-US" altLang="zh-CN" sz="2800" b="1" kern="1200" dirty="0">
                <a:solidFill>
                  <a:srgbClr val="00B0F0"/>
                </a:solidFill>
                <a:latin typeface="Times New Roman" panose="02020603050405020304" pitchFamily="18" charset="0"/>
              </a:rPr>
              <a:t>      &lt;</a:t>
            </a:r>
            <a:r>
              <a:rPr lang="zh-CN" altLang="en-US" sz="2800" b="1" kern="1200" dirty="0">
                <a:solidFill>
                  <a:srgbClr val="00B0F0"/>
                </a:solidFill>
                <a:latin typeface="Times New Roman" panose="02020603050405020304" pitchFamily="18" charset="0"/>
              </a:rPr>
              <a:t>类型</a:t>
            </a:r>
            <a:r>
              <a:rPr lang="en-US" altLang="zh-CN" sz="2800" b="1" kern="1200" dirty="0">
                <a:solidFill>
                  <a:srgbClr val="00B0F0"/>
                </a:solidFill>
                <a:latin typeface="Times New Roman" panose="02020603050405020304" pitchFamily="18" charset="0"/>
              </a:rPr>
              <a:t>&gt; </a:t>
            </a:r>
            <a:r>
              <a:rPr lang="en-US" altLang="zh-CN" sz="2800" b="1" kern="1200" dirty="0" err="1">
                <a:solidFill>
                  <a:srgbClr val="00B0F0"/>
                </a:solidFill>
                <a:latin typeface="Times New Roman" panose="02020603050405020304" pitchFamily="18" charset="0"/>
              </a:rPr>
              <a:t>const</a:t>
            </a:r>
            <a:r>
              <a:rPr lang="en-US" altLang="zh-CN" sz="2800" b="1" kern="1200" dirty="0">
                <a:solidFill>
                  <a:srgbClr val="00B0F0"/>
                </a:solidFill>
                <a:latin typeface="Times New Roman" panose="02020603050405020304" pitchFamily="18" charset="0"/>
              </a:rPr>
              <a:t> *&lt;</a:t>
            </a:r>
            <a:r>
              <a:rPr lang="zh-CN" altLang="en-US" sz="2800" b="1" kern="1200" dirty="0">
                <a:solidFill>
                  <a:srgbClr val="00B0F0"/>
                </a:solidFill>
                <a:latin typeface="Times New Roman" panose="02020603050405020304" pitchFamily="18" charset="0"/>
              </a:rPr>
              <a:t>指针变量名</a:t>
            </a:r>
            <a:r>
              <a:rPr lang="en-US" altLang="zh-CN" sz="2800" b="1" kern="1200" dirty="0">
                <a:solidFill>
                  <a:srgbClr val="00B0F0"/>
                </a:solidFill>
                <a:latin typeface="Times New Roman" panose="02020603050405020304" pitchFamily="18" charset="0"/>
              </a:rPr>
              <a:t>&gt;;</a:t>
            </a:r>
            <a:endParaRPr lang="en-US" altLang="zh-CN" sz="2800" b="1" kern="1200" dirty="0">
              <a:solidFill>
                <a:srgbClr val="00B0F0"/>
              </a:solidFill>
              <a:latin typeface="Times New Roman" panose="02020603050405020304" pitchFamily="18" charset="0"/>
            </a:endParaRPr>
          </a:p>
          <a:p>
            <a:pPr eaLnBrk="1" hangingPunct="1">
              <a:buNone/>
            </a:pPr>
            <a:endParaRPr lang="zh-CN" altLang="en-US" sz="1000" b="1" kern="1200" dirty="0">
              <a:solidFill>
                <a:srgbClr val="00B0F0"/>
              </a:solidFill>
              <a:latin typeface="Times New Roman" panose="02020603050405020304" pitchFamily="18" charset="0"/>
            </a:endParaRPr>
          </a:p>
          <a:p>
            <a:pPr lvl="2" eaLnBrk="1" hangingPunct="1">
              <a:spcBef>
                <a:spcPts val="0"/>
              </a:spcBef>
              <a:buNone/>
            </a:pPr>
            <a:r>
              <a:rPr lang="en-US" altLang="zh-CN" b="1" dirty="0" err="1"/>
              <a:t>const</a:t>
            </a:r>
            <a:r>
              <a:rPr lang="en-US" altLang="zh-CN" b="1" dirty="0"/>
              <a:t>  </a:t>
            </a:r>
            <a:r>
              <a:rPr lang="en-US" altLang="zh-CN" b="1" dirty="0" err="1"/>
              <a:t>int</a:t>
            </a:r>
            <a:r>
              <a:rPr lang="en-US" altLang="zh-CN" b="1" dirty="0"/>
              <a:t>  a=78;</a:t>
            </a:r>
            <a:endParaRPr lang="en-US" altLang="zh-CN" b="1" dirty="0"/>
          </a:p>
          <a:p>
            <a:pPr lvl="2" eaLnBrk="1" hangingPunct="1">
              <a:spcBef>
                <a:spcPts val="0"/>
              </a:spcBef>
              <a:buNone/>
            </a:pPr>
            <a:r>
              <a:rPr lang="en-US" altLang="zh-CN" b="1" dirty="0" err="1"/>
              <a:t>const</a:t>
            </a:r>
            <a:r>
              <a:rPr lang="en-US" altLang="zh-CN" b="1" dirty="0"/>
              <a:t>  </a:t>
            </a:r>
            <a:r>
              <a:rPr lang="en-US" altLang="zh-CN" b="1" dirty="0" err="1"/>
              <a:t>int</a:t>
            </a:r>
            <a:r>
              <a:rPr lang="en-US" altLang="zh-CN" b="1" dirty="0"/>
              <a:t>  b=28;</a:t>
            </a:r>
            <a:endParaRPr lang="en-US" altLang="zh-CN" b="1" dirty="0"/>
          </a:p>
          <a:p>
            <a:pPr lvl="2" eaLnBrk="1" hangingPunct="1">
              <a:spcBef>
                <a:spcPts val="0"/>
              </a:spcBef>
              <a:buNone/>
            </a:pPr>
            <a:r>
              <a:rPr lang="en-US" altLang="zh-CN" b="1" dirty="0" err="1"/>
              <a:t>int</a:t>
            </a:r>
            <a:r>
              <a:rPr lang="en-US" altLang="zh-CN" b="1" dirty="0"/>
              <a:t>  c=18;</a:t>
            </a:r>
            <a:endParaRPr lang="en-US" altLang="zh-CN" b="1" dirty="0"/>
          </a:p>
          <a:p>
            <a:pPr lvl="2" eaLnBrk="1" hangingPunct="1">
              <a:spcBef>
                <a:spcPts val="0"/>
              </a:spcBef>
              <a:buNone/>
            </a:pPr>
            <a:r>
              <a:rPr lang="en-US" altLang="zh-CN" b="1" dirty="0" err="1">
                <a:solidFill>
                  <a:schemeClr val="accent2"/>
                </a:solidFill>
              </a:rPr>
              <a:t>const</a:t>
            </a:r>
            <a:r>
              <a:rPr lang="en-US" altLang="zh-CN" b="1" dirty="0">
                <a:solidFill>
                  <a:schemeClr val="accent2"/>
                </a:solidFill>
              </a:rPr>
              <a:t>  </a:t>
            </a:r>
            <a:r>
              <a:rPr lang="en-US" altLang="zh-CN" b="1" dirty="0" err="1">
                <a:solidFill>
                  <a:schemeClr val="accent2"/>
                </a:solidFill>
              </a:rPr>
              <a:t>int</a:t>
            </a:r>
            <a:r>
              <a:rPr lang="en-US" altLang="zh-CN" b="1" dirty="0">
                <a:solidFill>
                  <a:schemeClr val="accent2"/>
                </a:solidFill>
              </a:rPr>
              <a:t>  *pi=&amp;a;   </a:t>
            </a:r>
            <a:endParaRPr lang="zh-CN" altLang="en-US" b="1" dirty="0">
              <a:solidFill>
                <a:schemeClr val="accent2"/>
              </a:solidFill>
            </a:endParaRPr>
          </a:p>
          <a:p>
            <a:pPr lvl="2" eaLnBrk="1" hangingPunct="1">
              <a:spcBef>
                <a:spcPts val="0"/>
              </a:spcBef>
              <a:buNone/>
            </a:pPr>
            <a:r>
              <a:rPr lang="zh-CN" altLang="en-US" b="1" dirty="0">
                <a:solidFill>
                  <a:srgbClr val="FF0000"/>
                </a:solidFill>
              </a:rPr>
              <a:t>*</a:t>
            </a:r>
            <a:r>
              <a:rPr lang="en-US" altLang="zh-CN" b="1" dirty="0">
                <a:solidFill>
                  <a:srgbClr val="FF0000"/>
                </a:solidFill>
              </a:rPr>
              <a:t>pi=58;</a:t>
            </a:r>
            <a:r>
              <a:rPr lang="en-US" altLang="zh-CN" b="1" dirty="0"/>
              <a:t> 	</a:t>
            </a:r>
            <a:endParaRPr lang="zh-CN" altLang="en-US" b="1" dirty="0"/>
          </a:p>
          <a:p>
            <a:pPr lvl="2" eaLnBrk="1" hangingPunct="1">
              <a:spcBef>
                <a:spcPts val="0"/>
              </a:spcBef>
              <a:buNone/>
            </a:pPr>
            <a:r>
              <a:rPr lang="en-US" altLang="zh-CN" b="1" dirty="0"/>
              <a:t>pi=&amp;b;	</a:t>
            </a:r>
            <a:endParaRPr lang="zh-CN" altLang="en-US" b="1" dirty="0"/>
          </a:p>
          <a:p>
            <a:pPr lvl="2" eaLnBrk="1" hangingPunct="1">
              <a:spcBef>
                <a:spcPts val="0"/>
              </a:spcBef>
              <a:buNone/>
            </a:pPr>
            <a:r>
              <a:rPr lang="zh-CN" altLang="en-US" b="1" dirty="0"/>
              <a:t>*</a:t>
            </a:r>
            <a:r>
              <a:rPr lang="en-US" altLang="zh-CN" b="1" dirty="0"/>
              <a:t>pi=68; 	</a:t>
            </a:r>
            <a:endParaRPr lang="en-US" altLang="zh-CN" b="1" dirty="0"/>
          </a:p>
          <a:p>
            <a:pPr lvl="2" eaLnBrk="1" hangingPunct="1">
              <a:spcBef>
                <a:spcPts val="0"/>
              </a:spcBef>
              <a:buNone/>
            </a:pPr>
            <a:r>
              <a:rPr lang="en-US" altLang="zh-CN" b="1" dirty="0"/>
              <a:t>pi=&amp;c; 	</a:t>
            </a:r>
            <a:endParaRPr lang="en-US" altLang="zh-CN" b="1" dirty="0"/>
          </a:p>
          <a:p>
            <a:pPr lvl="2" eaLnBrk="1" hangingPunct="1">
              <a:spcBef>
                <a:spcPts val="0"/>
              </a:spcBef>
              <a:buNone/>
            </a:pPr>
            <a:r>
              <a:rPr lang="en-US" altLang="zh-CN" b="1" dirty="0"/>
              <a:t>*pi=88; 	</a:t>
            </a:r>
            <a:endParaRPr lang="en-US" altLang="zh-CN" b="1" dirty="0"/>
          </a:p>
          <a:p>
            <a:pPr lvl="2" eaLnBrk="1" hangingPunct="1">
              <a:spcBef>
                <a:spcPts val="0"/>
              </a:spcBef>
              <a:buNone/>
            </a:pPr>
            <a:r>
              <a:rPr lang="en-US" altLang="zh-CN" b="1" dirty="0"/>
              <a:t>c=98; 	</a:t>
            </a:r>
            <a:endParaRPr lang="en-US" altLang="zh-CN" b="1" dirty="0"/>
          </a:p>
        </p:txBody>
      </p:sp>
      <p:sp>
        <p:nvSpPr>
          <p:cNvPr id="26628" name="AutoShape 3"/>
          <p:cNvSpPr>
            <a:spLocks noChangeArrowheads="1"/>
          </p:cNvSpPr>
          <p:nvPr/>
        </p:nvSpPr>
        <p:spPr bwMode="auto">
          <a:xfrm>
            <a:off x="6764824" y="5030878"/>
            <a:ext cx="3923928" cy="1691546"/>
          </a:xfrm>
          <a:prstGeom prst="cloudCallout">
            <a:avLst>
              <a:gd name="adj1" fmla="val -108157"/>
              <a:gd name="adj2" fmla="val 30414"/>
            </a:avLst>
          </a:prstGeom>
          <a:solidFill>
            <a:srgbClr val="FF99CC"/>
          </a:solidFill>
          <a:ln w="3175">
            <a:solidFill>
              <a:schemeClr val="bg1"/>
            </a:solidFill>
            <a:rou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fontAlgn="base">
              <a:spcBef>
                <a:spcPct val="0"/>
              </a:spcBef>
              <a:spcAft>
                <a:spcPct val="0"/>
              </a:spcAft>
              <a:buNone/>
            </a:pPr>
            <a:r>
              <a:rPr kumimoji="1" lang="zh-CN" altLang="en-US" sz="2400" b="1" dirty="0">
                <a:solidFill>
                  <a:srgbClr val="B2B2B2"/>
                </a:solidFill>
                <a:latin typeface="Lucida Sans Unicode" panose="020B0602030504020204" pitchFamily="34" charset="0"/>
                <a:ea typeface="楷体_GB2312" pitchFamily="49" charset="-122"/>
              </a:rPr>
              <a:t>*</a:t>
            </a:r>
            <a:r>
              <a:rPr kumimoji="1" lang="en-US" altLang="zh-CN" sz="2400" b="1" dirty="0">
                <a:solidFill>
                  <a:srgbClr val="B2B2B2"/>
                </a:solidFill>
                <a:latin typeface="Lucida Sans Unicode" panose="020B0602030504020204" pitchFamily="34" charset="0"/>
                <a:ea typeface="楷体_GB2312" pitchFamily="49" charset="-122"/>
              </a:rPr>
              <a:t>pi</a:t>
            </a:r>
            <a:r>
              <a:rPr kumimoji="1" lang="zh-CN" altLang="en-US" sz="2400" b="1" dirty="0">
                <a:solidFill>
                  <a:srgbClr val="B2B2B2"/>
                </a:solidFill>
                <a:latin typeface="Lucida Sans Unicode" panose="020B0602030504020204" pitchFamily="34" charset="0"/>
                <a:ea typeface="楷体_GB2312" pitchFamily="49" charset="-122"/>
              </a:rPr>
              <a:t>是常量，但通过修改</a:t>
            </a:r>
            <a:r>
              <a:rPr kumimoji="1" lang="en-US" altLang="zh-CN" sz="2400" b="1" dirty="0">
                <a:solidFill>
                  <a:srgbClr val="B2B2B2"/>
                </a:solidFill>
                <a:latin typeface="Lucida Sans Unicode" panose="020B0602030504020204" pitchFamily="34" charset="0"/>
                <a:ea typeface="楷体_GB2312" pitchFamily="49" charset="-122"/>
              </a:rPr>
              <a:t>c</a:t>
            </a:r>
            <a:r>
              <a:rPr kumimoji="1" lang="zh-CN" altLang="en-US" sz="2400" b="1" dirty="0">
                <a:solidFill>
                  <a:srgbClr val="B2B2B2"/>
                </a:solidFill>
                <a:latin typeface="Lucida Sans Unicode" panose="020B0602030504020204" pitchFamily="34" charset="0"/>
                <a:ea typeface="楷体_GB2312" pitchFamily="49" charset="-122"/>
              </a:rPr>
              <a:t>的值而使*</a:t>
            </a:r>
            <a:r>
              <a:rPr kumimoji="1" lang="en-US" altLang="zh-CN" sz="2400" b="1" dirty="0">
                <a:solidFill>
                  <a:srgbClr val="B2B2B2"/>
                </a:solidFill>
                <a:latin typeface="Lucida Sans Unicode" panose="020B0602030504020204" pitchFamily="34" charset="0"/>
                <a:ea typeface="楷体_GB2312" pitchFamily="49" charset="-122"/>
              </a:rPr>
              <a:t>pi</a:t>
            </a:r>
            <a:r>
              <a:rPr kumimoji="1" lang="zh-CN" altLang="en-US" sz="2400" b="1" dirty="0">
                <a:solidFill>
                  <a:srgbClr val="B2B2B2"/>
                </a:solidFill>
                <a:latin typeface="Lucida Sans Unicode" panose="020B0602030504020204" pitchFamily="34" charset="0"/>
                <a:ea typeface="楷体_GB2312" pitchFamily="49" charset="-122"/>
              </a:rPr>
              <a:t>发生了变化，这种用法就有问题了，</a:t>
            </a:r>
            <a:endParaRPr kumimoji="1" lang="zh-CN" altLang="en-US" sz="2400" b="1" dirty="0">
              <a:solidFill>
                <a:srgbClr val="B2B2B2"/>
              </a:solidFill>
              <a:latin typeface="Lucida Sans Unicode" panose="020B0602030504020204" pitchFamily="34" charset="0"/>
              <a:ea typeface="楷体_GB2312" pitchFamily="49" charset="-122"/>
            </a:endParaRPr>
          </a:p>
        </p:txBody>
      </p:sp>
      <p:sp>
        <p:nvSpPr>
          <p:cNvPr id="26629" name="矩形 1"/>
          <p:cNvSpPr>
            <a:spLocks noChangeArrowheads="1"/>
          </p:cNvSpPr>
          <p:nvPr/>
        </p:nvSpPr>
        <p:spPr bwMode="auto">
          <a:xfrm>
            <a:off x="5097703" y="916119"/>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0" fontAlgn="base" hangingPunct="0">
              <a:spcBef>
                <a:spcPct val="0"/>
              </a:spcBef>
              <a:spcAft>
                <a:spcPct val="0"/>
              </a:spcAft>
              <a:buNone/>
            </a:pPr>
            <a:r>
              <a:rPr kumimoji="1" lang="zh-CN" altLang="en-US" sz="2800" b="1" dirty="0">
                <a:solidFill>
                  <a:srgbClr val="00B0F0"/>
                </a:solidFill>
                <a:latin typeface="Times New Roman" panose="02020603050405020304" pitchFamily="18" charset="0"/>
                <a:ea typeface="楷体_GB2312" pitchFamily="49" charset="-122"/>
              </a:rPr>
              <a:t>（</a:t>
            </a:r>
            <a:r>
              <a:rPr kumimoji="1" lang="en-US" altLang="zh-CN" sz="2800" b="1" dirty="0" err="1">
                <a:solidFill>
                  <a:srgbClr val="00B0F0"/>
                </a:solidFill>
                <a:latin typeface="Times New Roman" panose="02020603050405020304" pitchFamily="18" charset="0"/>
                <a:ea typeface="楷体_GB2312" pitchFamily="49" charset="-122"/>
              </a:rPr>
              <a:t>const</a:t>
            </a:r>
            <a:r>
              <a:rPr kumimoji="1" lang="zh-CN" altLang="en-US" sz="2800" b="1" dirty="0">
                <a:solidFill>
                  <a:srgbClr val="00B0F0"/>
                </a:solidFill>
                <a:latin typeface="Times New Roman" panose="02020603050405020304" pitchFamily="18" charset="0"/>
                <a:ea typeface="楷体_GB2312" pitchFamily="49" charset="-122"/>
              </a:rPr>
              <a:t>放在＊之前</a:t>
            </a:r>
            <a:r>
              <a:rPr kumimoji="1" lang="en-US" altLang="zh-CN" sz="2800" b="1" dirty="0">
                <a:solidFill>
                  <a:srgbClr val="00B0F0"/>
                </a:solidFill>
                <a:latin typeface="Times New Roman" panose="02020603050405020304" pitchFamily="18" charset="0"/>
                <a:ea typeface="楷体_GB2312" pitchFamily="49" charset="-122"/>
              </a:rPr>
              <a:t>)</a:t>
            </a:r>
            <a:endParaRPr kumimoji="1" lang="en-US" altLang="zh-CN" sz="2800" b="1" dirty="0">
              <a:solidFill>
                <a:srgbClr val="00B0F0"/>
              </a:solidFill>
              <a:latin typeface="Times New Roman" panose="02020603050405020304" pitchFamily="18" charset="0"/>
              <a:ea typeface="楷体_GB2312" pitchFamily="49" charset="-122"/>
            </a:endParaRPr>
          </a:p>
        </p:txBody>
      </p:sp>
      <p:sp>
        <p:nvSpPr>
          <p:cNvPr id="3" name="矩形 2"/>
          <p:cNvSpPr/>
          <p:nvPr/>
        </p:nvSpPr>
        <p:spPr>
          <a:xfrm>
            <a:off x="5122563" y="4019891"/>
            <a:ext cx="3124573" cy="461665"/>
          </a:xfrm>
          <a:prstGeom prst="rect">
            <a:avLst/>
          </a:prstGeom>
        </p:spPr>
        <p:txBody>
          <a:bodyPr wrap="none">
            <a:spAutoFit/>
          </a:bodyPr>
          <a:lstStyle/>
          <a:p>
            <a:pPr algn="ctr" eaLnBrk="0" fontAlgn="base" hangingPunct="0">
              <a:spcBef>
                <a:spcPct val="0"/>
              </a:spcBef>
              <a:spcAft>
                <a:spcPct val="0"/>
              </a:spcAft>
            </a:pPr>
            <a:r>
              <a:rPr kumimoji="1" lang="en-US" altLang="zh-CN" sz="2400" b="1" dirty="0">
                <a:solidFill>
                  <a:srgbClr val="B2B2B2"/>
                </a:solidFill>
                <a:latin typeface="Arial Rounded MT Bold" panose="020F0704030504030204" pitchFamily="34" charset="0"/>
                <a:ea typeface="楷体_GB2312" pitchFamily="49" charset="-122"/>
              </a:rPr>
              <a:t>//</a:t>
            </a:r>
            <a:r>
              <a:rPr kumimoji="1" lang="zh-CN" altLang="en-US" sz="2400" b="1" dirty="0">
                <a:solidFill>
                  <a:srgbClr val="B2B2B2"/>
                </a:solidFill>
                <a:latin typeface="Arial Rounded MT Bold" panose="020F0704030504030204" pitchFamily="34" charset="0"/>
                <a:ea typeface="楷体_GB2312" pitchFamily="49" charset="-122"/>
              </a:rPr>
              <a:t>定义指向常量的指针</a:t>
            </a:r>
            <a:endParaRPr kumimoji="1" lang="zh-CN" altLang="en-US" sz="2400" dirty="0">
              <a:solidFill>
                <a:prstClr val="black"/>
              </a:solidFill>
              <a:latin typeface="Arial Rounded MT Bold" panose="020F0704030504030204" pitchFamily="34" charset="0"/>
              <a:ea typeface="楷体_GB2312" pitchFamily="49" charset="-122"/>
            </a:endParaRPr>
          </a:p>
        </p:txBody>
      </p:sp>
      <p:sp>
        <p:nvSpPr>
          <p:cNvPr id="4" name="矩形 3"/>
          <p:cNvSpPr/>
          <p:nvPr/>
        </p:nvSpPr>
        <p:spPr>
          <a:xfrm>
            <a:off x="3593850" y="4416923"/>
            <a:ext cx="4852610" cy="461665"/>
          </a:xfrm>
          <a:prstGeom prst="rect">
            <a:avLst/>
          </a:prstGeom>
        </p:spPr>
        <p:txBody>
          <a:bodyPr wrap="none">
            <a:spAutoFit/>
          </a:bodyPr>
          <a:lstStyle/>
          <a:p>
            <a:pPr algn="ctr" eaLnBrk="0" fontAlgn="base" hangingPunct="0">
              <a:spcBef>
                <a:spcPct val="0"/>
              </a:spcBef>
              <a:spcAft>
                <a:spcPct val="0"/>
              </a:spcAft>
            </a:pPr>
            <a:r>
              <a:rPr kumimoji="1" lang="en-US" altLang="zh-CN" sz="2400" b="1" dirty="0">
                <a:solidFill>
                  <a:prstClr val="black"/>
                </a:solidFill>
                <a:latin typeface="Arial Rounded MT Bold" panose="020F0704030504030204" pitchFamily="34" charset="0"/>
                <a:ea typeface="楷体_GB2312" pitchFamily="49" charset="-122"/>
              </a:rPr>
              <a:t>//error</a:t>
            </a:r>
            <a:r>
              <a:rPr kumimoji="1" lang="zh-CN" altLang="en-US" sz="2400" b="1" dirty="0">
                <a:solidFill>
                  <a:prstClr val="black"/>
                </a:solidFill>
                <a:latin typeface="Arial Rounded MT Bold" panose="020F0704030504030204" pitchFamily="34" charset="0"/>
                <a:ea typeface="楷体_GB2312" pitchFamily="49" charset="-122"/>
              </a:rPr>
              <a:t>，不能修改指针指向的常量 </a:t>
            </a:r>
            <a:endParaRPr kumimoji="1" lang="zh-CN" altLang="en-US" sz="2400" dirty="0">
              <a:solidFill>
                <a:prstClr val="black"/>
              </a:solidFill>
              <a:latin typeface="Arial Rounded MT Bold" panose="020F0704030504030204" pitchFamily="34" charset="0"/>
              <a:ea typeface="楷体_GB2312" pitchFamily="49" charset="-122"/>
            </a:endParaRPr>
          </a:p>
        </p:txBody>
      </p:sp>
      <p:sp>
        <p:nvSpPr>
          <p:cNvPr id="5" name="矩形 4"/>
          <p:cNvSpPr/>
          <p:nvPr/>
        </p:nvSpPr>
        <p:spPr>
          <a:xfrm>
            <a:off x="3593851" y="4775151"/>
            <a:ext cx="3175869" cy="461665"/>
          </a:xfrm>
          <a:prstGeom prst="rect">
            <a:avLst/>
          </a:prstGeom>
        </p:spPr>
        <p:txBody>
          <a:bodyPr wrap="none">
            <a:spAutoFit/>
          </a:bodyPr>
          <a:lstStyle/>
          <a:p>
            <a:pPr algn="ctr" eaLnBrk="0" fontAlgn="base" hangingPunct="0">
              <a:spcBef>
                <a:spcPct val="0"/>
              </a:spcBef>
              <a:spcAft>
                <a:spcPct val="0"/>
              </a:spcAft>
            </a:pPr>
            <a:r>
              <a:rPr kumimoji="1" lang="en-US" altLang="zh-CN" sz="2400" b="1" dirty="0">
                <a:solidFill>
                  <a:prstClr val="black"/>
                </a:solidFill>
                <a:latin typeface="Arial Rounded MT Bold" panose="020F0704030504030204" pitchFamily="34" charset="0"/>
                <a:ea typeface="楷体_GB2312" pitchFamily="49" charset="-122"/>
              </a:rPr>
              <a:t>//ok</a:t>
            </a:r>
            <a:r>
              <a:rPr kumimoji="1" lang="zh-CN" altLang="en-US" sz="2400" b="1" dirty="0">
                <a:solidFill>
                  <a:prstClr val="black"/>
                </a:solidFill>
                <a:latin typeface="Arial Rounded MT Bold" panose="020F0704030504030204" pitchFamily="34" charset="0"/>
                <a:ea typeface="楷体_GB2312" pitchFamily="49" charset="-122"/>
              </a:rPr>
              <a:t>，指针值可以修改</a:t>
            </a:r>
            <a:endParaRPr kumimoji="1" lang="zh-CN" altLang="en-US" sz="2400" dirty="0">
              <a:solidFill>
                <a:prstClr val="black"/>
              </a:solidFill>
              <a:latin typeface="Arial Rounded MT Bold" panose="020F0704030504030204" pitchFamily="34" charset="0"/>
              <a:ea typeface="楷体_GB2312" pitchFamily="49" charset="-122"/>
            </a:endParaRPr>
          </a:p>
        </p:txBody>
      </p:sp>
      <p:sp>
        <p:nvSpPr>
          <p:cNvPr id="8" name="矩形 7">
            <a:hlinkClick r:id="rId1" action="ppaction://hlinkfile"/>
          </p:cNvPr>
          <p:cNvSpPr/>
          <p:nvPr/>
        </p:nvSpPr>
        <p:spPr>
          <a:xfrm>
            <a:off x="8073350" y="3238531"/>
            <a:ext cx="1576072" cy="387798"/>
          </a:xfrm>
          <a:prstGeom prst="rect">
            <a:avLst/>
          </a:prstGeom>
        </p:spPr>
        <p:txBody>
          <a:bodyPr wrap="none">
            <a:spAutoFit/>
          </a:bodyPr>
          <a:lstStyle/>
          <a:p>
            <a:pPr algn="ctr" fontAlgn="base">
              <a:lnSpc>
                <a:spcPct val="80000"/>
              </a:lnSpc>
              <a:spcBef>
                <a:spcPct val="0"/>
              </a:spcBef>
              <a:spcAft>
                <a:spcPct val="0"/>
              </a:spcAft>
            </a:pP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a:t>
            </a:r>
            <a:r>
              <a:rPr kumimoji="1" lang="zh-CN" altLang="en-US" sz="2400" b="1" dirty="0">
                <a:solidFill>
                  <a:srgbClr val="FF0000"/>
                </a:solidFill>
                <a:latin typeface="Arial Rounded MT Bold" panose="020F0704030504030204" pitchFamily="34" charset="0"/>
                <a:ea typeface="楷体_GB2312" pitchFamily="49" charset="-122"/>
                <a:hlinkClick r:id="rId2" action="ppaction://hlinkfile"/>
              </a:rPr>
              <a:t>例</a:t>
            </a: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3-6】</a:t>
            </a:r>
            <a:endParaRPr kumimoji="1" lang="zh-CN" altLang="en-US" sz="2400" b="1" dirty="0">
              <a:solidFill>
                <a:srgbClr val="FF0000"/>
              </a:solidFill>
              <a:latin typeface="Arial Rounded MT Bold" panose="020F070403050403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1000"/>
                                        <p:tgtEl>
                                          <p:spTgt spid="26627">
                                            <p:txEl>
                                              <p:pRg st="1" end="1"/>
                                            </p:txEl>
                                          </p:spTgt>
                                        </p:tgtEl>
                                      </p:cBhvr>
                                    </p:animEffect>
                                    <p:anim calcmode="lin" valueType="num">
                                      <p:cBhvr>
                                        <p:cTn id="8"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29"/>
                                        </p:tgtEl>
                                        <p:attrNameLst>
                                          <p:attrName>style.visibility</p:attrName>
                                        </p:attrNameLst>
                                      </p:cBhvr>
                                      <p:to>
                                        <p:strVal val="visible"/>
                                      </p:to>
                                    </p:set>
                                    <p:animEffect transition="in" filter="fade">
                                      <p:cBhvr>
                                        <p:cTn id="14" dur="1000"/>
                                        <p:tgtEl>
                                          <p:spTgt spid="26629"/>
                                        </p:tgtEl>
                                      </p:cBhvr>
                                    </p:animEffect>
                                    <p:anim calcmode="lin" valueType="num">
                                      <p:cBhvr>
                                        <p:cTn id="15" dur="1000" fill="hold"/>
                                        <p:tgtEl>
                                          <p:spTgt spid="26629"/>
                                        </p:tgtEl>
                                        <p:attrNameLst>
                                          <p:attrName>ppt_x</p:attrName>
                                        </p:attrNameLst>
                                      </p:cBhvr>
                                      <p:tavLst>
                                        <p:tav tm="0">
                                          <p:val>
                                            <p:strVal val="#ppt_x"/>
                                          </p:val>
                                        </p:tav>
                                        <p:tav tm="100000">
                                          <p:val>
                                            <p:strVal val="#ppt_x"/>
                                          </p:val>
                                        </p:tav>
                                      </p:tavLst>
                                    </p:anim>
                                    <p:anim calcmode="lin" valueType="num">
                                      <p:cBhvr>
                                        <p:cTn id="16" dur="1000" fill="hold"/>
                                        <p:tgtEl>
                                          <p:spTgt spid="266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animEffect transition="in" filter="fade">
                                      <p:cBhvr>
                                        <p:cTn id="21" dur="1000"/>
                                        <p:tgtEl>
                                          <p:spTgt spid="26627">
                                            <p:txEl>
                                              <p:pRg st="2" end="2"/>
                                            </p:txEl>
                                          </p:spTgt>
                                        </p:tgtEl>
                                      </p:cBhvr>
                                    </p:animEffect>
                                    <p:anim calcmode="lin" valueType="num">
                                      <p:cBhvr>
                                        <p:cTn id="22"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7">
                                            <p:txEl>
                                              <p:pRg st="3" end="3"/>
                                            </p:txEl>
                                          </p:spTgt>
                                        </p:tgtEl>
                                        <p:attrNameLst>
                                          <p:attrName>style.visibility</p:attrName>
                                        </p:attrNameLst>
                                      </p:cBhvr>
                                      <p:to>
                                        <p:strVal val="visible"/>
                                      </p:to>
                                    </p:set>
                                    <p:animEffect transition="in" filter="fade">
                                      <p:cBhvr>
                                        <p:cTn id="28" dur="1000"/>
                                        <p:tgtEl>
                                          <p:spTgt spid="26627">
                                            <p:txEl>
                                              <p:pRg st="3" end="3"/>
                                            </p:txEl>
                                          </p:spTgt>
                                        </p:tgtEl>
                                      </p:cBhvr>
                                    </p:animEffect>
                                    <p:anim calcmode="lin" valueType="num">
                                      <p:cBhvr>
                                        <p:cTn id="29"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627">
                                            <p:txEl>
                                              <p:pRg st="5" end="5"/>
                                            </p:txEl>
                                          </p:spTgt>
                                        </p:tgtEl>
                                        <p:attrNameLst>
                                          <p:attrName>style.visibility</p:attrName>
                                        </p:attrNameLst>
                                      </p:cBhvr>
                                      <p:to>
                                        <p:strVal val="visible"/>
                                      </p:to>
                                    </p:set>
                                    <p:animEffect transition="in" filter="fade">
                                      <p:cBhvr>
                                        <p:cTn id="42" dur="1000"/>
                                        <p:tgtEl>
                                          <p:spTgt spid="26627">
                                            <p:txEl>
                                              <p:pRg st="5" end="5"/>
                                            </p:txEl>
                                          </p:spTgt>
                                        </p:tgtEl>
                                      </p:cBhvr>
                                    </p:animEffect>
                                    <p:anim calcmode="lin" valueType="num">
                                      <p:cBhvr>
                                        <p:cTn id="43"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6627">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6627">
                                            <p:txEl>
                                              <p:pRg st="6" end="6"/>
                                            </p:txEl>
                                          </p:spTgt>
                                        </p:tgtEl>
                                        <p:attrNameLst>
                                          <p:attrName>style.visibility</p:attrName>
                                        </p:attrNameLst>
                                      </p:cBhvr>
                                      <p:to>
                                        <p:strVal val="visible"/>
                                      </p:to>
                                    </p:set>
                                    <p:animEffect transition="in" filter="fade">
                                      <p:cBhvr>
                                        <p:cTn id="47" dur="1000"/>
                                        <p:tgtEl>
                                          <p:spTgt spid="26627">
                                            <p:txEl>
                                              <p:pRg st="6" end="6"/>
                                            </p:txEl>
                                          </p:spTgt>
                                        </p:tgtEl>
                                      </p:cBhvr>
                                    </p:animEffect>
                                    <p:anim calcmode="lin" valueType="num">
                                      <p:cBhvr>
                                        <p:cTn id="48" dur="10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6627">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6627">
                                            <p:txEl>
                                              <p:pRg st="7" end="7"/>
                                            </p:txEl>
                                          </p:spTgt>
                                        </p:tgtEl>
                                        <p:attrNameLst>
                                          <p:attrName>style.visibility</p:attrName>
                                        </p:attrNameLst>
                                      </p:cBhvr>
                                      <p:to>
                                        <p:strVal val="visible"/>
                                      </p:to>
                                    </p:set>
                                    <p:animEffect transition="in" filter="fade">
                                      <p:cBhvr>
                                        <p:cTn id="52" dur="1000"/>
                                        <p:tgtEl>
                                          <p:spTgt spid="26627">
                                            <p:txEl>
                                              <p:pRg st="7" end="7"/>
                                            </p:txEl>
                                          </p:spTgt>
                                        </p:tgtEl>
                                      </p:cBhvr>
                                    </p:animEffect>
                                    <p:anim calcmode="lin" valueType="num">
                                      <p:cBhvr>
                                        <p:cTn id="53" dur="10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26627">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6627">
                                            <p:txEl>
                                              <p:pRg st="8" end="8"/>
                                            </p:txEl>
                                          </p:spTgt>
                                        </p:tgtEl>
                                        <p:attrNameLst>
                                          <p:attrName>style.visibility</p:attrName>
                                        </p:attrNameLst>
                                      </p:cBhvr>
                                      <p:to>
                                        <p:strVal val="visible"/>
                                      </p:to>
                                    </p:set>
                                    <p:animEffect transition="in" filter="fade">
                                      <p:cBhvr>
                                        <p:cTn id="57" dur="1000"/>
                                        <p:tgtEl>
                                          <p:spTgt spid="26627">
                                            <p:txEl>
                                              <p:pRg st="8" end="8"/>
                                            </p:txEl>
                                          </p:spTgt>
                                        </p:tgtEl>
                                      </p:cBhvr>
                                    </p:animEffect>
                                    <p:anim calcmode="lin" valueType="num">
                                      <p:cBhvr>
                                        <p:cTn id="58" dur="10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26627">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6627">
                                            <p:txEl>
                                              <p:pRg st="9" end="9"/>
                                            </p:txEl>
                                          </p:spTgt>
                                        </p:tgtEl>
                                        <p:attrNameLst>
                                          <p:attrName>style.visibility</p:attrName>
                                        </p:attrNameLst>
                                      </p:cBhvr>
                                      <p:to>
                                        <p:strVal val="visible"/>
                                      </p:to>
                                    </p:set>
                                    <p:animEffect transition="in" filter="fade">
                                      <p:cBhvr>
                                        <p:cTn id="62" dur="1000"/>
                                        <p:tgtEl>
                                          <p:spTgt spid="26627">
                                            <p:txEl>
                                              <p:pRg st="9" end="9"/>
                                            </p:txEl>
                                          </p:spTgt>
                                        </p:tgtEl>
                                      </p:cBhvr>
                                    </p:animEffect>
                                    <p:anim calcmode="lin" valueType="num">
                                      <p:cBhvr>
                                        <p:cTn id="63" dur="10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26627">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627">
                                            <p:txEl>
                                              <p:pRg st="10" end="10"/>
                                            </p:txEl>
                                          </p:spTgt>
                                        </p:tgtEl>
                                        <p:attrNameLst>
                                          <p:attrName>style.visibility</p:attrName>
                                        </p:attrNameLst>
                                      </p:cBhvr>
                                      <p:to>
                                        <p:strVal val="visible"/>
                                      </p:to>
                                    </p:set>
                                    <p:animEffect transition="in" filter="fade">
                                      <p:cBhvr>
                                        <p:cTn id="67" dur="1000"/>
                                        <p:tgtEl>
                                          <p:spTgt spid="26627">
                                            <p:txEl>
                                              <p:pRg st="10" end="10"/>
                                            </p:txEl>
                                          </p:spTgt>
                                        </p:tgtEl>
                                      </p:cBhvr>
                                    </p:animEffect>
                                    <p:anim calcmode="lin" valueType="num">
                                      <p:cBhvr>
                                        <p:cTn id="68" dur="10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26627">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627">
                                            <p:txEl>
                                              <p:pRg st="11" end="11"/>
                                            </p:txEl>
                                          </p:spTgt>
                                        </p:tgtEl>
                                        <p:attrNameLst>
                                          <p:attrName>style.visibility</p:attrName>
                                        </p:attrNameLst>
                                      </p:cBhvr>
                                      <p:to>
                                        <p:strVal val="visible"/>
                                      </p:to>
                                    </p:set>
                                    <p:animEffect transition="in" filter="fade">
                                      <p:cBhvr>
                                        <p:cTn id="72" dur="1000"/>
                                        <p:tgtEl>
                                          <p:spTgt spid="26627">
                                            <p:txEl>
                                              <p:pRg st="11" end="11"/>
                                            </p:txEl>
                                          </p:spTgt>
                                        </p:tgtEl>
                                      </p:cBhvr>
                                    </p:animEffect>
                                    <p:anim calcmode="lin" valueType="num">
                                      <p:cBhvr>
                                        <p:cTn id="73" dur="1000" fill="hold"/>
                                        <p:tgtEl>
                                          <p:spTgt spid="26627">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26627">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6627">
                                            <p:txEl>
                                              <p:pRg st="12" end="12"/>
                                            </p:txEl>
                                          </p:spTgt>
                                        </p:tgtEl>
                                        <p:attrNameLst>
                                          <p:attrName>style.visibility</p:attrName>
                                        </p:attrNameLst>
                                      </p:cBhvr>
                                      <p:to>
                                        <p:strVal val="visible"/>
                                      </p:to>
                                    </p:set>
                                    <p:animEffect transition="in" filter="fade">
                                      <p:cBhvr>
                                        <p:cTn id="77" dur="1000"/>
                                        <p:tgtEl>
                                          <p:spTgt spid="26627">
                                            <p:txEl>
                                              <p:pRg st="12" end="12"/>
                                            </p:txEl>
                                          </p:spTgt>
                                        </p:tgtEl>
                                      </p:cBhvr>
                                    </p:animEffect>
                                    <p:anim calcmode="lin" valueType="num">
                                      <p:cBhvr>
                                        <p:cTn id="78" dur="1000" fill="hold"/>
                                        <p:tgtEl>
                                          <p:spTgt spid="26627">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6627">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6627">
                                            <p:txEl>
                                              <p:pRg st="13" end="13"/>
                                            </p:txEl>
                                          </p:spTgt>
                                        </p:tgtEl>
                                        <p:attrNameLst>
                                          <p:attrName>style.visibility</p:attrName>
                                        </p:attrNameLst>
                                      </p:cBhvr>
                                      <p:to>
                                        <p:strVal val="visible"/>
                                      </p:to>
                                    </p:set>
                                    <p:animEffect transition="in" filter="fade">
                                      <p:cBhvr>
                                        <p:cTn id="82" dur="1000"/>
                                        <p:tgtEl>
                                          <p:spTgt spid="26627">
                                            <p:txEl>
                                              <p:pRg st="13" end="13"/>
                                            </p:txEl>
                                          </p:spTgt>
                                        </p:tgtEl>
                                      </p:cBhvr>
                                    </p:animEffect>
                                    <p:anim calcmode="lin" valueType="num">
                                      <p:cBhvr>
                                        <p:cTn id="83" dur="1000" fill="hold"/>
                                        <p:tgtEl>
                                          <p:spTgt spid="26627">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26627">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6627">
                                            <p:txEl>
                                              <p:pRg st="14" end="14"/>
                                            </p:txEl>
                                          </p:spTgt>
                                        </p:tgtEl>
                                        <p:attrNameLst>
                                          <p:attrName>style.visibility</p:attrName>
                                        </p:attrNameLst>
                                      </p:cBhvr>
                                      <p:to>
                                        <p:strVal val="visible"/>
                                      </p:to>
                                    </p:set>
                                    <p:animEffect transition="in" filter="fade">
                                      <p:cBhvr>
                                        <p:cTn id="87" dur="1000"/>
                                        <p:tgtEl>
                                          <p:spTgt spid="26627">
                                            <p:txEl>
                                              <p:pRg st="14" end="14"/>
                                            </p:txEl>
                                          </p:spTgt>
                                        </p:tgtEl>
                                      </p:cBhvr>
                                    </p:animEffect>
                                    <p:anim calcmode="lin" valueType="num">
                                      <p:cBhvr>
                                        <p:cTn id="88" dur="1000" fill="hold"/>
                                        <p:tgtEl>
                                          <p:spTgt spid="26627">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2662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circle(in)">
                                      <p:cBhvr>
                                        <p:cTn id="94" dur="20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anim calcmode="lin" valueType="num">
                                      <p:cBhvr additive="base">
                                        <p:cTn id="103" dur="500" fill="hold"/>
                                        <p:tgtEl>
                                          <p:spTgt spid="5"/>
                                        </p:tgtEl>
                                        <p:attrNameLst>
                                          <p:attrName>ppt_x</p:attrName>
                                        </p:attrNameLst>
                                      </p:cBhvr>
                                      <p:tavLst>
                                        <p:tav tm="0">
                                          <p:val>
                                            <p:strVal val="#ppt_x"/>
                                          </p:val>
                                        </p:tav>
                                        <p:tav tm="100000">
                                          <p:val>
                                            <p:strVal val="#ppt_x"/>
                                          </p:val>
                                        </p:tav>
                                      </p:tavLst>
                                    </p:anim>
                                    <p:anim calcmode="lin" valueType="num">
                                      <p:cBhvr additive="base">
                                        <p:cTn id="10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26628"/>
                                        </p:tgtEl>
                                        <p:attrNameLst>
                                          <p:attrName>style.visibility</p:attrName>
                                        </p:attrNameLst>
                                      </p:cBhvr>
                                      <p:to>
                                        <p:strVal val="visible"/>
                                      </p:to>
                                    </p:set>
                                    <p:animEffect transition="in" filter="barn(inVertical)">
                                      <p:cBhvr>
                                        <p:cTn id="109"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p:bldP spid="3" grpId="0"/>
      <p:bldP spid="4" grpId="0"/>
      <p:bldP spid="5"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idx="1"/>
          </p:nvPr>
        </p:nvSpPr>
        <p:spPr>
          <a:xfrm>
            <a:off x="1576406" y="821188"/>
            <a:ext cx="9235610" cy="4696044"/>
          </a:xfrm>
        </p:spPr>
        <p:txBody>
          <a:bodyPr/>
          <a:lstStyle/>
          <a:p>
            <a:pPr eaLnBrk="1" hangingPunct="1">
              <a:buFontTx/>
              <a:buNone/>
            </a:pPr>
            <a:r>
              <a:rPr lang="en-US" altLang="zh-CN" sz="2800" b="1" dirty="0">
                <a:solidFill>
                  <a:schemeClr val="accent2"/>
                </a:solidFill>
              </a:rPr>
              <a:t>2</a:t>
            </a:r>
            <a:r>
              <a:rPr lang="zh-CN" altLang="en-US" sz="2800" b="1" dirty="0">
                <a:solidFill>
                  <a:schemeClr val="accent2"/>
                </a:solidFill>
              </a:rPr>
              <a:t>、指针常量</a:t>
            </a:r>
            <a:endParaRPr lang="zh-CN" altLang="en-US" sz="2800" b="1" dirty="0">
              <a:solidFill>
                <a:schemeClr val="accent2"/>
              </a:solidFill>
            </a:endParaRPr>
          </a:p>
          <a:p>
            <a:pPr lvl="1" eaLnBrk="1" hangingPunct="1"/>
            <a:r>
              <a:rPr lang="zh-CN" altLang="en-US" sz="2400" b="1" dirty="0">
                <a:solidFill>
                  <a:srgbClr val="FF0000"/>
                </a:solidFill>
              </a:rPr>
              <a:t>在指针定义语句的指针名前加</a:t>
            </a:r>
            <a:r>
              <a:rPr lang="en-US" altLang="zh-CN" sz="2400" b="1" dirty="0" err="1">
                <a:solidFill>
                  <a:srgbClr val="FF0000"/>
                </a:solidFill>
              </a:rPr>
              <a:t>const</a:t>
            </a:r>
            <a:r>
              <a:rPr lang="zh-CN" altLang="en-US" sz="2400" b="1" dirty="0">
                <a:solidFill>
                  <a:srgbClr val="FF0000"/>
                </a:solidFill>
              </a:rPr>
              <a:t>，表示指针本身是常量。</a:t>
            </a:r>
            <a:endParaRPr lang="en-US" altLang="zh-CN" sz="2400" b="1" dirty="0">
              <a:solidFill>
                <a:srgbClr val="FF0000"/>
              </a:solidFill>
            </a:endParaRPr>
          </a:p>
          <a:p>
            <a:pPr lvl="1" eaLnBrk="1" hangingPunct="1"/>
            <a:r>
              <a:rPr lang="en-US" altLang="zh-CN" sz="2400" b="1" kern="1200" dirty="0">
                <a:solidFill>
                  <a:srgbClr val="00B0F0"/>
                </a:solidFill>
                <a:latin typeface="Times New Roman" panose="02020603050405020304" pitchFamily="18" charset="0"/>
                <a:ea typeface="+mn-ea"/>
                <a:cs typeface="+mn-cs"/>
              </a:rPr>
              <a:t>&lt;</a:t>
            </a:r>
            <a:r>
              <a:rPr lang="zh-CN" altLang="en-US" sz="2400" b="1" kern="1200" dirty="0">
                <a:solidFill>
                  <a:srgbClr val="00B0F0"/>
                </a:solidFill>
                <a:latin typeface="Times New Roman" panose="02020603050405020304" pitchFamily="18" charset="0"/>
                <a:ea typeface="+mn-ea"/>
                <a:cs typeface="+mn-cs"/>
              </a:rPr>
              <a:t>类型</a:t>
            </a:r>
            <a:r>
              <a:rPr lang="en-US" altLang="zh-CN" sz="2400" b="1" kern="1200" dirty="0">
                <a:solidFill>
                  <a:srgbClr val="00B0F0"/>
                </a:solidFill>
                <a:latin typeface="Times New Roman" panose="02020603050405020304" pitchFamily="18" charset="0"/>
                <a:ea typeface="+mn-ea"/>
                <a:cs typeface="+mn-cs"/>
              </a:rPr>
              <a:t>&gt; * </a:t>
            </a:r>
            <a:r>
              <a:rPr lang="en-US" altLang="zh-CN" sz="2400" b="1" kern="1200" dirty="0" err="1">
                <a:solidFill>
                  <a:srgbClr val="00B0F0"/>
                </a:solidFill>
                <a:latin typeface="Times New Roman" panose="02020603050405020304" pitchFamily="18" charset="0"/>
                <a:ea typeface="+mn-ea"/>
                <a:cs typeface="+mn-cs"/>
              </a:rPr>
              <a:t>const</a:t>
            </a:r>
            <a:r>
              <a:rPr lang="en-US" altLang="zh-CN" sz="2400" b="1" kern="1200" dirty="0">
                <a:solidFill>
                  <a:srgbClr val="00B0F0"/>
                </a:solidFill>
                <a:latin typeface="Times New Roman" panose="02020603050405020304" pitchFamily="18" charset="0"/>
                <a:ea typeface="+mn-ea"/>
                <a:cs typeface="+mn-cs"/>
              </a:rPr>
              <a:t> &lt;</a:t>
            </a:r>
            <a:r>
              <a:rPr lang="zh-CN" altLang="en-US" sz="2400" b="1" kern="1200" dirty="0">
                <a:solidFill>
                  <a:srgbClr val="00B0F0"/>
                </a:solidFill>
                <a:latin typeface="Times New Roman" panose="02020603050405020304" pitchFamily="18" charset="0"/>
                <a:ea typeface="+mn-ea"/>
                <a:cs typeface="+mn-cs"/>
              </a:rPr>
              <a:t>指针变量名</a:t>
            </a:r>
            <a:r>
              <a:rPr lang="en-US" altLang="zh-CN" sz="2400" b="1" kern="1200" dirty="0">
                <a:solidFill>
                  <a:srgbClr val="00B0F0"/>
                </a:solidFill>
                <a:latin typeface="Times New Roman" panose="02020603050405020304" pitchFamily="18" charset="0"/>
                <a:ea typeface="+mn-ea"/>
                <a:cs typeface="+mn-cs"/>
              </a:rPr>
              <a:t>&gt;;</a:t>
            </a:r>
            <a:endParaRPr lang="en-US" altLang="zh-CN" sz="2400" b="1" kern="1200" dirty="0">
              <a:solidFill>
                <a:srgbClr val="00B0F0"/>
              </a:solidFill>
              <a:latin typeface="Times New Roman" panose="02020603050405020304" pitchFamily="18" charset="0"/>
              <a:ea typeface="+mn-ea"/>
              <a:cs typeface="+mn-cs"/>
            </a:endParaRPr>
          </a:p>
          <a:p>
            <a:pPr marL="914400" lvl="2" indent="0" eaLnBrk="1" hangingPunct="1">
              <a:spcBef>
                <a:spcPct val="0"/>
              </a:spcBef>
              <a:buNone/>
            </a:pPr>
            <a:endParaRPr lang="en-US" altLang="zh-CN" b="1" kern="1200" dirty="0">
              <a:solidFill>
                <a:srgbClr val="C00000"/>
              </a:solidFill>
              <a:latin typeface="Arial" panose="020B0604020202020204" pitchFamily="34" charset="0"/>
              <a:ea typeface="+mn-ea"/>
              <a:cs typeface="+mn-cs"/>
            </a:endParaRPr>
          </a:p>
          <a:p>
            <a:pPr lvl="2" eaLnBrk="1" hangingPunct="1">
              <a:buFontTx/>
              <a:buNone/>
            </a:pPr>
            <a:r>
              <a:rPr lang="en-US" altLang="zh-CN" b="1" dirty="0"/>
              <a:t>char * </a:t>
            </a:r>
            <a:r>
              <a:rPr lang="en-US" altLang="zh-CN" b="1" dirty="0" err="1"/>
              <a:t>const</a:t>
            </a:r>
            <a:r>
              <a:rPr lang="en-US" altLang="zh-CN" b="1" dirty="0"/>
              <a:t> pc=</a:t>
            </a:r>
            <a:r>
              <a:rPr lang="en-US" altLang="zh-CN" b="1" dirty="0">
                <a:latin typeface="Arial" panose="020B0604020202020204" pitchFamily="34" charset="0"/>
              </a:rPr>
              <a:t>“</a:t>
            </a:r>
            <a:r>
              <a:rPr lang="en-US" altLang="zh-CN" b="1" dirty="0" err="1"/>
              <a:t>baaa</a:t>
            </a:r>
            <a:r>
              <a:rPr lang="en-US" altLang="zh-CN" b="1" dirty="0">
                <a:latin typeface="Arial" panose="020B0604020202020204" pitchFamily="34" charset="0"/>
              </a:rPr>
              <a:t>”</a:t>
            </a:r>
            <a:r>
              <a:rPr lang="en-US" altLang="zh-CN" b="1" dirty="0"/>
              <a:t>;</a:t>
            </a:r>
            <a:r>
              <a:rPr lang="en-US" altLang="zh-CN" b="1" dirty="0">
                <a:solidFill>
                  <a:srgbClr val="FF0000"/>
                </a:solidFill>
              </a:rPr>
              <a:t> </a:t>
            </a:r>
            <a:endParaRPr lang="en-US" altLang="zh-CN" b="1" dirty="0">
              <a:solidFill>
                <a:srgbClr val="FF0000"/>
              </a:solidFill>
            </a:endParaRPr>
          </a:p>
          <a:p>
            <a:pPr lvl="2" eaLnBrk="1" hangingPunct="1">
              <a:buFontTx/>
              <a:buNone/>
            </a:pPr>
            <a:r>
              <a:rPr lang="en-US" altLang="zh-CN" b="1" dirty="0"/>
              <a:t>pc=</a:t>
            </a:r>
            <a:r>
              <a:rPr lang="en-US" altLang="zh-CN" b="1" dirty="0">
                <a:latin typeface="Arial" panose="020B0604020202020204" pitchFamily="34" charset="0"/>
              </a:rPr>
              <a:t>“</a:t>
            </a:r>
            <a:r>
              <a:rPr lang="en-US" altLang="zh-CN" b="1" dirty="0" err="1"/>
              <a:t>bbbb</a:t>
            </a:r>
            <a:r>
              <a:rPr lang="en-US" altLang="zh-CN" b="1" dirty="0">
                <a:latin typeface="Arial" panose="020B0604020202020204" pitchFamily="34" charset="0"/>
              </a:rPr>
              <a:t>”</a:t>
            </a:r>
            <a:r>
              <a:rPr lang="en-US" altLang="zh-CN" b="1" dirty="0"/>
              <a:t>;  		</a:t>
            </a:r>
            <a:endParaRPr lang="en-US" altLang="zh-CN" b="1" dirty="0"/>
          </a:p>
          <a:p>
            <a:pPr lvl="2" eaLnBrk="1" hangingPunct="1">
              <a:buFontTx/>
              <a:buNone/>
            </a:pPr>
            <a:r>
              <a:rPr lang="zh-CN" altLang="en-US" b="1" dirty="0"/>
              <a:t>*</a:t>
            </a:r>
            <a:r>
              <a:rPr lang="en-US" altLang="zh-CN" b="1" dirty="0"/>
              <a:t>pc=</a:t>
            </a:r>
            <a:r>
              <a:rPr lang="en-US" altLang="zh-CN" b="1" dirty="0">
                <a:latin typeface="Arial" panose="020B0604020202020204" pitchFamily="34" charset="0"/>
              </a:rPr>
              <a:t>“</a:t>
            </a:r>
            <a:r>
              <a:rPr lang="en-US" altLang="zh-CN" b="1" dirty="0"/>
              <a:t>a”;		</a:t>
            </a:r>
            <a:endParaRPr lang="en-US" altLang="zh-CN" b="1" dirty="0"/>
          </a:p>
          <a:p>
            <a:pPr lvl="2" eaLnBrk="1" hangingPunct="1">
              <a:buFontTx/>
              <a:buNone/>
            </a:pPr>
            <a:r>
              <a:rPr lang="zh-CN" altLang="en-US" b="1" dirty="0">
                <a:solidFill>
                  <a:schemeClr val="accent4">
                    <a:lumMod val="60000"/>
                    <a:lumOff val="40000"/>
                  </a:schemeClr>
                </a:solidFill>
              </a:rPr>
              <a:t> *</a:t>
            </a:r>
            <a:r>
              <a:rPr lang="en-US" altLang="zh-CN" b="1" dirty="0">
                <a:solidFill>
                  <a:schemeClr val="accent4">
                    <a:lumMod val="60000"/>
                    <a:lumOff val="40000"/>
                  </a:schemeClr>
                </a:solidFill>
              </a:rPr>
              <a:t>pc=</a:t>
            </a:r>
            <a:r>
              <a:rPr lang="en-US" altLang="zh-CN" b="1" dirty="0">
                <a:solidFill>
                  <a:schemeClr val="accent4">
                    <a:lumMod val="60000"/>
                    <a:lumOff val="40000"/>
                  </a:schemeClr>
                </a:solidFill>
                <a:latin typeface="Arial" panose="020B0604020202020204" pitchFamily="34" charset="0"/>
              </a:rPr>
              <a:t>‘</a:t>
            </a:r>
            <a:r>
              <a:rPr lang="en-US" altLang="zh-CN" b="1" dirty="0">
                <a:solidFill>
                  <a:schemeClr val="accent4">
                    <a:lumMod val="60000"/>
                    <a:lumOff val="40000"/>
                  </a:schemeClr>
                </a:solidFill>
              </a:rPr>
              <a:t>a</a:t>
            </a:r>
            <a:r>
              <a:rPr lang="en-US" altLang="zh-CN" b="1" dirty="0">
                <a:solidFill>
                  <a:schemeClr val="accent4">
                    <a:lumMod val="60000"/>
                    <a:lumOff val="40000"/>
                  </a:schemeClr>
                </a:solidFill>
                <a:latin typeface="Arial" panose="020B0604020202020204" pitchFamily="34" charset="0"/>
              </a:rPr>
              <a:t>’</a:t>
            </a:r>
            <a:r>
              <a:rPr lang="en-US" altLang="zh-CN" b="1" dirty="0">
                <a:solidFill>
                  <a:schemeClr val="accent4">
                    <a:lumMod val="60000"/>
                    <a:lumOff val="40000"/>
                  </a:schemeClr>
                </a:solidFill>
              </a:rPr>
              <a:t>;      		 </a:t>
            </a:r>
            <a:endParaRPr lang="en-US" altLang="zh-CN" b="1" dirty="0">
              <a:solidFill>
                <a:schemeClr val="accent4">
                  <a:lumMod val="60000"/>
                  <a:lumOff val="40000"/>
                </a:schemeClr>
              </a:solidFill>
            </a:endParaRPr>
          </a:p>
          <a:p>
            <a:pPr lvl="2" eaLnBrk="1" hangingPunct="1">
              <a:buFontTx/>
              <a:buNone/>
            </a:pPr>
            <a:r>
              <a:rPr lang="en-US" altLang="zh-CN" b="1" dirty="0">
                <a:solidFill>
                  <a:schemeClr val="accent4">
                    <a:lumMod val="60000"/>
                    <a:lumOff val="40000"/>
                  </a:schemeClr>
                </a:solidFill>
              </a:rPr>
              <a:t>*(pc+1)=</a:t>
            </a:r>
            <a:r>
              <a:rPr lang="en-US" altLang="zh-CN" b="1" dirty="0">
                <a:solidFill>
                  <a:schemeClr val="accent4">
                    <a:lumMod val="60000"/>
                    <a:lumOff val="40000"/>
                  </a:schemeClr>
                </a:solidFill>
                <a:latin typeface="Arial" panose="020B0604020202020204" pitchFamily="34" charset="0"/>
              </a:rPr>
              <a:t>‘</a:t>
            </a:r>
            <a:r>
              <a:rPr lang="en-US" altLang="zh-CN" b="1" dirty="0">
                <a:solidFill>
                  <a:schemeClr val="accent4">
                    <a:lumMod val="60000"/>
                    <a:lumOff val="40000"/>
                  </a:schemeClr>
                </a:solidFill>
              </a:rPr>
              <a:t>b</a:t>
            </a:r>
            <a:r>
              <a:rPr lang="en-US" altLang="zh-CN" b="1" dirty="0">
                <a:solidFill>
                  <a:schemeClr val="accent4">
                    <a:lumMod val="60000"/>
                    <a:lumOff val="40000"/>
                  </a:schemeClr>
                </a:solidFill>
                <a:latin typeface="Arial" panose="020B0604020202020204" pitchFamily="34" charset="0"/>
              </a:rPr>
              <a:t>’</a:t>
            </a:r>
            <a:r>
              <a:rPr lang="en-US" altLang="zh-CN" b="1" dirty="0">
                <a:solidFill>
                  <a:schemeClr val="accent4">
                    <a:lumMod val="60000"/>
                    <a:lumOff val="40000"/>
                  </a:schemeClr>
                </a:solidFill>
              </a:rPr>
              <a:t>;</a:t>
            </a:r>
            <a:r>
              <a:rPr lang="en-US" altLang="zh-CN" b="1" dirty="0"/>
              <a:t>		</a:t>
            </a:r>
            <a:endParaRPr lang="en-US" altLang="zh-CN" b="1" dirty="0"/>
          </a:p>
          <a:p>
            <a:pPr lvl="2" eaLnBrk="1" hangingPunct="1">
              <a:buFontTx/>
              <a:buNone/>
            </a:pPr>
            <a:r>
              <a:rPr lang="en-US" altLang="zh-CN" b="1" dirty="0"/>
              <a:t>pc++=</a:t>
            </a:r>
            <a:r>
              <a:rPr lang="en-US" altLang="zh-CN" b="1" dirty="0">
                <a:latin typeface="Arial" panose="020B0604020202020204" pitchFamily="34" charset="0"/>
              </a:rPr>
              <a:t>‘</a:t>
            </a:r>
            <a:r>
              <a:rPr lang="en-US" altLang="zh-CN" b="1" dirty="0"/>
              <a:t>y</a:t>
            </a:r>
            <a:r>
              <a:rPr lang="en-US" altLang="zh-CN" b="1" dirty="0">
                <a:latin typeface="Arial" panose="020B0604020202020204" pitchFamily="34" charset="0"/>
              </a:rPr>
              <a:t>’</a:t>
            </a:r>
            <a:r>
              <a:rPr lang="en-US" altLang="zh-CN" b="1" dirty="0"/>
              <a:t>;    		</a:t>
            </a:r>
            <a:endParaRPr lang="en-US" altLang="zh-CN" b="1" dirty="0"/>
          </a:p>
          <a:p>
            <a:pPr lvl="2" eaLnBrk="1" hangingPunct="1">
              <a:buFontTx/>
              <a:buNone/>
            </a:pPr>
            <a:r>
              <a:rPr lang="en-US" altLang="zh-CN" b="1" dirty="0" err="1"/>
              <a:t>const</a:t>
            </a:r>
            <a:r>
              <a:rPr lang="en-US" altLang="zh-CN" b="1" dirty="0"/>
              <a:t> </a:t>
            </a:r>
            <a:r>
              <a:rPr lang="en-US" altLang="zh-CN" b="1" dirty="0" err="1"/>
              <a:t>int</a:t>
            </a:r>
            <a:r>
              <a:rPr lang="en-US" altLang="zh-CN" b="1" dirty="0"/>
              <a:t> b=28;</a:t>
            </a:r>
            <a:endParaRPr lang="en-US" altLang="zh-CN" b="1" dirty="0"/>
          </a:p>
          <a:p>
            <a:pPr lvl="2" eaLnBrk="1" hangingPunct="1">
              <a:buFontTx/>
              <a:buNone/>
            </a:pPr>
            <a:r>
              <a:rPr lang="en-US" altLang="zh-CN" b="1" dirty="0" err="1"/>
              <a:t>int</a:t>
            </a:r>
            <a:r>
              <a:rPr lang="en-US" altLang="zh-CN" b="1" dirty="0"/>
              <a:t> * </a:t>
            </a:r>
            <a:r>
              <a:rPr lang="en-US" altLang="zh-CN" b="1" dirty="0" err="1"/>
              <a:t>const</a:t>
            </a:r>
            <a:r>
              <a:rPr lang="en-US" altLang="zh-CN" b="1" dirty="0"/>
              <a:t> pi=&amp;b;	</a:t>
            </a:r>
            <a:endParaRPr lang="en-US" altLang="zh-CN" b="1" dirty="0">
              <a:solidFill>
                <a:srgbClr val="FF0000"/>
              </a:solidFill>
            </a:endParaRPr>
          </a:p>
        </p:txBody>
      </p:sp>
      <p:sp>
        <p:nvSpPr>
          <p:cNvPr id="28676" name="矩形 1"/>
          <p:cNvSpPr>
            <a:spLocks noChangeArrowheads="1"/>
          </p:cNvSpPr>
          <p:nvPr/>
        </p:nvSpPr>
        <p:spPr bwMode="auto">
          <a:xfrm>
            <a:off x="3863753" y="883190"/>
            <a:ext cx="3446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0" fontAlgn="base" hangingPunct="0">
              <a:spcBef>
                <a:spcPct val="0"/>
              </a:spcBef>
              <a:spcAft>
                <a:spcPct val="0"/>
              </a:spcAft>
              <a:buNone/>
            </a:pPr>
            <a:r>
              <a:rPr kumimoji="1" lang="zh-CN" altLang="en-US" sz="2400" b="1" dirty="0">
                <a:solidFill>
                  <a:srgbClr val="00B0F0"/>
                </a:solidFill>
                <a:latin typeface="Times New Roman" panose="02020603050405020304" pitchFamily="18" charset="0"/>
                <a:ea typeface="楷体_GB2312" pitchFamily="49" charset="-122"/>
              </a:rPr>
              <a:t>（</a:t>
            </a:r>
            <a:r>
              <a:rPr kumimoji="1" lang="en-US" altLang="zh-CN" sz="2400" b="1" dirty="0" err="1">
                <a:solidFill>
                  <a:srgbClr val="00B0F0"/>
                </a:solidFill>
                <a:latin typeface="Times New Roman" panose="02020603050405020304" pitchFamily="18" charset="0"/>
                <a:ea typeface="楷体_GB2312" pitchFamily="49" charset="-122"/>
              </a:rPr>
              <a:t>const</a:t>
            </a:r>
            <a:r>
              <a:rPr kumimoji="1" lang="zh-CN" altLang="en-US" sz="2400" b="1" dirty="0">
                <a:solidFill>
                  <a:srgbClr val="00B0F0"/>
                </a:solidFill>
                <a:latin typeface="Times New Roman" panose="02020603050405020304" pitchFamily="18" charset="0"/>
                <a:ea typeface="楷体_GB2312" pitchFamily="49" charset="-122"/>
              </a:rPr>
              <a:t>放在变量名之前</a:t>
            </a:r>
            <a:r>
              <a:rPr kumimoji="1" lang="en-US" altLang="zh-CN" sz="2400" b="1" dirty="0">
                <a:solidFill>
                  <a:srgbClr val="00B0F0"/>
                </a:solidFill>
                <a:latin typeface="Times New Roman" panose="02020603050405020304" pitchFamily="18" charset="0"/>
                <a:ea typeface="楷体_GB2312" pitchFamily="49" charset="-122"/>
              </a:rPr>
              <a:t>)</a:t>
            </a:r>
            <a:endParaRPr kumimoji="1" lang="en-US" altLang="zh-CN" sz="2400" b="1" dirty="0">
              <a:solidFill>
                <a:srgbClr val="00B0F0"/>
              </a:solidFill>
              <a:latin typeface="Times New Roman" panose="02020603050405020304" pitchFamily="18" charset="0"/>
              <a:ea typeface="楷体_GB2312" pitchFamily="49" charset="-122"/>
            </a:endParaRPr>
          </a:p>
        </p:txBody>
      </p:sp>
      <p:sp>
        <p:nvSpPr>
          <p:cNvPr id="3" name="矩形 2"/>
          <p:cNvSpPr/>
          <p:nvPr/>
        </p:nvSpPr>
        <p:spPr>
          <a:xfrm>
            <a:off x="4871864" y="2525472"/>
            <a:ext cx="5796136" cy="400110"/>
          </a:xfrm>
          <a:prstGeom prst="rect">
            <a:avLst/>
          </a:prstGeom>
        </p:spPr>
        <p:txBody>
          <a:bodyPr wrap="square">
            <a:spAutoFit/>
          </a:bodyPr>
          <a:lstStyle/>
          <a:p>
            <a:pPr lvl="2" algn="ctr" fontAlgn="base">
              <a:spcBef>
                <a:spcPct val="0"/>
              </a:spcBef>
              <a:spcAft>
                <a:spcPct val="0"/>
              </a:spcAft>
            </a:pP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定义指针常量</a:t>
            </a:r>
            <a:r>
              <a:rPr kumimoji="1" lang="en-US" altLang="zh-CN" sz="2000" b="1" dirty="0">
                <a:solidFill>
                  <a:srgbClr val="C00000"/>
                </a:solidFill>
                <a:latin typeface="Arial Rounded MT Bold" panose="020F0704030504030204" pitchFamily="34" charset="0"/>
                <a:ea typeface="楷体_GB2312" pitchFamily="49" charset="-122"/>
              </a:rPr>
              <a:t> </a:t>
            </a:r>
            <a:r>
              <a:rPr kumimoji="1" lang="zh-CN" altLang="en-US" sz="2000" b="1" dirty="0">
                <a:solidFill>
                  <a:srgbClr val="C00000"/>
                </a:solidFill>
                <a:latin typeface="Arial Rounded MT Bold" panose="020F0704030504030204" pitchFamily="34" charset="0"/>
                <a:ea typeface="楷体_GB2312" pitchFamily="49" charset="-122"/>
              </a:rPr>
              <a:t>，在定义时必须初始化</a:t>
            </a:r>
            <a:endParaRPr kumimoji="1" lang="zh-CN" altLang="en-US" sz="2000" b="1" dirty="0">
              <a:solidFill>
                <a:srgbClr val="C00000"/>
              </a:solidFill>
              <a:latin typeface="Arial Rounded MT Bold" panose="020F0704030504030204" pitchFamily="34" charset="0"/>
              <a:ea typeface="楷体_GB2312" pitchFamily="49" charset="-122"/>
            </a:endParaRPr>
          </a:p>
        </p:txBody>
      </p:sp>
      <p:sp>
        <p:nvSpPr>
          <p:cNvPr id="4" name="矩形 3"/>
          <p:cNvSpPr/>
          <p:nvPr/>
        </p:nvSpPr>
        <p:spPr>
          <a:xfrm>
            <a:off x="2853925" y="2924944"/>
            <a:ext cx="6680572" cy="400110"/>
          </a:xfrm>
          <a:prstGeom prst="rect">
            <a:avLst/>
          </a:prstGeom>
        </p:spPr>
        <p:txBody>
          <a:bodyPr wrap="square">
            <a:spAutoFit/>
          </a:bodyPr>
          <a:lstStyle/>
          <a:p>
            <a:pPr lvl="2" algn="ctr" eaLnBrk="0" fontAlgn="base" hangingPunct="0">
              <a:spcBef>
                <a:spcPct val="0"/>
              </a:spcBef>
              <a:spcAft>
                <a:spcPct val="0"/>
              </a:spcAft>
            </a:pPr>
            <a:r>
              <a:rPr kumimoji="1" lang="en-US" altLang="zh-CN" sz="2000" b="1" dirty="0">
                <a:solidFill>
                  <a:prstClr val="black"/>
                </a:solidFill>
                <a:latin typeface="Arial Rounded MT Bold" panose="020F0704030504030204" pitchFamily="34" charset="0"/>
                <a:ea typeface="楷体_GB2312" pitchFamily="49" charset="-122"/>
              </a:rPr>
              <a:t>//error</a:t>
            </a:r>
            <a:r>
              <a:rPr kumimoji="1" lang="zh-CN" altLang="en-US" sz="2000" b="1" dirty="0">
                <a:solidFill>
                  <a:prstClr val="black"/>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指针常量不能改变其指针值</a:t>
            </a:r>
            <a:endParaRPr kumimoji="1" lang="zh-CN" altLang="en-US" sz="2000" b="1" dirty="0">
              <a:solidFill>
                <a:srgbClr val="C00000"/>
              </a:solidFill>
              <a:latin typeface="Arial Rounded MT Bold" panose="020F0704030504030204" pitchFamily="34" charset="0"/>
              <a:ea typeface="楷体_GB2312" pitchFamily="49" charset="-122"/>
            </a:endParaRPr>
          </a:p>
        </p:txBody>
      </p:sp>
      <p:sp>
        <p:nvSpPr>
          <p:cNvPr id="5" name="矩形 4"/>
          <p:cNvSpPr/>
          <p:nvPr/>
        </p:nvSpPr>
        <p:spPr>
          <a:xfrm>
            <a:off x="3997847" y="5291465"/>
            <a:ext cx="6624736" cy="1015663"/>
          </a:xfrm>
          <a:prstGeom prst="rect">
            <a:avLst/>
          </a:prstGeom>
        </p:spPr>
        <p:txBody>
          <a:bodyPr wrap="square">
            <a:spAutoFit/>
          </a:bodyPr>
          <a:lstStyle/>
          <a:p>
            <a:pPr lvl="2" algn="ctr" eaLnBrk="0" fontAlgn="base" hangingPunct="0">
              <a:spcBef>
                <a:spcPct val="0"/>
              </a:spcBef>
              <a:spcAft>
                <a:spcPct val="0"/>
              </a:spcAft>
            </a:pPr>
            <a:r>
              <a:rPr kumimoji="1" lang="en-US" altLang="zh-CN" sz="2000" b="1" dirty="0">
                <a:solidFill>
                  <a:srgbClr val="C00000"/>
                </a:solidFill>
                <a:latin typeface="Arial Rounded MT Bold" panose="020F0704030504030204" pitchFamily="34" charset="0"/>
                <a:ea typeface="楷体_GB2312" pitchFamily="49" charset="-122"/>
              </a:rPr>
              <a:t>//error</a:t>
            </a:r>
            <a:r>
              <a:rPr kumimoji="1" lang="zh-CN" altLang="en-US" sz="2000" b="1" dirty="0">
                <a:solidFill>
                  <a:srgbClr val="C00000"/>
                </a:solidFill>
                <a:latin typeface="Arial Rounded MT Bold" panose="020F0704030504030204" pitchFamily="34" charset="0"/>
                <a:ea typeface="楷体_GB2312" pitchFamily="49" charset="-122"/>
              </a:rPr>
              <a:t>，</a:t>
            </a:r>
            <a:r>
              <a:rPr kumimoji="1" lang="en-US" altLang="zh-CN" sz="2000" b="1" dirty="0">
                <a:solidFill>
                  <a:srgbClr val="C00000"/>
                </a:solidFill>
                <a:latin typeface="Arial Rounded MT Bold" panose="020F0704030504030204" pitchFamily="34" charset="0"/>
                <a:ea typeface="楷体_GB2312" pitchFamily="49" charset="-122"/>
              </a:rPr>
              <a:t>pi</a:t>
            </a:r>
            <a:r>
              <a:rPr kumimoji="1" lang="zh-CN" altLang="en-US" sz="2000" b="1" dirty="0">
                <a:solidFill>
                  <a:srgbClr val="C00000"/>
                </a:solidFill>
                <a:latin typeface="Arial Rounded MT Bold" panose="020F0704030504030204" pitchFamily="34" charset="0"/>
                <a:ea typeface="楷体_GB2312" pitchFamily="49" charset="-122"/>
              </a:rPr>
              <a:t>不能变</a:t>
            </a: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但它所指的内存单却可以改变</a:t>
            </a:r>
            <a:r>
              <a:rPr kumimoji="1" lang="en-US" altLang="zh-CN" sz="2000" b="1" dirty="0">
                <a:solidFill>
                  <a:srgbClr val="C00000"/>
                </a:solidFill>
                <a:latin typeface="Arial Rounded MT Bold" panose="020F0704030504030204" pitchFamily="34" charset="0"/>
                <a:ea typeface="楷体_GB2312" pitchFamily="49" charset="-122"/>
              </a:rPr>
              <a:t>,</a:t>
            </a:r>
            <a:endParaRPr kumimoji="1" lang="en-US" altLang="zh-CN" sz="2000" b="1" dirty="0">
              <a:solidFill>
                <a:srgbClr val="C00000"/>
              </a:solidFill>
              <a:latin typeface="Arial Rounded MT Bold" panose="020F0704030504030204" pitchFamily="34" charset="0"/>
              <a:ea typeface="楷体_GB2312" pitchFamily="49" charset="-122"/>
            </a:endParaRPr>
          </a:p>
          <a:p>
            <a:pPr lvl="2" algn="ctr" eaLnBrk="0" fontAlgn="base" hangingPunct="0">
              <a:spcBef>
                <a:spcPct val="0"/>
              </a:spcBef>
              <a:spcAft>
                <a:spcPct val="0"/>
              </a:spcAft>
            </a:pP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此处却将它指向了一个不可变的内存单元</a:t>
            </a: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即</a:t>
            </a:r>
            <a:r>
              <a:rPr kumimoji="1" lang="en-US" altLang="zh-CN" sz="2000" b="1" dirty="0">
                <a:solidFill>
                  <a:srgbClr val="C00000"/>
                </a:solidFill>
                <a:latin typeface="Arial Rounded MT Bold" panose="020F0704030504030204" pitchFamily="34" charset="0"/>
                <a:ea typeface="楷体_GB2312" pitchFamily="49" charset="-122"/>
              </a:rPr>
              <a:t>:</a:t>
            </a:r>
            <a:endParaRPr kumimoji="1" lang="en-US" altLang="zh-CN" sz="2000" b="1" dirty="0">
              <a:solidFill>
                <a:srgbClr val="C00000"/>
              </a:solidFill>
              <a:latin typeface="Arial Rounded MT Bold" panose="020F0704030504030204" pitchFamily="34" charset="0"/>
              <a:ea typeface="楷体_GB2312" pitchFamily="49" charset="-122"/>
            </a:endParaRPr>
          </a:p>
          <a:p>
            <a:pPr lvl="2" algn="ctr" eaLnBrk="0" fontAlgn="base" hangingPunct="0">
              <a:spcBef>
                <a:spcPct val="0"/>
              </a:spcBef>
              <a:spcAft>
                <a:spcPct val="0"/>
              </a:spcAft>
            </a:pP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不能将</a:t>
            </a:r>
            <a:r>
              <a:rPr kumimoji="1" lang="en-US" altLang="zh-CN" sz="2000" b="1" dirty="0" err="1">
                <a:solidFill>
                  <a:srgbClr val="C00000"/>
                </a:solidFill>
                <a:latin typeface="Arial Rounded MT Bold" panose="020F0704030504030204" pitchFamily="34" charset="0"/>
                <a:ea typeface="楷体_GB2312" pitchFamily="49" charset="-122"/>
              </a:rPr>
              <a:t>const</a:t>
            </a:r>
            <a:r>
              <a:rPr kumimoji="1" lang="en-US" altLang="zh-CN" sz="2000" b="1" dirty="0">
                <a:solidFill>
                  <a:srgbClr val="C00000"/>
                </a:solidFill>
                <a:latin typeface="Arial Rounded MT Bold" panose="020F0704030504030204" pitchFamily="34" charset="0"/>
                <a:ea typeface="楷体_GB2312" pitchFamily="49" charset="-122"/>
              </a:rPr>
              <a:t> </a:t>
            </a:r>
            <a:r>
              <a:rPr kumimoji="1" lang="en-US" altLang="zh-CN" sz="2000" b="1" dirty="0" err="1">
                <a:solidFill>
                  <a:srgbClr val="C00000"/>
                </a:solidFill>
                <a:latin typeface="Arial Rounded MT Bold" panose="020F0704030504030204" pitchFamily="34" charset="0"/>
                <a:ea typeface="楷体_GB2312" pitchFamily="49" charset="-122"/>
              </a:rPr>
              <a:t>int</a:t>
            </a:r>
            <a:r>
              <a:rPr kumimoji="1" lang="en-US" altLang="zh-CN" sz="2000" b="1" dirty="0">
                <a:solidFill>
                  <a:srgbClr val="C00000"/>
                </a:solidFill>
                <a:latin typeface="Arial Rounded MT Bold" panose="020F0704030504030204" pitchFamily="34" charset="0"/>
                <a:ea typeface="楷体_GB2312" pitchFamily="49" charset="-122"/>
              </a:rPr>
              <a:t> * </a:t>
            </a:r>
            <a:r>
              <a:rPr kumimoji="1" lang="zh-CN" altLang="en-US" sz="2000" b="1" dirty="0">
                <a:solidFill>
                  <a:srgbClr val="C00000"/>
                </a:solidFill>
                <a:latin typeface="Arial Rounded MT Bold" panose="020F0704030504030204" pitchFamily="34" charset="0"/>
                <a:ea typeface="楷体_GB2312" pitchFamily="49" charset="-122"/>
              </a:rPr>
              <a:t>转换成</a:t>
            </a:r>
            <a:r>
              <a:rPr kumimoji="1" lang="en-US" altLang="zh-CN" sz="2000" b="1" dirty="0" err="1">
                <a:solidFill>
                  <a:srgbClr val="C00000"/>
                </a:solidFill>
                <a:latin typeface="Arial Rounded MT Bold" panose="020F0704030504030204" pitchFamily="34" charset="0"/>
                <a:ea typeface="楷体_GB2312" pitchFamily="49" charset="-122"/>
              </a:rPr>
              <a:t>int</a:t>
            </a:r>
            <a:r>
              <a:rPr kumimoji="1" lang="en-US" altLang="zh-CN" sz="2000" b="1" dirty="0">
                <a:solidFill>
                  <a:srgbClr val="C00000"/>
                </a:solidFill>
                <a:latin typeface="Arial Rounded MT Bold" panose="020F0704030504030204" pitchFamily="34" charset="0"/>
                <a:ea typeface="楷体_GB2312" pitchFamily="49" charset="-122"/>
              </a:rPr>
              <a:t> * </a:t>
            </a:r>
            <a:r>
              <a:rPr kumimoji="1" lang="en-US" altLang="zh-CN" sz="2000" b="1" dirty="0" err="1">
                <a:solidFill>
                  <a:srgbClr val="C00000"/>
                </a:solidFill>
                <a:latin typeface="Arial Rounded MT Bold" panose="020F0704030504030204" pitchFamily="34" charset="0"/>
                <a:ea typeface="楷体_GB2312" pitchFamily="49" charset="-122"/>
              </a:rPr>
              <a:t>const</a:t>
            </a:r>
            <a:endParaRPr kumimoji="1" lang="en-US" altLang="zh-CN" sz="2000" b="1" dirty="0">
              <a:solidFill>
                <a:srgbClr val="C00000"/>
              </a:solidFill>
              <a:latin typeface="Arial Rounded MT Bold" panose="020F0704030504030204" pitchFamily="34" charset="0"/>
              <a:ea typeface="楷体_GB2312" pitchFamily="49" charset="-122"/>
            </a:endParaRPr>
          </a:p>
        </p:txBody>
      </p:sp>
      <p:sp>
        <p:nvSpPr>
          <p:cNvPr id="7" name="矩形 6">
            <a:hlinkClick r:id="rId1" action="ppaction://hlinkfile"/>
          </p:cNvPr>
          <p:cNvSpPr/>
          <p:nvPr/>
        </p:nvSpPr>
        <p:spPr>
          <a:xfrm>
            <a:off x="1512779" y="2331078"/>
            <a:ext cx="1576072" cy="387798"/>
          </a:xfrm>
          <a:prstGeom prst="rect">
            <a:avLst/>
          </a:prstGeom>
        </p:spPr>
        <p:txBody>
          <a:bodyPr wrap="none">
            <a:spAutoFit/>
          </a:bodyPr>
          <a:lstStyle/>
          <a:p>
            <a:pPr algn="ctr" fontAlgn="base">
              <a:lnSpc>
                <a:spcPct val="80000"/>
              </a:lnSpc>
              <a:spcBef>
                <a:spcPct val="0"/>
              </a:spcBef>
              <a:spcAft>
                <a:spcPct val="0"/>
              </a:spcAft>
            </a:pP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a:t>
            </a:r>
            <a:r>
              <a:rPr kumimoji="1" lang="zh-CN" altLang="en-US" sz="2400" b="1" dirty="0">
                <a:solidFill>
                  <a:srgbClr val="FF0000"/>
                </a:solidFill>
                <a:latin typeface="Arial Rounded MT Bold" panose="020F0704030504030204" pitchFamily="34" charset="0"/>
                <a:ea typeface="楷体_GB2312" pitchFamily="49" charset="-122"/>
                <a:hlinkClick r:id="rId2" action="ppaction://hlinkfile"/>
              </a:rPr>
              <a:t>例</a:t>
            </a: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3-8】</a:t>
            </a:r>
            <a:endParaRPr kumimoji="1" lang="zh-CN" altLang="en-US" sz="2400" b="1" dirty="0">
              <a:solidFill>
                <a:srgbClr val="FF0000"/>
              </a:solidFill>
              <a:latin typeface="Arial Rounded MT Bold" panose="020F0704030504030204" pitchFamily="34" charset="0"/>
              <a:ea typeface="楷体_GB2312" pitchFamily="49" charset="-122"/>
            </a:endParaRPr>
          </a:p>
        </p:txBody>
      </p:sp>
      <p:sp>
        <p:nvSpPr>
          <p:cNvPr id="2" name="矩形 1"/>
          <p:cNvSpPr/>
          <p:nvPr/>
        </p:nvSpPr>
        <p:spPr>
          <a:xfrm>
            <a:off x="3475143" y="3306702"/>
            <a:ext cx="1689693" cy="400110"/>
          </a:xfrm>
          <a:prstGeom prst="rect">
            <a:avLst/>
          </a:prstGeom>
        </p:spPr>
        <p:txBody>
          <a:bodyPr wrap="none">
            <a:spAutoFit/>
          </a:bodyPr>
          <a:lstStyle/>
          <a:p>
            <a:pPr lvl="2" algn="ctr" fontAlgn="base">
              <a:spcBef>
                <a:spcPct val="0"/>
              </a:spcBef>
              <a:spcAft>
                <a:spcPct val="0"/>
              </a:spcAft>
            </a:pPr>
            <a:r>
              <a:rPr kumimoji="1" lang="en-US" altLang="zh-CN" sz="2000" b="1" dirty="0">
                <a:solidFill>
                  <a:prstClr val="black"/>
                </a:solidFill>
                <a:latin typeface="Arial Rounded MT Bold" panose="020F0704030504030204" pitchFamily="34" charset="0"/>
                <a:ea typeface="楷体_GB2312" pitchFamily="49" charset="-122"/>
              </a:rPr>
              <a:t> //err</a:t>
            </a:r>
            <a:endParaRPr kumimoji="1" lang="en-US" altLang="zh-CN" sz="2000" b="1" dirty="0">
              <a:solidFill>
                <a:prstClr val="black"/>
              </a:solidFill>
              <a:latin typeface="Arial Rounded MT Bold" panose="020F0704030504030204" pitchFamily="34" charset="0"/>
              <a:ea typeface="楷体_GB2312" pitchFamily="49" charset="-122"/>
            </a:endParaRPr>
          </a:p>
        </p:txBody>
      </p:sp>
      <p:sp>
        <p:nvSpPr>
          <p:cNvPr id="6" name="矩形 5"/>
          <p:cNvSpPr/>
          <p:nvPr/>
        </p:nvSpPr>
        <p:spPr>
          <a:xfrm>
            <a:off x="3484952" y="3687063"/>
            <a:ext cx="4668266" cy="400110"/>
          </a:xfrm>
          <a:prstGeom prst="rect">
            <a:avLst/>
          </a:prstGeom>
        </p:spPr>
        <p:txBody>
          <a:bodyPr wrap="none">
            <a:spAutoFit/>
          </a:bodyPr>
          <a:lstStyle/>
          <a:p>
            <a:pPr lvl="2" algn="ctr" fontAlgn="base">
              <a:spcBef>
                <a:spcPct val="0"/>
              </a:spcBef>
              <a:spcAft>
                <a:spcPct val="0"/>
              </a:spcAft>
            </a:pPr>
            <a:r>
              <a:rPr kumimoji="1" lang="en-US" altLang="zh-CN" sz="2000" b="1" dirty="0">
                <a:solidFill>
                  <a:prstClr val="black"/>
                </a:solidFill>
                <a:latin typeface="Arial Rounded MT Bold" panose="020F0704030504030204" pitchFamily="34" charset="0"/>
                <a:ea typeface="楷体_GB2312" pitchFamily="49" charset="-122"/>
              </a:rPr>
              <a:t> //ok,</a:t>
            </a:r>
            <a:r>
              <a:rPr kumimoji="1" lang="zh-CN" altLang="en-US" sz="2000" b="1" dirty="0">
                <a:solidFill>
                  <a:prstClr val="black"/>
                </a:solidFill>
                <a:latin typeface="Arial Rounded MT Bold" panose="020F0704030504030204" pitchFamily="34" charset="0"/>
                <a:ea typeface="楷体_GB2312" pitchFamily="49" charset="-122"/>
              </a:rPr>
              <a:t>在</a:t>
            </a:r>
            <a:r>
              <a:rPr kumimoji="1" lang="en-US" altLang="zh-CN" sz="2000" b="1" dirty="0">
                <a:solidFill>
                  <a:prstClr val="black"/>
                </a:solidFill>
                <a:latin typeface="Arial Rounded MT Bold" panose="020F0704030504030204" pitchFamily="34" charset="0"/>
                <a:ea typeface="楷体_GB2312" pitchFamily="49" charset="-122"/>
              </a:rPr>
              <a:t>VS</a:t>
            </a:r>
            <a:r>
              <a:rPr kumimoji="1" lang="zh-CN" altLang="en-US" sz="2000" b="1" dirty="0">
                <a:solidFill>
                  <a:prstClr val="black"/>
                </a:solidFill>
                <a:latin typeface="Arial Rounded MT Bold" panose="020F0704030504030204" pitchFamily="34" charset="0"/>
                <a:ea typeface="楷体_GB2312" pitchFamily="49" charset="-122"/>
              </a:rPr>
              <a:t>环境下产生运行错误</a:t>
            </a:r>
            <a:endParaRPr kumimoji="1" lang="en-US" altLang="zh-CN" sz="2000" b="1" dirty="0">
              <a:solidFill>
                <a:prstClr val="black"/>
              </a:solidFill>
              <a:latin typeface="Arial Rounded MT Bold" panose="020F0704030504030204" pitchFamily="34" charset="0"/>
              <a:ea typeface="楷体_GB2312" pitchFamily="49" charset="-122"/>
            </a:endParaRPr>
          </a:p>
        </p:txBody>
      </p:sp>
      <p:sp>
        <p:nvSpPr>
          <p:cNvPr id="8" name="矩形 7"/>
          <p:cNvSpPr/>
          <p:nvPr/>
        </p:nvSpPr>
        <p:spPr>
          <a:xfrm>
            <a:off x="3560005" y="4140539"/>
            <a:ext cx="4527201" cy="400110"/>
          </a:xfrm>
          <a:prstGeom prst="rect">
            <a:avLst/>
          </a:prstGeom>
        </p:spPr>
        <p:txBody>
          <a:bodyPr wrap="none">
            <a:spAutoFit/>
          </a:bodyPr>
          <a:lstStyle/>
          <a:p>
            <a:pPr lvl="2" algn="ctr" fontAlgn="base">
              <a:spcBef>
                <a:spcPct val="0"/>
              </a:spcBef>
              <a:spcAft>
                <a:spcPct val="0"/>
              </a:spcAft>
            </a:pPr>
            <a:r>
              <a:rPr kumimoji="1" lang="en-US" altLang="zh-CN" sz="2000" b="1" dirty="0">
                <a:solidFill>
                  <a:prstClr val="black"/>
                </a:solidFill>
                <a:latin typeface="Arial Rounded MT Bold" panose="020F0704030504030204" pitchFamily="34" charset="0"/>
                <a:ea typeface="楷体_GB2312" pitchFamily="49" charset="-122"/>
              </a:rPr>
              <a:t>//ok,</a:t>
            </a:r>
            <a:r>
              <a:rPr kumimoji="1" lang="zh-CN" altLang="en-US" sz="2000" b="1" dirty="0">
                <a:solidFill>
                  <a:prstClr val="black"/>
                </a:solidFill>
                <a:latin typeface="Arial Rounded MT Bold" panose="020F0704030504030204" pitchFamily="34" charset="0"/>
                <a:ea typeface="楷体_GB2312" pitchFamily="49" charset="-122"/>
              </a:rPr>
              <a:t>在</a:t>
            </a:r>
            <a:r>
              <a:rPr kumimoji="1" lang="en-US" altLang="zh-CN" sz="2000" b="1" dirty="0">
                <a:solidFill>
                  <a:prstClr val="black"/>
                </a:solidFill>
                <a:latin typeface="Arial Rounded MT Bold" panose="020F0704030504030204" pitchFamily="34" charset="0"/>
                <a:ea typeface="楷体_GB2312" pitchFamily="49" charset="-122"/>
              </a:rPr>
              <a:t>VS</a:t>
            </a:r>
            <a:r>
              <a:rPr kumimoji="1" lang="zh-CN" altLang="en-US" sz="2000" b="1" dirty="0">
                <a:solidFill>
                  <a:prstClr val="black"/>
                </a:solidFill>
                <a:latin typeface="Arial Rounded MT Bold" panose="020F0704030504030204" pitchFamily="34" charset="0"/>
                <a:ea typeface="楷体_GB2312" pitchFamily="49" charset="-122"/>
              </a:rPr>
              <a:t>环境下产生运行错误</a:t>
            </a:r>
            <a:endParaRPr kumimoji="1" lang="en-US" altLang="zh-CN" sz="2000" b="1" dirty="0">
              <a:solidFill>
                <a:prstClr val="black"/>
              </a:solidFill>
              <a:latin typeface="Arial Rounded MT Bold" panose="020F0704030504030204" pitchFamily="34" charset="0"/>
              <a:ea typeface="楷体_GB2312" pitchFamily="49" charset="-122"/>
            </a:endParaRPr>
          </a:p>
        </p:txBody>
      </p:sp>
      <p:sp>
        <p:nvSpPr>
          <p:cNvPr id="9" name="矩形 8"/>
          <p:cNvSpPr/>
          <p:nvPr/>
        </p:nvSpPr>
        <p:spPr>
          <a:xfrm>
            <a:off x="3549432" y="4559064"/>
            <a:ext cx="1883529" cy="400110"/>
          </a:xfrm>
          <a:prstGeom prst="rect">
            <a:avLst/>
          </a:prstGeom>
        </p:spPr>
        <p:txBody>
          <a:bodyPr wrap="none">
            <a:spAutoFit/>
          </a:bodyPr>
          <a:lstStyle/>
          <a:p>
            <a:pPr lvl="2" algn="ctr" fontAlgn="base">
              <a:spcBef>
                <a:spcPct val="0"/>
              </a:spcBef>
              <a:spcAft>
                <a:spcPct val="0"/>
              </a:spcAft>
            </a:pPr>
            <a:r>
              <a:rPr kumimoji="1" lang="en-US" altLang="zh-CN" sz="2000" b="1" dirty="0">
                <a:solidFill>
                  <a:prstClr val="black"/>
                </a:solidFill>
                <a:latin typeface="Arial Rounded MT Bold" panose="020F0704030504030204" pitchFamily="34" charset="0"/>
                <a:ea typeface="楷体_GB2312" pitchFamily="49" charset="-122"/>
              </a:rPr>
              <a:t>//error</a:t>
            </a:r>
            <a:endParaRPr kumimoji="1" lang="en-US" altLang="zh-CN" sz="2000" b="1" dirty="0">
              <a:solidFill>
                <a:prstClr val="black"/>
              </a:solidFill>
              <a:latin typeface="Arial Rounded MT Bold" panose="020F070403050403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ppt_x"/>
                                          </p:val>
                                        </p:tav>
                                        <p:tav tm="100000">
                                          <p:val>
                                            <p:strVal val="#ppt_x"/>
                                          </p:val>
                                        </p:tav>
                                      </p:tavLst>
                                    </p:anim>
                                    <p:anim calcmode="lin" valueType="num">
                                      <p:cBhvr additive="base">
                                        <p:cTn id="14"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675">
                                            <p:txEl>
                                              <p:pRg st="4" end="4"/>
                                            </p:txEl>
                                          </p:spTgt>
                                        </p:tgtEl>
                                        <p:attrNameLst>
                                          <p:attrName>style.visibility</p:attrName>
                                        </p:attrNameLst>
                                      </p:cBhvr>
                                      <p:to>
                                        <p:strVal val="visible"/>
                                      </p:to>
                                    </p:set>
                                    <p:animEffect transition="in" filter="fade">
                                      <p:cBhvr>
                                        <p:cTn id="32" dur="1000"/>
                                        <p:tgtEl>
                                          <p:spTgt spid="28675">
                                            <p:txEl>
                                              <p:pRg st="4" end="4"/>
                                            </p:txEl>
                                          </p:spTgt>
                                        </p:tgtEl>
                                      </p:cBhvr>
                                    </p:animEffect>
                                    <p:anim calcmode="lin" valueType="num">
                                      <p:cBhvr>
                                        <p:cTn id="33"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8675">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Effect transition="in" filter="fade">
                                      <p:cBhvr>
                                        <p:cTn id="37" dur="1000"/>
                                        <p:tgtEl>
                                          <p:spTgt spid="28675">
                                            <p:txEl>
                                              <p:pRg st="5" end="5"/>
                                            </p:txEl>
                                          </p:spTgt>
                                        </p:tgtEl>
                                      </p:cBhvr>
                                    </p:animEffect>
                                    <p:anim calcmode="lin" valueType="num">
                                      <p:cBhvr>
                                        <p:cTn id="38" dur="1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8675">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675">
                                            <p:txEl>
                                              <p:pRg st="6" end="6"/>
                                            </p:txEl>
                                          </p:spTgt>
                                        </p:tgtEl>
                                        <p:attrNameLst>
                                          <p:attrName>style.visibility</p:attrName>
                                        </p:attrNameLst>
                                      </p:cBhvr>
                                      <p:to>
                                        <p:strVal val="visible"/>
                                      </p:to>
                                    </p:set>
                                    <p:animEffect transition="in" filter="fade">
                                      <p:cBhvr>
                                        <p:cTn id="42" dur="1000"/>
                                        <p:tgtEl>
                                          <p:spTgt spid="28675">
                                            <p:txEl>
                                              <p:pRg st="6" end="6"/>
                                            </p:txEl>
                                          </p:spTgt>
                                        </p:tgtEl>
                                      </p:cBhvr>
                                    </p:animEffect>
                                    <p:anim calcmode="lin" valueType="num">
                                      <p:cBhvr>
                                        <p:cTn id="43" dur="10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867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675">
                                            <p:txEl>
                                              <p:pRg st="7" end="7"/>
                                            </p:txEl>
                                          </p:spTgt>
                                        </p:tgtEl>
                                        <p:attrNameLst>
                                          <p:attrName>style.visibility</p:attrName>
                                        </p:attrNameLst>
                                      </p:cBhvr>
                                      <p:to>
                                        <p:strVal val="visible"/>
                                      </p:to>
                                    </p:set>
                                    <p:animEffect transition="in" filter="fade">
                                      <p:cBhvr>
                                        <p:cTn id="47" dur="1000"/>
                                        <p:tgtEl>
                                          <p:spTgt spid="28675">
                                            <p:txEl>
                                              <p:pRg st="7" end="7"/>
                                            </p:txEl>
                                          </p:spTgt>
                                        </p:tgtEl>
                                      </p:cBhvr>
                                    </p:animEffect>
                                    <p:anim calcmode="lin" valueType="num">
                                      <p:cBhvr>
                                        <p:cTn id="48" dur="10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28675">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8675">
                                            <p:txEl>
                                              <p:pRg st="8" end="8"/>
                                            </p:txEl>
                                          </p:spTgt>
                                        </p:tgtEl>
                                        <p:attrNameLst>
                                          <p:attrName>style.visibility</p:attrName>
                                        </p:attrNameLst>
                                      </p:cBhvr>
                                      <p:to>
                                        <p:strVal val="visible"/>
                                      </p:to>
                                    </p:set>
                                    <p:animEffect transition="in" filter="fade">
                                      <p:cBhvr>
                                        <p:cTn id="52" dur="1000"/>
                                        <p:tgtEl>
                                          <p:spTgt spid="28675">
                                            <p:txEl>
                                              <p:pRg st="8" end="8"/>
                                            </p:txEl>
                                          </p:spTgt>
                                        </p:tgtEl>
                                      </p:cBhvr>
                                    </p:animEffect>
                                    <p:anim calcmode="lin" valueType="num">
                                      <p:cBhvr>
                                        <p:cTn id="53" dur="10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28675">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8675">
                                            <p:txEl>
                                              <p:pRg st="9" end="9"/>
                                            </p:txEl>
                                          </p:spTgt>
                                        </p:tgtEl>
                                        <p:attrNameLst>
                                          <p:attrName>style.visibility</p:attrName>
                                        </p:attrNameLst>
                                      </p:cBhvr>
                                      <p:to>
                                        <p:strVal val="visible"/>
                                      </p:to>
                                    </p:set>
                                    <p:animEffect transition="in" filter="fade">
                                      <p:cBhvr>
                                        <p:cTn id="57" dur="1000"/>
                                        <p:tgtEl>
                                          <p:spTgt spid="28675">
                                            <p:txEl>
                                              <p:pRg st="9" end="9"/>
                                            </p:txEl>
                                          </p:spTgt>
                                        </p:tgtEl>
                                      </p:cBhvr>
                                    </p:animEffect>
                                    <p:anim calcmode="lin" valueType="num">
                                      <p:cBhvr>
                                        <p:cTn id="58" dur="10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28675">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8675">
                                            <p:txEl>
                                              <p:pRg st="10" end="10"/>
                                            </p:txEl>
                                          </p:spTgt>
                                        </p:tgtEl>
                                        <p:attrNameLst>
                                          <p:attrName>style.visibility</p:attrName>
                                        </p:attrNameLst>
                                      </p:cBhvr>
                                      <p:to>
                                        <p:strVal val="visible"/>
                                      </p:to>
                                    </p:set>
                                    <p:animEffect transition="in" filter="fade">
                                      <p:cBhvr>
                                        <p:cTn id="62" dur="1000"/>
                                        <p:tgtEl>
                                          <p:spTgt spid="28675">
                                            <p:txEl>
                                              <p:pRg st="10" end="10"/>
                                            </p:txEl>
                                          </p:spTgt>
                                        </p:tgtEl>
                                      </p:cBhvr>
                                    </p:animEffect>
                                    <p:anim calcmode="lin" valueType="num">
                                      <p:cBhvr>
                                        <p:cTn id="63" dur="1000" fill="hold"/>
                                        <p:tgtEl>
                                          <p:spTgt spid="28675">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28675">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8675">
                                            <p:txEl>
                                              <p:pRg st="11" end="11"/>
                                            </p:txEl>
                                          </p:spTgt>
                                        </p:tgtEl>
                                        <p:attrNameLst>
                                          <p:attrName>style.visibility</p:attrName>
                                        </p:attrNameLst>
                                      </p:cBhvr>
                                      <p:to>
                                        <p:strVal val="visible"/>
                                      </p:to>
                                    </p:set>
                                    <p:animEffect transition="in" filter="fade">
                                      <p:cBhvr>
                                        <p:cTn id="67" dur="1000"/>
                                        <p:tgtEl>
                                          <p:spTgt spid="28675">
                                            <p:txEl>
                                              <p:pRg st="11" end="11"/>
                                            </p:txEl>
                                          </p:spTgt>
                                        </p:tgtEl>
                                      </p:cBhvr>
                                    </p:animEffect>
                                    <p:anim calcmode="lin" valueType="num">
                                      <p:cBhvr>
                                        <p:cTn id="68" dur="1000" fill="hold"/>
                                        <p:tgtEl>
                                          <p:spTgt spid="28675">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2867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ppt_x"/>
                                          </p:val>
                                        </p:tav>
                                        <p:tav tm="100000">
                                          <p:val>
                                            <p:strVal val="#ppt_x"/>
                                          </p:val>
                                        </p:tav>
                                      </p:tavLst>
                                    </p:anim>
                                    <p:anim calcmode="lin" valueType="num">
                                      <p:cBhvr additive="base">
                                        <p:cTn id="7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additive="base">
                                        <p:cTn id="84" dur="500" fill="hold"/>
                                        <p:tgtEl>
                                          <p:spTgt spid="5"/>
                                        </p:tgtEl>
                                        <p:attrNameLst>
                                          <p:attrName>ppt_x</p:attrName>
                                        </p:attrNameLst>
                                      </p:cBhvr>
                                      <p:tavLst>
                                        <p:tav tm="0">
                                          <p:val>
                                            <p:strVal val="#ppt_x"/>
                                          </p:val>
                                        </p:tav>
                                        <p:tav tm="100000">
                                          <p:val>
                                            <p:strVal val="#ppt_x"/>
                                          </p:val>
                                        </p:tav>
                                      </p:tavLst>
                                    </p:anim>
                                    <p:anim calcmode="lin" valueType="num">
                                      <p:cBhvr additive="base">
                                        <p:cTn id="8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anim calcmode="lin" valueType="num">
                                      <p:cBhvr additive="base">
                                        <p:cTn id="90" dur="500" fill="hold"/>
                                        <p:tgtEl>
                                          <p:spTgt spid="2"/>
                                        </p:tgtEl>
                                        <p:attrNameLst>
                                          <p:attrName>ppt_x</p:attrName>
                                        </p:attrNameLst>
                                      </p:cBhvr>
                                      <p:tavLst>
                                        <p:tav tm="0">
                                          <p:val>
                                            <p:strVal val="#ppt_x"/>
                                          </p:val>
                                        </p:tav>
                                        <p:tav tm="100000">
                                          <p:val>
                                            <p:strVal val="#ppt_x"/>
                                          </p:val>
                                        </p:tav>
                                      </p:tavLst>
                                    </p:anim>
                                    <p:anim calcmode="lin" valueType="num">
                                      <p:cBhvr additive="base">
                                        <p:cTn id="9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6"/>
                                        </p:tgtEl>
                                        <p:attrNameLst>
                                          <p:attrName>style.visibility</p:attrName>
                                        </p:attrNameLst>
                                      </p:cBhvr>
                                      <p:to>
                                        <p:strVal val="visible"/>
                                      </p:to>
                                    </p:set>
                                    <p:anim calcmode="lin" valueType="num">
                                      <p:cBhvr additive="base">
                                        <p:cTn id="96" dur="500" fill="hold"/>
                                        <p:tgtEl>
                                          <p:spTgt spid="6"/>
                                        </p:tgtEl>
                                        <p:attrNameLst>
                                          <p:attrName>ppt_x</p:attrName>
                                        </p:attrNameLst>
                                      </p:cBhvr>
                                      <p:tavLst>
                                        <p:tav tm="0">
                                          <p:val>
                                            <p:strVal val="#ppt_x"/>
                                          </p:val>
                                        </p:tav>
                                        <p:tav tm="100000">
                                          <p:val>
                                            <p:strVal val="#ppt_x"/>
                                          </p:val>
                                        </p:tav>
                                      </p:tavLst>
                                    </p:anim>
                                    <p:anim calcmode="lin" valueType="num">
                                      <p:cBhvr additive="base">
                                        <p:cTn id="9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ppt_x"/>
                                          </p:val>
                                        </p:tav>
                                        <p:tav tm="100000">
                                          <p:val>
                                            <p:strVal val="#ppt_x"/>
                                          </p:val>
                                        </p:tav>
                                      </p:tavLst>
                                    </p:anim>
                                    <p:anim calcmode="lin" valueType="num">
                                      <p:cBhvr additive="base">
                                        <p:cTn id="10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 calcmode="lin" valueType="num">
                                      <p:cBhvr additive="base">
                                        <p:cTn id="108" dur="500" fill="hold"/>
                                        <p:tgtEl>
                                          <p:spTgt spid="9"/>
                                        </p:tgtEl>
                                        <p:attrNameLst>
                                          <p:attrName>ppt_x</p:attrName>
                                        </p:attrNameLst>
                                      </p:cBhvr>
                                      <p:tavLst>
                                        <p:tav tm="0">
                                          <p:val>
                                            <p:strVal val="#ppt_x"/>
                                          </p:val>
                                        </p:tav>
                                        <p:tav tm="100000">
                                          <p:val>
                                            <p:strVal val="#ppt_x"/>
                                          </p:val>
                                        </p:tav>
                                      </p:tavLst>
                                    </p:anim>
                                    <p:anim calcmode="lin" valueType="num">
                                      <p:cBhvr additive="base">
                                        <p:cTn id="10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3" grpId="0"/>
      <p:bldP spid="4" grpId="0"/>
      <p:bldP spid="5" grpId="0"/>
      <p:bldP spid="7" grpId="0"/>
      <p:bldP spid="2"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idx="1"/>
          </p:nvPr>
        </p:nvSpPr>
        <p:spPr>
          <a:xfrm>
            <a:off x="1959802" y="980728"/>
            <a:ext cx="8712968" cy="5256584"/>
          </a:xfrm>
        </p:spPr>
        <p:txBody>
          <a:bodyPr/>
          <a:lstStyle/>
          <a:p>
            <a:pPr eaLnBrk="1" hangingPunct="1">
              <a:lnSpc>
                <a:spcPct val="90000"/>
              </a:lnSpc>
              <a:buFontTx/>
              <a:buNone/>
            </a:pPr>
            <a:r>
              <a:rPr lang="en-US" altLang="zh-CN" b="1" dirty="0"/>
              <a:t>3</a:t>
            </a:r>
            <a:r>
              <a:rPr lang="zh-CN" altLang="en-US" b="1" dirty="0"/>
              <a:t>、指向常量的指针常量</a:t>
            </a:r>
            <a:endParaRPr lang="zh-CN" altLang="en-US" b="1" dirty="0"/>
          </a:p>
          <a:p>
            <a:pPr lvl="1" eaLnBrk="1" hangingPunct="1">
              <a:lnSpc>
                <a:spcPct val="90000"/>
              </a:lnSpc>
            </a:pPr>
            <a:r>
              <a:rPr lang="zh-CN" altLang="en-US" b="1" dirty="0">
                <a:solidFill>
                  <a:srgbClr val="FF0000"/>
                </a:solidFill>
              </a:rPr>
              <a:t>可以定义一个指向常量的指针常量，它必须在定义时进行初始化。</a:t>
            </a:r>
            <a:endParaRPr lang="en-US" altLang="zh-CN" b="1" dirty="0">
              <a:solidFill>
                <a:srgbClr val="FF0000"/>
              </a:solidFill>
            </a:endParaRPr>
          </a:p>
          <a:p>
            <a:pPr lvl="1" eaLnBrk="1" hangingPunct="1">
              <a:lnSpc>
                <a:spcPct val="90000"/>
              </a:lnSpc>
            </a:pPr>
            <a:r>
              <a:rPr lang="en-US" altLang="zh-CN" b="1" kern="1200" dirty="0" err="1">
                <a:solidFill>
                  <a:srgbClr val="00B0F0"/>
                </a:solidFill>
                <a:latin typeface="Times New Roman" panose="02020603050405020304" pitchFamily="18" charset="0"/>
              </a:rPr>
              <a:t>const</a:t>
            </a:r>
            <a:r>
              <a:rPr lang="en-US" altLang="zh-CN" b="1" kern="1200" dirty="0">
                <a:solidFill>
                  <a:srgbClr val="00B0F0"/>
                </a:solidFill>
                <a:latin typeface="Times New Roman" panose="02020603050405020304" pitchFamily="18" charset="0"/>
              </a:rPr>
              <a:t> &lt;</a:t>
            </a:r>
            <a:r>
              <a:rPr lang="zh-CN" altLang="en-US" b="1" kern="1200" dirty="0">
                <a:solidFill>
                  <a:srgbClr val="00B0F0"/>
                </a:solidFill>
                <a:latin typeface="Times New Roman" panose="02020603050405020304" pitchFamily="18" charset="0"/>
              </a:rPr>
              <a:t>类型</a:t>
            </a:r>
            <a:r>
              <a:rPr lang="en-US" altLang="zh-CN" b="1" kern="1200" dirty="0">
                <a:solidFill>
                  <a:srgbClr val="00B0F0"/>
                </a:solidFill>
                <a:latin typeface="Times New Roman" panose="02020603050405020304" pitchFamily="18" charset="0"/>
              </a:rPr>
              <a:t>&gt; * </a:t>
            </a:r>
            <a:r>
              <a:rPr lang="en-US" altLang="zh-CN" b="1" kern="1200" dirty="0" err="1">
                <a:solidFill>
                  <a:srgbClr val="00B0F0"/>
                </a:solidFill>
                <a:latin typeface="Times New Roman" panose="02020603050405020304" pitchFamily="18" charset="0"/>
              </a:rPr>
              <a:t>const</a:t>
            </a:r>
            <a:r>
              <a:rPr lang="en-US" altLang="zh-CN" b="1" kern="1200" dirty="0">
                <a:solidFill>
                  <a:srgbClr val="00B0F0"/>
                </a:solidFill>
                <a:latin typeface="Times New Roman" panose="02020603050405020304" pitchFamily="18" charset="0"/>
              </a:rPr>
              <a:t> &lt;</a:t>
            </a:r>
            <a:r>
              <a:rPr lang="zh-CN" altLang="en-US" b="1" kern="1200" dirty="0">
                <a:solidFill>
                  <a:srgbClr val="00B0F0"/>
                </a:solidFill>
                <a:latin typeface="Times New Roman" panose="02020603050405020304" pitchFamily="18" charset="0"/>
              </a:rPr>
              <a:t>指针变量名</a:t>
            </a:r>
            <a:r>
              <a:rPr lang="en-US" altLang="zh-CN" b="1" kern="1200" dirty="0">
                <a:solidFill>
                  <a:srgbClr val="00B0F0"/>
                </a:solidFill>
                <a:latin typeface="Times New Roman" panose="02020603050405020304" pitchFamily="18" charset="0"/>
              </a:rPr>
              <a:t>&gt;;</a:t>
            </a:r>
            <a:endParaRPr lang="en-US" altLang="zh-CN" b="1" kern="1200" dirty="0">
              <a:solidFill>
                <a:srgbClr val="00B0F0"/>
              </a:solidFill>
              <a:latin typeface="Times New Roman" panose="02020603050405020304" pitchFamily="18" charset="0"/>
            </a:endParaRPr>
          </a:p>
          <a:p>
            <a:pPr lvl="1" eaLnBrk="1" hangingPunct="1">
              <a:lnSpc>
                <a:spcPct val="90000"/>
              </a:lnSpc>
            </a:pPr>
            <a:endParaRPr lang="zh-CN" altLang="en-US" b="1" dirty="0">
              <a:solidFill>
                <a:srgbClr val="FF0000"/>
              </a:solidFill>
            </a:endParaRPr>
          </a:p>
          <a:p>
            <a:pPr lvl="2" eaLnBrk="1" hangingPunct="1">
              <a:lnSpc>
                <a:spcPct val="90000"/>
              </a:lnSpc>
              <a:buFontTx/>
              <a:buNone/>
            </a:pPr>
            <a:r>
              <a:rPr lang="en-US" altLang="zh-CN" sz="2800" b="1" dirty="0" err="1"/>
              <a:t>const</a:t>
            </a:r>
            <a:r>
              <a:rPr lang="en-US" altLang="zh-CN" sz="2800" b="1" dirty="0"/>
              <a:t> </a:t>
            </a:r>
            <a:r>
              <a:rPr lang="en-US" altLang="zh-CN" sz="2800" b="1" dirty="0" err="1"/>
              <a:t>int</a:t>
            </a:r>
            <a:r>
              <a:rPr lang="en-US" altLang="zh-CN" sz="2800" b="1" dirty="0"/>
              <a:t> ci=7;</a:t>
            </a:r>
            <a:endParaRPr lang="en-US" altLang="zh-CN" sz="2800" b="1" dirty="0"/>
          </a:p>
          <a:p>
            <a:pPr lvl="2" eaLnBrk="1" hangingPunct="1">
              <a:lnSpc>
                <a:spcPct val="90000"/>
              </a:lnSpc>
              <a:buFontTx/>
              <a:buNone/>
            </a:pPr>
            <a:r>
              <a:rPr lang="en-US" altLang="zh-CN" sz="2800" b="1" dirty="0" err="1"/>
              <a:t>int</a:t>
            </a:r>
            <a:r>
              <a:rPr lang="en-US" altLang="zh-CN" sz="2800" b="1" dirty="0"/>
              <a:t> </a:t>
            </a:r>
            <a:r>
              <a:rPr lang="en-US" altLang="zh-CN" sz="2800" b="1" dirty="0" err="1"/>
              <a:t>ai</a:t>
            </a:r>
            <a:r>
              <a:rPr lang="en-US" altLang="zh-CN" sz="2800" b="1" dirty="0"/>
              <a:t>=8;</a:t>
            </a:r>
            <a:endParaRPr lang="en-US" altLang="zh-CN" sz="2800" b="1" dirty="0"/>
          </a:p>
          <a:p>
            <a:pPr lvl="2" eaLnBrk="1" hangingPunct="1">
              <a:lnSpc>
                <a:spcPct val="90000"/>
              </a:lnSpc>
              <a:buFontTx/>
              <a:buNone/>
            </a:pPr>
            <a:r>
              <a:rPr lang="en-US" altLang="zh-CN" sz="2800" b="1" dirty="0" err="1"/>
              <a:t>const</a:t>
            </a:r>
            <a:r>
              <a:rPr lang="en-US" altLang="zh-CN" sz="2800" b="1" dirty="0"/>
              <a:t> </a:t>
            </a:r>
            <a:r>
              <a:rPr lang="en-US" altLang="zh-CN" sz="2800" b="1" dirty="0" err="1"/>
              <a:t>int</a:t>
            </a:r>
            <a:r>
              <a:rPr lang="en-US" altLang="zh-CN" sz="2800" b="1" dirty="0"/>
              <a:t> * </a:t>
            </a:r>
            <a:r>
              <a:rPr lang="en-US" altLang="zh-CN" sz="2800" b="1" dirty="0" err="1"/>
              <a:t>const</a:t>
            </a:r>
            <a:r>
              <a:rPr lang="en-US" altLang="zh-CN" sz="2800" b="1" dirty="0"/>
              <a:t> </a:t>
            </a:r>
            <a:r>
              <a:rPr lang="en-US" altLang="zh-CN" sz="2800" b="1" dirty="0" err="1"/>
              <a:t>cpc</a:t>
            </a:r>
            <a:r>
              <a:rPr lang="en-US" altLang="zh-CN" sz="2800" b="1" dirty="0"/>
              <a:t>=&amp;ci; </a:t>
            </a:r>
            <a:endParaRPr lang="en-US" altLang="zh-CN" sz="2800" b="1" dirty="0"/>
          </a:p>
          <a:p>
            <a:pPr lvl="2" eaLnBrk="1" hangingPunct="1">
              <a:lnSpc>
                <a:spcPct val="90000"/>
              </a:lnSpc>
              <a:buFontTx/>
              <a:buNone/>
            </a:pPr>
            <a:r>
              <a:rPr lang="en-US" altLang="zh-CN" sz="2800" b="1" dirty="0" err="1"/>
              <a:t>const</a:t>
            </a:r>
            <a:r>
              <a:rPr lang="en-US" altLang="zh-CN" sz="2800" b="1" dirty="0"/>
              <a:t> </a:t>
            </a:r>
            <a:r>
              <a:rPr lang="en-US" altLang="zh-CN" sz="2800" b="1" dirty="0" err="1"/>
              <a:t>int</a:t>
            </a:r>
            <a:r>
              <a:rPr lang="en-US" altLang="zh-CN" sz="2800" b="1" dirty="0"/>
              <a:t> * </a:t>
            </a:r>
            <a:r>
              <a:rPr lang="en-US" altLang="zh-CN" sz="2800" b="1" dirty="0" err="1"/>
              <a:t>const</a:t>
            </a:r>
            <a:r>
              <a:rPr lang="en-US" altLang="zh-CN" sz="2800" b="1" dirty="0"/>
              <a:t> </a:t>
            </a:r>
            <a:r>
              <a:rPr lang="en-US" altLang="zh-CN" sz="2800" b="1" dirty="0" err="1"/>
              <a:t>cpi</a:t>
            </a:r>
            <a:r>
              <a:rPr lang="en-US" altLang="zh-CN" sz="2800" b="1" dirty="0"/>
              <a:t>=&amp;</a:t>
            </a:r>
            <a:r>
              <a:rPr lang="en-US" altLang="zh-CN" sz="2800" b="1" dirty="0" err="1"/>
              <a:t>ai</a:t>
            </a:r>
            <a:r>
              <a:rPr lang="en-US" altLang="zh-CN" sz="2800" b="1" dirty="0"/>
              <a:t>; </a:t>
            </a:r>
            <a:endParaRPr lang="en-US" altLang="zh-CN" sz="2800" b="1" dirty="0"/>
          </a:p>
          <a:p>
            <a:pPr lvl="2" eaLnBrk="1" hangingPunct="1">
              <a:lnSpc>
                <a:spcPct val="90000"/>
              </a:lnSpc>
              <a:buFontTx/>
              <a:buNone/>
            </a:pPr>
            <a:r>
              <a:rPr lang="en-US" altLang="zh-CN" sz="2800" b="1" dirty="0" err="1"/>
              <a:t>cpi</a:t>
            </a:r>
            <a:r>
              <a:rPr lang="en-US" altLang="zh-CN" sz="2800" b="1" dirty="0"/>
              <a:t>=&amp;</a:t>
            </a:r>
            <a:r>
              <a:rPr lang="en-US" altLang="zh-CN" sz="2800" b="1" dirty="0" err="1"/>
              <a:t>ai</a:t>
            </a:r>
            <a:r>
              <a:rPr lang="en-US" altLang="zh-CN" sz="2800" b="1" dirty="0"/>
              <a:t>;    		</a:t>
            </a:r>
            <a:endParaRPr lang="zh-CN" altLang="en-US" sz="2800" b="1" dirty="0">
              <a:solidFill>
                <a:srgbClr val="FF0000"/>
              </a:solidFill>
            </a:endParaRPr>
          </a:p>
          <a:p>
            <a:pPr lvl="2" eaLnBrk="1" hangingPunct="1">
              <a:lnSpc>
                <a:spcPct val="90000"/>
              </a:lnSpc>
              <a:buFontTx/>
              <a:buNone/>
            </a:pPr>
            <a:r>
              <a:rPr lang="zh-CN" altLang="en-US" sz="2800" b="1" dirty="0"/>
              <a:t>*</a:t>
            </a:r>
            <a:r>
              <a:rPr lang="en-US" altLang="zh-CN" sz="2800" b="1" dirty="0" err="1"/>
              <a:t>cpi</a:t>
            </a:r>
            <a:r>
              <a:rPr lang="en-US" altLang="zh-CN" sz="2800" b="1" dirty="0"/>
              <a:t>=39;   		 </a:t>
            </a:r>
            <a:endParaRPr lang="en-US" altLang="zh-CN" sz="2800" b="1" dirty="0"/>
          </a:p>
          <a:p>
            <a:pPr lvl="2" eaLnBrk="1" hangingPunct="1">
              <a:lnSpc>
                <a:spcPct val="90000"/>
              </a:lnSpc>
              <a:buFontTx/>
              <a:buNone/>
            </a:pPr>
            <a:r>
              <a:rPr lang="en-US" altLang="zh-CN" sz="2800" b="1" dirty="0" err="1"/>
              <a:t>ai</a:t>
            </a:r>
            <a:r>
              <a:rPr lang="en-US" altLang="zh-CN" sz="2800" b="1" dirty="0"/>
              <a:t>=39;</a:t>
            </a:r>
            <a:r>
              <a:rPr lang="en-US" altLang="zh-CN" sz="2800" b="1" dirty="0">
                <a:solidFill>
                  <a:srgbClr val="FF0000"/>
                </a:solidFill>
              </a:rPr>
              <a:t>      		</a:t>
            </a:r>
            <a:endParaRPr lang="zh-CN" altLang="en-US" sz="2800" b="1" dirty="0"/>
          </a:p>
        </p:txBody>
      </p:sp>
      <p:sp>
        <p:nvSpPr>
          <p:cNvPr id="31748" name="矩形 1"/>
          <p:cNvSpPr>
            <a:spLocks noChangeArrowheads="1"/>
          </p:cNvSpPr>
          <p:nvPr/>
        </p:nvSpPr>
        <p:spPr bwMode="auto">
          <a:xfrm>
            <a:off x="6003802" y="980729"/>
            <a:ext cx="4643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0" fontAlgn="base" hangingPunct="0">
              <a:spcBef>
                <a:spcPct val="0"/>
              </a:spcBef>
              <a:spcAft>
                <a:spcPct val="0"/>
              </a:spcAft>
              <a:buNone/>
            </a:pPr>
            <a:r>
              <a:rPr kumimoji="1" lang="zh-CN" altLang="en-US" sz="2400" b="1" dirty="0">
                <a:solidFill>
                  <a:srgbClr val="00B0F0"/>
                </a:solidFill>
                <a:latin typeface="Times New Roman" panose="02020603050405020304" pitchFamily="18" charset="0"/>
                <a:ea typeface="楷体_GB2312" pitchFamily="49" charset="-122"/>
              </a:rPr>
              <a:t>（＊和变量名之前各放一个</a:t>
            </a:r>
            <a:r>
              <a:rPr kumimoji="1" lang="en-US" altLang="zh-CN" sz="2400" b="1" dirty="0" err="1">
                <a:solidFill>
                  <a:srgbClr val="00B0F0"/>
                </a:solidFill>
                <a:latin typeface="Times New Roman" panose="02020603050405020304" pitchFamily="18" charset="0"/>
                <a:ea typeface="楷体_GB2312" pitchFamily="49" charset="-122"/>
              </a:rPr>
              <a:t>const</a:t>
            </a:r>
            <a:r>
              <a:rPr kumimoji="1" lang="en-US" altLang="zh-CN" sz="2400" b="1" dirty="0">
                <a:solidFill>
                  <a:srgbClr val="00B0F0"/>
                </a:solidFill>
                <a:latin typeface="Times New Roman" panose="02020603050405020304" pitchFamily="18" charset="0"/>
                <a:ea typeface="楷体_GB2312" pitchFamily="49" charset="-122"/>
              </a:rPr>
              <a:t>)</a:t>
            </a:r>
            <a:endParaRPr kumimoji="1" lang="en-US" altLang="zh-CN" sz="2400" b="1" dirty="0">
              <a:solidFill>
                <a:srgbClr val="00B0F0"/>
              </a:solidFill>
              <a:latin typeface="Times New Roman" panose="02020603050405020304" pitchFamily="18" charset="0"/>
              <a:ea typeface="楷体_GB2312" pitchFamily="49" charset="-122"/>
            </a:endParaRPr>
          </a:p>
        </p:txBody>
      </p:sp>
      <p:sp>
        <p:nvSpPr>
          <p:cNvPr id="3" name="矩形 2"/>
          <p:cNvSpPr/>
          <p:nvPr/>
        </p:nvSpPr>
        <p:spPr>
          <a:xfrm>
            <a:off x="6316286" y="4149080"/>
            <a:ext cx="3557384" cy="369332"/>
          </a:xfrm>
          <a:prstGeom prst="rect">
            <a:avLst/>
          </a:prstGeom>
        </p:spPr>
        <p:txBody>
          <a:bodyPr wrap="none">
            <a:spAutoFit/>
          </a:bodyPr>
          <a:lstStyle/>
          <a:p>
            <a:pPr lvl="2" algn="ctr" fontAlgn="base">
              <a:lnSpc>
                <a:spcPct val="90000"/>
              </a:lnSpc>
              <a:spcBef>
                <a:spcPct val="0"/>
              </a:spcBef>
              <a:spcAft>
                <a:spcPct val="0"/>
              </a:spcAft>
            </a:pPr>
            <a:r>
              <a:rPr kumimoji="1" lang="en-US" altLang="zh-CN" sz="2000" b="1" dirty="0">
                <a:solidFill>
                  <a:srgbClr val="C00000"/>
                </a:solidFill>
                <a:latin typeface="Arial Rounded MT Bold" panose="020F0704030504030204" pitchFamily="34" charset="0"/>
                <a:ea typeface="楷体_GB2312" pitchFamily="49" charset="-122"/>
              </a:rPr>
              <a:t>//</a:t>
            </a:r>
            <a:r>
              <a:rPr kumimoji="1" lang="zh-CN" altLang="en-US" sz="2000" b="1" dirty="0">
                <a:solidFill>
                  <a:srgbClr val="C00000"/>
                </a:solidFill>
                <a:latin typeface="Arial Rounded MT Bold" panose="020F0704030504030204" pitchFamily="34" charset="0"/>
                <a:ea typeface="楷体_GB2312" pitchFamily="49" charset="-122"/>
              </a:rPr>
              <a:t>指向常量的指针常量</a:t>
            </a:r>
            <a:endParaRPr kumimoji="1" lang="zh-CN" altLang="en-US" sz="2000" b="1" dirty="0">
              <a:solidFill>
                <a:srgbClr val="C00000"/>
              </a:solidFill>
              <a:latin typeface="Arial Rounded MT Bold" panose="020F0704030504030204" pitchFamily="34" charset="0"/>
              <a:ea typeface="楷体_GB2312" pitchFamily="49" charset="-122"/>
            </a:endParaRPr>
          </a:p>
        </p:txBody>
      </p:sp>
      <p:sp>
        <p:nvSpPr>
          <p:cNvPr id="4" name="矩形 3"/>
          <p:cNvSpPr/>
          <p:nvPr/>
        </p:nvSpPr>
        <p:spPr>
          <a:xfrm>
            <a:off x="4938506" y="5017979"/>
            <a:ext cx="2755563" cy="400110"/>
          </a:xfrm>
          <a:prstGeom prst="rect">
            <a:avLst/>
          </a:prstGeom>
        </p:spPr>
        <p:txBody>
          <a:bodyPr wrap="none">
            <a:spAutoFit/>
          </a:bodyPr>
          <a:lstStyle/>
          <a:p>
            <a:pPr algn="ctr" eaLnBrk="0" fontAlgn="base" hangingPunct="0">
              <a:spcBef>
                <a:spcPct val="0"/>
              </a:spcBef>
              <a:spcAft>
                <a:spcPct val="0"/>
              </a:spcAft>
            </a:pPr>
            <a:r>
              <a:rPr kumimoji="1" lang="en-US" altLang="zh-CN" sz="2000" b="1" dirty="0">
                <a:solidFill>
                  <a:srgbClr val="FF0000"/>
                </a:solidFill>
                <a:latin typeface="Arial Rounded MT Bold" panose="020F0704030504030204" pitchFamily="34" charset="0"/>
                <a:ea typeface="楷体_GB2312" pitchFamily="49" charset="-122"/>
              </a:rPr>
              <a:t>//error</a:t>
            </a:r>
            <a:r>
              <a:rPr kumimoji="1" lang="zh-CN" altLang="en-US" sz="2000" b="1" dirty="0">
                <a:solidFill>
                  <a:srgbClr val="FF0000"/>
                </a:solidFill>
                <a:latin typeface="Arial Rounded MT Bold" panose="020F0704030504030204" pitchFamily="34" charset="0"/>
                <a:ea typeface="楷体_GB2312" pitchFamily="49" charset="-122"/>
              </a:rPr>
              <a:t>，指针不能修改</a:t>
            </a:r>
            <a:endParaRPr kumimoji="1" lang="zh-CN" altLang="en-US" sz="2000" dirty="0">
              <a:solidFill>
                <a:prstClr val="black"/>
              </a:solidFill>
              <a:latin typeface="Arial Rounded MT Bold" panose="020F0704030504030204" pitchFamily="34" charset="0"/>
              <a:ea typeface="楷体_GB2312" pitchFamily="49" charset="-122"/>
            </a:endParaRPr>
          </a:p>
        </p:txBody>
      </p:sp>
      <p:sp>
        <p:nvSpPr>
          <p:cNvPr id="5" name="矩形 4"/>
          <p:cNvSpPr/>
          <p:nvPr/>
        </p:nvSpPr>
        <p:spPr>
          <a:xfrm>
            <a:off x="4099685" y="5516966"/>
            <a:ext cx="4225837" cy="369332"/>
          </a:xfrm>
          <a:prstGeom prst="rect">
            <a:avLst/>
          </a:prstGeom>
        </p:spPr>
        <p:txBody>
          <a:bodyPr wrap="none">
            <a:spAutoFit/>
          </a:bodyPr>
          <a:lstStyle/>
          <a:p>
            <a:pPr lvl="2" algn="ctr" fontAlgn="base">
              <a:lnSpc>
                <a:spcPct val="90000"/>
              </a:lnSpc>
              <a:spcBef>
                <a:spcPct val="0"/>
              </a:spcBef>
              <a:spcAft>
                <a:spcPct val="0"/>
              </a:spcAft>
            </a:pPr>
            <a:r>
              <a:rPr kumimoji="1" lang="en-US" altLang="zh-CN" sz="2000" b="1" dirty="0">
                <a:solidFill>
                  <a:srgbClr val="FF0000"/>
                </a:solidFill>
                <a:latin typeface="Arial Rounded MT Bold" panose="020F0704030504030204" pitchFamily="34" charset="0"/>
                <a:ea typeface="楷体_GB2312" pitchFamily="49" charset="-122"/>
              </a:rPr>
              <a:t>//error </a:t>
            </a:r>
            <a:r>
              <a:rPr kumimoji="1" lang="zh-CN" altLang="en-US" sz="2000" b="1" dirty="0">
                <a:solidFill>
                  <a:srgbClr val="FF0000"/>
                </a:solidFill>
                <a:latin typeface="Arial Rounded MT Bold" panose="020F0704030504030204" pitchFamily="34" charset="0"/>
                <a:ea typeface="楷体_GB2312" pitchFamily="49" charset="-122"/>
              </a:rPr>
              <a:t>，不能修改所指对象</a:t>
            </a:r>
            <a:endParaRPr kumimoji="1" lang="zh-CN" altLang="en-US" sz="2000" b="1" dirty="0">
              <a:solidFill>
                <a:srgbClr val="FF0000"/>
              </a:solidFill>
              <a:latin typeface="Arial Rounded MT Bold" panose="020F0704030504030204" pitchFamily="34" charset="0"/>
              <a:ea typeface="楷体_GB2312" pitchFamily="49" charset="-122"/>
            </a:endParaRPr>
          </a:p>
        </p:txBody>
      </p:sp>
      <p:sp>
        <p:nvSpPr>
          <p:cNvPr id="7" name="矩形 6">
            <a:hlinkClick r:id="rId1" action="ppaction://hlinkfile"/>
          </p:cNvPr>
          <p:cNvSpPr/>
          <p:nvPr/>
        </p:nvSpPr>
        <p:spPr>
          <a:xfrm>
            <a:off x="1527816" y="2780928"/>
            <a:ext cx="1576072" cy="387798"/>
          </a:xfrm>
          <a:prstGeom prst="rect">
            <a:avLst/>
          </a:prstGeom>
        </p:spPr>
        <p:txBody>
          <a:bodyPr wrap="none">
            <a:spAutoFit/>
          </a:bodyPr>
          <a:lstStyle/>
          <a:p>
            <a:pPr algn="ctr" fontAlgn="base">
              <a:lnSpc>
                <a:spcPct val="80000"/>
              </a:lnSpc>
              <a:spcBef>
                <a:spcPct val="0"/>
              </a:spcBef>
              <a:spcAft>
                <a:spcPct val="0"/>
              </a:spcAft>
            </a:pP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a:t>
            </a:r>
            <a:r>
              <a:rPr kumimoji="1" lang="zh-CN" altLang="en-US" sz="2400" b="1" dirty="0">
                <a:solidFill>
                  <a:srgbClr val="FF0000"/>
                </a:solidFill>
                <a:latin typeface="Arial Rounded MT Bold" panose="020F0704030504030204" pitchFamily="34" charset="0"/>
                <a:ea typeface="楷体_GB2312" pitchFamily="49" charset="-122"/>
                <a:hlinkClick r:id="rId2" action="ppaction://hlinkfile"/>
              </a:rPr>
              <a:t>例</a:t>
            </a:r>
            <a:r>
              <a:rPr kumimoji="1" lang="en-US" altLang="zh-CN" sz="2400" b="1" dirty="0">
                <a:solidFill>
                  <a:srgbClr val="FF0000"/>
                </a:solidFill>
                <a:latin typeface="Arial Rounded MT Bold" panose="020F0704030504030204" pitchFamily="34" charset="0"/>
                <a:ea typeface="楷体_GB2312" pitchFamily="49" charset="-122"/>
                <a:hlinkClick r:id="rId2" action="ppaction://hlinkfile"/>
              </a:rPr>
              <a:t>3-9】</a:t>
            </a:r>
            <a:endParaRPr kumimoji="1" lang="zh-CN" altLang="en-US" sz="2400" b="1" dirty="0">
              <a:solidFill>
                <a:srgbClr val="FF0000"/>
              </a:solidFill>
              <a:latin typeface="Arial Rounded MT Bold" panose="020F070403050403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 calcmode="lin" valueType="num">
                                      <p:cBhvr additive="base">
                                        <p:cTn id="19" dur="500" fill="hold"/>
                                        <p:tgtEl>
                                          <p:spTgt spid="31748"/>
                                        </p:tgtEl>
                                        <p:attrNameLst>
                                          <p:attrName>ppt_x</p:attrName>
                                        </p:attrNameLst>
                                      </p:cBhvr>
                                      <p:tavLst>
                                        <p:tav tm="0">
                                          <p:val>
                                            <p:strVal val="#ppt_x"/>
                                          </p:val>
                                        </p:tav>
                                        <p:tav tm="100000">
                                          <p:val>
                                            <p:strVal val="#ppt_x"/>
                                          </p:val>
                                        </p:tav>
                                      </p:tavLst>
                                    </p:anim>
                                    <p:anim calcmode="lin" valueType="num">
                                      <p:cBhvr additive="base">
                                        <p:cTn id="20"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1000"/>
                                        <p:tgtEl>
                                          <p:spTgt spid="31747">
                                            <p:txEl>
                                              <p:pRg st="4" end="4"/>
                                            </p:txEl>
                                          </p:spTgt>
                                        </p:tgtEl>
                                      </p:cBhvr>
                                    </p:animEffect>
                                    <p:anim calcmode="lin" valueType="num">
                                      <p:cBhvr>
                                        <p:cTn id="26" dur="10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1747">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1747">
                                            <p:txEl>
                                              <p:pRg st="5" end="5"/>
                                            </p:txEl>
                                          </p:spTgt>
                                        </p:tgtEl>
                                        <p:attrNameLst>
                                          <p:attrName>style.visibility</p:attrName>
                                        </p:attrNameLst>
                                      </p:cBhvr>
                                      <p:to>
                                        <p:strVal val="visible"/>
                                      </p:to>
                                    </p:set>
                                    <p:animEffect transition="in" filter="fade">
                                      <p:cBhvr>
                                        <p:cTn id="30" dur="1000"/>
                                        <p:tgtEl>
                                          <p:spTgt spid="31747">
                                            <p:txEl>
                                              <p:pRg st="5" end="5"/>
                                            </p:txEl>
                                          </p:spTgt>
                                        </p:tgtEl>
                                      </p:cBhvr>
                                    </p:animEffect>
                                    <p:anim calcmode="lin" valueType="num">
                                      <p:cBhvr>
                                        <p:cTn id="31" dur="10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1747">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1747">
                                            <p:txEl>
                                              <p:pRg st="6" end="6"/>
                                            </p:txEl>
                                          </p:spTgt>
                                        </p:tgtEl>
                                        <p:attrNameLst>
                                          <p:attrName>style.visibility</p:attrName>
                                        </p:attrNameLst>
                                      </p:cBhvr>
                                      <p:to>
                                        <p:strVal val="visible"/>
                                      </p:to>
                                    </p:set>
                                    <p:animEffect transition="in" filter="fade">
                                      <p:cBhvr>
                                        <p:cTn id="35" dur="1000"/>
                                        <p:tgtEl>
                                          <p:spTgt spid="31747">
                                            <p:txEl>
                                              <p:pRg st="6" end="6"/>
                                            </p:txEl>
                                          </p:spTgt>
                                        </p:tgtEl>
                                      </p:cBhvr>
                                    </p:animEffect>
                                    <p:anim calcmode="lin" valueType="num">
                                      <p:cBhvr>
                                        <p:cTn id="36" dur="10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174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1747">
                                            <p:txEl>
                                              <p:pRg st="7" end="7"/>
                                            </p:txEl>
                                          </p:spTgt>
                                        </p:tgtEl>
                                        <p:attrNameLst>
                                          <p:attrName>style.visibility</p:attrName>
                                        </p:attrNameLst>
                                      </p:cBhvr>
                                      <p:to>
                                        <p:strVal val="visible"/>
                                      </p:to>
                                    </p:set>
                                    <p:animEffect transition="in" filter="fade">
                                      <p:cBhvr>
                                        <p:cTn id="40" dur="1000"/>
                                        <p:tgtEl>
                                          <p:spTgt spid="31747">
                                            <p:txEl>
                                              <p:pRg st="7" end="7"/>
                                            </p:txEl>
                                          </p:spTgt>
                                        </p:tgtEl>
                                      </p:cBhvr>
                                    </p:animEffect>
                                    <p:anim calcmode="lin" valueType="num">
                                      <p:cBhvr>
                                        <p:cTn id="41" dur="10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1747">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1747">
                                            <p:txEl>
                                              <p:pRg st="8" end="8"/>
                                            </p:txEl>
                                          </p:spTgt>
                                        </p:tgtEl>
                                        <p:attrNameLst>
                                          <p:attrName>style.visibility</p:attrName>
                                        </p:attrNameLst>
                                      </p:cBhvr>
                                      <p:to>
                                        <p:strVal val="visible"/>
                                      </p:to>
                                    </p:set>
                                    <p:animEffect transition="in" filter="fade">
                                      <p:cBhvr>
                                        <p:cTn id="45" dur="1000"/>
                                        <p:tgtEl>
                                          <p:spTgt spid="31747">
                                            <p:txEl>
                                              <p:pRg st="8" end="8"/>
                                            </p:txEl>
                                          </p:spTgt>
                                        </p:tgtEl>
                                      </p:cBhvr>
                                    </p:animEffect>
                                    <p:anim calcmode="lin" valueType="num">
                                      <p:cBhvr>
                                        <p:cTn id="46" dur="10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1747">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1747">
                                            <p:txEl>
                                              <p:pRg st="9" end="9"/>
                                            </p:txEl>
                                          </p:spTgt>
                                        </p:tgtEl>
                                        <p:attrNameLst>
                                          <p:attrName>style.visibility</p:attrName>
                                        </p:attrNameLst>
                                      </p:cBhvr>
                                      <p:to>
                                        <p:strVal val="visible"/>
                                      </p:to>
                                    </p:set>
                                    <p:animEffect transition="in" filter="fade">
                                      <p:cBhvr>
                                        <p:cTn id="50" dur="1000"/>
                                        <p:tgtEl>
                                          <p:spTgt spid="31747">
                                            <p:txEl>
                                              <p:pRg st="9" end="9"/>
                                            </p:txEl>
                                          </p:spTgt>
                                        </p:tgtEl>
                                      </p:cBhvr>
                                    </p:animEffect>
                                    <p:anim calcmode="lin" valueType="num">
                                      <p:cBhvr>
                                        <p:cTn id="51" dur="1000" fill="hold"/>
                                        <p:tgtEl>
                                          <p:spTgt spid="31747">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1747">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1747">
                                            <p:txEl>
                                              <p:pRg st="10" end="10"/>
                                            </p:txEl>
                                          </p:spTgt>
                                        </p:tgtEl>
                                        <p:attrNameLst>
                                          <p:attrName>style.visibility</p:attrName>
                                        </p:attrNameLst>
                                      </p:cBhvr>
                                      <p:to>
                                        <p:strVal val="visible"/>
                                      </p:to>
                                    </p:set>
                                    <p:animEffect transition="in" filter="fade">
                                      <p:cBhvr>
                                        <p:cTn id="55" dur="1000"/>
                                        <p:tgtEl>
                                          <p:spTgt spid="31747">
                                            <p:txEl>
                                              <p:pRg st="10" end="10"/>
                                            </p:txEl>
                                          </p:spTgt>
                                        </p:tgtEl>
                                      </p:cBhvr>
                                    </p:animEffect>
                                    <p:anim calcmode="lin" valueType="num">
                                      <p:cBhvr>
                                        <p:cTn id="56" dur="1000" fill="hold"/>
                                        <p:tgtEl>
                                          <p:spTgt spid="31747">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17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1000"/>
                                        <p:tgtEl>
                                          <p:spTgt spid="5"/>
                                        </p:tgtEl>
                                      </p:cBhvr>
                                    </p:animEffect>
                                    <p:anim calcmode="lin" valueType="num">
                                      <p:cBhvr>
                                        <p:cTn id="73" dur="1000" fill="hold"/>
                                        <p:tgtEl>
                                          <p:spTgt spid="5"/>
                                        </p:tgtEl>
                                        <p:attrNameLst>
                                          <p:attrName>ppt_x</p:attrName>
                                        </p:attrNameLst>
                                      </p:cBhvr>
                                      <p:tavLst>
                                        <p:tav tm="0">
                                          <p:val>
                                            <p:strVal val="#ppt_x"/>
                                          </p:val>
                                        </p:tav>
                                        <p:tav tm="100000">
                                          <p:val>
                                            <p:strVal val="#ppt_x"/>
                                          </p:val>
                                        </p:tav>
                                      </p:tavLst>
                                    </p:anim>
                                    <p:anim calcmode="lin" valueType="num">
                                      <p:cBhvr>
                                        <p:cTn id="7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 grpId="0"/>
      <p:bldP spid="4" grpId="0"/>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2201513" y="1031892"/>
            <a:ext cx="8062912" cy="4683125"/>
          </a:xfrm>
        </p:spPr>
        <p:txBody>
          <a:bodyPr/>
          <a:lstStyle/>
          <a:p>
            <a:pPr eaLnBrk="1" hangingPunct="1">
              <a:buFontTx/>
              <a:buNone/>
            </a:pPr>
            <a:r>
              <a:rPr lang="en-US" altLang="zh-CN" sz="2800" b="1" dirty="0">
                <a:solidFill>
                  <a:schemeClr val="accent2"/>
                </a:solidFill>
              </a:rPr>
              <a:t>3</a:t>
            </a:r>
            <a:r>
              <a:rPr lang="zh-CN" altLang="en-US" sz="2800" b="1" dirty="0">
                <a:solidFill>
                  <a:schemeClr val="accent2"/>
                </a:solidFill>
              </a:rPr>
              <a:t>、</a:t>
            </a:r>
            <a:r>
              <a:rPr lang="en-US" altLang="zh-CN" sz="2800" b="1" dirty="0">
                <a:solidFill>
                  <a:schemeClr val="accent2"/>
                </a:solidFill>
              </a:rPr>
              <a:t>C++</a:t>
            </a:r>
            <a:r>
              <a:rPr lang="zh-CN" altLang="en-US" sz="2800" b="1" dirty="0">
                <a:solidFill>
                  <a:schemeClr val="accent2"/>
                </a:solidFill>
              </a:rPr>
              <a:t>动态内存分可由</a:t>
            </a:r>
            <a:r>
              <a:rPr lang="en-US" altLang="zh-CN" sz="2800" b="1" dirty="0" err="1">
                <a:solidFill>
                  <a:schemeClr val="accent2"/>
                </a:solidFill>
              </a:rPr>
              <a:t>new,delete</a:t>
            </a:r>
            <a:r>
              <a:rPr lang="zh-CN" altLang="en-US" sz="2800" b="1" dirty="0">
                <a:solidFill>
                  <a:schemeClr val="accent2"/>
                </a:solidFill>
              </a:rPr>
              <a:t>运算符完成</a:t>
            </a:r>
            <a:endParaRPr lang="en-US" altLang="zh-CN" sz="2800" b="1" dirty="0">
              <a:solidFill>
                <a:schemeClr val="accent2"/>
              </a:solidFill>
            </a:endParaRPr>
          </a:p>
          <a:p>
            <a:pPr eaLnBrk="1" hangingPunct="1">
              <a:buFontTx/>
              <a:buNone/>
            </a:pPr>
            <a:endParaRPr lang="zh-CN" altLang="en-US" sz="1000" b="1" dirty="0">
              <a:solidFill>
                <a:schemeClr val="accent2"/>
              </a:solidFill>
            </a:endParaRPr>
          </a:p>
          <a:p>
            <a:pPr eaLnBrk="1" hangingPunct="1"/>
            <a:r>
              <a:rPr lang="en-US" altLang="zh-CN" sz="2800" b="1" dirty="0">
                <a:solidFill>
                  <a:srgbClr val="FF0000"/>
                </a:solidFill>
              </a:rPr>
              <a:t>new</a:t>
            </a:r>
            <a:r>
              <a:rPr lang="zh-CN" altLang="en-US" sz="2800" b="1" dirty="0">
                <a:solidFill>
                  <a:srgbClr val="FF0000"/>
                </a:solidFill>
              </a:rPr>
              <a:t>用于从内存中分配指定大小的内存</a:t>
            </a:r>
            <a:endParaRPr lang="zh-CN" altLang="en-US" sz="2800" b="1" dirty="0">
              <a:solidFill>
                <a:srgbClr val="FF0000"/>
              </a:solidFill>
            </a:endParaRPr>
          </a:p>
          <a:p>
            <a:pPr eaLnBrk="1" hangingPunct="1"/>
            <a:endParaRPr lang="en-US" altLang="zh-CN" b="1" dirty="0">
              <a:solidFill>
                <a:srgbClr val="FF0000"/>
              </a:solidFill>
            </a:endParaRPr>
          </a:p>
          <a:p>
            <a:pPr eaLnBrk="1" hangingPunct="1"/>
            <a:endParaRPr lang="en-US" altLang="zh-CN" b="1" dirty="0">
              <a:solidFill>
                <a:srgbClr val="FF0000"/>
              </a:solidFill>
            </a:endParaRPr>
          </a:p>
          <a:p>
            <a:pPr eaLnBrk="1" hangingPunct="1"/>
            <a:endParaRPr lang="en-US" altLang="zh-CN" b="1" dirty="0">
              <a:solidFill>
                <a:srgbClr val="FF0000"/>
              </a:solidFill>
            </a:endParaRPr>
          </a:p>
          <a:p>
            <a:pPr eaLnBrk="1" hangingPunct="1"/>
            <a:endParaRPr lang="en-US" altLang="zh-CN" sz="1600" b="1" dirty="0">
              <a:solidFill>
                <a:srgbClr val="FF0000"/>
              </a:solidFill>
            </a:endParaRPr>
          </a:p>
          <a:p>
            <a:pPr eaLnBrk="1" hangingPunct="1"/>
            <a:endParaRPr lang="en-US" altLang="zh-CN" sz="1600" b="1" dirty="0">
              <a:solidFill>
                <a:srgbClr val="FF0000"/>
              </a:solidFill>
            </a:endParaRPr>
          </a:p>
          <a:p>
            <a:pPr eaLnBrk="1" hangingPunct="1"/>
            <a:endParaRPr lang="zh-CN" altLang="en-US" sz="2400" b="1" dirty="0"/>
          </a:p>
        </p:txBody>
      </p:sp>
      <p:sp>
        <p:nvSpPr>
          <p:cNvPr id="2" name="标题 1"/>
          <p:cNvSpPr>
            <a:spLocks noGrp="1"/>
          </p:cNvSpPr>
          <p:nvPr>
            <p:ph type="title"/>
          </p:nvPr>
        </p:nvSpPr>
        <p:spPr/>
        <p:txBody>
          <a:bodyPr/>
          <a:lstStyle/>
          <a:p>
            <a:r>
              <a:rPr lang="en-US" altLang="zh-CN" dirty="0" err="1"/>
              <a:t>New&amp;delete</a:t>
            </a:r>
            <a:endParaRPr lang="zh-CN" altLang="en-US" dirty="0"/>
          </a:p>
        </p:txBody>
      </p:sp>
      <p:sp>
        <p:nvSpPr>
          <p:cNvPr id="4" name="Rectangle 6"/>
          <p:cNvSpPr>
            <a:spLocks noChangeArrowheads="1"/>
          </p:cNvSpPr>
          <p:nvPr/>
        </p:nvSpPr>
        <p:spPr bwMode="auto">
          <a:xfrm>
            <a:off x="3943772" y="2657897"/>
            <a:ext cx="3088332" cy="533400"/>
          </a:xfrm>
          <a:prstGeom prst="rect">
            <a:avLst/>
          </a:prstGeom>
          <a:solidFill>
            <a:srgbClr val="FFFFFF"/>
          </a:solidFill>
          <a:ln w="9525">
            <a:solidFill>
              <a:srgbClr val="000000"/>
            </a:solidFill>
            <a:miter lim="800000"/>
          </a:ln>
        </p:spPr>
        <p:txBody>
          <a:bodyPr/>
          <a:lstStyle/>
          <a:p>
            <a:pPr algn="ctr">
              <a:spcBef>
                <a:spcPct val="0"/>
              </a:spcBef>
            </a:pPr>
            <a:r>
              <a:rPr lang="en-US" altLang="zh-CN" sz="2400" dirty="0"/>
              <a:t>p = new type</a:t>
            </a:r>
            <a:r>
              <a:rPr lang="zh-CN" altLang="en-US" sz="2400" dirty="0"/>
              <a:t>；</a:t>
            </a:r>
            <a:endParaRPr lang="zh-CN" altLang="en-US" sz="2400" dirty="0"/>
          </a:p>
        </p:txBody>
      </p:sp>
      <p:sp>
        <p:nvSpPr>
          <p:cNvPr id="5" name="Rectangle 7"/>
          <p:cNvSpPr>
            <a:spLocks noChangeArrowheads="1"/>
          </p:cNvSpPr>
          <p:nvPr/>
        </p:nvSpPr>
        <p:spPr bwMode="auto">
          <a:xfrm>
            <a:off x="3943773" y="3577650"/>
            <a:ext cx="3088332" cy="533400"/>
          </a:xfrm>
          <a:prstGeom prst="rect">
            <a:avLst/>
          </a:prstGeom>
          <a:solidFill>
            <a:srgbClr val="FFFFFF"/>
          </a:solidFill>
          <a:ln w="9525">
            <a:solidFill>
              <a:srgbClr val="000000"/>
            </a:solidFill>
            <a:miter lim="800000"/>
          </a:ln>
        </p:spPr>
        <p:txBody>
          <a:bodyPr/>
          <a:lstStyle/>
          <a:p>
            <a:pPr algn="ctr">
              <a:spcBef>
                <a:spcPct val="0"/>
              </a:spcBef>
            </a:pPr>
            <a:r>
              <a:rPr lang="en-US" altLang="zh-CN" sz="2400" dirty="0"/>
              <a:t>p = new type(x)</a:t>
            </a:r>
            <a:r>
              <a:rPr lang="zh-CN" altLang="en-US" sz="2400" dirty="0"/>
              <a:t>；</a:t>
            </a:r>
            <a:endParaRPr lang="zh-CN" altLang="en-US" sz="2400" dirty="0"/>
          </a:p>
        </p:txBody>
      </p:sp>
      <p:sp>
        <p:nvSpPr>
          <p:cNvPr id="6" name="Rectangle 6"/>
          <p:cNvSpPr>
            <a:spLocks noChangeArrowheads="1"/>
          </p:cNvSpPr>
          <p:nvPr/>
        </p:nvSpPr>
        <p:spPr bwMode="auto">
          <a:xfrm>
            <a:off x="3943772" y="4646333"/>
            <a:ext cx="3088332" cy="533400"/>
          </a:xfrm>
          <a:prstGeom prst="rect">
            <a:avLst/>
          </a:prstGeom>
          <a:solidFill>
            <a:srgbClr val="FFFFFF"/>
          </a:solidFill>
          <a:ln w="9525">
            <a:solidFill>
              <a:srgbClr val="000000"/>
            </a:solidFill>
            <a:miter lim="800000"/>
          </a:ln>
        </p:spPr>
        <p:txBody>
          <a:bodyPr/>
          <a:lstStyle/>
          <a:p>
            <a:pPr algn="ctr">
              <a:spcBef>
                <a:spcPct val="0"/>
              </a:spcBef>
            </a:pPr>
            <a:r>
              <a:rPr lang="en-US" altLang="zh-CN" sz="2400" dirty="0"/>
              <a:t>p = new type[n];</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solidFill>
                  <a:srgbClr val="FF0000"/>
                </a:solidFill>
              </a:rPr>
              <a:t>delete</a:t>
            </a:r>
            <a:r>
              <a:rPr lang="zh-CN" altLang="en-US" b="1" dirty="0">
                <a:solidFill>
                  <a:srgbClr val="FF0000"/>
                </a:solidFill>
              </a:rPr>
              <a:t>用于释放</a:t>
            </a:r>
            <a:r>
              <a:rPr lang="en-US" altLang="zh-CN" b="1" dirty="0">
                <a:solidFill>
                  <a:srgbClr val="FF0000"/>
                </a:solidFill>
              </a:rPr>
              <a:t>new</a:t>
            </a:r>
            <a:r>
              <a:rPr lang="zh-CN" altLang="en-US" b="1" dirty="0">
                <a:solidFill>
                  <a:srgbClr val="FF0000"/>
                </a:solidFill>
              </a:rPr>
              <a:t>分配的堆内存</a:t>
            </a:r>
            <a:endParaRPr lang="zh-CN" altLang="en-US" b="1" dirty="0">
              <a:solidFill>
                <a:srgbClr val="FF0000"/>
              </a:solidFill>
            </a:endParaRPr>
          </a:p>
          <a:p>
            <a:endParaRPr lang="zh-CN" altLang="en-US" dirty="0"/>
          </a:p>
        </p:txBody>
      </p:sp>
      <p:sp>
        <p:nvSpPr>
          <p:cNvPr id="5" name="Rectangle 3"/>
          <p:cNvSpPr>
            <a:spLocks noChangeArrowheads="1"/>
          </p:cNvSpPr>
          <p:nvPr/>
        </p:nvSpPr>
        <p:spPr bwMode="auto">
          <a:xfrm>
            <a:off x="4007768" y="3106556"/>
            <a:ext cx="3429000" cy="533400"/>
          </a:xfrm>
          <a:prstGeom prst="rect">
            <a:avLst/>
          </a:prstGeom>
          <a:solidFill>
            <a:srgbClr val="FFFFFF"/>
          </a:solidFill>
          <a:ln w="9525">
            <a:solidFill>
              <a:srgbClr val="000000"/>
            </a:solidFill>
            <a:miter lim="800000"/>
          </a:ln>
        </p:spPr>
        <p:txBody>
          <a:bodyPr/>
          <a:lstStyle/>
          <a:p>
            <a:pPr algn="ctr">
              <a:spcBef>
                <a:spcPct val="0"/>
              </a:spcBef>
            </a:pPr>
            <a:r>
              <a:rPr lang="en-US" altLang="zh-CN" sz="2400" dirty="0"/>
              <a:t> delete []p</a:t>
            </a:r>
            <a:r>
              <a:rPr lang="zh-CN" altLang="en-US" sz="2400" dirty="0"/>
              <a:t>；</a:t>
            </a:r>
            <a:endParaRPr lang="zh-CN" altLang="en-US" sz="2400" dirty="0"/>
          </a:p>
        </p:txBody>
      </p:sp>
      <p:sp>
        <p:nvSpPr>
          <p:cNvPr id="6" name="Rectangle 4"/>
          <p:cNvSpPr>
            <a:spLocks noChangeArrowheads="1"/>
          </p:cNvSpPr>
          <p:nvPr/>
        </p:nvSpPr>
        <p:spPr bwMode="auto">
          <a:xfrm>
            <a:off x="4007768" y="2132856"/>
            <a:ext cx="3429000" cy="533400"/>
          </a:xfrm>
          <a:prstGeom prst="rect">
            <a:avLst/>
          </a:prstGeom>
          <a:solidFill>
            <a:srgbClr val="FFFFFF"/>
          </a:solidFill>
          <a:ln w="9525">
            <a:solidFill>
              <a:srgbClr val="000000"/>
            </a:solidFill>
            <a:miter lim="800000"/>
          </a:ln>
        </p:spPr>
        <p:txBody>
          <a:bodyPr/>
          <a:lstStyle/>
          <a:p>
            <a:pPr algn="ctr">
              <a:spcBef>
                <a:spcPct val="0"/>
              </a:spcBef>
            </a:pPr>
            <a:r>
              <a:rPr lang="en-US" altLang="zh-CN" sz="2400" dirty="0"/>
              <a:t>delete p</a:t>
            </a:r>
            <a:r>
              <a:rPr lang="zh-CN" altLang="en-US" sz="2400" dirty="0"/>
              <a:t>；</a:t>
            </a:r>
            <a:endParaRPr lang="zh-CN" altLang="en-US" sz="2400" dirty="0"/>
          </a:p>
        </p:txBody>
      </p:sp>
      <p:sp>
        <p:nvSpPr>
          <p:cNvPr id="7" name="矩形 6">
            <a:hlinkClick r:id="rId1" action="ppaction://hlinkfile"/>
          </p:cNvPr>
          <p:cNvSpPr/>
          <p:nvPr/>
        </p:nvSpPr>
        <p:spPr>
          <a:xfrm>
            <a:off x="2639616" y="4838220"/>
            <a:ext cx="7859216" cy="387798"/>
          </a:xfrm>
          <a:prstGeom prst="rect">
            <a:avLst/>
          </a:prstGeom>
        </p:spPr>
        <p:txBody>
          <a:bodyPr wrap="square">
            <a:spAutoFit/>
          </a:bodyPr>
          <a:lstStyle/>
          <a:p>
            <a:pPr eaLnBrk="1" hangingPunct="1">
              <a:lnSpc>
                <a:spcPct val="80000"/>
              </a:lnSpc>
              <a:buFontTx/>
              <a:buNone/>
            </a:pPr>
            <a:r>
              <a:rPr lang="en-US" altLang="zh-CN" sz="2400" b="1" dirty="0">
                <a:solidFill>
                  <a:schemeClr val="accent2"/>
                </a:solidFill>
                <a:hlinkClick r:id="rId2" action="ppaction://hlinkfile"/>
              </a:rPr>
              <a:t>【</a:t>
            </a:r>
            <a:r>
              <a:rPr lang="zh-CN" altLang="en-US" sz="2400" b="1" dirty="0">
                <a:solidFill>
                  <a:schemeClr val="accent2"/>
                </a:solidFill>
                <a:hlinkClick r:id="rId2" action="ppaction://hlinkfile"/>
              </a:rPr>
              <a:t>例</a:t>
            </a:r>
            <a:r>
              <a:rPr lang="en-US" altLang="zh-CN" sz="2400" b="1" dirty="0">
                <a:solidFill>
                  <a:schemeClr val="accent2"/>
                </a:solidFill>
                <a:hlinkClick r:id="rId2" action="ppaction://hlinkfile"/>
              </a:rPr>
              <a:t>3-11】  </a:t>
            </a:r>
            <a:r>
              <a:rPr lang="zh-CN" altLang="en-US" sz="2400" b="1" dirty="0">
                <a:solidFill>
                  <a:schemeClr val="accent2"/>
                </a:solidFill>
                <a:hlinkClick r:id="rId2" action="ppaction://hlinkfile"/>
              </a:rPr>
              <a:t>用</a:t>
            </a:r>
            <a:r>
              <a:rPr lang="en-US" altLang="zh-CN" sz="2400" b="1" dirty="0">
                <a:solidFill>
                  <a:schemeClr val="accent2"/>
                </a:solidFill>
                <a:hlinkClick r:id="rId2" action="ppaction://hlinkfile"/>
              </a:rPr>
              <a:t>new</a:t>
            </a:r>
            <a:r>
              <a:rPr lang="zh-CN" altLang="en-US" sz="2400" b="1" dirty="0">
                <a:solidFill>
                  <a:schemeClr val="accent2"/>
                </a:solidFill>
                <a:hlinkClick r:id="rId2" action="ppaction://hlinkfile"/>
              </a:rPr>
              <a:t>和</a:t>
            </a:r>
            <a:r>
              <a:rPr lang="en-US" altLang="zh-CN" sz="2400" b="1" dirty="0">
                <a:solidFill>
                  <a:schemeClr val="accent2"/>
                </a:solidFill>
                <a:hlinkClick r:id="rId2" action="ppaction://hlinkfile"/>
              </a:rPr>
              <a:t>delete</a:t>
            </a:r>
            <a:r>
              <a:rPr lang="zh-CN" altLang="en-US" sz="2400" b="1" dirty="0">
                <a:solidFill>
                  <a:schemeClr val="accent2"/>
                </a:solidFill>
                <a:hlinkClick r:id="rId2" action="ppaction://hlinkfile"/>
              </a:rPr>
              <a:t>分配与释放堆内存。</a:t>
            </a:r>
            <a:endParaRPr lang="zh-CN" altLang="en-US" sz="2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3" name="Rectangle 3"/>
          <p:cNvSpPr>
            <a:spLocks noGrp="1" noChangeArrowheads="1"/>
          </p:cNvSpPr>
          <p:nvPr>
            <p:ph type="body" idx="1"/>
          </p:nvPr>
        </p:nvSpPr>
        <p:spPr>
          <a:xfrm>
            <a:off x="2103750" y="1218594"/>
            <a:ext cx="7993063" cy="4860925"/>
          </a:xfrm>
          <a:noFill/>
        </p:spPr>
        <p:txBody>
          <a:bodyPr/>
          <a:lstStyle/>
          <a:p>
            <a:pPr marL="0" indent="0">
              <a:spcBef>
                <a:spcPts val="600"/>
              </a:spcBef>
              <a:spcAft>
                <a:spcPts val="600"/>
              </a:spcAft>
              <a:buNone/>
            </a:pPr>
            <a:r>
              <a:rPr lang="en-US" altLang="zh-CN" sz="3600" b="1" dirty="0">
                <a:solidFill>
                  <a:schemeClr val="accent2"/>
                </a:solidFill>
                <a:latin typeface="华文行楷" panose="02010800040101010101" pitchFamily="2" charset="-122"/>
                <a:ea typeface="华文行楷" panose="02010800040101010101" pitchFamily="2" charset="-122"/>
              </a:rPr>
              <a:t>1. </a:t>
            </a:r>
            <a:r>
              <a:rPr lang="zh-CN" altLang="en-US" sz="3600" b="1" dirty="0">
                <a:solidFill>
                  <a:schemeClr val="accent2"/>
                </a:solidFill>
                <a:latin typeface="华文行楷" panose="02010800040101010101" pitchFamily="2" charset="-122"/>
                <a:ea typeface="华文行楷" panose="02010800040101010101" pitchFamily="2" charset="-122"/>
              </a:rPr>
              <a:t>引用的概念</a:t>
            </a:r>
            <a:endParaRPr lang="zh-CN" altLang="en-US" sz="3600" b="1" dirty="0">
              <a:solidFill>
                <a:schemeClr val="accent2"/>
              </a:solidFill>
              <a:latin typeface="华文行楷" panose="02010800040101010101" pitchFamily="2" charset="-122"/>
              <a:ea typeface="华文行楷" panose="02010800040101010101" pitchFamily="2" charset="-122"/>
            </a:endParaRPr>
          </a:p>
          <a:p>
            <a:pPr marL="0" indent="0">
              <a:spcBef>
                <a:spcPts val="600"/>
              </a:spcBef>
              <a:spcAft>
                <a:spcPts val="600"/>
              </a:spcAft>
              <a:buNone/>
            </a:pPr>
            <a:r>
              <a:rPr lang="zh-CN" altLang="en-US" b="1" dirty="0">
                <a:solidFill>
                  <a:srgbClr val="0033CC"/>
                </a:solidFill>
              </a:rPr>
              <a:t>	</a:t>
            </a:r>
            <a:r>
              <a:rPr lang="zh-CN" altLang="en-US" sz="2800" b="1" dirty="0">
                <a:solidFill>
                  <a:srgbClr val="0033CC"/>
                </a:solidFill>
              </a:rPr>
              <a:t>引用</a:t>
            </a:r>
            <a:r>
              <a:rPr lang="zh-CN" altLang="en-US" sz="2800" b="1" dirty="0"/>
              <a:t>即</a:t>
            </a:r>
            <a:r>
              <a:rPr lang="zh-CN" altLang="en-US" sz="2800" b="1" dirty="0">
                <a:solidFill>
                  <a:srgbClr val="0033CC"/>
                </a:solidFill>
              </a:rPr>
              <a:t>别名</a:t>
            </a:r>
            <a:r>
              <a:rPr lang="zh-CN" altLang="en-US" sz="2800" b="1" dirty="0"/>
              <a:t>，即是某对象的另一个名字。</a:t>
            </a:r>
            <a:endParaRPr lang="en-US" altLang="zh-CN" sz="2800" b="1" dirty="0"/>
          </a:p>
          <a:p>
            <a:pPr marL="0" indent="0">
              <a:spcBef>
                <a:spcPts val="600"/>
              </a:spcBef>
              <a:spcAft>
                <a:spcPts val="600"/>
              </a:spcAft>
              <a:buNone/>
            </a:pPr>
            <a:r>
              <a:rPr lang="zh-CN" altLang="en-US" sz="2800" b="1" dirty="0"/>
              <a:t>定义引用的语法为：</a:t>
            </a:r>
            <a:endParaRPr lang="zh-CN" altLang="en-US" sz="2800" b="1" dirty="0"/>
          </a:p>
          <a:p>
            <a:pPr marL="0" indent="0">
              <a:spcBef>
                <a:spcPts val="600"/>
              </a:spcBef>
              <a:spcAft>
                <a:spcPts val="600"/>
              </a:spcAft>
              <a:buNone/>
            </a:pPr>
            <a:r>
              <a:rPr lang="zh-CN" altLang="en-US" sz="2800" b="1" dirty="0">
                <a:solidFill>
                  <a:schemeClr val="accent2"/>
                </a:solidFill>
              </a:rPr>
              <a:t>	        类型 </a:t>
            </a:r>
            <a:r>
              <a:rPr lang="en-US" altLang="zh-CN" sz="2800" b="1" dirty="0">
                <a:solidFill>
                  <a:schemeClr val="accent2"/>
                </a:solidFill>
              </a:rPr>
              <a:t>&amp;</a:t>
            </a:r>
            <a:r>
              <a:rPr lang="zh-CN" altLang="en-US" sz="2800" b="1" dirty="0">
                <a:solidFill>
                  <a:schemeClr val="accent2"/>
                </a:solidFill>
              </a:rPr>
              <a:t>引用名</a:t>
            </a:r>
            <a:r>
              <a:rPr lang="en-US" altLang="zh-CN" sz="2800" b="1" dirty="0">
                <a:solidFill>
                  <a:schemeClr val="accent2"/>
                </a:solidFill>
              </a:rPr>
              <a:t>=</a:t>
            </a:r>
            <a:r>
              <a:rPr lang="zh-CN" altLang="en-US" sz="2800" b="1" dirty="0">
                <a:solidFill>
                  <a:schemeClr val="accent2"/>
                </a:solidFill>
              </a:rPr>
              <a:t>变量名</a:t>
            </a:r>
            <a:r>
              <a:rPr lang="en-US" altLang="zh-CN" sz="2800" b="1" dirty="0">
                <a:solidFill>
                  <a:schemeClr val="accent2"/>
                </a:solidFill>
              </a:rPr>
              <a:t>;</a:t>
            </a:r>
            <a:endParaRPr lang="en-US" altLang="zh-CN" sz="2800" b="1" dirty="0">
              <a:solidFill>
                <a:schemeClr val="accent2"/>
              </a:solidFill>
            </a:endParaRPr>
          </a:p>
          <a:p>
            <a:pPr marL="0" indent="0">
              <a:spcBef>
                <a:spcPts val="600"/>
              </a:spcBef>
              <a:spcAft>
                <a:spcPts val="600"/>
              </a:spcAft>
              <a:buNone/>
            </a:pPr>
            <a:r>
              <a:rPr lang="en-US" altLang="zh-CN" sz="2800" b="1" dirty="0"/>
              <a:t>	</a:t>
            </a:r>
            <a:r>
              <a:rPr lang="zh-CN" altLang="en-US" sz="2800" b="1" dirty="0"/>
              <a:t>例如：</a:t>
            </a:r>
            <a:endParaRPr lang="zh-CN" altLang="en-US" sz="2800" b="1" dirty="0"/>
          </a:p>
          <a:p>
            <a:pPr marL="0" indent="0">
              <a:spcBef>
                <a:spcPts val="600"/>
              </a:spcBef>
              <a:spcAft>
                <a:spcPts val="600"/>
              </a:spcAft>
              <a:buNone/>
            </a:pPr>
            <a:r>
              <a:rPr lang="zh-CN" altLang="en-US" sz="2800" b="1" dirty="0"/>
              <a:t>	</a:t>
            </a:r>
            <a:r>
              <a:rPr lang="en-US" altLang="zh-CN" sz="2800" b="1" dirty="0" err="1"/>
              <a:t>int</a:t>
            </a:r>
            <a:r>
              <a:rPr lang="en-US" altLang="zh-CN" sz="2800" b="1" dirty="0"/>
              <a:t> </a:t>
            </a:r>
            <a:r>
              <a:rPr lang="en-US" altLang="zh-CN" sz="2800" b="1" dirty="0" err="1"/>
              <a:t>i</a:t>
            </a:r>
            <a:r>
              <a:rPr lang="en-US" altLang="zh-CN" sz="2800" b="1" dirty="0"/>
              <a:t>=9; </a:t>
            </a:r>
            <a:endParaRPr lang="en-US" altLang="zh-CN" sz="2800" b="1" dirty="0"/>
          </a:p>
          <a:p>
            <a:pPr marL="0" indent="0">
              <a:spcBef>
                <a:spcPts val="600"/>
              </a:spcBef>
              <a:spcAft>
                <a:spcPts val="600"/>
              </a:spcAft>
              <a:buNone/>
            </a:pPr>
            <a:r>
              <a:rPr lang="en-US" altLang="zh-CN" sz="2800" b="1" dirty="0"/>
              <a:t>	</a:t>
            </a:r>
            <a:r>
              <a:rPr lang="en-US" altLang="zh-CN" sz="2800" b="1" dirty="0" err="1"/>
              <a:t>int</a:t>
            </a:r>
            <a:r>
              <a:rPr lang="en-US" altLang="zh-CN" sz="2800" b="1" dirty="0"/>
              <a:t> &amp;</a:t>
            </a:r>
            <a:r>
              <a:rPr lang="en-US" altLang="zh-CN" sz="2800" b="1" dirty="0" err="1"/>
              <a:t>ir</a:t>
            </a:r>
            <a:r>
              <a:rPr lang="en-US" altLang="zh-CN" sz="2800" b="1" dirty="0"/>
              <a:t>=</a:t>
            </a:r>
            <a:r>
              <a:rPr lang="en-US" altLang="zh-CN" sz="2800" b="1" dirty="0" err="1"/>
              <a:t>i</a:t>
            </a:r>
            <a:r>
              <a:rPr lang="en-US" altLang="zh-CN" sz="2800" b="1" dirty="0"/>
              <a:t>;  </a:t>
            </a:r>
            <a:r>
              <a:rPr lang="en-US" altLang="zh-CN" sz="2800" b="1" dirty="0">
                <a:solidFill>
                  <a:srgbClr val="009900"/>
                </a:solidFill>
                <a:effectLst>
                  <a:outerShdw blurRad="38100" dist="38100" dir="2700000" algn="tl">
                    <a:srgbClr val="C0C0C0"/>
                  </a:outerShdw>
                </a:effectLst>
              </a:rPr>
              <a:t>//</a:t>
            </a:r>
            <a:r>
              <a:rPr lang="en-US" altLang="zh-CN" sz="2800" b="1" dirty="0" err="1">
                <a:solidFill>
                  <a:srgbClr val="009900"/>
                </a:solidFill>
                <a:effectLst>
                  <a:outerShdw blurRad="38100" dist="38100" dir="2700000" algn="tl">
                    <a:srgbClr val="C0C0C0"/>
                  </a:outerShdw>
                </a:effectLst>
              </a:rPr>
              <a:t>ir</a:t>
            </a:r>
            <a:r>
              <a:rPr lang="zh-CN" altLang="en-US" sz="2800" b="1" dirty="0">
                <a:solidFill>
                  <a:srgbClr val="009900"/>
                </a:solidFill>
                <a:effectLst>
                  <a:outerShdw blurRad="38100" dist="38100" dir="2700000" algn="tl">
                    <a:srgbClr val="C0C0C0"/>
                  </a:outerShdw>
                </a:effectLst>
              </a:rPr>
              <a:t>是</a:t>
            </a:r>
            <a:r>
              <a:rPr lang="en-US" altLang="zh-CN" sz="2800" b="1" dirty="0" err="1">
                <a:solidFill>
                  <a:srgbClr val="009900"/>
                </a:solidFill>
                <a:effectLst>
                  <a:outerShdw blurRad="38100" dist="38100" dir="2700000" algn="tl">
                    <a:srgbClr val="C0C0C0"/>
                  </a:outerShdw>
                </a:effectLst>
              </a:rPr>
              <a:t>i</a:t>
            </a:r>
            <a:r>
              <a:rPr lang="zh-CN" altLang="en-US" sz="2800" b="1" dirty="0">
                <a:solidFill>
                  <a:srgbClr val="009900"/>
                </a:solidFill>
                <a:effectLst>
                  <a:outerShdw blurRad="38100" dist="38100" dir="2700000" algn="tl">
                    <a:srgbClr val="C0C0C0"/>
                  </a:outerShdw>
                </a:effectLst>
              </a:rPr>
              <a:t>的别名</a:t>
            </a:r>
            <a:endParaRPr lang="zh-CN" altLang="en-US" sz="2800" b="1" dirty="0">
              <a:solidFill>
                <a:srgbClr val="009900"/>
              </a:solidFill>
              <a:effectLst>
                <a:outerShdw blurRad="38100" dist="38100" dir="2700000" algn="tl">
                  <a:srgbClr val="C0C0C0"/>
                </a:outerShdw>
              </a:effectLst>
            </a:endParaRPr>
          </a:p>
          <a:p>
            <a:pPr marL="0" indent="0">
              <a:spcBef>
                <a:spcPct val="0"/>
              </a:spcBef>
              <a:buNone/>
            </a:pPr>
            <a:r>
              <a:rPr lang="zh-CN" altLang="en-US" sz="2800" b="1" dirty="0">
                <a:solidFill>
                  <a:srgbClr val="FF0000"/>
                </a:solidFill>
              </a:rPr>
              <a:t>	</a:t>
            </a:r>
            <a:endParaRPr lang="en-US" altLang="zh-CN" sz="2800" b="1" dirty="0">
              <a:solidFill>
                <a:srgbClr val="FF0000"/>
              </a:solidFill>
            </a:endParaRPr>
          </a:p>
        </p:txBody>
      </p:sp>
      <p:sp>
        <p:nvSpPr>
          <p:cNvPr id="10" name="Rectangle 2"/>
          <p:cNvSpPr txBox="1">
            <a:spLocks noChangeArrowheads="1"/>
          </p:cNvSpPr>
          <p:nvPr/>
        </p:nvSpPr>
        <p:spPr bwMode="white">
          <a:xfrm>
            <a:off x="1199456" y="188641"/>
            <a:ext cx="7772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eaLnBrk="1" hangingPunct="1"/>
            <a:r>
              <a:rPr lang="en-US" altLang="zh-CN" sz="3600" kern="0" dirty="0">
                <a:solidFill>
                  <a:srgbClr val="0000FF"/>
                </a:solidFill>
              </a:rPr>
              <a:t>3.5</a:t>
            </a:r>
            <a:r>
              <a:rPr lang="en-US" altLang="zh-CN" sz="3600" kern="0" dirty="0"/>
              <a:t> </a:t>
            </a:r>
            <a:r>
              <a:rPr lang="zh-CN" altLang="en-US" sz="3600" kern="0" dirty="0">
                <a:solidFill>
                  <a:srgbClr val="FF0000"/>
                </a:solidFill>
              </a:rPr>
              <a:t>引用（</a:t>
            </a:r>
            <a:r>
              <a:rPr lang="en-US" altLang="zh-CN" sz="3600" kern="0" dirty="0">
                <a:solidFill>
                  <a:srgbClr val="FF0000"/>
                </a:solidFill>
              </a:rPr>
              <a:t>Reference</a:t>
            </a:r>
            <a:r>
              <a:rPr lang="zh-CN" altLang="en-US" sz="3600" kern="0" dirty="0">
                <a:solidFill>
                  <a:srgbClr val="FF0000"/>
                </a:solidFill>
              </a:rPr>
              <a:t>）</a:t>
            </a:r>
            <a:endParaRPr lang="zh-CN" altLang="en-US" sz="3600"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5203">
                                            <p:txEl>
                                              <p:pRg st="0" end="0"/>
                                            </p:txEl>
                                          </p:spTgt>
                                        </p:tgtEl>
                                        <p:attrNameLst>
                                          <p:attrName>style.visibility</p:attrName>
                                        </p:attrNameLst>
                                      </p:cBhvr>
                                      <p:to>
                                        <p:strVal val="visible"/>
                                      </p:to>
                                    </p:set>
                                    <p:animEffect transition="in" filter="fade">
                                      <p:cBhvr>
                                        <p:cTn id="14" dur="1000"/>
                                        <p:tgtEl>
                                          <p:spTgt spid="435203">
                                            <p:txEl>
                                              <p:pRg st="0" end="0"/>
                                            </p:txEl>
                                          </p:spTgt>
                                        </p:tgtEl>
                                      </p:cBhvr>
                                    </p:animEffect>
                                    <p:anim calcmode="lin" valueType="num">
                                      <p:cBhvr>
                                        <p:cTn id="15" dur="1000" fill="hold"/>
                                        <p:tgtEl>
                                          <p:spTgt spid="43520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35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5203">
                                            <p:txEl>
                                              <p:pRg st="1" end="1"/>
                                            </p:txEl>
                                          </p:spTgt>
                                        </p:tgtEl>
                                        <p:attrNameLst>
                                          <p:attrName>style.visibility</p:attrName>
                                        </p:attrNameLst>
                                      </p:cBhvr>
                                      <p:to>
                                        <p:strVal val="visible"/>
                                      </p:to>
                                    </p:set>
                                    <p:animEffect transition="in" filter="fade">
                                      <p:cBhvr>
                                        <p:cTn id="21" dur="1000"/>
                                        <p:tgtEl>
                                          <p:spTgt spid="435203">
                                            <p:txEl>
                                              <p:pRg st="1" end="1"/>
                                            </p:txEl>
                                          </p:spTgt>
                                        </p:tgtEl>
                                      </p:cBhvr>
                                    </p:animEffect>
                                    <p:anim calcmode="lin" valueType="num">
                                      <p:cBhvr>
                                        <p:cTn id="22" dur="1000" fill="hold"/>
                                        <p:tgtEl>
                                          <p:spTgt spid="43520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352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5203">
                                            <p:txEl>
                                              <p:pRg st="2" end="2"/>
                                            </p:txEl>
                                          </p:spTgt>
                                        </p:tgtEl>
                                        <p:attrNameLst>
                                          <p:attrName>style.visibility</p:attrName>
                                        </p:attrNameLst>
                                      </p:cBhvr>
                                      <p:to>
                                        <p:strVal val="visible"/>
                                      </p:to>
                                    </p:set>
                                    <p:animEffect transition="in" filter="fade">
                                      <p:cBhvr>
                                        <p:cTn id="28" dur="1000"/>
                                        <p:tgtEl>
                                          <p:spTgt spid="435203">
                                            <p:txEl>
                                              <p:pRg st="2" end="2"/>
                                            </p:txEl>
                                          </p:spTgt>
                                        </p:tgtEl>
                                      </p:cBhvr>
                                    </p:animEffect>
                                    <p:anim calcmode="lin" valueType="num">
                                      <p:cBhvr>
                                        <p:cTn id="29" dur="1000" fill="hold"/>
                                        <p:tgtEl>
                                          <p:spTgt spid="43520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352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35203">
                                            <p:txEl>
                                              <p:pRg st="3" end="3"/>
                                            </p:txEl>
                                          </p:spTgt>
                                        </p:tgtEl>
                                        <p:attrNameLst>
                                          <p:attrName>style.visibility</p:attrName>
                                        </p:attrNameLst>
                                      </p:cBhvr>
                                      <p:to>
                                        <p:strVal val="visible"/>
                                      </p:to>
                                    </p:set>
                                    <p:animEffect transition="in" filter="fade">
                                      <p:cBhvr>
                                        <p:cTn id="35" dur="1000"/>
                                        <p:tgtEl>
                                          <p:spTgt spid="435203">
                                            <p:txEl>
                                              <p:pRg st="3" end="3"/>
                                            </p:txEl>
                                          </p:spTgt>
                                        </p:tgtEl>
                                      </p:cBhvr>
                                    </p:animEffect>
                                    <p:anim calcmode="lin" valueType="num">
                                      <p:cBhvr>
                                        <p:cTn id="36" dur="1000" fill="hold"/>
                                        <p:tgtEl>
                                          <p:spTgt spid="43520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352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35203">
                                            <p:txEl>
                                              <p:pRg st="4" end="4"/>
                                            </p:txEl>
                                          </p:spTgt>
                                        </p:tgtEl>
                                        <p:attrNameLst>
                                          <p:attrName>style.visibility</p:attrName>
                                        </p:attrNameLst>
                                      </p:cBhvr>
                                      <p:to>
                                        <p:strVal val="visible"/>
                                      </p:to>
                                    </p:set>
                                    <p:anim calcmode="lin" valueType="num">
                                      <p:cBhvr additive="base">
                                        <p:cTn id="42" dur="500" fill="hold"/>
                                        <p:tgtEl>
                                          <p:spTgt spid="435203">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35203">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35203">
                                            <p:txEl>
                                              <p:pRg st="5" end="5"/>
                                            </p:txEl>
                                          </p:spTgt>
                                        </p:tgtEl>
                                        <p:attrNameLst>
                                          <p:attrName>style.visibility</p:attrName>
                                        </p:attrNameLst>
                                      </p:cBhvr>
                                      <p:to>
                                        <p:strVal val="visible"/>
                                      </p:to>
                                    </p:set>
                                    <p:anim calcmode="lin" valueType="num">
                                      <p:cBhvr additive="base">
                                        <p:cTn id="46" dur="500" fill="hold"/>
                                        <p:tgtEl>
                                          <p:spTgt spid="43520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35203">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35203">
                                            <p:txEl>
                                              <p:pRg st="6" end="6"/>
                                            </p:txEl>
                                          </p:spTgt>
                                        </p:tgtEl>
                                        <p:attrNameLst>
                                          <p:attrName>style.visibility</p:attrName>
                                        </p:attrNameLst>
                                      </p:cBhvr>
                                      <p:to>
                                        <p:strVal val="visible"/>
                                      </p:to>
                                    </p:set>
                                    <p:anim calcmode="lin" valueType="num">
                                      <p:cBhvr additive="base">
                                        <p:cTn id="50" dur="500" fill="hold"/>
                                        <p:tgtEl>
                                          <p:spTgt spid="43520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352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txBox="1">
            <a:spLocks noChangeArrowheads="1"/>
          </p:cNvSpPr>
          <p:nvPr/>
        </p:nvSpPr>
        <p:spPr bwMode="auto">
          <a:xfrm>
            <a:off x="1728789" y="1231900"/>
            <a:ext cx="52800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just" fontAlgn="base">
              <a:lnSpc>
                <a:spcPct val="80000"/>
              </a:lnSpc>
              <a:spcAft>
                <a:spcPct val="0"/>
              </a:spcAft>
              <a:buClr>
                <a:srgbClr val="DDDDDD"/>
              </a:buClr>
              <a:buFont typeface="Wingdings" panose="05000000000000000000" pitchFamily="2" charset="2"/>
              <a:buChar char="l"/>
            </a:pPr>
            <a:r>
              <a:rPr kumimoji="1" lang="zh-CN" altLang="en-US" sz="2000">
                <a:solidFill>
                  <a:srgbClr val="000000"/>
                </a:solidFill>
                <a:ea typeface="黑体" panose="02010609060101010101" pitchFamily="2" charset="-122"/>
                <a:cs typeface="Arial" panose="020B0604020202020204" pitchFamily="34" charset="0"/>
              </a:rPr>
              <a:t>编辑</a:t>
            </a:r>
            <a:endParaRPr kumimoji="1" lang="zh-CN" altLang="en-US" sz="2000">
              <a:solidFill>
                <a:srgbClr val="000000"/>
              </a:solidFill>
              <a:ea typeface="宋体" panose="02010600030101010101" pitchFamily="2" charset="-122"/>
              <a:cs typeface="Arial" panose="020B0604020202020204" pitchFamily="34" charset="0"/>
            </a:endParaRPr>
          </a:p>
          <a:p>
            <a:pPr algn="just" fontAlgn="base">
              <a:lnSpc>
                <a:spcPct val="80000"/>
              </a:lnSpc>
              <a:spcAft>
                <a:spcPct val="0"/>
              </a:spcAft>
              <a:buClr>
                <a:srgbClr val="DDDDDD"/>
              </a:buClr>
              <a:buNone/>
            </a:pPr>
            <a:r>
              <a:rPr kumimoji="1" lang="zh-CN" altLang="en-US" sz="2000">
                <a:solidFill>
                  <a:srgbClr val="000000"/>
                </a:solidFill>
                <a:latin typeface="Times New Roman" panose="02020603050405020304" pitchFamily="18" charset="0"/>
                <a:ea typeface="宋体" panose="02010600030101010101" pitchFamily="2" charset="-122"/>
                <a:cs typeface="Arial" panose="020B0604020202020204" pitchFamily="34" charset="0"/>
              </a:rPr>
              <a:t>	把按照</a:t>
            </a:r>
            <a:r>
              <a:rPr kumimoji="1" lang="en-US" altLang="zh-CN" sz="2000">
                <a:solidFill>
                  <a:srgbClr val="000000"/>
                </a:solidFill>
                <a:ea typeface="宋体" panose="02010600030101010101" pitchFamily="2" charset="-122"/>
                <a:cs typeface="Arial" panose="020B0604020202020204" pitchFamily="34" charset="0"/>
              </a:rPr>
              <a:t>C++</a:t>
            </a:r>
            <a:r>
              <a:rPr kumimoji="1" lang="zh-CN" altLang="en-US" sz="2000">
                <a:solidFill>
                  <a:srgbClr val="000000"/>
                </a:solidFill>
                <a:latin typeface="Times New Roman" panose="02020603050405020304" pitchFamily="18" charset="0"/>
                <a:ea typeface="宋体" panose="02010600030101010101" pitchFamily="2" charset="-122"/>
                <a:cs typeface="Arial" panose="020B0604020202020204" pitchFamily="34" charset="0"/>
              </a:rPr>
              <a:t>语法规则编写的程序代码通过编辑器输入计算机，并存盘。在存盘时，</a:t>
            </a:r>
            <a:r>
              <a:rPr kumimoji="1" lang="en-US" altLang="zh-CN" sz="2000">
                <a:solidFill>
                  <a:srgbClr val="000000"/>
                </a:solidFill>
                <a:ea typeface="宋体" panose="02010600030101010101" pitchFamily="2" charset="-122"/>
                <a:cs typeface="Arial" panose="020B0604020202020204" pitchFamily="34" charset="0"/>
              </a:rPr>
              <a:t>C++</a:t>
            </a:r>
            <a:r>
              <a:rPr kumimoji="1" lang="zh-CN" altLang="en-US" sz="2000">
                <a:solidFill>
                  <a:srgbClr val="000000"/>
                </a:solidFill>
                <a:latin typeface="Times New Roman" panose="02020603050405020304" pitchFamily="18" charset="0"/>
                <a:ea typeface="宋体" panose="02010600030101010101" pitchFamily="2" charset="-122"/>
                <a:cs typeface="Arial" panose="020B0604020202020204" pitchFamily="34" charset="0"/>
              </a:rPr>
              <a:t>源文件的扩展名为</a:t>
            </a:r>
            <a:r>
              <a:rPr kumimoji="1" lang="en-US" altLang="zh-CN" sz="2000">
                <a:solidFill>
                  <a:srgbClr val="000000"/>
                </a:solidFill>
                <a:ea typeface="宋体" panose="02010600030101010101" pitchFamily="2" charset="-122"/>
                <a:cs typeface="Arial" panose="020B0604020202020204" pitchFamily="34" charset="0"/>
              </a:rPr>
              <a:t>.CPP</a:t>
            </a:r>
            <a:r>
              <a:rPr kumimoji="1" lang="zh-CN" altLang="en-US" sz="2000">
                <a:solidFill>
                  <a:srgbClr val="000000"/>
                </a:solidFill>
                <a:latin typeface="Times New Roman" panose="02020603050405020304" pitchFamily="18" charset="0"/>
                <a:ea typeface="宋体" panose="02010600030101010101" pitchFamily="2" charset="-122"/>
                <a:cs typeface="Arial" panose="020B0604020202020204" pitchFamily="34" charset="0"/>
              </a:rPr>
              <a:t>。</a:t>
            </a:r>
            <a:endParaRPr kumimoji="1" lang="zh-CN" altLang="en-US" sz="2000">
              <a:solidFill>
                <a:srgbClr val="000000"/>
              </a:solidFill>
              <a:latin typeface="Times New Roman" panose="02020603050405020304" pitchFamily="18" charset="0"/>
              <a:ea typeface="宋体" panose="02010600030101010101" pitchFamily="2" charset="-122"/>
              <a:cs typeface="Arial" panose="020B0604020202020204" pitchFamily="34" charset="0"/>
            </a:endParaRPr>
          </a:p>
          <a:p>
            <a:pPr algn="just" fontAlgn="base">
              <a:lnSpc>
                <a:spcPct val="80000"/>
              </a:lnSpc>
              <a:spcAft>
                <a:spcPct val="0"/>
              </a:spcAft>
              <a:buClr>
                <a:srgbClr val="DDDDDD"/>
              </a:buClr>
              <a:buFont typeface="Wingdings" panose="05000000000000000000" pitchFamily="2" charset="2"/>
              <a:buChar char="l"/>
            </a:pPr>
            <a:r>
              <a:rPr kumimoji="1" lang="zh-CN" altLang="en-US" sz="2000">
                <a:solidFill>
                  <a:srgbClr val="000000"/>
                </a:solidFill>
                <a:ea typeface="黑体" panose="02010609060101010101" pitchFamily="2" charset="-122"/>
              </a:rPr>
              <a:t>编译</a:t>
            </a:r>
            <a:endParaRPr kumimoji="1" lang="zh-CN" altLang="en-US" sz="2000">
              <a:solidFill>
                <a:srgbClr val="000000"/>
              </a:solidFill>
              <a:ea typeface="宋体" panose="02010600030101010101" pitchFamily="2" charset="-122"/>
            </a:endParaRPr>
          </a:p>
          <a:p>
            <a:pPr algn="just" fontAlgn="base">
              <a:lnSpc>
                <a:spcPct val="80000"/>
              </a:lnSpc>
              <a:spcAft>
                <a:spcPct val="0"/>
              </a:spcAft>
              <a:buClr>
                <a:srgbClr val="DDDDDD"/>
              </a:buClr>
              <a:buNone/>
            </a:pPr>
            <a:r>
              <a:rPr kumimoji="1" lang="zh-CN" altLang="en-US" sz="2000">
                <a:solidFill>
                  <a:srgbClr val="000000"/>
                </a:solidFill>
                <a:latin typeface="Times New Roman" panose="02020603050405020304" pitchFamily="18" charset="0"/>
                <a:ea typeface="宋体" panose="02010600030101010101" pitchFamily="2" charset="-122"/>
              </a:rPr>
              <a:t>	将编辑好的</a:t>
            </a:r>
            <a:r>
              <a:rPr kumimoji="1" lang="en-US" altLang="zh-CN" sz="2000">
                <a:solidFill>
                  <a:srgbClr val="000000"/>
                </a:solidFill>
                <a:ea typeface="宋体" panose="02010600030101010101" pitchFamily="2" charset="-122"/>
              </a:rPr>
              <a:t>C++</a:t>
            </a:r>
            <a:r>
              <a:rPr kumimoji="1" lang="zh-CN" altLang="en-US" sz="2000">
                <a:solidFill>
                  <a:srgbClr val="000000"/>
                </a:solidFill>
                <a:latin typeface="Times New Roman" panose="02020603050405020304" pitchFamily="18" charset="0"/>
                <a:ea typeface="宋体" panose="02010600030101010101" pitchFamily="2" charset="-122"/>
              </a:rPr>
              <a:t>源程序通过编译器转换为目标文件（</a:t>
            </a:r>
            <a:r>
              <a:rPr kumimoji="1" lang="en-US" altLang="zh-CN" sz="2000">
                <a:solidFill>
                  <a:srgbClr val="000000"/>
                </a:solidFill>
                <a:ea typeface="宋体" panose="02010600030101010101" pitchFamily="2" charset="-122"/>
              </a:rPr>
              <a:t>OBJ</a:t>
            </a:r>
            <a:r>
              <a:rPr kumimoji="1" lang="zh-CN" altLang="en-US" sz="2000">
                <a:solidFill>
                  <a:srgbClr val="000000"/>
                </a:solidFill>
                <a:latin typeface="Times New Roman" panose="02020603050405020304" pitchFamily="18" charset="0"/>
                <a:ea typeface="宋体" panose="02010600030101010101" pitchFamily="2" charset="-122"/>
              </a:rPr>
              <a:t>文件）。即生成该源文件的目标代码。</a:t>
            </a:r>
            <a:endParaRPr kumimoji="1" lang="zh-CN" altLang="en-US" sz="2000">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
                <a:srgbClr val="DDDDDD"/>
              </a:buClr>
              <a:buFont typeface="Wingdings" panose="05000000000000000000" pitchFamily="2" charset="2"/>
              <a:buChar char="l"/>
            </a:pPr>
            <a:r>
              <a:rPr kumimoji="1" lang="zh-CN" altLang="en-US" sz="2000">
                <a:solidFill>
                  <a:srgbClr val="000000"/>
                </a:solidFill>
                <a:ea typeface="黑体" panose="02010609060101010101" pitchFamily="2" charset="-122"/>
              </a:rPr>
              <a:t>链接</a:t>
            </a:r>
            <a:endParaRPr kumimoji="1" lang="zh-CN" altLang="en-US" sz="2000">
              <a:solidFill>
                <a:srgbClr val="000000"/>
              </a:solidFill>
              <a:ea typeface="宋体" panose="02010600030101010101" pitchFamily="2" charset="-122"/>
            </a:endParaRPr>
          </a:p>
          <a:p>
            <a:pPr algn="just" fontAlgn="base">
              <a:lnSpc>
                <a:spcPct val="80000"/>
              </a:lnSpc>
              <a:spcAft>
                <a:spcPct val="0"/>
              </a:spcAft>
              <a:buClr>
                <a:srgbClr val="DDDDDD"/>
              </a:buClr>
              <a:buNone/>
            </a:pPr>
            <a:r>
              <a:rPr kumimoji="1" lang="zh-CN" altLang="en-US" sz="2000">
                <a:solidFill>
                  <a:srgbClr val="000000"/>
                </a:solidFill>
                <a:latin typeface="Times New Roman" panose="02020603050405020304" pitchFamily="18" charset="0"/>
                <a:ea typeface="宋体" panose="02010600030101010101" pitchFamily="2" charset="-122"/>
              </a:rPr>
              <a:t>	 将用户程序生成的多个目标代码文件（</a:t>
            </a:r>
            <a:r>
              <a:rPr kumimoji="1" lang="en-US" altLang="zh-CN" sz="2000">
                <a:solidFill>
                  <a:srgbClr val="000000"/>
                </a:solidFill>
                <a:ea typeface="宋体" panose="02010600030101010101" pitchFamily="2" charset="-122"/>
              </a:rPr>
              <a:t>.obj</a:t>
            </a:r>
            <a:r>
              <a:rPr kumimoji="1" lang="zh-CN" altLang="en-US" sz="2000">
                <a:solidFill>
                  <a:srgbClr val="000000"/>
                </a:solidFill>
                <a:latin typeface="Times New Roman" panose="02020603050405020304" pitchFamily="18" charset="0"/>
                <a:ea typeface="宋体" panose="02010600030101010101" pitchFamily="2" charset="-122"/>
              </a:rPr>
              <a:t>）和系统提供的库文件（</a:t>
            </a:r>
            <a:r>
              <a:rPr kumimoji="1" lang="en-US" altLang="zh-CN" sz="2000">
                <a:solidFill>
                  <a:srgbClr val="000000"/>
                </a:solidFill>
                <a:ea typeface="宋体" panose="02010600030101010101" pitchFamily="2" charset="-122"/>
              </a:rPr>
              <a:t>.lib</a:t>
            </a:r>
            <a:r>
              <a:rPr kumimoji="1" lang="zh-CN" altLang="en-US" sz="2000">
                <a:solidFill>
                  <a:srgbClr val="000000"/>
                </a:solidFill>
                <a:latin typeface="Times New Roman" panose="02020603050405020304" pitchFamily="18" charset="0"/>
                <a:ea typeface="宋体" panose="02010600030101010101" pitchFamily="2" charset="-122"/>
              </a:rPr>
              <a:t>）中的某些代码连接在一起，生成一个可执行文件（</a:t>
            </a:r>
            <a:r>
              <a:rPr kumimoji="1" lang="en-US" altLang="zh-CN" sz="2000">
                <a:solidFill>
                  <a:srgbClr val="000000"/>
                </a:solidFill>
                <a:ea typeface="宋体" panose="02010600030101010101" pitchFamily="2" charset="-122"/>
              </a:rPr>
              <a:t>.exe</a:t>
            </a:r>
            <a:r>
              <a:rPr kumimoji="1" lang="zh-CN" altLang="en-US" sz="2000">
                <a:solidFill>
                  <a:srgbClr val="000000"/>
                </a:solidFill>
                <a:latin typeface="Times New Roman" panose="02020603050405020304" pitchFamily="18" charset="0"/>
                <a:ea typeface="宋体" panose="02010600030101010101" pitchFamily="2" charset="-122"/>
              </a:rPr>
              <a:t>）。</a:t>
            </a:r>
            <a:endParaRPr kumimoji="1" lang="zh-CN" altLang="en-US" sz="2000">
              <a:solidFill>
                <a:srgbClr val="000000"/>
              </a:solidFill>
              <a:ea typeface="宋体" panose="02010600030101010101" pitchFamily="2" charset="-122"/>
            </a:endParaRPr>
          </a:p>
          <a:p>
            <a:pPr algn="just" fontAlgn="base">
              <a:lnSpc>
                <a:spcPct val="80000"/>
              </a:lnSpc>
              <a:spcAft>
                <a:spcPct val="0"/>
              </a:spcAft>
              <a:buClr>
                <a:srgbClr val="DDDDDD"/>
              </a:buClr>
              <a:buFont typeface="Wingdings" panose="05000000000000000000" pitchFamily="2" charset="2"/>
              <a:buChar char="l"/>
            </a:pPr>
            <a:r>
              <a:rPr kumimoji="1" lang="zh-CN" altLang="en-US" sz="2000">
                <a:solidFill>
                  <a:srgbClr val="000000"/>
                </a:solidFill>
                <a:ea typeface="黑体" panose="02010609060101010101" pitchFamily="2" charset="-122"/>
              </a:rPr>
              <a:t>执行</a:t>
            </a:r>
            <a:endParaRPr kumimoji="1" lang="zh-CN" altLang="en-US" sz="2000">
              <a:solidFill>
                <a:srgbClr val="000000"/>
              </a:solidFill>
              <a:ea typeface="宋体" panose="02010600030101010101" pitchFamily="2" charset="-122"/>
            </a:endParaRPr>
          </a:p>
          <a:p>
            <a:pPr algn="just" fontAlgn="base">
              <a:lnSpc>
                <a:spcPct val="80000"/>
              </a:lnSpc>
              <a:spcAft>
                <a:spcPct val="0"/>
              </a:spcAft>
              <a:buClr>
                <a:srgbClr val="DDDDDD"/>
              </a:buClr>
              <a:buNone/>
            </a:pPr>
            <a:r>
              <a:rPr kumimoji="1" lang="zh-CN" altLang="en-US" sz="2000">
                <a:solidFill>
                  <a:srgbClr val="000000"/>
                </a:solidFill>
                <a:latin typeface="Times New Roman" panose="02020603050405020304" pitchFamily="18" charset="0"/>
                <a:ea typeface="宋体" panose="02010600030101010101" pitchFamily="2" charset="-122"/>
              </a:rPr>
              <a:t>	把生成的可执行文件运行，在屏幕上显示运行结果。用户可以根据运行结果来判断程序是否出错。</a:t>
            </a:r>
            <a:endParaRPr kumimoji="1" lang="zh-CN" altLang="en-US" sz="2000">
              <a:solidFill>
                <a:srgbClr val="000000"/>
              </a:solidFill>
              <a:latin typeface="Times New Roman" panose="02020603050405020304" pitchFamily="18" charset="0"/>
              <a:ea typeface="宋体" panose="02010600030101010101" pitchFamily="2" charset="-122"/>
            </a:endParaRPr>
          </a:p>
        </p:txBody>
      </p:sp>
      <p:grpSp>
        <p:nvGrpSpPr>
          <p:cNvPr id="128003" name="Group 416"/>
          <p:cNvGrpSpPr/>
          <p:nvPr/>
        </p:nvGrpSpPr>
        <p:grpSpPr bwMode="auto">
          <a:xfrm>
            <a:off x="7104064" y="908051"/>
            <a:ext cx="3284357" cy="5440363"/>
            <a:chOff x="199" y="705"/>
            <a:chExt cx="2681" cy="3427"/>
          </a:xfrm>
        </p:grpSpPr>
        <p:sp>
          <p:nvSpPr>
            <p:cNvPr id="8" name="Text Box 355"/>
            <p:cNvSpPr txBox="1">
              <a:spLocks noChangeArrowheads="1"/>
            </p:cNvSpPr>
            <p:nvPr/>
          </p:nvSpPr>
          <p:spPr bwMode="auto">
            <a:xfrm>
              <a:off x="1746" y="2296"/>
              <a:ext cx="1134"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a:t>
              </a:r>
              <a:r>
                <a:rPr kumimoji="1" lang="en-US" altLang="zh-CN" sz="1400" b="1">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a:t>
              </a: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OBJ)</a:t>
              </a: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文件</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9" name="Text Box 357"/>
            <p:cNvSpPr txBox="1">
              <a:spLocks noChangeArrowheads="1"/>
            </p:cNvSpPr>
            <p:nvPr/>
          </p:nvSpPr>
          <p:spPr bwMode="auto">
            <a:xfrm>
              <a:off x="1807" y="1525"/>
              <a:ext cx="1014"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en-US" altLang="zh-CN" sz="1400">
                  <a:solidFill>
                    <a:prstClr val="black"/>
                  </a:solidFill>
                  <a:effectLst>
                    <a:outerShdw blurRad="38100" dist="38100" dir="2700000" algn="tl">
                      <a:srgbClr val="FFFFFF"/>
                    </a:outerShdw>
                  </a:effectLst>
                  <a:ea typeface="宋体" panose="02010600030101010101" pitchFamily="2" charset="-122"/>
                </a:rPr>
                <a:t>(</a:t>
              </a:r>
              <a:r>
                <a:rPr kumimoji="1" lang="en-US" altLang="zh-CN" sz="1400" b="1">
                  <a:solidFill>
                    <a:prstClr val="black"/>
                  </a:solidFill>
                  <a:effectLst>
                    <a:outerShdw blurRad="38100" dist="38100" dir="2700000" algn="tl">
                      <a:srgbClr val="FFFFFF"/>
                    </a:outerShdw>
                  </a:effectLst>
                  <a:ea typeface="宋体" panose="02010600030101010101" pitchFamily="2" charset="-122"/>
                </a:rPr>
                <a:t>.</a:t>
              </a:r>
              <a:r>
                <a:rPr kumimoji="1" lang="en-US" altLang="zh-CN" sz="1400">
                  <a:solidFill>
                    <a:prstClr val="black"/>
                  </a:solidFill>
                  <a:effectLst>
                    <a:outerShdw blurRad="38100" dist="38100" dir="2700000" algn="tl">
                      <a:srgbClr val="FFFFFF"/>
                    </a:outerShdw>
                  </a:effectLst>
                  <a:ea typeface="宋体" panose="02010600030101010101" pitchFamily="2" charset="-122"/>
                </a:rPr>
                <a:t>CPP</a:t>
              </a:r>
              <a:r>
                <a:rPr kumimoji="1" lang="en-US" altLang="zh-CN" sz="1400">
                  <a:solidFill>
                    <a:prstClr val="black"/>
                  </a:solidFill>
                  <a:effectLst>
                    <a:outerShdw blurRad="38100" dist="38100" dir="2700000" algn="tl">
                      <a:srgbClr val="FFFFFF"/>
                    </a:outerShdw>
                  </a:effectLst>
                  <a:latin typeface="楷体_GB2312" pitchFamily="49" charset="-122"/>
                  <a:ea typeface="楷体_GB2312" pitchFamily="49" charset="-122"/>
                </a:rPr>
                <a:t> .</a:t>
              </a: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h)</a:t>
              </a: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文件</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10" name="Text Box 358"/>
            <p:cNvSpPr txBox="1">
              <a:spLocks noChangeArrowheads="1"/>
            </p:cNvSpPr>
            <p:nvPr/>
          </p:nvSpPr>
          <p:spPr bwMode="auto">
            <a:xfrm>
              <a:off x="1746" y="2568"/>
              <a:ext cx="1134"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C++</a:t>
              </a: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库文件</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11" name="Text Box 403"/>
            <p:cNvSpPr txBox="1">
              <a:spLocks noChangeArrowheads="1"/>
            </p:cNvSpPr>
            <p:nvPr/>
          </p:nvSpPr>
          <p:spPr bwMode="auto">
            <a:xfrm>
              <a:off x="1746" y="3113"/>
              <a:ext cx="1134"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a:t>
              </a:r>
              <a:r>
                <a:rPr kumimoji="1" lang="en-US" altLang="zh-CN" sz="1400" b="1">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a:t>
              </a:r>
              <a:r>
                <a:rPr kumimoji="1" lang="en-US" altLang="zh-CN"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EXE)</a:t>
              </a: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文件</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128008" name="Line 411"/>
            <p:cNvSpPr>
              <a:spLocks noChangeShapeType="1"/>
            </p:cNvSpPr>
            <p:nvPr/>
          </p:nvSpPr>
          <p:spPr bwMode="auto">
            <a:xfrm>
              <a:off x="975" y="709"/>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grpSp>
          <p:nvGrpSpPr>
            <p:cNvPr id="128009" name="Group 415"/>
            <p:cNvGrpSpPr/>
            <p:nvPr/>
          </p:nvGrpSpPr>
          <p:grpSpPr bwMode="auto">
            <a:xfrm>
              <a:off x="199" y="705"/>
              <a:ext cx="1592" cy="3427"/>
              <a:chOff x="199" y="705"/>
              <a:chExt cx="1592" cy="3427"/>
            </a:xfrm>
          </p:grpSpPr>
          <p:sp>
            <p:nvSpPr>
              <p:cNvPr id="128010" name="Line 407"/>
              <p:cNvSpPr>
                <a:spLocks noChangeShapeType="1"/>
              </p:cNvSpPr>
              <p:nvPr/>
            </p:nvSpPr>
            <p:spPr bwMode="auto">
              <a:xfrm>
                <a:off x="975" y="3566"/>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11" name="Line 405"/>
              <p:cNvSpPr>
                <a:spLocks noChangeShapeType="1"/>
              </p:cNvSpPr>
              <p:nvPr/>
            </p:nvSpPr>
            <p:spPr bwMode="auto">
              <a:xfrm>
                <a:off x="975" y="3158"/>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12" name="Line 365"/>
              <p:cNvSpPr>
                <a:spLocks noChangeShapeType="1"/>
              </p:cNvSpPr>
              <p:nvPr/>
            </p:nvSpPr>
            <p:spPr bwMode="auto">
              <a:xfrm flipH="1">
                <a:off x="1383" y="1706"/>
                <a:ext cx="363" cy="137"/>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13" name="Line 361"/>
              <p:cNvSpPr>
                <a:spLocks noChangeShapeType="1"/>
              </p:cNvSpPr>
              <p:nvPr/>
            </p:nvSpPr>
            <p:spPr bwMode="auto">
              <a:xfrm>
                <a:off x="975" y="1071"/>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14" name="Text Box 88"/>
              <p:cNvSpPr txBox="1">
                <a:spLocks noChangeArrowheads="1"/>
              </p:cNvSpPr>
              <p:nvPr/>
            </p:nvSpPr>
            <p:spPr bwMode="auto">
              <a:xfrm>
                <a:off x="1229" y="2813"/>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0" fontAlgn="base" hangingPunct="0">
                  <a:spcBef>
                    <a:spcPct val="0"/>
                  </a:spcBef>
                  <a:spcAft>
                    <a:spcPct val="0"/>
                  </a:spcAft>
                  <a:buClrTx/>
                  <a:buSzTx/>
                  <a:buNone/>
                </a:pPr>
                <a:r>
                  <a:rPr kumimoji="1" lang="zh-CN" altLang="en-US" sz="1800">
                    <a:solidFill>
                      <a:prstClr val="white"/>
                    </a:solidFill>
                    <a:latin typeface="Times New Roman" panose="02020603050405020304" pitchFamily="18" charset="0"/>
                    <a:ea typeface="宋体" panose="02010600030101010101" pitchFamily="2" charset="-122"/>
                  </a:rPr>
                  <a:t>间</a:t>
                </a:r>
                <a:endParaRPr kumimoji="1" lang="zh-CN" altLang="en-US" sz="1800">
                  <a:solidFill>
                    <a:prstClr val="white"/>
                  </a:solidFill>
                  <a:latin typeface="Times New Roman" panose="02020603050405020304" pitchFamily="18" charset="0"/>
                  <a:ea typeface="宋体" panose="02010600030101010101" pitchFamily="2" charset="-122"/>
                </a:endParaRPr>
              </a:p>
            </p:txBody>
          </p:sp>
          <p:sp>
            <p:nvSpPr>
              <p:cNvPr id="19" name="Text Box 354"/>
              <p:cNvSpPr txBox="1">
                <a:spLocks noChangeArrowheads="1"/>
              </p:cNvSpPr>
              <p:nvPr/>
            </p:nvSpPr>
            <p:spPr bwMode="auto">
              <a:xfrm>
                <a:off x="307" y="845"/>
                <a:ext cx="1367"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编辑工程文件</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20" name="Text Box 356"/>
              <p:cNvSpPr txBox="1">
                <a:spLocks noChangeArrowheads="1"/>
              </p:cNvSpPr>
              <p:nvPr/>
            </p:nvSpPr>
            <p:spPr bwMode="auto">
              <a:xfrm>
                <a:off x="567" y="3339"/>
                <a:ext cx="816"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执行</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21" name="Oval 359"/>
              <p:cNvSpPr>
                <a:spLocks noChangeArrowheads="1"/>
              </p:cNvSpPr>
              <p:nvPr/>
            </p:nvSpPr>
            <p:spPr bwMode="auto">
              <a:xfrm>
                <a:off x="439" y="1810"/>
                <a:ext cx="1035" cy="273"/>
              </a:xfrm>
              <a:prstGeom prst="ellipse">
                <a:avLst/>
              </a:prstGeom>
              <a:solidFill>
                <a:srgbClr val="AAE1F4"/>
              </a:solidFill>
              <a:ln w="6350">
                <a:solidFill>
                  <a:srgbClr val="FF9900"/>
                </a:solidFill>
                <a:round/>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编译器</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22" name="Oval 360"/>
              <p:cNvSpPr>
                <a:spLocks noChangeArrowheads="1"/>
              </p:cNvSpPr>
              <p:nvPr/>
            </p:nvSpPr>
            <p:spPr bwMode="auto">
              <a:xfrm>
                <a:off x="436" y="2871"/>
                <a:ext cx="1116" cy="273"/>
              </a:xfrm>
              <a:prstGeom prst="ellipse">
                <a:avLst/>
              </a:prstGeom>
              <a:solidFill>
                <a:srgbClr val="AAE1F4"/>
              </a:solidFill>
              <a:ln w="6350">
                <a:solidFill>
                  <a:srgbClr val="FF9900"/>
                </a:solidFill>
                <a:round/>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zh-CN" altLang="en-US" sz="1400" dirty="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链接器</a:t>
                </a:r>
                <a:endParaRPr kumimoji="1" lang="zh-CN" altLang="en-US" sz="1400" dirty="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128019" name="Line 362"/>
              <p:cNvSpPr>
                <a:spLocks noChangeShapeType="1"/>
              </p:cNvSpPr>
              <p:nvPr/>
            </p:nvSpPr>
            <p:spPr bwMode="auto">
              <a:xfrm flipH="1">
                <a:off x="1383" y="3294"/>
                <a:ext cx="408" cy="136"/>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0" name="Line 363"/>
              <p:cNvSpPr>
                <a:spLocks noChangeShapeType="1"/>
              </p:cNvSpPr>
              <p:nvPr/>
            </p:nvSpPr>
            <p:spPr bwMode="auto">
              <a:xfrm>
                <a:off x="975" y="2115"/>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1" name="Line 364"/>
              <p:cNvSpPr>
                <a:spLocks noChangeShapeType="1"/>
              </p:cNvSpPr>
              <p:nvPr/>
            </p:nvSpPr>
            <p:spPr bwMode="auto">
              <a:xfrm>
                <a:off x="975" y="2659"/>
                <a:ext cx="0" cy="19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2" name="Line 366"/>
              <p:cNvSpPr>
                <a:spLocks noChangeShapeType="1"/>
              </p:cNvSpPr>
              <p:nvPr/>
            </p:nvSpPr>
            <p:spPr bwMode="auto">
              <a:xfrm flipH="1">
                <a:off x="1383" y="2568"/>
                <a:ext cx="363" cy="318"/>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27" name="Text Box 400"/>
              <p:cNvSpPr txBox="1">
                <a:spLocks noChangeArrowheads="1"/>
              </p:cNvSpPr>
              <p:nvPr/>
            </p:nvSpPr>
            <p:spPr bwMode="auto">
              <a:xfrm>
                <a:off x="567" y="1253"/>
                <a:ext cx="816" cy="194"/>
              </a:xfrm>
              <a:prstGeom prst="rect">
                <a:avLst/>
              </a:prstGeom>
              <a:solidFill>
                <a:srgbClr val="AAE1F4"/>
              </a:solidFill>
              <a:ln w="6350">
                <a:solidFill>
                  <a:srgbClr val="FF9900"/>
                </a:solidFill>
                <a:miter lim="800000"/>
              </a:ln>
              <a:effectLst/>
              <a:extLs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0" fontAlgn="base" hangingPunct="0">
                  <a:spcBef>
                    <a:spcPct val="0"/>
                  </a:spcBef>
                  <a:spcAft>
                    <a:spcPct val="0"/>
                  </a:spcAft>
                  <a:defRPr/>
                </a:pPr>
                <a:r>
                  <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rPr>
                  <a:t>存盘</a:t>
                </a:r>
                <a:endParaRPr kumimoji="1" lang="zh-CN" altLang="en-US" sz="1400">
                  <a:solidFill>
                    <a:prstClr val="black"/>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128024" name="Line 401"/>
              <p:cNvSpPr>
                <a:spLocks noChangeShapeType="1"/>
              </p:cNvSpPr>
              <p:nvPr/>
            </p:nvSpPr>
            <p:spPr bwMode="auto">
              <a:xfrm>
                <a:off x="1383" y="1480"/>
                <a:ext cx="363" cy="90"/>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5" name="AutoShape 402"/>
              <p:cNvSpPr>
                <a:spLocks noChangeArrowheads="1"/>
              </p:cNvSpPr>
              <p:nvPr/>
            </p:nvSpPr>
            <p:spPr bwMode="auto">
              <a:xfrm>
                <a:off x="657" y="2296"/>
                <a:ext cx="635" cy="384"/>
              </a:xfrm>
              <a:prstGeom prst="flowChartDecision">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0" fontAlgn="base" hangingPunct="0">
                  <a:spcBef>
                    <a:spcPct val="0"/>
                  </a:spcBef>
                  <a:spcAft>
                    <a:spcPct val="0"/>
                  </a:spcAft>
                  <a:buClrTx/>
                  <a:buSzTx/>
                  <a:buNone/>
                </a:pPr>
                <a:r>
                  <a:rPr kumimoji="1" lang="zh-CN" altLang="en-US" sz="1800" b="0">
                    <a:solidFill>
                      <a:prstClr val="black"/>
                    </a:solidFill>
                    <a:latin typeface="Times New Roman" panose="02020603050405020304" pitchFamily="18" charset="0"/>
                    <a:ea typeface="宋体" panose="02010600030101010101" pitchFamily="2" charset="-122"/>
                  </a:rPr>
                  <a:t>出错</a:t>
                </a:r>
                <a:endParaRPr kumimoji="1" lang="zh-CN" altLang="en-US" sz="1800" b="0">
                  <a:solidFill>
                    <a:prstClr val="black"/>
                  </a:solidFill>
                  <a:latin typeface="Times New Roman" panose="02020603050405020304" pitchFamily="18" charset="0"/>
                  <a:ea typeface="宋体" panose="02010600030101010101" pitchFamily="2" charset="-122"/>
                </a:endParaRPr>
              </a:p>
            </p:txBody>
          </p:sp>
          <p:sp>
            <p:nvSpPr>
              <p:cNvPr id="128026" name="Line 404"/>
              <p:cNvSpPr>
                <a:spLocks noChangeShapeType="1"/>
              </p:cNvSpPr>
              <p:nvPr/>
            </p:nvSpPr>
            <p:spPr bwMode="auto">
              <a:xfrm>
                <a:off x="1429" y="2024"/>
                <a:ext cx="317" cy="317"/>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7" name="AutoShape 406"/>
              <p:cNvSpPr>
                <a:spLocks noChangeArrowheads="1"/>
              </p:cNvSpPr>
              <p:nvPr/>
            </p:nvSpPr>
            <p:spPr bwMode="auto">
              <a:xfrm>
                <a:off x="657" y="3748"/>
                <a:ext cx="635" cy="384"/>
              </a:xfrm>
              <a:prstGeom prst="flowChartDecision">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150000"/>
                  <a:buChar char="•"/>
                  <a:defRPr sz="2800" b="1">
                    <a:solidFill>
                      <a:schemeClr val="tx2"/>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0" fontAlgn="base" hangingPunct="0">
                  <a:spcBef>
                    <a:spcPct val="0"/>
                  </a:spcBef>
                  <a:spcAft>
                    <a:spcPct val="0"/>
                  </a:spcAft>
                  <a:buClrTx/>
                  <a:buSzTx/>
                  <a:buNone/>
                </a:pPr>
                <a:r>
                  <a:rPr kumimoji="1" lang="zh-CN" altLang="en-US" sz="1800" b="0">
                    <a:solidFill>
                      <a:prstClr val="black"/>
                    </a:solidFill>
                    <a:latin typeface="Times New Roman" panose="02020603050405020304" pitchFamily="18" charset="0"/>
                    <a:ea typeface="宋体" panose="02010600030101010101" pitchFamily="2" charset="-122"/>
                  </a:rPr>
                  <a:t>出错</a:t>
                </a:r>
                <a:endParaRPr kumimoji="1" lang="zh-CN" altLang="en-US" sz="1800" b="0">
                  <a:solidFill>
                    <a:prstClr val="black"/>
                  </a:solidFill>
                  <a:latin typeface="Times New Roman" panose="02020603050405020304" pitchFamily="18" charset="0"/>
                  <a:ea typeface="宋体" panose="02010600030101010101" pitchFamily="2" charset="-122"/>
                </a:endParaRPr>
              </a:p>
            </p:txBody>
          </p:sp>
          <p:sp>
            <p:nvSpPr>
              <p:cNvPr id="128028" name="Line 408"/>
              <p:cNvSpPr>
                <a:spLocks noChangeShapeType="1"/>
              </p:cNvSpPr>
              <p:nvPr/>
            </p:nvSpPr>
            <p:spPr bwMode="auto">
              <a:xfrm flipH="1">
                <a:off x="204" y="3947"/>
                <a:ext cx="453" cy="0"/>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29" name="Line 409"/>
              <p:cNvSpPr>
                <a:spLocks noChangeShapeType="1"/>
              </p:cNvSpPr>
              <p:nvPr/>
            </p:nvSpPr>
            <p:spPr bwMode="auto">
              <a:xfrm>
                <a:off x="1383" y="3113"/>
                <a:ext cx="408" cy="90"/>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30" name="Line 410"/>
              <p:cNvSpPr>
                <a:spLocks noChangeShapeType="1"/>
              </p:cNvSpPr>
              <p:nvPr/>
            </p:nvSpPr>
            <p:spPr bwMode="auto">
              <a:xfrm flipH="1" flipV="1">
                <a:off x="199" y="705"/>
                <a:ext cx="5" cy="3242"/>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31" name="Line 413"/>
              <p:cNvSpPr>
                <a:spLocks noChangeShapeType="1"/>
              </p:cNvSpPr>
              <p:nvPr/>
            </p:nvSpPr>
            <p:spPr bwMode="auto">
              <a:xfrm flipH="1">
                <a:off x="209" y="2487"/>
                <a:ext cx="476" cy="9"/>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sp>
            <p:nvSpPr>
              <p:cNvPr id="128032" name="Line 414"/>
              <p:cNvSpPr>
                <a:spLocks noChangeShapeType="1"/>
              </p:cNvSpPr>
              <p:nvPr/>
            </p:nvSpPr>
            <p:spPr bwMode="auto">
              <a:xfrm>
                <a:off x="199" y="705"/>
                <a:ext cx="771" cy="0"/>
              </a:xfrm>
              <a:prstGeom prst="line">
                <a:avLst/>
              </a:prstGeom>
              <a:noFill/>
              <a:ln w="6350">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sy="50000" kx="2115830" algn="bl" rotWithShape="0">
                        <a:srgbClr val="C0C0C0"/>
                      </a:outerShdw>
                    </a:effectLst>
                  </a14:hiddenEffects>
                </a:ext>
              </a:extLst>
            </p:spPr>
            <p:txBody>
              <a:bodyPr>
                <a:spAutoFit/>
              </a:bodyPr>
              <a:lstStyle/>
              <a:p>
                <a:pPr algn="ctr" eaLnBrk="0" fontAlgn="base" hangingPunct="0">
                  <a:spcBef>
                    <a:spcPct val="0"/>
                  </a:spcBef>
                  <a:spcAft>
                    <a:spcPct val="0"/>
                  </a:spcAft>
                </a:pPr>
                <a:endParaRPr kumimoji="1" lang="zh-CN" altLang="en-US" sz="1400">
                  <a:solidFill>
                    <a:prstClr val="black"/>
                  </a:solidFill>
                  <a:latin typeface="Arial Rounded MT Bold" panose="020F0704030504030204" pitchFamily="34" charset="0"/>
                  <a:ea typeface="楷体_GB2312" pitchFamily="49" charset="-122"/>
                </a:endParaRPr>
              </a:p>
            </p:txBody>
          </p:sp>
        </p:grpSp>
      </p:grpSp>
      <p:sp>
        <p:nvSpPr>
          <p:cNvPr id="2" name="页脚占位符 1"/>
          <p:cNvSpPr>
            <a:spLocks noGrp="1"/>
          </p:cNvSpPr>
          <p:nvPr>
            <p:ph type="ftr" sz="quarter" idx="3"/>
          </p:nvPr>
        </p:nvSpPr>
        <p:spPr>
          <a:xfrm>
            <a:off x="3207635" y="6453188"/>
            <a:ext cx="6203950" cy="271462"/>
          </a:xfrm>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3" name="灯片编号占位符 2"/>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
        <p:nvSpPr>
          <p:cNvPr id="5" name="日期占位符 4"/>
          <p:cNvSpPr>
            <a:spLocks noGrp="1"/>
          </p:cNvSpPr>
          <p:nvPr>
            <p:ph type="dt" sz="half" idx="12"/>
          </p:nvPr>
        </p:nvSpPr>
        <p:spPr/>
        <p:txBody>
          <a:bodyPr/>
          <a:lstStyle/>
          <a:p>
            <a:pPr algn="ctr" fontAlgn="base">
              <a:spcBef>
                <a:spcPct val="0"/>
              </a:spcBef>
              <a:spcAft>
                <a:spcPct val="0"/>
              </a:spcAft>
              <a:defRPr/>
            </a:pPr>
            <a:fld id="{6368F6F7-EF5C-488D-8E9F-603BA3818912}"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solidFill>
                  <a:schemeClr val="accent2"/>
                </a:solidFill>
              </a:rPr>
              <a:t>注意</a:t>
            </a:r>
            <a:r>
              <a:rPr lang="en-US" altLang="zh-CN" b="1" dirty="0">
                <a:solidFill>
                  <a:schemeClr val="accent2"/>
                </a:solidFill>
              </a:rPr>
              <a:t>1</a:t>
            </a:r>
            <a:r>
              <a:rPr lang="zh-CN" altLang="en-US" b="1" dirty="0">
                <a:solidFill>
                  <a:schemeClr val="accent2"/>
                </a:solidFill>
              </a:rPr>
              <a:t>：</a:t>
            </a:r>
            <a:endParaRPr lang="en-US" altLang="zh-CN" b="1" dirty="0"/>
          </a:p>
          <a:p>
            <a:r>
              <a:rPr lang="zh-CN" altLang="en-US" b="1" dirty="0"/>
              <a:t>引用不是独立的变量，它只是变量的别名。声明引用时不分配新的存储空间，只是使其“指向”某个已存在的变量。</a:t>
            </a:r>
            <a:endParaRPr lang="zh-CN" altLang="en-US" b="1" dirty="0"/>
          </a:p>
          <a:p>
            <a:r>
              <a:rPr lang="zh-CN" altLang="en-US" b="1" dirty="0">
                <a:solidFill>
                  <a:srgbClr val="C00000"/>
                </a:solidFill>
              </a:rPr>
              <a:t>引用没有自己的存储空间（引用的地址就是其所代表的变量的地址）。</a:t>
            </a:r>
            <a:endParaRPr lang="en-US" altLang="zh-CN" b="1" dirty="0">
              <a:solidFill>
                <a:srgbClr val="C0000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55171" y="936774"/>
            <a:ext cx="8861310" cy="5248275"/>
          </a:xfrm>
        </p:spPr>
        <p:txBody>
          <a:bodyPr/>
          <a:lstStyle/>
          <a:p>
            <a:pPr>
              <a:spcBef>
                <a:spcPct val="0"/>
              </a:spcBef>
              <a:buNone/>
            </a:pPr>
            <a:r>
              <a:rPr lang="zh-CN" altLang="en-US" b="1" dirty="0">
                <a:solidFill>
                  <a:schemeClr val="accent2"/>
                </a:solidFill>
              </a:rPr>
              <a:t>注意</a:t>
            </a:r>
            <a:r>
              <a:rPr lang="en-US" altLang="zh-CN" b="1" dirty="0">
                <a:solidFill>
                  <a:schemeClr val="accent2"/>
                </a:solidFill>
              </a:rPr>
              <a:t>2</a:t>
            </a:r>
            <a:r>
              <a:rPr lang="zh-CN" altLang="en-US" b="1" dirty="0">
                <a:solidFill>
                  <a:schemeClr val="accent2"/>
                </a:solidFill>
              </a:rPr>
              <a:t>：</a:t>
            </a:r>
            <a:endParaRPr lang="en-US" altLang="zh-CN" b="1" dirty="0">
              <a:solidFill>
                <a:schemeClr val="accent2"/>
              </a:solidFill>
            </a:endParaRPr>
          </a:p>
          <a:p>
            <a:pPr>
              <a:spcBef>
                <a:spcPts val="600"/>
              </a:spcBef>
              <a:spcAft>
                <a:spcPts val="600"/>
              </a:spcAft>
            </a:pPr>
            <a:r>
              <a:rPr lang="en-US" altLang="zh-CN" b="1" dirty="0"/>
              <a:t>&amp;</a:t>
            </a:r>
            <a:r>
              <a:rPr lang="zh-CN" altLang="en-US" b="1" dirty="0"/>
              <a:t>在此不是求地址运算，而是起标识作用。</a:t>
            </a:r>
            <a:r>
              <a:rPr lang="en-US" altLang="zh-CN" b="1" dirty="0"/>
              <a:t>   </a:t>
            </a:r>
            <a:endParaRPr lang="en-US" altLang="zh-CN" b="1" dirty="0"/>
          </a:p>
          <a:p>
            <a:pPr marL="0" indent="0">
              <a:spcBef>
                <a:spcPts val="600"/>
              </a:spcBef>
              <a:spcAft>
                <a:spcPts val="600"/>
              </a:spcAft>
              <a:buNone/>
            </a:pPr>
            <a:r>
              <a:rPr lang="en-US" altLang="zh-CN" b="1" dirty="0"/>
              <a:t>   </a:t>
            </a:r>
            <a:r>
              <a:rPr lang="en-US" altLang="zh-CN" b="1" dirty="0" err="1"/>
              <a:t>int</a:t>
            </a:r>
            <a:r>
              <a:rPr lang="en-US" altLang="zh-CN" b="1" dirty="0"/>
              <a:t> </a:t>
            </a:r>
            <a:r>
              <a:rPr lang="en-US" altLang="zh-CN" b="1" dirty="0">
                <a:solidFill>
                  <a:srgbClr val="FF0000"/>
                </a:solidFill>
              </a:rPr>
              <a:t>&amp;</a:t>
            </a:r>
            <a:r>
              <a:rPr lang="en-US" altLang="zh-CN" b="1" dirty="0" err="1"/>
              <a:t>ir</a:t>
            </a:r>
            <a:r>
              <a:rPr lang="en-US" altLang="zh-CN" b="1" dirty="0"/>
              <a:t> = </a:t>
            </a:r>
            <a:r>
              <a:rPr lang="en-US" altLang="zh-CN" b="1" dirty="0" err="1"/>
              <a:t>i</a:t>
            </a:r>
            <a:r>
              <a:rPr lang="en-US" altLang="zh-CN" b="1" dirty="0"/>
              <a:t>;    </a:t>
            </a:r>
            <a:r>
              <a:rPr lang="en-US" altLang="zh-CN" b="1" dirty="0">
                <a:solidFill>
                  <a:srgbClr val="009900"/>
                </a:solidFill>
                <a:effectLst>
                  <a:outerShdw blurRad="38100" dist="38100" dir="2700000" algn="tl">
                    <a:srgbClr val="C0C0C0"/>
                  </a:outerShdw>
                </a:effectLst>
              </a:rPr>
              <a:t>// </a:t>
            </a:r>
            <a:r>
              <a:rPr lang="en-US" altLang="zh-CN" b="1" dirty="0" err="1">
                <a:solidFill>
                  <a:srgbClr val="009900"/>
                </a:solidFill>
                <a:effectLst>
                  <a:outerShdw blurRad="38100" dist="38100" dir="2700000" algn="tl">
                    <a:srgbClr val="C0C0C0"/>
                  </a:outerShdw>
                </a:effectLst>
              </a:rPr>
              <a:t>ir</a:t>
            </a:r>
            <a:r>
              <a:rPr lang="zh-CN" altLang="en-US" b="1" dirty="0">
                <a:solidFill>
                  <a:srgbClr val="009900"/>
                </a:solidFill>
                <a:effectLst>
                  <a:outerShdw blurRad="38100" dist="38100" dir="2700000" algn="tl">
                    <a:srgbClr val="C0C0C0"/>
                  </a:outerShdw>
                </a:effectLst>
              </a:rPr>
              <a:t>为引用</a:t>
            </a:r>
            <a:endParaRPr lang="zh-CN" altLang="en-US" b="1" dirty="0">
              <a:solidFill>
                <a:srgbClr val="009900"/>
              </a:solidFill>
              <a:effectLst>
                <a:outerShdw blurRad="38100" dist="38100" dir="2700000" algn="tl">
                  <a:srgbClr val="C0C0C0"/>
                </a:outerShdw>
              </a:effectLst>
            </a:endParaRPr>
          </a:p>
          <a:p>
            <a:pPr marL="0" indent="0">
              <a:spcBef>
                <a:spcPts val="600"/>
              </a:spcBef>
              <a:spcAft>
                <a:spcPts val="600"/>
              </a:spcAft>
              <a:buNone/>
            </a:pPr>
            <a:r>
              <a:rPr lang="en-US" altLang="zh-CN" b="1" dirty="0"/>
              <a:t>   </a:t>
            </a:r>
            <a:r>
              <a:rPr lang="en-US" altLang="zh-CN" b="1" dirty="0" err="1"/>
              <a:t>int</a:t>
            </a:r>
            <a:r>
              <a:rPr lang="en-US" altLang="zh-CN" b="1" dirty="0"/>
              <a:t> *</a:t>
            </a:r>
            <a:r>
              <a:rPr lang="en-US" altLang="zh-CN" b="1" dirty="0" err="1"/>
              <a:t>ip</a:t>
            </a:r>
            <a:r>
              <a:rPr lang="en-US" altLang="zh-CN" b="1" dirty="0"/>
              <a:t> = </a:t>
            </a:r>
            <a:r>
              <a:rPr lang="en-US" altLang="zh-CN" b="1" dirty="0">
                <a:solidFill>
                  <a:srgbClr val="FF0000"/>
                </a:solidFill>
              </a:rPr>
              <a:t>&amp;</a:t>
            </a:r>
            <a:r>
              <a:rPr lang="en-US" altLang="zh-CN" b="1" dirty="0" err="1"/>
              <a:t>i</a:t>
            </a:r>
            <a:r>
              <a:rPr lang="en-US" altLang="zh-CN" b="1" dirty="0"/>
              <a:t>;  </a:t>
            </a:r>
            <a:r>
              <a:rPr lang="en-US" altLang="zh-CN" b="1" dirty="0">
                <a:solidFill>
                  <a:srgbClr val="009900"/>
                </a:solidFill>
                <a:effectLst>
                  <a:outerShdw blurRad="38100" dist="38100" dir="2700000" algn="tl">
                    <a:srgbClr val="C0C0C0"/>
                  </a:outerShdw>
                </a:effectLst>
              </a:rPr>
              <a:t>// </a:t>
            </a:r>
            <a:r>
              <a:rPr lang="en-US" altLang="zh-CN" b="1" dirty="0" err="1">
                <a:solidFill>
                  <a:srgbClr val="009900"/>
                </a:solidFill>
                <a:effectLst>
                  <a:outerShdw blurRad="38100" dist="38100" dir="2700000" algn="tl">
                    <a:srgbClr val="C0C0C0"/>
                  </a:outerShdw>
                </a:effectLst>
              </a:rPr>
              <a:t>ip</a:t>
            </a:r>
            <a:r>
              <a:rPr lang="zh-CN" altLang="en-US" b="1" dirty="0">
                <a:solidFill>
                  <a:srgbClr val="009900"/>
                </a:solidFill>
                <a:effectLst>
                  <a:outerShdw blurRad="38100" dist="38100" dir="2700000" algn="tl">
                    <a:srgbClr val="C0C0C0"/>
                  </a:outerShdw>
                </a:effectLst>
              </a:rPr>
              <a:t>为指针</a:t>
            </a:r>
            <a:endParaRPr lang="zh-CN" altLang="en-US" b="1" dirty="0">
              <a:solidFill>
                <a:srgbClr val="009900"/>
              </a:solidFill>
              <a:effectLst>
                <a:outerShdw blurRad="38100" dist="38100" dir="2700000" algn="tl">
                  <a:srgbClr val="C0C0C0"/>
                </a:outerShdw>
              </a:effectLst>
            </a:endParaRPr>
          </a:p>
          <a:p>
            <a:pPr marL="0" indent="0">
              <a:spcBef>
                <a:spcPts val="0"/>
              </a:spcBef>
              <a:spcAft>
                <a:spcPts val="0"/>
              </a:spcAft>
              <a:buNone/>
            </a:pPr>
            <a:r>
              <a:rPr lang="zh-CN" altLang="en-US" dirty="0"/>
              <a:t>例如：</a:t>
            </a:r>
            <a:endParaRPr lang="en-US" altLang="zh-CN" dirty="0"/>
          </a:p>
          <a:p>
            <a:pPr marL="0" indent="0">
              <a:spcBef>
                <a:spcPts val="0"/>
              </a:spcBef>
              <a:spcAft>
                <a:spcPts val="0"/>
              </a:spcAft>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en-US" altLang="zh-CN" sz="2800" dirty="0"/>
          </a:p>
          <a:p>
            <a:pPr marL="0" indent="0">
              <a:spcBef>
                <a:spcPts val="0"/>
              </a:spcBef>
              <a:spcAft>
                <a:spcPts val="0"/>
              </a:spcAft>
              <a:buNone/>
            </a:pPr>
            <a:r>
              <a:rPr lang="en-US" altLang="zh-CN" sz="2800" dirty="0"/>
              <a:t>      </a:t>
            </a:r>
            <a:r>
              <a:rPr lang="en-US" altLang="zh-CN" sz="2800" dirty="0" err="1"/>
              <a:t>int</a:t>
            </a:r>
            <a:r>
              <a:rPr lang="en-US" altLang="zh-CN" sz="2800" dirty="0"/>
              <a:t> &amp;r = </a:t>
            </a:r>
            <a:r>
              <a:rPr lang="en-US" altLang="zh-CN" sz="2800" dirty="0" err="1"/>
              <a:t>i</a:t>
            </a:r>
            <a:r>
              <a:rPr lang="en-US" altLang="zh-CN" sz="2800" dirty="0"/>
              <a:t>;</a:t>
            </a:r>
            <a:endParaRPr lang="en-US" altLang="zh-CN" sz="2800" dirty="0"/>
          </a:p>
          <a:p>
            <a:pPr marL="0" indent="0">
              <a:spcBef>
                <a:spcPts val="0"/>
              </a:spcBef>
              <a:spcAft>
                <a:spcPts val="0"/>
              </a:spcAft>
              <a:buNone/>
            </a:pPr>
            <a:r>
              <a:rPr lang="en-US" altLang="zh-CN" sz="2800" dirty="0"/>
              <a:t>      </a:t>
            </a:r>
            <a:r>
              <a:rPr lang="en-US" altLang="zh-CN" sz="2800" dirty="0" err="1"/>
              <a:t>int</a:t>
            </a:r>
            <a:r>
              <a:rPr lang="en-US" altLang="zh-CN" sz="2800" dirty="0"/>
              <a:t>&amp; f(</a:t>
            </a:r>
            <a:r>
              <a:rPr lang="en-US" altLang="zh-CN" sz="2800" dirty="0" err="1"/>
              <a:t>int</a:t>
            </a:r>
            <a:r>
              <a:rPr lang="en-US" altLang="zh-CN" sz="2800" dirty="0"/>
              <a:t> &amp;i1, </a:t>
            </a:r>
            <a:r>
              <a:rPr lang="en-US" altLang="zh-CN" sz="2800" dirty="0" err="1"/>
              <a:t>int</a:t>
            </a:r>
            <a:r>
              <a:rPr lang="en-US" altLang="zh-CN" sz="2800" dirty="0"/>
              <a:t> &amp;);</a:t>
            </a:r>
            <a:endParaRPr lang="en-US" altLang="zh-CN" sz="2800" dirty="0"/>
          </a:p>
          <a:p>
            <a:pPr marL="0" indent="0">
              <a:spcBef>
                <a:spcPts val="0"/>
              </a:spcBef>
              <a:spcAft>
                <a:spcPts val="0"/>
              </a:spcAft>
              <a:buNone/>
            </a:pPr>
            <a:r>
              <a:rPr lang="en-US" altLang="zh-CN" sz="2800" dirty="0"/>
              <a:t>      </a:t>
            </a:r>
            <a:r>
              <a:rPr lang="en-US" altLang="zh-CN" sz="2800" dirty="0" err="1"/>
              <a:t>int</a:t>
            </a:r>
            <a:r>
              <a:rPr lang="en-US" altLang="zh-CN" sz="2800" dirty="0"/>
              <a:t> *p = &amp;</a:t>
            </a:r>
            <a:r>
              <a:rPr lang="en-US" altLang="zh-CN" sz="2800" dirty="0" err="1"/>
              <a:t>i</a:t>
            </a:r>
            <a:r>
              <a:rPr lang="en-US" altLang="zh-CN" sz="2800" dirty="0"/>
              <a:t>;</a:t>
            </a:r>
            <a:endParaRPr lang="en-US" altLang="zh-CN" sz="2800" dirty="0"/>
          </a:p>
          <a:p>
            <a:pPr marL="0" indent="0">
              <a:spcBef>
                <a:spcPts val="0"/>
              </a:spcBef>
              <a:spcAft>
                <a:spcPts val="0"/>
              </a:spcAft>
              <a:buNone/>
            </a:pPr>
            <a:r>
              <a:rPr lang="en-US" altLang="zh-CN" sz="2800" dirty="0"/>
              <a:t>      </a:t>
            </a:r>
            <a:r>
              <a:rPr lang="en-US" altLang="zh-CN" sz="2800" dirty="0" err="1"/>
              <a:t>cout</a:t>
            </a:r>
            <a:r>
              <a:rPr lang="en-US" altLang="zh-CN" sz="2800" dirty="0"/>
              <a:t>&lt;&lt;&amp;p;</a:t>
            </a:r>
            <a:endParaRPr lang="en-US" altLang="zh-CN" sz="2800" dirty="0"/>
          </a:p>
          <a:p>
            <a:pPr marL="0" indent="0">
              <a:spcBef>
                <a:spcPts val="0"/>
              </a:spcBef>
              <a:spcAft>
                <a:spcPts val="0"/>
              </a:spcAft>
              <a:buNone/>
            </a:pPr>
            <a:r>
              <a:rPr lang="en-US" altLang="zh-CN" sz="2800" dirty="0"/>
              <a:t>      </a:t>
            </a:r>
            <a:r>
              <a:rPr lang="en-US" altLang="zh-CN" sz="2800" dirty="0" err="1"/>
              <a:t>cout</a:t>
            </a:r>
            <a:r>
              <a:rPr lang="en-US" altLang="zh-CN" sz="2800" dirty="0"/>
              <a:t>&lt;&lt;&amp;r;</a:t>
            </a:r>
            <a:endParaRPr lang="en-US" altLang="zh-CN" dirty="0"/>
          </a:p>
          <a:p>
            <a:pPr marL="0" indent="0">
              <a:spcBef>
                <a:spcPts val="600"/>
              </a:spcBef>
              <a:spcAft>
                <a:spcPts val="600"/>
              </a:spcAft>
              <a:buNone/>
            </a:pPr>
            <a:r>
              <a:rPr lang="en-US" altLang="zh-CN" dirty="0"/>
              <a:t>   </a:t>
            </a:r>
            <a:endParaRPr lang="zh-CN" altLang="en-US" dirty="0"/>
          </a:p>
        </p:txBody>
      </p:sp>
      <p:sp>
        <p:nvSpPr>
          <p:cNvPr id="4" name="AutoShape 5"/>
          <p:cNvSpPr>
            <a:spLocks noChangeArrowheads="1"/>
          </p:cNvSpPr>
          <p:nvPr/>
        </p:nvSpPr>
        <p:spPr bwMode="auto">
          <a:xfrm>
            <a:off x="4244340" y="1196964"/>
            <a:ext cx="3311525" cy="1440235"/>
          </a:xfrm>
          <a:prstGeom prst="wedgeEllipseCallout">
            <a:avLst>
              <a:gd name="adj1" fmla="val -61973"/>
              <a:gd name="adj2" fmla="val 66635"/>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dirty="0">
                <a:solidFill>
                  <a:schemeClr val="tx2"/>
                </a:solidFill>
              </a:rPr>
              <a:t>这是取地址运算符</a:t>
            </a:r>
            <a:endParaRPr lang="zh-CN" altLang="en-US" sz="3200" b="1" dirty="0">
              <a:solidFill>
                <a:schemeClr val="tx2"/>
              </a:solidFill>
            </a:endParaRPr>
          </a:p>
        </p:txBody>
      </p:sp>
      <p:sp>
        <p:nvSpPr>
          <p:cNvPr id="5" name="AutoShape 4"/>
          <p:cNvSpPr>
            <a:spLocks noChangeArrowheads="1"/>
          </p:cNvSpPr>
          <p:nvPr/>
        </p:nvSpPr>
        <p:spPr bwMode="auto">
          <a:xfrm>
            <a:off x="2716995" y="243312"/>
            <a:ext cx="3311525" cy="1441450"/>
          </a:xfrm>
          <a:prstGeom prst="wedgeEllipseCallout">
            <a:avLst>
              <a:gd name="adj1" fmla="val -46685"/>
              <a:gd name="adj2" fmla="val 93503"/>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dirty="0">
                <a:solidFill>
                  <a:schemeClr val="tx2"/>
                </a:solidFill>
              </a:rPr>
              <a:t>这是引用类型符</a:t>
            </a:r>
            <a:endParaRPr lang="zh-CN" altLang="en-US" sz="3200" b="1" dirty="0">
              <a:solidFill>
                <a:schemeClr val="tx2"/>
              </a:solidFill>
            </a:endParaRPr>
          </a:p>
        </p:txBody>
      </p:sp>
      <p:sp>
        <p:nvSpPr>
          <p:cNvPr id="6" name="文本框 5"/>
          <p:cNvSpPr txBox="1"/>
          <p:nvPr/>
        </p:nvSpPr>
        <p:spPr>
          <a:xfrm>
            <a:off x="4511824" y="4111346"/>
            <a:ext cx="2808312" cy="523220"/>
          </a:xfrm>
          <a:prstGeom prst="rect">
            <a:avLst/>
          </a:prstGeom>
          <a:noFill/>
        </p:spPr>
        <p:txBody>
          <a:bodyPr wrap="square" rtlCol="0">
            <a:spAutoFit/>
          </a:bodyPr>
          <a:lstStyle/>
          <a:p>
            <a:r>
              <a:rPr lang="en-US" altLang="zh-CN" sz="2800" dirty="0">
                <a:solidFill>
                  <a:srgbClr val="00B050"/>
                </a:solidFill>
              </a:rPr>
              <a:t>//</a:t>
            </a:r>
            <a:r>
              <a:rPr lang="zh-CN" altLang="en-US" sz="2800" dirty="0">
                <a:solidFill>
                  <a:srgbClr val="00B050"/>
                </a:solidFill>
              </a:rPr>
              <a:t>引用</a:t>
            </a:r>
            <a:endParaRPr lang="zh-CN" altLang="en-US" sz="2800" dirty="0">
              <a:solidFill>
                <a:srgbClr val="00B050"/>
              </a:solidFill>
            </a:endParaRPr>
          </a:p>
        </p:txBody>
      </p:sp>
      <p:sp>
        <p:nvSpPr>
          <p:cNvPr id="7" name="文本框 6"/>
          <p:cNvSpPr txBox="1"/>
          <p:nvPr/>
        </p:nvSpPr>
        <p:spPr>
          <a:xfrm>
            <a:off x="5114073" y="4561353"/>
            <a:ext cx="4783038" cy="523220"/>
          </a:xfrm>
          <a:prstGeom prst="rect">
            <a:avLst/>
          </a:prstGeom>
          <a:noFill/>
        </p:spPr>
        <p:txBody>
          <a:bodyPr wrap="square" rtlCol="0">
            <a:spAutoFit/>
          </a:bodyPr>
          <a:lstStyle/>
          <a:p>
            <a:r>
              <a:rPr lang="en-US" altLang="zh-CN" sz="2800" dirty="0">
                <a:solidFill>
                  <a:srgbClr val="00B050"/>
                </a:solidFill>
              </a:rPr>
              <a:t>//</a:t>
            </a:r>
            <a:r>
              <a:rPr lang="zh-CN" altLang="en-US" sz="2800" dirty="0">
                <a:solidFill>
                  <a:srgbClr val="00B050"/>
                </a:solidFill>
              </a:rPr>
              <a:t>引用参数，函数返回引用</a:t>
            </a:r>
            <a:endParaRPr lang="zh-CN" altLang="en-US" sz="2800" dirty="0">
              <a:solidFill>
                <a:srgbClr val="00B050"/>
              </a:solidFill>
            </a:endParaRPr>
          </a:p>
        </p:txBody>
      </p:sp>
      <p:sp>
        <p:nvSpPr>
          <p:cNvPr id="8" name="文本框 7"/>
          <p:cNvSpPr txBox="1"/>
          <p:nvPr/>
        </p:nvSpPr>
        <p:spPr>
          <a:xfrm>
            <a:off x="5040330" y="5021704"/>
            <a:ext cx="2808312" cy="523220"/>
          </a:xfrm>
          <a:prstGeom prst="rect">
            <a:avLst/>
          </a:prstGeom>
          <a:noFill/>
        </p:spPr>
        <p:txBody>
          <a:bodyPr wrap="square" rtlCol="0">
            <a:spAutoFit/>
          </a:bodyPr>
          <a:lstStyle/>
          <a:p>
            <a:r>
              <a:rPr lang="en-US" altLang="zh-CN" sz="2800" dirty="0">
                <a:solidFill>
                  <a:srgbClr val="00B050"/>
                </a:solidFill>
              </a:rPr>
              <a:t>//&amp;</a:t>
            </a:r>
            <a:r>
              <a:rPr lang="zh-CN" altLang="en-US" sz="2800" dirty="0">
                <a:solidFill>
                  <a:srgbClr val="00B050"/>
                </a:solidFill>
              </a:rPr>
              <a:t>取</a:t>
            </a:r>
            <a:r>
              <a:rPr lang="en-US" altLang="zh-CN" sz="2800" dirty="0" err="1">
                <a:solidFill>
                  <a:srgbClr val="00B050"/>
                </a:solidFill>
              </a:rPr>
              <a:t>i</a:t>
            </a:r>
            <a:r>
              <a:rPr lang="zh-CN" altLang="en-US" sz="2800" dirty="0">
                <a:solidFill>
                  <a:srgbClr val="00B050"/>
                </a:solidFill>
              </a:rPr>
              <a:t>的地址</a:t>
            </a:r>
            <a:endParaRPr lang="zh-CN" altLang="en-US" sz="2800" dirty="0">
              <a:solidFill>
                <a:srgbClr val="00B050"/>
              </a:solidFill>
            </a:endParaRPr>
          </a:p>
        </p:txBody>
      </p:sp>
      <p:sp>
        <p:nvSpPr>
          <p:cNvPr id="9" name="文本框 8"/>
          <p:cNvSpPr txBox="1"/>
          <p:nvPr/>
        </p:nvSpPr>
        <p:spPr>
          <a:xfrm>
            <a:off x="5063748" y="5432630"/>
            <a:ext cx="2808312" cy="523220"/>
          </a:xfrm>
          <a:prstGeom prst="rect">
            <a:avLst/>
          </a:prstGeom>
          <a:noFill/>
        </p:spPr>
        <p:txBody>
          <a:bodyPr wrap="square" rtlCol="0">
            <a:spAutoFit/>
          </a:bodyPr>
          <a:lstStyle/>
          <a:p>
            <a:r>
              <a:rPr lang="en-US" altLang="zh-CN" sz="2800" dirty="0">
                <a:solidFill>
                  <a:srgbClr val="00B050"/>
                </a:solidFill>
              </a:rPr>
              <a:t>//&amp;</a:t>
            </a:r>
            <a:r>
              <a:rPr lang="zh-CN" altLang="en-US" sz="2800" dirty="0">
                <a:solidFill>
                  <a:srgbClr val="00B050"/>
                </a:solidFill>
              </a:rPr>
              <a:t>取</a:t>
            </a:r>
            <a:r>
              <a:rPr lang="en-US" altLang="zh-CN" sz="2800" dirty="0">
                <a:solidFill>
                  <a:srgbClr val="00B050"/>
                </a:solidFill>
              </a:rPr>
              <a:t>p</a:t>
            </a:r>
            <a:r>
              <a:rPr lang="zh-CN" altLang="en-US" sz="2800" dirty="0">
                <a:solidFill>
                  <a:srgbClr val="00B050"/>
                </a:solidFill>
              </a:rPr>
              <a:t>的地址</a:t>
            </a:r>
            <a:endParaRPr lang="zh-CN" altLang="en-US" sz="2800" dirty="0">
              <a:solidFill>
                <a:srgbClr val="00B050"/>
              </a:solidFill>
            </a:endParaRPr>
          </a:p>
        </p:txBody>
      </p:sp>
      <p:sp>
        <p:nvSpPr>
          <p:cNvPr id="10" name="文本框 9"/>
          <p:cNvSpPr txBox="1"/>
          <p:nvPr/>
        </p:nvSpPr>
        <p:spPr>
          <a:xfrm>
            <a:off x="5193036" y="5843555"/>
            <a:ext cx="4704075" cy="523220"/>
          </a:xfrm>
          <a:prstGeom prst="rect">
            <a:avLst/>
          </a:prstGeom>
          <a:noFill/>
        </p:spPr>
        <p:txBody>
          <a:bodyPr wrap="square" rtlCol="0">
            <a:spAutoFit/>
          </a:bodyPr>
          <a:lstStyle/>
          <a:p>
            <a:r>
              <a:rPr lang="en-US" altLang="zh-CN" sz="2800" dirty="0">
                <a:solidFill>
                  <a:srgbClr val="00B050"/>
                </a:solidFill>
              </a:rPr>
              <a:t>//&amp;</a:t>
            </a:r>
            <a:r>
              <a:rPr lang="zh-CN" altLang="en-US" sz="2800" dirty="0">
                <a:solidFill>
                  <a:srgbClr val="00B050"/>
                </a:solidFill>
              </a:rPr>
              <a:t>取</a:t>
            </a:r>
            <a:r>
              <a:rPr lang="en-US" altLang="zh-CN" sz="2800" dirty="0">
                <a:solidFill>
                  <a:srgbClr val="00B050"/>
                </a:solidFill>
              </a:rPr>
              <a:t>r</a:t>
            </a:r>
            <a:r>
              <a:rPr lang="zh-CN" altLang="en-US" sz="2800" dirty="0">
                <a:solidFill>
                  <a:srgbClr val="00B050"/>
                </a:solidFill>
              </a:rPr>
              <a:t>的地址，亦即</a:t>
            </a:r>
            <a:r>
              <a:rPr lang="en-US" altLang="zh-CN" sz="2800" dirty="0" err="1">
                <a:solidFill>
                  <a:srgbClr val="00B050"/>
                </a:solidFill>
              </a:rPr>
              <a:t>i</a:t>
            </a:r>
            <a:r>
              <a:rPr lang="zh-CN" altLang="en-US" sz="2800" dirty="0">
                <a:solidFill>
                  <a:srgbClr val="00B050"/>
                </a:solidFill>
              </a:rPr>
              <a:t>的地址</a:t>
            </a:r>
            <a:endParaRPr lang="zh-CN" altLang="en-US" sz="28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000" fill="hold"/>
                                        <p:tgtEl>
                                          <p:spTgt spid="5"/>
                                        </p:tgtEl>
                                        <p:attrNameLst>
                                          <p:attrName>ppt_x</p:attrName>
                                        </p:attrNameLst>
                                      </p:cBhvr>
                                      <p:tavLst>
                                        <p:tav tm="0">
                                          <p:val>
                                            <p:strVal val="1+#ppt_w/2"/>
                                          </p:val>
                                        </p:tav>
                                        <p:tav tm="100000">
                                          <p:val>
                                            <p:strVal val="#ppt_x"/>
                                          </p:val>
                                        </p:tav>
                                      </p:tavLst>
                                    </p:anim>
                                    <p:anim calcmode="lin" valueType="num">
                                      <p:cBhvr additive="base">
                                        <p:cTn id="29"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1000" fill="hold"/>
                                        <p:tgtEl>
                                          <p:spTgt spid="4"/>
                                        </p:tgtEl>
                                        <p:attrNameLst>
                                          <p:attrName>ppt_x</p:attrName>
                                        </p:attrNameLst>
                                      </p:cBhvr>
                                      <p:tavLst>
                                        <p:tav tm="0">
                                          <p:val>
                                            <p:strVal val="1+#ppt_w/2"/>
                                          </p:val>
                                        </p:tav>
                                        <p:tav tm="100000">
                                          <p:val>
                                            <p:strVal val="#ppt_x"/>
                                          </p:val>
                                        </p:tav>
                                      </p:tavLst>
                                    </p:anim>
                                    <p:anim calcmode="lin" valueType="num">
                                      <p:cBhvr additive="base">
                                        <p:cTn id="35"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additive="base">
                                        <p:cTn id="5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1000"/>
                                        <p:tgtEl>
                                          <p:spTgt spid="6"/>
                                        </p:tgtEl>
                                      </p:cBhvr>
                                    </p:animEffect>
                                    <p:anim calcmode="lin" valueType="num">
                                      <p:cBhvr>
                                        <p:cTn id="71" dur="1000" fill="hold"/>
                                        <p:tgtEl>
                                          <p:spTgt spid="6"/>
                                        </p:tgtEl>
                                        <p:attrNameLst>
                                          <p:attrName>ppt_x</p:attrName>
                                        </p:attrNameLst>
                                      </p:cBhvr>
                                      <p:tavLst>
                                        <p:tav tm="0">
                                          <p:val>
                                            <p:strVal val="#ppt_x"/>
                                          </p:val>
                                        </p:tav>
                                        <p:tav tm="100000">
                                          <p:val>
                                            <p:strVal val="#ppt_x"/>
                                          </p:val>
                                        </p:tav>
                                      </p:tavLst>
                                    </p:anim>
                                    <p:anim calcmode="lin" valueType="num">
                                      <p:cBhvr>
                                        <p:cTn id="7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0"/>
                                        <p:tgtEl>
                                          <p:spTgt spid="8"/>
                                        </p:tgtEl>
                                      </p:cBhvr>
                                    </p:animEffect>
                                    <p:anim calcmode="lin" valueType="num">
                                      <p:cBhvr>
                                        <p:cTn id="85" dur="1000" fill="hold"/>
                                        <p:tgtEl>
                                          <p:spTgt spid="8"/>
                                        </p:tgtEl>
                                        <p:attrNameLst>
                                          <p:attrName>ppt_x</p:attrName>
                                        </p:attrNameLst>
                                      </p:cBhvr>
                                      <p:tavLst>
                                        <p:tav tm="0">
                                          <p:val>
                                            <p:strVal val="#ppt_x"/>
                                          </p:val>
                                        </p:tav>
                                        <p:tav tm="100000">
                                          <p:val>
                                            <p:strVal val="#ppt_x"/>
                                          </p:val>
                                        </p:tav>
                                      </p:tavLst>
                                    </p:anim>
                                    <p:anim calcmode="lin" valueType="num">
                                      <p:cBhvr>
                                        <p:cTn id="8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1000"/>
                                        <p:tgtEl>
                                          <p:spTgt spid="9"/>
                                        </p:tgtEl>
                                      </p:cBhvr>
                                    </p:animEffect>
                                    <p:anim calcmode="lin" valueType="num">
                                      <p:cBhvr>
                                        <p:cTn id="92" dur="1000" fill="hold"/>
                                        <p:tgtEl>
                                          <p:spTgt spid="9"/>
                                        </p:tgtEl>
                                        <p:attrNameLst>
                                          <p:attrName>ppt_x</p:attrName>
                                        </p:attrNameLst>
                                      </p:cBhvr>
                                      <p:tavLst>
                                        <p:tav tm="0">
                                          <p:val>
                                            <p:strVal val="#ppt_x"/>
                                          </p:val>
                                        </p:tav>
                                        <p:tav tm="100000">
                                          <p:val>
                                            <p:strVal val="#ppt_x"/>
                                          </p:val>
                                        </p:tav>
                                      </p:tavLst>
                                    </p:anim>
                                    <p:anim calcmode="lin" valueType="num">
                                      <p:cBhvr>
                                        <p:cTn id="9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fade">
                                      <p:cBhvr>
                                        <p:cTn id="98" dur="1000"/>
                                        <p:tgtEl>
                                          <p:spTgt spid="10"/>
                                        </p:tgtEl>
                                      </p:cBhvr>
                                    </p:animEffect>
                                    <p:anim calcmode="lin" valueType="num">
                                      <p:cBhvr>
                                        <p:cTn id="99" dur="1000" fill="hold"/>
                                        <p:tgtEl>
                                          <p:spTgt spid="10"/>
                                        </p:tgtEl>
                                        <p:attrNameLst>
                                          <p:attrName>ppt_x</p:attrName>
                                        </p:attrNameLst>
                                      </p:cBhvr>
                                      <p:tavLst>
                                        <p:tav tm="0">
                                          <p:val>
                                            <p:strVal val="#ppt_x"/>
                                          </p:val>
                                        </p:tav>
                                        <p:tav tm="100000">
                                          <p:val>
                                            <p:strVal val="#ppt_x"/>
                                          </p:val>
                                        </p:tav>
                                      </p:tavLst>
                                    </p:anim>
                                    <p:anim calcmode="lin" valueType="num">
                                      <p:cBhvr>
                                        <p:cTn id="10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2"/>
          <p:cNvSpPr>
            <a:spLocks noGrp="1" noChangeArrowheads="1"/>
          </p:cNvSpPr>
          <p:nvPr>
            <p:ph idx="1"/>
          </p:nvPr>
        </p:nvSpPr>
        <p:spPr/>
        <p:txBody>
          <a:bodyPr/>
          <a:lstStyle/>
          <a:p>
            <a:pPr>
              <a:spcBef>
                <a:spcPct val="0"/>
              </a:spcBef>
              <a:buFontTx/>
              <a:buNone/>
            </a:pPr>
            <a:r>
              <a:rPr lang="zh-CN" altLang="en-US" b="1" dirty="0">
                <a:solidFill>
                  <a:schemeClr val="accent2"/>
                </a:solidFill>
              </a:rPr>
              <a:t>注意</a:t>
            </a:r>
            <a:r>
              <a:rPr lang="en-US" altLang="zh-CN" b="1" dirty="0">
                <a:solidFill>
                  <a:schemeClr val="accent2"/>
                </a:solidFill>
              </a:rPr>
              <a:t>3</a:t>
            </a:r>
            <a:r>
              <a:rPr lang="zh-CN" altLang="en-US" b="1" dirty="0">
                <a:solidFill>
                  <a:schemeClr val="accent2"/>
                </a:solidFill>
              </a:rPr>
              <a:t>：</a:t>
            </a:r>
            <a:endParaRPr lang="zh-CN" altLang="en-US" b="1" dirty="0">
              <a:solidFill>
                <a:schemeClr val="accent2"/>
              </a:solidFill>
            </a:endParaRPr>
          </a:p>
          <a:p>
            <a:pPr>
              <a:spcBef>
                <a:spcPct val="0"/>
              </a:spcBef>
            </a:pPr>
            <a:r>
              <a:rPr lang="zh-CN" altLang="en-US" b="1" dirty="0"/>
              <a:t>在定义引用时，引用符</a:t>
            </a:r>
            <a:r>
              <a:rPr lang="en-US" altLang="zh-CN" b="1" dirty="0"/>
              <a:t>&amp;</a:t>
            </a:r>
            <a:r>
              <a:rPr lang="zh-CN" altLang="en-US" b="1" dirty="0"/>
              <a:t>与指针运算符一样，在类型和引用名之间的位置是灵活的。</a:t>
            </a:r>
            <a:endParaRPr lang="en-US" altLang="zh-CN" b="1" dirty="0"/>
          </a:p>
          <a:p>
            <a:pPr marL="0" indent="0">
              <a:spcBef>
                <a:spcPct val="0"/>
              </a:spcBef>
              <a:buNone/>
            </a:pPr>
            <a:r>
              <a:rPr lang="en-US" altLang="zh-CN" sz="1600" b="1" dirty="0"/>
              <a:t>    </a:t>
            </a:r>
            <a:endParaRPr lang="en-US" altLang="zh-CN" sz="1600" b="1" dirty="0"/>
          </a:p>
          <a:p>
            <a:pPr marL="0" indent="0">
              <a:spcBef>
                <a:spcPct val="0"/>
              </a:spcBef>
              <a:buNone/>
            </a:pPr>
            <a:r>
              <a:rPr lang="en-US" altLang="zh-CN" b="1" dirty="0"/>
              <a:t>     </a:t>
            </a:r>
            <a:r>
              <a:rPr lang="en-US" altLang="zh-CN" b="1" dirty="0" err="1"/>
              <a:t>int</a:t>
            </a:r>
            <a:r>
              <a:rPr lang="en-US" altLang="zh-CN" b="1" dirty="0"/>
              <a:t> </a:t>
            </a:r>
            <a:r>
              <a:rPr lang="en-US" altLang="zh-CN" b="1" dirty="0" err="1"/>
              <a:t>i</a:t>
            </a:r>
            <a:r>
              <a:rPr lang="en-US" altLang="zh-CN" b="1" dirty="0"/>
              <a:t> = 1;</a:t>
            </a:r>
            <a:endParaRPr lang="en-US" altLang="zh-CN" b="1" dirty="0"/>
          </a:p>
          <a:p>
            <a:pPr lvl="1">
              <a:spcBef>
                <a:spcPct val="0"/>
              </a:spcBef>
              <a:buFontTx/>
              <a:buNone/>
            </a:pPr>
            <a:r>
              <a:rPr lang="en-US" altLang="zh-CN" sz="3200" b="1" dirty="0"/>
              <a:t> </a:t>
            </a:r>
            <a:r>
              <a:rPr lang="en-US" altLang="zh-CN" sz="3200" b="1" dirty="0" err="1"/>
              <a:t>int</a:t>
            </a:r>
            <a:r>
              <a:rPr lang="en-US" altLang="zh-CN" sz="3200" b="1" dirty="0"/>
              <a:t>&amp;  r = </a:t>
            </a:r>
            <a:r>
              <a:rPr lang="en-US" altLang="zh-CN" sz="3200" b="1" dirty="0" err="1"/>
              <a:t>i</a:t>
            </a:r>
            <a:r>
              <a:rPr lang="en-US" altLang="zh-CN" sz="3200" b="1" dirty="0"/>
              <a:t>; </a:t>
            </a:r>
            <a:endParaRPr lang="en-US" altLang="zh-CN" sz="3200" b="1" dirty="0"/>
          </a:p>
          <a:p>
            <a:pPr lvl="1">
              <a:spcBef>
                <a:spcPct val="0"/>
              </a:spcBef>
              <a:buFontTx/>
              <a:buNone/>
            </a:pPr>
            <a:r>
              <a:rPr lang="en-US" altLang="zh-CN" sz="3200" b="1" dirty="0"/>
              <a:t> </a:t>
            </a:r>
            <a:r>
              <a:rPr lang="en-US" altLang="zh-CN" sz="3200" b="1" dirty="0" err="1"/>
              <a:t>int</a:t>
            </a:r>
            <a:r>
              <a:rPr lang="en-US" altLang="zh-CN" sz="3200" b="1" dirty="0"/>
              <a:t> &amp; r = </a:t>
            </a:r>
            <a:r>
              <a:rPr lang="en-US" altLang="zh-CN" sz="3200" b="1" dirty="0" err="1"/>
              <a:t>i</a:t>
            </a:r>
            <a:r>
              <a:rPr lang="en-US" altLang="zh-CN" sz="3200" b="1" dirty="0"/>
              <a:t>; </a:t>
            </a:r>
            <a:endParaRPr lang="en-US" altLang="zh-CN" sz="3200" b="1" dirty="0"/>
          </a:p>
          <a:p>
            <a:pPr lvl="1">
              <a:spcBef>
                <a:spcPct val="0"/>
              </a:spcBef>
              <a:buNone/>
            </a:pPr>
            <a:r>
              <a:rPr lang="en-US" altLang="zh-CN" sz="3200" b="1" dirty="0"/>
              <a:t> </a:t>
            </a:r>
            <a:r>
              <a:rPr lang="en-US" altLang="zh-CN" sz="3200" b="1" dirty="0" err="1"/>
              <a:t>int</a:t>
            </a:r>
            <a:r>
              <a:rPr lang="en-US" altLang="zh-CN" sz="3200" b="1" dirty="0"/>
              <a:t>  &amp;r = </a:t>
            </a:r>
            <a:r>
              <a:rPr lang="en-US" altLang="zh-CN" sz="3200" b="1" dirty="0" err="1"/>
              <a:t>i</a:t>
            </a:r>
            <a:r>
              <a:rPr lang="en-US" altLang="zh-CN" sz="3200" b="1" dirty="0"/>
              <a:t>; </a:t>
            </a:r>
            <a:endParaRPr lang="en-US" altLang="zh-CN" sz="3200" b="1" dirty="0"/>
          </a:p>
          <a:p>
            <a:pPr lvl="1">
              <a:spcBef>
                <a:spcPct val="0"/>
              </a:spcBef>
              <a:buFontTx/>
              <a:buNone/>
            </a:pP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1000"/>
                                        <p:tgtEl>
                                          <p:spTgt spid="5">
                                            <p:txEl>
                                              <p:pRg st="5" end="5"/>
                                            </p:txEl>
                                          </p:spTgt>
                                        </p:tgtEl>
                                      </p:cBhvr>
                                    </p:animEffect>
                                    <p:anim calcmode="lin" valueType="num">
                                      <p:cBhvr>
                                        <p:cTn id="3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body" idx="1"/>
          </p:nvPr>
        </p:nvSpPr>
        <p:spPr>
          <a:xfrm>
            <a:off x="1991544" y="1052736"/>
            <a:ext cx="8371656" cy="5165501"/>
          </a:xfrm>
        </p:spPr>
        <p:txBody>
          <a:bodyPr/>
          <a:lstStyle/>
          <a:p>
            <a:pPr>
              <a:spcBef>
                <a:spcPct val="0"/>
              </a:spcBef>
              <a:buFontTx/>
              <a:buNone/>
            </a:pPr>
            <a:r>
              <a:rPr lang="zh-CN" altLang="en-US" b="1" dirty="0">
                <a:solidFill>
                  <a:schemeClr val="accent2"/>
                </a:solidFill>
              </a:rPr>
              <a:t>注意</a:t>
            </a:r>
            <a:r>
              <a:rPr lang="en-US" altLang="zh-CN" b="1" dirty="0">
                <a:solidFill>
                  <a:schemeClr val="accent2"/>
                </a:solidFill>
              </a:rPr>
              <a:t>4</a:t>
            </a:r>
            <a:r>
              <a:rPr lang="zh-CN" altLang="en-US" b="1" dirty="0">
                <a:solidFill>
                  <a:schemeClr val="accent2"/>
                </a:solidFill>
              </a:rPr>
              <a:t>：</a:t>
            </a:r>
            <a:endParaRPr lang="zh-CN" altLang="en-US" b="1" dirty="0">
              <a:solidFill>
                <a:schemeClr val="accent2"/>
              </a:solidFill>
            </a:endParaRPr>
          </a:p>
          <a:p>
            <a:pPr>
              <a:spcBef>
                <a:spcPct val="0"/>
              </a:spcBef>
            </a:pPr>
            <a:r>
              <a:rPr lang="zh-CN" altLang="en-US" sz="2800" b="1" dirty="0"/>
              <a:t>引用由</a:t>
            </a:r>
            <a:r>
              <a:rPr lang="zh-CN" altLang="en-US" sz="2800" b="1" dirty="0">
                <a:solidFill>
                  <a:srgbClr val="FF0000"/>
                </a:solidFill>
              </a:rPr>
              <a:t>类型标识符和一个取地址操作符来定义</a:t>
            </a:r>
            <a:r>
              <a:rPr lang="zh-CN" altLang="en-US" sz="2800" b="1" dirty="0"/>
              <a:t>，必须被初始化，且不可重新赋值。</a:t>
            </a:r>
            <a:endParaRPr lang="en-US" altLang="zh-CN" sz="2800" b="1" dirty="0"/>
          </a:p>
          <a:p>
            <a:pPr>
              <a:spcBef>
                <a:spcPct val="0"/>
              </a:spcBef>
            </a:pPr>
            <a:r>
              <a:rPr lang="zh-CN" altLang="en-US" sz="2800" b="1" dirty="0"/>
              <a:t>初始值可以是一个变量，也可以是另一个引用名。</a:t>
            </a:r>
            <a:endParaRPr lang="zh-CN" altLang="en-US" sz="2800" b="1" dirty="0"/>
          </a:p>
          <a:p>
            <a:pPr lvl="1">
              <a:spcBef>
                <a:spcPct val="0"/>
              </a:spcBef>
              <a:buFontTx/>
              <a:buNone/>
            </a:pPr>
            <a:endParaRPr lang="en-US" altLang="zh-CN" sz="1400" b="1" dirty="0"/>
          </a:p>
          <a:p>
            <a:pPr lvl="1">
              <a:spcBef>
                <a:spcPct val="0"/>
              </a:spcBef>
              <a:buFontTx/>
              <a:buNone/>
            </a:pPr>
            <a:r>
              <a:rPr lang="en-US" altLang="zh-CN" b="1" dirty="0"/>
              <a:t> </a:t>
            </a:r>
            <a:r>
              <a:rPr lang="en-US" altLang="zh-CN" b="1" dirty="0" err="1"/>
              <a:t>int</a:t>
            </a:r>
            <a:r>
              <a:rPr lang="en-US" altLang="zh-CN" b="1" dirty="0"/>
              <a:t> </a:t>
            </a:r>
            <a:r>
              <a:rPr lang="en-US" altLang="zh-CN" b="1" dirty="0" err="1"/>
              <a:t>i</a:t>
            </a:r>
            <a:r>
              <a:rPr lang="en-US" altLang="zh-CN" b="1" dirty="0"/>
              <a:t>=1,k=2;</a:t>
            </a:r>
            <a:endParaRPr lang="en-US" altLang="zh-CN" b="1" dirty="0"/>
          </a:p>
          <a:p>
            <a:pPr lvl="1">
              <a:spcBef>
                <a:spcPct val="0"/>
              </a:spcBef>
              <a:buFontTx/>
              <a:buNone/>
            </a:pPr>
            <a:r>
              <a:rPr lang="en-US" altLang="zh-CN" b="1" dirty="0"/>
              <a:t> </a:t>
            </a:r>
            <a:r>
              <a:rPr lang="en-US" altLang="zh-CN" b="1" dirty="0" err="1"/>
              <a:t>int</a:t>
            </a:r>
            <a:r>
              <a:rPr lang="en-US" altLang="zh-CN" b="1" dirty="0"/>
              <a:t> &amp;r=</a:t>
            </a:r>
            <a:r>
              <a:rPr lang="en-US" altLang="zh-CN" b="1" dirty="0" err="1"/>
              <a:t>i</a:t>
            </a:r>
            <a:r>
              <a:rPr lang="en-US" altLang="zh-CN" b="1" dirty="0"/>
              <a:t>; </a:t>
            </a:r>
            <a:r>
              <a:rPr lang="en-US" altLang="zh-CN" b="1" dirty="0">
                <a:solidFill>
                  <a:srgbClr val="009900"/>
                </a:solidFill>
                <a:effectLst>
                  <a:outerShdw blurRad="38100" dist="38100" dir="2700000" algn="tl">
                    <a:srgbClr val="C0C0C0"/>
                  </a:outerShdw>
                </a:effectLst>
              </a:rPr>
              <a:t>//r </a:t>
            </a:r>
            <a:r>
              <a:rPr lang="zh-CN" altLang="en-US" b="1" dirty="0">
                <a:solidFill>
                  <a:srgbClr val="009900"/>
                </a:solidFill>
                <a:effectLst>
                  <a:outerShdw blurRad="38100" dist="38100" dir="2700000" algn="tl">
                    <a:srgbClr val="C0C0C0"/>
                  </a:outerShdw>
                </a:effectLst>
              </a:rPr>
              <a:t>代表</a:t>
            </a:r>
            <a:r>
              <a:rPr lang="en-US" altLang="zh-CN" b="1" dirty="0" err="1">
                <a:solidFill>
                  <a:srgbClr val="009900"/>
                </a:solidFill>
                <a:effectLst>
                  <a:outerShdw blurRad="38100" dist="38100" dir="2700000" algn="tl">
                    <a:srgbClr val="C0C0C0"/>
                  </a:outerShdw>
                </a:effectLst>
              </a:rPr>
              <a:t>i</a:t>
            </a:r>
            <a:r>
              <a:rPr lang="zh-CN" altLang="en-US" b="1" dirty="0">
                <a:solidFill>
                  <a:srgbClr val="009900"/>
                </a:solidFill>
                <a:effectLst>
                  <a:outerShdw blurRad="38100" dist="38100" dir="2700000" algn="tl">
                    <a:srgbClr val="C0C0C0"/>
                  </a:outerShdw>
                </a:effectLst>
              </a:rPr>
              <a:t>，其值为</a:t>
            </a:r>
            <a:r>
              <a:rPr lang="en-US" altLang="zh-CN" b="1" dirty="0">
                <a:solidFill>
                  <a:srgbClr val="009900"/>
                </a:solidFill>
                <a:effectLst>
                  <a:outerShdw blurRad="38100" dist="38100" dir="2700000" algn="tl">
                    <a:srgbClr val="C0C0C0"/>
                  </a:outerShdw>
                </a:effectLst>
              </a:rPr>
              <a:t>1</a:t>
            </a:r>
            <a:endParaRPr lang="en-US" altLang="zh-CN" b="1" dirty="0"/>
          </a:p>
          <a:p>
            <a:pPr lvl="1">
              <a:spcBef>
                <a:spcPct val="0"/>
              </a:spcBef>
              <a:buFontTx/>
              <a:buNone/>
            </a:pPr>
            <a:r>
              <a:rPr lang="en-US" altLang="zh-CN" b="1" dirty="0"/>
              <a:t> r=&amp;k;     </a:t>
            </a:r>
            <a:r>
              <a:rPr lang="en-US" altLang="zh-CN" b="1" dirty="0">
                <a:solidFill>
                  <a:srgbClr val="FF6600"/>
                </a:solidFill>
              </a:rPr>
              <a:t>// error</a:t>
            </a:r>
            <a:endParaRPr lang="en-US" altLang="zh-CN" b="1" dirty="0">
              <a:solidFill>
                <a:srgbClr val="FF6600"/>
              </a:solidFill>
            </a:endParaRPr>
          </a:p>
          <a:p>
            <a:pPr lvl="1">
              <a:spcBef>
                <a:spcPct val="0"/>
              </a:spcBef>
              <a:buFontTx/>
              <a:buNone/>
            </a:pPr>
            <a:r>
              <a:rPr lang="en-US" altLang="zh-CN" b="1" dirty="0"/>
              <a:t> r=k;        </a:t>
            </a:r>
            <a:r>
              <a:rPr lang="en-US" altLang="zh-CN" b="1" dirty="0">
                <a:solidFill>
                  <a:srgbClr val="009900"/>
                </a:solidFill>
                <a:effectLst>
                  <a:outerShdw blurRad="38100" dist="38100" dir="2700000" algn="tl">
                    <a:srgbClr val="C0C0C0"/>
                  </a:outerShdw>
                </a:effectLst>
              </a:rPr>
              <a:t>//ok</a:t>
            </a:r>
            <a:r>
              <a:rPr lang="zh-CN" altLang="en-US" b="1" dirty="0">
                <a:solidFill>
                  <a:srgbClr val="009900"/>
                </a:solidFill>
                <a:effectLst>
                  <a:outerShdw blurRad="38100" dist="38100" dir="2700000" algn="tl">
                    <a:srgbClr val="C0C0C0"/>
                  </a:outerShdw>
                </a:effectLst>
              </a:rPr>
              <a:t>，</a:t>
            </a:r>
            <a:r>
              <a:rPr lang="en-US" altLang="zh-CN" b="1" dirty="0">
                <a:solidFill>
                  <a:srgbClr val="009900"/>
                </a:solidFill>
                <a:effectLst>
                  <a:outerShdw blurRad="38100" dist="38100" dir="2700000" algn="tl">
                    <a:srgbClr val="C0C0C0"/>
                  </a:outerShdw>
                </a:effectLst>
              </a:rPr>
              <a:t>r </a:t>
            </a:r>
            <a:r>
              <a:rPr lang="zh-CN" altLang="en-US" b="1" dirty="0">
                <a:solidFill>
                  <a:srgbClr val="009900"/>
                </a:solidFill>
                <a:effectLst>
                  <a:outerShdw blurRad="38100" dist="38100" dir="2700000" algn="tl">
                    <a:srgbClr val="C0C0C0"/>
                  </a:outerShdw>
                </a:effectLst>
              </a:rPr>
              <a:t>代表</a:t>
            </a:r>
            <a:r>
              <a:rPr lang="en-US" altLang="zh-CN" b="1" dirty="0">
                <a:solidFill>
                  <a:srgbClr val="009900"/>
                </a:solidFill>
                <a:effectLst>
                  <a:outerShdw blurRad="38100" dist="38100" dir="2700000" algn="tl">
                    <a:srgbClr val="C0C0C0"/>
                  </a:outerShdw>
                </a:effectLst>
              </a:rPr>
              <a:t>k</a:t>
            </a:r>
            <a:r>
              <a:rPr lang="zh-CN" altLang="en-US" b="1" dirty="0">
                <a:solidFill>
                  <a:srgbClr val="009900"/>
                </a:solidFill>
                <a:effectLst>
                  <a:outerShdw blurRad="38100" dist="38100" dir="2700000" algn="tl">
                    <a:srgbClr val="C0C0C0"/>
                  </a:outerShdw>
                </a:effectLst>
              </a:rPr>
              <a:t>，其值变为</a:t>
            </a:r>
            <a:r>
              <a:rPr lang="en-US" altLang="zh-CN" b="1" dirty="0">
                <a:solidFill>
                  <a:srgbClr val="009900"/>
                </a:solidFill>
                <a:effectLst>
                  <a:outerShdw blurRad="38100" dist="38100" dir="2700000" algn="tl">
                    <a:srgbClr val="C0C0C0"/>
                  </a:outerShdw>
                </a:effectLst>
              </a:rPr>
              <a:t>2</a:t>
            </a:r>
            <a:endParaRPr lang="en-US" altLang="zh-CN" b="1" dirty="0">
              <a:solidFill>
                <a:srgbClr val="009900"/>
              </a:solidFill>
              <a:effectLst>
                <a:outerShdw blurRad="38100" dist="38100" dir="2700000" algn="tl">
                  <a:srgbClr val="C0C0C0"/>
                </a:outerShdw>
              </a:effectLst>
            </a:endParaRPr>
          </a:p>
        </p:txBody>
      </p:sp>
      <p:sp>
        <p:nvSpPr>
          <p:cNvPr id="3" name="矩形 2">
            <a:hlinkClick r:id="rId1" action="ppaction://hlinkfile"/>
          </p:cNvPr>
          <p:cNvSpPr/>
          <p:nvPr/>
        </p:nvSpPr>
        <p:spPr>
          <a:xfrm>
            <a:off x="8097797" y="5695016"/>
            <a:ext cx="2111476" cy="523220"/>
          </a:xfrm>
          <a:prstGeom prst="rect">
            <a:avLst/>
          </a:prstGeom>
        </p:spPr>
        <p:txBody>
          <a:bodyPr wrap="none">
            <a:spAutoFit/>
          </a:bodyPr>
          <a:lstStyle/>
          <a:p>
            <a:pPr algn="ctr" eaLnBrk="0" fontAlgn="base" hangingPunct="0">
              <a:spcBef>
                <a:spcPct val="0"/>
              </a:spcBef>
              <a:spcAft>
                <a:spcPct val="0"/>
              </a:spcAft>
            </a:pPr>
            <a:r>
              <a:rPr kumimoji="1" lang="en-US" altLang="zh-CN" sz="2800" b="1" dirty="0">
                <a:solidFill>
                  <a:prstClr val="black"/>
                </a:solidFill>
                <a:latin typeface="Arial Rounded MT Bold" panose="020F0704030504030204" pitchFamily="34" charset="0"/>
                <a:ea typeface="楷体_GB2312" pitchFamily="49" charset="-122"/>
                <a:hlinkClick r:id="rId2" action="ppaction://hlinkfile"/>
              </a:rPr>
              <a:t>【</a:t>
            </a:r>
            <a:r>
              <a:rPr kumimoji="1" lang="zh-CN" altLang="en-US" sz="2800" b="1" dirty="0">
                <a:solidFill>
                  <a:prstClr val="black"/>
                </a:solidFill>
                <a:latin typeface="Arial Rounded MT Bold" panose="020F0704030504030204" pitchFamily="34" charset="0"/>
                <a:ea typeface="楷体_GB2312" pitchFamily="49" charset="-122"/>
                <a:hlinkClick r:id="rId2" action="ppaction://hlinkfile"/>
              </a:rPr>
              <a:t>例</a:t>
            </a:r>
            <a:r>
              <a:rPr kumimoji="1" lang="en-US" altLang="zh-CN" sz="2800" b="1" dirty="0">
                <a:solidFill>
                  <a:prstClr val="black"/>
                </a:solidFill>
                <a:latin typeface="Arial Rounded MT Bold" panose="020F0704030504030204" pitchFamily="34" charset="0"/>
                <a:ea typeface="楷体_GB2312" pitchFamily="49" charset="-122"/>
                <a:hlinkClick r:id="rId2" action="ppaction://hlinkfile"/>
              </a:rPr>
              <a:t>3-13】 </a:t>
            </a:r>
            <a:endParaRPr kumimoji="1" lang="en-US" altLang="zh-CN" sz="2800" b="1" dirty="0">
              <a:solidFill>
                <a:prstClr val="black"/>
              </a:solidFill>
              <a:latin typeface="Arial Rounded MT Bold" panose="020F070403050403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6818">
                                            <p:txEl>
                                              <p:pRg st="1" end="1"/>
                                            </p:txEl>
                                          </p:spTgt>
                                        </p:tgtEl>
                                        <p:attrNameLst>
                                          <p:attrName>style.visibility</p:attrName>
                                        </p:attrNameLst>
                                      </p:cBhvr>
                                      <p:to>
                                        <p:strVal val="visible"/>
                                      </p:to>
                                    </p:set>
                                    <p:animEffect transition="in" filter="fade">
                                      <p:cBhvr>
                                        <p:cTn id="7" dur="1000"/>
                                        <p:tgtEl>
                                          <p:spTgt spid="546818">
                                            <p:txEl>
                                              <p:pRg st="1" end="1"/>
                                            </p:txEl>
                                          </p:spTgt>
                                        </p:tgtEl>
                                      </p:cBhvr>
                                    </p:animEffect>
                                    <p:anim calcmode="lin" valueType="num">
                                      <p:cBhvr>
                                        <p:cTn id="8" dur="1000" fill="hold"/>
                                        <p:tgtEl>
                                          <p:spTgt spid="54681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468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6818">
                                            <p:txEl>
                                              <p:pRg st="2" end="2"/>
                                            </p:txEl>
                                          </p:spTgt>
                                        </p:tgtEl>
                                        <p:attrNameLst>
                                          <p:attrName>style.visibility</p:attrName>
                                        </p:attrNameLst>
                                      </p:cBhvr>
                                      <p:to>
                                        <p:strVal val="visible"/>
                                      </p:to>
                                    </p:set>
                                    <p:animEffect transition="in" filter="fade">
                                      <p:cBhvr>
                                        <p:cTn id="14" dur="1000"/>
                                        <p:tgtEl>
                                          <p:spTgt spid="546818">
                                            <p:txEl>
                                              <p:pRg st="2" end="2"/>
                                            </p:txEl>
                                          </p:spTgt>
                                        </p:tgtEl>
                                      </p:cBhvr>
                                    </p:animEffect>
                                    <p:anim calcmode="lin" valueType="num">
                                      <p:cBhvr>
                                        <p:cTn id="15" dur="1000" fill="hold"/>
                                        <p:tgtEl>
                                          <p:spTgt spid="54681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468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68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681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681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681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284412" y="1052736"/>
            <a:ext cx="7772400" cy="4614862"/>
          </a:xfrm>
        </p:spPr>
        <p:txBody>
          <a:bodyPr/>
          <a:lstStyle/>
          <a:p>
            <a:pPr>
              <a:spcBef>
                <a:spcPct val="0"/>
              </a:spcBef>
              <a:buFontTx/>
              <a:buNone/>
            </a:pPr>
            <a:r>
              <a:rPr lang="zh-CN" altLang="en-US" b="1" dirty="0">
                <a:solidFill>
                  <a:schemeClr val="accent2"/>
                </a:solidFill>
              </a:rPr>
              <a:t>注意</a:t>
            </a:r>
            <a:r>
              <a:rPr lang="en-US" altLang="zh-CN" b="1" dirty="0">
                <a:solidFill>
                  <a:schemeClr val="accent2"/>
                </a:solidFill>
              </a:rPr>
              <a:t>5</a:t>
            </a:r>
            <a:r>
              <a:rPr lang="zh-CN" altLang="en-US" b="1" dirty="0">
                <a:solidFill>
                  <a:schemeClr val="accent2"/>
                </a:solidFill>
              </a:rPr>
              <a:t>：</a:t>
            </a:r>
            <a:endParaRPr lang="zh-CN" altLang="en-US" b="1" dirty="0">
              <a:solidFill>
                <a:schemeClr val="accent2"/>
              </a:solidFill>
            </a:endParaRPr>
          </a:p>
          <a:p>
            <a:pPr>
              <a:spcBef>
                <a:spcPct val="0"/>
              </a:spcBef>
            </a:pPr>
            <a:r>
              <a:rPr lang="zh-CN" altLang="en-US" b="1" dirty="0"/>
              <a:t>引用实际上是一种隐式指针，但它的用法不同于指针。</a:t>
            </a:r>
            <a:endParaRPr lang="zh-CN" altLang="en-US" b="1" dirty="0"/>
          </a:p>
          <a:p>
            <a:pPr>
              <a:spcBef>
                <a:spcPct val="0"/>
              </a:spcBef>
              <a:buFontTx/>
              <a:buNone/>
            </a:pPr>
            <a:r>
              <a:rPr lang="zh-CN" altLang="en-US" b="1" dirty="0"/>
              <a:t>	例如</a:t>
            </a:r>
            <a:endParaRPr lang="zh-CN" altLang="en-US" b="1" dirty="0"/>
          </a:p>
        </p:txBody>
      </p:sp>
      <p:sp>
        <p:nvSpPr>
          <p:cNvPr id="548868" name="Rectangle 4"/>
          <p:cNvSpPr>
            <a:spLocks noChangeArrowheads="1"/>
          </p:cNvSpPr>
          <p:nvPr/>
        </p:nvSpPr>
        <p:spPr bwMode="auto">
          <a:xfrm>
            <a:off x="2641600" y="2636912"/>
            <a:ext cx="7058025" cy="3541712"/>
          </a:xfrm>
          <a:prstGeom prst="rect">
            <a:avLst/>
          </a:prstGeom>
          <a:solidFill>
            <a:srgbClr val="CCFFCC"/>
          </a:solidFill>
          <a:ln w="38100">
            <a:solidFill>
              <a:srgbClr val="00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533400" algn="l"/>
              </a:tabLst>
              <a:defRPr kumimoji="1" sz="2400">
                <a:solidFill>
                  <a:schemeClr val="tx1"/>
                </a:solidFill>
                <a:latin typeface="Times New Roman" panose="02020603050405020304" pitchFamily="18" charset="0"/>
                <a:ea typeface="宋体" panose="02010600030101010101" pitchFamily="2" charset="-122"/>
              </a:defRPr>
            </a:lvl1pPr>
            <a:lvl2pPr marL="1047750">
              <a:tabLst>
                <a:tab pos="533400" algn="l"/>
              </a:tabLst>
              <a:defRPr kumimoji="1" sz="2400">
                <a:solidFill>
                  <a:schemeClr val="tx1"/>
                </a:solidFill>
                <a:latin typeface="Times New Roman" panose="02020603050405020304" pitchFamily="18" charset="0"/>
                <a:ea typeface="宋体" panose="02010600030101010101" pitchFamily="2" charset="-122"/>
              </a:defRPr>
            </a:lvl2pPr>
            <a:lvl3pPr marL="1238250">
              <a:tabLst>
                <a:tab pos="533400" algn="l"/>
              </a:tabLst>
              <a:defRPr kumimoji="1" sz="2400">
                <a:solidFill>
                  <a:schemeClr val="tx1"/>
                </a:solidFill>
                <a:latin typeface="Times New Roman" panose="02020603050405020304" pitchFamily="18" charset="0"/>
                <a:ea typeface="宋体" panose="02010600030101010101" pitchFamily="2" charset="-122"/>
              </a:defRPr>
            </a:lvl3pPr>
            <a:lvl4pPr marL="1428750">
              <a:tabLst>
                <a:tab pos="533400" algn="l"/>
              </a:tabLst>
              <a:defRPr kumimoji="1" sz="2400">
                <a:solidFill>
                  <a:schemeClr val="tx1"/>
                </a:solidFill>
                <a:latin typeface="Times New Roman" panose="02020603050405020304" pitchFamily="18" charset="0"/>
                <a:ea typeface="宋体" panose="02010600030101010101" pitchFamily="2" charset="-122"/>
              </a:defRPr>
            </a:lvl4pPr>
            <a:lvl5pPr>
              <a:tabLst>
                <a:tab pos="5334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3200" b="1" dirty="0">
                <a:solidFill>
                  <a:prstClr val="black"/>
                </a:solidFill>
                <a:latin typeface="Microsoft Sans Serif" panose="020B0604020202020204" pitchFamily="34" charset="0"/>
              </a:rPr>
              <a:t>void main(){</a:t>
            </a:r>
            <a:endParaRPr lang="en-US" altLang="zh-CN" sz="3200" b="1" dirty="0">
              <a:solidFill>
                <a:prstClr val="black"/>
              </a:solidFill>
              <a:latin typeface="Microsoft Sans Serif" panose="020B0604020202020204" pitchFamily="34" charset="0"/>
            </a:endParaRPr>
          </a:p>
          <a:p>
            <a:pPr eaLnBrk="0" fontAlgn="base" hangingPunct="0">
              <a:spcBef>
                <a:spcPct val="0"/>
              </a:spcBef>
              <a:spcAft>
                <a:spcPct val="0"/>
              </a:spcAft>
            </a:pPr>
            <a:r>
              <a:rPr lang="en-US" altLang="zh-CN" sz="3200" b="1" dirty="0">
                <a:solidFill>
                  <a:prstClr val="black"/>
                </a:solidFill>
                <a:latin typeface="Microsoft Sans Serif" panose="020B0604020202020204" pitchFamily="34" charset="0"/>
              </a:rPr>
              <a:t>    </a:t>
            </a:r>
            <a:r>
              <a:rPr lang="en-US" altLang="zh-CN" sz="3200" b="1" dirty="0" err="1">
                <a:solidFill>
                  <a:prstClr val="black"/>
                </a:solidFill>
                <a:latin typeface="Microsoft Sans Serif" panose="020B0604020202020204" pitchFamily="34" charset="0"/>
              </a:rPr>
              <a:t>int</a:t>
            </a:r>
            <a:r>
              <a:rPr lang="en-US" altLang="zh-CN" sz="3200" b="1" dirty="0">
                <a:solidFill>
                  <a:prstClr val="black"/>
                </a:solidFill>
                <a:latin typeface="Microsoft Sans Serif" panose="020B0604020202020204" pitchFamily="34" charset="0"/>
              </a:rPr>
              <a:t>  </a:t>
            </a:r>
            <a:r>
              <a:rPr lang="en-US" altLang="zh-CN" sz="3200" b="1" dirty="0" err="1">
                <a:solidFill>
                  <a:prstClr val="black"/>
                </a:solidFill>
                <a:latin typeface="Microsoft Sans Serif" panose="020B0604020202020204" pitchFamily="34" charset="0"/>
              </a:rPr>
              <a:t>i</a:t>
            </a:r>
            <a:r>
              <a:rPr lang="en-US" altLang="zh-CN" sz="3200" b="1" dirty="0">
                <a:solidFill>
                  <a:prstClr val="black"/>
                </a:solidFill>
                <a:latin typeface="Microsoft Sans Serif" panose="020B0604020202020204" pitchFamily="34" charset="0"/>
              </a:rPr>
              <a:t>=9;    </a:t>
            </a:r>
            <a:endParaRPr lang="en-US" altLang="zh-CN" sz="3200" b="1" dirty="0">
              <a:solidFill>
                <a:prstClr val="black"/>
              </a:solidFill>
              <a:latin typeface="Microsoft Sans Serif" panose="020B0604020202020204" pitchFamily="34" charset="0"/>
            </a:endParaRPr>
          </a:p>
          <a:p>
            <a:pPr eaLnBrk="0" fontAlgn="base" hangingPunct="0">
              <a:spcBef>
                <a:spcPct val="0"/>
              </a:spcBef>
              <a:spcAft>
                <a:spcPct val="0"/>
              </a:spcAft>
            </a:pPr>
            <a:r>
              <a:rPr lang="en-US" altLang="zh-CN" sz="3200" b="1" dirty="0">
                <a:solidFill>
                  <a:prstClr val="black"/>
                </a:solidFill>
                <a:latin typeface="Microsoft Sans Serif" panose="020B0604020202020204" pitchFamily="34" charset="0"/>
              </a:rPr>
              <a:t>    </a:t>
            </a:r>
            <a:r>
              <a:rPr lang="en-US" altLang="zh-CN" sz="3200" b="1" dirty="0" err="1">
                <a:solidFill>
                  <a:prstClr val="black"/>
                </a:solidFill>
                <a:latin typeface="Microsoft Sans Serif" panose="020B0604020202020204" pitchFamily="34" charset="0"/>
              </a:rPr>
              <a:t>int</a:t>
            </a:r>
            <a:r>
              <a:rPr lang="en-US" altLang="zh-CN" sz="3200" b="1" dirty="0">
                <a:solidFill>
                  <a:prstClr val="black"/>
                </a:solidFill>
                <a:latin typeface="Microsoft Sans Serif" panose="020B0604020202020204" pitchFamily="34" charset="0"/>
              </a:rPr>
              <a:t> *pi=&amp;</a:t>
            </a:r>
            <a:r>
              <a:rPr lang="en-US" altLang="zh-CN" sz="3200" b="1" dirty="0" err="1">
                <a:solidFill>
                  <a:prstClr val="black"/>
                </a:solidFill>
                <a:latin typeface="Microsoft Sans Serif" panose="020B0604020202020204" pitchFamily="34" charset="0"/>
              </a:rPr>
              <a:t>i</a:t>
            </a:r>
            <a:r>
              <a:rPr lang="en-US" altLang="zh-CN" sz="3200" b="1" dirty="0">
                <a:solidFill>
                  <a:prstClr val="black"/>
                </a:solidFill>
                <a:latin typeface="Microsoft Sans Serif" panose="020B0604020202020204" pitchFamily="34" charset="0"/>
              </a:rPr>
              <a:t>; </a:t>
            </a:r>
            <a:r>
              <a:rPr lang="en-US" altLang="zh-CN" sz="3200" b="1" dirty="0">
                <a:solidFill>
                  <a:srgbClr val="0033CC"/>
                </a:solidFill>
                <a:latin typeface="Microsoft Sans Serif" panose="020B0604020202020204" pitchFamily="34" charset="0"/>
              </a:rPr>
              <a:t>//</a:t>
            </a:r>
            <a:r>
              <a:rPr lang="zh-CN" altLang="en-US" sz="3200" b="1" dirty="0">
                <a:solidFill>
                  <a:srgbClr val="0033CC"/>
                </a:solidFill>
                <a:latin typeface="Microsoft Sans Serif" panose="020B0604020202020204" pitchFamily="34" charset="0"/>
              </a:rPr>
              <a:t>让指针指向变量</a:t>
            </a:r>
            <a:r>
              <a:rPr lang="zh-CN" altLang="en-US" sz="3200" b="1" dirty="0">
                <a:solidFill>
                  <a:prstClr val="black"/>
                </a:solidFill>
                <a:latin typeface="Microsoft Sans Serif" panose="020B0604020202020204" pitchFamily="34" charset="0"/>
              </a:rPr>
              <a:t>  </a:t>
            </a:r>
            <a:endParaRPr lang="zh-CN" altLang="en-US" sz="3200" b="1" dirty="0">
              <a:solidFill>
                <a:prstClr val="black"/>
              </a:solidFill>
              <a:latin typeface="Microsoft Sans Serif" panose="020B0604020202020204" pitchFamily="34" charset="0"/>
            </a:endParaRPr>
          </a:p>
          <a:p>
            <a:pPr eaLnBrk="0" fontAlgn="base" hangingPunct="0">
              <a:spcBef>
                <a:spcPct val="0"/>
              </a:spcBef>
              <a:spcAft>
                <a:spcPct val="0"/>
              </a:spcAft>
            </a:pPr>
            <a:r>
              <a:rPr lang="zh-CN" altLang="en-US" sz="3200" b="1" dirty="0">
                <a:solidFill>
                  <a:prstClr val="black"/>
                </a:solidFill>
                <a:latin typeface="Microsoft Sans Serif" panose="020B0604020202020204" pitchFamily="34" charset="0"/>
              </a:rPr>
              <a:t>    </a:t>
            </a:r>
            <a:r>
              <a:rPr lang="en-US" altLang="zh-CN" sz="3200" b="1" dirty="0" err="1">
                <a:solidFill>
                  <a:prstClr val="black"/>
                </a:solidFill>
                <a:latin typeface="Microsoft Sans Serif" panose="020B0604020202020204" pitchFamily="34" charset="0"/>
              </a:rPr>
              <a:t>int</a:t>
            </a:r>
            <a:r>
              <a:rPr lang="en-US" altLang="zh-CN" sz="3200" b="1" dirty="0">
                <a:solidFill>
                  <a:prstClr val="black"/>
                </a:solidFill>
                <a:latin typeface="Microsoft Sans Serif" panose="020B0604020202020204" pitchFamily="34" charset="0"/>
              </a:rPr>
              <a:t> &amp;</a:t>
            </a:r>
            <a:r>
              <a:rPr lang="en-US" altLang="zh-CN" sz="3200" b="1" dirty="0" err="1">
                <a:solidFill>
                  <a:prstClr val="black"/>
                </a:solidFill>
                <a:latin typeface="Microsoft Sans Serif" panose="020B0604020202020204" pitchFamily="34" charset="0"/>
              </a:rPr>
              <a:t>ir</a:t>
            </a:r>
            <a:r>
              <a:rPr lang="en-US" altLang="zh-CN" sz="3200" b="1" dirty="0">
                <a:solidFill>
                  <a:prstClr val="black"/>
                </a:solidFill>
                <a:latin typeface="Microsoft Sans Serif" panose="020B0604020202020204" pitchFamily="34" charset="0"/>
              </a:rPr>
              <a:t>=</a:t>
            </a:r>
            <a:r>
              <a:rPr lang="en-US" altLang="zh-CN" sz="3200" b="1" dirty="0" err="1">
                <a:solidFill>
                  <a:prstClr val="black"/>
                </a:solidFill>
                <a:latin typeface="Microsoft Sans Serif" panose="020B0604020202020204" pitchFamily="34" charset="0"/>
              </a:rPr>
              <a:t>i</a:t>
            </a:r>
            <a:r>
              <a:rPr lang="en-US" altLang="zh-CN" sz="3200" b="1" dirty="0">
                <a:solidFill>
                  <a:prstClr val="black"/>
                </a:solidFill>
                <a:latin typeface="Microsoft Sans Serif" panose="020B0604020202020204" pitchFamily="34" charset="0"/>
              </a:rPr>
              <a:t>;   </a:t>
            </a:r>
            <a:r>
              <a:rPr lang="en-US" altLang="zh-CN" sz="3200" b="1" dirty="0">
                <a:solidFill>
                  <a:srgbClr val="0033CC"/>
                </a:solidFill>
                <a:latin typeface="Microsoft Sans Serif" panose="020B0604020202020204" pitchFamily="34" charset="0"/>
              </a:rPr>
              <a:t>//</a:t>
            </a:r>
            <a:r>
              <a:rPr lang="zh-CN" altLang="en-US" sz="3200" b="1" dirty="0">
                <a:solidFill>
                  <a:srgbClr val="0033CC"/>
                </a:solidFill>
                <a:latin typeface="Microsoft Sans Serif" panose="020B0604020202020204" pitchFamily="34" charset="0"/>
              </a:rPr>
              <a:t>为引用指派变量</a:t>
            </a:r>
            <a:r>
              <a:rPr lang="zh-CN" altLang="en-US" sz="3200" b="1" dirty="0">
                <a:solidFill>
                  <a:prstClr val="black"/>
                </a:solidFill>
                <a:latin typeface="Microsoft Sans Serif" panose="020B0604020202020204" pitchFamily="34" charset="0"/>
              </a:rPr>
              <a:t>  	</a:t>
            </a:r>
            <a:endParaRPr lang="zh-CN" altLang="en-US" sz="3200" b="1" dirty="0">
              <a:solidFill>
                <a:prstClr val="black"/>
              </a:solidFill>
              <a:latin typeface="Microsoft Sans Serif" panose="020B0604020202020204" pitchFamily="34" charset="0"/>
            </a:endParaRPr>
          </a:p>
          <a:p>
            <a:pPr eaLnBrk="0" fontAlgn="base" hangingPunct="0">
              <a:spcBef>
                <a:spcPct val="0"/>
              </a:spcBef>
              <a:spcAft>
                <a:spcPct val="0"/>
              </a:spcAft>
            </a:pPr>
            <a:r>
              <a:rPr lang="zh-CN" altLang="en-US" sz="3200" b="1" dirty="0">
                <a:solidFill>
                  <a:prstClr val="black"/>
                </a:solidFill>
                <a:latin typeface="Microsoft Sans Serif" panose="020B0604020202020204" pitchFamily="34" charset="0"/>
              </a:rPr>
              <a:t>    *</a:t>
            </a:r>
            <a:r>
              <a:rPr lang="en-US" altLang="zh-CN" sz="3200" b="1" dirty="0">
                <a:solidFill>
                  <a:prstClr val="black"/>
                </a:solidFill>
                <a:latin typeface="Microsoft Sans Serif" panose="020B0604020202020204" pitchFamily="34" charset="0"/>
              </a:rPr>
              <a:t>pi=2; </a:t>
            </a:r>
            <a:r>
              <a:rPr lang="en-US" altLang="zh-CN" sz="3200" b="1" dirty="0">
                <a:solidFill>
                  <a:srgbClr val="0033CC"/>
                </a:solidFill>
                <a:effectLst>
                  <a:outerShdw blurRad="38100" dist="38100" dir="2700000" algn="tl">
                    <a:srgbClr val="000000"/>
                  </a:outerShdw>
                </a:effectLst>
                <a:latin typeface="Microsoft Sans Serif" panose="020B0604020202020204" pitchFamily="34" charset="0"/>
              </a:rPr>
              <a:t>//</a:t>
            </a:r>
            <a:r>
              <a:rPr lang="zh-CN" altLang="en-US" sz="3200" b="1" dirty="0">
                <a:solidFill>
                  <a:srgbClr val="0033CC"/>
                </a:solidFill>
                <a:effectLst>
                  <a:outerShdw blurRad="38100" dist="38100" dir="2700000" algn="tl">
                    <a:srgbClr val="000000"/>
                  </a:outerShdw>
                </a:effectLst>
                <a:latin typeface="Microsoft Sans Serif" panose="020B0604020202020204" pitchFamily="34" charset="0"/>
              </a:rPr>
              <a:t>为指针所指对象赋值</a:t>
            </a:r>
            <a:r>
              <a:rPr lang="zh-CN" altLang="en-US" sz="3200" b="1" dirty="0">
                <a:solidFill>
                  <a:prstClr val="black"/>
                </a:solidFill>
                <a:latin typeface="Microsoft Sans Serif" panose="020B0604020202020204" pitchFamily="34" charset="0"/>
              </a:rPr>
              <a:t>   </a:t>
            </a:r>
            <a:endParaRPr lang="zh-CN" altLang="en-US" sz="3200" b="1" dirty="0">
              <a:solidFill>
                <a:prstClr val="black"/>
              </a:solidFill>
              <a:latin typeface="Microsoft Sans Serif" panose="020B0604020202020204" pitchFamily="34" charset="0"/>
            </a:endParaRPr>
          </a:p>
          <a:p>
            <a:pPr eaLnBrk="0" fontAlgn="base" hangingPunct="0">
              <a:spcBef>
                <a:spcPct val="0"/>
              </a:spcBef>
              <a:spcAft>
                <a:spcPct val="0"/>
              </a:spcAft>
            </a:pPr>
            <a:r>
              <a:rPr lang="zh-CN" altLang="en-US" sz="3200" b="1" dirty="0">
                <a:solidFill>
                  <a:prstClr val="black"/>
                </a:solidFill>
                <a:latin typeface="Microsoft Sans Serif" panose="020B0604020202020204" pitchFamily="34" charset="0"/>
              </a:rPr>
              <a:t>    </a:t>
            </a:r>
            <a:r>
              <a:rPr lang="en-US" altLang="zh-CN" sz="3200" b="1" dirty="0" err="1">
                <a:solidFill>
                  <a:prstClr val="black"/>
                </a:solidFill>
                <a:latin typeface="Microsoft Sans Serif" panose="020B0604020202020204" pitchFamily="34" charset="0"/>
              </a:rPr>
              <a:t>ir</a:t>
            </a:r>
            <a:r>
              <a:rPr lang="en-US" altLang="zh-CN" sz="3200" b="1" dirty="0">
                <a:solidFill>
                  <a:prstClr val="black"/>
                </a:solidFill>
                <a:latin typeface="Microsoft Sans Serif" panose="020B0604020202020204" pitchFamily="34" charset="0"/>
              </a:rPr>
              <a:t>=8;   </a:t>
            </a:r>
            <a:r>
              <a:rPr lang="en-US" altLang="zh-CN" sz="3200" b="1" dirty="0">
                <a:solidFill>
                  <a:srgbClr val="0033CC"/>
                </a:solidFill>
                <a:effectLst>
                  <a:outerShdw blurRad="38100" dist="38100" dir="2700000" algn="tl">
                    <a:srgbClr val="000000"/>
                  </a:outerShdw>
                </a:effectLst>
                <a:latin typeface="Microsoft Sans Serif" panose="020B0604020202020204" pitchFamily="34" charset="0"/>
              </a:rPr>
              <a:t>//</a:t>
            </a:r>
            <a:r>
              <a:rPr lang="zh-CN" altLang="en-US" sz="3200" b="1" dirty="0">
                <a:solidFill>
                  <a:srgbClr val="0033CC"/>
                </a:solidFill>
                <a:effectLst>
                  <a:outerShdw blurRad="38100" dist="38100" dir="2700000" algn="tl">
                    <a:srgbClr val="000000"/>
                  </a:outerShdw>
                </a:effectLst>
                <a:latin typeface="Microsoft Sans Serif" panose="020B0604020202020204" pitchFamily="34" charset="0"/>
              </a:rPr>
              <a:t>为引用代表的对象赋值</a:t>
            </a:r>
            <a:r>
              <a:rPr lang="zh-CN" altLang="en-US" sz="3200" b="1" dirty="0">
                <a:solidFill>
                  <a:prstClr val="black"/>
                </a:solidFill>
                <a:latin typeface="Microsoft Sans Serif" panose="020B0604020202020204" pitchFamily="34" charset="0"/>
              </a:rPr>
              <a:t> </a:t>
            </a:r>
            <a:endParaRPr lang="zh-CN" altLang="en-US" sz="3200" b="1" dirty="0">
              <a:solidFill>
                <a:prstClr val="black"/>
              </a:solidFill>
              <a:latin typeface="Microsoft Sans Serif" panose="020B0604020202020204" pitchFamily="34" charset="0"/>
            </a:endParaRPr>
          </a:p>
          <a:p>
            <a:pPr eaLnBrk="0" fontAlgn="base" hangingPunct="0">
              <a:spcBef>
                <a:spcPct val="0"/>
              </a:spcBef>
              <a:spcAft>
                <a:spcPct val="0"/>
              </a:spcAft>
            </a:pPr>
            <a:r>
              <a:rPr lang="en-US" altLang="zh-CN" sz="3200" b="1" dirty="0">
                <a:solidFill>
                  <a:prstClr val="black"/>
                </a:solidFill>
                <a:latin typeface="Microsoft Sans Serif" panose="020B0604020202020204" pitchFamily="34" charset="0"/>
              </a:rPr>
              <a:t>}</a:t>
            </a:r>
            <a:endParaRPr lang="en-US" altLang="zh-CN" sz="3200" b="1" dirty="0">
              <a:solidFill>
                <a:prstClr val="black"/>
              </a:solidFill>
              <a:latin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dissolve">
                                      <p:cBhvr>
                                        <p:cTn id="7" dur="5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Grp="1" noChangeArrowheads="1"/>
          </p:cNvSpPr>
          <p:nvPr>
            <p:ph type="body" idx="1"/>
          </p:nvPr>
        </p:nvSpPr>
        <p:spPr>
          <a:xfrm>
            <a:off x="2182019" y="1033112"/>
            <a:ext cx="7467600" cy="641350"/>
          </a:xfrm>
        </p:spPr>
        <p:txBody>
          <a:bodyPr vert="horz" wrap="square" lIns="18000" tIns="46038" rIns="18000" bIns="46038" numCol="1" anchor="t" anchorCtr="0" compatLnSpc="1">
            <a:spAutoFit/>
          </a:bodyPr>
          <a:lstStyle/>
          <a:p>
            <a:pPr marL="381000" indent="-381000">
              <a:spcBef>
                <a:spcPct val="30000"/>
              </a:spcBef>
              <a:buClr>
                <a:schemeClr val="accent2"/>
              </a:buClr>
              <a:buNone/>
            </a:pPr>
            <a:r>
              <a:rPr lang="en-US" altLang="zh-CN" sz="3600" b="1" dirty="0">
                <a:solidFill>
                  <a:schemeClr val="accent2"/>
                </a:solidFill>
                <a:latin typeface="华文行楷" panose="02010800040101010101" pitchFamily="2" charset="-122"/>
                <a:ea typeface="华文行楷" panose="02010800040101010101" pitchFamily="2" charset="-122"/>
              </a:rPr>
              <a:t>2. </a:t>
            </a:r>
            <a:r>
              <a:rPr lang="zh-CN" altLang="en-US" sz="3600" b="1" dirty="0">
                <a:solidFill>
                  <a:schemeClr val="accent2"/>
                </a:solidFill>
                <a:latin typeface="华文行楷" panose="02010800040101010101" pitchFamily="2" charset="-122"/>
                <a:ea typeface="华文行楷" panose="02010800040101010101" pitchFamily="2" charset="-122"/>
              </a:rPr>
              <a:t>什么能被引用</a:t>
            </a:r>
            <a:endParaRPr lang="zh-CN" altLang="en-US" sz="3600" b="1" dirty="0">
              <a:solidFill>
                <a:schemeClr val="accent2"/>
              </a:solidFill>
              <a:latin typeface="华文行楷" panose="02010800040101010101" pitchFamily="2" charset="-122"/>
              <a:ea typeface="华文行楷" panose="02010800040101010101" pitchFamily="2" charset="-122"/>
            </a:endParaRPr>
          </a:p>
        </p:txBody>
      </p:sp>
      <p:sp>
        <p:nvSpPr>
          <p:cNvPr id="530436" name="Rectangle 4"/>
          <p:cNvSpPr>
            <a:spLocks noChangeArrowheads="1"/>
          </p:cNvSpPr>
          <p:nvPr/>
        </p:nvSpPr>
        <p:spPr bwMode="auto">
          <a:xfrm>
            <a:off x="2232819" y="1652359"/>
            <a:ext cx="7416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marL="2484755" indent="-609600">
              <a:defRPr kumimoji="1" sz="2400">
                <a:solidFill>
                  <a:schemeClr val="tx1"/>
                </a:solidFill>
                <a:latin typeface="Times New Roman" panose="02020603050405020304" pitchFamily="18" charset="0"/>
                <a:ea typeface="宋体" panose="02010600030101010101" pitchFamily="2" charset="-122"/>
              </a:defRPr>
            </a:lvl3pPr>
            <a:lvl4pPr marL="3273425" indent="-609600">
              <a:defRPr kumimoji="1" sz="2400">
                <a:solidFill>
                  <a:schemeClr val="tx1"/>
                </a:solidFill>
                <a:latin typeface="Times New Roman" panose="02020603050405020304" pitchFamily="18" charset="0"/>
                <a:ea typeface="宋体" panose="02010600030101010101" pitchFamily="2" charset="-122"/>
              </a:defRPr>
            </a:lvl4pPr>
            <a:lvl5pPr marL="4062730" indent="-609600">
              <a:defRPr kumimoji="1" sz="2400">
                <a:solidFill>
                  <a:schemeClr val="tx1"/>
                </a:solidFill>
                <a:latin typeface="Times New Roman" panose="02020603050405020304" pitchFamily="18" charset="0"/>
                <a:ea typeface="宋体" panose="02010600030101010101" pitchFamily="2" charset="-122"/>
              </a:defRPr>
            </a:lvl5pPr>
            <a:lvl6pPr marL="45199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9771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343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8915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800" b="1" dirty="0">
                <a:solidFill>
                  <a:prstClr val="black"/>
                </a:solidFill>
                <a:effectLst>
                  <a:outerShdw blurRad="38100" dist="38100" dir="2700000" algn="tl">
                    <a:srgbClr val="C0C0C0"/>
                  </a:outerShdw>
                </a:effectLst>
              </a:rPr>
              <a:t>     </a:t>
            </a:r>
            <a:r>
              <a:rPr lang="en-US" altLang="zh-CN" sz="2800" b="1" dirty="0">
                <a:solidFill>
                  <a:srgbClr val="FF6600"/>
                </a:solidFill>
                <a:effectLst>
                  <a:outerShdw blurRad="38100" dist="38100" dir="2700000" algn="tl">
                    <a:srgbClr val="C0C0C0"/>
                  </a:outerShdw>
                </a:effectLst>
              </a:rPr>
              <a:t>●</a:t>
            </a:r>
            <a:r>
              <a:rPr lang="zh-CN" altLang="en-US" sz="2800" b="1" dirty="0">
                <a:solidFill>
                  <a:prstClr val="black"/>
                </a:solidFill>
                <a:effectLst>
                  <a:outerShdw blurRad="38100" dist="38100" dir="2700000" algn="tl">
                    <a:srgbClr val="C0C0C0"/>
                  </a:outerShdw>
                </a:effectLst>
              </a:rPr>
              <a:t>变量能够被引用。例如：</a:t>
            </a:r>
            <a:endParaRPr lang="zh-CN" altLang="en-US" sz="28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zh-CN" altLang="en-US" sz="2800" b="1" dirty="0">
                <a:solidFill>
                  <a:prstClr val="black"/>
                </a:solidFill>
                <a:effectLst>
                  <a:outerShdw blurRad="38100" dist="38100" dir="2700000" algn="tl">
                    <a:srgbClr val="C0C0C0"/>
                  </a:outerShdw>
                </a:effectLst>
              </a:rPr>
              <a:t>	</a:t>
            </a:r>
            <a:r>
              <a:rPr lang="en-US" altLang="zh-CN" sz="2800" b="1" dirty="0" err="1">
                <a:solidFill>
                  <a:prstClr val="black"/>
                </a:solidFill>
                <a:effectLst>
                  <a:outerShdw blurRad="38100" dist="38100" dir="2700000" algn="tl">
                    <a:srgbClr val="C0C0C0"/>
                  </a:outerShdw>
                </a:effectLst>
              </a:rPr>
              <a:t>int</a:t>
            </a:r>
            <a:r>
              <a:rPr lang="en-US" altLang="zh-CN" sz="2800" b="1" dirty="0">
                <a:solidFill>
                  <a:prstClr val="black"/>
                </a:solidFill>
                <a:effectLst>
                  <a:outerShdw blurRad="38100" dist="38100" dir="2700000" algn="tl">
                    <a:srgbClr val="C0C0C0"/>
                  </a:outerShdw>
                </a:effectLst>
              </a:rPr>
              <a:t> v;</a:t>
            </a:r>
            <a:endParaRPr lang="en-US" altLang="zh-CN" sz="28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en-US" altLang="zh-CN" sz="2800" b="1" dirty="0">
                <a:solidFill>
                  <a:prstClr val="black"/>
                </a:solidFill>
                <a:effectLst>
                  <a:outerShdw blurRad="38100" dist="38100" dir="2700000" algn="tl">
                    <a:srgbClr val="C0C0C0"/>
                  </a:outerShdw>
                </a:effectLst>
              </a:rPr>
              <a:t>	</a:t>
            </a:r>
            <a:r>
              <a:rPr lang="en-US" altLang="zh-CN" sz="2800" b="1" dirty="0" err="1">
                <a:solidFill>
                  <a:prstClr val="black"/>
                </a:solidFill>
                <a:effectLst>
                  <a:outerShdw blurRad="38100" dist="38100" dir="2700000" algn="tl">
                    <a:srgbClr val="C0C0C0"/>
                  </a:outerShdw>
                </a:effectLst>
              </a:rPr>
              <a:t>int</a:t>
            </a:r>
            <a:r>
              <a:rPr lang="en-US" altLang="zh-CN" sz="2800" b="1" dirty="0">
                <a:solidFill>
                  <a:prstClr val="black"/>
                </a:solidFill>
                <a:effectLst>
                  <a:outerShdw blurRad="38100" dist="38100" dir="2700000" algn="tl">
                    <a:srgbClr val="C0C0C0"/>
                  </a:outerShdw>
                </a:effectLst>
              </a:rPr>
              <a:t>  &amp;</a:t>
            </a:r>
            <a:r>
              <a:rPr lang="en-US" altLang="zh-CN" sz="2800" b="1" dirty="0" err="1">
                <a:solidFill>
                  <a:prstClr val="black"/>
                </a:solidFill>
                <a:effectLst>
                  <a:outerShdw blurRad="38100" dist="38100" dir="2700000" algn="tl">
                    <a:srgbClr val="C0C0C0"/>
                  </a:outerShdw>
                </a:effectLst>
              </a:rPr>
              <a:t>rV</a:t>
            </a:r>
            <a:r>
              <a:rPr lang="en-US" altLang="zh-CN" sz="2800" b="1" dirty="0">
                <a:solidFill>
                  <a:prstClr val="black"/>
                </a:solidFill>
                <a:effectLst>
                  <a:outerShdw blurRad="38100" dist="38100" dir="2700000" algn="tl">
                    <a:srgbClr val="C0C0C0"/>
                  </a:outerShdw>
                </a:effectLst>
              </a:rPr>
              <a:t> = v;  //ok</a:t>
            </a:r>
            <a:endParaRPr lang="en-US" altLang="zh-CN" sz="2800" b="1" dirty="0">
              <a:solidFill>
                <a:prstClr val="black"/>
              </a:solidFill>
              <a:effectLst>
                <a:outerShdw blurRad="38100" dist="38100" dir="2700000" algn="tl">
                  <a:srgbClr val="C0C0C0"/>
                </a:outerShdw>
              </a:effectLst>
            </a:endParaRPr>
          </a:p>
        </p:txBody>
      </p:sp>
      <p:sp>
        <p:nvSpPr>
          <p:cNvPr id="530437" name="Rectangle 5"/>
          <p:cNvSpPr>
            <a:spLocks noChangeArrowheads="1"/>
          </p:cNvSpPr>
          <p:nvPr/>
        </p:nvSpPr>
        <p:spPr bwMode="auto">
          <a:xfrm>
            <a:off x="1919536" y="3131598"/>
            <a:ext cx="7543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indent="762000">
              <a:defRPr kumimoji="1" sz="2400">
                <a:solidFill>
                  <a:schemeClr val="tx1"/>
                </a:solidFill>
                <a:latin typeface="Times New Roman" panose="02020603050405020304" pitchFamily="18" charset="0"/>
                <a:ea typeface="宋体" panose="02010600030101010101" pitchFamily="2" charset="-122"/>
              </a:defRPr>
            </a:lvl1pPr>
            <a:lvl2pPr marL="1238250" indent="-285750">
              <a:defRPr kumimoji="1" sz="2400">
                <a:solidFill>
                  <a:schemeClr val="tx1"/>
                </a:solidFill>
                <a:latin typeface="Times New Roman" panose="02020603050405020304" pitchFamily="18" charset="0"/>
                <a:ea typeface="宋体" panose="02010600030101010101" pitchFamily="2" charset="-122"/>
              </a:defRPr>
            </a:lvl2pPr>
            <a:lvl3pPr marL="1657350" indent="-228600">
              <a:defRPr kumimoji="1" sz="2400">
                <a:solidFill>
                  <a:schemeClr val="tx1"/>
                </a:solidFill>
                <a:latin typeface="Times New Roman" panose="02020603050405020304" pitchFamily="18" charset="0"/>
                <a:ea typeface="宋体" panose="02010600030101010101" pitchFamily="2" charset="-122"/>
              </a:defRPr>
            </a:lvl3pPr>
            <a:lvl4pPr marL="2076450" indent="-228600">
              <a:defRPr kumimoji="1" sz="2400">
                <a:solidFill>
                  <a:schemeClr val="tx1"/>
                </a:solidFill>
                <a:latin typeface="Times New Roman" panose="02020603050405020304" pitchFamily="18" charset="0"/>
                <a:ea typeface="宋体" panose="02010600030101010101" pitchFamily="2" charset="-122"/>
              </a:defRPr>
            </a:lvl4pPr>
            <a:lvl5pPr marL="2495550" indent="-228600">
              <a:defRPr kumimoji="1" sz="2400">
                <a:solidFill>
                  <a:schemeClr val="tx1"/>
                </a:solidFill>
                <a:latin typeface="Times New Roman" panose="02020603050405020304" pitchFamily="18" charset="0"/>
                <a:ea typeface="宋体" panose="02010600030101010101" pitchFamily="2" charset="-122"/>
              </a:defRPr>
            </a:lvl5pPr>
            <a:lvl6pPr marL="2952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9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67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24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800" dirty="0">
                <a:solidFill>
                  <a:srgbClr val="FF6600"/>
                </a:solidFill>
                <a:latin typeface="Arial" panose="020B0604020202020204" pitchFamily="34" charset="0"/>
              </a:rPr>
              <a:t>●</a:t>
            </a:r>
            <a:r>
              <a:rPr lang="zh-CN" altLang="en-US" sz="2800" b="1" dirty="0">
                <a:solidFill>
                  <a:prstClr val="black"/>
                </a:solidFill>
                <a:effectLst>
                  <a:outerShdw blurRad="38100" dist="38100" dir="2700000" algn="tl">
                    <a:srgbClr val="C0C0C0"/>
                  </a:outerShdw>
                </a:effectLst>
                <a:latin typeface="Arial" panose="020B0604020202020204" pitchFamily="34" charset="0"/>
              </a:rPr>
              <a:t>常量能够被引用。</a:t>
            </a:r>
            <a:r>
              <a:rPr lang="zh-CN" altLang="en-US" sz="2800" b="1" dirty="0">
                <a:solidFill>
                  <a:prstClr val="black"/>
                </a:solidFill>
                <a:latin typeface="Arial" panose="020B0604020202020204" pitchFamily="34" charset="0"/>
              </a:rPr>
              <a:t>例如：</a:t>
            </a:r>
            <a:endParaRPr lang="zh-CN" altLang="en-US" sz="2800" b="1" dirty="0">
              <a:solidFill>
                <a:prstClr val="black"/>
              </a:solidFill>
              <a:latin typeface="Arial" panose="020B0604020202020204" pitchFamily="34" charset="0"/>
            </a:endParaRPr>
          </a:p>
          <a:p>
            <a:pPr eaLnBrk="0" fontAlgn="base" hangingPunct="0">
              <a:spcBef>
                <a:spcPct val="0"/>
              </a:spcBef>
              <a:spcAft>
                <a:spcPct val="0"/>
              </a:spcAft>
            </a:pPr>
            <a:r>
              <a:rPr lang="en-US" altLang="zh-CN" sz="2800" b="1" dirty="0">
                <a:solidFill>
                  <a:prstClr val="black"/>
                </a:solidFill>
                <a:latin typeface="Arial" panose="020B0604020202020204" pitchFamily="34" charset="0"/>
              </a:rPr>
              <a:t>    </a:t>
            </a:r>
            <a:r>
              <a:rPr lang="en-US" altLang="zh-CN" sz="2800" b="1" dirty="0" err="1">
                <a:solidFill>
                  <a:prstClr val="black"/>
                </a:solidFill>
                <a:latin typeface="Arial" panose="020B0604020202020204" pitchFamily="34" charset="0"/>
              </a:rPr>
              <a:t>const</a:t>
            </a:r>
            <a:r>
              <a:rPr lang="en-US" altLang="zh-CN" sz="2800" b="1" dirty="0">
                <a:solidFill>
                  <a:prstClr val="black"/>
                </a:solidFill>
                <a:latin typeface="Arial" panose="020B0604020202020204" pitchFamily="34" charset="0"/>
              </a:rPr>
              <a:t> </a:t>
            </a:r>
            <a:r>
              <a:rPr lang="en-US" altLang="zh-CN" sz="2800" b="1" dirty="0" err="1">
                <a:solidFill>
                  <a:prstClr val="black"/>
                </a:solidFill>
                <a:latin typeface="Arial" panose="020B0604020202020204" pitchFamily="34" charset="0"/>
              </a:rPr>
              <a:t>int</a:t>
            </a:r>
            <a:r>
              <a:rPr lang="en-US" altLang="zh-CN" sz="2800" b="1" dirty="0">
                <a:solidFill>
                  <a:prstClr val="black"/>
                </a:solidFill>
                <a:latin typeface="Arial" panose="020B0604020202020204" pitchFamily="34" charset="0"/>
              </a:rPr>
              <a:t> c = 100;</a:t>
            </a:r>
            <a:endParaRPr lang="en-US" altLang="zh-CN" sz="2800" b="1" dirty="0">
              <a:solidFill>
                <a:prstClr val="black"/>
              </a:solidFill>
              <a:latin typeface="Arial" panose="020B0604020202020204" pitchFamily="34" charset="0"/>
            </a:endParaRPr>
          </a:p>
          <a:p>
            <a:pPr eaLnBrk="0" fontAlgn="base" hangingPunct="0">
              <a:spcBef>
                <a:spcPct val="0"/>
              </a:spcBef>
              <a:spcAft>
                <a:spcPct val="0"/>
              </a:spcAft>
            </a:pPr>
            <a:r>
              <a:rPr lang="en-US" altLang="zh-CN" sz="2800" b="1" dirty="0">
                <a:solidFill>
                  <a:prstClr val="black"/>
                </a:solidFill>
                <a:latin typeface="Arial" panose="020B0604020202020204" pitchFamily="34" charset="0"/>
              </a:rPr>
              <a:t>    </a:t>
            </a:r>
            <a:r>
              <a:rPr lang="en-US" altLang="zh-CN" sz="2800" b="1" dirty="0" err="1">
                <a:solidFill>
                  <a:prstClr val="black"/>
                </a:solidFill>
                <a:latin typeface="Arial" panose="020B0604020202020204" pitchFamily="34" charset="0"/>
              </a:rPr>
              <a:t>const</a:t>
            </a:r>
            <a:r>
              <a:rPr lang="en-US" altLang="zh-CN" sz="2800" b="1" dirty="0">
                <a:solidFill>
                  <a:prstClr val="black"/>
                </a:solidFill>
                <a:latin typeface="Arial" panose="020B0604020202020204" pitchFamily="34" charset="0"/>
              </a:rPr>
              <a:t> </a:t>
            </a:r>
            <a:r>
              <a:rPr lang="en-US" altLang="zh-CN" sz="2800" b="1" dirty="0" err="1">
                <a:solidFill>
                  <a:prstClr val="black"/>
                </a:solidFill>
                <a:latin typeface="Arial" panose="020B0604020202020204" pitchFamily="34" charset="0"/>
              </a:rPr>
              <a:t>int</a:t>
            </a:r>
            <a:r>
              <a:rPr lang="en-US" altLang="zh-CN" sz="2800" b="1" dirty="0">
                <a:solidFill>
                  <a:prstClr val="black"/>
                </a:solidFill>
                <a:latin typeface="Arial" panose="020B0604020202020204" pitchFamily="34" charset="0"/>
              </a:rPr>
              <a:t> &amp;</a:t>
            </a:r>
            <a:r>
              <a:rPr lang="en-US" altLang="zh-CN" sz="2800" b="1" dirty="0" err="1">
                <a:solidFill>
                  <a:prstClr val="black"/>
                </a:solidFill>
                <a:latin typeface="Arial" panose="020B0604020202020204" pitchFamily="34" charset="0"/>
              </a:rPr>
              <a:t>rC</a:t>
            </a:r>
            <a:r>
              <a:rPr lang="en-US" altLang="zh-CN" sz="2800" b="1" dirty="0">
                <a:solidFill>
                  <a:prstClr val="black"/>
                </a:solidFill>
                <a:latin typeface="Arial" panose="020B0604020202020204" pitchFamily="34" charset="0"/>
              </a:rPr>
              <a:t> = c;  //ok</a:t>
            </a:r>
            <a:endParaRPr lang="en-US" altLang="zh-CN" sz="2800" b="1" dirty="0">
              <a:solidFill>
                <a:prstClr val="black"/>
              </a:solidFill>
              <a:latin typeface="Arial" panose="020B0604020202020204" pitchFamily="34" charset="0"/>
            </a:endParaRPr>
          </a:p>
        </p:txBody>
      </p:sp>
      <p:sp>
        <p:nvSpPr>
          <p:cNvPr id="3" name="文本框 2"/>
          <p:cNvSpPr txBox="1"/>
          <p:nvPr/>
        </p:nvSpPr>
        <p:spPr>
          <a:xfrm>
            <a:off x="2168109" y="4723885"/>
            <a:ext cx="7653681" cy="1902059"/>
          </a:xfrm>
          <a:prstGeom prst="rect">
            <a:avLst/>
          </a:prstGeom>
          <a:noFill/>
        </p:spPr>
        <p:txBody>
          <a:bodyPr wrap="square" rtlCol="0">
            <a:spAutoFit/>
          </a:bodyPr>
          <a:lstStyle/>
          <a:p>
            <a:pPr lvl="1" fontAlgn="base">
              <a:lnSpc>
                <a:spcPct val="80000"/>
              </a:lnSpc>
              <a:spcBef>
                <a:spcPct val="0"/>
              </a:spcBef>
              <a:spcAft>
                <a:spcPct val="0"/>
              </a:spcAft>
              <a:defRPr/>
            </a:pPr>
            <a:r>
              <a:rPr kumimoji="1" lang="en-US" altLang="zh-CN" sz="2800" dirty="0">
                <a:solidFill>
                  <a:srgbClr val="FF6600"/>
                </a:solidFill>
                <a:latin typeface="Arial Rounded MT Bold" panose="020F0704030504030204" pitchFamily="34" charset="0"/>
                <a:ea typeface="楷体_GB2312" pitchFamily="49" charset="-122"/>
              </a:rPr>
              <a:t>●</a:t>
            </a:r>
            <a:r>
              <a:rPr kumimoji="1" lang="zh-CN" altLang="en-US"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若一个变量声明为</a:t>
            </a:r>
            <a:r>
              <a:rPr kumimoji="1" lang="en-US" altLang="zh-CN"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T&amp;</a:t>
            </a:r>
            <a:r>
              <a:rPr kumimoji="1" lang="zh-CN" altLang="en-US"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，必须用一个</a:t>
            </a:r>
            <a:r>
              <a:rPr kumimoji="1" lang="en-US" altLang="zh-CN"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T</a:t>
            </a:r>
            <a:r>
              <a:rPr kumimoji="1" lang="zh-CN" altLang="en-US"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类型的变量或对象，或能够转换为</a:t>
            </a:r>
            <a:r>
              <a:rPr kumimoji="1" lang="en-US" altLang="zh-CN"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T</a:t>
            </a:r>
            <a:r>
              <a:rPr kumimoji="1" lang="zh-CN" altLang="en-US"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类型的对象进行初始化。例如：</a:t>
            </a:r>
            <a:endParaRPr kumimoji="1" lang="zh-CN" altLang="en-US" sz="28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endParaRPr>
          </a:p>
          <a:p>
            <a:pPr lvl="2" fontAlgn="base">
              <a:lnSpc>
                <a:spcPct val="80000"/>
              </a:lnSpc>
              <a:spcBef>
                <a:spcPct val="0"/>
              </a:spcBef>
              <a:spcAft>
                <a:spcPct val="0"/>
              </a:spcAft>
              <a:defRPr/>
            </a:pPr>
            <a:r>
              <a:rPr kumimoji="1" lang="en-US" altLang="zh-CN" sz="2800" b="1" dirty="0">
                <a:solidFill>
                  <a:srgbClr val="B2B2B2"/>
                </a:solidFill>
                <a:latin typeface="Arial Rounded MT Bold" panose="020F0704030504030204" pitchFamily="34" charset="0"/>
                <a:ea typeface="楷体_GB2312" pitchFamily="49" charset="-122"/>
              </a:rPr>
              <a:t>   double  &amp;</a:t>
            </a:r>
            <a:r>
              <a:rPr kumimoji="1" lang="en-US" altLang="zh-CN" sz="2800" b="1" dirty="0" err="1">
                <a:solidFill>
                  <a:srgbClr val="B2B2B2"/>
                </a:solidFill>
                <a:latin typeface="Arial Rounded MT Bold" panose="020F0704030504030204" pitchFamily="34" charset="0"/>
                <a:ea typeface="楷体_GB2312" pitchFamily="49" charset="-122"/>
              </a:rPr>
              <a:t>rr</a:t>
            </a:r>
            <a:r>
              <a:rPr kumimoji="1" lang="en-US" altLang="zh-CN" sz="2800" b="1" dirty="0">
                <a:solidFill>
                  <a:srgbClr val="B2B2B2"/>
                </a:solidFill>
                <a:latin typeface="Arial Rounded MT Bold" panose="020F0704030504030204" pitchFamily="34" charset="0"/>
                <a:ea typeface="楷体_GB2312" pitchFamily="49" charset="-122"/>
              </a:rPr>
              <a:t> = 1;  //error</a:t>
            </a:r>
            <a:endParaRPr kumimoji="1" lang="zh-CN" altLang="en-US" sz="2800" b="1" dirty="0">
              <a:solidFill>
                <a:srgbClr val="B2B2B2"/>
              </a:solidFill>
              <a:latin typeface="Arial Rounded MT Bold" panose="020F0704030504030204" pitchFamily="34" charset="0"/>
              <a:ea typeface="楷体_GB2312" pitchFamily="49" charset="-122"/>
            </a:endParaRPr>
          </a:p>
          <a:p>
            <a:pPr eaLnBrk="0" fontAlgn="base" hangingPunct="0">
              <a:spcBef>
                <a:spcPct val="0"/>
              </a:spcBef>
              <a:spcAft>
                <a:spcPct val="0"/>
              </a:spcAft>
            </a:pPr>
            <a:endParaRPr kumimoji="1" lang="zh-CN" altLang="en-US" sz="2800" dirty="0">
              <a:solidFill>
                <a:prstClr val="black"/>
              </a:solidFill>
              <a:latin typeface="Arial Rounded MT Bold" panose="020F0704030504030204" pitchFamily="34" charset="0"/>
              <a:ea typeface="楷体_GB2312" pitchFamily="49" charset="-122"/>
            </a:endParaRPr>
          </a:p>
        </p:txBody>
      </p:sp>
      <p:sp>
        <p:nvSpPr>
          <p:cNvPr id="530438" name="Rectangle 6"/>
          <p:cNvSpPr>
            <a:spLocks noChangeArrowheads="1"/>
          </p:cNvSpPr>
          <p:nvPr/>
        </p:nvSpPr>
        <p:spPr bwMode="auto">
          <a:xfrm>
            <a:off x="2646117" y="3155231"/>
            <a:ext cx="6697663" cy="3054350"/>
          </a:xfrm>
          <a:prstGeom prst="rect">
            <a:avLst/>
          </a:prstGeom>
          <a:solidFill>
            <a:srgbClr val="FFFFCC"/>
          </a:solidFill>
          <a:ln w="381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2961005">
              <a:defRPr kumimoji="1" sz="2400">
                <a:solidFill>
                  <a:schemeClr val="tx1"/>
                </a:solidFill>
                <a:latin typeface="Times New Roman" panose="02020603050405020304" pitchFamily="18" charset="0"/>
                <a:ea typeface="宋体" panose="02010600030101010101" pitchFamily="2" charset="-122"/>
              </a:defRPr>
            </a:lvl2pPr>
            <a:lvl3pPr marL="3140075">
              <a:defRPr kumimoji="1" sz="2400">
                <a:solidFill>
                  <a:schemeClr val="tx1"/>
                </a:solidFill>
                <a:latin typeface="Times New Roman" panose="02020603050405020304" pitchFamily="18" charset="0"/>
                <a:ea typeface="宋体" panose="02010600030101010101" pitchFamily="2" charset="-122"/>
              </a:defRPr>
            </a:lvl3pPr>
            <a:lvl4pPr marL="3319780">
              <a:defRPr kumimoji="1" sz="2400">
                <a:solidFill>
                  <a:schemeClr val="tx1"/>
                </a:solidFill>
                <a:latin typeface="Times New Roman" panose="02020603050405020304" pitchFamily="18" charset="0"/>
                <a:ea typeface="宋体" panose="02010600030101010101" pitchFamily="2" charset="-122"/>
              </a:defRPr>
            </a:lvl4pPr>
            <a:lvl5pPr marL="3498850">
              <a:defRPr kumimoji="1" sz="2400">
                <a:solidFill>
                  <a:schemeClr val="tx1"/>
                </a:solidFill>
                <a:latin typeface="Times New Roman" panose="02020603050405020304" pitchFamily="18" charset="0"/>
                <a:ea typeface="宋体" panose="02010600030101010101" pitchFamily="2" charset="-122"/>
              </a:defRPr>
            </a:lvl5pPr>
            <a:lvl6pPr marL="3956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4132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870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327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3200" b="1" dirty="0">
                <a:solidFill>
                  <a:prstClr val="black"/>
                </a:solidFill>
              </a:rPr>
              <a:t>注意：</a:t>
            </a:r>
            <a:endParaRPr lang="zh-CN" altLang="en-US" sz="3200" b="1" dirty="0">
              <a:solidFill>
                <a:prstClr val="black"/>
              </a:solidFill>
            </a:endParaRPr>
          </a:p>
          <a:p>
            <a:pPr eaLnBrk="0" fontAlgn="base" hangingPunct="0">
              <a:spcBef>
                <a:spcPct val="0"/>
              </a:spcBef>
              <a:spcAft>
                <a:spcPct val="0"/>
              </a:spcAft>
            </a:pPr>
            <a:r>
              <a:rPr lang="zh-CN" altLang="en-US" sz="3200" b="1" dirty="0">
                <a:solidFill>
                  <a:prstClr val="black"/>
                </a:solidFill>
              </a:rPr>
              <a:t>	如果引用所表示的目标不是左值，则引用也不是左值。例如：</a:t>
            </a:r>
            <a:endParaRPr lang="zh-CN" altLang="en-US" sz="3200" b="1" dirty="0">
              <a:solidFill>
                <a:prstClr val="black"/>
              </a:solidFill>
            </a:endParaRPr>
          </a:p>
          <a:p>
            <a:pPr eaLnBrk="0" fontAlgn="base" hangingPunct="0">
              <a:spcBef>
                <a:spcPct val="0"/>
              </a:spcBef>
              <a:spcAft>
                <a:spcPct val="0"/>
              </a:spcAft>
            </a:pPr>
            <a:r>
              <a:rPr lang="zh-CN" altLang="en-US" sz="3200" b="1" dirty="0">
                <a:solidFill>
                  <a:prstClr val="black"/>
                </a:solidFill>
              </a:rPr>
              <a:t>	</a:t>
            </a:r>
            <a:r>
              <a:rPr lang="en-US" altLang="zh-CN" sz="3200" b="1" dirty="0" err="1">
                <a:solidFill>
                  <a:prstClr val="black"/>
                </a:solidFill>
              </a:rPr>
              <a:t>const</a:t>
            </a:r>
            <a:r>
              <a:rPr lang="en-US" altLang="zh-CN" sz="3200" b="1" dirty="0">
                <a:solidFill>
                  <a:prstClr val="black"/>
                </a:solidFill>
              </a:rPr>
              <a:t> </a:t>
            </a:r>
            <a:r>
              <a:rPr lang="en-US" altLang="zh-CN" sz="3200" b="1" dirty="0" err="1">
                <a:solidFill>
                  <a:prstClr val="black"/>
                </a:solidFill>
              </a:rPr>
              <a:t>int</a:t>
            </a:r>
            <a:r>
              <a:rPr lang="en-US" altLang="zh-CN" sz="3200" b="1" dirty="0">
                <a:solidFill>
                  <a:prstClr val="black"/>
                </a:solidFill>
              </a:rPr>
              <a:t> c=100;</a:t>
            </a:r>
            <a:endParaRPr lang="en-US" altLang="zh-CN" sz="3200" b="1" dirty="0">
              <a:solidFill>
                <a:prstClr val="black"/>
              </a:solidFill>
            </a:endParaRPr>
          </a:p>
          <a:p>
            <a:pPr eaLnBrk="0" fontAlgn="base" hangingPunct="0">
              <a:spcBef>
                <a:spcPct val="0"/>
              </a:spcBef>
              <a:spcAft>
                <a:spcPct val="0"/>
              </a:spcAft>
            </a:pPr>
            <a:r>
              <a:rPr lang="en-US" altLang="zh-CN" sz="3200" b="1" dirty="0">
                <a:solidFill>
                  <a:prstClr val="black"/>
                </a:solidFill>
              </a:rPr>
              <a:t>	</a:t>
            </a:r>
            <a:r>
              <a:rPr lang="en-US" altLang="zh-CN" sz="3200" b="1" dirty="0" err="1">
                <a:solidFill>
                  <a:prstClr val="black"/>
                </a:solidFill>
              </a:rPr>
              <a:t>const</a:t>
            </a:r>
            <a:r>
              <a:rPr lang="en-US" altLang="zh-CN" sz="3200" b="1" dirty="0">
                <a:solidFill>
                  <a:prstClr val="black"/>
                </a:solidFill>
              </a:rPr>
              <a:t> </a:t>
            </a:r>
            <a:r>
              <a:rPr lang="en-US" altLang="zh-CN" sz="3200" b="1" dirty="0" err="1">
                <a:solidFill>
                  <a:prstClr val="black"/>
                </a:solidFill>
              </a:rPr>
              <a:t>int</a:t>
            </a:r>
            <a:r>
              <a:rPr lang="en-US" altLang="zh-CN" sz="3200" b="1" dirty="0">
                <a:solidFill>
                  <a:prstClr val="black"/>
                </a:solidFill>
              </a:rPr>
              <a:t>&amp; </a:t>
            </a:r>
            <a:r>
              <a:rPr lang="en-US" altLang="zh-CN" sz="3200" b="1" dirty="0" err="1">
                <a:solidFill>
                  <a:prstClr val="black"/>
                </a:solidFill>
              </a:rPr>
              <a:t>rC</a:t>
            </a:r>
            <a:r>
              <a:rPr lang="en-US" altLang="zh-CN" sz="3200" b="1" dirty="0">
                <a:solidFill>
                  <a:prstClr val="black"/>
                </a:solidFill>
              </a:rPr>
              <a:t>=c; //ok</a:t>
            </a:r>
            <a:endParaRPr lang="en-US" altLang="zh-CN" sz="3200" b="1" dirty="0">
              <a:solidFill>
                <a:prstClr val="black"/>
              </a:solidFill>
            </a:endParaRPr>
          </a:p>
          <a:p>
            <a:pPr eaLnBrk="0" fontAlgn="base" hangingPunct="0">
              <a:spcBef>
                <a:spcPct val="0"/>
              </a:spcBef>
              <a:spcAft>
                <a:spcPct val="0"/>
              </a:spcAft>
            </a:pPr>
            <a:r>
              <a:rPr lang="en-US" altLang="zh-CN" sz="3200" b="1" dirty="0">
                <a:solidFill>
                  <a:prstClr val="black"/>
                </a:solidFill>
              </a:rPr>
              <a:t>	</a:t>
            </a:r>
            <a:r>
              <a:rPr lang="en-US" altLang="zh-CN" sz="3200" b="1" dirty="0" err="1">
                <a:solidFill>
                  <a:prstClr val="black"/>
                </a:solidFill>
              </a:rPr>
              <a:t>rC</a:t>
            </a:r>
            <a:r>
              <a:rPr lang="en-US" altLang="zh-CN" sz="3200" b="1" dirty="0">
                <a:solidFill>
                  <a:prstClr val="black"/>
                </a:solidFill>
              </a:rPr>
              <a:t>=50; //error</a:t>
            </a:r>
            <a:endParaRPr lang="en-US" altLang="zh-CN" sz="3200" b="1"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436"/>
                                        </p:tgtEl>
                                        <p:attrNameLst>
                                          <p:attrName>style.visibility</p:attrName>
                                        </p:attrNameLst>
                                      </p:cBhvr>
                                      <p:to>
                                        <p:strVal val="visible"/>
                                      </p:to>
                                    </p:set>
                                    <p:anim calcmode="lin" valueType="num">
                                      <p:cBhvr additive="base">
                                        <p:cTn id="7" dur="500" fill="hold"/>
                                        <p:tgtEl>
                                          <p:spTgt spid="530436"/>
                                        </p:tgtEl>
                                        <p:attrNameLst>
                                          <p:attrName>ppt_x</p:attrName>
                                        </p:attrNameLst>
                                      </p:cBhvr>
                                      <p:tavLst>
                                        <p:tav tm="0">
                                          <p:val>
                                            <p:strVal val="#ppt_x"/>
                                          </p:val>
                                        </p:tav>
                                        <p:tav tm="100000">
                                          <p:val>
                                            <p:strVal val="#ppt_x"/>
                                          </p:val>
                                        </p:tav>
                                      </p:tavLst>
                                    </p:anim>
                                    <p:anim calcmode="lin" valueType="num">
                                      <p:cBhvr additive="base">
                                        <p:cTn id="8" dur="500" fill="hold"/>
                                        <p:tgtEl>
                                          <p:spTgt spid="530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30437"/>
                                        </p:tgtEl>
                                        <p:attrNameLst>
                                          <p:attrName>style.visibility</p:attrName>
                                        </p:attrNameLst>
                                      </p:cBhvr>
                                      <p:to>
                                        <p:strVal val="visible"/>
                                      </p:to>
                                    </p:set>
                                    <p:animEffect transition="in" filter="slide(fromBottom)">
                                      <p:cBhvr>
                                        <p:cTn id="13" dur="500"/>
                                        <p:tgtEl>
                                          <p:spTgt spid="53043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0438"/>
                                        </p:tgtEl>
                                        <p:attrNameLst>
                                          <p:attrName>style.visibility</p:attrName>
                                        </p:attrNameLst>
                                      </p:cBhvr>
                                      <p:to>
                                        <p:strVal val="visible"/>
                                      </p:to>
                                    </p:set>
                                    <p:animEffect transition="in" filter="dissolve">
                                      <p:cBhvr>
                                        <p:cTn id="37"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p:bldP spid="530437" grpId="0" autoUpdateAnimBg="0"/>
      <p:bldP spid="3" grpId="0"/>
      <p:bldP spid="53043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ChangeArrowheads="1"/>
          </p:cNvSpPr>
          <p:nvPr/>
        </p:nvSpPr>
        <p:spPr bwMode="auto">
          <a:xfrm>
            <a:off x="1847528" y="1628800"/>
            <a:ext cx="741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marL="2484755" indent="-609600">
              <a:defRPr kumimoji="1" sz="2400">
                <a:solidFill>
                  <a:schemeClr val="tx1"/>
                </a:solidFill>
                <a:latin typeface="Times New Roman" panose="02020603050405020304" pitchFamily="18" charset="0"/>
                <a:ea typeface="宋体" panose="02010600030101010101" pitchFamily="2" charset="-122"/>
              </a:defRPr>
            </a:lvl3pPr>
            <a:lvl4pPr marL="3273425" indent="-609600">
              <a:defRPr kumimoji="1" sz="2400">
                <a:solidFill>
                  <a:schemeClr val="tx1"/>
                </a:solidFill>
                <a:latin typeface="Times New Roman" panose="02020603050405020304" pitchFamily="18" charset="0"/>
                <a:ea typeface="宋体" panose="02010600030101010101" pitchFamily="2" charset="-122"/>
              </a:defRPr>
            </a:lvl4pPr>
            <a:lvl5pPr marL="4062730" indent="-609600">
              <a:defRPr kumimoji="1" sz="2400">
                <a:solidFill>
                  <a:schemeClr val="tx1"/>
                </a:solidFill>
                <a:latin typeface="Times New Roman" panose="02020603050405020304" pitchFamily="18" charset="0"/>
                <a:ea typeface="宋体" panose="02010600030101010101" pitchFamily="2" charset="-122"/>
              </a:defRPr>
            </a:lvl5pPr>
            <a:lvl6pPr marL="45199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9771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343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8915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3200" b="1" dirty="0">
                <a:solidFill>
                  <a:prstClr val="black"/>
                </a:solidFill>
                <a:effectLst>
                  <a:outerShdw blurRad="38100" dist="38100" dir="2700000" algn="tl">
                    <a:srgbClr val="C0C0C0"/>
                  </a:outerShdw>
                </a:effectLst>
              </a:rPr>
              <a:t>	</a:t>
            </a:r>
            <a:r>
              <a:rPr lang="en-US" altLang="zh-CN" sz="2000" b="1" dirty="0">
                <a:solidFill>
                  <a:srgbClr val="FF6600"/>
                </a:solidFill>
                <a:effectLst>
                  <a:outerShdw blurRad="38100" dist="38100" dir="2700000" algn="tl">
                    <a:srgbClr val="C0C0C0"/>
                  </a:outerShdw>
                </a:effectLst>
              </a:rPr>
              <a:t>●</a:t>
            </a:r>
            <a:r>
              <a:rPr lang="zh-CN" altLang="en-US" sz="3200" b="1" dirty="0">
                <a:solidFill>
                  <a:prstClr val="black"/>
                </a:solidFill>
                <a:effectLst>
                  <a:outerShdw blurRad="38100" dist="38100" dir="2700000" algn="tl">
                    <a:srgbClr val="C0C0C0"/>
                  </a:outerShdw>
                </a:effectLst>
              </a:rPr>
              <a:t>指针变量能够被引用。例如：</a:t>
            </a:r>
            <a:endParaRPr lang="zh-CN" altLang="en-US" sz="32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zh-CN" altLang="en-US" sz="3200" b="1" dirty="0">
                <a:solidFill>
                  <a:prstClr val="black"/>
                </a:solidFill>
                <a:effectLst>
                  <a:outerShdw blurRad="38100" dist="38100" dir="2700000" algn="tl">
                    <a:srgbClr val="C0C0C0"/>
                  </a:outerShdw>
                </a:effectLst>
              </a:rPr>
              <a:t>	 </a:t>
            </a:r>
            <a:r>
              <a:rPr lang="en-US" altLang="zh-CN" sz="3200" b="1" dirty="0" err="1">
                <a:solidFill>
                  <a:prstClr val="black"/>
                </a:solidFill>
                <a:effectLst>
                  <a:outerShdw blurRad="38100" dist="38100" dir="2700000" algn="tl">
                    <a:srgbClr val="C0C0C0"/>
                  </a:outerShdw>
                </a:effectLst>
              </a:rPr>
              <a:t>int</a:t>
            </a:r>
            <a:r>
              <a:rPr lang="en-US" altLang="zh-CN" sz="3200" b="1" dirty="0">
                <a:solidFill>
                  <a:prstClr val="black"/>
                </a:solidFill>
                <a:effectLst>
                  <a:outerShdw blurRad="38100" dist="38100" dir="2700000" algn="tl">
                    <a:srgbClr val="C0C0C0"/>
                  </a:outerShdw>
                </a:effectLst>
              </a:rPr>
              <a:t>* p;</a:t>
            </a:r>
            <a:endParaRPr lang="en-US" altLang="zh-CN" sz="32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en-US" altLang="zh-CN" sz="3200" b="1" dirty="0">
                <a:solidFill>
                  <a:prstClr val="black"/>
                </a:solidFill>
                <a:effectLst>
                  <a:outerShdw blurRad="38100" dist="38100" dir="2700000" algn="tl">
                    <a:srgbClr val="C0C0C0"/>
                  </a:outerShdw>
                </a:effectLst>
              </a:rPr>
              <a:t>	 </a:t>
            </a:r>
            <a:r>
              <a:rPr lang="en-US" altLang="zh-CN" sz="3200" b="1" dirty="0" err="1">
                <a:solidFill>
                  <a:prstClr val="black"/>
                </a:solidFill>
                <a:effectLst>
                  <a:outerShdw blurRad="38100" dist="38100" dir="2700000" algn="tl">
                    <a:srgbClr val="C0C0C0"/>
                  </a:outerShdw>
                </a:effectLst>
              </a:rPr>
              <a:t>int</a:t>
            </a:r>
            <a:r>
              <a:rPr lang="en-US" altLang="zh-CN" sz="3200" b="1" dirty="0">
                <a:solidFill>
                  <a:prstClr val="black"/>
                </a:solidFill>
                <a:effectLst>
                  <a:outerShdw blurRad="38100" dist="38100" dir="2700000" algn="tl">
                    <a:srgbClr val="C0C0C0"/>
                  </a:outerShdw>
                </a:effectLst>
              </a:rPr>
              <a:t>* &amp;</a:t>
            </a:r>
            <a:r>
              <a:rPr lang="en-US" altLang="zh-CN" sz="3200" b="1" dirty="0" err="1">
                <a:solidFill>
                  <a:prstClr val="black"/>
                </a:solidFill>
                <a:effectLst>
                  <a:outerShdw blurRad="38100" dist="38100" dir="2700000" algn="tl">
                    <a:srgbClr val="C0C0C0"/>
                  </a:outerShdw>
                </a:effectLst>
              </a:rPr>
              <a:t>rp</a:t>
            </a:r>
            <a:r>
              <a:rPr lang="en-US" altLang="zh-CN" sz="3200" b="1" dirty="0">
                <a:solidFill>
                  <a:prstClr val="black"/>
                </a:solidFill>
                <a:effectLst>
                  <a:outerShdw blurRad="38100" dist="38100" dir="2700000" algn="tl">
                    <a:srgbClr val="C0C0C0"/>
                  </a:outerShdw>
                </a:effectLst>
              </a:rPr>
              <a:t> = p;  //ok</a:t>
            </a:r>
            <a:endParaRPr lang="en-US" altLang="zh-CN" sz="3200" b="1" dirty="0">
              <a:solidFill>
                <a:prstClr val="black"/>
              </a:solidFill>
              <a:effectLst>
                <a:outerShdw blurRad="38100" dist="38100" dir="2700000" algn="tl">
                  <a:srgbClr val="C0C0C0"/>
                </a:outerShdw>
              </a:effectLst>
            </a:endParaRPr>
          </a:p>
        </p:txBody>
      </p:sp>
      <p:sp>
        <p:nvSpPr>
          <p:cNvPr id="9" name="Rectangle 6"/>
          <p:cNvSpPr>
            <a:spLocks noChangeArrowheads="1"/>
          </p:cNvSpPr>
          <p:nvPr/>
        </p:nvSpPr>
        <p:spPr bwMode="auto">
          <a:xfrm>
            <a:off x="2094538" y="3704299"/>
            <a:ext cx="75438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indent="762000">
              <a:defRPr kumimoji="1" sz="2400">
                <a:solidFill>
                  <a:schemeClr val="tx1"/>
                </a:solidFill>
                <a:latin typeface="Times New Roman" panose="02020603050405020304" pitchFamily="18" charset="0"/>
                <a:ea typeface="宋体" panose="02010600030101010101" pitchFamily="2" charset="-122"/>
              </a:defRPr>
            </a:lvl1pPr>
            <a:lvl2pPr marL="1238250" indent="-285750">
              <a:defRPr kumimoji="1" sz="2400">
                <a:solidFill>
                  <a:schemeClr val="tx1"/>
                </a:solidFill>
                <a:latin typeface="Times New Roman" panose="02020603050405020304" pitchFamily="18" charset="0"/>
                <a:ea typeface="宋体" panose="02010600030101010101" pitchFamily="2" charset="-122"/>
              </a:defRPr>
            </a:lvl2pPr>
            <a:lvl3pPr marL="1657350" indent="-228600">
              <a:defRPr kumimoji="1" sz="2400">
                <a:solidFill>
                  <a:schemeClr val="tx1"/>
                </a:solidFill>
                <a:latin typeface="Times New Roman" panose="02020603050405020304" pitchFamily="18" charset="0"/>
                <a:ea typeface="宋体" panose="02010600030101010101" pitchFamily="2" charset="-122"/>
              </a:defRPr>
            </a:lvl3pPr>
            <a:lvl4pPr marL="2076450" indent="-228600">
              <a:defRPr kumimoji="1" sz="2400">
                <a:solidFill>
                  <a:schemeClr val="tx1"/>
                </a:solidFill>
                <a:latin typeface="Times New Roman" panose="02020603050405020304" pitchFamily="18" charset="0"/>
                <a:ea typeface="宋体" panose="02010600030101010101" pitchFamily="2" charset="-122"/>
              </a:defRPr>
            </a:lvl4pPr>
            <a:lvl5pPr marL="2495550" indent="-228600">
              <a:defRPr kumimoji="1" sz="2400">
                <a:solidFill>
                  <a:schemeClr val="tx1"/>
                </a:solidFill>
                <a:latin typeface="Times New Roman" panose="02020603050405020304" pitchFamily="18" charset="0"/>
                <a:ea typeface="宋体" panose="02010600030101010101" pitchFamily="2" charset="-122"/>
              </a:defRPr>
            </a:lvl5pPr>
            <a:lvl6pPr marL="2952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9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67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24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pPr>
            <a:r>
              <a:rPr lang="en-US" altLang="zh-CN" sz="2000" dirty="0">
                <a:solidFill>
                  <a:srgbClr val="B2B2B2"/>
                </a:solidFill>
                <a:latin typeface="Arial" panose="020B0604020202020204" pitchFamily="34" charset="0"/>
              </a:rPr>
              <a:t>●</a:t>
            </a:r>
            <a:r>
              <a:rPr lang="zh-CN" altLang="en-US" sz="3200" b="1" dirty="0">
                <a:solidFill>
                  <a:prstClr val="black"/>
                </a:solidFill>
                <a:effectLst>
                  <a:outerShdw blurRad="38100" dist="38100" dir="2700000" algn="tl">
                    <a:srgbClr val="C0C0C0"/>
                  </a:outerShdw>
                </a:effectLst>
                <a:latin typeface="Arial" panose="020B0604020202020204" pitchFamily="34" charset="0"/>
              </a:rPr>
              <a:t>不能建立指向引用的指针。例如：</a:t>
            </a:r>
            <a:endParaRPr lang="zh-CN" altLang="en-US" sz="3200"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pPr>
            <a:r>
              <a:rPr lang="en-US" altLang="zh-CN" sz="3200" b="1" dirty="0" err="1">
                <a:solidFill>
                  <a:prstClr val="black"/>
                </a:solidFill>
                <a:effectLst>
                  <a:outerShdw blurRad="38100" dist="38100" dir="2700000" algn="tl">
                    <a:srgbClr val="C0C0C0"/>
                  </a:outerShdw>
                </a:effectLst>
                <a:latin typeface="Arial" panose="020B0604020202020204" pitchFamily="34" charset="0"/>
              </a:rPr>
              <a:t>int</a:t>
            </a:r>
            <a:r>
              <a:rPr lang="en-US" altLang="zh-CN" sz="3200" b="1" dirty="0">
                <a:solidFill>
                  <a:prstClr val="black"/>
                </a:solidFill>
                <a:effectLst>
                  <a:outerShdw blurRad="38100" dist="38100" dir="2700000" algn="tl">
                    <a:srgbClr val="C0C0C0"/>
                  </a:outerShdw>
                </a:effectLst>
                <a:latin typeface="Arial" panose="020B0604020202020204" pitchFamily="34" charset="0"/>
              </a:rPr>
              <a:t> a;</a:t>
            </a:r>
            <a:endParaRPr lang="en-US" altLang="zh-CN" sz="3200"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pPr>
            <a:r>
              <a:rPr lang="en-US" altLang="zh-CN" sz="3200" b="1" dirty="0" err="1">
                <a:solidFill>
                  <a:prstClr val="black"/>
                </a:solidFill>
                <a:effectLst>
                  <a:outerShdw blurRad="38100" dist="38100" dir="2700000" algn="tl">
                    <a:srgbClr val="C0C0C0"/>
                  </a:outerShdw>
                </a:effectLst>
                <a:latin typeface="Arial" panose="020B0604020202020204" pitchFamily="34" charset="0"/>
              </a:rPr>
              <a:t>int</a:t>
            </a:r>
            <a:r>
              <a:rPr lang="en-US" altLang="zh-CN" sz="3200" b="1" dirty="0">
                <a:solidFill>
                  <a:prstClr val="black"/>
                </a:solidFill>
                <a:effectLst>
                  <a:outerShdw blurRad="38100" dist="38100" dir="2700000" algn="tl">
                    <a:srgbClr val="C0C0C0"/>
                  </a:outerShdw>
                </a:effectLst>
                <a:latin typeface="Arial" panose="020B0604020202020204" pitchFamily="34" charset="0"/>
              </a:rPr>
              <a:t>&amp;  </a:t>
            </a:r>
            <a:r>
              <a:rPr lang="en-US" altLang="zh-CN" sz="3200" b="1" dirty="0" err="1">
                <a:solidFill>
                  <a:prstClr val="black"/>
                </a:solidFill>
                <a:effectLst>
                  <a:outerShdw blurRad="38100" dist="38100" dir="2700000" algn="tl">
                    <a:srgbClr val="C0C0C0"/>
                  </a:outerShdw>
                </a:effectLst>
                <a:latin typeface="Arial" panose="020B0604020202020204" pitchFamily="34" charset="0"/>
              </a:rPr>
              <a:t>ra</a:t>
            </a:r>
            <a:r>
              <a:rPr lang="en-US" altLang="zh-CN" sz="3200" b="1" dirty="0">
                <a:solidFill>
                  <a:prstClr val="black"/>
                </a:solidFill>
                <a:effectLst>
                  <a:outerShdw blurRad="38100" dist="38100" dir="2700000" algn="tl">
                    <a:srgbClr val="C0C0C0"/>
                  </a:outerShdw>
                </a:effectLst>
                <a:latin typeface="Arial" panose="020B0604020202020204" pitchFamily="34" charset="0"/>
              </a:rPr>
              <a:t> = a; //ok</a:t>
            </a:r>
            <a:endParaRPr lang="en-US" altLang="zh-CN" sz="3200"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pPr>
            <a:r>
              <a:rPr lang="en-US" altLang="zh-CN" sz="3200" b="1" dirty="0" err="1">
                <a:solidFill>
                  <a:prstClr val="black"/>
                </a:solidFill>
                <a:effectLst>
                  <a:outerShdw blurRad="38100" dist="38100" dir="2700000" algn="tl">
                    <a:srgbClr val="C0C0C0"/>
                  </a:outerShdw>
                </a:effectLst>
                <a:latin typeface="Arial" panose="020B0604020202020204" pitchFamily="34" charset="0"/>
              </a:rPr>
              <a:t>int</a:t>
            </a:r>
            <a:r>
              <a:rPr lang="en-US" altLang="zh-CN" sz="3200" b="1" dirty="0">
                <a:solidFill>
                  <a:prstClr val="black"/>
                </a:solidFill>
                <a:effectLst>
                  <a:outerShdw blurRad="38100" dist="38100" dir="2700000" algn="tl">
                    <a:srgbClr val="C0C0C0"/>
                  </a:outerShdw>
                </a:effectLst>
                <a:latin typeface="Arial" panose="020B0604020202020204" pitchFamily="34" charset="0"/>
              </a:rPr>
              <a:t>&amp; *p = &amp;</a:t>
            </a:r>
            <a:r>
              <a:rPr lang="en-US" altLang="zh-CN" sz="3200" b="1" dirty="0" err="1">
                <a:solidFill>
                  <a:prstClr val="black"/>
                </a:solidFill>
                <a:effectLst>
                  <a:outerShdw blurRad="38100" dist="38100" dir="2700000" algn="tl">
                    <a:srgbClr val="C0C0C0"/>
                  </a:outerShdw>
                </a:effectLst>
                <a:latin typeface="Arial" panose="020B0604020202020204" pitchFamily="34" charset="0"/>
              </a:rPr>
              <a:t>ra</a:t>
            </a:r>
            <a:r>
              <a:rPr lang="en-US" altLang="zh-CN" sz="3200" b="1" dirty="0">
                <a:solidFill>
                  <a:prstClr val="black"/>
                </a:solidFill>
                <a:effectLst>
                  <a:outerShdw blurRad="38100" dist="38100" dir="2700000" algn="tl">
                    <a:srgbClr val="C0C0C0"/>
                  </a:outerShdw>
                </a:effectLst>
                <a:latin typeface="Arial" panose="020B0604020202020204" pitchFamily="34" charset="0"/>
              </a:rPr>
              <a:t>; </a:t>
            </a:r>
            <a:r>
              <a:rPr lang="en-US" altLang="zh-CN" sz="3200" b="1" dirty="0">
                <a:solidFill>
                  <a:srgbClr val="FF6600"/>
                </a:solidFill>
                <a:effectLst>
                  <a:outerShdw blurRad="38100" dist="38100" dir="2700000" algn="tl">
                    <a:srgbClr val="C0C0C0"/>
                  </a:outerShdw>
                </a:effectLst>
                <a:latin typeface="Arial" panose="020B0604020202020204" pitchFamily="34" charset="0"/>
              </a:rPr>
              <a:t>//error</a:t>
            </a:r>
            <a:endParaRPr lang="en-US" altLang="zh-CN" sz="3200" b="1" dirty="0">
              <a:solidFill>
                <a:srgbClr val="FF6600"/>
              </a:solidFill>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Rectangle 4"/>
          <p:cNvSpPr>
            <a:spLocks noChangeArrowheads="1"/>
          </p:cNvSpPr>
          <p:nvPr/>
        </p:nvSpPr>
        <p:spPr bwMode="auto">
          <a:xfrm>
            <a:off x="1779514" y="2893616"/>
            <a:ext cx="741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marL="2484755" indent="-609600">
              <a:defRPr kumimoji="1" sz="2400">
                <a:solidFill>
                  <a:schemeClr val="tx1"/>
                </a:solidFill>
                <a:latin typeface="Times New Roman" panose="02020603050405020304" pitchFamily="18" charset="0"/>
                <a:ea typeface="宋体" panose="02010600030101010101" pitchFamily="2" charset="-122"/>
              </a:defRPr>
            </a:lvl3pPr>
            <a:lvl4pPr marL="3273425" indent="-609600">
              <a:defRPr kumimoji="1" sz="2400">
                <a:solidFill>
                  <a:schemeClr val="tx1"/>
                </a:solidFill>
                <a:latin typeface="Times New Roman" panose="02020603050405020304" pitchFamily="18" charset="0"/>
                <a:ea typeface="宋体" panose="02010600030101010101" pitchFamily="2" charset="-122"/>
              </a:defRPr>
            </a:lvl4pPr>
            <a:lvl5pPr marL="4062730" indent="-609600">
              <a:defRPr kumimoji="1" sz="2400">
                <a:solidFill>
                  <a:schemeClr val="tx1"/>
                </a:solidFill>
                <a:latin typeface="Times New Roman" panose="02020603050405020304" pitchFamily="18" charset="0"/>
                <a:ea typeface="宋体" panose="02010600030101010101" pitchFamily="2" charset="-122"/>
              </a:defRPr>
            </a:lvl5pPr>
            <a:lvl6pPr marL="45199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9771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343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8915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000" b="1" dirty="0">
                <a:solidFill>
                  <a:srgbClr val="B2B2B2"/>
                </a:solidFill>
                <a:effectLst>
                  <a:outerShdw blurRad="38100" dist="38100" dir="2700000" algn="tl">
                    <a:srgbClr val="C0C0C0"/>
                  </a:outerShdw>
                </a:effectLst>
              </a:rPr>
              <a:t>	●</a:t>
            </a:r>
            <a:r>
              <a:rPr lang="zh-CN" altLang="en-US" sz="3200" b="1" dirty="0">
                <a:solidFill>
                  <a:prstClr val="black"/>
                </a:solidFill>
                <a:effectLst>
                  <a:outerShdw blurRad="38100" dist="38100" dir="2700000" algn="tl">
                    <a:srgbClr val="C0C0C0"/>
                  </a:outerShdw>
                </a:effectLst>
              </a:rPr>
              <a:t>数组不能够被引用。例如：</a:t>
            </a:r>
            <a:endParaRPr lang="zh-CN" altLang="en-US" sz="32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zh-CN" altLang="en-US" sz="3200" b="1" dirty="0">
                <a:solidFill>
                  <a:prstClr val="black"/>
                </a:solidFill>
                <a:effectLst>
                  <a:outerShdw blurRad="38100" dist="38100" dir="2700000" algn="tl">
                    <a:srgbClr val="C0C0C0"/>
                  </a:outerShdw>
                </a:effectLst>
              </a:rPr>
              <a:t>	</a:t>
            </a:r>
            <a:r>
              <a:rPr lang="en-US" altLang="zh-CN" sz="3200" b="1" dirty="0" err="1">
                <a:solidFill>
                  <a:prstClr val="black"/>
                </a:solidFill>
                <a:effectLst>
                  <a:outerShdw blurRad="38100" dist="38100" dir="2700000" algn="tl">
                    <a:srgbClr val="C0C0C0"/>
                  </a:outerShdw>
                </a:effectLst>
              </a:rPr>
              <a:t>int</a:t>
            </a:r>
            <a:r>
              <a:rPr lang="en-US" altLang="zh-CN" sz="3200" b="1" dirty="0">
                <a:solidFill>
                  <a:prstClr val="black"/>
                </a:solidFill>
                <a:effectLst>
                  <a:outerShdw blurRad="38100" dist="38100" dir="2700000" algn="tl">
                    <a:srgbClr val="C0C0C0"/>
                  </a:outerShdw>
                </a:effectLst>
              </a:rPr>
              <a:t> a[10];</a:t>
            </a:r>
            <a:endParaRPr lang="en-US" altLang="zh-CN" sz="3200" b="1" dirty="0">
              <a:solidFill>
                <a:prstClr val="black"/>
              </a:solidFill>
              <a:effectLst>
                <a:outerShdw blurRad="38100" dist="38100" dir="2700000" algn="tl">
                  <a:srgbClr val="C0C0C0"/>
                </a:outerShdw>
              </a:effectLst>
            </a:endParaRPr>
          </a:p>
          <a:p>
            <a:pPr eaLnBrk="0" fontAlgn="base" hangingPunct="0">
              <a:spcBef>
                <a:spcPct val="0"/>
              </a:spcBef>
              <a:spcAft>
                <a:spcPct val="0"/>
              </a:spcAft>
            </a:pPr>
            <a:r>
              <a:rPr lang="en-US" altLang="zh-CN" sz="3200" b="1" dirty="0">
                <a:solidFill>
                  <a:prstClr val="black"/>
                </a:solidFill>
                <a:effectLst>
                  <a:outerShdw blurRad="38100" dist="38100" dir="2700000" algn="tl">
                    <a:srgbClr val="C0C0C0"/>
                  </a:outerShdw>
                </a:effectLst>
              </a:rPr>
              <a:t>	</a:t>
            </a:r>
            <a:r>
              <a:rPr lang="en-US" altLang="zh-CN" sz="3200" b="1" dirty="0" err="1">
                <a:solidFill>
                  <a:prstClr val="black"/>
                </a:solidFill>
                <a:effectLst>
                  <a:outerShdw blurRad="38100" dist="38100" dir="2700000" algn="tl">
                    <a:srgbClr val="C0C0C0"/>
                  </a:outerShdw>
                </a:effectLst>
              </a:rPr>
              <a:t>int</a:t>
            </a:r>
            <a:r>
              <a:rPr lang="en-US" altLang="zh-CN" sz="3200" b="1" dirty="0">
                <a:solidFill>
                  <a:prstClr val="black"/>
                </a:solidFill>
                <a:effectLst>
                  <a:outerShdw blurRad="38100" dist="38100" dir="2700000" algn="tl">
                    <a:srgbClr val="C0C0C0"/>
                  </a:outerShdw>
                </a:effectLst>
              </a:rPr>
              <a:t> &amp;</a:t>
            </a:r>
            <a:r>
              <a:rPr lang="en-US" altLang="zh-CN" sz="3200" b="1" dirty="0" err="1">
                <a:solidFill>
                  <a:prstClr val="black"/>
                </a:solidFill>
                <a:effectLst>
                  <a:outerShdw blurRad="38100" dist="38100" dir="2700000" algn="tl">
                    <a:srgbClr val="C0C0C0"/>
                  </a:outerShdw>
                </a:effectLst>
              </a:rPr>
              <a:t>ra</a:t>
            </a:r>
            <a:r>
              <a:rPr lang="en-US" altLang="zh-CN" sz="3200" b="1" dirty="0">
                <a:solidFill>
                  <a:prstClr val="black"/>
                </a:solidFill>
                <a:effectLst>
                  <a:outerShdw blurRad="38100" dist="38100" dir="2700000" algn="tl">
                    <a:srgbClr val="C0C0C0"/>
                  </a:outerShdw>
                </a:effectLst>
              </a:rPr>
              <a:t> = a;  </a:t>
            </a:r>
            <a:r>
              <a:rPr lang="en-US" altLang="zh-CN" sz="3200" b="1" dirty="0">
                <a:solidFill>
                  <a:srgbClr val="FF6600"/>
                </a:solidFill>
                <a:effectLst>
                  <a:outerShdw blurRad="38100" dist="38100" dir="2700000" algn="tl">
                    <a:srgbClr val="C0C0C0"/>
                  </a:outerShdw>
                </a:effectLst>
              </a:rPr>
              <a:t>//error</a:t>
            </a:r>
            <a:endParaRPr lang="en-US" altLang="zh-CN" sz="3200" b="1" dirty="0">
              <a:solidFill>
                <a:srgbClr val="FF6600"/>
              </a:solidFill>
              <a:effectLst>
                <a:outerShdw blurRad="38100" dist="38100" dir="2700000" algn="tl">
                  <a:srgbClr val="C0C0C0"/>
                </a:outerShdw>
              </a:effectLst>
            </a:endParaRPr>
          </a:p>
        </p:txBody>
      </p:sp>
      <p:sp>
        <p:nvSpPr>
          <p:cNvPr id="532485" name="Rectangle 5"/>
          <p:cNvSpPr>
            <a:spLocks noChangeArrowheads="1"/>
          </p:cNvSpPr>
          <p:nvPr/>
        </p:nvSpPr>
        <p:spPr bwMode="auto">
          <a:xfrm>
            <a:off x="2021142" y="4662487"/>
            <a:ext cx="7543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indent="762000">
              <a:defRPr kumimoji="1" sz="2400">
                <a:solidFill>
                  <a:schemeClr val="tx1"/>
                </a:solidFill>
                <a:latin typeface="Times New Roman" panose="02020603050405020304" pitchFamily="18" charset="0"/>
                <a:ea typeface="宋体" panose="02010600030101010101" pitchFamily="2" charset="-122"/>
              </a:defRPr>
            </a:lvl1pPr>
            <a:lvl2pPr marL="1238250" indent="-285750">
              <a:defRPr kumimoji="1" sz="2400">
                <a:solidFill>
                  <a:schemeClr val="tx1"/>
                </a:solidFill>
                <a:latin typeface="Times New Roman" panose="02020603050405020304" pitchFamily="18" charset="0"/>
                <a:ea typeface="宋体" panose="02010600030101010101" pitchFamily="2" charset="-122"/>
              </a:defRPr>
            </a:lvl2pPr>
            <a:lvl3pPr marL="1657350" indent="-228600">
              <a:defRPr kumimoji="1" sz="2400">
                <a:solidFill>
                  <a:schemeClr val="tx1"/>
                </a:solidFill>
                <a:latin typeface="Times New Roman" panose="02020603050405020304" pitchFamily="18" charset="0"/>
                <a:ea typeface="宋体" panose="02010600030101010101" pitchFamily="2" charset="-122"/>
              </a:defRPr>
            </a:lvl3pPr>
            <a:lvl4pPr marL="2076450" indent="-228600">
              <a:defRPr kumimoji="1" sz="2400">
                <a:solidFill>
                  <a:schemeClr val="tx1"/>
                </a:solidFill>
                <a:latin typeface="Times New Roman" panose="02020603050405020304" pitchFamily="18" charset="0"/>
                <a:ea typeface="宋体" panose="02010600030101010101" pitchFamily="2" charset="-122"/>
              </a:defRPr>
            </a:lvl4pPr>
            <a:lvl5pPr marL="2495550" indent="-228600">
              <a:defRPr kumimoji="1" sz="2400">
                <a:solidFill>
                  <a:schemeClr val="tx1"/>
                </a:solidFill>
                <a:latin typeface="Times New Roman" panose="02020603050405020304" pitchFamily="18" charset="0"/>
                <a:ea typeface="宋体" panose="02010600030101010101" pitchFamily="2" charset="-122"/>
              </a:defRPr>
            </a:lvl5pPr>
            <a:lvl6pPr marL="2952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9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67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24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000" dirty="0">
                <a:solidFill>
                  <a:srgbClr val="B2B2B2"/>
                </a:solidFill>
                <a:latin typeface="Arial" panose="020B0604020202020204" pitchFamily="34" charset="0"/>
              </a:rPr>
              <a:t>●</a:t>
            </a:r>
            <a:r>
              <a:rPr lang="zh-CN" altLang="en-US" sz="3200" b="1" dirty="0">
                <a:solidFill>
                  <a:prstClr val="black"/>
                </a:solidFill>
                <a:effectLst>
                  <a:outerShdw blurRad="38100" dist="38100" dir="2700000" algn="tl">
                    <a:srgbClr val="C0C0C0"/>
                  </a:outerShdw>
                </a:effectLst>
                <a:latin typeface="Arial" panose="020B0604020202020204" pitchFamily="34" charset="0"/>
              </a:rPr>
              <a:t>也不能建立引用数组。例如：</a:t>
            </a:r>
            <a:endParaRPr lang="zh-CN" altLang="en-US" sz="3200"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spcBef>
                <a:spcPct val="0"/>
              </a:spcBef>
              <a:spcAft>
                <a:spcPct val="0"/>
              </a:spcAft>
            </a:pPr>
            <a:r>
              <a:rPr lang="en-US" altLang="zh-CN" sz="3200" b="1" dirty="0" err="1">
                <a:solidFill>
                  <a:prstClr val="black"/>
                </a:solidFill>
                <a:effectLst>
                  <a:outerShdw blurRad="38100" dist="38100" dir="2700000" algn="tl">
                    <a:srgbClr val="C0C0C0"/>
                  </a:outerShdw>
                </a:effectLst>
                <a:latin typeface="Arial" panose="020B0604020202020204" pitchFamily="34" charset="0"/>
              </a:rPr>
              <a:t>int</a:t>
            </a:r>
            <a:r>
              <a:rPr lang="en-US" altLang="zh-CN" sz="3200" b="1" dirty="0">
                <a:solidFill>
                  <a:prstClr val="black"/>
                </a:solidFill>
                <a:effectLst>
                  <a:outerShdw blurRad="38100" dist="38100" dir="2700000" algn="tl">
                    <a:srgbClr val="C0C0C0"/>
                  </a:outerShdw>
                </a:effectLst>
                <a:latin typeface="Arial" panose="020B0604020202020204" pitchFamily="34" charset="0"/>
              </a:rPr>
              <a:t> a[10];</a:t>
            </a:r>
            <a:endParaRPr lang="en-US" altLang="zh-CN" sz="3200"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spcBef>
                <a:spcPct val="0"/>
              </a:spcBef>
              <a:spcAft>
                <a:spcPct val="0"/>
              </a:spcAft>
            </a:pPr>
            <a:r>
              <a:rPr lang="en-US" altLang="zh-CN" sz="3200" b="1" dirty="0" err="1">
                <a:solidFill>
                  <a:prstClr val="black"/>
                </a:solidFill>
                <a:effectLst>
                  <a:outerShdw blurRad="38100" dist="38100" dir="2700000" algn="tl">
                    <a:srgbClr val="C0C0C0"/>
                  </a:outerShdw>
                </a:effectLst>
                <a:latin typeface="Arial" panose="020B0604020202020204" pitchFamily="34" charset="0"/>
              </a:rPr>
              <a:t>int</a:t>
            </a:r>
            <a:r>
              <a:rPr lang="en-US" altLang="zh-CN" sz="3200" b="1" dirty="0">
                <a:solidFill>
                  <a:prstClr val="black"/>
                </a:solidFill>
                <a:effectLst>
                  <a:outerShdw blurRad="38100" dist="38100" dir="2700000" algn="tl">
                    <a:srgbClr val="C0C0C0"/>
                  </a:outerShdw>
                </a:effectLst>
                <a:latin typeface="Arial" panose="020B0604020202020204" pitchFamily="34" charset="0"/>
              </a:rPr>
              <a:t> &amp;</a:t>
            </a:r>
            <a:r>
              <a:rPr lang="en-US" altLang="zh-CN" sz="3200" b="1" dirty="0" err="1">
                <a:solidFill>
                  <a:prstClr val="black"/>
                </a:solidFill>
                <a:effectLst>
                  <a:outerShdw blurRad="38100" dist="38100" dir="2700000" algn="tl">
                    <a:srgbClr val="C0C0C0"/>
                  </a:outerShdw>
                </a:effectLst>
                <a:latin typeface="Arial" panose="020B0604020202020204" pitchFamily="34" charset="0"/>
              </a:rPr>
              <a:t>ar</a:t>
            </a:r>
            <a:r>
              <a:rPr lang="en-US" altLang="zh-CN" sz="3200" b="1" dirty="0">
                <a:solidFill>
                  <a:prstClr val="black"/>
                </a:solidFill>
                <a:effectLst>
                  <a:outerShdw blurRad="38100" dist="38100" dir="2700000" algn="tl">
                    <a:srgbClr val="C0C0C0"/>
                  </a:outerShdw>
                </a:effectLst>
                <a:latin typeface="Arial" panose="020B0604020202020204" pitchFamily="34" charset="0"/>
              </a:rPr>
              <a:t>[10];  </a:t>
            </a:r>
            <a:r>
              <a:rPr lang="en-US" altLang="zh-CN" sz="3200" b="1" dirty="0">
                <a:solidFill>
                  <a:srgbClr val="FF6600"/>
                </a:solidFill>
                <a:effectLst>
                  <a:outerShdw blurRad="38100" dist="38100" dir="2700000" algn="tl">
                    <a:srgbClr val="C0C0C0"/>
                  </a:outerShdw>
                </a:effectLst>
                <a:latin typeface="Arial" panose="020B0604020202020204" pitchFamily="34" charset="0"/>
              </a:rPr>
              <a:t>//error</a:t>
            </a:r>
            <a:endParaRPr lang="en-US" altLang="zh-CN" sz="3200" b="1" dirty="0">
              <a:solidFill>
                <a:srgbClr val="FF6600"/>
              </a:solidFill>
              <a:effectLst>
                <a:outerShdw blurRad="38100" dist="38100" dir="2700000" algn="tl">
                  <a:srgbClr val="C0C0C0"/>
                </a:outerShdw>
              </a:effectLst>
              <a:latin typeface="Arial" panose="020B0604020202020204" pitchFamily="34" charset="0"/>
            </a:endParaRPr>
          </a:p>
        </p:txBody>
      </p:sp>
      <p:sp>
        <p:nvSpPr>
          <p:cNvPr id="9" name="Rectangle 5"/>
          <p:cNvSpPr>
            <a:spLocks noChangeArrowheads="1"/>
          </p:cNvSpPr>
          <p:nvPr/>
        </p:nvSpPr>
        <p:spPr bwMode="auto">
          <a:xfrm>
            <a:off x="1919536" y="1124744"/>
            <a:ext cx="7543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indent="762000">
              <a:defRPr kumimoji="1" sz="2400">
                <a:solidFill>
                  <a:schemeClr val="tx1"/>
                </a:solidFill>
                <a:latin typeface="Times New Roman" panose="02020603050405020304" pitchFamily="18" charset="0"/>
                <a:ea typeface="宋体" panose="02010600030101010101" pitchFamily="2" charset="-122"/>
              </a:defRPr>
            </a:lvl1pPr>
            <a:lvl2pPr marL="1238250" indent="-285750">
              <a:defRPr kumimoji="1" sz="2400">
                <a:solidFill>
                  <a:schemeClr val="tx1"/>
                </a:solidFill>
                <a:latin typeface="Times New Roman" panose="02020603050405020304" pitchFamily="18" charset="0"/>
                <a:ea typeface="宋体" panose="02010600030101010101" pitchFamily="2" charset="-122"/>
              </a:defRPr>
            </a:lvl2pPr>
            <a:lvl3pPr marL="1657350" indent="-228600">
              <a:defRPr kumimoji="1" sz="2400">
                <a:solidFill>
                  <a:schemeClr val="tx1"/>
                </a:solidFill>
                <a:latin typeface="Times New Roman" panose="02020603050405020304" pitchFamily="18" charset="0"/>
                <a:ea typeface="宋体" panose="02010600030101010101" pitchFamily="2" charset="-122"/>
              </a:defRPr>
            </a:lvl3pPr>
            <a:lvl4pPr marL="2076450" indent="-228600">
              <a:defRPr kumimoji="1" sz="2400">
                <a:solidFill>
                  <a:schemeClr val="tx1"/>
                </a:solidFill>
                <a:latin typeface="Times New Roman" panose="02020603050405020304" pitchFamily="18" charset="0"/>
                <a:ea typeface="宋体" panose="02010600030101010101" pitchFamily="2" charset="-122"/>
              </a:defRPr>
            </a:lvl4pPr>
            <a:lvl5pPr marL="2495550" indent="-228600">
              <a:defRPr kumimoji="1" sz="2400">
                <a:solidFill>
                  <a:schemeClr val="tx1"/>
                </a:solidFill>
                <a:latin typeface="Times New Roman" panose="02020603050405020304" pitchFamily="18" charset="0"/>
                <a:ea typeface="宋体" panose="02010600030101010101" pitchFamily="2" charset="-122"/>
              </a:defRPr>
            </a:lvl5pPr>
            <a:lvl6pPr marL="29527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99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671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243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000" dirty="0">
                <a:solidFill>
                  <a:srgbClr val="FF6600"/>
                </a:solidFill>
                <a:latin typeface="Arial" panose="020B0604020202020204" pitchFamily="34" charset="0"/>
              </a:rPr>
              <a:t>●</a:t>
            </a:r>
            <a:r>
              <a:rPr lang="zh-CN" altLang="en-US" sz="3200" b="1" dirty="0">
                <a:solidFill>
                  <a:prstClr val="black"/>
                </a:solidFill>
                <a:effectLst>
                  <a:outerShdw blurRad="38100" dist="38100" dir="2700000" algn="tl">
                    <a:srgbClr val="C0C0C0"/>
                  </a:outerShdw>
                </a:effectLst>
                <a:latin typeface="Arial" panose="020B0604020202020204" pitchFamily="34" charset="0"/>
              </a:rPr>
              <a:t>数组元素能够被引用。</a:t>
            </a:r>
            <a:r>
              <a:rPr lang="zh-CN" altLang="en-US" sz="3200" b="1" dirty="0">
                <a:solidFill>
                  <a:prstClr val="black"/>
                </a:solidFill>
                <a:latin typeface="Arial" panose="020B0604020202020204" pitchFamily="34" charset="0"/>
              </a:rPr>
              <a:t>例如：</a:t>
            </a:r>
            <a:endParaRPr lang="zh-CN" altLang="en-US" sz="3200" b="1" dirty="0">
              <a:solidFill>
                <a:prstClr val="black"/>
              </a:solidFill>
              <a:latin typeface="Arial" panose="020B0604020202020204" pitchFamily="34" charset="0"/>
            </a:endParaRPr>
          </a:p>
          <a:p>
            <a:pPr eaLnBrk="0" fontAlgn="base" hangingPunct="0">
              <a:spcBef>
                <a:spcPct val="0"/>
              </a:spcBef>
              <a:spcAft>
                <a:spcPct val="0"/>
              </a:spcAft>
            </a:pPr>
            <a:r>
              <a:rPr lang="en-US" altLang="zh-CN" sz="3200" b="1" dirty="0" err="1">
                <a:solidFill>
                  <a:prstClr val="black"/>
                </a:solidFill>
                <a:latin typeface="Arial" panose="020B0604020202020204" pitchFamily="34" charset="0"/>
              </a:rPr>
              <a:t>int</a:t>
            </a:r>
            <a:r>
              <a:rPr lang="en-US" altLang="zh-CN" sz="3200" b="1" dirty="0">
                <a:solidFill>
                  <a:prstClr val="black"/>
                </a:solidFill>
                <a:latin typeface="Arial" panose="020B0604020202020204" pitchFamily="34" charset="0"/>
              </a:rPr>
              <a:t> a[10]={1,3,5,7,9};</a:t>
            </a:r>
            <a:endParaRPr lang="en-US" altLang="zh-CN" sz="3200" b="1" dirty="0">
              <a:solidFill>
                <a:prstClr val="black"/>
              </a:solidFill>
              <a:latin typeface="Arial" panose="020B0604020202020204" pitchFamily="34" charset="0"/>
            </a:endParaRPr>
          </a:p>
          <a:p>
            <a:pPr eaLnBrk="0" fontAlgn="base" hangingPunct="0">
              <a:spcBef>
                <a:spcPct val="0"/>
              </a:spcBef>
              <a:spcAft>
                <a:spcPct val="0"/>
              </a:spcAft>
            </a:pPr>
            <a:r>
              <a:rPr lang="en-US" altLang="zh-CN" sz="3200" b="1" dirty="0" err="1">
                <a:solidFill>
                  <a:prstClr val="black"/>
                </a:solidFill>
                <a:latin typeface="Arial" panose="020B0604020202020204" pitchFamily="34" charset="0"/>
              </a:rPr>
              <a:t>int</a:t>
            </a:r>
            <a:r>
              <a:rPr lang="en-US" altLang="zh-CN" sz="3200" b="1" dirty="0">
                <a:solidFill>
                  <a:prstClr val="black"/>
                </a:solidFill>
                <a:latin typeface="Arial" panose="020B0604020202020204" pitchFamily="34" charset="0"/>
              </a:rPr>
              <a:t> &amp;</a:t>
            </a:r>
            <a:r>
              <a:rPr lang="en-US" altLang="zh-CN" sz="3200" b="1" dirty="0" err="1">
                <a:solidFill>
                  <a:prstClr val="black"/>
                </a:solidFill>
                <a:latin typeface="Arial" panose="020B0604020202020204" pitchFamily="34" charset="0"/>
              </a:rPr>
              <a:t>ar</a:t>
            </a:r>
            <a:r>
              <a:rPr lang="en-US" altLang="zh-CN" sz="3200" b="1" dirty="0">
                <a:solidFill>
                  <a:prstClr val="black"/>
                </a:solidFill>
                <a:latin typeface="Arial" panose="020B0604020202020204" pitchFamily="34" charset="0"/>
              </a:rPr>
              <a:t> = a[2];  //ok</a:t>
            </a:r>
            <a:endParaRPr lang="en-US" altLang="zh-CN" sz="3200" b="1" dirty="0">
              <a:solidFill>
                <a:prstClr val="black"/>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32485"/>
                                        </p:tgtEl>
                                        <p:attrNameLst>
                                          <p:attrName>style.visibility</p:attrName>
                                        </p:attrNameLst>
                                      </p:cBhvr>
                                      <p:to>
                                        <p:strVal val="visible"/>
                                      </p:to>
                                    </p:set>
                                    <p:animEffect transition="in" filter="barn(outVertical)">
                                      <p:cBhvr>
                                        <p:cTn id="15" dur="500"/>
                                        <p:tgtEl>
                                          <p:spTgt spid="53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autoUpdateAnimBg="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9" name="Rectangle 5"/>
          <p:cNvSpPr>
            <a:spLocks noChangeArrowheads="1"/>
          </p:cNvSpPr>
          <p:nvPr/>
        </p:nvSpPr>
        <p:spPr bwMode="auto">
          <a:xfrm>
            <a:off x="2207569" y="1340768"/>
            <a:ext cx="783431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indent="1714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2382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2pPr>
            <a:lvl3pPr marL="1657350" indent="-228600">
              <a:spcBef>
                <a:spcPct val="20000"/>
              </a:spcBef>
              <a:buChar char="•"/>
              <a:defRPr kumimoji="1" sz="3200">
                <a:solidFill>
                  <a:schemeClr val="tx1"/>
                </a:solidFill>
                <a:latin typeface="Times New Roman" panose="02020603050405020304" pitchFamily="18" charset="0"/>
                <a:ea typeface="宋体" panose="02010600030101010101" pitchFamily="2" charset="-122"/>
              </a:defRPr>
            </a:lvl3pPr>
            <a:lvl4pPr marL="2076450" indent="-228600">
              <a:spcBef>
                <a:spcPct val="20000"/>
              </a:spcBef>
              <a:buChar char="–"/>
              <a:defRPr kumimoji="1" sz="3200">
                <a:solidFill>
                  <a:schemeClr val="tx1"/>
                </a:solidFill>
                <a:latin typeface="Times New Roman" panose="02020603050405020304" pitchFamily="18" charset="0"/>
                <a:ea typeface="宋体" panose="02010600030101010101" pitchFamily="2" charset="-122"/>
              </a:defRPr>
            </a:lvl4pPr>
            <a:lvl5pPr marL="2495550" indent="-228600">
              <a:spcBef>
                <a:spcPct val="20000"/>
              </a:spcBef>
              <a:buChar char="»"/>
              <a:defRPr kumimoji="1" sz="3200">
                <a:solidFill>
                  <a:schemeClr val="tx1"/>
                </a:solidFill>
                <a:latin typeface="Times New Roman" panose="02020603050405020304" pitchFamily="18" charset="0"/>
                <a:ea typeface="宋体" panose="02010600030101010101" pitchFamily="2" charset="-122"/>
              </a:defRPr>
            </a:lvl5pPr>
            <a:lvl6pPr marL="2952750" indent="-228600" fontAlgn="base">
              <a:spcBef>
                <a:spcPct val="20000"/>
              </a:spcBef>
              <a:spcAft>
                <a:spcPct val="0"/>
              </a:spcAft>
              <a:buChar char="»"/>
              <a:defRPr kumimoji="1" sz="3200">
                <a:solidFill>
                  <a:schemeClr val="tx1"/>
                </a:solidFill>
                <a:latin typeface="Times New Roman" panose="02020603050405020304" pitchFamily="18" charset="0"/>
                <a:ea typeface="宋体" panose="02010600030101010101" pitchFamily="2" charset="-122"/>
              </a:defRPr>
            </a:lvl6pPr>
            <a:lvl7pPr marL="3409950" indent="-228600" fontAlgn="base">
              <a:spcBef>
                <a:spcPct val="20000"/>
              </a:spcBef>
              <a:spcAft>
                <a:spcPct val="0"/>
              </a:spcAft>
              <a:buChar char="»"/>
              <a:defRPr kumimoji="1" sz="3200">
                <a:solidFill>
                  <a:schemeClr val="tx1"/>
                </a:solidFill>
                <a:latin typeface="Times New Roman" panose="02020603050405020304" pitchFamily="18" charset="0"/>
                <a:ea typeface="宋体" panose="02010600030101010101" pitchFamily="2" charset="-122"/>
              </a:defRPr>
            </a:lvl7pPr>
            <a:lvl8pPr marL="3867150" indent="-228600" fontAlgn="base">
              <a:spcBef>
                <a:spcPct val="20000"/>
              </a:spcBef>
              <a:spcAft>
                <a:spcPct val="0"/>
              </a:spcAft>
              <a:buChar char="»"/>
              <a:defRPr kumimoji="1" sz="3200">
                <a:solidFill>
                  <a:schemeClr val="tx1"/>
                </a:solidFill>
                <a:latin typeface="Times New Roman" panose="02020603050405020304" pitchFamily="18" charset="0"/>
                <a:ea typeface="宋体" panose="02010600030101010101" pitchFamily="2" charset="-122"/>
              </a:defRPr>
            </a:lvl8pPr>
            <a:lvl9pPr marL="4324350" indent="-228600" fontAlgn="base">
              <a:spcBef>
                <a:spcPct val="20000"/>
              </a:spcBef>
              <a:spcAft>
                <a:spcPct val="0"/>
              </a:spcAft>
              <a:buChar char="»"/>
              <a:defRPr kumimoji="1" sz="32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Bef>
                <a:spcPct val="0"/>
              </a:spcBef>
              <a:spcAft>
                <a:spcPct val="0"/>
              </a:spcAft>
              <a:buNone/>
            </a:pPr>
            <a:r>
              <a:rPr lang="en-US" altLang="zh-CN" sz="2000" dirty="0">
                <a:solidFill>
                  <a:srgbClr val="B2B2B2"/>
                </a:solidFill>
                <a:latin typeface="Arial" panose="020B0604020202020204" pitchFamily="34" charset="0"/>
              </a:rPr>
              <a:t>●</a:t>
            </a:r>
            <a:r>
              <a:rPr lang="zh-CN" altLang="en-US" b="1" dirty="0">
                <a:solidFill>
                  <a:prstClr val="black"/>
                </a:solidFill>
                <a:effectLst>
                  <a:outerShdw blurRad="38100" dist="38100" dir="2700000" algn="tl">
                    <a:srgbClr val="C0C0C0"/>
                  </a:outerShdw>
                </a:effectLst>
                <a:latin typeface="Arial" panose="020B0604020202020204" pitchFamily="34" charset="0"/>
              </a:rPr>
              <a:t>引用不能被引用</a:t>
            </a:r>
            <a:r>
              <a:rPr lang="en-US" altLang="zh-CN" b="1" dirty="0">
                <a:solidFill>
                  <a:prstClr val="black"/>
                </a:solidFill>
                <a:effectLst>
                  <a:outerShdw blurRad="38100" dist="38100" dir="2700000" algn="tl">
                    <a:srgbClr val="C0C0C0"/>
                  </a:outerShdw>
                </a:effectLst>
                <a:latin typeface="Arial" panose="020B0604020202020204" pitchFamily="34" charset="0"/>
              </a:rPr>
              <a:t>(</a:t>
            </a:r>
            <a:r>
              <a:rPr lang="zh-CN" altLang="en-US" b="1" dirty="0">
                <a:solidFill>
                  <a:prstClr val="black"/>
                </a:solidFill>
                <a:effectLst>
                  <a:outerShdw blurRad="38100" dist="38100" dir="2700000" algn="tl">
                    <a:srgbClr val="C0C0C0"/>
                  </a:outerShdw>
                </a:effectLst>
                <a:latin typeface="Arial" panose="020B0604020202020204" pitchFamily="34" charset="0"/>
              </a:rPr>
              <a:t>无二级引用</a:t>
            </a:r>
            <a:r>
              <a:rPr lang="en-US" altLang="zh-CN" b="1" dirty="0">
                <a:solidFill>
                  <a:prstClr val="black"/>
                </a:solidFill>
                <a:effectLst>
                  <a:outerShdw blurRad="38100" dist="38100" dir="2700000" algn="tl">
                    <a:srgbClr val="C0C0C0"/>
                  </a:outerShdw>
                </a:effectLst>
                <a:latin typeface="Arial" panose="020B0604020202020204" pitchFamily="34" charset="0"/>
              </a:rPr>
              <a:t>)</a:t>
            </a:r>
            <a:r>
              <a:rPr lang="zh-CN" altLang="en-US" b="1" dirty="0">
                <a:solidFill>
                  <a:prstClr val="black"/>
                </a:solidFill>
                <a:effectLst>
                  <a:outerShdw blurRad="38100" dist="38100" dir="2700000" algn="tl">
                    <a:srgbClr val="C0C0C0"/>
                  </a:outerShdw>
                </a:effectLst>
                <a:latin typeface="Arial" panose="020B0604020202020204" pitchFamily="34" charset="0"/>
              </a:rPr>
              <a:t>。例如：</a:t>
            </a:r>
            <a:endParaRPr lang="zh-CN" altLang="en-US"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buNone/>
            </a:pPr>
            <a:r>
              <a:rPr lang="zh-CN" altLang="en-US" b="1" dirty="0">
                <a:solidFill>
                  <a:prstClr val="black"/>
                </a:solidFill>
                <a:effectLst>
                  <a:outerShdw blurRad="38100" dist="38100" dir="2700000" algn="tl">
                    <a:srgbClr val="C0C0C0"/>
                  </a:outerShdw>
                </a:effectLst>
                <a:latin typeface="Arial" panose="020B0604020202020204" pitchFamily="34" charset="0"/>
              </a:rPr>
              <a:t>	</a:t>
            </a:r>
            <a:r>
              <a:rPr lang="en-US" altLang="zh-CN" b="1" dirty="0" err="1">
                <a:solidFill>
                  <a:prstClr val="black"/>
                </a:solidFill>
                <a:effectLst>
                  <a:outerShdw blurRad="38100" dist="38100" dir="2700000" algn="tl">
                    <a:srgbClr val="C0C0C0"/>
                  </a:outerShdw>
                </a:effectLst>
                <a:latin typeface="Arial" panose="020B0604020202020204" pitchFamily="34" charset="0"/>
              </a:rPr>
              <a:t>int</a:t>
            </a:r>
            <a:r>
              <a:rPr lang="en-US" altLang="zh-CN" b="1" dirty="0">
                <a:solidFill>
                  <a:prstClr val="black"/>
                </a:solidFill>
                <a:effectLst>
                  <a:outerShdw blurRad="38100" dist="38100" dir="2700000" algn="tl">
                    <a:srgbClr val="C0C0C0"/>
                  </a:outerShdw>
                </a:effectLst>
                <a:latin typeface="Arial" panose="020B0604020202020204" pitchFamily="34" charset="0"/>
              </a:rPr>
              <a:t> a;</a:t>
            </a:r>
            <a:endParaRPr lang="en-US" altLang="zh-CN"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buNone/>
            </a:pPr>
            <a:r>
              <a:rPr lang="en-US" altLang="zh-CN" b="1" dirty="0">
                <a:solidFill>
                  <a:prstClr val="black"/>
                </a:solidFill>
                <a:effectLst>
                  <a:outerShdw blurRad="38100" dist="38100" dir="2700000" algn="tl">
                    <a:srgbClr val="C0C0C0"/>
                  </a:outerShdw>
                </a:effectLst>
                <a:latin typeface="Arial" panose="020B0604020202020204" pitchFamily="34" charset="0"/>
              </a:rPr>
              <a:t>	</a:t>
            </a:r>
            <a:r>
              <a:rPr lang="en-US" altLang="zh-CN" b="1" dirty="0" err="1">
                <a:solidFill>
                  <a:prstClr val="black"/>
                </a:solidFill>
                <a:effectLst>
                  <a:outerShdw blurRad="38100" dist="38100" dir="2700000" algn="tl">
                    <a:srgbClr val="C0C0C0"/>
                  </a:outerShdw>
                </a:effectLst>
                <a:latin typeface="Arial" panose="020B0604020202020204" pitchFamily="34" charset="0"/>
              </a:rPr>
              <a:t>int</a:t>
            </a:r>
            <a:r>
              <a:rPr lang="en-US" altLang="zh-CN" b="1" dirty="0">
                <a:solidFill>
                  <a:prstClr val="black"/>
                </a:solidFill>
                <a:effectLst>
                  <a:outerShdw blurRad="38100" dist="38100" dir="2700000" algn="tl">
                    <a:srgbClr val="C0C0C0"/>
                  </a:outerShdw>
                </a:effectLst>
                <a:latin typeface="Arial" panose="020B0604020202020204" pitchFamily="34" charset="0"/>
              </a:rPr>
              <a:t>&amp; </a:t>
            </a:r>
            <a:r>
              <a:rPr lang="en-US" altLang="zh-CN" b="1" dirty="0" err="1">
                <a:solidFill>
                  <a:prstClr val="black"/>
                </a:solidFill>
                <a:effectLst>
                  <a:outerShdw blurRad="38100" dist="38100" dir="2700000" algn="tl">
                    <a:srgbClr val="C0C0C0"/>
                  </a:outerShdw>
                </a:effectLst>
                <a:latin typeface="Arial" panose="020B0604020202020204" pitchFamily="34" charset="0"/>
              </a:rPr>
              <a:t>ra</a:t>
            </a:r>
            <a:r>
              <a:rPr lang="en-US" altLang="zh-CN" b="1" dirty="0">
                <a:solidFill>
                  <a:prstClr val="black"/>
                </a:solidFill>
                <a:effectLst>
                  <a:outerShdw blurRad="38100" dist="38100" dir="2700000" algn="tl">
                    <a:srgbClr val="C0C0C0"/>
                  </a:outerShdw>
                </a:effectLst>
                <a:latin typeface="Arial" panose="020B0604020202020204" pitchFamily="34" charset="0"/>
              </a:rPr>
              <a:t> = a;  //ok</a:t>
            </a:r>
            <a:endParaRPr lang="en-US" altLang="zh-CN" b="1" dirty="0">
              <a:solidFill>
                <a:prstClr val="black"/>
              </a:solidFill>
              <a:effectLst>
                <a:outerShdw blurRad="38100" dist="38100" dir="2700000" algn="tl">
                  <a:srgbClr val="C0C0C0"/>
                </a:outerShdw>
              </a:effectLst>
              <a:latin typeface="Arial" panose="020B0604020202020204" pitchFamily="34" charset="0"/>
            </a:endParaRPr>
          </a:p>
          <a:p>
            <a:pPr eaLnBrk="0" fontAlgn="base" hangingPunct="0">
              <a:lnSpc>
                <a:spcPct val="90000"/>
              </a:lnSpc>
              <a:spcBef>
                <a:spcPct val="0"/>
              </a:spcBef>
              <a:spcAft>
                <a:spcPct val="0"/>
              </a:spcAft>
              <a:buNone/>
            </a:pPr>
            <a:r>
              <a:rPr lang="en-US" altLang="zh-CN" b="1" dirty="0">
                <a:solidFill>
                  <a:prstClr val="black"/>
                </a:solidFill>
                <a:effectLst>
                  <a:outerShdw blurRad="38100" dist="38100" dir="2700000" algn="tl">
                    <a:srgbClr val="C0C0C0"/>
                  </a:outerShdw>
                </a:effectLst>
                <a:latin typeface="Arial" panose="020B0604020202020204" pitchFamily="34" charset="0"/>
              </a:rPr>
              <a:t>	</a:t>
            </a:r>
            <a:r>
              <a:rPr lang="en-US" altLang="zh-CN" b="1" dirty="0" err="1">
                <a:solidFill>
                  <a:prstClr val="black"/>
                </a:solidFill>
                <a:effectLst>
                  <a:outerShdw blurRad="38100" dist="38100" dir="2700000" algn="tl">
                    <a:srgbClr val="C0C0C0"/>
                  </a:outerShdw>
                </a:effectLst>
                <a:latin typeface="Arial" panose="020B0604020202020204" pitchFamily="34" charset="0"/>
              </a:rPr>
              <a:t>int</a:t>
            </a:r>
            <a:r>
              <a:rPr lang="en-US" altLang="zh-CN" b="1" dirty="0">
                <a:solidFill>
                  <a:prstClr val="black"/>
                </a:solidFill>
                <a:effectLst>
                  <a:outerShdw blurRad="38100" dist="38100" dir="2700000" algn="tl">
                    <a:srgbClr val="C0C0C0"/>
                  </a:outerShdw>
                </a:effectLst>
                <a:latin typeface="Arial" panose="020B0604020202020204" pitchFamily="34" charset="0"/>
              </a:rPr>
              <a:t>&amp;&amp; </a:t>
            </a:r>
            <a:r>
              <a:rPr lang="en-US" altLang="zh-CN" b="1" dirty="0" err="1">
                <a:solidFill>
                  <a:prstClr val="black"/>
                </a:solidFill>
                <a:effectLst>
                  <a:outerShdw blurRad="38100" dist="38100" dir="2700000" algn="tl">
                    <a:srgbClr val="C0C0C0"/>
                  </a:outerShdw>
                </a:effectLst>
                <a:latin typeface="Arial" panose="020B0604020202020204" pitchFamily="34" charset="0"/>
              </a:rPr>
              <a:t>rra</a:t>
            </a:r>
            <a:r>
              <a:rPr lang="en-US" altLang="zh-CN" b="1" dirty="0">
                <a:solidFill>
                  <a:prstClr val="black"/>
                </a:solidFill>
                <a:effectLst>
                  <a:outerShdw blurRad="38100" dist="38100" dir="2700000" algn="tl">
                    <a:srgbClr val="C0C0C0"/>
                  </a:outerShdw>
                </a:effectLst>
                <a:latin typeface="Arial" panose="020B0604020202020204" pitchFamily="34" charset="0"/>
              </a:rPr>
              <a:t> = </a:t>
            </a:r>
            <a:r>
              <a:rPr lang="en-US" altLang="zh-CN" b="1" dirty="0" err="1">
                <a:solidFill>
                  <a:prstClr val="black"/>
                </a:solidFill>
                <a:effectLst>
                  <a:outerShdw blurRad="38100" dist="38100" dir="2700000" algn="tl">
                    <a:srgbClr val="C0C0C0"/>
                  </a:outerShdw>
                </a:effectLst>
                <a:latin typeface="Arial" panose="020B0604020202020204" pitchFamily="34" charset="0"/>
              </a:rPr>
              <a:t>ra</a:t>
            </a:r>
            <a:r>
              <a:rPr lang="en-US" altLang="zh-CN" b="1" dirty="0">
                <a:solidFill>
                  <a:prstClr val="black"/>
                </a:solidFill>
                <a:effectLst>
                  <a:outerShdw blurRad="38100" dist="38100" dir="2700000" algn="tl">
                    <a:srgbClr val="C0C0C0"/>
                  </a:outerShdw>
                </a:effectLst>
                <a:latin typeface="Arial" panose="020B0604020202020204" pitchFamily="34" charset="0"/>
              </a:rPr>
              <a:t>;  </a:t>
            </a:r>
            <a:r>
              <a:rPr lang="en-US" altLang="zh-CN" b="1" dirty="0">
                <a:solidFill>
                  <a:srgbClr val="FF6600"/>
                </a:solidFill>
                <a:effectLst>
                  <a:outerShdw blurRad="38100" dist="38100" dir="2700000" algn="tl">
                    <a:srgbClr val="C0C0C0"/>
                  </a:outerShdw>
                </a:effectLst>
                <a:latin typeface="Arial" panose="020B0604020202020204" pitchFamily="34" charset="0"/>
              </a:rPr>
              <a:t>//error</a:t>
            </a:r>
            <a:r>
              <a:rPr lang="en-US" altLang="zh-CN" b="1" dirty="0">
                <a:solidFill>
                  <a:prstClr val="black"/>
                </a:solidFill>
                <a:effectLst>
                  <a:outerShdw blurRad="38100" dist="38100" dir="2700000" algn="tl">
                    <a:srgbClr val="C0C0C0"/>
                  </a:outerShdw>
                </a:effectLst>
                <a:latin typeface="Arial" panose="020B0604020202020204" pitchFamily="34" charset="0"/>
              </a:rPr>
              <a:t> </a:t>
            </a:r>
            <a:endParaRPr lang="en-US" altLang="zh-CN" b="1" dirty="0">
              <a:solidFill>
                <a:prstClr val="black"/>
              </a:solidFill>
              <a:effectLst>
                <a:outerShdw blurRad="38100" dist="38100" dir="2700000" algn="tl">
                  <a:srgbClr val="C0C0C0"/>
                </a:outerShdw>
              </a:effectLst>
              <a:latin typeface="Arial" panose="020B0604020202020204" pitchFamily="34" charset="0"/>
            </a:endParaRPr>
          </a:p>
        </p:txBody>
      </p:sp>
      <p:sp>
        <p:nvSpPr>
          <p:cNvPr id="9" name="Rectangle 5"/>
          <p:cNvSpPr>
            <a:spLocks noChangeArrowheads="1"/>
          </p:cNvSpPr>
          <p:nvPr/>
        </p:nvSpPr>
        <p:spPr bwMode="auto">
          <a:xfrm>
            <a:off x="2423592" y="3442143"/>
            <a:ext cx="6985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000" dirty="0">
                <a:solidFill>
                  <a:srgbClr val="B2B2B2"/>
                </a:solidFill>
                <a:latin typeface="Arial Rounded MT Bold" panose="020F0704030504030204" pitchFamily="34" charset="0"/>
                <a:ea typeface="楷体_GB2312" pitchFamily="49" charset="-122"/>
              </a:rPr>
              <a:t>●</a:t>
            </a:r>
            <a:r>
              <a:rPr kumimoji="1" lang="zh-CN" altLang="en-US" sz="32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无空类型</a:t>
            </a:r>
            <a:r>
              <a:rPr kumimoji="1" lang="en-US" altLang="zh-CN" sz="32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(void)</a:t>
            </a:r>
            <a:r>
              <a:rPr kumimoji="1" lang="zh-CN" altLang="en-US" sz="32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rPr>
              <a:t>的引用，也不能为引用初始化空值。 </a:t>
            </a:r>
            <a:endParaRPr kumimoji="1" lang="zh-CN" altLang="en-US" sz="3200" b="1" dirty="0">
              <a:solidFill>
                <a:prstClr val="black"/>
              </a:solidFill>
              <a:effectLst>
                <a:outerShdw blurRad="38100" dist="38100" dir="2700000" algn="tl">
                  <a:srgbClr val="C0C0C0"/>
                </a:outerShdw>
              </a:effectLst>
              <a:latin typeface="Arial Rounded MT Bold" panose="020F0704030504030204" pitchFamily="34" charset="0"/>
              <a:ea typeface="宋体" panose="02010600030101010101" pitchFamily="2" charset="-122"/>
            </a:endParaRPr>
          </a:p>
          <a:p>
            <a:pPr eaLnBrk="0" fontAlgn="base" hangingPunct="0">
              <a:spcBef>
                <a:spcPct val="0"/>
              </a:spcBef>
              <a:spcAft>
                <a:spcPct val="0"/>
              </a:spcAft>
            </a:pPr>
            <a:r>
              <a:rPr kumimoji="1" lang="zh-CN" altLang="en-US" sz="3200" b="1" dirty="0">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     </a:t>
            </a:r>
            <a:r>
              <a:rPr kumimoji="1" lang="en-US" altLang="zh-CN" sz="3200" b="1" dirty="0">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void&amp; r = 3;  </a:t>
            </a:r>
            <a:r>
              <a:rPr kumimoji="1" lang="en-US" altLang="zh-CN" sz="3200" b="1" dirty="0">
                <a:solidFill>
                  <a:srgbClr val="FF6600"/>
                </a:solidFill>
                <a:effectLst>
                  <a:outerShdw blurRad="38100" dist="38100" dir="2700000" algn="tl">
                    <a:srgbClr val="C0C0C0"/>
                  </a:outerShdw>
                </a:effectLst>
                <a:latin typeface="Arial Rounded MT Bold" panose="020F0704030504030204" pitchFamily="34" charset="0"/>
                <a:ea typeface="楷体_GB2312" pitchFamily="49" charset="-122"/>
              </a:rPr>
              <a:t>//error</a:t>
            </a:r>
            <a:endParaRPr kumimoji="1" lang="en-US" altLang="zh-CN" sz="3200" b="1" dirty="0">
              <a:solidFill>
                <a:srgbClr val="FF6600"/>
              </a:solidFill>
              <a:effectLst>
                <a:outerShdw blurRad="38100" dist="38100" dir="2700000" algn="tl">
                  <a:srgbClr val="C0C0C0"/>
                </a:outerShdw>
              </a:effectLst>
              <a:latin typeface="Arial Rounded MT Bold" panose="020F0704030504030204" pitchFamily="34" charset="0"/>
              <a:ea typeface="楷体_GB2312" pitchFamily="49" charset="-122"/>
            </a:endParaRPr>
          </a:p>
          <a:p>
            <a:pPr eaLnBrk="0" fontAlgn="base" hangingPunct="0">
              <a:spcBef>
                <a:spcPct val="0"/>
              </a:spcBef>
              <a:spcAft>
                <a:spcPct val="0"/>
              </a:spcAft>
            </a:pPr>
            <a:r>
              <a:rPr kumimoji="1" lang="en-US" altLang="zh-CN" sz="3200" b="1" dirty="0">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     </a:t>
            </a:r>
            <a:r>
              <a:rPr kumimoji="1" lang="en-US" altLang="zh-CN" sz="3200" b="1" dirty="0" err="1">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int</a:t>
            </a:r>
            <a:r>
              <a:rPr kumimoji="1" lang="en-US" altLang="zh-CN" sz="3200" b="1" dirty="0">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&amp; </a:t>
            </a:r>
            <a:r>
              <a:rPr kumimoji="1" lang="en-US" altLang="zh-CN" sz="3200" b="1" dirty="0" err="1">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ra</a:t>
            </a:r>
            <a:r>
              <a:rPr kumimoji="1" lang="en-US" altLang="zh-CN" sz="3200" b="1" dirty="0">
                <a:solidFill>
                  <a:prstClr val="black"/>
                </a:solidFill>
                <a:effectLst>
                  <a:outerShdw blurRad="38100" dist="38100" dir="2700000" algn="tl">
                    <a:srgbClr val="C0C0C0"/>
                  </a:outerShdw>
                </a:effectLst>
                <a:latin typeface="Arial Rounded MT Bold" panose="020F0704030504030204" pitchFamily="34" charset="0"/>
                <a:ea typeface="楷体_GB2312" pitchFamily="49" charset="-122"/>
              </a:rPr>
              <a:t> = NULL; </a:t>
            </a:r>
            <a:r>
              <a:rPr kumimoji="1" lang="en-US" altLang="zh-CN" sz="3200" b="1" dirty="0">
                <a:solidFill>
                  <a:srgbClr val="FF6600"/>
                </a:solidFill>
                <a:effectLst>
                  <a:outerShdw blurRad="38100" dist="38100" dir="2700000" algn="tl">
                    <a:srgbClr val="C0C0C0"/>
                  </a:outerShdw>
                </a:effectLst>
                <a:latin typeface="Arial Rounded MT Bold" panose="020F0704030504030204" pitchFamily="34" charset="0"/>
                <a:ea typeface="楷体_GB2312" pitchFamily="49" charset="-122"/>
              </a:rPr>
              <a:t>//error</a:t>
            </a:r>
            <a:endParaRPr kumimoji="1" lang="en-US" altLang="zh-CN" sz="3200" b="1" dirty="0">
              <a:solidFill>
                <a:srgbClr val="FF6600"/>
              </a:solidFill>
              <a:effectLst>
                <a:outerShdw blurRad="38100" dist="38100" dir="2700000" algn="tl">
                  <a:srgbClr val="C0C0C0"/>
                </a:outerShdw>
              </a:effectLst>
              <a:latin typeface="Arial Rounded MT Bold" panose="020F0704030504030204" pitchFamily="34" charset="0"/>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type="body" idx="1"/>
          </p:nvPr>
        </p:nvSpPr>
        <p:spPr>
          <a:xfrm>
            <a:off x="1811512" y="980729"/>
            <a:ext cx="8640960" cy="1926681"/>
          </a:xfrm>
        </p:spPr>
        <p:txBody>
          <a:bodyPr vert="horz" wrap="square" lIns="18000" tIns="46038" rIns="18000" bIns="46038" numCol="1" anchor="t" anchorCtr="0" compatLnSpc="1">
            <a:spAutoFit/>
          </a:bodyPr>
          <a:lstStyle/>
          <a:p>
            <a:pPr marL="381000" indent="-381000">
              <a:spcBef>
                <a:spcPct val="30000"/>
              </a:spcBef>
              <a:buClr>
                <a:schemeClr val="accent2"/>
              </a:buClr>
              <a:buNone/>
            </a:pPr>
            <a:r>
              <a:rPr lang="en-US" altLang="zh-CN" sz="3600" b="1" dirty="0">
                <a:solidFill>
                  <a:schemeClr val="accent2"/>
                </a:solidFill>
                <a:latin typeface="华文行楷" panose="02010800040101010101" pitchFamily="2" charset="-122"/>
                <a:ea typeface="华文行楷" panose="02010800040101010101" pitchFamily="2" charset="-122"/>
              </a:rPr>
              <a:t>4. </a:t>
            </a:r>
            <a:r>
              <a:rPr lang="zh-CN" altLang="en-US" sz="3600" b="1" dirty="0">
                <a:solidFill>
                  <a:schemeClr val="accent2"/>
                </a:solidFill>
                <a:latin typeface="华文行楷" panose="02010800040101010101" pitchFamily="2" charset="-122"/>
                <a:ea typeface="华文行楷" panose="02010800040101010101" pitchFamily="2" charset="-122"/>
              </a:rPr>
              <a:t>引用的主要用途</a:t>
            </a:r>
            <a:endParaRPr lang="en-US" altLang="zh-CN" sz="3600" b="1" dirty="0">
              <a:solidFill>
                <a:schemeClr val="accent2"/>
              </a:solidFill>
              <a:latin typeface="华文行楷" panose="02010800040101010101" pitchFamily="2" charset="-122"/>
              <a:ea typeface="华文行楷" panose="02010800040101010101" pitchFamily="2" charset="-122"/>
            </a:endParaRPr>
          </a:p>
          <a:p>
            <a:pPr marL="381000" indent="-381000">
              <a:spcBef>
                <a:spcPct val="30000"/>
              </a:spcBef>
              <a:buClr>
                <a:schemeClr val="accent2"/>
              </a:buClr>
              <a:buNone/>
            </a:pPr>
            <a:r>
              <a:rPr lang="zh-CN" altLang="en-US" sz="2800" b="1" dirty="0">
                <a:solidFill>
                  <a:srgbClr val="009900"/>
                </a:solidFill>
                <a:effectLst>
                  <a:outerShdw blurRad="38100" dist="38100" dir="2700000" algn="tl">
                    <a:srgbClr val="C0C0C0"/>
                  </a:outerShdw>
                </a:effectLst>
              </a:rPr>
              <a:t>（</a:t>
            </a:r>
            <a:r>
              <a:rPr lang="en-US" altLang="zh-CN" sz="2800" b="1" dirty="0">
                <a:solidFill>
                  <a:srgbClr val="009900"/>
                </a:solidFill>
                <a:effectLst>
                  <a:outerShdw blurRad="38100" dist="38100" dir="2700000" algn="tl">
                    <a:srgbClr val="C0C0C0"/>
                  </a:outerShdw>
                </a:effectLst>
              </a:rPr>
              <a:t>1</a:t>
            </a:r>
            <a:r>
              <a:rPr lang="zh-CN" altLang="en-US" sz="2800" b="1" dirty="0">
                <a:solidFill>
                  <a:srgbClr val="009900"/>
                </a:solidFill>
                <a:effectLst>
                  <a:outerShdw blurRad="38100" dist="38100" dir="2700000" algn="tl">
                    <a:srgbClr val="C0C0C0"/>
                  </a:outerShdw>
                </a:effectLst>
              </a:rPr>
              <a:t>）引用作为函数参数实现传址调用</a:t>
            </a:r>
            <a:endParaRPr lang="zh-CN" altLang="en-US" sz="2800" b="1" dirty="0">
              <a:solidFill>
                <a:srgbClr val="0033CC"/>
              </a:solidFill>
              <a:effectLst>
                <a:outerShdw blurRad="38100" dist="38100" dir="2700000" algn="tl">
                  <a:srgbClr val="C0C0C0"/>
                </a:outerShdw>
              </a:effectLst>
            </a:endParaRPr>
          </a:p>
          <a:p>
            <a:pPr marL="381000" indent="-381000">
              <a:spcBef>
                <a:spcPct val="30000"/>
              </a:spcBef>
              <a:buClr>
                <a:schemeClr val="accent2"/>
              </a:buClr>
              <a:buNone/>
            </a:pPr>
            <a:endParaRPr lang="zh-CN" altLang="en-US" sz="3600" b="1" dirty="0">
              <a:solidFill>
                <a:schemeClr val="accent2"/>
              </a:solidFill>
              <a:latin typeface="华文行楷" panose="02010800040101010101" pitchFamily="2" charset="-122"/>
              <a:ea typeface="华文行楷" panose="02010800040101010101" pitchFamily="2" charset="-122"/>
            </a:endParaRPr>
          </a:p>
        </p:txBody>
      </p:sp>
      <p:sp>
        <p:nvSpPr>
          <p:cNvPr id="8" name="Rectangle 3"/>
          <p:cNvSpPr txBox="1">
            <a:spLocks noChangeArrowheads="1"/>
          </p:cNvSpPr>
          <p:nvPr/>
        </p:nvSpPr>
        <p:spPr bwMode="auto">
          <a:xfrm>
            <a:off x="2245792" y="2276873"/>
            <a:ext cx="7772400" cy="404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buClr>
                <a:srgbClr val="5F5F5F"/>
              </a:buClr>
              <a:buNone/>
            </a:pPr>
            <a:r>
              <a:rPr kumimoji="1" lang="en-US" altLang="zh-CN" sz="2800" b="1" kern="0" dirty="0">
                <a:solidFill>
                  <a:srgbClr val="B2B2B2"/>
                </a:solidFill>
                <a:latin typeface="Arial" panose="020B0604020202020204"/>
              </a:rPr>
              <a:t>   C++</a:t>
            </a:r>
            <a:r>
              <a:rPr kumimoji="1" lang="zh-CN" altLang="en-US" sz="2800" b="1" kern="0" dirty="0">
                <a:solidFill>
                  <a:srgbClr val="B2B2B2"/>
                </a:solidFill>
                <a:latin typeface="Arial" panose="020B0604020202020204"/>
              </a:rPr>
              <a:t>参数传递的主要形式</a:t>
            </a:r>
            <a:endParaRPr kumimoji="1" lang="zh-CN" altLang="en-US" sz="2800" b="1" kern="0" dirty="0">
              <a:solidFill>
                <a:srgbClr val="B2B2B2"/>
              </a:solidFill>
              <a:latin typeface="Arial" panose="020B0604020202020204"/>
            </a:endParaRPr>
          </a:p>
          <a:p>
            <a:pPr eaLnBrk="1" hangingPunct="1">
              <a:spcBef>
                <a:spcPct val="0"/>
              </a:spcBef>
              <a:buClr>
                <a:srgbClr val="5F5F5F"/>
              </a:buClr>
            </a:pPr>
            <a:r>
              <a:rPr kumimoji="1" lang="zh-CN" altLang="en-US" sz="2800" dirty="0">
                <a:solidFill>
                  <a:prstClr val="black"/>
                </a:solidFill>
                <a:latin typeface="Arial" panose="020B0604020202020204"/>
              </a:rPr>
              <a:t>传值方式：用变量或表达式作为实参的。实参的值复制给形参，形参变化，实参不变。</a:t>
            </a:r>
            <a:endParaRPr kumimoji="1" lang="en-US" altLang="zh-CN" sz="2800" dirty="0">
              <a:solidFill>
                <a:prstClr val="black"/>
              </a:solidFill>
              <a:latin typeface="Arial" panose="020B0604020202020204"/>
            </a:endParaRPr>
          </a:p>
          <a:p>
            <a:pPr eaLnBrk="1" hangingPunct="1">
              <a:spcBef>
                <a:spcPct val="0"/>
              </a:spcBef>
              <a:buClr>
                <a:srgbClr val="5F5F5F"/>
              </a:buClr>
            </a:pPr>
            <a:r>
              <a:rPr kumimoji="1" lang="zh-CN" altLang="en-US" sz="2800" dirty="0">
                <a:solidFill>
                  <a:prstClr val="black"/>
                </a:solidFill>
                <a:latin typeface="Arial" panose="020B0604020202020204"/>
              </a:rPr>
              <a:t>传地址（指针）方式：用数组名或地址值作为实参的。通过间接操作形参（指针），实参发生变化。</a:t>
            </a:r>
            <a:endParaRPr kumimoji="1" lang="en-US" altLang="zh-CN" sz="2800" dirty="0">
              <a:solidFill>
                <a:prstClr val="black"/>
              </a:solidFill>
              <a:latin typeface="Arial" panose="020B0604020202020204"/>
            </a:endParaRPr>
          </a:p>
          <a:p>
            <a:pPr eaLnBrk="1" hangingPunct="1">
              <a:spcBef>
                <a:spcPct val="0"/>
              </a:spcBef>
              <a:buClr>
                <a:srgbClr val="5F5F5F"/>
              </a:buClr>
            </a:pPr>
            <a:r>
              <a:rPr kumimoji="1" lang="zh-CN" altLang="en-US" sz="2800" dirty="0">
                <a:solidFill>
                  <a:prstClr val="black"/>
                </a:solidFill>
                <a:latin typeface="Arial" panose="020B0604020202020204"/>
              </a:rPr>
              <a:t>传引用方式</a:t>
            </a:r>
            <a:r>
              <a:rPr kumimoji="1" lang="zh-CN" altLang="en-US" sz="2800" dirty="0">
                <a:solidFill>
                  <a:prstClr val="black"/>
                </a:solidFill>
                <a:latin typeface="Arial" panose="020B0604020202020204"/>
                <a:sym typeface="Wingdings" panose="05000000000000000000" pitchFamily="2" charset="2"/>
              </a:rPr>
              <a:t>：形参即实参别名，形参变化，即实参变化。</a:t>
            </a:r>
            <a:endParaRPr kumimoji="1" lang="en-US" altLang="zh-CN" sz="2800" dirty="0">
              <a:solidFill>
                <a:prstClr val="black"/>
              </a:solidFill>
              <a:latin typeface="Arial" panose="020B0604020202020204"/>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436614" y="0"/>
            <a:ext cx="7519988" cy="985838"/>
          </a:xfrm>
        </p:spPr>
        <p:txBody>
          <a:bodyPr/>
          <a:lstStyle/>
          <a:p>
            <a:pPr eaLnBrk="1" hangingPunct="1"/>
            <a:r>
              <a:rPr lang="en-US" altLang="zh-CN" b="1" dirty="0"/>
              <a:t>2.3 </a:t>
            </a:r>
            <a:r>
              <a:rPr lang="en-US" altLang="zh-CN" b="1" dirty="0" err="1"/>
              <a:t>cin</a:t>
            </a:r>
            <a:r>
              <a:rPr lang="zh-CN" altLang="en-US" b="1" dirty="0">
                <a:solidFill>
                  <a:srgbClr val="FF3300"/>
                </a:solidFill>
              </a:rPr>
              <a:t>和析取运</a:t>
            </a:r>
            <a:r>
              <a:rPr lang="zh-CN" altLang="en-US" dirty="0">
                <a:solidFill>
                  <a:srgbClr val="FF3300"/>
                </a:solidFill>
              </a:rPr>
              <a:t>算</a:t>
            </a:r>
            <a:r>
              <a:rPr lang="zh-CN" altLang="en-US" b="1" dirty="0">
                <a:solidFill>
                  <a:srgbClr val="FF3300"/>
                </a:solidFill>
              </a:rPr>
              <a:t>符</a:t>
            </a:r>
            <a:endParaRPr lang="zh-CN" altLang="en-US" b="1" dirty="0">
              <a:solidFill>
                <a:srgbClr val="FF3300"/>
              </a:solidFill>
            </a:endParaRPr>
          </a:p>
        </p:txBody>
      </p:sp>
      <p:sp>
        <p:nvSpPr>
          <p:cNvPr id="31747" name="Rectangle 3"/>
          <p:cNvSpPr>
            <a:spLocks noGrp="1" noChangeArrowheads="1"/>
          </p:cNvSpPr>
          <p:nvPr>
            <p:ph type="body" idx="1"/>
          </p:nvPr>
        </p:nvSpPr>
        <p:spPr>
          <a:xfrm>
            <a:off x="2192760" y="1340768"/>
            <a:ext cx="8007696" cy="4419600"/>
          </a:xfrm>
        </p:spPr>
        <p:txBody>
          <a:bodyPr/>
          <a:lstStyle/>
          <a:p>
            <a:pPr eaLnBrk="1" hangingPunct="1">
              <a:spcBef>
                <a:spcPts val="0"/>
              </a:spcBef>
              <a:buNone/>
            </a:pPr>
            <a:r>
              <a:rPr lang="en-US" altLang="zh-CN" sz="2800" b="1" dirty="0">
                <a:solidFill>
                  <a:schemeClr val="accent2"/>
                </a:solidFill>
              </a:rPr>
              <a:t>1</a:t>
            </a:r>
            <a:r>
              <a:rPr lang="zh-CN" altLang="en-US" sz="2800" b="1" dirty="0">
                <a:solidFill>
                  <a:schemeClr val="accent2"/>
                </a:solidFill>
              </a:rPr>
              <a:t>、</a:t>
            </a:r>
            <a:r>
              <a:rPr lang="en-US" altLang="zh-CN" sz="2800" b="1" dirty="0" err="1">
                <a:solidFill>
                  <a:schemeClr val="accent2"/>
                </a:solidFill>
              </a:rPr>
              <a:t>cin</a:t>
            </a:r>
            <a:r>
              <a:rPr lang="zh-CN" altLang="en-US" sz="2800" b="1" dirty="0">
                <a:solidFill>
                  <a:schemeClr val="accent2"/>
                </a:solidFill>
              </a:rPr>
              <a:t>的用途</a:t>
            </a:r>
            <a:endParaRPr lang="zh-CN" altLang="en-US" sz="2800" b="1" dirty="0">
              <a:solidFill>
                <a:schemeClr val="accent2"/>
              </a:solidFill>
            </a:endParaRPr>
          </a:p>
          <a:p>
            <a:pPr lvl="1" eaLnBrk="1" hangingPunct="1">
              <a:spcBef>
                <a:spcPts val="0"/>
              </a:spcBef>
              <a:buNone/>
            </a:pPr>
            <a:r>
              <a:rPr lang="en-US" altLang="zh-CN" sz="2400" b="1" dirty="0" err="1"/>
              <a:t>cin</a:t>
            </a:r>
            <a:r>
              <a:rPr lang="zh-CN" altLang="en-US" sz="2400" b="1" dirty="0"/>
              <a:t>读作</a:t>
            </a:r>
            <a:r>
              <a:rPr lang="en-US" altLang="zh-CN" sz="2400" b="1" dirty="0"/>
              <a:t>(see-in</a:t>
            </a:r>
            <a:r>
              <a:rPr lang="zh-CN" altLang="en-US" sz="2400" b="1" dirty="0"/>
              <a:t>）是一个输入流对象，用于从键盘输入数据。在</a:t>
            </a:r>
            <a:r>
              <a:rPr lang="en-US" altLang="zh-CN" sz="2400" b="1" dirty="0"/>
              <a:t>C++</a:t>
            </a:r>
            <a:r>
              <a:rPr lang="zh-CN" altLang="en-US" sz="2400" b="1" dirty="0"/>
              <a:t>程序中，也可以使用</a:t>
            </a:r>
            <a:r>
              <a:rPr lang="en-US" altLang="zh-CN" sz="2400" b="1" dirty="0"/>
              <a:t>c</a:t>
            </a:r>
            <a:r>
              <a:rPr lang="zh-CN" altLang="en-US" sz="2400" b="1" dirty="0"/>
              <a:t>语言中常用的</a:t>
            </a:r>
            <a:r>
              <a:rPr lang="en-US" altLang="zh-CN" sz="2400" b="1" dirty="0" err="1"/>
              <a:t>scanf</a:t>
            </a:r>
            <a:r>
              <a:rPr lang="zh-CN" altLang="en-US" sz="2400" b="1" dirty="0"/>
              <a:t>函数输入数据，但</a:t>
            </a:r>
            <a:r>
              <a:rPr lang="en-US" altLang="zh-CN" sz="2400" b="1" dirty="0" err="1"/>
              <a:t>cin</a:t>
            </a:r>
            <a:r>
              <a:rPr lang="zh-CN" altLang="en-US" sz="2400" b="1" dirty="0"/>
              <a:t>更简单。</a:t>
            </a:r>
            <a:endParaRPr lang="zh-CN" altLang="en-US" sz="2400" b="1" dirty="0"/>
          </a:p>
          <a:p>
            <a:pPr eaLnBrk="1" hangingPunct="1">
              <a:spcBef>
                <a:spcPts val="0"/>
              </a:spcBef>
              <a:buNone/>
            </a:pPr>
            <a:r>
              <a:rPr lang="en-US" altLang="zh-CN" sz="2800" b="1" dirty="0">
                <a:solidFill>
                  <a:schemeClr val="accent2"/>
                </a:solidFill>
              </a:rPr>
              <a:t>2</a:t>
            </a:r>
            <a:r>
              <a:rPr lang="zh-CN" altLang="en-US" sz="2800" b="1" dirty="0">
                <a:solidFill>
                  <a:schemeClr val="accent2"/>
                </a:solidFill>
              </a:rPr>
              <a:t>、</a:t>
            </a:r>
            <a:r>
              <a:rPr lang="en-US" altLang="zh-CN" sz="2800" b="1" dirty="0" err="1">
                <a:solidFill>
                  <a:schemeClr val="accent2"/>
                </a:solidFill>
              </a:rPr>
              <a:t>cin</a:t>
            </a:r>
            <a:r>
              <a:rPr lang="zh-CN" altLang="en-US" sz="2800" b="1" dirty="0">
                <a:solidFill>
                  <a:schemeClr val="accent2"/>
                </a:solidFill>
              </a:rPr>
              <a:t>的用法</a:t>
            </a:r>
            <a:endParaRPr lang="zh-CN" altLang="en-US" sz="2800" b="1" dirty="0">
              <a:solidFill>
                <a:schemeClr val="accent2"/>
              </a:solidFill>
            </a:endParaRPr>
          </a:p>
          <a:p>
            <a:pPr lvl="1" eaLnBrk="1" hangingPunct="1">
              <a:spcBef>
                <a:spcPts val="0"/>
              </a:spcBef>
            </a:pPr>
            <a:r>
              <a:rPr lang="zh-CN" altLang="en-US" sz="2400" b="1" dirty="0"/>
              <a:t>输入单个变量的值</a:t>
            </a:r>
            <a:endParaRPr lang="zh-CN" altLang="en-US" sz="2400" b="1" dirty="0"/>
          </a:p>
          <a:p>
            <a:pPr lvl="2" eaLnBrk="1" hangingPunct="1">
              <a:spcBef>
                <a:spcPts val="0"/>
              </a:spcBef>
              <a:buNone/>
            </a:pPr>
            <a:r>
              <a:rPr lang="en-US" altLang="zh-CN" sz="2400" b="1" dirty="0" err="1"/>
              <a:t>cin</a:t>
            </a:r>
            <a:r>
              <a:rPr lang="en-US" altLang="zh-CN" sz="2400" b="1" dirty="0"/>
              <a:t>&gt;&gt;x</a:t>
            </a:r>
            <a:r>
              <a:rPr lang="zh-CN" altLang="en-US" sz="2400" b="1" dirty="0"/>
              <a:t>；</a:t>
            </a:r>
            <a:endParaRPr lang="zh-CN" altLang="en-US" sz="2400" b="1" dirty="0"/>
          </a:p>
          <a:p>
            <a:pPr lvl="1" eaLnBrk="1" hangingPunct="1">
              <a:spcBef>
                <a:spcPts val="0"/>
              </a:spcBef>
            </a:pPr>
            <a:r>
              <a:rPr lang="zh-CN" altLang="en-US" sz="2400" b="1" dirty="0"/>
              <a:t>输入多个变量的值</a:t>
            </a:r>
            <a:endParaRPr lang="zh-CN" altLang="en-US" sz="2400" b="1" dirty="0"/>
          </a:p>
          <a:p>
            <a:pPr lvl="2" eaLnBrk="1" hangingPunct="1">
              <a:spcBef>
                <a:spcPts val="0"/>
              </a:spcBef>
              <a:buNone/>
            </a:pPr>
            <a:r>
              <a:rPr lang="en-US" altLang="zh-CN" sz="2400" b="1" dirty="0" err="1"/>
              <a:t>cin</a:t>
            </a:r>
            <a:r>
              <a:rPr lang="en-US" altLang="zh-CN" sz="2400" b="1" dirty="0"/>
              <a:t>&gt;&gt;x1&gt;&gt;x2&gt;&gt;x3&gt;&gt;x4……&gt;&gt;</a:t>
            </a:r>
            <a:r>
              <a:rPr lang="en-US" altLang="zh-CN" sz="2400" b="1" dirty="0" err="1"/>
              <a:t>xn</a:t>
            </a:r>
            <a:r>
              <a:rPr lang="en-US" altLang="zh-CN" sz="2400" b="1" dirty="0"/>
              <a:t>     </a:t>
            </a:r>
            <a:endParaRPr lang="en-US" altLang="zh-CN" sz="2400" b="1" dirty="0"/>
          </a:p>
          <a:p>
            <a:pPr lvl="2" eaLnBrk="1" hangingPunct="1">
              <a:spcBef>
                <a:spcPts val="0"/>
              </a:spcBef>
              <a:buNone/>
            </a:pPr>
            <a:endParaRPr lang="en-US" altLang="zh-CN" sz="2400" b="1" dirty="0"/>
          </a:p>
          <a:p>
            <a:pPr lvl="2" eaLnBrk="1" hangingPunct="1">
              <a:spcBef>
                <a:spcPts val="0"/>
              </a:spcBef>
              <a:buNone/>
            </a:pPr>
            <a:r>
              <a:rPr lang="zh-CN" altLang="en-US" sz="2400" b="1" dirty="0">
                <a:solidFill>
                  <a:srgbClr val="FF3300"/>
                </a:solidFill>
              </a:rPr>
              <a:t>其中</a:t>
            </a:r>
            <a:r>
              <a:rPr lang="en-US" altLang="zh-CN" sz="2400" b="1" dirty="0">
                <a:solidFill>
                  <a:srgbClr val="FF3300"/>
                </a:solidFill>
              </a:rPr>
              <a:t>x,x1……x2</a:t>
            </a:r>
            <a:r>
              <a:rPr lang="zh-CN" altLang="en-US" sz="2400" b="1" dirty="0">
                <a:solidFill>
                  <a:srgbClr val="FF3300"/>
                </a:solidFill>
              </a:rPr>
              <a:t>可是以内置数据类型如</a:t>
            </a:r>
            <a:r>
              <a:rPr lang="en-US" altLang="zh-CN" sz="2400" b="1" dirty="0" err="1">
                <a:solidFill>
                  <a:srgbClr val="FF3300"/>
                </a:solidFill>
              </a:rPr>
              <a:t>int</a:t>
            </a:r>
            <a:r>
              <a:rPr lang="zh-CN" altLang="en-US" sz="2400" b="1" dirty="0">
                <a:solidFill>
                  <a:srgbClr val="FF3300"/>
                </a:solidFill>
              </a:rPr>
              <a:t>，</a:t>
            </a:r>
            <a:r>
              <a:rPr lang="en-US" altLang="zh-CN" sz="2400" b="1" dirty="0">
                <a:solidFill>
                  <a:srgbClr val="FF3300"/>
                </a:solidFill>
              </a:rPr>
              <a:t>char</a:t>
            </a:r>
            <a:r>
              <a:rPr lang="zh-CN" altLang="en-US" sz="2400" b="1" dirty="0">
                <a:solidFill>
                  <a:srgbClr val="FF3300"/>
                </a:solidFill>
              </a:rPr>
              <a:t>，</a:t>
            </a:r>
            <a:r>
              <a:rPr lang="en-US" altLang="zh-CN" sz="2400" b="1" dirty="0">
                <a:solidFill>
                  <a:srgbClr val="FF3300"/>
                </a:solidFill>
              </a:rPr>
              <a:t>float</a:t>
            </a:r>
            <a:r>
              <a:rPr lang="zh-CN" altLang="en-US" sz="2400" b="1" dirty="0">
                <a:solidFill>
                  <a:srgbClr val="FF3300"/>
                </a:solidFill>
              </a:rPr>
              <a:t>，</a:t>
            </a:r>
            <a:r>
              <a:rPr lang="en-US" altLang="zh-CN" sz="2400" b="1" dirty="0">
                <a:solidFill>
                  <a:srgbClr val="FF3300"/>
                </a:solidFill>
              </a:rPr>
              <a:t>double</a:t>
            </a:r>
            <a:r>
              <a:rPr lang="zh-CN" altLang="en-US" sz="2400" b="1" dirty="0">
                <a:solidFill>
                  <a:srgbClr val="FF3300"/>
                </a:solidFill>
              </a:rPr>
              <a:t>等。</a:t>
            </a:r>
            <a:endParaRPr lang="zh-CN" altLang="en-US" sz="2400" b="1" dirty="0">
              <a:solidFill>
                <a:srgbClr val="FF3300"/>
              </a:solidFill>
            </a:endParaRPr>
          </a:p>
        </p:txBody>
      </p:sp>
      <p:sp>
        <p:nvSpPr>
          <p:cNvPr id="2" name="日期占位符 1"/>
          <p:cNvSpPr>
            <a:spLocks noGrp="1"/>
          </p:cNvSpPr>
          <p:nvPr>
            <p:ph type="dt" sz="half" idx="12"/>
          </p:nvPr>
        </p:nvSpPr>
        <p:spPr/>
        <p:txBody>
          <a:bodyPr/>
          <a:lstStyle/>
          <a:p>
            <a:pPr algn="ctr" fontAlgn="base">
              <a:spcBef>
                <a:spcPct val="0"/>
              </a:spcBef>
              <a:spcAft>
                <a:spcPct val="0"/>
              </a:spcAft>
              <a:defRPr/>
            </a:pPr>
            <a:fld id="{EDA81716-87AA-4174-96D8-47B864C2D807}"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3" name="页脚占位符 2"/>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4" name="灯片编号占位符 3"/>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7">
                                            <p:txEl>
                                              <p:pRg st="6" end="6"/>
                                            </p:txEl>
                                          </p:spTgt>
                                        </p:tgtEl>
                                        <p:attrNameLst>
                                          <p:attrName>style.visibility</p:attrName>
                                        </p:attrNameLst>
                                      </p:cBhvr>
                                      <p:to>
                                        <p:strVal val="visible"/>
                                      </p:to>
                                    </p:set>
                                    <p:anim calcmode="lin" valueType="num">
                                      <p:cBhvr additive="base">
                                        <p:cTn id="43"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1747">
                                            <p:txEl>
                                              <p:pRg st="8" end="8"/>
                                            </p:txEl>
                                          </p:spTgt>
                                        </p:tgtEl>
                                        <p:attrNameLst>
                                          <p:attrName>style.visibility</p:attrName>
                                        </p:attrNameLst>
                                      </p:cBhvr>
                                      <p:to>
                                        <p:strVal val="visible"/>
                                      </p:to>
                                    </p:set>
                                    <p:anim calcmode="lin" valueType="num">
                                      <p:cBhvr additive="base">
                                        <p:cTn id="49" dur="5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4" name="Rectangle 4"/>
          <p:cNvSpPr>
            <a:spLocks noChangeArrowheads="1"/>
          </p:cNvSpPr>
          <p:nvPr/>
        </p:nvSpPr>
        <p:spPr bwMode="auto">
          <a:xfrm>
            <a:off x="2349500" y="1340769"/>
            <a:ext cx="741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marL="2484755" indent="-609600">
              <a:defRPr kumimoji="1" sz="2400">
                <a:solidFill>
                  <a:schemeClr val="tx1"/>
                </a:solidFill>
                <a:latin typeface="Times New Roman" panose="02020603050405020304" pitchFamily="18" charset="0"/>
                <a:ea typeface="宋体" panose="02010600030101010101" pitchFamily="2" charset="-122"/>
              </a:defRPr>
            </a:lvl3pPr>
            <a:lvl4pPr marL="3273425" indent="-609600">
              <a:defRPr kumimoji="1" sz="2400">
                <a:solidFill>
                  <a:schemeClr val="tx1"/>
                </a:solidFill>
                <a:latin typeface="Times New Roman" panose="02020603050405020304" pitchFamily="18" charset="0"/>
                <a:ea typeface="宋体" panose="02010600030101010101" pitchFamily="2" charset="-122"/>
              </a:defRPr>
            </a:lvl4pPr>
            <a:lvl5pPr marL="4062730" indent="-609600">
              <a:defRPr kumimoji="1" sz="2400">
                <a:solidFill>
                  <a:schemeClr val="tx1"/>
                </a:solidFill>
                <a:latin typeface="Times New Roman" panose="02020603050405020304" pitchFamily="18" charset="0"/>
                <a:ea typeface="宋体" panose="02010600030101010101" pitchFamily="2" charset="-122"/>
              </a:defRPr>
            </a:lvl5pPr>
            <a:lvl6pPr marL="45199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9771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343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8915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73355" lvl="1" indent="-173355" eaLnBrk="0" fontAlgn="base" hangingPunct="0">
              <a:spcBef>
                <a:spcPct val="20000"/>
              </a:spcBef>
              <a:spcAft>
                <a:spcPct val="0"/>
              </a:spcAft>
              <a:buClr>
                <a:srgbClr val="DDDDDD"/>
              </a:buClr>
            </a:pPr>
            <a:r>
              <a:rPr lang="zh-CN" altLang="en-US" sz="3200" b="1" dirty="0">
                <a:solidFill>
                  <a:srgbClr val="009900"/>
                </a:solidFill>
                <a:effectLst>
                  <a:outerShdw blurRad="38100" dist="38100" dir="2700000" algn="tl">
                    <a:srgbClr val="C0C0C0"/>
                  </a:outerShdw>
                </a:effectLst>
                <a:latin typeface="Arial" panose="020B0604020202020204"/>
              </a:rPr>
              <a:t>（</a:t>
            </a:r>
            <a:r>
              <a:rPr lang="en-US" altLang="zh-CN" sz="3200" b="1" dirty="0">
                <a:solidFill>
                  <a:srgbClr val="009900"/>
                </a:solidFill>
                <a:effectLst>
                  <a:outerShdw blurRad="38100" dist="38100" dir="2700000" algn="tl">
                    <a:srgbClr val="C0C0C0"/>
                  </a:outerShdw>
                </a:effectLst>
                <a:latin typeface="Arial" panose="020B0604020202020204"/>
              </a:rPr>
              <a:t>2</a:t>
            </a:r>
            <a:r>
              <a:rPr lang="zh-CN" altLang="en-US" sz="3200" b="1" dirty="0">
                <a:solidFill>
                  <a:srgbClr val="009900"/>
                </a:solidFill>
                <a:effectLst>
                  <a:outerShdw blurRad="38100" dist="38100" dir="2700000" algn="tl">
                    <a:srgbClr val="C0C0C0"/>
                  </a:outerShdw>
                </a:effectLst>
                <a:latin typeface="Arial" panose="020B0604020202020204"/>
              </a:rPr>
              <a:t>）函数返回多值</a:t>
            </a:r>
            <a:endParaRPr lang="en-US" altLang="zh-CN" sz="3200" b="1" dirty="0">
              <a:solidFill>
                <a:srgbClr val="009900"/>
              </a:solidFill>
              <a:effectLst>
                <a:outerShdw blurRad="38100" dist="38100" dir="2700000" algn="tl">
                  <a:srgbClr val="C0C0C0"/>
                </a:outerShdw>
              </a:effectLst>
              <a:latin typeface="Arial" panose="020B0604020202020204"/>
            </a:endParaRPr>
          </a:p>
          <a:p>
            <a:pPr lvl="1" fontAlgn="base">
              <a:spcBef>
                <a:spcPct val="0"/>
              </a:spcBef>
              <a:spcAft>
                <a:spcPct val="0"/>
              </a:spcAft>
            </a:pPr>
            <a:r>
              <a:rPr lang="en-US" altLang="zh-CN" sz="2800" b="1" dirty="0" err="1">
                <a:solidFill>
                  <a:prstClr val="black"/>
                </a:solidFill>
              </a:rPr>
              <a:t>int</a:t>
            </a:r>
            <a:r>
              <a:rPr lang="en-US" altLang="zh-CN" sz="2800" b="1" dirty="0">
                <a:solidFill>
                  <a:prstClr val="black"/>
                </a:solidFill>
              </a:rPr>
              <a:t> fun(</a:t>
            </a:r>
            <a:r>
              <a:rPr lang="en-US" altLang="zh-CN" sz="2800" b="1" dirty="0" err="1">
                <a:solidFill>
                  <a:prstClr val="black"/>
                </a:solidFill>
              </a:rPr>
              <a:t>int</a:t>
            </a:r>
            <a:r>
              <a:rPr lang="en-US" altLang="zh-CN" sz="2800" b="1" dirty="0">
                <a:solidFill>
                  <a:prstClr val="black"/>
                </a:solidFill>
              </a:rPr>
              <a:t> n, </a:t>
            </a:r>
            <a:r>
              <a:rPr lang="en-US" altLang="zh-CN" sz="2800" b="1" dirty="0" err="1">
                <a:solidFill>
                  <a:prstClr val="black"/>
                </a:solidFill>
              </a:rPr>
              <a:t>int</a:t>
            </a:r>
            <a:r>
              <a:rPr lang="en-US" altLang="zh-CN" sz="2800" b="1" dirty="0">
                <a:solidFill>
                  <a:prstClr val="black"/>
                </a:solidFill>
              </a:rPr>
              <a:t> &amp;</a:t>
            </a:r>
            <a:r>
              <a:rPr lang="en-US" altLang="zh-CN" sz="2800" b="1" dirty="0" err="1">
                <a:solidFill>
                  <a:srgbClr val="FF0000"/>
                </a:solidFill>
              </a:rPr>
              <a:t>rSquar</a:t>
            </a:r>
            <a:r>
              <a:rPr lang="en-US" altLang="zh-CN" sz="2800" b="1" dirty="0">
                <a:solidFill>
                  <a:prstClr val="black"/>
                </a:solidFill>
              </a:rPr>
              <a:t>, </a:t>
            </a:r>
            <a:r>
              <a:rPr lang="en-US" altLang="zh-CN" sz="2800" b="1" dirty="0" err="1">
                <a:solidFill>
                  <a:prstClr val="black"/>
                </a:solidFill>
              </a:rPr>
              <a:t>int</a:t>
            </a:r>
            <a:r>
              <a:rPr lang="en-US" altLang="zh-CN" sz="2800" b="1" dirty="0">
                <a:solidFill>
                  <a:prstClr val="black"/>
                </a:solidFill>
              </a:rPr>
              <a:t> &amp;</a:t>
            </a:r>
            <a:r>
              <a:rPr lang="en-US" altLang="zh-CN" sz="2800" b="1" dirty="0" err="1">
                <a:solidFill>
                  <a:srgbClr val="FF0000"/>
                </a:solidFill>
              </a:rPr>
              <a:t>rCubed</a:t>
            </a:r>
            <a:r>
              <a:rPr lang="en-US" altLang="zh-CN" sz="2800" b="1" dirty="0">
                <a:solidFill>
                  <a:prstClr val="black"/>
                </a:solidFill>
              </a:rPr>
              <a:t>)</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	if(n&gt;20 || n&lt;0)</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	      return 1;</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	</a:t>
            </a:r>
            <a:r>
              <a:rPr lang="en-US" altLang="zh-CN" sz="2800" b="1" dirty="0" err="1">
                <a:solidFill>
                  <a:prstClr val="black"/>
                </a:solidFill>
              </a:rPr>
              <a:t>rSquar</a:t>
            </a:r>
            <a:r>
              <a:rPr lang="en-US" altLang="zh-CN" sz="2800" b="1" dirty="0">
                <a:solidFill>
                  <a:prstClr val="black"/>
                </a:solidFill>
              </a:rPr>
              <a:t>=n*n;</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	</a:t>
            </a:r>
            <a:r>
              <a:rPr lang="en-US" altLang="zh-CN" sz="2800" b="1" dirty="0" err="1">
                <a:solidFill>
                  <a:prstClr val="black"/>
                </a:solidFill>
              </a:rPr>
              <a:t>rCubed</a:t>
            </a:r>
            <a:r>
              <a:rPr lang="en-US" altLang="zh-CN" sz="2800" b="1" dirty="0">
                <a:solidFill>
                  <a:prstClr val="black"/>
                </a:solidFill>
              </a:rPr>
              <a:t>=n*n*n;</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	return 0;</a:t>
            </a:r>
            <a:endParaRPr lang="en-US" altLang="zh-CN" sz="2800" b="1" dirty="0">
              <a:solidFill>
                <a:prstClr val="black"/>
              </a:solidFill>
            </a:endParaRPr>
          </a:p>
          <a:p>
            <a:pPr lvl="1" fontAlgn="base">
              <a:spcBef>
                <a:spcPct val="0"/>
              </a:spcBef>
              <a:spcAft>
                <a:spcPct val="0"/>
              </a:spcAft>
            </a:pPr>
            <a:r>
              <a:rPr lang="en-US" altLang="zh-CN" sz="2800" b="1" dirty="0">
                <a:solidFill>
                  <a:prstClr val="black"/>
                </a:solidFill>
              </a:rPr>
              <a:t>}</a:t>
            </a:r>
            <a:endParaRPr lang="zh-CN" altLang="en-US" sz="2800" b="1" dirty="0">
              <a:solidFill>
                <a:prstClr val="black"/>
              </a:solidFill>
            </a:endParaRPr>
          </a:p>
          <a:p>
            <a:pPr eaLnBrk="0" fontAlgn="base" hangingPunct="0">
              <a:spcBef>
                <a:spcPct val="0"/>
              </a:spcBef>
              <a:spcAft>
                <a:spcPct val="0"/>
              </a:spcAft>
            </a:pPr>
            <a:r>
              <a:rPr lang="zh-CN" altLang="en-US" sz="3600" b="1" dirty="0">
                <a:solidFill>
                  <a:srgbClr val="009900"/>
                </a:solidFill>
                <a:effectLst>
                  <a:outerShdw blurRad="38100" dist="38100" dir="2700000" algn="tl">
                    <a:srgbClr val="C0C0C0"/>
                  </a:outerShdw>
                </a:effectLst>
              </a:rPr>
              <a:t> </a:t>
            </a:r>
            <a:endParaRPr lang="zh-CN" altLang="en-US" sz="3600" b="1" dirty="0">
              <a:solidFill>
                <a:srgbClr val="009900"/>
              </a:solidFill>
              <a:effectLst>
                <a:outerShdw blurRad="38100" dist="38100" dir="2700000" algn="tl">
                  <a:srgbClr val="C0C0C0"/>
                </a:outerShdw>
              </a:effectLst>
            </a:endParaRPr>
          </a:p>
          <a:p>
            <a:pPr eaLnBrk="0" fontAlgn="base" hangingPunct="0">
              <a:spcBef>
                <a:spcPct val="0"/>
              </a:spcBef>
              <a:spcAft>
                <a:spcPct val="0"/>
              </a:spcAft>
            </a:pPr>
            <a:r>
              <a:rPr lang="zh-CN" altLang="en-US" sz="3200" b="1" dirty="0">
                <a:solidFill>
                  <a:srgbClr val="0033CC"/>
                </a:solidFill>
                <a:effectLst>
                  <a:outerShdw blurRad="38100" dist="38100" dir="2700000" algn="tl">
                    <a:srgbClr val="C0C0C0"/>
                  </a:outerShdw>
                </a:effectLst>
              </a:rPr>
              <a:t>	</a:t>
            </a:r>
            <a:endParaRPr lang="zh-CN" altLang="en-US" sz="3200" b="1" dirty="0">
              <a:solidFill>
                <a:prstClr val="black"/>
              </a:solidFill>
            </a:endParaRPr>
          </a:p>
        </p:txBody>
      </p:sp>
      <p:sp>
        <p:nvSpPr>
          <p:cNvPr id="2" name="标题 1"/>
          <p:cNvSpPr>
            <a:spLocks noGrp="1"/>
          </p:cNvSpPr>
          <p:nvPr>
            <p:ph type="title"/>
          </p:nvPr>
        </p:nvSpPr>
        <p:spPr/>
        <p:txBody>
          <a:bodyPr/>
          <a:lstStyle/>
          <a:p>
            <a:endParaRPr lang="zh-CN" altLang="en-US" dirty="0"/>
          </a:p>
        </p:txBody>
      </p:sp>
      <p:sp>
        <p:nvSpPr>
          <p:cNvPr id="3" name="矩形 2"/>
          <p:cNvSpPr/>
          <p:nvPr/>
        </p:nvSpPr>
        <p:spPr>
          <a:xfrm>
            <a:off x="5879977" y="1340769"/>
            <a:ext cx="2954655" cy="461665"/>
          </a:xfrm>
          <a:prstGeom prst="rect">
            <a:avLst/>
          </a:prstGeom>
        </p:spPr>
        <p:txBody>
          <a:bodyPr wrap="none">
            <a:spAutoFit/>
          </a:bodyPr>
          <a:lstStyle/>
          <a:p>
            <a:pPr fontAlgn="base">
              <a:spcBef>
                <a:spcPct val="0"/>
              </a:spcBef>
              <a:spcAft>
                <a:spcPct val="0"/>
              </a:spcAft>
            </a:pPr>
            <a:r>
              <a:rPr kumimoji="1" lang="en-US" altLang="zh-CN" sz="2400" b="1" dirty="0">
                <a:solidFill>
                  <a:srgbClr val="B2B2B2"/>
                </a:solidFill>
                <a:latin typeface="Arial Rounded MT Bold" panose="020F0704030504030204" pitchFamily="34" charset="0"/>
                <a:ea typeface="楷体_GB2312" pitchFamily="49" charset="-122"/>
              </a:rPr>
              <a:t>——</a:t>
            </a:r>
            <a:r>
              <a:rPr kumimoji="1" lang="zh-CN" altLang="en-US" sz="2400" b="1" dirty="0">
                <a:solidFill>
                  <a:srgbClr val="B2B2B2"/>
                </a:solidFill>
                <a:latin typeface="Arial Rounded MT Bold" panose="020F0704030504030204" pitchFamily="34" charset="0"/>
                <a:ea typeface="楷体_GB2312" pitchFamily="49" charset="-122"/>
              </a:rPr>
              <a:t>计算</a:t>
            </a:r>
            <a:r>
              <a:rPr kumimoji="1" lang="zh-CN" altLang="en-US" sz="2400" b="1" dirty="0">
                <a:solidFill>
                  <a:srgbClr val="FF0000"/>
                </a:solidFill>
                <a:latin typeface="Arial Rounded MT Bold" panose="020F0704030504030204" pitchFamily="34" charset="0"/>
                <a:ea typeface="楷体_GB2312" pitchFamily="49" charset="-122"/>
              </a:rPr>
              <a:t>平方、立方</a:t>
            </a:r>
            <a:endParaRPr kumimoji="1" lang="zh-CN" altLang="en-US" sz="2400" b="1" dirty="0">
              <a:solidFill>
                <a:srgbClr val="FF0000"/>
              </a:solidFill>
              <a:latin typeface="Arial Rounded MT Bold" panose="020F070403050403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37604">
                                            <p:txEl>
                                              <p:pRg st="1" end="1"/>
                                            </p:txEl>
                                          </p:spTgt>
                                        </p:tgtEl>
                                        <p:attrNameLst>
                                          <p:attrName>style.visibility</p:attrName>
                                        </p:attrNameLst>
                                      </p:cBhvr>
                                      <p:to>
                                        <p:strVal val="visible"/>
                                      </p:to>
                                    </p:set>
                                    <p:animEffect transition="in" filter="barn(inVertical)">
                                      <p:cBhvr>
                                        <p:cTn id="13" dur="500"/>
                                        <p:tgtEl>
                                          <p:spTgt spid="537604">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37604">
                                            <p:txEl>
                                              <p:pRg st="2" end="2"/>
                                            </p:txEl>
                                          </p:spTgt>
                                        </p:tgtEl>
                                        <p:attrNameLst>
                                          <p:attrName>style.visibility</p:attrName>
                                        </p:attrNameLst>
                                      </p:cBhvr>
                                      <p:to>
                                        <p:strVal val="visible"/>
                                      </p:to>
                                    </p:set>
                                    <p:animEffect transition="in" filter="barn(inVertical)">
                                      <p:cBhvr>
                                        <p:cTn id="16" dur="500"/>
                                        <p:tgtEl>
                                          <p:spTgt spid="537604">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37604">
                                            <p:txEl>
                                              <p:pRg st="3" end="3"/>
                                            </p:txEl>
                                          </p:spTgt>
                                        </p:tgtEl>
                                        <p:attrNameLst>
                                          <p:attrName>style.visibility</p:attrName>
                                        </p:attrNameLst>
                                      </p:cBhvr>
                                      <p:to>
                                        <p:strVal val="visible"/>
                                      </p:to>
                                    </p:set>
                                    <p:animEffect transition="in" filter="barn(inVertical)">
                                      <p:cBhvr>
                                        <p:cTn id="19" dur="500"/>
                                        <p:tgtEl>
                                          <p:spTgt spid="537604">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37604">
                                            <p:txEl>
                                              <p:pRg st="4" end="4"/>
                                            </p:txEl>
                                          </p:spTgt>
                                        </p:tgtEl>
                                        <p:attrNameLst>
                                          <p:attrName>style.visibility</p:attrName>
                                        </p:attrNameLst>
                                      </p:cBhvr>
                                      <p:to>
                                        <p:strVal val="visible"/>
                                      </p:to>
                                    </p:set>
                                    <p:animEffect transition="in" filter="barn(inVertical)">
                                      <p:cBhvr>
                                        <p:cTn id="22" dur="500"/>
                                        <p:tgtEl>
                                          <p:spTgt spid="537604">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37604">
                                            <p:txEl>
                                              <p:pRg st="5" end="5"/>
                                            </p:txEl>
                                          </p:spTgt>
                                        </p:tgtEl>
                                        <p:attrNameLst>
                                          <p:attrName>style.visibility</p:attrName>
                                        </p:attrNameLst>
                                      </p:cBhvr>
                                      <p:to>
                                        <p:strVal val="visible"/>
                                      </p:to>
                                    </p:set>
                                    <p:animEffect transition="in" filter="barn(inVertical)">
                                      <p:cBhvr>
                                        <p:cTn id="25" dur="500"/>
                                        <p:tgtEl>
                                          <p:spTgt spid="537604">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37604">
                                            <p:txEl>
                                              <p:pRg st="6" end="6"/>
                                            </p:txEl>
                                          </p:spTgt>
                                        </p:tgtEl>
                                        <p:attrNameLst>
                                          <p:attrName>style.visibility</p:attrName>
                                        </p:attrNameLst>
                                      </p:cBhvr>
                                      <p:to>
                                        <p:strVal val="visible"/>
                                      </p:to>
                                    </p:set>
                                    <p:animEffect transition="in" filter="barn(inVertical)">
                                      <p:cBhvr>
                                        <p:cTn id="28" dur="500"/>
                                        <p:tgtEl>
                                          <p:spTgt spid="537604">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37604">
                                            <p:txEl>
                                              <p:pRg st="7" end="7"/>
                                            </p:txEl>
                                          </p:spTgt>
                                        </p:tgtEl>
                                        <p:attrNameLst>
                                          <p:attrName>style.visibility</p:attrName>
                                        </p:attrNameLst>
                                      </p:cBhvr>
                                      <p:to>
                                        <p:strVal val="visible"/>
                                      </p:to>
                                    </p:set>
                                    <p:animEffect transition="in" filter="barn(inVertical)">
                                      <p:cBhvr>
                                        <p:cTn id="31" dur="500"/>
                                        <p:tgtEl>
                                          <p:spTgt spid="537604">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37604">
                                            <p:txEl>
                                              <p:pRg st="8" end="8"/>
                                            </p:txEl>
                                          </p:spTgt>
                                        </p:tgtEl>
                                        <p:attrNameLst>
                                          <p:attrName>style.visibility</p:attrName>
                                        </p:attrNameLst>
                                      </p:cBhvr>
                                      <p:to>
                                        <p:strVal val="visible"/>
                                      </p:to>
                                    </p:set>
                                    <p:animEffect transition="in" filter="barn(inVertical)">
                                      <p:cBhvr>
                                        <p:cTn id="34" dur="500"/>
                                        <p:tgtEl>
                                          <p:spTgt spid="537604">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37604">
                                            <p:txEl>
                                              <p:pRg st="9" end="9"/>
                                            </p:txEl>
                                          </p:spTgt>
                                        </p:tgtEl>
                                        <p:attrNameLst>
                                          <p:attrName>style.visibility</p:attrName>
                                        </p:attrNameLst>
                                      </p:cBhvr>
                                      <p:to>
                                        <p:strVal val="visible"/>
                                      </p:to>
                                    </p:set>
                                    <p:animEffect transition="in" filter="barn(inVertical)">
                                      <p:cBhvr>
                                        <p:cTn id="37" dur="500"/>
                                        <p:tgtEl>
                                          <p:spTgt spid="5376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1676400" y="980729"/>
            <a:ext cx="8763000" cy="5135161"/>
          </a:xfrm>
        </p:spPr>
        <p:txBody>
          <a:bodyPr/>
          <a:lstStyle/>
          <a:p>
            <a:pPr lvl="1" eaLnBrk="1" hangingPunct="1">
              <a:buNone/>
            </a:pPr>
            <a:r>
              <a:rPr lang="zh-CN" altLang="en-US" b="1" dirty="0">
                <a:solidFill>
                  <a:srgbClr val="009900"/>
                </a:solidFill>
                <a:effectLst>
                  <a:outerShdw blurRad="38100" dist="38100" dir="2700000" algn="tl">
                    <a:srgbClr val="C0C0C0"/>
                  </a:outerShdw>
                </a:effectLst>
              </a:rPr>
              <a:t>（</a:t>
            </a:r>
            <a:r>
              <a:rPr lang="en-US" altLang="zh-CN" b="1" dirty="0">
                <a:solidFill>
                  <a:srgbClr val="009900"/>
                </a:solidFill>
                <a:effectLst>
                  <a:outerShdw blurRad="38100" dist="38100" dir="2700000" algn="tl">
                    <a:srgbClr val="C0C0C0"/>
                  </a:outerShdw>
                </a:effectLst>
              </a:rPr>
              <a:t>3</a:t>
            </a:r>
            <a:r>
              <a:rPr lang="zh-CN" altLang="en-US" b="1" dirty="0">
                <a:solidFill>
                  <a:srgbClr val="009900"/>
                </a:solidFill>
                <a:effectLst>
                  <a:outerShdw blurRad="38100" dist="38100" dir="2700000" algn="tl">
                    <a:srgbClr val="C0C0C0"/>
                  </a:outerShdw>
                </a:effectLst>
              </a:rPr>
              <a:t>）返回引用</a:t>
            </a:r>
            <a:endParaRPr lang="en-US" altLang="zh-CN" b="1" dirty="0">
              <a:solidFill>
                <a:srgbClr val="009900"/>
              </a:solidFill>
              <a:effectLst>
                <a:outerShdw blurRad="38100" dist="38100" dir="2700000" algn="tl">
                  <a:srgbClr val="C0C0C0"/>
                </a:outerShdw>
              </a:effectLst>
            </a:endParaRPr>
          </a:p>
          <a:p>
            <a:pPr lvl="1" eaLnBrk="1" hangingPunct="1">
              <a:buNone/>
            </a:pPr>
            <a:r>
              <a:rPr lang="zh-CN" altLang="en-US" b="1" dirty="0"/>
              <a:t>除了返回值或指针外，函数还可以返回一个引用。返回引用的函数定义形式如下：</a:t>
            </a:r>
            <a:endParaRPr lang="zh-CN" altLang="en-US" b="1" dirty="0"/>
          </a:p>
          <a:p>
            <a:pPr algn="ctr" eaLnBrk="1" hangingPunct="1">
              <a:buFontTx/>
              <a:buNone/>
            </a:pPr>
            <a:r>
              <a:rPr lang="en-US" altLang="zh-CN" sz="2800" b="1" dirty="0">
                <a:solidFill>
                  <a:schemeClr val="accent2"/>
                </a:solidFill>
              </a:rPr>
              <a:t> </a:t>
            </a:r>
            <a:r>
              <a:rPr lang="en-US" altLang="zh-CN" sz="2800" b="1" dirty="0" err="1">
                <a:solidFill>
                  <a:schemeClr val="accent2"/>
                </a:solidFill>
              </a:rPr>
              <a:t>rtype</a:t>
            </a:r>
            <a:r>
              <a:rPr lang="en-US" altLang="zh-CN" sz="2800" b="1" dirty="0">
                <a:solidFill>
                  <a:schemeClr val="accent2"/>
                </a:solidFill>
              </a:rPr>
              <a:t>  &amp; </a:t>
            </a:r>
            <a:r>
              <a:rPr lang="en-US" altLang="zh-CN" sz="2800" b="1" dirty="0" err="1">
                <a:solidFill>
                  <a:schemeClr val="accent2"/>
                </a:solidFill>
              </a:rPr>
              <a:t>f_name</a:t>
            </a:r>
            <a:r>
              <a:rPr lang="en-US" altLang="zh-CN" sz="2800" b="1" dirty="0">
                <a:solidFill>
                  <a:schemeClr val="accent2"/>
                </a:solidFill>
              </a:rPr>
              <a:t>(type1 p1,type2 p2,</a:t>
            </a:r>
            <a:r>
              <a:rPr lang="en-US" altLang="zh-CN" sz="2800" b="1" dirty="0">
                <a:solidFill>
                  <a:schemeClr val="accent2"/>
                </a:solidFill>
                <a:latin typeface="Arial" panose="020B0604020202020204" pitchFamily="34" charset="0"/>
              </a:rPr>
              <a:t>…</a:t>
            </a:r>
            <a:r>
              <a:rPr lang="en-US" altLang="zh-CN" sz="2800" b="1" dirty="0">
                <a:solidFill>
                  <a:schemeClr val="accent2"/>
                </a:solidFill>
              </a:rPr>
              <a:t>)</a:t>
            </a:r>
            <a:r>
              <a:rPr lang="zh-CN" altLang="en-US" sz="2800" b="1" dirty="0">
                <a:solidFill>
                  <a:schemeClr val="accent2"/>
                </a:solidFill>
              </a:rPr>
              <a:t>；</a:t>
            </a:r>
            <a:endParaRPr lang="zh-CN" altLang="en-US" sz="2800" b="1" dirty="0">
              <a:solidFill>
                <a:schemeClr val="accent2"/>
              </a:solidFill>
            </a:endParaRPr>
          </a:p>
          <a:p>
            <a:pPr lvl="1" eaLnBrk="1" hangingPunct="1"/>
            <a:r>
              <a:rPr lang="zh-CN" altLang="en-US" b="1" dirty="0"/>
              <a:t>当一个函数返回引用时，实际返回了一个变量的内存地址。既然是内存地址，就能够读和写该地址所对应的内存区域中的值，这使函数调用能够出现在赋值语句的左边。</a:t>
            </a:r>
            <a:endParaRPr lang="en-US" altLang="zh-CN" sz="2800" b="1" dirty="0">
              <a:solidFill>
                <a:srgbClr val="FF0000"/>
              </a:solidFill>
            </a:endParaRPr>
          </a:p>
          <a:p>
            <a:pPr eaLnBrk="1" hangingPunct="1">
              <a:buFontTx/>
              <a:buNone/>
            </a:pPr>
            <a:r>
              <a:rPr lang="zh-CN" altLang="en-US" sz="2800" b="1" dirty="0">
                <a:solidFill>
                  <a:srgbClr val="FF0000"/>
                </a:solidFill>
              </a:rPr>
              <a:t>           </a:t>
            </a:r>
            <a:r>
              <a:rPr lang="en-US" altLang="zh-CN" sz="2800" b="1" dirty="0">
                <a:solidFill>
                  <a:schemeClr val="accent2"/>
                </a:solidFill>
                <a:hlinkClick r:id="rId1" action="ppaction://hlinkfile"/>
              </a:rPr>
              <a:t>【</a:t>
            </a:r>
            <a:r>
              <a:rPr lang="zh-CN" altLang="en-US" sz="2800" b="1" dirty="0">
                <a:solidFill>
                  <a:schemeClr val="accent2"/>
                </a:solidFill>
                <a:hlinkClick r:id="rId1" action="ppaction://hlinkfile"/>
              </a:rPr>
              <a:t>例</a:t>
            </a:r>
            <a:r>
              <a:rPr lang="en-US" altLang="zh-CN" sz="2800" b="1" dirty="0">
                <a:solidFill>
                  <a:schemeClr val="accent2"/>
                </a:solidFill>
                <a:hlinkClick r:id="rId1" action="ppaction://hlinkfile"/>
              </a:rPr>
              <a:t>3-15】</a:t>
            </a:r>
            <a:r>
              <a:rPr lang="zh-CN" altLang="en-US" sz="2800" b="1" dirty="0">
                <a:solidFill>
                  <a:schemeClr val="accent2"/>
                </a:solidFill>
                <a:hlinkClick r:id="rId1" action="ppaction://hlinkfile"/>
              </a:rPr>
              <a:t>返回引用的两数相加函数</a:t>
            </a:r>
            <a:endParaRPr lang="en-US" altLang="zh-CN" sz="2800" b="1" dirty="0">
              <a:solidFill>
                <a:schemeClr val="accent2"/>
              </a:solidFill>
            </a:endParaRPr>
          </a:p>
          <a:p>
            <a:pPr eaLnBrk="1" hangingPunct="1">
              <a:buNone/>
            </a:pPr>
            <a:r>
              <a:rPr lang="zh-CN" altLang="en-US" sz="2800" b="1" dirty="0">
                <a:solidFill>
                  <a:srgbClr val="FF0000"/>
                </a:solidFill>
              </a:rPr>
              <a:t>           </a:t>
            </a:r>
            <a:r>
              <a:rPr lang="en-US" altLang="zh-CN" sz="2800" b="1" dirty="0">
                <a:solidFill>
                  <a:schemeClr val="accent2"/>
                </a:solidFill>
                <a:hlinkClick r:id="rId2" action="ppaction://hlinkfile"/>
              </a:rPr>
              <a:t>【</a:t>
            </a:r>
            <a:r>
              <a:rPr lang="zh-CN" altLang="en-US" sz="2800" b="1" dirty="0">
                <a:solidFill>
                  <a:schemeClr val="accent2"/>
                </a:solidFill>
                <a:hlinkClick r:id="rId2" action="ppaction://hlinkfile"/>
              </a:rPr>
              <a:t>例</a:t>
            </a:r>
            <a:r>
              <a:rPr lang="en-US" altLang="zh-CN" sz="2800" b="1" dirty="0">
                <a:solidFill>
                  <a:schemeClr val="accent2"/>
                </a:solidFill>
                <a:hlinkClick r:id="rId2" action="ppaction://hlinkfile"/>
              </a:rPr>
              <a:t>3-16】</a:t>
            </a:r>
            <a:r>
              <a:rPr lang="zh-CN" altLang="en-US" sz="2800" b="1" dirty="0">
                <a:solidFill>
                  <a:schemeClr val="accent2"/>
                </a:solidFill>
                <a:hlinkClick r:id="rId2" action="ppaction://hlinkfile"/>
              </a:rPr>
              <a:t>不可返回函数内部的临时变量</a:t>
            </a:r>
            <a:endParaRPr lang="zh-CN" altLang="en-US" sz="2800" b="1" dirty="0">
              <a:solidFill>
                <a:schemeClr val="accent2"/>
              </a:solidFill>
            </a:endParaRPr>
          </a:p>
          <a:p>
            <a:pPr marL="533400" indent="-533400" eaLnBrk="1" hangingPunct="1">
              <a:spcBef>
                <a:spcPct val="0"/>
              </a:spcBef>
              <a:buNone/>
            </a:pPr>
            <a:r>
              <a:rPr lang="en-US" altLang="zh-CN" sz="2800" b="1" dirty="0">
                <a:solidFill>
                  <a:schemeClr val="accent2"/>
                </a:solidFill>
              </a:rPr>
              <a:t>           </a:t>
            </a:r>
            <a:r>
              <a:rPr lang="en-US" altLang="zh-CN" sz="2800" b="1" dirty="0">
                <a:solidFill>
                  <a:schemeClr val="accent2"/>
                </a:solidFill>
                <a:hlinkClick r:id="rId3" action="ppaction://hlinkfile"/>
              </a:rPr>
              <a:t>【</a:t>
            </a:r>
            <a:r>
              <a:rPr lang="zh-CN" altLang="en-US" sz="2800" b="1" dirty="0">
                <a:solidFill>
                  <a:schemeClr val="accent2"/>
                </a:solidFill>
                <a:hlinkClick r:id="rId3" action="ppaction://hlinkfile"/>
              </a:rPr>
              <a:t>例</a:t>
            </a:r>
            <a:r>
              <a:rPr lang="en-US" altLang="zh-CN" sz="2800" b="1" dirty="0">
                <a:solidFill>
                  <a:schemeClr val="accent2"/>
                </a:solidFill>
                <a:hlinkClick r:id="rId3" action="ppaction://hlinkfile"/>
              </a:rPr>
              <a:t>3-17】</a:t>
            </a:r>
            <a:r>
              <a:rPr lang="zh-CN" altLang="en-US" sz="2800" b="1" dirty="0">
                <a:solidFill>
                  <a:schemeClr val="accent2"/>
                </a:solidFill>
                <a:hlinkClick r:id="rId3" action="ppaction://hlinkfile"/>
              </a:rPr>
              <a:t>函数调用作为左值</a:t>
            </a:r>
            <a:endParaRPr lang="en-US" altLang="zh-CN" sz="2800" b="1" dirty="0"/>
          </a:p>
        </p:txBody>
      </p:sp>
      <p:sp>
        <p:nvSpPr>
          <p:cNvPr id="2" name="标题 1"/>
          <p:cNvSpPr>
            <a:spLocks noGrp="1"/>
          </p:cNvSpPr>
          <p:nvPr>
            <p:ph type="title"/>
          </p:nvPr>
        </p:nvSpPr>
        <p:spPr/>
        <p:txBody>
          <a:bodyPr/>
          <a:lstStyle/>
          <a:p>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1000"/>
                                        <p:tgtEl>
                                          <p:spTgt spid="72707">
                                            <p:txEl>
                                              <p:pRg st="1" end="1"/>
                                            </p:txEl>
                                          </p:spTgt>
                                        </p:tgtEl>
                                      </p:cBhvr>
                                    </p:animEffect>
                                    <p:anim calcmode="lin" valueType="num">
                                      <p:cBhvr>
                                        <p:cTn id="8" dur="10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27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2707">
                                            <p:txEl>
                                              <p:pRg st="2" end="2"/>
                                            </p:txEl>
                                          </p:spTgt>
                                        </p:tgtEl>
                                        <p:attrNameLst>
                                          <p:attrName>style.visibility</p:attrName>
                                        </p:attrNameLst>
                                      </p:cBhvr>
                                      <p:to>
                                        <p:strVal val="visible"/>
                                      </p:to>
                                    </p:set>
                                    <p:animEffect transition="in" filter="fade">
                                      <p:cBhvr>
                                        <p:cTn id="14" dur="1000"/>
                                        <p:tgtEl>
                                          <p:spTgt spid="72707">
                                            <p:txEl>
                                              <p:pRg st="2" end="2"/>
                                            </p:txEl>
                                          </p:spTgt>
                                        </p:tgtEl>
                                      </p:cBhvr>
                                    </p:animEffect>
                                    <p:anim calcmode="lin" valueType="num">
                                      <p:cBhvr>
                                        <p:cTn id="15" dur="10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27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2707">
                                            <p:txEl>
                                              <p:pRg st="3" end="3"/>
                                            </p:txEl>
                                          </p:spTgt>
                                        </p:tgtEl>
                                        <p:attrNameLst>
                                          <p:attrName>style.visibility</p:attrName>
                                        </p:attrNameLst>
                                      </p:cBhvr>
                                      <p:to>
                                        <p:strVal val="visible"/>
                                      </p:to>
                                    </p:set>
                                    <p:animEffect transition="in" filter="fade">
                                      <p:cBhvr>
                                        <p:cTn id="21" dur="1000"/>
                                        <p:tgtEl>
                                          <p:spTgt spid="72707">
                                            <p:txEl>
                                              <p:pRg st="3" end="3"/>
                                            </p:txEl>
                                          </p:spTgt>
                                        </p:tgtEl>
                                      </p:cBhvr>
                                    </p:animEffect>
                                    <p:anim calcmode="lin" valueType="num">
                                      <p:cBhvr>
                                        <p:cTn id="22" dur="10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27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2707">
                                            <p:txEl>
                                              <p:pRg st="4" end="4"/>
                                            </p:txEl>
                                          </p:spTgt>
                                        </p:tgtEl>
                                        <p:attrNameLst>
                                          <p:attrName>style.visibility</p:attrName>
                                        </p:attrNameLst>
                                      </p:cBhvr>
                                      <p:to>
                                        <p:strVal val="visible"/>
                                      </p:to>
                                    </p:set>
                                    <p:animEffect transition="in" filter="fade">
                                      <p:cBhvr>
                                        <p:cTn id="28" dur="1000"/>
                                        <p:tgtEl>
                                          <p:spTgt spid="72707">
                                            <p:txEl>
                                              <p:pRg st="4" end="4"/>
                                            </p:txEl>
                                          </p:spTgt>
                                        </p:tgtEl>
                                      </p:cBhvr>
                                    </p:animEffect>
                                    <p:anim calcmode="lin" valueType="num">
                                      <p:cBhvr>
                                        <p:cTn id="29" dur="10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27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2707">
                                            <p:txEl>
                                              <p:pRg st="5" end="5"/>
                                            </p:txEl>
                                          </p:spTgt>
                                        </p:tgtEl>
                                        <p:attrNameLst>
                                          <p:attrName>style.visibility</p:attrName>
                                        </p:attrNameLst>
                                      </p:cBhvr>
                                      <p:to>
                                        <p:strVal val="visible"/>
                                      </p:to>
                                    </p:set>
                                    <p:animEffect transition="in" filter="fade">
                                      <p:cBhvr>
                                        <p:cTn id="35" dur="1000"/>
                                        <p:tgtEl>
                                          <p:spTgt spid="72707">
                                            <p:txEl>
                                              <p:pRg st="5" end="5"/>
                                            </p:txEl>
                                          </p:spTgt>
                                        </p:tgtEl>
                                      </p:cBhvr>
                                    </p:animEffect>
                                    <p:anim calcmode="lin" valueType="num">
                                      <p:cBhvr>
                                        <p:cTn id="36" dur="10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270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2707">
                                            <p:txEl>
                                              <p:pRg st="6" end="6"/>
                                            </p:txEl>
                                          </p:spTgt>
                                        </p:tgtEl>
                                        <p:attrNameLst>
                                          <p:attrName>style.visibility</p:attrName>
                                        </p:attrNameLst>
                                      </p:cBhvr>
                                      <p:to>
                                        <p:strVal val="visible"/>
                                      </p:to>
                                    </p:set>
                                    <p:animEffect transition="in" filter="fade">
                                      <p:cBhvr>
                                        <p:cTn id="42" dur="1000"/>
                                        <p:tgtEl>
                                          <p:spTgt spid="72707">
                                            <p:txEl>
                                              <p:pRg st="6" end="6"/>
                                            </p:txEl>
                                          </p:spTgt>
                                        </p:tgtEl>
                                      </p:cBhvr>
                                    </p:animEffect>
                                    <p:anim calcmode="lin" valueType="num">
                                      <p:cBhvr>
                                        <p:cTn id="43" dur="10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270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4"/>
          <p:cNvSpPr>
            <a:spLocks noChangeArrowheads="1"/>
          </p:cNvSpPr>
          <p:nvPr/>
        </p:nvSpPr>
        <p:spPr bwMode="auto">
          <a:xfrm>
            <a:off x="2349500" y="1196752"/>
            <a:ext cx="74168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marL="2484755" indent="-609600">
              <a:defRPr kumimoji="1" sz="2400">
                <a:solidFill>
                  <a:schemeClr val="tx1"/>
                </a:solidFill>
                <a:latin typeface="Times New Roman" panose="02020603050405020304" pitchFamily="18" charset="0"/>
                <a:ea typeface="宋体" panose="02010600030101010101" pitchFamily="2" charset="-122"/>
              </a:defRPr>
            </a:lvl3pPr>
            <a:lvl4pPr marL="3273425" indent="-609600">
              <a:defRPr kumimoji="1" sz="2400">
                <a:solidFill>
                  <a:schemeClr val="tx1"/>
                </a:solidFill>
                <a:latin typeface="Times New Roman" panose="02020603050405020304" pitchFamily="18" charset="0"/>
                <a:ea typeface="宋体" panose="02010600030101010101" pitchFamily="2" charset="-122"/>
              </a:defRPr>
            </a:lvl4pPr>
            <a:lvl5pPr marL="4062730" indent="-609600">
              <a:defRPr kumimoji="1" sz="2400">
                <a:solidFill>
                  <a:schemeClr val="tx1"/>
                </a:solidFill>
                <a:latin typeface="Times New Roman" panose="02020603050405020304" pitchFamily="18" charset="0"/>
                <a:ea typeface="宋体" panose="02010600030101010101" pitchFamily="2" charset="-122"/>
              </a:defRPr>
            </a:lvl5pPr>
            <a:lvl6pPr marL="45199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9771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343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89153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3600" b="1" dirty="0">
                <a:solidFill>
                  <a:srgbClr val="009900"/>
                </a:solidFill>
                <a:effectLst>
                  <a:outerShdw blurRad="38100" dist="38100" dir="2700000" algn="tl">
                    <a:srgbClr val="C0C0C0"/>
                  </a:outerShdw>
                </a:effectLst>
              </a:rPr>
              <a:t>（</a:t>
            </a:r>
            <a:r>
              <a:rPr lang="en-US" altLang="zh-CN" sz="3600" b="1" dirty="0">
                <a:solidFill>
                  <a:srgbClr val="009900"/>
                </a:solidFill>
                <a:effectLst>
                  <a:outerShdw blurRad="38100" dist="38100" dir="2700000" algn="tl">
                    <a:srgbClr val="C0C0C0"/>
                  </a:outerShdw>
                </a:effectLst>
              </a:rPr>
              <a:t>4</a:t>
            </a:r>
            <a:r>
              <a:rPr lang="zh-CN" altLang="en-US" sz="3600" b="1" dirty="0">
                <a:solidFill>
                  <a:srgbClr val="009900"/>
                </a:solidFill>
                <a:effectLst>
                  <a:outerShdw blurRad="38100" dist="38100" dir="2700000" algn="tl">
                    <a:srgbClr val="C0C0C0"/>
                  </a:outerShdw>
                </a:effectLst>
              </a:rPr>
              <a:t>）传递大型的类对象或数据结构</a:t>
            </a:r>
            <a:endParaRPr lang="en-US" altLang="zh-CN" sz="3600" b="1" dirty="0">
              <a:solidFill>
                <a:srgbClr val="009900"/>
              </a:solidFill>
              <a:effectLst>
                <a:outerShdw blurRad="38100" dist="38100" dir="2700000" algn="tl">
                  <a:srgbClr val="C0C0C0"/>
                </a:outerShdw>
              </a:effectLst>
            </a:endParaRPr>
          </a:p>
          <a:p>
            <a:pPr eaLnBrk="0" fontAlgn="base" hangingPunct="0">
              <a:spcBef>
                <a:spcPct val="0"/>
              </a:spcBef>
              <a:spcAft>
                <a:spcPct val="0"/>
              </a:spcAft>
            </a:pPr>
            <a:r>
              <a:rPr lang="zh-CN" altLang="en-US" sz="3200" b="1" dirty="0">
                <a:solidFill>
                  <a:prstClr val="black"/>
                </a:solidFill>
              </a:rPr>
              <a:t>   在按值传递参数的情况下，在传递大型结构变量或类对象时，需要进行大量的数据复制（把实参对象或结构变量的值复制到函数参数在运行栈分配的存储区域中），效率就太低了。 </a:t>
            </a:r>
            <a:endParaRPr lang="zh-CN" altLang="en-US" sz="3200" b="1" dirty="0">
              <a:solidFill>
                <a:prstClr val="black"/>
              </a:solidFill>
            </a:endParaRPr>
          </a:p>
          <a:p>
            <a:pPr eaLnBrk="0" fontAlgn="base" hangingPunct="0">
              <a:spcBef>
                <a:spcPct val="0"/>
              </a:spcBef>
              <a:spcAft>
                <a:spcPct val="0"/>
              </a:spcAft>
            </a:pPr>
            <a:r>
              <a:rPr lang="zh-CN" altLang="en-US" sz="3200" b="1" dirty="0">
                <a:solidFill>
                  <a:srgbClr val="0033CC"/>
                </a:solidFill>
                <a:effectLst>
                  <a:outerShdw blurRad="38100" dist="38100" dir="2700000" algn="tl">
                    <a:srgbClr val="C0C0C0"/>
                  </a:outerShdw>
                </a:effectLst>
              </a:rPr>
              <a:t>	</a:t>
            </a:r>
            <a:endParaRPr lang="zh-CN" altLang="en-US" sz="3200" b="1" dirty="0">
              <a:solidFill>
                <a:prstClr val="black"/>
              </a:solidFill>
            </a:endParaRPr>
          </a:p>
        </p:txBody>
      </p:sp>
      <p:sp>
        <p:nvSpPr>
          <p:cNvPr id="8" name="矩形 7">
            <a:hlinkClick r:id="rId1" action="ppaction://hlinkfile"/>
          </p:cNvPr>
          <p:cNvSpPr/>
          <p:nvPr/>
        </p:nvSpPr>
        <p:spPr>
          <a:xfrm>
            <a:off x="2714094" y="4816863"/>
            <a:ext cx="7572907" cy="461665"/>
          </a:xfrm>
          <a:prstGeom prst="rect">
            <a:avLst/>
          </a:prstGeom>
        </p:spPr>
        <p:txBody>
          <a:bodyPr wrap="none">
            <a:spAutoFit/>
          </a:bodyPr>
          <a:lstStyle/>
          <a:p>
            <a:pPr eaLnBrk="0" fontAlgn="base" hangingPunct="0">
              <a:spcBef>
                <a:spcPct val="0"/>
              </a:spcBef>
              <a:spcAft>
                <a:spcPct val="0"/>
              </a:spcAft>
            </a:pPr>
            <a:r>
              <a:rPr kumimoji="1" lang="en-US" altLang="zh-CN" sz="2400" b="1" dirty="0">
                <a:solidFill>
                  <a:srgbClr val="B2B2B2"/>
                </a:solidFill>
                <a:latin typeface="Arial Rounded MT Bold" panose="020F0704030504030204" pitchFamily="34" charset="0"/>
                <a:ea typeface="楷体_GB2312" pitchFamily="49" charset="-122"/>
                <a:hlinkClick r:id="rId2" action="ppaction://hlinkfile"/>
              </a:rPr>
              <a:t>【</a:t>
            </a:r>
            <a:r>
              <a:rPr kumimoji="1" lang="zh-CN" altLang="en-US" sz="2400" b="1" dirty="0">
                <a:solidFill>
                  <a:srgbClr val="B2B2B2"/>
                </a:solidFill>
                <a:latin typeface="Arial Rounded MT Bold" panose="020F0704030504030204" pitchFamily="34" charset="0"/>
                <a:ea typeface="楷体_GB2312" pitchFamily="49" charset="-122"/>
                <a:hlinkClick r:id="rId2" action="ppaction://hlinkfile"/>
              </a:rPr>
              <a:t>例</a:t>
            </a:r>
            <a:r>
              <a:rPr kumimoji="1" lang="en-US" altLang="zh-CN" sz="2400" b="1" dirty="0">
                <a:solidFill>
                  <a:srgbClr val="B2B2B2"/>
                </a:solidFill>
                <a:latin typeface="Arial Rounded MT Bold" panose="020F0704030504030204" pitchFamily="34" charset="0"/>
                <a:ea typeface="楷体_GB2312" pitchFamily="49" charset="-122"/>
                <a:hlinkClick r:id="rId2" action="ppaction://hlinkfile"/>
              </a:rPr>
              <a:t>3-18】</a:t>
            </a:r>
            <a:r>
              <a:rPr kumimoji="1" lang="zh-CN" altLang="en-US" sz="2400" b="1" dirty="0">
                <a:solidFill>
                  <a:srgbClr val="B2B2B2"/>
                </a:solidFill>
                <a:latin typeface="Arial Rounded MT Bold" panose="020F0704030504030204" pitchFamily="34" charset="0"/>
                <a:ea typeface="楷体_GB2312" pitchFamily="49" charset="-122"/>
                <a:hlinkClick r:id="rId2" action="ppaction://hlinkfile"/>
              </a:rPr>
              <a:t>按值传递参数与引用传递参数的效率对比。</a:t>
            </a:r>
            <a:endParaRPr kumimoji="1" lang="zh-CN" altLang="en-US" sz="2400" b="1" dirty="0">
              <a:solidFill>
                <a:srgbClr val="B2B2B2"/>
              </a:solidFill>
              <a:latin typeface="Arial Rounded MT Bold" panose="020F0704030504030204" pitchFamily="34" charset="0"/>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a:xfrm>
            <a:off x="2495600" y="116632"/>
            <a:ext cx="7772400" cy="692696"/>
          </a:xfrm>
          <a:noFill/>
        </p:spPr>
        <p:txBody>
          <a:bodyPr/>
          <a:lstStyle/>
          <a:p>
            <a:pPr eaLnBrk="1" hangingPunct="1"/>
            <a:r>
              <a:rPr lang="en-US" altLang="zh-CN" b="1" dirty="0"/>
              <a:t>3.6.1 </a:t>
            </a:r>
            <a:r>
              <a:rPr lang="zh-CN" altLang="en-US" b="1" dirty="0"/>
              <a:t>函数</a:t>
            </a:r>
            <a:r>
              <a:rPr lang="zh-CN" altLang="en-US" b="1" dirty="0">
                <a:solidFill>
                  <a:srgbClr val="FF0000"/>
                </a:solidFill>
              </a:rPr>
              <a:t>原型</a:t>
            </a:r>
            <a:endParaRPr lang="zh-CN" altLang="en-US" b="1" dirty="0">
              <a:solidFill>
                <a:srgbClr val="FF0000"/>
              </a:solidFill>
            </a:endParaRPr>
          </a:p>
        </p:txBody>
      </p:sp>
      <p:sp>
        <p:nvSpPr>
          <p:cNvPr id="76803" name="Rectangle 3"/>
          <p:cNvSpPr>
            <a:spLocks noGrp="1" noChangeArrowheads="1"/>
          </p:cNvSpPr>
          <p:nvPr>
            <p:ph idx="1"/>
          </p:nvPr>
        </p:nvSpPr>
        <p:spPr>
          <a:xfrm>
            <a:off x="2208213" y="1196975"/>
            <a:ext cx="7772400" cy="4751388"/>
          </a:xfrm>
        </p:spPr>
        <p:txBody>
          <a:bodyPr/>
          <a:lstStyle/>
          <a:p>
            <a:pPr eaLnBrk="1" hangingPunct="1">
              <a:buFontTx/>
              <a:buNone/>
            </a:pPr>
            <a:r>
              <a:rPr lang="en-US" altLang="zh-CN" sz="2800" b="1"/>
              <a:t>1</a:t>
            </a:r>
            <a:r>
              <a:rPr lang="zh-CN" altLang="en-US" sz="2800" b="1"/>
              <a:t>、相关概念</a:t>
            </a:r>
            <a:endParaRPr lang="zh-CN" altLang="en-US" sz="2800" b="1"/>
          </a:p>
          <a:p>
            <a:pPr lvl="1" eaLnBrk="1" hangingPunct="1"/>
            <a:r>
              <a:rPr lang="zh-CN" altLang="en-US" b="1">
                <a:solidFill>
                  <a:srgbClr val="FF0000"/>
                </a:solidFill>
              </a:rPr>
              <a:t>函数原型</a:t>
            </a:r>
            <a:r>
              <a:rPr lang="zh-CN" altLang="en-US" b="1"/>
              <a:t>就是常说的</a:t>
            </a:r>
            <a:r>
              <a:rPr lang="zh-CN" altLang="en-US" b="1">
                <a:solidFill>
                  <a:srgbClr val="FF0000"/>
                </a:solidFill>
              </a:rPr>
              <a:t>函数声明，</a:t>
            </a:r>
            <a:r>
              <a:rPr lang="zh-CN" altLang="en-US" sz="2400" b="1"/>
              <a:t>由函数返回类型、函数名及参考表构成。</a:t>
            </a:r>
            <a:r>
              <a:rPr lang="zh-CN" altLang="en-US" b="1"/>
              <a:t>形式如下：</a:t>
            </a:r>
            <a:endParaRPr lang="zh-CN" altLang="en-US" b="1"/>
          </a:p>
          <a:p>
            <a:pPr lvl="2" eaLnBrk="1" hangingPunct="1">
              <a:buFontTx/>
              <a:buNone/>
            </a:pPr>
            <a:r>
              <a:rPr lang="en-US" altLang="zh-CN" b="1">
                <a:solidFill>
                  <a:schemeClr val="accent2"/>
                </a:solidFill>
              </a:rPr>
              <a:t>rtype f_name(type1 p1,type2 p2,</a:t>
            </a:r>
            <a:r>
              <a:rPr lang="en-US" altLang="zh-CN" b="1">
                <a:solidFill>
                  <a:schemeClr val="accent2"/>
                </a:solidFill>
                <a:latin typeface="Arial" panose="020B0604020202020204" pitchFamily="34" charset="0"/>
              </a:rPr>
              <a:t>…</a:t>
            </a:r>
            <a:r>
              <a:rPr lang="en-US" altLang="zh-CN" b="1">
                <a:solidFill>
                  <a:schemeClr val="accent2"/>
                </a:solidFill>
              </a:rPr>
              <a:t>)</a:t>
            </a:r>
            <a:r>
              <a:rPr lang="zh-CN" altLang="en-US" b="1">
                <a:solidFill>
                  <a:schemeClr val="accent2"/>
                </a:solidFill>
              </a:rPr>
              <a:t>；</a:t>
            </a:r>
            <a:endParaRPr lang="zh-CN" altLang="en-US" sz="2000" b="1">
              <a:solidFill>
                <a:schemeClr val="accent2"/>
              </a:solidFill>
            </a:endParaRPr>
          </a:p>
          <a:p>
            <a:pPr lvl="1" eaLnBrk="1" hangingPunct="1"/>
            <a:r>
              <a:rPr lang="zh-CN" altLang="en-US" sz="2400" b="1">
                <a:solidFill>
                  <a:srgbClr val="FF0000"/>
                </a:solidFill>
              </a:rPr>
              <a:t>函数定义</a:t>
            </a:r>
            <a:r>
              <a:rPr lang="zh-CN" altLang="en-US" sz="2400" b="1"/>
              <a:t>就是给出函数体的函数声明（即函数的程序代码）</a:t>
            </a:r>
            <a:endParaRPr lang="zh-CN" altLang="en-US" sz="2400" b="1"/>
          </a:p>
          <a:p>
            <a:pPr lvl="1" eaLnBrk="1" hangingPunct="1"/>
            <a:r>
              <a:rPr lang="zh-CN" altLang="en-US" sz="2400" b="1">
                <a:solidFill>
                  <a:srgbClr val="FF0000"/>
                </a:solidFill>
              </a:rPr>
              <a:t>函数原型</a:t>
            </a:r>
            <a:r>
              <a:rPr lang="zh-CN" altLang="en-US" sz="2400" b="1"/>
              <a:t>描述了函数的</a:t>
            </a:r>
            <a:r>
              <a:rPr lang="zh-CN" altLang="en-US" sz="2400" b="1">
                <a:solidFill>
                  <a:srgbClr val="FF0000"/>
                </a:solidFill>
              </a:rPr>
              <a:t>接口</a:t>
            </a:r>
            <a:r>
              <a:rPr lang="zh-CN" altLang="en-US" sz="2400" b="1"/>
              <a:t>。它描述了函数必须接收的信息类型（参数表），以及它的返回类型。</a:t>
            </a:r>
            <a:endParaRPr lang="zh-CN" altLang="en-US" sz="2400" b="1"/>
          </a:p>
          <a:p>
            <a:pPr lvl="1" eaLnBrk="1" hangingPunct="1"/>
            <a:r>
              <a:rPr lang="zh-CN" altLang="en-US" sz="2400" b="1">
                <a:solidFill>
                  <a:srgbClr val="FF0000"/>
                </a:solidFill>
              </a:rPr>
              <a:t>函数原型</a:t>
            </a:r>
            <a:r>
              <a:rPr lang="zh-CN" altLang="en-US" sz="2400" b="1"/>
              <a:t>常被放在</a:t>
            </a:r>
            <a:r>
              <a:rPr lang="zh-CN" altLang="en-US" sz="2400" b="1">
                <a:solidFill>
                  <a:srgbClr val="FF0000"/>
                </a:solidFill>
              </a:rPr>
              <a:t>头文件</a:t>
            </a:r>
            <a:r>
              <a:rPr lang="zh-CN" altLang="en-US" sz="2400" b="1"/>
              <a:t>中。</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2171700" y="1052736"/>
            <a:ext cx="7772400" cy="4248472"/>
          </a:xfrm>
        </p:spPr>
        <p:txBody>
          <a:bodyPr/>
          <a:lstStyle/>
          <a:p>
            <a:pPr eaLnBrk="1" hangingPunct="1">
              <a:buFontTx/>
              <a:buNone/>
            </a:pPr>
            <a:r>
              <a:rPr lang="en-US" altLang="zh-CN" b="1" dirty="0">
                <a:solidFill>
                  <a:schemeClr val="accent2"/>
                </a:solidFill>
              </a:rPr>
              <a:t>3</a:t>
            </a:r>
            <a:r>
              <a:rPr lang="zh-CN" altLang="en-US" b="1" dirty="0">
                <a:solidFill>
                  <a:schemeClr val="accent2"/>
                </a:solidFill>
              </a:rPr>
              <a:t>、</a:t>
            </a:r>
            <a:r>
              <a:rPr lang="en-US" altLang="zh-CN" b="1" dirty="0">
                <a:solidFill>
                  <a:schemeClr val="accent2"/>
                </a:solidFill>
              </a:rPr>
              <a:t>C++</a:t>
            </a:r>
            <a:r>
              <a:rPr lang="zh-CN" altLang="en-US" b="1" dirty="0">
                <a:solidFill>
                  <a:schemeClr val="accent2"/>
                </a:solidFill>
              </a:rPr>
              <a:t>函数原型的一些注意事项</a:t>
            </a:r>
            <a:endParaRPr lang="zh-CN" altLang="en-US" b="1" dirty="0">
              <a:solidFill>
                <a:schemeClr val="accent2"/>
              </a:solidFill>
            </a:endParaRPr>
          </a:p>
          <a:p>
            <a:pPr lvl="1" eaLnBrk="1" hangingPunct="1">
              <a:buFontTx/>
              <a:buNone/>
            </a:pPr>
            <a:r>
              <a:rPr lang="zh-CN" altLang="en-US" b="1" dirty="0"/>
              <a:t>① 函数原型中的参数名可以省略。</a:t>
            </a:r>
            <a:r>
              <a:rPr lang="zh-CN" altLang="en-US" dirty="0"/>
              <a:t> </a:t>
            </a:r>
            <a:endParaRPr lang="en-US" altLang="zh-CN" dirty="0"/>
          </a:p>
          <a:p>
            <a:pPr lvl="1" eaLnBrk="1" hangingPunct="1">
              <a:buFontTx/>
              <a:buNone/>
            </a:pPr>
            <a:r>
              <a:rPr lang="zh-CN" altLang="en-US" dirty="0">
                <a:solidFill>
                  <a:schemeClr val="accent2"/>
                </a:solidFill>
              </a:rPr>
              <a:t>② 函数定义时的返回类型、函数名、参数个数、参数的次序和类型必须与函数原型相符，但参数名可以不同。</a:t>
            </a:r>
            <a:r>
              <a:rPr lang="zh-CN" altLang="en-US" dirty="0"/>
              <a:t> </a:t>
            </a:r>
            <a:endParaRPr lang="zh-CN" altLang="en-US" dirty="0"/>
          </a:p>
          <a:p>
            <a:pPr lvl="1" eaLnBrk="1" hangingPunct="1">
              <a:buFontTx/>
              <a:buNone/>
            </a:pPr>
            <a:r>
              <a:rPr lang="zh-CN" altLang="en-US" dirty="0"/>
              <a:t>③ 如果函数的定义出现在程序中第一次调用此函数之前，就不需要函数原型。</a:t>
            </a:r>
            <a:endParaRPr lang="zh-CN" altLang="en-US" dirty="0"/>
          </a:p>
          <a:p>
            <a:pPr lvl="1" eaLnBrk="1" hangingPunct="1">
              <a:buFontTx/>
              <a:buNone/>
            </a:pPr>
            <a:r>
              <a:rPr lang="zh-CN" altLang="en-US" dirty="0">
                <a:solidFill>
                  <a:schemeClr val="accent2"/>
                </a:solidFill>
              </a:rPr>
              <a:t>④ </a:t>
            </a:r>
            <a:r>
              <a:rPr lang="en-US" altLang="zh-CN" dirty="0">
                <a:solidFill>
                  <a:schemeClr val="accent2"/>
                </a:solidFill>
              </a:rPr>
              <a:t>C++</a:t>
            </a:r>
            <a:r>
              <a:rPr lang="zh-CN" altLang="en-US" dirty="0">
                <a:solidFill>
                  <a:schemeClr val="accent2"/>
                </a:solidFill>
              </a:rPr>
              <a:t>与</a:t>
            </a:r>
            <a:r>
              <a:rPr lang="en-US" altLang="zh-CN" dirty="0">
                <a:solidFill>
                  <a:schemeClr val="accent2"/>
                </a:solidFill>
              </a:rPr>
              <a:t>C</a:t>
            </a:r>
            <a:r>
              <a:rPr lang="zh-CN" altLang="en-US" dirty="0">
                <a:solidFill>
                  <a:schemeClr val="accent2"/>
                </a:solidFill>
              </a:rPr>
              <a:t>语言的函数参数声明存在区别：</a:t>
            </a:r>
            <a:endParaRPr lang="zh-CN" altLang="en-US" dirty="0">
              <a:solidFill>
                <a:schemeClr val="accent2"/>
              </a:solidFill>
            </a:endParaRPr>
          </a:p>
        </p:txBody>
      </p:sp>
      <p:sp>
        <p:nvSpPr>
          <p:cNvPr id="2" name="标题 1"/>
          <p:cNvSpPr>
            <a:spLocks noGrp="1"/>
          </p:cNvSpPr>
          <p:nvPr>
            <p:ph type="title"/>
          </p:nvPr>
        </p:nvSpPr>
        <p:spPr/>
        <p:txBody>
          <a:bodyPr/>
          <a:lstStyle/>
          <a:p>
            <a:endParaRPr lang="zh-CN" altLang="en-US"/>
          </a:p>
        </p:txBody>
      </p:sp>
      <p:sp>
        <p:nvSpPr>
          <p:cNvPr id="4" name="Text Box 4"/>
          <p:cNvSpPr txBox="1">
            <a:spLocks noChangeArrowheads="1"/>
          </p:cNvSpPr>
          <p:nvPr/>
        </p:nvSpPr>
        <p:spPr bwMode="auto">
          <a:xfrm>
            <a:off x="4007768" y="1772817"/>
            <a:ext cx="6408712" cy="4401205"/>
          </a:xfrm>
          <a:prstGeom prst="rect">
            <a:avLst/>
          </a:prstGeom>
          <a:solidFill>
            <a:srgbClr val="FFFFCC"/>
          </a:solidFill>
          <a:ln w="5715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1905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800" b="1" dirty="0">
                <a:solidFill>
                  <a:prstClr val="black"/>
                </a:solidFill>
              </a:rPr>
              <a:t>C</a:t>
            </a:r>
            <a:r>
              <a:rPr lang="zh-CN" altLang="en-US" sz="2800" b="1" dirty="0">
                <a:solidFill>
                  <a:prstClr val="black"/>
                </a:solidFill>
              </a:rPr>
              <a:t>：可以这样</a:t>
            </a:r>
            <a:endParaRPr lang="zh-CN" altLang="en-US" sz="2800" b="1" dirty="0">
              <a:solidFill>
                <a:prstClr val="black"/>
              </a:solidFill>
            </a:endParaRPr>
          </a:p>
          <a:p>
            <a:pPr eaLnBrk="0" fontAlgn="base" hangingPunct="0">
              <a:spcBef>
                <a:spcPct val="0"/>
              </a:spcBef>
              <a:spcAft>
                <a:spcPct val="0"/>
              </a:spcAft>
            </a:pPr>
            <a:r>
              <a:rPr lang="zh-CN" altLang="zh-CN" sz="2800" b="1" dirty="0">
                <a:solidFill>
                  <a:prstClr val="black"/>
                </a:solidFill>
              </a:rPr>
              <a:t>double sqrt(f)</a:t>
            </a:r>
            <a:endParaRPr lang="en-US" altLang="zh-CN" sz="2800" b="1" dirty="0">
              <a:solidFill>
                <a:prstClr val="black"/>
              </a:solidFill>
            </a:endParaRPr>
          </a:p>
          <a:p>
            <a:pPr eaLnBrk="0" fontAlgn="base" hangingPunct="0">
              <a:spcBef>
                <a:spcPct val="0"/>
              </a:spcBef>
              <a:spcAft>
                <a:spcPct val="0"/>
              </a:spcAft>
            </a:pPr>
            <a:r>
              <a:rPr lang="zh-CN" altLang="zh-CN" sz="2800" b="1" dirty="0">
                <a:solidFill>
                  <a:prstClr val="black"/>
                </a:solidFill>
              </a:rPr>
              <a:t>double f</a:t>
            </a:r>
            <a:r>
              <a:rPr lang="en-US" altLang="zh-CN" sz="2800" b="1" dirty="0">
                <a:solidFill>
                  <a:prstClr val="black"/>
                </a:solidFill>
              </a:rPr>
              <a:t>;  //</a:t>
            </a:r>
            <a:r>
              <a:rPr lang="zh-CN" altLang="en-US" sz="2800" b="1" dirty="0">
                <a:solidFill>
                  <a:prstClr val="black"/>
                </a:solidFill>
              </a:rPr>
              <a:t>形参类型声明</a:t>
            </a:r>
            <a:endParaRPr lang="zh-CN" altLang="en-US" sz="2800" b="1" dirty="0">
              <a:solidFill>
                <a:prstClr val="black"/>
              </a:solidFill>
            </a:endParaRPr>
          </a:p>
          <a:p>
            <a:pPr eaLnBrk="0" fontAlgn="base" hangingPunct="0">
              <a:spcBef>
                <a:spcPct val="0"/>
              </a:spcBef>
              <a:spcAft>
                <a:spcPct val="0"/>
              </a:spcAft>
            </a:pPr>
            <a:r>
              <a:rPr lang="zh-CN" altLang="zh-CN" sz="2800" b="1" dirty="0">
                <a:solidFill>
                  <a:prstClr val="black"/>
                </a:solidFill>
              </a:rPr>
              <a:t> {</a:t>
            </a:r>
            <a:endParaRPr lang="en-US" altLang="zh-CN" sz="2800" b="1" dirty="0">
              <a:solidFill>
                <a:prstClr val="black"/>
              </a:solidFill>
            </a:endParaRPr>
          </a:p>
          <a:p>
            <a:pPr eaLnBrk="0" fontAlgn="base" hangingPunct="0">
              <a:spcBef>
                <a:spcPct val="0"/>
              </a:spcBef>
              <a:spcAft>
                <a:spcPct val="0"/>
              </a:spcAft>
            </a:pPr>
            <a:r>
              <a:rPr lang="en-US" altLang="zh-CN" sz="2800" b="1" dirty="0">
                <a:solidFill>
                  <a:prstClr val="black"/>
                </a:solidFill>
              </a:rPr>
              <a:t>	//…</a:t>
            </a:r>
            <a:endParaRPr lang="zh-CN" altLang="zh-CN" sz="2800" b="1" dirty="0">
              <a:solidFill>
                <a:prstClr val="black"/>
              </a:solidFill>
            </a:endParaRPr>
          </a:p>
          <a:p>
            <a:pPr eaLnBrk="0" fontAlgn="base" hangingPunct="0">
              <a:spcBef>
                <a:spcPct val="0"/>
              </a:spcBef>
              <a:spcAft>
                <a:spcPct val="0"/>
              </a:spcAft>
            </a:pPr>
            <a:r>
              <a:rPr lang="zh-CN" altLang="zh-CN" sz="2800" b="1" dirty="0">
                <a:solidFill>
                  <a:prstClr val="black"/>
                </a:solidFill>
              </a:rPr>
              <a:t>}</a:t>
            </a:r>
            <a:endParaRPr lang="zh-CN" altLang="zh-CN" sz="2800" b="1" dirty="0">
              <a:solidFill>
                <a:prstClr val="black"/>
              </a:solidFill>
            </a:endParaRPr>
          </a:p>
          <a:p>
            <a:pPr eaLnBrk="0" fontAlgn="base" hangingPunct="0">
              <a:spcBef>
                <a:spcPct val="0"/>
              </a:spcBef>
              <a:spcAft>
                <a:spcPct val="0"/>
              </a:spcAft>
            </a:pPr>
            <a:r>
              <a:rPr lang="en-US" altLang="zh-CN" sz="2800" b="1" dirty="0">
                <a:solidFill>
                  <a:prstClr val="black"/>
                </a:solidFill>
              </a:rPr>
              <a:t>C++</a:t>
            </a:r>
            <a:r>
              <a:rPr lang="zh-CN" altLang="en-US" sz="2800" b="1" dirty="0">
                <a:solidFill>
                  <a:prstClr val="black"/>
                </a:solidFill>
              </a:rPr>
              <a:t>：必须这样</a:t>
            </a:r>
            <a:endParaRPr lang="zh-CN" altLang="en-US" sz="2800" b="1" dirty="0">
              <a:solidFill>
                <a:prstClr val="black"/>
              </a:solidFill>
            </a:endParaRPr>
          </a:p>
          <a:p>
            <a:pPr eaLnBrk="0" fontAlgn="base" hangingPunct="0">
              <a:spcBef>
                <a:spcPct val="0"/>
              </a:spcBef>
              <a:spcAft>
                <a:spcPct val="0"/>
              </a:spcAft>
            </a:pPr>
            <a:r>
              <a:rPr lang="en-US" altLang="zh-CN" sz="2800" b="1" dirty="0">
                <a:solidFill>
                  <a:prstClr val="black"/>
                </a:solidFill>
              </a:rPr>
              <a:t>double </a:t>
            </a:r>
            <a:r>
              <a:rPr lang="en-US" altLang="zh-CN" sz="2800" b="1" dirty="0" err="1">
                <a:solidFill>
                  <a:prstClr val="black"/>
                </a:solidFill>
              </a:rPr>
              <a:t>sqrt</a:t>
            </a:r>
            <a:r>
              <a:rPr lang="en-US" altLang="zh-CN" sz="2800" b="1" dirty="0">
                <a:solidFill>
                  <a:prstClr val="black"/>
                </a:solidFill>
              </a:rPr>
              <a:t>(double f) {</a:t>
            </a:r>
            <a:endParaRPr lang="en-US" altLang="zh-CN" sz="2800" b="1" dirty="0">
              <a:solidFill>
                <a:prstClr val="black"/>
              </a:solidFill>
            </a:endParaRPr>
          </a:p>
          <a:p>
            <a:pPr eaLnBrk="0" fontAlgn="base" hangingPunct="0">
              <a:spcBef>
                <a:spcPct val="0"/>
              </a:spcBef>
              <a:spcAft>
                <a:spcPct val="0"/>
              </a:spcAft>
            </a:pPr>
            <a:r>
              <a:rPr lang="en-US" altLang="zh-CN" sz="2800" b="1" dirty="0">
                <a:solidFill>
                  <a:prstClr val="black"/>
                </a:solidFill>
              </a:rPr>
              <a:t>	//…</a:t>
            </a:r>
            <a:endParaRPr lang="en-US" altLang="zh-CN" sz="2800" b="1" dirty="0">
              <a:solidFill>
                <a:prstClr val="black"/>
              </a:solidFill>
            </a:endParaRPr>
          </a:p>
          <a:p>
            <a:pPr eaLnBrk="0" fontAlgn="base" hangingPunct="0">
              <a:spcBef>
                <a:spcPct val="0"/>
              </a:spcBef>
              <a:spcAft>
                <a:spcPct val="0"/>
              </a:spcAft>
            </a:pPr>
            <a:r>
              <a:rPr lang="en-US" altLang="zh-CN" sz="2800" b="1" dirty="0">
                <a:solidFill>
                  <a:prstClr val="black"/>
                </a:solidFill>
              </a:rPr>
              <a:t>}</a:t>
            </a:r>
            <a:endParaRPr lang="en-US" altLang="zh-CN" sz="2800" b="1"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1831665" y="980728"/>
            <a:ext cx="8455335" cy="4032448"/>
          </a:xfrm>
        </p:spPr>
        <p:txBody>
          <a:bodyPr/>
          <a:lstStyle/>
          <a:p>
            <a:pPr eaLnBrk="1" hangingPunct="1">
              <a:buFontTx/>
              <a:buNone/>
            </a:pPr>
            <a:r>
              <a:rPr lang="zh-CN" altLang="en-US" sz="2800" b="1" dirty="0"/>
              <a:t>⑤ 如果函数原型中没有指出函数的返回类型（包括主函数</a:t>
            </a:r>
            <a:r>
              <a:rPr lang="en-US" altLang="zh-CN" sz="2800" b="1" dirty="0"/>
              <a:t>main</a:t>
            </a:r>
            <a:r>
              <a:rPr lang="zh-CN" altLang="en-US" sz="2800" b="1" dirty="0"/>
              <a:t>），</a:t>
            </a:r>
            <a:r>
              <a:rPr lang="en-US" altLang="zh-CN" sz="2800" b="1" dirty="0"/>
              <a:t>C++</a:t>
            </a:r>
            <a:r>
              <a:rPr lang="zh-CN" altLang="en-US" sz="2800" b="1" dirty="0"/>
              <a:t>将默认该函数的返回类型是</a:t>
            </a:r>
            <a:r>
              <a:rPr lang="en-US" altLang="zh-CN" sz="2800" b="1" dirty="0" err="1"/>
              <a:t>int</a:t>
            </a:r>
            <a:r>
              <a:rPr lang="zh-CN" altLang="en-US" sz="2800" b="1" dirty="0"/>
              <a:t>。 </a:t>
            </a:r>
            <a:endParaRPr lang="zh-CN" altLang="en-US" sz="2800" b="1" dirty="0"/>
          </a:p>
          <a:p>
            <a:pPr eaLnBrk="1" hangingPunct="1">
              <a:buFontTx/>
              <a:buNone/>
            </a:pPr>
            <a:r>
              <a:rPr lang="zh-CN" altLang="en-US" sz="2800" b="1" dirty="0">
                <a:solidFill>
                  <a:schemeClr val="accent2"/>
                </a:solidFill>
              </a:rPr>
              <a:t>⑥ 如果一个函数没有返回类型，则必须指明它的返回类型为</a:t>
            </a:r>
            <a:r>
              <a:rPr lang="en-US" altLang="zh-CN" sz="2800" b="1" dirty="0">
                <a:solidFill>
                  <a:schemeClr val="accent2"/>
                </a:solidFill>
              </a:rPr>
              <a:t>void</a:t>
            </a:r>
            <a:r>
              <a:rPr lang="zh-CN" altLang="en-US" sz="2800" b="1" dirty="0">
                <a:solidFill>
                  <a:schemeClr val="accent2"/>
                </a:solidFill>
              </a:rPr>
              <a:t>。</a:t>
            </a:r>
            <a:r>
              <a:rPr lang="zh-CN" altLang="en-US" sz="2800" b="1" dirty="0"/>
              <a:t> </a:t>
            </a:r>
            <a:endParaRPr lang="en-US" altLang="zh-CN" sz="2800" b="1" dirty="0"/>
          </a:p>
          <a:p>
            <a:pPr>
              <a:buFontTx/>
              <a:buNone/>
            </a:pPr>
            <a:r>
              <a:rPr lang="zh-CN" altLang="en-US" sz="2800" b="1" dirty="0"/>
              <a:t>   例如：   </a:t>
            </a:r>
            <a:r>
              <a:rPr lang="en-US" altLang="zh-CN" sz="2800" b="1" dirty="0" err="1">
                <a:solidFill>
                  <a:srgbClr val="0033CC"/>
                </a:solidFill>
              </a:rPr>
              <a:t>fn</a:t>
            </a:r>
            <a:r>
              <a:rPr lang="en-US" altLang="zh-CN" sz="2800" b="1" dirty="0">
                <a:solidFill>
                  <a:srgbClr val="0033CC"/>
                </a:solidFill>
              </a:rPr>
              <a:t>(</a:t>
            </a:r>
            <a:r>
              <a:rPr lang="en-US" altLang="zh-CN" sz="2800" b="1" dirty="0" err="1">
                <a:solidFill>
                  <a:srgbClr val="0033CC"/>
                </a:solidFill>
              </a:rPr>
              <a:t>int,int</a:t>
            </a:r>
            <a:r>
              <a:rPr lang="en-US" altLang="zh-CN" sz="2800" b="1" dirty="0">
                <a:solidFill>
                  <a:srgbClr val="0033CC"/>
                </a:solidFill>
              </a:rPr>
              <a:t>);</a:t>
            </a:r>
            <a:r>
              <a:rPr lang="en-US" altLang="zh-CN" sz="2800" b="1" dirty="0"/>
              <a:t> //</a:t>
            </a:r>
            <a:r>
              <a:rPr lang="zh-CN" altLang="en-US" sz="2800" b="1" dirty="0"/>
              <a:t>返回类型为</a:t>
            </a:r>
            <a:r>
              <a:rPr lang="en-US" altLang="zh-CN" sz="2800" b="1" dirty="0" err="1"/>
              <a:t>int</a:t>
            </a:r>
            <a:endParaRPr lang="en-US" altLang="zh-CN" sz="2800" b="1" dirty="0"/>
          </a:p>
          <a:p>
            <a:pPr>
              <a:buFontTx/>
              <a:buNone/>
            </a:pPr>
            <a:r>
              <a:rPr lang="en-US" altLang="zh-CN" sz="2800" b="1" dirty="0"/>
              <a:t>       	   </a:t>
            </a:r>
            <a:r>
              <a:rPr lang="en-US" altLang="zh-CN" sz="2800" b="1" dirty="0">
                <a:solidFill>
                  <a:srgbClr val="0033CC"/>
                </a:solidFill>
              </a:rPr>
              <a:t>void </a:t>
            </a:r>
            <a:r>
              <a:rPr lang="en-US" altLang="zh-CN" sz="2800" b="1" dirty="0" err="1">
                <a:solidFill>
                  <a:srgbClr val="0033CC"/>
                </a:solidFill>
              </a:rPr>
              <a:t>fn</a:t>
            </a:r>
            <a:r>
              <a:rPr lang="en-US" altLang="zh-CN" sz="2800" b="1" dirty="0">
                <a:solidFill>
                  <a:srgbClr val="0033CC"/>
                </a:solidFill>
              </a:rPr>
              <a:t>(</a:t>
            </a:r>
            <a:r>
              <a:rPr lang="en-US" altLang="zh-CN" sz="2800" b="1" dirty="0" err="1">
                <a:solidFill>
                  <a:srgbClr val="0033CC"/>
                </a:solidFill>
              </a:rPr>
              <a:t>int,int</a:t>
            </a:r>
            <a:r>
              <a:rPr lang="en-US" altLang="zh-CN" sz="2800" b="1" dirty="0">
                <a:solidFill>
                  <a:srgbClr val="0033CC"/>
                </a:solidFill>
              </a:rPr>
              <a:t>);</a:t>
            </a:r>
            <a:r>
              <a:rPr lang="en-US" altLang="zh-CN" sz="2800" b="1" dirty="0"/>
              <a:t> //</a:t>
            </a:r>
            <a:r>
              <a:rPr lang="zh-CN" altLang="en-US" sz="2800" b="1" dirty="0"/>
              <a:t>返回类型为</a:t>
            </a:r>
            <a:r>
              <a:rPr lang="en-US" altLang="zh-CN" sz="2800" b="1" dirty="0"/>
              <a:t>void</a:t>
            </a:r>
            <a:endParaRPr lang="zh-CN" altLang="en-US" sz="2800" b="1" dirty="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p:cTn id="7" dur="10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7885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7885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78851">
                                            <p:txEl>
                                              <p:pRg st="2" end="2"/>
                                            </p:txEl>
                                          </p:spTgt>
                                        </p:tgtEl>
                                        <p:attrNameLst>
                                          <p:attrName>style.visibility</p:attrName>
                                        </p:attrNameLst>
                                      </p:cBhvr>
                                      <p:to>
                                        <p:strVal val="visible"/>
                                      </p:to>
                                    </p:set>
                                    <p:anim calcmode="lin" valueType="num">
                                      <p:cBhvr>
                                        <p:cTn id="15" dur="10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78851">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78851">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7885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78851">
                                            <p:txEl>
                                              <p:pRg st="3" end="3"/>
                                            </p:txEl>
                                          </p:spTgt>
                                        </p:tgtEl>
                                        <p:attrNameLst>
                                          <p:attrName>style.visibility</p:attrName>
                                        </p:attrNameLst>
                                      </p:cBhvr>
                                      <p:to>
                                        <p:strVal val="visible"/>
                                      </p:to>
                                    </p:set>
                                    <p:anim calcmode="lin" valueType="num">
                                      <p:cBhvr>
                                        <p:cTn id="23" dur="1000" fill="hold"/>
                                        <p:tgtEl>
                                          <p:spTgt spid="78851">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78851">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78851">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39616" y="-99392"/>
            <a:ext cx="7772400" cy="1143000"/>
          </a:xfrm>
        </p:spPr>
        <p:txBody>
          <a:bodyPr/>
          <a:lstStyle/>
          <a:p>
            <a:pPr eaLnBrk="1" hangingPunct="1"/>
            <a:r>
              <a:rPr lang="en-US" altLang="zh-CN" b="1" dirty="0"/>
              <a:t>3.6.3 </a:t>
            </a:r>
            <a:r>
              <a:rPr lang="zh-CN" altLang="en-US" b="1" dirty="0"/>
              <a:t>函数</a:t>
            </a:r>
            <a:r>
              <a:rPr lang="zh-CN" altLang="en-US" b="1" dirty="0">
                <a:solidFill>
                  <a:srgbClr val="FF0000"/>
                </a:solidFill>
              </a:rPr>
              <a:t>默认参数</a:t>
            </a:r>
            <a:endParaRPr lang="zh-CN" altLang="en-US" b="1" dirty="0">
              <a:solidFill>
                <a:srgbClr val="FF0000"/>
              </a:solidFill>
            </a:endParaRPr>
          </a:p>
        </p:txBody>
      </p:sp>
      <p:sp>
        <p:nvSpPr>
          <p:cNvPr id="79875" name="Rectangle 3"/>
          <p:cNvSpPr>
            <a:spLocks noGrp="1" noChangeArrowheads="1"/>
          </p:cNvSpPr>
          <p:nvPr>
            <p:ph idx="1"/>
          </p:nvPr>
        </p:nvSpPr>
        <p:spPr>
          <a:xfrm>
            <a:off x="2208213" y="1412875"/>
            <a:ext cx="7772400" cy="4679950"/>
          </a:xfrm>
        </p:spPr>
        <p:txBody>
          <a:bodyPr/>
          <a:lstStyle/>
          <a:p>
            <a:pPr eaLnBrk="1" hangingPunct="1">
              <a:buFontTx/>
              <a:buNone/>
            </a:pPr>
            <a:r>
              <a:rPr lang="en-US" altLang="zh-CN" sz="2800" b="1" dirty="0"/>
              <a:t>1</a:t>
            </a:r>
            <a:r>
              <a:rPr lang="zh-CN" altLang="en-US" sz="2800" b="1" dirty="0"/>
              <a:t>、概念</a:t>
            </a:r>
            <a:endParaRPr lang="zh-CN" altLang="en-US" sz="2800" b="1" dirty="0"/>
          </a:p>
          <a:p>
            <a:pPr eaLnBrk="1" hangingPunct="1">
              <a:buFontTx/>
              <a:buNone/>
            </a:pPr>
            <a:r>
              <a:rPr lang="en-US" altLang="zh-CN" sz="2800" b="1" dirty="0"/>
              <a:t>    C++</a:t>
            </a:r>
            <a:r>
              <a:rPr lang="zh-CN" altLang="en-US" sz="2800" b="1" dirty="0"/>
              <a:t>允许为函数提供</a:t>
            </a:r>
            <a:r>
              <a:rPr lang="zh-CN" altLang="en-US" sz="2800" b="1" dirty="0">
                <a:solidFill>
                  <a:srgbClr val="FF0000"/>
                </a:solidFill>
              </a:rPr>
              <a:t>默认</a:t>
            </a:r>
            <a:r>
              <a:rPr lang="zh-CN" altLang="en-US" sz="2800" b="1" dirty="0"/>
              <a:t>参数。在调用具有</a:t>
            </a:r>
            <a:r>
              <a:rPr lang="zh-CN" altLang="en-US" sz="2800" b="1" dirty="0">
                <a:solidFill>
                  <a:srgbClr val="FF0000"/>
                </a:solidFill>
              </a:rPr>
              <a:t>默认</a:t>
            </a:r>
            <a:r>
              <a:rPr lang="zh-CN" altLang="en-US" sz="2800" b="1" dirty="0"/>
              <a:t>参数的函数时，如果没有提供调用参数，</a:t>
            </a:r>
            <a:r>
              <a:rPr lang="en-US" altLang="zh-CN" sz="2800" b="1" dirty="0"/>
              <a:t>C++</a:t>
            </a:r>
            <a:r>
              <a:rPr lang="zh-CN" altLang="en-US" sz="2800" b="1" dirty="0"/>
              <a:t>将自动把</a:t>
            </a:r>
            <a:r>
              <a:rPr lang="zh-CN" altLang="en-US" sz="2800" b="1" dirty="0">
                <a:solidFill>
                  <a:srgbClr val="FF0000"/>
                </a:solidFill>
              </a:rPr>
              <a:t>默认</a:t>
            </a:r>
            <a:r>
              <a:rPr lang="zh-CN" altLang="en-US" sz="2800" b="1" dirty="0"/>
              <a:t>参数值作为相应参数的值。</a:t>
            </a:r>
            <a:endParaRPr lang="zh-CN" altLang="en-US" sz="2800" b="1" dirty="0"/>
          </a:p>
          <a:p>
            <a:pPr eaLnBrk="1" hangingPunct="1">
              <a:buFontTx/>
              <a:buNone/>
            </a:pPr>
            <a:r>
              <a:rPr lang="en-US" altLang="zh-CN" b="1" dirty="0"/>
              <a:t>2</a:t>
            </a:r>
            <a:r>
              <a:rPr lang="zh-CN" altLang="en-US" b="1" dirty="0"/>
              <a:t>、规则</a:t>
            </a:r>
            <a:endParaRPr lang="zh-CN" altLang="en-US" b="1" dirty="0"/>
          </a:p>
          <a:p>
            <a:pPr lvl="1" eaLnBrk="1" hangingPunct="1"/>
            <a:r>
              <a:rPr lang="zh-CN" altLang="en-US" b="1" dirty="0"/>
              <a:t>只能</a:t>
            </a:r>
            <a:r>
              <a:rPr lang="zh-CN" altLang="en-US" b="1" dirty="0">
                <a:solidFill>
                  <a:srgbClr val="FF0000"/>
                </a:solidFill>
              </a:rPr>
              <a:t>默认</a:t>
            </a:r>
            <a:r>
              <a:rPr lang="zh-CN" altLang="en-US" b="1" dirty="0"/>
              <a:t>全部或部分右边的参数</a:t>
            </a:r>
            <a:endParaRPr lang="zh-CN" altLang="en-US" b="1" dirty="0"/>
          </a:p>
          <a:p>
            <a:pPr lvl="1" eaLnBrk="1" hangingPunct="1"/>
            <a:r>
              <a:rPr lang="zh-CN" altLang="en-US" b="1" dirty="0">
                <a:solidFill>
                  <a:schemeClr val="accent2"/>
                </a:solidFill>
              </a:rPr>
              <a:t>函数声明和定义同时存在时，仅声明中才能出现</a:t>
            </a:r>
            <a:r>
              <a:rPr lang="zh-CN" altLang="en-US" b="1" dirty="0">
                <a:solidFill>
                  <a:srgbClr val="FF0000"/>
                </a:solidFill>
              </a:rPr>
              <a:t>默认</a:t>
            </a:r>
            <a:r>
              <a:rPr lang="zh-CN" altLang="en-US" b="1" dirty="0">
                <a:solidFill>
                  <a:schemeClr val="accent2"/>
                </a:solidFill>
              </a:rPr>
              <a:t>的说明</a:t>
            </a:r>
            <a:endParaRPr lang="en-US" altLang="zh-CN" b="1" dirty="0">
              <a:solidFill>
                <a:schemeClr val="accent2"/>
              </a:solidFill>
            </a:endParaRPr>
          </a:p>
          <a:p>
            <a:pPr lvl="1" eaLnBrk="1" hangingPunct="1"/>
            <a:r>
              <a:rPr lang="zh-CN" altLang="en-US" b="1" dirty="0">
                <a:solidFill>
                  <a:srgbClr val="FF0000"/>
                </a:solidFill>
              </a:rPr>
              <a:t>默认</a:t>
            </a:r>
            <a:r>
              <a:rPr lang="zh-CN" altLang="en-US" b="1" dirty="0"/>
              <a:t>参数的声明必须先于函数调用。</a:t>
            </a:r>
            <a:endParaRPr lang="en-US" altLang="zh-CN"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2171700" y="980728"/>
            <a:ext cx="7772400" cy="4679950"/>
          </a:xfrm>
        </p:spPr>
        <p:txBody>
          <a:bodyPr/>
          <a:lstStyle/>
          <a:p>
            <a:pPr eaLnBrk="1" hangingPunct="1">
              <a:lnSpc>
                <a:spcPct val="80000"/>
              </a:lnSpc>
              <a:buFontTx/>
              <a:buNone/>
            </a:pPr>
            <a:r>
              <a:rPr lang="en-US" altLang="zh-CN" sz="2800" b="1" dirty="0">
                <a:solidFill>
                  <a:srgbClr val="FF0000"/>
                </a:solidFill>
              </a:rPr>
              <a:t>4</a:t>
            </a:r>
            <a:r>
              <a:rPr lang="zh-CN" altLang="en-US" sz="2800" b="1" dirty="0">
                <a:solidFill>
                  <a:srgbClr val="FF0000"/>
                </a:solidFill>
              </a:rPr>
              <a:t>、注意</a:t>
            </a:r>
            <a:endParaRPr lang="zh-CN" altLang="en-US" sz="2800" b="1" dirty="0">
              <a:solidFill>
                <a:srgbClr val="FF0000"/>
              </a:solidFill>
            </a:endParaRPr>
          </a:p>
        </p:txBody>
      </p:sp>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bwMode="auto">
          <a:xfrm>
            <a:off x="1856102" y="1156270"/>
            <a:ext cx="84566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eaLnBrk="1" fontAlgn="auto" hangingPunct="1">
              <a:spcBef>
                <a:spcPct val="0"/>
              </a:spcBef>
              <a:spcAft>
                <a:spcPts val="0"/>
              </a:spcAft>
              <a:buClr>
                <a:schemeClr val="accent3"/>
              </a:buClr>
              <a:buFont typeface="Wingdings 2" panose="05020102010507070707"/>
              <a:buChar char=""/>
              <a:defRPr/>
            </a:pPr>
            <a:r>
              <a:rPr lang="zh-CN" altLang="en-US" sz="2400" b="1" kern="0"/>
              <a:t>一旦某个参数开始指定默认值，它右边的所有参数都必须指定默认（默认参数从右向左顺序）</a:t>
            </a:r>
            <a:endParaRPr lang="zh-CN" altLang="en-US" sz="2400" b="1" kern="0"/>
          </a:p>
        </p:txBody>
      </p:sp>
      <p:sp>
        <p:nvSpPr>
          <p:cNvPr id="5" name="文本框 4"/>
          <p:cNvSpPr txBox="1">
            <a:spLocks noChangeArrowheads="1"/>
          </p:cNvSpPr>
          <p:nvPr/>
        </p:nvSpPr>
        <p:spPr bwMode="auto">
          <a:xfrm>
            <a:off x="2543490" y="2050034"/>
            <a:ext cx="5005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f(</a:t>
            </a: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i1=1,int i2=2,int i3=0);	</a:t>
            </a:r>
            <a:endParaRPr lang="en-US" altLang="zh-CN" b="1" dirty="0">
              <a:solidFill>
                <a:schemeClr val="accent2"/>
              </a:solidFill>
              <a:latin typeface="Times New Roman" panose="02020603050405020304" pitchFamily="18" charset="0"/>
            </a:endParaRPr>
          </a:p>
          <a:p>
            <a:pPr marL="0" lvl="1">
              <a:spcBef>
                <a:spcPct val="0"/>
              </a:spcBef>
              <a:buClrTx/>
              <a:buSzTx/>
              <a:buNone/>
            </a:pP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g(</a:t>
            </a: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i1,int i2=0,int i3);	</a:t>
            </a:r>
            <a:endParaRPr lang="en-US" altLang="zh-CN" b="1" dirty="0">
              <a:solidFill>
                <a:schemeClr val="accent2"/>
              </a:solidFill>
              <a:latin typeface="Times New Roman" panose="02020603050405020304" pitchFamily="18" charset="0"/>
            </a:endParaRPr>
          </a:p>
          <a:p>
            <a:pPr marL="0" lvl="1">
              <a:spcBef>
                <a:spcPct val="0"/>
              </a:spcBef>
              <a:buClrTx/>
              <a:buSzTx/>
              <a:buNone/>
            </a:pP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h(</a:t>
            </a: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i1=0,int i2,int i3=0);	</a:t>
            </a:r>
            <a:endParaRPr lang="zh-CN" altLang="en-US" b="1" dirty="0">
              <a:solidFill>
                <a:schemeClr val="accent2"/>
              </a:solidFill>
              <a:latin typeface="Times New Roman" panose="02020603050405020304" pitchFamily="18" charset="0"/>
            </a:endParaRPr>
          </a:p>
        </p:txBody>
      </p:sp>
      <p:sp>
        <p:nvSpPr>
          <p:cNvPr id="6" name="文本框 5"/>
          <p:cNvSpPr txBox="1"/>
          <p:nvPr/>
        </p:nvSpPr>
        <p:spPr>
          <a:xfrm>
            <a:off x="1856102" y="3501009"/>
            <a:ext cx="8240713" cy="830997"/>
          </a:xfrm>
          <a:prstGeom prst="rect">
            <a:avLst/>
          </a:prstGeom>
          <a:noFill/>
        </p:spPr>
        <p:txBody>
          <a:bodyPr>
            <a:spAutoFit/>
          </a:bodyPr>
          <a:lstStyle/>
          <a:p>
            <a:pPr>
              <a:buFont typeface="Arial" panose="020B0604020202020204" pitchFamily="34" charset="0"/>
              <a:buChar char="•"/>
              <a:defRPr/>
            </a:pPr>
            <a:r>
              <a:rPr lang="zh-CN" altLang="en-US" sz="2400" b="1" dirty="0"/>
              <a:t>在调用具有默认参数值的函数时，若某个实参默认，其右边的所有实参都应默认</a:t>
            </a:r>
            <a:r>
              <a:rPr lang="en-US" altLang="zh-CN" sz="2400" b="1" dirty="0"/>
              <a:t> </a:t>
            </a:r>
            <a:r>
              <a:rPr lang="zh-CN" altLang="en-US" sz="2400" b="1" dirty="0"/>
              <a:t>（调用时实参取代形参从左向右顺序）</a:t>
            </a:r>
            <a:endParaRPr lang="zh-CN" altLang="en-US" sz="2400" dirty="0"/>
          </a:p>
        </p:txBody>
      </p:sp>
      <p:sp>
        <p:nvSpPr>
          <p:cNvPr id="7" name="文本框 6"/>
          <p:cNvSpPr txBox="1">
            <a:spLocks noChangeArrowheads="1"/>
          </p:cNvSpPr>
          <p:nvPr/>
        </p:nvSpPr>
        <p:spPr bwMode="auto">
          <a:xfrm>
            <a:off x="2869543" y="4335516"/>
            <a:ext cx="67691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a:solidFill>
                  <a:schemeClr val="accent2"/>
                </a:solidFill>
                <a:latin typeface="Times New Roman" panose="02020603050405020304" pitchFamily="18" charset="0"/>
              </a:rPr>
              <a:t>f();                	</a:t>
            </a:r>
            <a:endParaRPr lang="en-US" altLang="zh-CN" b="1">
              <a:solidFill>
                <a:schemeClr val="accent2"/>
              </a:solidFill>
              <a:latin typeface="Times New Roman" panose="02020603050405020304" pitchFamily="18" charset="0"/>
            </a:endParaRPr>
          </a:p>
          <a:p>
            <a:pPr marL="0" lvl="1">
              <a:spcBef>
                <a:spcPct val="0"/>
              </a:spcBef>
              <a:buClrTx/>
              <a:buSzTx/>
              <a:buNone/>
            </a:pPr>
            <a:r>
              <a:rPr lang="en-US" altLang="zh-CN" b="1">
                <a:solidFill>
                  <a:schemeClr val="accent2"/>
                </a:solidFill>
                <a:latin typeface="Times New Roman" panose="02020603050405020304" pitchFamily="18" charset="0"/>
              </a:rPr>
              <a:t>f(3);               	</a:t>
            </a:r>
            <a:endParaRPr lang="en-US" altLang="zh-CN" b="1">
              <a:solidFill>
                <a:schemeClr val="accent2"/>
              </a:solidFill>
              <a:latin typeface="Times New Roman" panose="02020603050405020304" pitchFamily="18" charset="0"/>
            </a:endParaRPr>
          </a:p>
          <a:p>
            <a:pPr marL="0" lvl="1">
              <a:spcBef>
                <a:spcPct val="0"/>
              </a:spcBef>
              <a:buClrTx/>
              <a:buSzTx/>
              <a:buNone/>
            </a:pPr>
            <a:r>
              <a:rPr lang="en-US" altLang="zh-CN" b="1">
                <a:solidFill>
                  <a:schemeClr val="accent2"/>
                </a:solidFill>
                <a:latin typeface="Times New Roman" panose="02020603050405020304" pitchFamily="18" charset="0"/>
              </a:rPr>
              <a:t>f(2,3); 	</a:t>
            </a:r>
            <a:endParaRPr lang="en-US" altLang="zh-CN" b="1">
              <a:solidFill>
                <a:schemeClr val="accent2"/>
              </a:solidFill>
              <a:latin typeface="Times New Roman" panose="02020603050405020304" pitchFamily="18" charset="0"/>
            </a:endParaRPr>
          </a:p>
          <a:p>
            <a:pPr marL="0" lvl="1">
              <a:spcBef>
                <a:spcPct val="0"/>
              </a:spcBef>
              <a:buClrTx/>
              <a:buSzTx/>
              <a:buNone/>
            </a:pPr>
            <a:r>
              <a:rPr lang="en-US" altLang="zh-CN" b="1">
                <a:solidFill>
                  <a:schemeClr val="accent2"/>
                </a:solidFill>
                <a:latin typeface="Times New Roman" panose="02020603050405020304" pitchFamily="18" charset="0"/>
              </a:rPr>
              <a:t>f(4,5,6);</a:t>
            </a:r>
            <a:endParaRPr lang="en-US" altLang="zh-CN" b="1">
              <a:solidFill>
                <a:schemeClr val="accent2"/>
              </a:solidFill>
              <a:latin typeface="Times New Roman" panose="02020603050405020304" pitchFamily="18" charset="0"/>
            </a:endParaRPr>
          </a:p>
          <a:p>
            <a:pPr marL="0" lvl="1">
              <a:spcBef>
                <a:spcPct val="0"/>
              </a:spcBef>
              <a:buClrTx/>
              <a:buSzTx/>
              <a:buNone/>
            </a:pPr>
            <a:r>
              <a:rPr lang="en-US" altLang="zh-CN" b="1">
                <a:solidFill>
                  <a:schemeClr val="accent2"/>
                </a:solidFill>
                <a:latin typeface="Times New Roman" panose="02020603050405020304" pitchFamily="18" charset="0"/>
              </a:rPr>
              <a:t>f(,2,3);                  	</a:t>
            </a:r>
            <a:endParaRPr lang="zh-CN" altLang="en-US">
              <a:latin typeface="Times New Roman" panose="02020603050405020304" pitchFamily="18" charset="0"/>
            </a:endParaRPr>
          </a:p>
        </p:txBody>
      </p:sp>
      <p:sp>
        <p:nvSpPr>
          <p:cNvPr id="8" name="文本框 7"/>
          <p:cNvSpPr txBox="1">
            <a:spLocks noChangeArrowheads="1"/>
          </p:cNvSpPr>
          <p:nvPr/>
        </p:nvSpPr>
        <p:spPr bwMode="auto">
          <a:xfrm>
            <a:off x="7099615" y="2037334"/>
            <a:ext cx="1844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a:solidFill>
                  <a:schemeClr val="accent2"/>
                </a:solidFill>
                <a:latin typeface="Times New Roman" panose="02020603050405020304" pitchFamily="18" charset="0"/>
              </a:rPr>
              <a:t>//</a:t>
            </a:r>
            <a:r>
              <a:rPr lang="zh-CN" altLang="en-US" b="1">
                <a:solidFill>
                  <a:schemeClr val="accent2"/>
                </a:solidFill>
                <a:latin typeface="Times New Roman" panose="02020603050405020304" pitchFamily="18" charset="0"/>
              </a:rPr>
              <a:t>正确</a:t>
            </a:r>
            <a:endParaRPr lang="zh-CN" altLang="en-US" b="1">
              <a:solidFill>
                <a:schemeClr val="accent2"/>
              </a:solidFill>
              <a:latin typeface="Times New Roman" panose="02020603050405020304" pitchFamily="18" charset="0"/>
            </a:endParaRPr>
          </a:p>
        </p:txBody>
      </p:sp>
      <p:sp>
        <p:nvSpPr>
          <p:cNvPr id="9" name="矩形 8"/>
          <p:cNvSpPr>
            <a:spLocks noChangeArrowheads="1"/>
          </p:cNvSpPr>
          <p:nvPr/>
        </p:nvSpPr>
        <p:spPr bwMode="auto">
          <a:xfrm>
            <a:off x="7051990" y="2464371"/>
            <a:ext cx="3068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a:solidFill>
                  <a:schemeClr val="accent2"/>
                </a:solidFill>
                <a:latin typeface="Times New Roman" panose="02020603050405020304" pitchFamily="18" charset="0"/>
              </a:rPr>
              <a:t>//</a:t>
            </a:r>
            <a:r>
              <a:rPr lang="zh-CN" altLang="en-US" b="1">
                <a:solidFill>
                  <a:schemeClr val="accent2"/>
                </a:solidFill>
                <a:latin typeface="Times New Roman" panose="02020603050405020304" pitchFamily="18" charset="0"/>
              </a:rPr>
              <a:t>错误，</a:t>
            </a:r>
            <a:r>
              <a:rPr lang="en-US" altLang="zh-CN" b="1">
                <a:solidFill>
                  <a:schemeClr val="accent2"/>
                </a:solidFill>
                <a:latin typeface="Times New Roman" panose="02020603050405020304" pitchFamily="18" charset="0"/>
              </a:rPr>
              <a:t>i3</a:t>
            </a:r>
            <a:r>
              <a:rPr lang="zh-CN" altLang="en-US" b="1">
                <a:solidFill>
                  <a:schemeClr val="accent2"/>
                </a:solidFill>
                <a:latin typeface="Times New Roman" panose="02020603050405020304" pitchFamily="18" charset="0"/>
              </a:rPr>
              <a:t>没有缺省值</a:t>
            </a:r>
            <a:endParaRPr lang="zh-CN" altLang="en-US" b="1">
              <a:solidFill>
                <a:schemeClr val="accent2"/>
              </a:solidFill>
              <a:latin typeface="Times New Roman" panose="02020603050405020304" pitchFamily="18" charset="0"/>
            </a:endParaRPr>
          </a:p>
        </p:txBody>
      </p:sp>
      <p:sp>
        <p:nvSpPr>
          <p:cNvPr id="10" name="矩形 9"/>
          <p:cNvSpPr>
            <a:spLocks noChangeArrowheads="1"/>
          </p:cNvSpPr>
          <p:nvPr/>
        </p:nvSpPr>
        <p:spPr bwMode="auto">
          <a:xfrm>
            <a:off x="7053577" y="2908871"/>
            <a:ext cx="3068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a:solidFill>
                  <a:schemeClr val="accent2"/>
                </a:solidFill>
                <a:latin typeface="Times New Roman" panose="02020603050405020304" pitchFamily="18" charset="0"/>
              </a:rPr>
              <a:t>//</a:t>
            </a:r>
            <a:r>
              <a:rPr lang="zh-CN" altLang="en-US" b="1">
                <a:solidFill>
                  <a:schemeClr val="accent2"/>
                </a:solidFill>
                <a:latin typeface="Times New Roman" panose="02020603050405020304" pitchFamily="18" charset="0"/>
              </a:rPr>
              <a:t>错误，</a:t>
            </a:r>
            <a:r>
              <a:rPr lang="en-US" altLang="zh-CN" b="1">
                <a:solidFill>
                  <a:schemeClr val="accent2"/>
                </a:solidFill>
                <a:latin typeface="Times New Roman" panose="02020603050405020304" pitchFamily="18" charset="0"/>
              </a:rPr>
              <a:t>i2</a:t>
            </a:r>
            <a:r>
              <a:rPr lang="zh-CN" altLang="en-US" b="1">
                <a:solidFill>
                  <a:schemeClr val="accent2"/>
                </a:solidFill>
                <a:latin typeface="Times New Roman" panose="02020603050405020304" pitchFamily="18" charset="0"/>
              </a:rPr>
              <a:t>没有缺省值</a:t>
            </a:r>
            <a:endParaRPr lang="zh-CN" altLang="en-US" b="1">
              <a:solidFill>
                <a:schemeClr val="accent2"/>
              </a:solidFill>
              <a:latin typeface="Times New Roman" panose="02020603050405020304" pitchFamily="18" charset="0"/>
            </a:endParaRPr>
          </a:p>
        </p:txBody>
      </p:sp>
      <p:sp>
        <p:nvSpPr>
          <p:cNvPr id="11" name="矩形 10"/>
          <p:cNvSpPr>
            <a:spLocks noChangeArrowheads="1"/>
          </p:cNvSpPr>
          <p:nvPr/>
        </p:nvSpPr>
        <p:spPr bwMode="auto">
          <a:xfrm>
            <a:off x="4488400" y="4289828"/>
            <a:ext cx="3139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正确，</a:t>
            </a:r>
            <a:r>
              <a:rPr lang="en-US" altLang="zh-CN" b="1" dirty="0">
                <a:solidFill>
                  <a:schemeClr val="accent2"/>
                </a:solidFill>
                <a:latin typeface="Times New Roman" panose="02020603050405020304" pitchFamily="18" charset="0"/>
              </a:rPr>
              <a:t>i1=1,i2=2,i3=0</a:t>
            </a:r>
            <a:endParaRPr lang="en-US" altLang="zh-CN" b="1" dirty="0">
              <a:solidFill>
                <a:schemeClr val="accent2"/>
              </a:solidFill>
              <a:latin typeface="Times New Roman" panose="02020603050405020304" pitchFamily="18" charset="0"/>
            </a:endParaRPr>
          </a:p>
        </p:txBody>
      </p:sp>
      <p:sp>
        <p:nvSpPr>
          <p:cNvPr id="12" name="矩形 11"/>
          <p:cNvSpPr>
            <a:spLocks noChangeArrowheads="1"/>
          </p:cNvSpPr>
          <p:nvPr/>
        </p:nvSpPr>
        <p:spPr bwMode="auto">
          <a:xfrm>
            <a:off x="4488399" y="4661209"/>
            <a:ext cx="3139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正确，</a:t>
            </a:r>
            <a:r>
              <a:rPr lang="en-US" altLang="zh-CN" b="1" dirty="0">
                <a:solidFill>
                  <a:schemeClr val="accent2"/>
                </a:solidFill>
                <a:latin typeface="Times New Roman" panose="02020603050405020304" pitchFamily="18" charset="0"/>
              </a:rPr>
              <a:t>i1=3,i2=2,i3=0</a:t>
            </a:r>
            <a:endParaRPr lang="en-US" altLang="zh-CN" b="1" dirty="0">
              <a:solidFill>
                <a:schemeClr val="accent2"/>
              </a:solidFill>
              <a:latin typeface="Times New Roman" panose="02020603050405020304" pitchFamily="18" charset="0"/>
            </a:endParaRPr>
          </a:p>
        </p:txBody>
      </p:sp>
      <p:sp>
        <p:nvSpPr>
          <p:cNvPr id="13" name="矩形 12"/>
          <p:cNvSpPr>
            <a:spLocks noChangeArrowheads="1"/>
          </p:cNvSpPr>
          <p:nvPr/>
        </p:nvSpPr>
        <p:spPr bwMode="auto">
          <a:xfrm>
            <a:off x="4469261" y="5074180"/>
            <a:ext cx="3139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l">
              <a:spcBef>
                <a:spcPct val="0"/>
              </a:spcBef>
              <a:buClrTx/>
              <a:buSzTx/>
              <a:buFontTx/>
              <a:buNone/>
            </a:pP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正确，</a:t>
            </a:r>
            <a:r>
              <a:rPr lang="en-US" altLang="zh-CN" sz="2400" b="1" dirty="0">
                <a:solidFill>
                  <a:schemeClr val="accent2"/>
                </a:solidFill>
                <a:latin typeface="Times New Roman" panose="02020603050405020304" pitchFamily="18" charset="0"/>
              </a:rPr>
              <a:t>i1=2,i2=3,i3=0</a:t>
            </a:r>
            <a:endParaRPr lang="zh-CN" altLang="en-US" sz="2400" dirty="0">
              <a:latin typeface="Times New Roman" panose="02020603050405020304" pitchFamily="18" charset="0"/>
            </a:endParaRPr>
          </a:p>
        </p:txBody>
      </p:sp>
      <p:sp>
        <p:nvSpPr>
          <p:cNvPr id="14" name="矩形 13"/>
          <p:cNvSpPr>
            <a:spLocks noChangeArrowheads="1"/>
          </p:cNvSpPr>
          <p:nvPr/>
        </p:nvSpPr>
        <p:spPr bwMode="auto">
          <a:xfrm>
            <a:off x="3545931" y="5441885"/>
            <a:ext cx="4062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dirty="0">
                <a:solidFill>
                  <a:schemeClr val="accent2"/>
                </a:solidFill>
                <a:latin typeface="Times New Roman" panose="02020603050405020304" pitchFamily="18" charset="0"/>
              </a:rPr>
              <a:t>	//</a:t>
            </a:r>
            <a:r>
              <a:rPr lang="zh-CN" altLang="en-US" b="1" dirty="0">
                <a:solidFill>
                  <a:schemeClr val="accent2"/>
                </a:solidFill>
                <a:latin typeface="Times New Roman" panose="02020603050405020304" pitchFamily="18" charset="0"/>
              </a:rPr>
              <a:t>正确，</a:t>
            </a:r>
            <a:r>
              <a:rPr lang="en-US" altLang="zh-CN" b="1" dirty="0">
                <a:solidFill>
                  <a:schemeClr val="accent2"/>
                </a:solidFill>
                <a:latin typeface="Times New Roman" panose="02020603050405020304" pitchFamily="18" charset="0"/>
              </a:rPr>
              <a:t>i1=4,i2=5,i3=6</a:t>
            </a:r>
            <a:endParaRPr lang="en-US" altLang="zh-CN" b="1" dirty="0">
              <a:solidFill>
                <a:schemeClr val="accent2"/>
              </a:solidFill>
              <a:latin typeface="Times New Roman" panose="02020603050405020304" pitchFamily="18" charset="0"/>
            </a:endParaRPr>
          </a:p>
        </p:txBody>
      </p:sp>
      <p:sp>
        <p:nvSpPr>
          <p:cNvPr id="15" name="矩形 14"/>
          <p:cNvSpPr>
            <a:spLocks noChangeArrowheads="1"/>
          </p:cNvSpPr>
          <p:nvPr/>
        </p:nvSpPr>
        <p:spPr bwMode="auto">
          <a:xfrm>
            <a:off x="4469260" y="5816836"/>
            <a:ext cx="51326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lvl="1">
              <a:spcBef>
                <a:spcPct val="0"/>
              </a:spcBef>
              <a:buClrTx/>
              <a:buSzTx/>
              <a:buNone/>
            </a:pPr>
            <a:r>
              <a:rPr lang="en-US" altLang="zh-CN" b="1" dirty="0">
                <a:solidFill>
                  <a:schemeClr val="accent2"/>
                </a:solidFill>
                <a:latin typeface="Times New Roman" panose="02020603050405020304" pitchFamily="18" charset="0"/>
              </a:rPr>
              <a:t>//</a:t>
            </a:r>
            <a:r>
              <a:rPr lang="zh-CN" altLang="en-US" b="1" dirty="0">
                <a:solidFill>
                  <a:schemeClr val="accent2"/>
                </a:solidFill>
                <a:latin typeface="Times New Roman" panose="02020603050405020304" pitchFamily="18" charset="0"/>
              </a:rPr>
              <a:t>错误，</a:t>
            </a:r>
            <a:r>
              <a:rPr lang="en-US" altLang="zh-CN" b="1" dirty="0">
                <a:solidFill>
                  <a:schemeClr val="accent2"/>
                </a:solidFill>
                <a:latin typeface="Times New Roman" panose="02020603050405020304" pitchFamily="18" charset="0"/>
              </a:rPr>
              <a:t>i1</a:t>
            </a:r>
            <a:r>
              <a:rPr lang="zh-CN" altLang="en-US" b="1" dirty="0">
                <a:solidFill>
                  <a:schemeClr val="accent2"/>
                </a:solidFill>
                <a:latin typeface="Times New Roman" panose="02020603050405020304" pitchFamily="18" charset="0"/>
              </a:rPr>
              <a:t>缺省，而右边的</a:t>
            </a:r>
            <a:r>
              <a:rPr lang="en-US" altLang="zh-CN" b="1" dirty="0">
                <a:solidFill>
                  <a:schemeClr val="accent2"/>
                </a:solidFill>
                <a:latin typeface="Times New Roman" panose="02020603050405020304" pitchFamily="18" charset="0"/>
              </a:rPr>
              <a:t>i2,i3</a:t>
            </a:r>
            <a:r>
              <a:rPr lang="zh-CN" altLang="en-US" b="1" dirty="0">
                <a:solidFill>
                  <a:schemeClr val="accent2"/>
                </a:solidFill>
                <a:latin typeface="Times New Roman" panose="02020603050405020304" pitchFamily="18" charset="0"/>
              </a:rPr>
              <a:t>没有</a:t>
            </a:r>
            <a:r>
              <a:rPr lang="zh-CN" altLang="en-US" b="1" dirty="0">
                <a:latin typeface="Times New Roman" panose="02020603050405020304" pitchFamily="18" charset="0"/>
              </a:rPr>
              <a:t> </a:t>
            </a:r>
            <a:r>
              <a:rPr lang="zh-CN" altLang="en-US" b="1" dirty="0">
                <a:latin typeface="Arial" panose="020B0604020202020204" pitchFamily="34" charset="0"/>
              </a:rPr>
              <a:t> </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fade">
                                      <p:cBhvr>
                                        <p:cTn id="53" dur="1000"/>
                                        <p:tgtEl>
                                          <p:spTgt spid="11">
                                            <p:txEl>
                                              <p:pRg st="0" end="0"/>
                                            </p:txEl>
                                          </p:spTgt>
                                        </p:tgtEl>
                                      </p:cBhvr>
                                    </p:animEffect>
                                    <p:anim calcmode="lin" valueType="num">
                                      <p:cBhvr>
                                        <p:cTn id="5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ppt_x"/>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1000"/>
                                        <p:tgtEl>
                                          <p:spTgt spid="15"/>
                                        </p:tgtEl>
                                      </p:cBhvr>
                                    </p:animEffect>
                                    <p:anim calcmode="lin" valueType="num">
                                      <p:cBhvr>
                                        <p:cTn id="81" dur="1000" fill="hold"/>
                                        <p:tgtEl>
                                          <p:spTgt spid="15"/>
                                        </p:tgtEl>
                                        <p:attrNameLst>
                                          <p:attrName>ppt_x</p:attrName>
                                        </p:attrNameLst>
                                      </p:cBhvr>
                                      <p:tavLst>
                                        <p:tav tm="0">
                                          <p:val>
                                            <p:strVal val="#ppt_x"/>
                                          </p:val>
                                        </p:tav>
                                        <p:tav tm="100000">
                                          <p:val>
                                            <p:strVal val="#ppt_x"/>
                                          </p:val>
                                        </p:tav>
                                      </p:tavLst>
                                    </p:anim>
                                    <p:anim calcmode="lin" valueType="num">
                                      <p:cBhvr>
                                        <p:cTn id="8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P spid="8" grpId="0"/>
      <p:bldP spid="9" grpId="0"/>
      <p:bldP spid="10" grpId="0"/>
      <p:bldP spid="12" grpId="0"/>
      <p:bldP spid="13" grpId="0"/>
      <p:bldP spid="14"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1" name="Rectangle 3"/>
          <p:cNvSpPr>
            <a:spLocks noGrp="1" noChangeArrowheads="1"/>
          </p:cNvSpPr>
          <p:nvPr>
            <p:ph type="body" idx="1"/>
          </p:nvPr>
        </p:nvSpPr>
        <p:spPr>
          <a:xfrm>
            <a:off x="2208214" y="1196752"/>
            <a:ext cx="8208267" cy="5472608"/>
          </a:xfrm>
          <a:noFill/>
        </p:spPr>
        <p:txBody>
          <a:bodyPr/>
          <a:lstStyle/>
          <a:p>
            <a:pPr marL="0" indent="0">
              <a:buNone/>
            </a:pPr>
            <a:r>
              <a:rPr lang="en-US" altLang="zh-CN" b="1" dirty="0">
                <a:solidFill>
                  <a:schemeClr val="accent2"/>
                </a:solidFill>
              </a:rPr>
              <a:t>1</a:t>
            </a:r>
            <a:r>
              <a:rPr lang="zh-CN" altLang="en-US" b="1" dirty="0">
                <a:solidFill>
                  <a:schemeClr val="accent2"/>
                </a:solidFill>
              </a:rPr>
              <a:t>、函数重载的概念</a:t>
            </a:r>
            <a:endParaRPr lang="zh-CN" altLang="en-US" b="1" dirty="0">
              <a:solidFill>
                <a:schemeClr val="accent2"/>
              </a:solidFill>
            </a:endParaRPr>
          </a:p>
          <a:p>
            <a:pPr marL="0" indent="0">
              <a:buNone/>
            </a:pPr>
            <a:r>
              <a:rPr lang="zh-CN" altLang="en-US" b="1" dirty="0"/>
              <a:t>    函数重载就是允许在同一程序中（确切地讲是指在同一作用域内）定义多个同名函数，这些同名函数可以有不同的返回类型、参数类型、参数个类，以及不同的函数功能。</a:t>
            </a:r>
            <a:endParaRPr lang="zh-CN" altLang="en-US" b="1" dirty="0"/>
          </a:p>
          <a:p>
            <a:pPr marL="0" indent="0">
              <a:buNone/>
            </a:pPr>
            <a:r>
              <a:rPr lang="en-US" altLang="zh-CN" b="1" dirty="0">
                <a:solidFill>
                  <a:schemeClr val="accent2"/>
                </a:solidFill>
              </a:rPr>
              <a:t>2</a:t>
            </a:r>
            <a:r>
              <a:rPr lang="zh-CN" altLang="en-US" b="1" dirty="0">
                <a:solidFill>
                  <a:schemeClr val="accent2"/>
                </a:solidFill>
              </a:rPr>
              <a:t>、引入函数重载的原因</a:t>
            </a:r>
            <a:endParaRPr lang="zh-CN" altLang="en-US" b="1" dirty="0">
              <a:solidFill>
                <a:schemeClr val="accent2"/>
              </a:solidFill>
            </a:endParaRPr>
          </a:p>
          <a:p>
            <a:pPr marL="0" indent="0">
              <a:buNone/>
            </a:pPr>
            <a:r>
              <a:rPr lang="zh-CN" altLang="en-US" b="1" dirty="0"/>
              <a:t>	实现简单的“多态”：</a:t>
            </a:r>
            <a:r>
              <a:rPr lang="zh-CN" altLang="en-US" b="1" dirty="0">
                <a:solidFill>
                  <a:srgbClr val="0033CC"/>
                </a:solidFill>
                <a:effectLst>
                  <a:outerShdw blurRad="38100" dist="38100" dir="2700000" algn="tl">
                    <a:srgbClr val="C0C0C0"/>
                  </a:outerShdw>
                </a:effectLst>
              </a:rPr>
              <a:t>单接口、多实现</a:t>
            </a:r>
            <a:r>
              <a:rPr lang="zh-CN" altLang="en-US" b="1" dirty="0"/>
              <a:t>。减少程序应用人员的负担。</a:t>
            </a:r>
            <a:endParaRPr lang="zh-CN" altLang="en-US" b="1" dirty="0"/>
          </a:p>
          <a:p>
            <a:pPr marL="0" indent="0">
              <a:buNone/>
            </a:pPr>
            <a:r>
              <a:rPr lang="zh-CN" altLang="en-US" b="1" dirty="0"/>
              <a:t>	</a:t>
            </a:r>
            <a:endParaRPr lang="en-US" altLang="zh-CN" b="1" dirty="0"/>
          </a:p>
        </p:txBody>
      </p:sp>
      <p:sp>
        <p:nvSpPr>
          <p:cNvPr id="8" name="Rectangle 2"/>
          <p:cNvSpPr>
            <a:spLocks noGrp="1" noChangeArrowheads="1"/>
          </p:cNvSpPr>
          <p:nvPr>
            <p:ph type="title"/>
          </p:nvPr>
        </p:nvSpPr>
        <p:spPr>
          <a:xfrm>
            <a:off x="2644080" y="60960"/>
            <a:ext cx="7772400" cy="764704"/>
          </a:xfrm>
        </p:spPr>
        <p:txBody>
          <a:bodyPr/>
          <a:lstStyle/>
          <a:p>
            <a:pPr eaLnBrk="1" hangingPunct="1"/>
            <a:r>
              <a:rPr lang="en-US" altLang="zh-CN" b="1" dirty="0"/>
              <a:t>3.6.5</a:t>
            </a:r>
            <a:r>
              <a:rPr lang="zh-CN" altLang="en-US" b="1" dirty="0"/>
              <a:t>  </a:t>
            </a:r>
            <a:r>
              <a:rPr lang="zh-CN" altLang="en-US" b="1" dirty="0">
                <a:solidFill>
                  <a:srgbClr val="FF0000"/>
                </a:solidFill>
              </a:rPr>
              <a:t>函数重载</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3091">
                                            <p:txEl>
                                              <p:pRg st="2" end="2"/>
                                            </p:txEl>
                                          </p:spTgt>
                                        </p:tgtEl>
                                        <p:attrNameLst>
                                          <p:attrName>style.visibility</p:attrName>
                                        </p:attrNameLst>
                                      </p:cBhvr>
                                      <p:to>
                                        <p:strVal val="visible"/>
                                      </p:to>
                                    </p:set>
                                    <p:anim calcmode="lin" valueType="num">
                                      <p:cBhvr additive="base">
                                        <p:cTn id="7"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3091">
                                            <p:txEl>
                                              <p:pRg st="3" end="3"/>
                                            </p:txEl>
                                          </p:spTgt>
                                        </p:tgtEl>
                                        <p:attrNameLst>
                                          <p:attrName>style.visibility</p:attrName>
                                        </p:attrNameLst>
                                      </p:cBhvr>
                                      <p:to>
                                        <p:strVal val="visible"/>
                                      </p:to>
                                    </p:set>
                                    <p:anim calcmode="lin" valueType="num">
                                      <p:cBhvr additive="base">
                                        <p:cTn id="11"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a:xfrm>
            <a:off x="2135560" y="980728"/>
            <a:ext cx="7772400" cy="4679950"/>
          </a:xfrm>
          <a:noFill/>
        </p:spPr>
        <p:txBody>
          <a:bodyPr/>
          <a:lstStyle/>
          <a:p>
            <a:pPr marL="0" indent="0">
              <a:buNone/>
            </a:pPr>
            <a:r>
              <a:rPr lang="en-US" altLang="zh-CN" b="1" dirty="0">
                <a:solidFill>
                  <a:srgbClr val="0033CC"/>
                </a:solidFill>
              </a:rPr>
              <a:t>3</a:t>
            </a:r>
            <a:r>
              <a:rPr lang="zh-CN" altLang="en-US" b="1" dirty="0">
                <a:solidFill>
                  <a:srgbClr val="0033CC"/>
                </a:solidFill>
              </a:rPr>
              <a:t>、函数重载的注意事项</a:t>
            </a:r>
            <a:endParaRPr lang="zh-CN" altLang="en-US" b="1" dirty="0">
              <a:solidFill>
                <a:srgbClr val="0033CC"/>
              </a:solidFill>
            </a:endParaRPr>
          </a:p>
          <a:p>
            <a:pPr lvl="1"/>
            <a:r>
              <a:rPr lang="zh-CN" altLang="en-US" b="1" dirty="0"/>
              <a:t>同名的各个函数的</a:t>
            </a:r>
            <a:r>
              <a:rPr lang="zh-CN" altLang="en-US" b="1" dirty="0">
                <a:solidFill>
                  <a:srgbClr val="0033CC"/>
                </a:solidFill>
              </a:rPr>
              <a:t>参数表必须唯一</a:t>
            </a:r>
            <a:r>
              <a:rPr lang="zh-CN" altLang="en-US" b="1" dirty="0"/>
              <a:t>（</a:t>
            </a:r>
            <a:r>
              <a:rPr lang="zh-CN" altLang="en-US" b="1" dirty="0">
                <a:solidFill>
                  <a:srgbClr val="0033CC"/>
                </a:solidFill>
              </a:rPr>
              <a:t>参数个数、参数类型、或参数顺序</a:t>
            </a:r>
            <a:r>
              <a:rPr lang="zh-CN" altLang="en-US" b="1" dirty="0"/>
              <a:t>上有所不同）</a:t>
            </a:r>
            <a:endParaRPr lang="zh-CN" altLang="en-US" b="1" dirty="0"/>
          </a:p>
          <a:p>
            <a:pPr lvl="1">
              <a:buFontTx/>
              <a:buNone/>
            </a:pPr>
            <a:r>
              <a:rPr lang="zh-CN" altLang="en-US" b="1" dirty="0"/>
              <a:t>例如：</a:t>
            </a:r>
            <a:endParaRPr lang="zh-CN" altLang="en-US" b="1" dirty="0"/>
          </a:p>
          <a:p>
            <a:pPr lvl="1">
              <a:buFontTx/>
              <a:buNone/>
            </a:pPr>
            <a:r>
              <a:rPr lang="en-US" altLang="zh-CN" b="1" dirty="0" err="1"/>
              <a:t>int</a:t>
            </a:r>
            <a:r>
              <a:rPr lang="en-US" altLang="zh-CN" b="1" dirty="0"/>
              <a:t> fn1(</a:t>
            </a:r>
            <a:r>
              <a:rPr lang="en-US" altLang="zh-CN" b="1" dirty="0" err="1"/>
              <a:t>int,double</a:t>
            </a:r>
            <a:r>
              <a:rPr lang="en-US" altLang="zh-CN" b="1" dirty="0"/>
              <a:t>); //Ok</a:t>
            </a:r>
            <a:endParaRPr lang="en-US" altLang="zh-CN" b="1" dirty="0"/>
          </a:p>
          <a:p>
            <a:pPr lvl="1">
              <a:buFontTx/>
              <a:buNone/>
            </a:pPr>
            <a:r>
              <a:rPr lang="en-US" altLang="zh-CN" b="1" dirty="0" err="1"/>
              <a:t>int</a:t>
            </a:r>
            <a:r>
              <a:rPr lang="en-US" altLang="zh-CN" b="1" dirty="0"/>
              <a:t> fn1(</a:t>
            </a:r>
            <a:r>
              <a:rPr lang="en-US" altLang="zh-CN" b="1" dirty="0" err="1"/>
              <a:t>double,int</a:t>
            </a:r>
            <a:r>
              <a:rPr lang="en-US" altLang="zh-CN" b="1" dirty="0"/>
              <a:t>); //Ok</a:t>
            </a:r>
            <a:endParaRPr lang="en-US" altLang="zh-CN" b="1" dirty="0"/>
          </a:p>
          <a:p>
            <a:pPr lvl="1">
              <a:buFontTx/>
              <a:buNone/>
            </a:pPr>
            <a:r>
              <a:rPr lang="en-US" altLang="zh-CN" b="1" dirty="0">
                <a:solidFill>
                  <a:srgbClr val="0033CC"/>
                </a:solidFill>
                <a:effectLst>
                  <a:outerShdw blurRad="38100" dist="38100" dir="2700000" algn="tl">
                    <a:srgbClr val="C0C0C0"/>
                  </a:outerShdw>
                </a:effectLst>
              </a:rPr>
              <a:t>double fn2(</a:t>
            </a:r>
            <a:r>
              <a:rPr lang="en-US" altLang="zh-CN" b="1" dirty="0" err="1">
                <a:solidFill>
                  <a:srgbClr val="0033CC"/>
                </a:solidFill>
                <a:effectLst>
                  <a:outerShdw blurRad="38100" dist="38100" dir="2700000" algn="tl">
                    <a:srgbClr val="C0C0C0"/>
                  </a:outerShdw>
                </a:effectLst>
              </a:rPr>
              <a:t>int,int</a:t>
            </a:r>
            <a:r>
              <a:rPr lang="en-US" altLang="zh-CN" b="1" dirty="0">
                <a:solidFill>
                  <a:srgbClr val="0033CC"/>
                </a:solidFill>
                <a:effectLst>
                  <a:outerShdw blurRad="38100" dist="38100" dir="2700000" algn="tl">
                    <a:srgbClr val="C0C0C0"/>
                  </a:outerShdw>
                </a:effectLst>
              </a:rPr>
              <a:t>); //Err</a:t>
            </a:r>
            <a:endParaRPr lang="en-US" altLang="zh-CN" b="1" dirty="0">
              <a:solidFill>
                <a:srgbClr val="0033CC"/>
              </a:solidFill>
              <a:effectLst>
                <a:outerShdw blurRad="38100" dist="38100" dir="2700000" algn="tl">
                  <a:srgbClr val="C0C0C0"/>
                </a:outerShdw>
              </a:effectLst>
            </a:endParaRPr>
          </a:p>
          <a:p>
            <a:pPr lvl="1">
              <a:buFontTx/>
              <a:buNone/>
            </a:pPr>
            <a:r>
              <a:rPr lang="en-US" altLang="zh-CN" b="1" dirty="0" err="1">
                <a:solidFill>
                  <a:srgbClr val="0033CC"/>
                </a:solidFill>
                <a:effectLst>
                  <a:outerShdw blurRad="38100" dist="38100" dir="2700000" algn="tl">
                    <a:srgbClr val="C0C0C0"/>
                  </a:outerShdw>
                </a:effectLst>
              </a:rPr>
              <a:t>int</a:t>
            </a:r>
            <a:r>
              <a:rPr lang="en-US" altLang="zh-CN" b="1" dirty="0">
                <a:solidFill>
                  <a:srgbClr val="0033CC"/>
                </a:solidFill>
                <a:effectLst>
                  <a:outerShdw blurRad="38100" dist="38100" dir="2700000" algn="tl">
                    <a:srgbClr val="C0C0C0"/>
                  </a:outerShdw>
                </a:effectLst>
              </a:rPr>
              <a:t> fn2(</a:t>
            </a:r>
            <a:r>
              <a:rPr lang="en-US" altLang="zh-CN" b="1" dirty="0" err="1">
                <a:solidFill>
                  <a:srgbClr val="0033CC"/>
                </a:solidFill>
                <a:effectLst>
                  <a:outerShdw blurRad="38100" dist="38100" dir="2700000" algn="tl">
                    <a:srgbClr val="C0C0C0"/>
                  </a:outerShdw>
                </a:effectLst>
              </a:rPr>
              <a:t>int,int</a:t>
            </a:r>
            <a:r>
              <a:rPr lang="en-US" altLang="zh-CN" b="1" dirty="0">
                <a:solidFill>
                  <a:srgbClr val="0033CC"/>
                </a:solidFill>
                <a:effectLst>
                  <a:outerShdw blurRad="38100" dist="38100" dir="2700000" algn="tl">
                    <a:srgbClr val="C0C0C0"/>
                  </a:outerShdw>
                </a:effectLst>
              </a:rPr>
              <a:t>); //Err</a:t>
            </a:r>
            <a:endParaRPr lang="en-US" altLang="zh-CN" b="1" dirty="0">
              <a:solidFill>
                <a:srgbClr val="0033CC"/>
              </a:solidFill>
              <a:effectLst>
                <a:outerShdw blurRad="38100" dist="38100" dir="2700000" algn="tl">
                  <a:srgbClr val="C0C0C0"/>
                </a:outerShdw>
              </a:effectLst>
            </a:endParaRPr>
          </a:p>
          <a:p>
            <a:pPr lvl="1">
              <a:buNone/>
            </a:pPr>
            <a:r>
              <a:rPr lang="en-US" altLang="zh-CN" b="1" dirty="0" err="1"/>
              <a:t>int</a:t>
            </a:r>
            <a:r>
              <a:rPr lang="en-US" altLang="zh-CN" b="1" dirty="0"/>
              <a:t> </a:t>
            </a:r>
            <a:r>
              <a:rPr lang="en-US" altLang="zh-CN" b="1" dirty="0" err="1"/>
              <a:t>cal</a:t>
            </a:r>
            <a:r>
              <a:rPr lang="en-US" altLang="zh-CN" b="1" dirty="0"/>
              <a:t>(</a:t>
            </a:r>
            <a:r>
              <a:rPr lang="en-US" altLang="zh-CN" b="1" dirty="0" err="1"/>
              <a:t>int,int</a:t>
            </a:r>
            <a:r>
              <a:rPr lang="en-US" altLang="zh-CN" b="1" dirty="0"/>
              <a:t>); //Err</a:t>
            </a:r>
            <a:endParaRPr lang="en-US" altLang="zh-CN" b="1" dirty="0"/>
          </a:p>
          <a:p>
            <a:pPr lvl="1">
              <a:buNone/>
            </a:pPr>
            <a:r>
              <a:rPr lang="en-US" altLang="zh-CN" b="1" dirty="0" err="1"/>
              <a:t>int</a:t>
            </a:r>
            <a:r>
              <a:rPr lang="en-US" altLang="zh-CN" b="1" dirty="0"/>
              <a:t> </a:t>
            </a:r>
            <a:r>
              <a:rPr lang="en-US" altLang="zh-CN" b="1" dirty="0" err="1"/>
              <a:t>cal</a:t>
            </a:r>
            <a:r>
              <a:rPr lang="en-US" altLang="zh-CN" b="1" dirty="0"/>
              <a:t>(</a:t>
            </a:r>
            <a:r>
              <a:rPr lang="en-US" altLang="zh-CN" b="1" dirty="0" err="1"/>
              <a:t>const</a:t>
            </a:r>
            <a:r>
              <a:rPr lang="en-US" altLang="zh-CN" b="1" dirty="0"/>
              <a:t> </a:t>
            </a:r>
            <a:r>
              <a:rPr lang="en-US" altLang="zh-CN" b="1" dirty="0" err="1"/>
              <a:t>int,const</a:t>
            </a:r>
            <a:r>
              <a:rPr lang="en-US" altLang="zh-CN" b="1" dirty="0"/>
              <a:t> </a:t>
            </a:r>
            <a:r>
              <a:rPr lang="en-US" altLang="zh-CN" b="1" dirty="0" err="1"/>
              <a:t>int</a:t>
            </a:r>
            <a:r>
              <a:rPr lang="en-US" altLang="zh-CN" b="1" dirty="0"/>
              <a:t>); //Err</a:t>
            </a:r>
            <a:endParaRPr lang="en-US" altLang="zh-CN" b="1" dirty="0"/>
          </a:p>
          <a:p>
            <a:pPr lvl="1">
              <a:buFontTx/>
              <a:buNone/>
            </a:pPr>
            <a:endParaRPr lang="en-US" altLang="zh-CN" b="1" dirty="0">
              <a:solidFill>
                <a:srgbClr val="0033CC"/>
              </a:solidFill>
              <a:effectLst>
                <a:outerShdw blurRad="38100" dist="38100" dir="2700000" algn="tl">
                  <a:srgbClr val="C0C0C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211388" y="1643063"/>
            <a:ext cx="7845052" cy="4738265"/>
          </a:xfrm>
        </p:spPr>
        <p:txBody>
          <a:bodyPr/>
          <a:lstStyle/>
          <a:p>
            <a:pPr eaLnBrk="1" hangingPunct="1">
              <a:buFontTx/>
              <a:buNone/>
            </a:pPr>
            <a:r>
              <a:rPr lang="en-US" altLang="zh-CN" sz="2800" b="1" dirty="0">
                <a:solidFill>
                  <a:schemeClr val="accent2"/>
                </a:solidFill>
              </a:rPr>
              <a:t>3</a:t>
            </a:r>
            <a:r>
              <a:rPr lang="zh-CN" altLang="en-US" sz="2800" b="1" dirty="0">
                <a:solidFill>
                  <a:schemeClr val="accent2"/>
                </a:solidFill>
              </a:rPr>
              <a:t>、用</a:t>
            </a:r>
            <a:r>
              <a:rPr lang="en-US" altLang="zh-CN" sz="2800" b="1" dirty="0" err="1">
                <a:solidFill>
                  <a:schemeClr val="accent2"/>
                </a:solidFill>
              </a:rPr>
              <a:t>cin</a:t>
            </a:r>
            <a:r>
              <a:rPr lang="zh-CN" altLang="en-US" sz="2800" b="1" dirty="0">
                <a:solidFill>
                  <a:schemeClr val="accent2"/>
                </a:solidFill>
              </a:rPr>
              <a:t>时的注意事项</a:t>
            </a:r>
            <a:endParaRPr lang="zh-CN" altLang="en-US" sz="2800" b="1" dirty="0">
              <a:solidFill>
                <a:schemeClr val="accent2"/>
              </a:solidFill>
            </a:endParaRPr>
          </a:p>
          <a:p>
            <a:pPr lvl="1" eaLnBrk="1" hangingPunct="1"/>
            <a:r>
              <a:rPr lang="zh-CN" altLang="en-US" sz="2400" b="1" dirty="0">
                <a:solidFill>
                  <a:srgbClr val="FF3300"/>
                </a:solidFill>
              </a:rPr>
              <a:t>在一条</a:t>
            </a:r>
            <a:r>
              <a:rPr lang="en-US" altLang="zh-CN" sz="2400" b="1" dirty="0" err="1">
                <a:solidFill>
                  <a:srgbClr val="FF3300"/>
                </a:solidFill>
              </a:rPr>
              <a:t>cin</a:t>
            </a:r>
            <a:r>
              <a:rPr lang="zh-CN" altLang="en-US" sz="2400" b="1" dirty="0">
                <a:solidFill>
                  <a:srgbClr val="FF3300"/>
                </a:solidFill>
              </a:rPr>
              <a:t>语句中同时为多个变量输入数据</a:t>
            </a:r>
            <a:r>
              <a:rPr lang="zh-CN" altLang="en-US" sz="2400" b="1" dirty="0"/>
              <a:t>。在输入数据的个数应当与</a:t>
            </a:r>
            <a:r>
              <a:rPr lang="en-US" altLang="zh-CN" sz="2400" b="1" dirty="0" err="1"/>
              <a:t>cin</a:t>
            </a:r>
            <a:r>
              <a:rPr lang="zh-CN" altLang="en-US" sz="2400" b="1" dirty="0"/>
              <a:t>语句中变量个数相同，各输入数据之间用一个或多个空白（包括空格、</a:t>
            </a:r>
            <a:r>
              <a:rPr lang="en-US" altLang="zh-CN" sz="2400" b="1" dirty="0"/>
              <a:t>Tab</a:t>
            </a:r>
            <a:r>
              <a:rPr lang="zh-CN" altLang="en-US" sz="2400" b="1" dirty="0"/>
              <a:t>）作为间隔符，全部数据输入完成后，按</a:t>
            </a:r>
            <a:r>
              <a:rPr lang="en-US" altLang="zh-CN" sz="2400" b="1" dirty="0"/>
              <a:t>Enter</a:t>
            </a:r>
            <a:r>
              <a:rPr lang="zh-CN" altLang="en-US" sz="2400" b="1" dirty="0"/>
              <a:t>键结束。</a:t>
            </a:r>
            <a:r>
              <a:rPr lang="zh-CN" altLang="en-US" sz="2400" dirty="0"/>
              <a:t> </a:t>
            </a:r>
            <a:endParaRPr lang="zh-CN" altLang="en-US" sz="2400" dirty="0"/>
          </a:p>
          <a:p>
            <a:pPr lvl="1" eaLnBrk="1" hangingPunct="1"/>
            <a:r>
              <a:rPr lang="zh-CN" altLang="en-US" sz="2400" b="1" dirty="0">
                <a:solidFill>
                  <a:srgbClr val="FF3300"/>
                </a:solidFill>
              </a:rPr>
              <a:t>在</a:t>
            </a:r>
            <a:r>
              <a:rPr lang="en-US" altLang="zh-CN" sz="2400" b="1" dirty="0">
                <a:solidFill>
                  <a:srgbClr val="FF3300"/>
                </a:solidFill>
              </a:rPr>
              <a:t>&gt;&gt;</a:t>
            </a:r>
            <a:r>
              <a:rPr lang="zh-CN" altLang="en-US" sz="2400" b="1" dirty="0">
                <a:solidFill>
                  <a:srgbClr val="FF3300"/>
                </a:solidFill>
              </a:rPr>
              <a:t>后面只能出现变量名，下面的语句是错误的。</a:t>
            </a:r>
            <a:endParaRPr lang="zh-CN" altLang="en-US" sz="2400" b="1" dirty="0">
              <a:solidFill>
                <a:srgbClr val="FF3300"/>
              </a:solidFill>
            </a:endParaRPr>
          </a:p>
          <a:p>
            <a:pPr lvl="2" eaLnBrk="1" hangingPunct="1">
              <a:buFontTx/>
              <a:buNone/>
            </a:pPr>
            <a:r>
              <a:rPr lang="en-US" altLang="zh-CN" dirty="0" err="1"/>
              <a:t>cin</a:t>
            </a:r>
            <a:r>
              <a:rPr lang="en-US" altLang="zh-CN" dirty="0"/>
              <a:t>&gt;&gt;"x="&gt;&gt;x;	//</a:t>
            </a:r>
            <a:r>
              <a:rPr lang="zh-CN" altLang="en-US" dirty="0"/>
              <a:t>错误，</a:t>
            </a:r>
            <a:r>
              <a:rPr lang="en-US" altLang="zh-CN" dirty="0"/>
              <a:t>&gt;&gt;</a:t>
            </a:r>
            <a:r>
              <a:rPr lang="zh-CN" altLang="en-US" dirty="0"/>
              <a:t>后面含有字符串</a:t>
            </a:r>
            <a:r>
              <a:rPr lang="en-US" altLang="zh-CN" dirty="0"/>
              <a:t>"x="</a:t>
            </a:r>
            <a:endParaRPr lang="en-US" altLang="zh-CN" dirty="0"/>
          </a:p>
          <a:p>
            <a:pPr lvl="2" eaLnBrk="1" hangingPunct="1">
              <a:buFontTx/>
              <a:buNone/>
            </a:pPr>
            <a:r>
              <a:rPr lang="en-US" altLang="zh-CN" dirty="0" err="1"/>
              <a:t>cin</a:t>
            </a:r>
            <a:r>
              <a:rPr lang="en-US" altLang="zh-CN" dirty="0"/>
              <a:t>&gt;&gt;12&gt;&gt;x;	//</a:t>
            </a:r>
            <a:r>
              <a:rPr lang="zh-CN" altLang="en-US" dirty="0"/>
              <a:t>错误，</a:t>
            </a:r>
            <a:r>
              <a:rPr lang="en-US" altLang="zh-CN" dirty="0"/>
              <a:t>&gt;&gt;</a:t>
            </a:r>
            <a:r>
              <a:rPr lang="zh-CN" altLang="en-US" dirty="0"/>
              <a:t>后面含有常数</a:t>
            </a:r>
            <a:r>
              <a:rPr lang="en-US" altLang="zh-CN" dirty="0"/>
              <a:t>12</a:t>
            </a:r>
            <a:endParaRPr lang="en-US" altLang="zh-CN" dirty="0"/>
          </a:p>
          <a:p>
            <a:pPr lvl="2" eaLnBrk="1" hangingPunct="1">
              <a:buFontTx/>
              <a:buNone/>
            </a:pPr>
            <a:r>
              <a:rPr lang="en-US" altLang="zh-CN" dirty="0" err="1"/>
              <a:t>cin</a:t>
            </a:r>
            <a:r>
              <a:rPr lang="en-US" altLang="zh-CN" dirty="0"/>
              <a:t>&gt;&gt;'x'&gt;&gt;x;	</a:t>
            </a:r>
            <a:endParaRPr lang="en-US" altLang="zh-CN" dirty="0"/>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120406C8-EC00-481C-9FE8-D422D242AA72}"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 calcmode="lin" valueType="num">
                                      <p:cBhvr additive="base">
                                        <p:cTn id="1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 calcmode="lin" valueType="num">
                                      <p:cBhvr additive="base">
                                        <p:cTn id="1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9" name="Rectangle 3"/>
          <p:cNvSpPr>
            <a:spLocks noGrp="1" noChangeArrowheads="1"/>
          </p:cNvSpPr>
          <p:nvPr>
            <p:ph type="body" idx="1"/>
          </p:nvPr>
        </p:nvSpPr>
        <p:spPr>
          <a:xfrm>
            <a:off x="1703512" y="980729"/>
            <a:ext cx="8712968" cy="4751387"/>
          </a:xfrm>
          <a:noFill/>
        </p:spPr>
        <p:txBody>
          <a:bodyPr/>
          <a:lstStyle/>
          <a:p>
            <a:pPr lvl="1">
              <a:lnSpc>
                <a:spcPct val="90000"/>
              </a:lnSpc>
            </a:pPr>
            <a:r>
              <a:rPr lang="zh-CN" altLang="en-US" b="1" dirty="0"/>
              <a:t>定义重载函数时，要注意避免二义性</a:t>
            </a:r>
            <a:endParaRPr lang="en-US" altLang="zh-CN" b="1" dirty="0"/>
          </a:p>
          <a:p>
            <a:pPr marL="457200" lvl="1" indent="0">
              <a:lnSpc>
                <a:spcPct val="90000"/>
              </a:lnSpc>
              <a:buNone/>
            </a:pPr>
            <a:r>
              <a:rPr lang="zh-CN" altLang="en-US" b="1" dirty="0">
                <a:solidFill>
                  <a:schemeClr val="accent2"/>
                </a:solidFill>
              </a:rPr>
              <a:t>    传递引用参数潜在的二义性</a:t>
            </a:r>
            <a:endParaRPr lang="en-US" altLang="zh-CN" b="1" dirty="0">
              <a:solidFill>
                <a:schemeClr val="accent2"/>
              </a:solidFill>
            </a:endParaRPr>
          </a:p>
          <a:p>
            <a:pPr lvl="2">
              <a:lnSpc>
                <a:spcPct val="90000"/>
              </a:lnSpc>
              <a:spcBef>
                <a:spcPct val="10000"/>
              </a:spcBef>
              <a:buFontTx/>
              <a:buNone/>
            </a:pPr>
            <a:r>
              <a:rPr lang="en-US" altLang="zh-CN" b="1" dirty="0"/>
              <a:t>void </a:t>
            </a:r>
            <a:r>
              <a:rPr lang="en-US" altLang="zh-CN" b="1" dirty="0" err="1"/>
              <a:t>fn</a:t>
            </a:r>
            <a:r>
              <a:rPr lang="en-US" altLang="zh-CN" b="1" dirty="0"/>
              <a:t>(</a:t>
            </a:r>
            <a:r>
              <a:rPr lang="en-US" altLang="zh-CN" b="1" dirty="0" err="1"/>
              <a:t>int</a:t>
            </a:r>
            <a:r>
              <a:rPr lang="en-US" altLang="zh-CN" b="1" dirty="0"/>
              <a:t> s);</a:t>
            </a:r>
            <a:endParaRPr lang="en-US" altLang="zh-CN" b="1" dirty="0"/>
          </a:p>
          <a:p>
            <a:pPr lvl="2">
              <a:lnSpc>
                <a:spcPct val="90000"/>
              </a:lnSpc>
              <a:spcBef>
                <a:spcPct val="10000"/>
              </a:spcBef>
              <a:buFontTx/>
              <a:buNone/>
            </a:pPr>
            <a:r>
              <a:rPr lang="en-US" altLang="zh-CN" b="1" dirty="0"/>
              <a:t>void </a:t>
            </a:r>
            <a:r>
              <a:rPr lang="en-US" altLang="zh-CN" b="1" dirty="0" err="1"/>
              <a:t>fn</a:t>
            </a:r>
            <a:r>
              <a:rPr lang="en-US" altLang="zh-CN" b="1" dirty="0"/>
              <a:t>(</a:t>
            </a:r>
            <a:r>
              <a:rPr lang="en-US" altLang="zh-CN" b="1" dirty="0" err="1"/>
              <a:t>int</a:t>
            </a:r>
            <a:r>
              <a:rPr lang="en-US" altLang="zh-CN" b="1" dirty="0"/>
              <a:t> &amp;s);</a:t>
            </a:r>
            <a:endParaRPr lang="en-US" altLang="zh-CN" b="1" dirty="0"/>
          </a:p>
          <a:p>
            <a:pPr lvl="2">
              <a:lnSpc>
                <a:spcPct val="90000"/>
              </a:lnSpc>
              <a:spcBef>
                <a:spcPct val="10000"/>
              </a:spcBef>
              <a:buFontTx/>
              <a:buNone/>
            </a:pPr>
            <a:r>
              <a:rPr lang="en-US" altLang="zh-CN" b="1" dirty="0"/>
              <a:t>void  main(){</a:t>
            </a:r>
            <a:endParaRPr lang="en-US" altLang="zh-CN" b="1" dirty="0"/>
          </a:p>
          <a:p>
            <a:pPr lvl="2">
              <a:lnSpc>
                <a:spcPct val="90000"/>
              </a:lnSpc>
              <a:spcBef>
                <a:spcPct val="10000"/>
              </a:spcBef>
              <a:buFontTx/>
              <a:buNone/>
            </a:pPr>
            <a:r>
              <a:rPr lang="en-US" altLang="zh-CN" b="1" dirty="0"/>
              <a:t>  </a:t>
            </a:r>
            <a:r>
              <a:rPr lang="en-US" altLang="zh-CN" b="1" dirty="0" err="1"/>
              <a:t>int</a:t>
            </a:r>
            <a:r>
              <a:rPr lang="en-US" altLang="zh-CN" b="1" dirty="0"/>
              <a:t>  a=5;   </a:t>
            </a:r>
            <a:r>
              <a:rPr lang="en-US" altLang="zh-CN" b="1" dirty="0" err="1"/>
              <a:t>fn</a:t>
            </a:r>
            <a:r>
              <a:rPr lang="en-US" altLang="zh-CN" b="1" dirty="0"/>
              <a:t>(a); //</a:t>
            </a:r>
            <a:r>
              <a:rPr lang="zh-CN" altLang="en-US" b="1" dirty="0"/>
              <a:t>匹配谁？</a:t>
            </a:r>
            <a:endParaRPr lang="zh-CN" altLang="en-US" b="1" dirty="0"/>
          </a:p>
          <a:p>
            <a:pPr lvl="2">
              <a:lnSpc>
                <a:spcPct val="90000"/>
              </a:lnSpc>
              <a:spcBef>
                <a:spcPct val="10000"/>
              </a:spcBef>
              <a:buFontTx/>
              <a:buNone/>
            </a:pPr>
            <a:r>
              <a:rPr lang="en-US" altLang="zh-CN" b="1" dirty="0"/>
              <a:t>}</a:t>
            </a:r>
            <a:endParaRPr lang="en-US" altLang="zh-CN" b="1" dirty="0"/>
          </a:p>
        </p:txBody>
      </p:sp>
      <p:sp>
        <p:nvSpPr>
          <p:cNvPr id="3" name="矩形 2"/>
          <p:cNvSpPr/>
          <p:nvPr/>
        </p:nvSpPr>
        <p:spPr>
          <a:xfrm>
            <a:off x="1703512" y="3717032"/>
            <a:ext cx="8418040" cy="2369880"/>
          </a:xfrm>
          <a:prstGeom prst="rect">
            <a:avLst/>
          </a:prstGeom>
        </p:spPr>
        <p:txBody>
          <a:bodyPr wrap="square">
            <a:spAutoFit/>
          </a:bodyPr>
          <a:lstStyle/>
          <a:p>
            <a:pPr algn="l" eaLnBrk="1" hangingPunct="1"/>
            <a:r>
              <a:rPr lang="zh-CN" altLang="en-US" sz="2800" b="1" dirty="0">
                <a:solidFill>
                  <a:schemeClr val="accent2"/>
                </a:solidFill>
              </a:rPr>
              <a:t>       有默认参数时也容易出现二义性问题</a:t>
            </a:r>
            <a:endParaRPr lang="zh-CN" altLang="en-US" sz="2800" b="1" dirty="0"/>
          </a:p>
          <a:p>
            <a:pPr marL="1143000" lvl="2" indent="-228600" eaLnBrk="0" hangingPunct="0">
              <a:lnSpc>
                <a:spcPct val="90000"/>
              </a:lnSpc>
              <a:spcBef>
                <a:spcPct val="10000"/>
              </a:spcBef>
              <a:buClr>
                <a:schemeClr val="tx1"/>
              </a:buClr>
            </a:pPr>
            <a:r>
              <a:rPr lang="en-US" altLang="zh-CN" sz="2400" b="1" dirty="0" err="1"/>
              <a:t>int</a:t>
            </a:r>
            <a:r>
              <a:rPr lang="en-US" altLang="zh-CN" sz="2400" b="1" dirty="0"/>
              <a:t> max(</a:t>
            </a:r>
            <a:r>
              <a:rPr lang="en-US" altLang="zh-CN" sz="2400" b="1" dirty="0" err="1"/>
              <a:t>int</a:t>
            </a:r>
            <a:r>
              <a:rPr lang="en-US" altLang="zh-CN" sz="2400" b="1" dirty="0"/>
              <a:t> </a:t>
            </a:r>
            <a:r>
              <a:rPr lang="en-US" altLang="zh-CN" sz="2400" b="1" dirty="0" err="1"/>
              <a:t>a,int</a:t>
            </a:r>
            <a:r>
              <a:rPr lang="en-US" altLang="zh-CN" sz="2400" b="1" dirty="0"/>
              <a:t> b){…}</a:t>
            </a:r>
            <a:endParaRPr lang="zh-CN" altLang="en-US" sz="2400" b="1" dirty="0"/>
          </a:p>
          <a:p>
            <a:pPr marL="1143000" lvl="2" indent="-228600" eaLnBrk="0" hangingPunct="0">
              <a:lnSpc>
                <a:spcPct val="90000"/>
              </a:lnSpc>
              <a:spcBef>
                <a:spcPct val="10000"/>
              </a:spcBef>
              <a:buClr>
                <a:schemeClr val="tx1"/>
              </a:buClr>
            </a:pPr>
            <a:r>
              <a:rPr lang="en-US" altLang="zh-CN" sz="2400" b="1" dirty="0" err="1"/>
              <a:t>int</a:t>
            </a:r>
            <a:r>
              <a:rPr lang="en-US" altLang="zh-CN" sz="2400" b="1" dirty="0"/>
              <a:t> max(</a:t>
            </a:r>
            <a:r>
              <a:rPr lang="en-US" altLang="zh-CN" sz="2400" b="1" dirty="0" err="1"/>
              <a:t>int</a:t>
            </a:r>
            <a:r>
              <a:rPr lang="en-US" altLang="zh-CN" sz="2400" b="1" dirty="0"/>
              <a:t> </a:t>
            </a:r>
            <a:r>
              <a:rPr lang="en-US" altLang="zh-CN" sz="2400" b="1" dirty="0" err="1"/>
              <a:t>a,int</a:t>
            </a:r>
            <a:r>
              <a:rPr lang="en-US" altLang="zh-CN" sz="2400" b="1" dirty="0"/>
              <a:t> </a:t>
            </a:r>
            <a:r>
              <a:rPr lang="en-US" altLang="zh-CN" sz="2400" b="1" dirty="0" err="1"/>
              <a:t>b,int</a:t>
            </a:r>
            <a:r>
              <a:rPr lang="en-US" altLang="zh-CN" sz="2400" b="1" dirty="0"/>
              <a:t> c=5){…}</a:t>
            </a:r>
            <a:endParaRPr lang="zh-CN" altLang="en-US" sz="2400" b="1" dirty="0"/>
          </a:p>
          <a:p>
            <a:pPr marL="1143000" lvl="2" indent="-228600" eaLnBrk="0" hangingPunct="0">
              <a:lnSpc>
                <a:spcPct val="90000"/>
              </a:lnSpc>
              <a:spcBef>
                <a:spcPct val="10000"/>
              </a:spcBef>
              <a:buClr>
                <a:schemeClr val="tx1"/>
              </a:buClr>
            </a:pPr>
            <a:r>
              <a:rPr lang="en-US" altLang="zh-CN" sz="2400" b="1" dirty="0"/>
              <a:t>void  main(){</a:t>
            </a:r>
            <a:endParaRPr lang="en-US" altLang="zh-CN" sz="2400" b="1" dirty="0"/>
          </a:p>
          <a:p>
            <a:pPr marL="1143000" lvl="2" indent="-228600" eaLnBrk="0" hangingPunct="0">
              <a:lnSpc>
                <a:spcPct val="90000"/>
              </a:lnSpc>
              <a:spcBef>
                <a:spcPct val="10000"/>
              </a:spcBef>
              <a:buClr>
                <a:schemeClr val="tx1"/>
              </a:buClr>
            </a:pPr>
            <a:r>
              <a:rPr lang="en-US" altLang="zh-CN" sz="2400" b="1" dirty="0"/>
              <a:t>  max(4,5); //</a:t>
            </a:r>
            <a:r>
              <a:rPr lang="zh-CN" altLang="en-US" sz="2400" b="1" dirty="0"/>
              <a:t>匹配谁？</a:t>
            </a:r>
            <a:endParaRPr lang="zh-CN" altLang="en-US" sz="2400" b="1" dirty="0"/>
          </a:p>
          <a:p>
            <a:pPr marL="1143000" lvl="2" indent="-228600" eaLnBrk="0" hangingPunct="0">
              <a:lnSpc>
                <a:spcPct val="90000"/>
              </a:lnSpc>
              <a:spcBef>
                <a:spcPct val="10000"/>
              </a:spcBef>
              <a:buClr>
                <a:schemeClr val="tx1"/>
              </a:buClr>
            </a:pPr>
            <a:r>
              <a:rPr lang="en-US" altLang="zh-CN" sz="2400" b="1" dirty="0"/>
              <a:t>}  </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536032" y="91440"/>
            <a:ext cx="7772400" cy="764704"/>
          </a:xfrm>
        </p:spPr>
        <p:txBody>
          <a:bodyPr/>
          <a:lstStyle/>
          <a:p>
            <a:pPr eaLnBrk="1" hangingPunct="1"/>
            <a:r>
              <a:rPr lang="en-US" altLang="zh-CN" b="1" dirty="0"/>
              <a:t>3.6.7  </a:t>
            </a:r>
            <a:r>
              <a:rPr lang="zh-CN" altLang="zh-CN" b="1" dirty="0">
                <a:latin typeface="宋体" panose="02010600030101010101" pitchFamily="2" charset="-122"/>
              </a:rPr>
              <a:t>内联</a:t>
            </a:r>
            <a:r>
              <a:rPr lang="zh-CN" altLang="en-US" b="1" dirty="0">
                <a:solidFill>
                  <a:srgbClr val="FF0000"/>
                </a:solidFill>
              </a:rPr>
              <a:t>函数</a:t>
            </a:r>
            <a:endParaRPr lang="zh-CN" altLang="en-US" b="1" dirty="0">
              <a:solidFill>
                <a:srgbClr val="FF0000"/>
              </a:solidFill>
            </a:endParaRPr>
          </a:p>
        </p:txBody>
      </p:sp>
      <p:sp>
        <p:nvSpPr>
          <p:cNvPr id="82947" name="Rectangle 3"/>
          <p:cNvSpPr>
            <a:spLocks noGrp="1" noChangeArrowheads="1"/>
          </p:cNvSpPr>
          <p:nvPr>
            <p:ph idx="1"/>
          </p:nvPr>
        </p:nvSpPr>
        <p:spPr>
          <a:xfrm>
            <a:off x="1919536" y="1412777"/>
            <a:ext cx="8153400" cy="4911725"/>
          </a:xfrm>
        </p:spPr>
        <p:txBody>
          <a:bodyPr/>
          <a:lstStyle/>
          <a:p>
            <a:pPr algn="just">
              <a:spcAft>
                <a:spcPts val="600"/>
              </a:spcAft>
            </a:pPr>
            <a:r>
              <a:rPr lang="zh-CN" altLang="en-US" sz="2800" b="1" dirty="0">
                <a:latin typeface="宋体" panose="02010600030101010101" pitchFamily="2" charset="-122"/>
              </a:rPr>
              <a:t>函数调用有一定的时间和空间开销，影响程序的执行效率。特别是对于一些函数体代码不是很大，但又频繁地被调用的函数，则引入内联函数。 </a:t>
            </a:r>
            <a:endParaRPr lang="zh-CN" altLang="en-US" sz="2800" b="1" dirty="0">
              <a:latin typeface="Times New Roman" panose="02020603050405020304" pitchFamily="18" charset="0"/>
              <a:ea typeface="Arial Unicode MS" panose="020B0604020202020204" pitchFamily="34" charset="-122"/>
              <a:cs typeface="Arial Unicode MS" panose="020B0604020202020204" pitchFamily="34" charset="-122"/>
            </a:endParaRPr>
          </a:p>
          <a:p>
            <a:pPr algn="just">
              <a:spcAft>
                <a:spcPts val="600"/>
              </a:spcAft>
            </a:pPr>
            <a:r>
              <a:rPr lang="zh-CN" altLang="en-US" sz="2800" b="1" dirty="0">
                <a:latin typeface="宋体" panose="02010600030101010101" pitchFamily="2" charset="-122"/>
              </a:rPr>
              <a:t>在程序编译时，编译系统将程序中出现内联函数调用的地方</a:t>
            </a:r>
            <a:r>
              <a:rPr lang="zh-CN" altLang="en-US" sz="2800" b="1" dirty="0">
                <a:solidFill>
                  <a:srgbClr val="FF0000"/>
                </a:solidFill>
                <a:latin typeface="宋体" panose="02010600030101010101" pitchFamily="2" charset="-122"/>
              </a:rPr>
              <a:t>用函数体</a:t>
            </a:r>
            <a:r>
              <a:rPr lang="zh-CN" altLang="en-US" sz="2800" b="1" dirty="0">
                <a:latin typeface="宋体" panose="02010600030101010101" pitchFamily="2" charset="-122"/>
              </a:rPr>
              <a:t>进行替换。引入内联函数可以提高程序的运行效率，节省调用函数的时间开销，是一种以空间换时间的方案。</a:t>
            </a:r>
            <a:r>
              <a:rPr lang="zh-CN" altLang="en-US" sz="2800" b="1" dirty="0"/>
              <a:t> </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1000"/>
                                        <p:tgtEl>
                                          <p:spTgt spid="82947">
                                            <p:txEl>
                                              <p:pRg st="0" end="0"/>
                                            </p:txEl>
                                          </p:spTgt>
                                        </p:tgtEl>
                                      </p:cBhvr>
                                    </p:animEffect>
                                    <p:anim calcmode="lin" valueType="num">
                                      <p:cBhvr>
                                        <p:cTn id="8" dur="10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9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2947">
                                            <p:txEl>
                                              <p:pRg st="1" end="1"/>
                                            </p:txEl>
                                          </p:spTgt>
                                        </p:tgtEl>
                                        <p:attrNameLst>
                                          <p:attrName>style.visibility</p:attrName>
                                        </p:attrNameLst>
                                      </p:cBhvr>
                                      <p:to>
                                        <p:strVal val="visible"/>
                                      </p:to>
                                    </p:set>
                                    <p:animEffect transition="in" filter="fade">
                                      <p:cBhvr>
                                        <p:cTn id="14" dur="1000"/>
                                        <p:tgtEl>
                                          <p:spTgt spid="82947">
                                            <p:txEl>
                                              <p:pRg st="1" end="1"/>
                                            </p:txEl>
                                          </p:spTgt>
                                        </p:tgtEl>
                                      </p:cBhvr>
                                    </p:animEffect>
                                    <p:anim calcmode="lin" valueType="num">
                                      <p:cBhvr>
                                        <p:cTn id="15" dur="10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29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200" b="1" dirty="0"/>
              <a:t>内联函数的一般定义格式：</a:t>
            </a:r>
            <a:endParaRPr lang="zh-CN" altLang="en-US" sz="3200" b="1" dirty="0"/>
          </a:p>
          <a:p>
            <a:endParaRPr lang="zh-CN" altLang="en-US" dirty="0"/>
          </a:p>
        </p:txBody>
      </p:sp>
      <p:sp>
        <p:nvSpPr>
          <p:cNvPr id="4" name="灯片编号占位符 3"/>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
        <p:nvSpPr>
          <p:cNvPr id="5" name="页脚占位符 4"/>
          <p:cNvSpPr>
            <a:spLocks noGrp="1"/>
          </p:cNvSpPr>
          <p:nvPr>
            <p:ph type="ftr" sz="quarter" idx="11"/>
          </p:nvPr>
        </p:nvSpPr>
        <p:spPr/>
        <p:txBody>
          <a:body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p>
            <a:pPr>
              <a:defRPr/>
            </a:pPr>
            <a:fld id="{C322502F-11E0-4075-8FC4-BF408AA4F053}" type="datetime1">
              <a:rPr lang="zh-CN" altLang="en-US" smtClean="0"/>
            </a:fld>
            <a:endParaRPr lang="zh-CN" altLang="zh-CN" dirty="0"/>
          </a:p>
        </p:txBody>
      </p:sp>
      <p:sp>
        <p:nvSpPr>
          <p:cNvPr id="7" name="Text Box 4"/>
          <p:cNvSpPr txBox="1">
            <a:spLocks noChangeArrowheads="1"/>
          </p:cNvSpPr>
          <p:nvPr/>
        </p:nvSpPr>
        <p:spPr bwMode="auto">
          <a:xfrm>
            <a:off x="2906485" y="2680201"/>
            <a:ext cx="6048375" cy="1008063"/>
          </a:xfrm>
          <a:prstGeom prst="rect">
            <a:avLst/>
          </a:prstGeom>
          <a:solidFill>
            <a:srgbClr val="FFFFFF"/>
          </a:solidFill>
          <a:ln w="9525">
            <a:solidFill>
              <a:srgbClr val="000000"/>
            </a:solidFill>
            <a:miter lim="800000"/>
          </a:ln>
        </p:spPr>
        <p:txBody>
          <a:bodyPr/>
          <a:lstStyle/>
          <a:p>
            <a:pPr algn="l">
              <a:spcBef>
                <a:spcPct val="0"/>
              </a:spcBef>
            </a:pPr>
            <a:r>
              <a:rPr lang="en-US" altLang="zh-CN" sz="2400" dirty="0">
                <a:solidFill>
                  <a:srgbClr val="FF0000"/>
                </a:solidFill>
                <a:latin typeface="宋体" panose="02010600030101010101" pitchFamily="2" charset="-122"/>
              </a:rPr>
              <a:t>inline</a:t>
            </a:r>
            <a:r>
              <a:rPr lang="en-US" altLang="zh-CN" sz="2400" dirty="0">
                <a:latin typeface="宋体" panose="02010600030101010101" pitchFamily="2" charset="-122"/>
              </a:rPr>
              <a:t> </a:t>
            </a:r>
            <a:r>
              <a:rPr lang="zh-CN" altLang="en-US" sz="2400" dirty="0">
                <a:latin typeface="宋体" panose="02010600030101010101" pitchFamily="2" charset="-122"/>
              </a:rPr>
              <a:t>返回值类型 函数名（</a:t>
            </a:r>
            <a:r>
              <a:rPr lang="en-US" altLang="zh-CN" sz="2400" dirty="0">
                <a:latin typeface="宋体" panose="02010600030101010101" pitchFamily="2" charset="-122"/>
              </a:rPr>
              <a:t>&lt;</a:t>
            </a:r>
            <a:r>
              <a:rPr lang="zh-CN" altLang="en-US" sz="2400" dirty="0">
                <a:latin typeface="宋体" panose="02010600030101010101" pitchFamily="2" charset="-122"/>
              </a:rPr>
              <a:t>参数列表</a:t>
            </a:r>
            <a:r>
              <a:rPr lang="en-US" altLang="zh-CN" sz="2400" dirty="0">
                <a:latin typeface="宋体" panose="02010600030101010101" pitchFamily="2" charset="-122"/>
              </a:rPr>
              <a:t>&gt;</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l">
              <a:spcBef>
                <a:spcPct val="0"/>
              </a:spcBef>
            </a:pPr>
            <a:r>
              <a:rPr lang="en-US" altLang="zh-CN" sz="2400" dirty="0">
                <a:latin typeface="宋体" panose="02010600030101010101" pitchFamily="2" charset="-122"/>
              </a:rPr>
              <a:t>{  </a:t>
            </a:r>
            <a:r>
              <a:rPr lang="zh-CN" altLang="en-US" sz="2400" dirty="0">
                <a:latin typeface="宋体" panose="02010600030101010101" pitchFamily="2" charset="-122"/>
              </a:rPr>
              <a:t>函数体  </a:t>
            </a:r>
            <a:r>
              <a:rPr lang="en-US" altLang="zh-CN" sz="2400" dirty="0">
                <a:latin typeface="宋体" panose="02010600030101010101" pitchFamily="2" charset="-122"/>
              </a:rPr>
              <a:t>}</a:t>
            </a:r>
            <a:endParaRPr lang="en-US" altLang="zh-CN" sz="2400" dirty="0"/>
          </a:p>
        </p:txBody>
      </p:sp>
      <p:sp>
        <p:nvSpPr>
          <p:cNvPr id="8" name="文本框 7"/>
          <p:cNvSpPr txBox="1"/>
          <p:nvPr/>
        </p:nvSpPr>
        <p:spPr>
          <a:xfrm>
            <a:off x="2265756" y="2060849"/>
            <a:ext cx="7826375" cy="2246769"/>
          </a:xfrm>
          <a:prstGeom prst="rect">
            <a:avLst/>
          </a:prstGeom>
          <a:noFill/>
        </p:spPr>
        <p:txBody>
          <a:bodyPr wrap="square" rtlCol="0">
            <a:spAutoFit/>
          </a:bodyPr>
          <a:lstStyle/>
          <a:p>
            <a:pPr algn="l"/>
            <a:r>
              <a:rPr lang="zh-CN" altLang="en-US" sz="2800" dirty="0"/>
              <a:t>显示定义：在函数定义之前添加</a:t>
            </a:r>
            <a:r>
              <a:rPr lang="en-US" altLang="zh-CN" sz="2800" dirty="0"/>
              <a:t>inline</a:t>
            </a:r>
            <a:r>
              <a:rPr lang="zh-CN" altLang="en-US" sz="2800" dirty="0"/>
              <a:t>关键字</a:t>
            </a:r>
            <a:endParaRPr lang="en-US" altLang="zh-CN" sz="2800" dirty="0"/>
          </a:p>
          <a:p>
            <a:pPr algn="l"/>
            <a:endParaRPr lang="en-US" altLang="zh-CN" sz="2800" dirty="0"/>
          </a:p>
          <a:p>
            <a:pPr algn="l"/>
            <a:endParaRPr lang="en-US" altLang="zh-CN" sz="2800" dirty="0"/>
          </a:p>
          <a:p>
            <a:pPr algn="l"/>
            <a:endParaRPr lang="en-US" altLang="zh-CN" sz="2800" dirty="0"/>
          </a:p>
          <a:p>
            <a:pPr algn="l"/>
            <a:r>
              <a:rPr lang="zh-CN" altLang="en-US" sz="2800" dirty="0"/>
              <a:t>隐式方式：将函数定义于类的内部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423592" y="-19685"/>
            <a:ext cx="7772400" cy="1143000"/>
          </a:xfrm>
        </p:spPr>
        <p:txBody>
          <a:bodyPr/>
          <a:lstStyle/>
          <a:p>
            <a:pPr eaLnBrk="1" hangingPunct="1"/>
            <a:r>
              <a:rPr lang="zh-CN" altLang="en-US" b="1" dirty="0"/>
              <a:t>注意</a:t>
            </a:r>
            <a:endParaRPr lang="zh-CN" altLang="en-US" b="1" dirty="0"/>
          </a:p>
        </p:txBody>
      </p:sp>
      <p:sp>
        <p:nvSpPr>
          <p:cNvPr id="84995" name="Rectangle 3"/>
          <p:cNvSpPr>
            <a:spLocks noGrp="1" noChangeArrowheads="1"/>
          </p:cNvSpPr>
          <p:nvPr>
            <p:ph idx="1"/>
          </p:nvPr>
        </p:nvSpPr>
        <p:spPr>
          <a:xfrm>
            <a:off x="1159496" y="1268760"/>
            <a:ext cx="9508504" cy="3062288"/>
          </a:xfrm>
        </p:spPr>
        <p:txBody>
          <a:bodyPr/>
          <a:lstStyle/>
          <a:p>
            <a:pPr lvl="1"/>
            <a:r>
              <a:rPr lang="zh-CN" altLang="en-US" dirty="0"/>
              <a:t>内联函数体内一般不能有循环语句</a:t>
            </a:r>
            <a:r>
              <a:rPr lang="en-US" altLang="zh-CN" dirty="0" err="1"/>
              <a:t>for,while,switch</a:t>
            </a:r>
            <a:r>
              <a:rPr lang="zh-CN" altLang="en-US" dirty="0"/>
              <a:t>等语句。</a:t>
            </a:r>
            <a:endParaRPr lang="zh-CN" altLang="en-US" dirty="0"/>
          </a:p>
          <a:p>
            <a:pPr lvl="1"/>
            <a:r>
              <a:rPr lang="zh-CN" altLang="en-US" dirty="0"/>
              <a:t>内联函数不能实现</a:t>
            </a:r>
            <a:r>
              <a:rPr lang="zh-CN" altLang="en-US" dirty="0">
                <a:solidFill>
                  <a:srgbClr val="CC0066"/>
                </a:solidFill>
              </a:rPr>
              <a:t>递归</a:t>
            </a:r>
            <a:r>
              <a:rPr lang="zh-CN" altLang="en-US" dirty="0"/>
              <a:t>操作。</a:t>
            </a:r>
            <a:endParaRPr lang="zh-CN" altLang="en-US" dirty="0"/>
          </a:p>
          <a:p>
            <a:pPr lvl="1"/>
            <a:r>
              <a:rPr lang="zh-CN" altLang="en-US" dirty="0"/>
              <a:t>内联函数的定义必须出现在内联函数的第一次被调用之前。内联函数只能先定义后使用，不存在先声明再使用。所以，它一般会置于头文件中。</a:t>
            </a:r>
            <a:endParaRPr lang="zh-CN" altLang="en-US" dirty="0"/>
          </a:p>
          <a:p>
            <a:pPr lvl="1"/>
            <a:r>
              <a:rPr lang="zh-CN" altLang="en-US" dirty="0"/>
              <a:t>内联函数一般适合于只有</a:t>
            </a:r>
            <a:r>
              <a:rPr lang="en-US" altLang="zh-CN" dirty="0"/>
              <a:t>1~5</a:t>
            </a:r>
            <a:r>
              <a:rPr lang="zh-CN" altLang="en-US" dirty="0"/>
              <a:t>条语句的小函数，对一个含有很多语句的大函数，没有必要使用内联函数。</a:t>
            </a:r>
            <a:endParaRPr lang="en-US" altLang="zh-CN" dirty="0"/>
          </a:p>
          <a:p>
            <a:pPr lvl="1"/>
            <a:r>
              <a:rPr lang="zh-CN" altLang="en-US" dirty="0"/>
              <a:t>过分地使用内联会造成函数代码的过度膨胀，占用太多空间。</a:t>
            </a:r>
            <a:endParaRPr lang="en-US" altLang="zh-CN" dirty="0"/>
          </a:p>
          <a:p>
            <a:pPr lvl="1">
              <a:buFont typeface="Wingdings" panose="05000000000000000000" pitchFamily="2" charset="2"/>
              <a:buChar char="l"/>
            </a:pPr>
            <a:r>
              <a:rPr lang="zh-CN" altLang="en-US" dirty="0"/>
              <a:t>一般，简单且使用频率很高的函数才说明为内联函数。</a:t>
            </a:r>
            <a:endParaRPr lang="zh-CN" altLang="en-US" dirty="0"/>
          </a:p>
          <a:p>
            <a:pPr algn="just" eaLnBrk="1" hangingPunct="1"/>
            <a:endParaRPr lang="zh-CN" altLang="en-US" dirty="0"/>
          </a:p>
          <a:p>
            <a:pPr eaLnBrk="1" hangingPunct="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5" end="5"/>
                                            </p:txEl>
                                          </p:spTgt>
                                        </p:tgtEl>
                                        <p:attrNameLst>
                                          <p:attrName>style.visibility</p:attrName>
                                        </p:attrNameLst>
                                      </p:cBhvr>
                                      <p:to>
                                        <p:strVal val="visible"/>
                                      </p:to>
                                    </p:set>
                                    <p:anim calcmode="lin" valueType="num">
                                      <p:cBhvr additive="base">
                                        <p:cTn id="7"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921767" y="998474"/>
            <a:ext cx="7772400" cy="4899025"/>
          </a:xfrm>
        </p:spPr>
        <p:txBody>
          <a:bodyPr/>
          <a:lstStyle/>
          <a:p>
            <a:pPr marL="457200" indent="-457200" eaLnBrk="1" hangingPunct="1">
              <a:spcBef>
                <a:spcPts val="0"/>
              </a:spcBef>
              <a:buNone/>
            </a:pPr>
            <a:r>
              <a:rPr lang="zh-CN" altLang="en-US" sz="2800" b="1" dirty="0">
                <a:solidFill>
                  <a:srgbClr val="FF0000"/>
                </a:solidFill>
                <a:latin typeface="Times New Roman" panose="02020603050405020304" pitchFamily="18" charset="0"/>
                <a:cs typeface="Times New Roman" panose="02020603050405020304" pitchFamily="18" charset="0"/>
              </a:rPr>
              <a:t>练习</a:t>
            </a:r>
            <a:r>
              <a:rPr lang="en-US" altLang="zh-CN" sz="2800" b="1" dirty="0">
                <a:solidFill>
                  <a:srgbClr val="FF0000"/>
                </a:solidFill>
                <a:latin typeface="Times New Roman" panose="02020603050405020304" pitchFamily="18" charset="0"/>
                <a:cs typeface="Times New Roman" panose="02020603050405020304" pitchFamily="18" charset="0"/>
              </a:rPr>
              <a:t>2</a:t>
            </a:r>
            <a:r>
              <a:rPr lang="zh-CN" altLang="en-US" sz="2800" b="1" dirty="0">
                <a:solidFill>
                  <a:srgbClr val="FF0000"/>
                </a:solidFill>
                <a:latin typeface="Times New Roman" panose="02020603050405020304" pitchFamily="18" charset="0"/>
                <a:cs typeface="Times New Roman" panose="02020603050405020304" pitchFamily="18" charset="0"/>
              </a:rPr>
              <a:t>、指出下面的错误</a:t>
            </a:r>
            <a:endParaRPr lang="zh-CN" altLang="en-US" sz="2800" b="1" dirty="0">
              <a:solidFill>
                <a:srgbClr val="FF0000"/>
              </a:solidFill>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=-1;</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const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const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*pic=&amp;</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const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cpi</a:t>
            </a:r>
            <a:r>
              <a:rPr lang="en-US" altLang="zh-CN" sz="2800" b="1" dirty="0">
                <a:latin typeface="Times New Roman" panose="02020603050405020304" pitchFamily="18" charset="0"/>
                <a:cs typeface="Times New Roman" panose="02020603050405020304" pitchFamily="18" charset="0"/>
              </a:rPr>
              <a:t>=&amp;</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const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const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cpic</a:t>
            </a:r>
            <a:r>
              <a:rPr lang="en-US" altLang="zh-CN" sz="2800" b="1" dirty="0">
                <a:latin typeface="Times New Roman" panose="02020603050405020304" pitchFamily="18" charset="0"/>
                <a:cs typeface="Times New Roman" panose="02020603050405020304" pitchFamily="18" charset="0"/>
              </a:rPr>
              <a:t>=&amp;</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a:latin typeface="Times New Roman" panose="02020603050405020304" pitchFamily="18" charset="0"/>
                <a:cs typeface="Times New Roman" panose="02020603050405020304" pitchFamily="18" charset="0"/>
              </a:rPr>
              <a:t>pic=&amp;</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cpi</a:t>
            </a:r>
            <a:r>
              <a:rPr lang="en-US" altLang="zh-CN" sz="2800" b="1" dirty="0">
                <a:latin typeface="Times New Roman" panose="02020603050405020304" pitchFamily="18" charset="0"/>
                <a:cs typeface="Times New Roman" panose="02020603050405020304" pitchFamily="18" charset="0"/>
              </a:rPr>
              <a:t>=pic;</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a:latin typeface="Times New Roman" panose="02020603050405020304" pitchFamily="18" charset="0"/>
                <a:cs typeface="Times New Roman" panose="02020603050405020304" pitchFamily="18" charset="0"/>
              </a:rPr>
              <a:t>pic=</a:t>
            </a:r>
            <a:r>
              <a:rPr lang="en-US" altLang="zh-CN" sz="2800" b="1" dirty="0" err="1">
                <a:latin typeface="Times New Roman" panose="02020603050405020304" pitchFamily="18" charset="0"/>
                <a:cs typeface="Times New Roman" panose="02020603050405020304" pitchFamily="18" charset="0"/>
              </a:rPr>
              <a:t>cpic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cpic</a:t>
            </a:r>
            <a:r>
              <a:rPr lang="en-US" altLang="zh-CN" sz="2800" b="1" dirty="0">
                <a:latin typeface="Times New Roman" panose="02020603050405020304" pitchFamily="18" charset="0"/>
                <a:cs typeface="Times New Roman" panose="02020603050405020304" pitchFamily="18" charset="0"/>
              </a:rPr>
              <a:t>=&amp;</a:t>
            </a: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indent="-457200" eaLnBrk="1" hangingPunct="1">
              <a:spcBef>
                <a:spcPts val="0"/>
              </a:spcBef>
              <a:buFont typeface="Wingdings" panose="05000000000000000000" pitchFamily="2" charset="2"/>
              <a:buAutoNum type="arabicPeriod"/>
            </a:pPr>
            <a:r>
              <a:rPr lang="en-US" altLang="zh-CN" sz="2800" b="1" dirty="0" err="1">
                <a:latin typeface="Times New Roman" panose="02020603050405020304" pitchFamily="18" charset="0"/>
                <a:cs typeface="Times New Roman" panose="02020603050405020304" pitchFamily="18" charset="0"/>
              </a:rPr>
              <a:t>ic</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cpic</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31748" name="AutoShape 4"/>
          <p:cNvSpPr>
            <a:spLocks noChangeArrowheads="1"/>
          </p:cNvSpPr>
          <p:nvPr/>
        </p:nvSpPr>
        <p:spPr bwMode="auto">
          <a:xfrm>
            <a:off x="7824789" y="1484314"/>
            <a:ext cx="2339975" cy="2879725"/>
          </a:xfrm>
          <a:prstGeom prst="cloudCallout">
            <a:avLst>
              <a:gd name="adj1" fmla="val -18995"/>
              <a:gd name="adj2" fmla="val 39139"/>
            </a:avLst>
          </a:prstGeom>
          <a:solidFill>
            <a:schemeClr val="accent1"/>
          </a:solidFill>
          <a:ln w="3175">
            <a:solidFill>
              <a:schemeClr val="bg1"/>
            </a:solidFill>
            <a:rou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ctr" eaLnBrk="1" hangingPunct="1">
              <a:spcBef>
                <a:spcPct val="0"/>
              </a:spcBef>
              <a:buFontTx/>
              <a:buNone/>
            </a:pPr>
            <a:r>
              <a:rPr kumimoji="1" lang="zh-CN" altLang="en-US" sz="4000" b="1">
                <a:solidFill>
                  <a:srgbClr val="FF0000"/>
                </a:solidFill>
                <a:latin typeface="Lucida Sans Unicode" panose="020B0602030504020204" pitchFamily="34" charset="0"/>
              </a:rPr>
              <a:t>错误</a:t>
            </a:r>
            <a:endParaRPr kumimoji="1" lang="zh-CN" altLang="en-US" sz="4000" b="1">
              <a:solidFill>
                <a:srgbClr val="FF0000"/>
              </a:solidFill>
              <a:latin typeface="Lucida Sans Unicode" panose="020B0602030504020204" pitchFamily="34" charset="0"/>
            </a:endParaRPr>
          </a:p>
        </p:txBody>
      </p:sp>
      <p:sp>
        <p:nvSpPr>
          <p:cNvPr id="31749" name="Line 5"/>
          <p:cNvSpPr>
            <a:spLocks noChangeShapeType="1"/>
          </p:cNvSpPr>
          <p:nvPr/>
        </p:nvSpPr>
        <p:spPr bwMode="auto">
          <a:xfrm flipH="1">
            <a:off x="5663952" y="2708276"/>
            <a:ext cx="2232272" cy="234887"/>
          </a:xfrm>
          <a:prstGeom prst="line">
            <a:avLst/>
          </a:prstGeom>
          <a:noFill/>
          <a:ln w="3175">
            <a:solidFill>
              <a:schemeClr val="accent2"/>
            </a:solidFill>
            <a:rou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31750" name="Line 6"/>
          <p:cNvSpPr>
            <a:spLocks noChangeShapeType="1"/>
          </p:cNvSpPr>
          <p:nvPr/>
        </p:nvSpPr>
        <p:spPr bwMode="auto">
          <a:xfrm flipH="1">
            <a:off x="3825203" y="3068638"/>
            <a:ext cx="3999584" cy="1584326"/>
          </a:xfrm>
          <a:prstGeom prst="line">
            <a:avLst/>
          </a:prstGeom>
          <a:noFill/>
          <a:ln w="3175">
            <a:solidFill>
              <a:schemeClr val="accent2"/>
            </a:solidFill>
            <a:rou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31751" name="Line 7"/>
          <p:cNvSpPr>
            <a:spLocks noChangeShapeType="1"/>
          </p:cNvSpPr>
          <p:nvPr/>
        </p:nvSpPr>
        <p:spPr bwMode="auto">
          <a:xfrm flipH="1">
            <a:off x="4151785" y="3429000"/>
            <a:ext cx="3673003" cy="2159001"/>
          </a:xfrm>
          <a:prstGeom prst="line">
            <a:avLst/>
          </a:prstGeom>
          <a:noFill/>
          <a:ln w="3175">
            <a:solidFill>
              <a:schemeClr val="accent2"/>
            </a:solidFill>
            <a:rou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31752" name="Line 8"/>
          <p:cNvSpPr>
            <a:spLocks noChangeShapeType="1"/>
          </p:cNvSpPr>
          <p:nvPr/>
        </p:nvSpPr>
        <p:spPr bwMode="auto">
          <a:xfrm flipH="1">
            <a:off x="4151783" y="3573464"/>
            <a:ext cx="3815880" cy="2500377"/>
          </a:xfrm>
          <a:prstGeom prst="line">
            <a:avLst/>
          </a:prstGeom>
          <a:noFill/>
          <a:ln w="3175">
            <a:solidFill>
              <a:schemeClr val="accent2"/>
            </a:solidFill>
            <a:rou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2" name="标题 1"/>
          <p:cNvSpPr>
            <a:spLocks noGrp="1"/>
          </p:cNvSpPr>
          <p:nvPr>
            <p:ph type="title"/>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wipe(right)">
                                      <p:cBhvr>
                                        <p:cTn id="13" dur="500"/>
                                        <p:tgtEl>
                                          <p:spTgt spid="3174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wipe(right)">
                                      <p:cBhvr>
                                        <p:cTn id="18" dur="500"/>
                                        <p:tgtEl>
                                          <p:spTgt spid="317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1751"/>
                                        </p:tgtEl>
                                        <p:attrNameLst>
                                          <p:attrName>style.visibility</p:attrName>
                                        </p:attrNameLst>
                                      </p:cBhvr>
                                      <p:to>
                                        <p:strVal val="visible"/>
                                      </p:to>
                                    </p:set>
                                    <p:animEffect transition="in" filter="wipe(right)">
                                      <p:cBhvr>
                                        <p:cTn id="23" dur="500"/>
                                        <p:tgtEl>
                                          <p:spTgt spid="317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1752"/>
                                        </p:tgtEl>
                                        <p:attrNameLst>
                                          <p:attrName>style.visibility</p:attrName>
                                        </p:attrNameLst>
                                      </p:cBhvr>
                                      <p:to>
                                        <p:strVal val="visible"/>
                                      </p:to>
                                    </p:set>
                                    <p:animEffect transition="in" filter="wipe(right)">
                                      <p:cBhvr>
                                        <p:cTn id="28"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animBg="1"/>
      <p:bldP spid="31750" grpId="0" animBg="1"/>
      <p:bldP spid="31751" grpId="0" animBg="1"/>
      <p:bldP spid="3175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3"/>
          <p:cNvSpPr>
            <a:spLocks noGrp="1" noChangeArrowheads="1"/>
          </p:cNvSpPr>
          <p:nvPr>
            <p:ph idx="1"/>
          </p:nvPr>
        </p:nvSpPr>
        <p:spPr>
          <a:xfrm>
            <a:off x="1835899" y="1340769"/>
            <a:ext cx="7772400" cy="4899025"/>
          </a:xfrm>
        </p:spPr>
        <p:txBody>
          <a:bodyPr/>
          <a:lstStyle/>
          <a:p>
            <a:pPr marL="381000" indent="-381000" eaLnBrk="1" hangingPunct="1">
              <a:spcBef>
                <a:spcPts val="300"/>
              </a:spcBef>
              <a:spcAft>
                <a:spcPts val="300"/>
              </a:spcAft>
              <a:buNone/>
            </a:pPr>
            <a:r>
              <a:rPr lang="zh-CN" altLang="en-US" sz="2800" b="1" dirty="0">
                <a:solidFill>
                  <a:srgbClr val="FF0000"/>
                </a:solidFill>
              </a:rPr>
              <a:t>练习：</a:t>
            </a:r>
            <a:r>
              <a:rPr lang="zh-CN" altLang="en-US" sz="2800" b="1" dirty="0">
                <a:solidFill>
                  <a:schemeClr val="accent2"/>
                </a:solidFill>
              </a:rPr>
              <a:t>指出下列中的错误</a:t>
            </a:r>
            <a:endParaRPr lang="zh-CN" altLang="en-US" sz="2800" b="1" dirty="0">
              <a:solidFill>
                <a:schemeClr val="accent2"/>
              </a:solidFill>
            </a:endParaRPr>
          </a:p>
          <a:p>
            <a:pPr marL="514350" indent="-514350" eaLnBrk="1" hangingPunct="1">
              <a:spcBef>
                <a:spcPts val="300"/>
              </a:spcBef>
              <a:spcAft>
                <a:spcPts val="300"/>
              </a:spcAft>
              <a:buAutoNum type="arabicPlain"/>
            </a:pPr>
            <a:r>
              <a:rPr lang="en-US" altLang="zh-CN" sz="2800" b="1" dirty="0" err="1"/>
              <a:t>int</a:t>
            </a:r>
            <a:r>
              <a:rPr lang="en-US" altLang="zh-CN" sz="2800" b="1" dirty="0"/>
              <a:t> </a:t>
            </a:r>
            <a:r>
              <a:rPr lang="en-US" altLang="zh-CN" sz="2800" b="1" dirty="0" err="1"/>
              <a:t>i</a:t>
            </a:r>
            <a:r>
              <a:rPr lang="en-US" altLang="zh-CN" sz="2800" b="1" dirty="0"/>
              <a:t> = 0;</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a[10];</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&amp;</a:t>
            </a:r>
            <a:r>
              <a:rPr lang="en-US" altLang="zh-CN" sz="2800" b="1" dirty="0" err="1"/>
              <a:t>aa</a:t>
            </a:r>
            <a:r>
              <a:rPr lang="en-US" altLang="zh-CN" sz="2800" b="1" dirty="0"/>
              <a:t> = a;</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&amp;</a:t>
            </a:r>
            <a:r>
              <a:rPr lang="en-US" altLang="zh-CN" sz="2800" b="1" dirty="0" err="1"/>
              <a:t>ia</a:t>
            </a:r>
            <a:r>
              <a:rPr lang="en-US" altLang="zh-CN" sz="2800" b="1" dirty="0"/>
              <a:t>[5];</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&amp;*</a:t>
            </a:r>
            <a:r>
              <a:rPr lang="en-US" altLang="zh-CN" sz="2800" b="1" dirty="0" err="1"/>
              <a:t>ip</a:t>
            </a:r>
            <a:r>
              <a:rPr lang="en-US" altLang="zh-CN" sz="2800" b="1" dirty="0"/>
              <a:t> = </a:t>
            </a:r>
            <a:r>
              <a:rPr lang="en-US" altLang="zh-CN" sz="2800" b="1" dirty="0" err="1"/>
              <a:t>i</a:t>
            </a:r>
            <a:r>
              <a:rPr lang="en-US" altLang="zh-CN" sz="2800" b="1" dirty="0"/>
              <a:t>;</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&amp;&amp;ii = </a:t>
            </a:r>
            <a:r>
              <a:rPr lang="en-US" altLang="zh-CN" sz="2800" b="1" dirty="0" err="1"/>
              <a:t>i</a:t>
            </a:r>
            <a:r>
              <a:rPr lang="en-US" altLang="zh-CN" sz="2800" b="1" dirty="0"/>
              <a:t>;</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 pi = &amp;</a:t>
            </a:r>
            <a:r>
              <a:rPr lang="en-US" altLang="zh-CN" sz="2800" b="1" dirty="0" err="1"/>
              <a:t>i</a:t>
            </a:r>
            <a:r>
              <a:rPr lang="en-US" altLang="zh-CN" sz="2800" b="1" dirty="0"/>
              <a:t>;</a:t>
            </a:r>
            <a:endParaRPr lang="en-US" altLang="zh-CN" sz="2800" b="1" dirty="0"/>
          </a:p>
          <a:p>
            <a:pPr marL="514350" indent="-514350" eaLnBrk="1" hangingPunct="1">
              <a:spcBef>
                <a:spcPts val="300"/>
              </a:spcBef>
              <a:spcAft>
                <a:spcPts val="300"/>
              </a:spcAft>
              <a:buAutoNum type="arabicPlain"/>
            </a:pPr>
            <a:r>
              <a:rPr lang="en-US" altLang="zh-CN" sz="2800" b="1" dirty="0" err="1"/>
              <a:t>int</a:t>
            </a:r>
            <a:r>
              <a:rPr lang="en-US" altLang="zh-CN" sz="2800" b="1" dirty="0"/>
              <a:t> * &amp;</a:t>
            </a:r>
            <a:r>
              <a:rPr lang="en-US" altLang="zh-CN" sz="2800" b="1" dirty="0" err="1"/>
              <a:t>pr</a:t>
            </a:r>
            <a:r>
              <a:rPr lang="en-US" altLang="zh-CN" sz="2800" b="1" dirty="0"/>
              <a:t> = pi;</a:t>
            </a:r>
            <a:endParaRPr lang="en-US" altLang="zh-CN" sz="2800" b="1" dirty="0"/>
          </a:p>
        </p:txBody>
      </p:sp>
      <p:sp>
        <p:nvSpPr>
          <p:cNvPr id="6" name="文本框 5"/>
          <p:cNvSpPr txBox="1"/>
          <p:nvPr/>
        </p:nvSpPr>
        <p:spPr>
          <a:xfrm>
            <a:off x="4943872" y="2924945"/>
            <a:ext cx="4824536"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FF0000"/>
                </a:solidFill>
                <a:latin typeface="Arial Rounded MT Bold" panose="020F0704030504030204" pitchFamily="34" charset="0"/>
                <a:ea typeface="楷体_GB2312" pitchFamily="49" charset="-122"/>
              </a:rPr>
              <a:t>//</a:t>
            </a:r>
            <a:r>
              <a:rPr kumimoji="1" lang="en-US" altLang="zh-CN" sz="2800" dirty="0">
                <a:solidFill>
                  <a:srgbClr val="FF0000"/>
                </a:solidFill>
                <a:latin typeface="Arial Rounded MT Bold" panose="020F0704030504030204" pitchFamily="34" charset="0"/>
                <a:ea typeface="楷体_GB2312" pitchFamily="49" charset="-122"/>
              </a:rPr>
              <a:t>error</a:t>
            </a:r>
            <a:r>
              <a:rPr kumimoji="1" lang="zh-CN" altLang="fr-FR" sz="2800" dirty="0">
                <a:solidFill>
                  <a:srgbClr val="FF0000"/>
                </a:solidFill>
                <a:latin typeface="Arial Rounded MT Bold" panose="020F0704030504030204" pitchFamily="34" charset="0"/>
                <a:ea typeface="楷体_GB2312" pitchFamily="49" charset="-122"/>
              </a:rPr>
              <a:t>，</a:t>
            </a:r>
            <a:r>
              <a:rPr kumimoji="1" lang="zh-CN" altLang="en-US" sz="2800" dirty="0">
                <a:solidFill>
                  <a:srgbClr val="FF0000"/>
                </a:solidFill>
                <a:latin typeface="Arial Rounded MT Bold" panose="020F0704030504030204" pitchFamily="34" charset="0"/>
                <a:ea typeface="楷体_GB2312" pitchFamily="49" charset="-122"/>
              </a:rPr>
              <a:t>不能定义数组的引用</a:t>
            </a:r>
            <a:endParaRPr kumimoji="1" lang="zh-CN" altLang="fr-FR" sz="2800" dirty="0">
              <a:solidFill>
                <a:srgbClr val="FF0000"/>
              </a:solidFill>
              <a:latin typeface="Arial Rounded MT Bold" panose="020F0704030504030204" pitchFamily="34" charset="0"/>
              <a:ea typeface="楷体_GB2312" pitchFamily="49" charset="-122"/>
            </a:endParaRPr>
          </a:p>
        </p:txBody>
      </p:sp>
      <p:sp>
        <p:nvSpPr>
          <p:cNvPr id="7" name="文本框 6"/>
          <p:cNvSpPr txBox="1"/>
          <p:nvPr/>
        </p:nvSpPr>
        <p:spPr>
          <a:xfrm>
            <a:off x="4795901" y="3406121"/>
            <a:ext cx="4824536"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FF0000"/>
                </a:solidFill>
                <a:latin typeface="Arial Rounded MT Bold" panose="020F0704030504030204" pitchFamily="34" charset="0"/>
                <a:ea typeface="楷体_GB2312" pitchFamily="49" charset="-122"/>
              </a:rPr>
              <a:t>//</a:t>
            </a:r>
            <a:r>
              <a:rPr kumimoji="1" lang="en-US" altLang="zh-CN" sz="2800" dirty="0">
                <a:solidFill>
                  <a:srgbClr val="FF0000"/>
                </a:solidFill>
                <a:latin typeface="Arial Rounded MT Bold" panose="020F0704030504030204" pitchFamily="34" charset="0"/>
                <a:ea typeface="楷体_GB2312" pitchFamily="49" charset="-122"/>
              </a:rPr>
              <a:t>error</a:t>
            </a:r>
            <a:r>
              <a:rPr kumimoji="1" lang="zh-CN" altLang="fr-FR" sz="2800" dirty="0">
                <a:solidFill>
                  <a:srgbClr val="FF0000"/>
                </a:solidFill>
                <a:latin typeface="Arial Rounded MT Bold" panose="020F0704030504030204" pitchFamily="34" charset="0"/>
                <a:ea typeface="楷体_GB2312" pitchFamily="49" charset="-122"/>
              </a:rPr>
              <a:t>，</a:t>
            </a:r>
            <a:r>
              <a:rPr kumimoji="1" lang="zh-CN" altLang="en-US" sz="2800" dirty="0">
                <a:solidFill>
                  <a:srgbClr val="FF0000"/>
                </a:solidFill>
                <a:latin typeface="Arial Rounded MT Bold" panose="020F0704030504030204" pitchFamily="34" charset="0"/>
                <a:ea typeface="楷体_GB2312" pitchFamily="49" charset="-122"/>
              </a:rPr>
              <a:t>不能定义引用数组</a:t>
            </a:r>
            <a:endParaRPr kumimoji="1" lang="zh-CN" altLang="fr-FR" sz="2800" dirty="0">
              <a:solidFill>
                <a:srgbClr val="FF0000"/>
              </a:solidFill>
              <a:latin typeface="Arial Rounded MT Bold" panose="020F0704030504030204" pitchFamily="34" charset="0"/>
              <a:ea typeface="楷体_GB2312" pitchFamily="49" charset="-122"/>
            </a:endParaRPr>
          </a:p>
        </p:txBody>
      </p:sp>
      <p:sp>
        <p:nvSpPr>
          <p:cNvPr id="8" name="文本框 7"/>
          <p:cNvSpPr txBox="1"/>
          <p:nvPr/>
        </p:nvSpPr>
        <p:spPr>
          <a:xfrm>
            <a:off x="4943872" y="3923067"/>
            <a:ext cx="5616624"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FF0000"/>
                </a:solidFill>
                <a:latin typeface="Arial Rounded MT Bold" panose="020F0704030504030204" pitchFamily="34" charset="0"/>
                <a:ea typeface="楷体_GB2312" pitchFamily="49" charset="-122"/>
              </a:rPr>
              <a:t>//</a:t>
            </a:r>
            <a:r>
              <a:rPr kumimoji="1" lang="en-US" altLang="zh-CN" sz="2800" dirty="0">
                <a:solidFill>
                  <a:srgbClr val="FF0000"/>
                </a:solidFill>
                <a:latin typeface="Arial Rounded MT Bold" panose="020F0704030504030204" pitchFamily="34" charset="0"/>
                <a:ea typeface="楷体_GB2312" pitchFamily="49" charset="-122"/>
              </a:rPr>
              <a:t>error</a:t>
            </a:r>
            <a:r>
              <a:rPr kumimoji="1" lang="zh-CN" altLang="fr-FR" sz="2800" dirty="0">
                <a:solidFill>
                  <a:srgbClr val="FF0000"/>
                </a:solidFill>
                <a:latin typeface="Arial Rounded MT Bold" panose="020F0704030504030204" pitchFamily="34" charset="0"/>
                <a:ea typeface="楷体_GB2312" pitchFamily="49" charset="-122"/>
              </a:rPr>
              <a:t>，</a:t>
            </a:r>
            <a:r>
              <a:rPr kumimoji="1" lang="zh-CN" altLang="en-US" sz="2800" dirty="0">
                <a:solidFill>
                  <a:srgbClr val="FF0000"/>
                </a:solidFill>
                <a:latin typeface="Arial Rounded MT Bold" panose="020F0704030504030204" pitchFamily="34" charset="0"/>
                <a:ea typeface="楷体_GB2312" pitchFamily="49" charset="-122"/>
              </a:rPr>
              <a:t>不能定义指向引用的指针</a:t>
            </a:r>
            <a:endParaRPr kumimoji="1" lang="zh-CN" altLang="fr-FR" sz="2800" dirty="0">
              <a:solidFill>
                <a:srgbClr val="FF0000"/>
              </a:solidFill>
              <a:latin typeface="Arial Rounded MT Bold" panose="020F0704030504030204" pitchFamily="34" charset="0"/>
              <a:ea typeface="楷体_GB2312" pitchFamily="49" charset="-122"/>
            </a:endParaRPr>
          </a:p>
        </p:txBody>
      </p:sp>
      <p:sp>
        <p:nvSpPr>
          <p:cNvPr id="9" name="文本框 8"/>
          <p:cNvSpPr txBox="1"/>
          <p:nvPr/>
        </p:nvSpPr>
        <p:spPr>
          <a:xfrm>
            <a:off x="4953203" y="4484146"/>
            <a:ext cx="4824536"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FF0000"/>
                </a:solidFill>
                <a:latin typeface="Arial Rounded MT Bold" panose="020F0704030504030204" pitchFamily="34" charset="0"/>
                <a:ea typeface="楷体_GB2312" pitchFamily="49" charset="-122"/>
              </a:rPr>
              <a:t>//</a:t>
            </a:r>
            <a:r>
              <a:rPr kumimoji="1" lang="en-US" altLang="zh-CN" sz="2800" dirty="0">
                <a:solidFill>
                  <a:srgbClr val="FF0000"/>
                </a:solidFill>
                <a:latin typeface="Arial Rounded MT Bold" panose="020F0704030504030204" pitchFamily="34" charset="0"/>
                <a:ea typeface="楷体_GB2312" pitchFamily="49" charset="-122"/>
              </a:rPr>
              <a:t>error</a:t>
            </a:r>
            <a:r>
              <a:rPr kumimoji="1" lang="zh-CN" altLang="fr-FR" sz="2800" dirty="0">
                <a:solidFill>
                  <a:srgbClr val="FF0000"/>
                </a:solidFill>
                <a:latin typeface="Arial Rounded MT Bold" panose="020F0704030504030204" pitchFamily="34" charset="0"/>
                <a:ea typeface="楷体_GB2312" pitchFamily="49" charset="-122"/>
              </a:rPr>
              <a:t>，</a:t>
            </a:r>
            <a:r>
              <a:rPr kumimoji="1" lang="zh-CN" altLang="en-US" sz="2800" dirty="0">
                <a:solidFill>
                  <a:srgbClr val="FF0000"/>
                </a:solidFill>
                <a:latin typeface="Arial Rounded MT Bold" panose="020F0704030504030204" pitchFamily="34" charset="0"/>
                <a:ea typeface="楷体_GB2312" pitchFamily="49" charset="-122"/>
              </a:rPr>
              <a:t>不能定义引用的引用</a:t>
            </a:r>
            <a:endParaRPr kumimoji="1" lang="zh-CN" altLang="fr-FR" sz="2800" dirty="0">
              <a:solidFill>
                <a:srgbClr val="FF0000"/>
              </a:solidFill>
              <a:latin typeface="Arial Rounded MT Bold" panose="020F0704030504030204" pitchFamily="34" charset="0"/>
              <a:ea typeface="楷体_GB2312" pitchFamily="49" charset="-122"/>
            </a:endParaRPr>
          </a:p>
        </p:txBody>
      </p:sp>
      <p:sp>
        <p:nvSpPr>
          <p:cNvPr id="10" name="文本框 9"/>
          <p:cNvSpPr txBox="1"/>
          <p:nvPr/>
        </p:nvSpPr>
        <p:spPr>
          <a:xfrm>
            <a:off x="4439816" y="4941049"/>
            <a:ext cx="4824536"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00B050"/>
                </a:solidFill>
                <a:latin typeface="Arial Rounded MT Bold" panose="020F0704030504030204" pitchFamily="34" charset="0"/>
                <a:ea typeface="楷体_GB2312" pitchFamily="49" charset="-122"/>
              </a:rPr>
              <a:t>//</a:t>
            </a:r>
            <a:r>
              <a:rPr kumimoji="1" lang="zh-CN" altLang="en-US" sz="2800" dirty="0">
                <a:solidFill>
                  <a:srgbClr val="00B050"/>
                </a:solidFill>
                <a:latin typeface="Arial Rounded MT Bold" panose="020F0704030504030204" pitchFamily="34" charset="0"/>
                <a:ea typeface="楷体_GB2312" pitchFamily="49" charset="-122"/>
              </a:rPr>
              <a:t>定义指向变量</a:t>
            </a:r>
            <a:r>
              <a:rPr kumimoji="1" lang="en-US" altLang="zh-CN" sz="2800" dirty="0" err="1">
                <a:solidFill>
                  <a:srgbClr val="00B050"/>
                </a:solidFill>
                <a:latin typeface="Arial Rounded MT Bold" panose="020F0704030504030204" pitchFamily="34" charset="0"/>
                <a:ea typeface="楷体_GB2312" pitchFamily="49" charset="-122"/>
              </a:rPr>
              <a:t>i</a:t>
            </a:r>
            <a:r>
              <a:rPr kumimoji="1" lang="zh-CN" altLang="en-US" sz="2800" dirty="0">
                <a:solidFill>
                  <a:srgbClr val="00B050"/>
                </a:solidFill>
                <a:latin typeface="Arial Rounded MT Bold" panose="020F0704030504030204" pitchFamily="34" charset="0"/>
                <a:ea typeface="楷体_GB2312" pitchFamily="49" charset="-122"/>
              </a:rPr>
              <a:t>的指针</a:t>
            </a:r>
            <a:endParaRPr kumimoji="1" lang="zh-CN" altLang="fr-FR" sz="2800" dirty="0">
              <a:solidFill>
                <a:srgbClr val="00B050"/>
              </a:solidFill>
              <a:latin typeface="Arial Rounded MT Bold" panose="020F0704030504030204" pitchFamily="34" charset="0"/>
              <a:ea typeface="楷体_GB2312" pitchFamily="49" charset="-122"/>
            </a:endParaRPr>
          </a:p>
        </p:txBody>
      </p:sp>
      <p:sp>
        <p:nvSpPr>
          <p:cNvPr id="11" name="文本框 10"/>
          <p:cNvSpPr txBox="1"/>
          <p:nvPr/>
        </p:nvSpPr>
        <p:spPr>
          <a:xfrm>
            <a:off x="4439816" y="5413679"/>
            <a:ext cx="4824536" cy="437043"/>
          </a:xfrm>
          <a:prstGeom prst="rect">
            <a:avLst/>
          </a:prstGeom>
          <a:noFill/>
        </p:spPr>
        <p:txBody>
          <a:bodyPr wrap="square" rtlCol="0">
            <a:spAutoFit/>
          </a:bodyPr>
          <a:lstStyle/>
          <a:p>
            <a:pPr algn="ctr" fontAlgn="base">
              <a:lnSpc>
                <a:spcPct val="80000"/>
              </a:lnSpc>
              <a:spcBef>
                <a:spcPct val="0"/>
              </a:spcBef>
              <a:spcAft>
                <a:spcPct val="0"/>
              </a:spcAft>
            </a:pPr>
            <a:r>
              <a:rPr kumimoji="1" lang="fr-FR" altLang="zh-CN" sz="2800" dirty="0">
                <a:solidFill>
                  <a:srgbClr val="00B050"/>
                </a:solidFill>
                <a:latin typeface="Arial Rounded MT Bold" panose="020F0704030504030204" pitchFamily="34" charset="0"/>
                <a:ea typeface="楷体_GB2312" pitchFamily="49" charset="-122"/>
              </a:rPr>
              <a:t>//</a:t>
            </a:r>
            <a:r>
              <a:rPr kumimoji="1" lang="zh-CN" altLang="en-US" sz="2800" dirty="0">
                <a:solidFill>
                  <a:srgbClr val="00B050"/>
                </a:solidFill>
                <a:latin typeface="Arial Rounded MT Bold" panose="020F0704030504030204" pitchFamily="34" charset="0"/>
                <a:ea typeface="楷体_GB2312" pitchFamily="49" charset="-122"/>
              </a:rPr>
              <a:t>可以定义指针的引用</a:t>
            </a:r>
            <a:endParaRPr kumimoji="1" lang="zh-CN" altLang="fr-FR" sz="2800" dirty="0">
              <a:solidFill>
                <a:srgbClr val="00B050"/>
              </a:solidFill>
              <a:latin typeface="Arial Rounded MT Bold" panose="020F070403050403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3"/>
          <p:cNvSpPr>
            <a:spLocks noGrp="1" noChangeArrowheads="1"/>
          </p:cNvSpPr>
          <p:nvPr>
            <p:ph idx="1"/>
          </p:nvPr>
        </p:nvSpPr>
        <p:spPr>
          <a:xfrm>
            <a:off x="1835899" y="1340769"/>
            <a:ext cx="7772400" cy="4899025"/>
          </a:xfrm>
        </p:spPr>
        <p:txBody>
          <a:bodyPr/>
          <a:lstStyle/>
          <a:p>
            <a:pPr marL="381000" indent="-381000" eaLnBrk="1" hangingPunct="1">
              <a:spcBef>
                <a:spcPts val="300"/>
              </a:spcBef>
              <a:spcAft>
                <a:spcPts val="300"/>
              </a:spcAft>
              <a:buNone/>
            </a:pPr>
            <a:r>
              <a:rPr lang="zh-CN" altLang="en-US" sz="2800" b="1" dirty="0">
                <a:solidFill>
                  <a:srgbClr val="FF0000"/>
                </a:solidFill>
              </a:rPr>
              <a:t>练习：</a:t>
            </a:r>
            <a:r>
              <a:rPr lang="zh-CN" altLang="en-US" sz="2800" b="1" dirty="0">
                <a:solidFill>
                  <a:schemeClr val="accent2"/>
                </a:solidFill>
              </a:rPr>
              <a:t>指出下列中的错误</a:t>
            </a:r>
            <a:endParaRPr lang="en-US" altLang="zh-CN" sz="2800" b="1" dirty="0">
              <a:solidFill>
                <a:schemeClr val="accent2"/>
              </a:solidFill>
            </a:endParaRPr>
          </a:p>
          <a:p>
            <a:pPr marL="381000" indent="-381000" eaLnBrk="1" hangingPunct="1">
              <a:spcBef>
                <a:spcPts val="300"/>
              </a:spcBef>
              <a:spcAft>
                <a:spcPts val="300"/>
              </a:spcAft>
              <a:buNone/>
            </a:pPr>
            <a:r>
              <a:rPr lang="en-US" altLang="zh-CN" sz="2000" b="1" dirty="0"/>
              <a:t>#include&lt;iostream&gt;</a:t>
            </a:r>
            <a:endParaRPr lang="en-US" altLang="zh-CN" sz="2000" b="1" dirty="0"/>
          </a:p>
          <a:p>
            <a:pPr marL="0" indent="0" eaLnBrk="1" hangingPunct="1">
              <a:spcBef>
                <a:spcPts val="300"/>
              </a:spcBef>
              <a:spcAft>
                <a:spcPts val="300"/>
              </a:spcAft>
              <a:buNone/>
            </a:pPr>
            <a:r>
              <a:rPr lang="en-US" altLang="zh-CN" sz="2000" b="1" dirty="0"/>
              <a:t>using namespace std;</a:t>
            </a:r>
            <a:endParaRPr lang="en-US" altLang="zh-CN" sz="2000" b="1" dirty="0"/>
          </a:p>
          <a:p>
            <a:pPr marL="0" indent="0" eaLnBrk="1" hangingPunct="1">
              <a:spcBef>
                <a:spcPts val="300"/>
              </a:spcBef>
              <a:spcAft>
                <a:spcPts val="300"/>
              </a:spcAft>
              <a:buNone/>
            </a:pPr>
            <a:r>
              <a:rPr lang="en-US" altLang="zh-CN" sz="2000" b="1" dirty="0"/>
              <a:t>int f(int m=0, int n){</a:t>
            </a:r>
            <a:endParaRPr lang="en-US" altLang="zh-CN" sz="2000" b="1" dirty="0"/>
          </a:p>
          <a:p>
            <a:pPr marL="0" indent="0" eaLnBrk="1" hangingPunct="1">
              <a:spcBef>
                <a:spcPts val="300"/>
              </a:spcBef>
              <a:spcAft>
                <a:spcPts val="300"/>
              </a:spcAft>
              <a:buNone/>
            </a:pPr>
            <a:r>
              <a:rPr lang="en-US" altLang="zh-CN" sz="2000" b="1" dirty="0"/>
              <a:t>return m*n;</a:t>
            </a:r>
            <a:endParaRPr lang="en-US" altLang="zh-CN" sz="2000" b="1" dirty="0"/>
          </a:p>
          <a:p>
            <a:pPr marL="0" indent="0" eaLnBrk="1" hangingPunct="1">
              <a:spcBef>
                <a:spcPts val="300"/>
              </a:spcBef>
              <a:spcAft>
                <a:spcPts val="300"/>
              </a:spcAft>
              <a:buNone/>
            </a:pPr>
            <a:r>
              <a:rPr lang="en-US" altLang="zh-CN" sz="2000" b="1" dirty="0"/>
              <a:t>}</a:t>
            </a:r>
            <a:endParaRPr lang="en-US" altLang="zh-CN" sz="2000" b="1" dirty="0"/>
          </a:p>
          <a:p>
            <a:pPr marL="0" indent="0" eaLnBrk="1" hangingPunct="1">
              <a:spcBef>
                <a:spcPts val="300"/>
              </a:spcBef>
              <a:spcAft>
                <a:spcPts val="300"/>
              </a:spcAft>
              <a:buNone/>
            </a:pPr>
            <a:r>
              <a:rPr lang="en-US" altLang="zh-CN" sz="2000" b="1" dirty="0"/>
              <a:t>void main(){</a:t>
            </a:r>
            <a:endParaRPr lang="en-US" altLang="zh-CN" sz="2000" b="1" dirty="0"/>
          </a:p>
          <a:p>
            <a:pPr marL="0" indent="0" eaLnBrk="1" hangingPunct="1">
              <a:spcBef>
                <a:spcPts val="300"/>
              </a:spcBef>
              <a:spcAft>
                <a:spcPts val="300"/>
              </a:spcAft>
              <a:buNone/>
            </a:pPr>
            <a:r>
              <a:rPr lang="en-US" altLang="zh-CN" sz="2000" b="1" dirty="0"/>
              <a:t>int </a:t>
            </a:r>
            <a:r>
              <a:rPr lang="en-US" altLang="zh-CN" sz="2000" b="1" dirty="0" err="1"/>
              <a:t>tmp</a:t>
            </a:r>
            <a:r>
              <a:rPr lang="en-US" altLang="zh-CN" sz="2000" b="1" dirty="0"/>
              <a:t>=10;</a:t>
            </a:r>
            <a:endParaRPr lang="en-US" altLang="zh-CN" sz="2000" b="1" dirty="0"/>
          </a:p>
          <a:p>
            <a:pPr marL="0" indent="0" eaLnBrk="1" hangingPunct="1">
              <a:spcBef>
                <a:spcPts val="300"/>
              </a:spcBef>
              <a:spcAft>
                <a:spcPts val="300"/>
              </a:spcAft>
              <a:buNone/>
            </a:pPr>
            <a:r>
              <a:rPr lang="en-US" altLang="zh-CN" sz="2000" b="1" dirty="0"/>
              <a:t>const int </a:t>
            </a:r>
            <a:r>
              <a:rPr lang="en-US" altLang="zh-CN" sz="2000" b="1" dirty="0" err="1"/>
              <a:t>i</a:t>
            </a:r>
            <a:r>
              <a:rPr lang="en-US" altLang="zh-CN" sz="2000" b="1" dirty="0"/>
              <a:t>;</a:t>
            </a:r>
            <a:endParaRPr lang="en-US" altLang="zh-CN" sz="2000" b="1" dirty="0"/>
          </a:p>
          <a:p>
            <a:pPr marL="0" indent="0">
              <a:buNone/>
            </a:pPr>
            <a:r>
              <a:rPr lang="en-US" sz="2000" b="1" dirty="0"/>
              <a:t>int &amp;rr1=</a:t>
            </a:r>
            <a:r>
              <a:rPr lang="en-US" sz="2000" b="1" dirty="0" err="1"/>
              <a:t>tmp</a:t>
            </a:r>
            <a:r>
              <a:rPr lang="en-US" sz="2000" b="1" dirty="0"/>
              <a:t>;</a:t>
            </a:r>
            <a:endParaRPr lang="en-US" sz="2000" b="1" dirty="0"/>
          </a:p>
          <a:p>
            <a:pPr marL="0" indent="0">
              <a:buNone/>
            </a:pPr>
            <a:r>
              <a:rPr lang="en-US" sz="2000" b="1" dirty="0"/>
              <a:t>int &amp;&amp;rr2=</a:t>
            </a:r>
            <a:r>
              <a:rPr lang="en-US" sz="2000" b="1" dirty="0" err="1"/>
              <a:t>tmp</a:t>
            </a:r>
            <a:r>
              <a:rPr lang="en-US" sz="2000" b="1" dirty="0"/>
              <a:t>;</a:t>
            </a:r>
            <a:endParaRPr lang="en-US" sz="2000" b="1" dirty="0"/>
          </a:p>
          <a:p>
            <a:pPr marL="0" indent="0">
              <a:buNone/>
            </a:pPr>
            <a:r>
              <a:rPr lang="en-US" sz="2000" b="1" dirty="0"/>
              <a:t>rr1=</a:t>
            </a:r>
            <a:r>
              <a:rPr lang="en-US" sz="2000" b="1" dirty="0" err="1"/>
              <a:t>i</a:t>
            </a:r>
            <a:r>
              <a:rPr lang="en-US" sz="2000" b="1" dirty="0"/>
              <a:t>;</a:t>
            </a:r>
            <a:endParaRPr lang="en-US" sz="2000" b="1" dirty="0"/>
          </a:p>
          <a:p>
            <a:pPr marL="0" indent="0">
              <a:buNone/>
            </a:pPr>
            <a:r>
              <a:rPr lang="en-US" sz="2000" b="1" dirty="0" err="1"/>
              <a:t>cout</a:t>
            </a:r>
            <a:r>
              <a:rPr lang="en-US" sz="2000" b="1" dirty="0"/>
              <a:t>&lt;&lt;f(2,3);</a:t>
            </a:r>
            <a:endParaRPr lang="en-US" sz="2000" b="1" dirty="0"/>
          </a:p>
          <a:p>
            <a:pPr marL="0" indent="0">
              <a:buNone/>
            </a:pPr>
            <a:r>
              <a:rPr lang="en-US" sz="2000" b="1" dirty="0"/>
              <a:t>}</a:t>
            </a:r>
            <a:endParaRPr lang="en-US" sz="2000" b="1" dirty="0"/>
          </a:p>
          <a:p>
            <a:pPr marL="0" indent="0" eaLnBrk="1" hangingPunct="1">
              <a:spcBef>
                <a:spcPts val="300"/>
              </a:spcBef>
              <a:spcAft>
                <a:spcPts val="300"/>
              </a:spcAft>
              <a:buNone/>
            </a:pPr>
            <a:endParaRPr lang="en-US" altLang="zh-CN" sz="2800" b="1" dirty="0"/>
          </a:p>
          <a:p>
            <a:pPr marL="514350" indent="-514350" eaLnBrk="1" hangingPunct="1">
              <a:spcBef>
                <a:spcPts val="300"/>
              </a:spcBef>
              <a:spcAft>
                <a:spcPts val="300"/>
              </a:spcAft>
              <a:buAutoNum type="arabicPlain"/>
            </a:pPr>
            <a:endParaRPr lang="en-US" altLang="zh-CN"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3"/>
          <p:cNvSpPr>
            <a:spLocks noGrp="1" noChangeArrowheads="1"/>
          </p:cNvSpPr>
          <p:nvPr>
            <p:ph idx="1"/>
          </p:nvPr>
        </p:nvSpPr>
        <p:spPr>
          <a:xfrm>
            <a:off x="1599679" y="875949"/>
            <a:ext cx="7772400" cy="4899025"/>
          </a:xfrm>
        </p:spPr>
        <p:txBody>
          <a:bodyPr/>
          <a:lstStyle/>
          <a:p>
            <a:pPr marL="381000" indent="-381000" eaLnBrk="1" hangingPunct="1">
              <a:spcBef>
                <a:spcPts val="300"/>
              </a:spcBef>
              <a:spcAft>
                <a:spcPts val="300"/>
              </a:spcAft>
              <a:buNone/>
            </a:pPr>
            <a:r>
              <a:rPr lang="zh-CN" altLang="en-US" sz="2800" b="1" dirty="0">
                <a:solidFill>
                  <a:srgbClr val="FF0000"/>
                </a:solidFill>
              </a:rPr>
              <a:t>练习：</a:t>
            </a:r>
            <a:r>
              <a:rPr lang="zh-CN" altLang="en-US" sz="2800" b="1" dirty="0">
                <a:solidFill>
                  <a:schemeClr val="accent2"/>
                </a:solidFill>
              </a:rPr>
              <a:t>指出下列中的错误</a:t>
            </a:r>
            <a:endParaRPr lang="en-US" altLang="zh-CN" sz="2800" b="1" dirty="0">
              <a:solidFill>
                <a:schemeClr val="accent2"/>
              </a:solidFill>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#include&lt;iostream&gt;</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void main(){</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char *a=”computer”;</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const char *pointer1=”computer”;</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char *const pointer2=”computer”;</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char const *pointer3=”computer”;</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const char const *pointer4=”computer”;</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pointer1[2]=”a”;</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pointer2[2]=”a”;</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pointer3[2]=”a”;</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pointer4[2]=”a”;</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pointer=&amp;a;</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pointer1=pointer4;</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pointer2=pointer4;</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pointer3=pointer4;</a:t>
            </a:r>
            <a:endParaRPr lang="en-US" sz="2000" b="1" kern="100" dirty="0">
              <a:latin typeface="Times New Roman" panose="02020603050405020304" pitchFamily="18" charset="0"/>
              <a:ea typeface="宋体" panose="02010600030101010101" pitchFamily="2" charset="-122"/>
            </a:endParaRPr>
          </a:p>
          <a:p>
            <a:pPr marL="0" marR="0" indent="0" algn="just">
              <a:spcBef>
                <a:spcPts val="0"/>
              </a:spcBef>
              <a:spcAft>
                <a:spcPts val="0"/>
              </a:spcAft>
              <a:buNone/>
            </a:pPr>
            <a:r>
              <a:rPr lang="en-US" sz="2000" b="1" kern="100" dirty="0">
                <a:latin typeface="Times New Roman" panose="02020603050405020304" pitchFamily="18" charset="0"/>
                <a:ea typeface="宋体" panose="02010600030101010101" pitchFamily="2" charset="-122"/>
              </a:rPr>
              <a:t>}</a:t>
            </a:r>
            <a:endParaRPr lang="en-US" sz="2000" b="1" kern="100" dirty="0">
              <a:latin typeface="Times New Roman" panose="02020603050405020304" pitchFamily="18" charset="0"/>
              <a:ea typeface="宋体" panose="02010600030101010101" pitchFamily="2" charset="-122"/>
            </a:endParaRPr>
          </a:p>
          <a:p>
            <a:pPr marL="0" indent="0" eaLnBrk="1" hangingPunct="1">
              <a:spcBef>
                <a:spcPts val="300"/>
              </a:spcBef>
              <a:spcAft>
                <a:spcPts val="300"/>
              </a:spcAft>
              <a:buNone/>
            </a:pPr>
            <a:endParaRPr lang="en-US" altLang="zh-CN" sz="2000" b="1" dirty="0"/>
          </a:p>
          <a:p>
            <a:pPr marL="514350" indent="-514350" eaLnBrk="1" hangingPunct="1">
              <a:spcBef>
                <a:spcPts val="300"/>
              </a:spcBef>
              <a:spcAft>
                <a:spcPts val="300"/>
              </a:spcAft>
              <a:buAutoNum type="arabicPlain"/>
            </a:pPr>
            <a:endParaRPr lang="en-US" altLang="zh-C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999903" y="1268760"/>
            <a:ext cx="8173218" cy="4419600"/>
          </a:xfrm>
        </p:spPr>
        <p:txBody>
          <a:bodyPr/>
          <a:lstStyle/>
          <a:p>
            <a:pPr lvl="1" eaLnBrk="1" hangingPunct="1">
              <a:spcBef>
                <a:spcPts val="0"/>
              </a:spcBef>
            </a:pPr>
            <a:r>
              <a:rPr lang="en-US" altLang="zh-CN" sz="2400" b="1" dirty="0" err="1"/>
              <a:t>cin</a:t>
            </a:r>
            <a:r>
              <a:rPr lang="zh-CN" altLang="en-US" sz="2400" b="1" dirty="0"/>
              <a:t>具有自动识别数据类型的能力，析取运算</a:t>
            </a:r>
            <a:r>
              <a:rPr lang="en-US" altLang="zh-CN" sz="2400" b="1" dirty="0"/>
              <a:t>&gt;&gt;</a:t>
            </a:r>
            <a:r>
              <a:rPr lang="zh-CN" altLang="en-US" sz="2400" b="1" dirty="0"/>
              <a:t>将根据它后面的变量的类型从输入流中为它们提取对应的数据。比如：</a:t>
            </a:r>
            <a:endParaRPr lang="zh-CN" altLang="en-US" sz="2400" b="1" dirty="0"/>
          </a:p>
          <a:p>
            <a:pPr lvl="2" eaLnBrk="1" hangingPunct="1">
              <a:spcBef>
                <a:spcPts val="0"/>
              </a:spcBef>
              <a:buNone/>
            </a:pPr>
            <a:r>
              <a:rPr lang="en-US" altLang="zh-CN" sz="2400" b="1" dirty="0" err="1">
                <a:solidFill>
                  <a:srgbClr val="FF3300"/>
                </a:solidFill>
              </a:rPr>
              <a:t>cin</a:t>
            </a:r>
            <a:r>
              <a:rPr lang="en-US" altLang="zh-CN" sz="2400" b="1" dirty="0">
                <a:solidFill>
                  <a:srgbClr val="FF3300"/>
                </a:solidFill>
              </a:rPr>
              <a:t>&gt;&gt;x;</a:t>
            </a:r>
            <a:endParaRPr lang="en-US" altLang="zh-CN" sz="2400" b="1" dirty="0">
              <a:solidFill>
                <a:srgbClr val="FF3300"/>
              </a:solidFill>
            </a:endParaRPr>
          </a:p>
          <a:p>
            <a:pPr lvl="2" eaLnBrk="1" hangingPunct="1">
              <a:spcBef>
                <a:spcPts val="0"/>
              </a:spcBef>
              <a:buNone/>
            </a:pPr>
            <a:endParaRPr lang="en-US" altLang="zh-CN" b="1" dirty="0">
              <a:solidFill>
                <a:srgbClr val="FF3300"/>
              </a:solidFill>
            </a:endParaRPr>
          </a:p>
          <a:p>
            <a:pPr lvl="2" eaLnBrk="1" hangingPunct="1">
              <a:spcBef>
                <a:spcPts val="0"/>
              </a:spcBef>
            </a:pPr>
            <a:r>
              <a:rPr lang="zh-CN" altLang="en-US" b="1" dirty="0"/>
              <a:t>假设输入数据</a:t>
            </a:r>
            <a:r>
              <a:rPr lang="en-US" altLang="zh-CN" b="1" dirty="0"/>
              <a:t>2</a:t>
            </a:r>
            <a:r>
              <a:rPr lang="zh-CN" altLang="en-US" b="1" dirty="0"/>
              <a:t>，析取运算符</a:t>
            </a:r>
            <a:r>
              <a:rPr lang="en-US" altLang="zh-CN" b="1" dirty="0"/>
              <a:t>&gt;&gt;</a:t>
            </a:r>
            <a:r>
              <a:rPr lang="zh-CN" altLang="en-US" b="1" dirty="0"/>
              <a:t>将根据其后的</a:t>
            </a:r>
            <a:r>
              <a:rPr lang="en-US" altLang="zh-CN" b="1" dirty="0"/>
              <a:t>x</a:t>
            </a:r>
            <a:r>
              <a:rPr lang="zh-CN" altLang="en-US" b="1" dirty="0"/>
              <a:t>的类型决定输入的</a:t>
            </a:r>
            <a:r>
              <a:rPr lang="en-US" altLang="zh-CN" b="1" dirty="0"/>
              <a:t>2</a:t>
            </a:r>
            <a:r>
              <a:rPr lang="zh-CN" altLang="en-US" b="1" dirty="0"/>
              <a:t>到底是数字还是字符。若</a:t>
            </a:r>
            <a:r>
              <a:rPr lang="en-US" altLang="zh-CN" b="1" dirty="0"/>
              <a:t>x</a:t>
            </a:r>
            <a:r>
              <a:rPr lang="zh-CN" altLang="en-US" b="1" dirty="0"/>
              <a:t>是</a:t>
            </a:r>
            <a:r>
              <a:rPr lang="en-US" altLang="zh-CN" b="1" dirty="0"/>
              <a:t>char</a:t>
            </a:r>
            <a:r>
              <a:rPr lang="zh-CN" altLang="en-US" b="1" dirty="0"/>
              <a:t>类型，则</a:t>
            </a:r>
            <a:r>
              <a:rPr lang="en-US" altLang="zh-CN" b="1" dirty="0"/>
              <a:t>2</a:t>
            </a:r>
            <a:r>
              <a:rPr lang="zh-CN" altLang="en-US" b="1" dirty="0"/>
              <a:t>就是字符；若</a:t>
            </a:r>
            <a:r>
              <a:rPr lang="en-US" altLang="zh-CN" b="1" dirty="0"/>
              <a:t>x</a:t>
            </a:r>
            <a:r>
              <a:rPr lang="zh-CN" altLang="en-US" b="1" dirty="0"/>
              <a:t>是</a:t>
            </a:r>
            <a:r>
              <a:rPr lang="en-US" altLang="zh-CN" b="1" dirty="0" err="1"/>
              <a:t>int</a:t>
            </a:r>
            <a:r>
              <a:rPr lang="zh-CN" altLang="en-US" b="1" dirty="0"/>
              <a:t>，</a:t>
            </a:r>
            <a:r>
              <a:rPr lang="en-US" altLang="zh-CN" b="1" dirty="0"/>
              <a:t>float</a:t>
            </a:r>
            <a:r>
              <a:rPr lang="zh-CN" altLang="en-US" b="1" dirty="0"/>
              <a:t>之类的类型，则</a:t>
            </a:r>
            <a:r>
              <a:rPr lang="en-US" altLang="zh-CN" b="1" dirty="0"/>
              <a:t>2</a:t>
            </a:r>
            <a:r>
              <a:rPr lang="zh-CN" altLang="en-US" b="1" dirty="0"/>
              <a:t>就是一个数字。</a:t>
            </a:r>
            <a:endParaRPr lang="zh-CN" altLang="en-US" b="1" dirty="0"/>
          </a:p>
          <a:p>
            <a:pPr lvl="2" eaLnBrk="1" hangingPunct="1">
              <a:spcBef>
                <a:spcPts val="0"/>
              </a:spcBef>
            </a:pPr>
            <a:endParaRPr lang="zh-CN" altLang="en-US" b="1" dirty="0"/>
          </a:p>
          <a:p>
            <a:pPr lvl="2" eaLnBrk="1" hangingPunct="1">
              <a:spcBef>
                <a:spcPts val="0"/>
              </a:spcBef>
            </a:pPr>
            <a:r>
              <a:rPr lang="zh-CN" altLang="en-US" b="1" dirty="0"/>
              <a:t>再如，若输入</a:t>
            </a:r>
            <a:r>
              <a:rPr lang="en-US" altLang="zh-CN" b="1" dirty="0"/>
              <a:t>34</a:t>
            </a:r>
            <a:r>
              <a:rPr lang="zh-CN" altLang="en-US" b="1" dirty="0"/>
              <a:t>，且</a:t>
            </a:r>
            <a:r>
              <a:rPr lang="en-US" altLang="zh-CN" b="1" dirty="0"/>
              <a:t>x</a:t>
            </a:r>
            <a:r>
              <a:rPr lang="zh-CN" altLang="en-US" b="1" dirty="0"/>
              <a:t>是</a:t>
            </a:r>
            <a:r>
              <a:rPr lang="en-US" altLang="zh-CN" b="1" dirty="0"/>
              <a:t>char</a:t>
            </a:r>
            <a:r>
              <a:rPr lang="zh-CN" altLang="en-US" b="1" dirty="0"/>
              <a:t>类型，则只有字符</a:t>
            </a:r>
            <a:r>
              <a:rPr lang="en-US" altLang="zh-CN" b="1" dirty="0"/>
              <a:t>3</a:t>
            </a:r>
            <a:r>
              <a:rPr lang="zh-CN" altLang="en-US" b="1" dirty="0"/>
              <a:t>被存储到</a:t>
            </a:r>
            <a:r>
              <a:rPr lang="en-US" altLang="zh-CN" b="1" dirty="0"/>
              <a:t>x</a:t>
            </a:r>
            <a:r>
              <a:rPr lang="zh-CN" altLang="en-US" b="1" dirty="0"/>
              <a:t>中，</a:t>
            </a:r>
            <a:r>
              <a:rPr lang="en-US" altLang="zh-CN" b="1" dirty="0"/>
              <a:t>4</a:t>
            </a:r>
            <a:r>
              <a:rPr lang="zh-CN" altLang="en-US" b="1" dirty="0"/>
              <a:t>将继续保存在流中；若</a:t>
            </a:r>
            <a:r>
              <a:rPr lang="en-US" altLang="zh-CN" b="1" dirty="0"/>
              <a:t>x</a:t>
            </a:r>
            <a:r>
              <a:rPr lang="zh-CN" altLang="en-US" b="1" dirty="0"/>
              <a:t>是</a:t>
            </a:r>
            <a:r>
              <a:rPr lang="en-US" altLang="zh-CN" b="1" dirty="0" err="1"/>
              <a:t>int</a:t>
            </a:r>
            <a:r>
              <a:rPr lang="zh-CN" altLang="en-US" b="1" dirty="0"/>
              <a:t>或</a:t>
            </a:r>
            <a:r>
              <a:rPr lang="en-US" altLang="zh-CN" b="1" dirty="0"/>
              <a:t>float</a:t>
            </a:r>
            <a:r>
              <a:rPr lang="zh-CN" altLang="en-US" b="1" dirty="0"/>
              <a:t>，则</a:t>
            </a:r>
            <a:r>
              <a:rPr lang="en-US" altLang="zh-CN" b="1" dirty="0"/>
              <a:t>34</a:t>
            </a:r>
            <a:r>
              <a:rPr lang="zh-CN" altLang="en-US" b="1" dirty="0"/>
              <a:t>就会存储</a:t>
            </a:r>
            <a:r>
              <a:rPr lang="en-US" altLang="zh-CN" b="1" dirty="0"/>
              <a:t>x</a:t>
            </a:r>
            <a:r>
              <a:rPr lang="zh-CN" altLang="en-US" b="1" dirty="0"/>
              <a:t>中。</a:t>
            </a:r>
            <a:endParaRPr lang="zh-CN" altLang="en-US" dirty="0"/>
          </a:p>
          <a:p>
            <a:pPr lvl="1" eaLnBrk="1" hangingPunct="1">
              <a:spcBef>
                <a:spcPts val="0"/>
              </a:spcBef>
              <a:buNone/>
            </a:pPr>
            <a:r>
              <a:rPr lang="zh-CN" altLang="en-US" sz="2400" dirty="0"/>
              <a:t>	</a:t>
            </a:r>
            <a:endParaRPr lang="zh-CN" altLang="en-US" sz="2400" dirty="0"/>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D579CA66-382A-4E8B-AD13-C6F2788F0514}"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 calcmode="lin" valueType="num">
                                      <p:cBhvr additive="base">
                                        <p:cTn id="7"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5" end="5"/>
                                            </p:txEl>
                                          </p:spTgt>
                                        </p:tgtEl>
                                        <p:attrNameLst>
                                          <p:attrName>style.visibility</p:attrName>
                                        </p:attrNameLst>
                                      </p:cBhvr>
                                      <p:to>
                                        <p:strVal val="visible"/>
                                      </p:to>
                                    </p:set>
                                    <p:anim calcmode="lin" valueType="num">
                                      <p:cBhvr additive="base">
                                        <p:cTn id="1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75520" y="1052737"/>
            <a:ext cx="8496944" cy="4810125"/>
          </a:xfrm>
        </p:spPr>
        <p:txBody>
          <a:bodyPr/>
          <a:lstStyle/>
          <a:p>
            <a:pPr lvl="1" eaLnBrk="1" hangingPunct="1"/>
            <a:r>
              <a:rPr lang="zh-CN" altLang="en-US" b="1" dirty="0"/>
              <a:t>数值型数据的输入</a:t>
            </a:r>
            <a:endParaRPr lang="en-US" altLang="zh-CN" b="1" dirty="0"/>
          </a:p>
          <a:p>
            <a:pPr marL="457200" lvl="1" indent="0" eaLnBrk="1" hangingPunct="1">
              <a:buNone/>
            </a:pPr>
            <a:r>
              <a:rPr lang="en-US" altLang="zh-CN" sz="2400" b="1" dirty="0"/>
              <a:t>    </a:t>
            </a:r>
            <a:r>
              <a:rPr lang="zh-CN" altLang="en-US" sz="2400" b="1" dirty="0"/>
              <a:t>在读取数值型数据时，析取运算符</a:t>
            </a:r>
            <a:r>
              <a:rPr lang="en-US" altLang="zh-CN" sz="2400" b="1" dirty="0"/>
              <a:t>&gt;&gt;</a:t>
            </a:r>
            <a:r>
              <a:rPr lang="zh-CN" altLang="en-US" sz="2400" b="1" dirty="0"/>
              <a:t>首先略掉数据前面的所有空白符号，如果遇到正、负号或数字，就开始读入，包括浮点型数据的小数点，并在遇到空白符或其他非数字字符时停止。例如：</a:t>
            </a:r>
            <a:endParaRPr lang="zh-CN" altLang="en-US" sz="2400" b="1" dirty="0"/>
          </a:p>
          <a:p>
            <a:pPr lvl="3" eaLnBrk="1" hangingPunct="1">
              <a:buFontTx/>
              <a:buNone/>
            </a:pPr>
            <a:r>
              <a:rPr lang="en-US" altLang="zh-CN" sz="2400" b="1" dirty="0" err="1">
                <a:solidFill>
                  <a:srgbClr val="FF3300"/>
                </a:solidFill>
              </a:rPr>
              <a:t>int</a:t>
            </a:r>
            <a:r>
              <a:rPr lang="en-US" altLang="zh-CN" sz="2400" b="1" dirty="0">
                <a:solidFill>
                  <a:srgbClr val="FF3300"/>
                </a:solidFill>
              </a:rPr>
              <a:t> x1;</a:t>
            </a:r>
            <a:endParaRPr lang="en-US" altLang="zh-CN" sz="2400" b="1" dirty="0">
              <a:solidFill>
                <a:srgbClr val="FF3300"/>
              </a:solidFill>
            </a:endParaRPr>
          </a:p>
          <a:p>
            <a:pPr lvl="3" eaLnBrk="1" hangingPunct="1">
              <a:buFontTx/>
              <a:buNone/>
            </a:pPr>
            <a:r>
              <a:rPr lang="en-US" altLang="zh-CN" sz="2400" b="1" dirty="0">
                <a:solidFill>
                  <a:srgbClr val="FF3300"/>
                </a:solidFill>
              </a:rPr>
              <a:t>double x2;</a:t>
            </a:r>
            <a:endParaRPr lang="en-US" altLang="zh-CN" sz="2400" b="1" dirty="0">
              <a:solidFill>
                <a:srgbClr val="FF3300"/>
              </a:solidFill>
            </a:endParaRPr>
          </a:p>
          <a:p>
            <a:pPr lvl="3" eaLnBrk="1" hangingPunct="1">
              <a:buFontTx/>
              <a:buNone/>
            </a:pPr>
            <a:r>
              <a:rPr lang="en-US" altLang="zh-CN" sz="2400" b="1" dirty="0">
                <a:solidFill>
                  <a:srgbClr val="FF3300"/>
                </a:solidFill>
              </a:rPr>
              <a:t>char x3;</a:t>
            </a:r>
            <a:endParaRPr lang="en-US" altLang="zh-CN" sz="2400" b="1" dirty="0">
              <a:solidFill>
                <a:srgbClr val="FF3300"/>
              </a:solidFill>
            </a:endParaRPr>
          </a:p>
          <a:p>
            <a:pPr lvl="3" eaLnBrk="1" hangingPunct="1">
              <a:buFontTx/>
              <a:buNone/>
            </a:pPr>
            <a:r>
              <a:rPr lang="en-US" altLang="zh-CN" sz="2400" b="1" dirty="0" err="1">
                <a:solidFill>
                  <a:srgbClr val="FF3300"/>
                </a:solidFill>
              </a:rPr>
              <a:t>cin</a:t>
            </a:r>
            <a:r>
              <a:rPr lang="en-US" altLang="zh-CN" sz="2400" b="1" dirty="0">
                <a:solidFill>
                  <a:srgbClr val="FF3300"/>
                </a:solidFill>
              </a:rPr>
              <a:t>&gt;&gt;x1&gt;&gt;x2&gt;&gt;x3;</a:t>
            </a:r>
            <a:endParaRPr lang="en-US" altLang="zh-CN" sz="2400" b="1" dirty="0">
              <a:solidFill>
                <a:srgbClr val="FF3300"/>
              </a:solidFill>
            </a:endParaRPr>
          </a:p>
          <a:p>
            <a:pPr lvl="3" eaLnBrk="1" hangingPunct="1">
              <a:buFontTx/>
              <a:buNone/>
            </a:pPr>
            <a:endParaRPr lang="en-US" altLang="zh-CN" sz="2400" b="1" dirty="0">
              <a:solidFill>
                <a:srgbClr val="FF3300"/>
              </a:solidFill>
            </a:endParaRPr>
          </a:p>
          <a:p>
            <a:pPr lvl="2" eaLnBrk="1" hangingPunct="1"/>
            <a:r>
              <a:rPr lang="zh-CN" altLang="en-US" sz="2400" b="1" dirty="0"/>
              <a:t>假如输入“</a:t>
            </a:r>
            <a:r>
              <a:rPr lang="en-US" altLang="zh-CN" sz="2400" b="1" dirty="0">
                <a:solidFill>
                  <a:srgbClr val="FF3300"/>
                </a:solidFill>
              </a:rPr>
              <a:t>35.4A”</a:t>
            </a:r>
            <a:r>
              <a:rPr lang="zh-CN" altLang="en-US" sz="2400" b="1" dirty="0"/>
              <a:t>并按</a:t>
            </a:r>
            <a:r>
              <a:rPr lang="en-US" altLang="zh-CN" sz="2400" b="1" dirty="0"/>
              <a:t>Enter</a:t>
            </a:r>
            <a:r>
              <a:rPr lang="zh-CN" altLang="en-US" sz="2400" b="1" dirty="0"/>
              <a:t>键，</a:t>
            </a:r>
            <a:r>
              <a:rPr lang="en-US" altLang="zh-CN" sz="2400" b="1" dirty="0"/>
              <a:t>x1</a:t>
            </a:r>
            <a:r>
              <a:rPr lang="zh-CN" altLang="en-US" sz="2400" b="1" dirty="0"/>
              <a:t>是</a:t>
            </a:r>
            <a:r>
              <a:rPr lang="en-US" altLang="zh-CN" sz="2400" b="1" dirty="0"/>
              <a:t>35</a:t>
            </a:r>
            <a:r>
              <a:rPr lang="zh-CN" altLang="en-US" sz="2400" b="1" dirty="0"/>
              <a:t>；</a:t>
            </a:r>
            <a:r>
              <a:rPr lang="en-US" altLang="zh-CN" sz="2400" b="1" dirty="0"/>
              <a:t>x2 </a:t>
            </a:r>
            <a:r>
              <a:rPr lang="zh-CN" altLang="en-US" sz="2400" b="1" dirty="0"/>
              <a:t>是</a:t>
            </a:r>
            <a:r>
              <a:rPr lang="en-US" altLang="zh-CN" sz="2400" b="1" dirty="0"/>
              <a:t>0.4</a:t>
            </a:r>
            <a:r>
              <a:rPr lang="zh-CN" altLang="en-US" sz="2400" b="1" dirty="0"/>
              <a:t>；</a:t>
            </a:r>
            <a:r>
              <a:rPr lang="en-US" altLang="zh-CN" sz="2400" b="1" dirty="0"/>
              <a:t>x3</a:t>
            </a:r>
            <a:r>
              <a:rPr lang="zh-CN" altLang="en-US" sz="2400" b="1" dirty="0"/>
              <a:t>是</a:t>
            </a:r>
            <a:r>
              <a:rPr lang="en-US" altLang="zh-CN" sz="2400" b="1" dirty="0"/>
              <a:t>'A'</a:t>
            </a:r>
            <a:endParaRPr lang="en-US" altLang="zh-CN" sz="2400" b="1" dirty="0"/>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defRPr/>
            </a:pPr>
            <a:fld id="{F1020C4B-A7BA-445B-8AD4-FFB8A65B124D}" type="datetime1">
              <a:rPr lang="zh-CN" altLang="en-US" smtClean="0"/>
            </a:fld>
            <a:endParaRPr lang="zh-CN" altLang="zh-CN" dirty="0"/>
          </a:p>
        </p:txBody>
      </p:sp>
      <p:sp>
        <p:nvSpPr>
          <p:cNvPr id="4" name="页脚占位符 3"/>
          <p:cNvSpPr>
            <a:spLocks noGrp="1"/>
          </p:cNvSpPr>
          <p:nvPr>
            <p:ph type="ftr" sz="quarter" idx="11"/>
          </p:nvPr>
        </p:nvSpPr>
        <p:spPr/>
        <p:txBody>
          <a:bodyPr/>
          <a:lstStyle/>
          <a:p>
            <a:pPr>
              <a:defRPr/>
            </a:pPr>
            <a:r>
              <a:rPr lang="zh-CN" altLang="en-US" dirty="0"/>
              <a:t>面向对象技术与</a:t>
            </a:r>
            <a:r>
              <a:rPr lang="en-US" altLang="zh-CN" dirty="0"/>
              <a:t>C++</a:t>
            </a:r>
            <a:r>
              <a:rPr lang="zh-CN" altLang="en-US" dirty="0"/>
              <a:t>程序设计</a:t>
            </a:r>
            <a:endParaRPr lang="zh-CN" altLang="zh-CN" dirty="0"/>
          </a:p>
        </p:txBody>
      </p:sp>
      <p:sp>
        <p:nvSpPr>
          <p:cNvPr id="5" name="灯片编号占位符 4"/>
          <p:cNvSpPr>
            <a:spLocks noGrp="1"/>
          </p:cNvSpPr>
          <p:nvPr>
            <p:ph type="sldNum" sz="quarter" idx="10"/>
          </p:nvPr>
        </p:nvSpPr>
        <p:spPr/>
        <p:txBody>
          <a:bodyPr/>
          <a:lstStyle/>
          <a:p>
            <a:pPr>
              <a:defRPr/>
            </a:pPr>
            <a:fld id="{1832F952-6225-4FC9-8ABB-215428A00922}" type="slidenum">
              <a:rPr lang="en-US" altLang="zh-CN" smtClean="0"/>
            </a:fld>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anim calcmode="lin" valueType="num">
                                      <p:cBhvr additive="base">
                                        <p:cTn id="11"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anim calcmode="lin" valueType="num">
                                      <p:cBhvr additive="base">
                                        <p:cTn id="15"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 calcmode="lin" valueType="num">
                                      <p:cBhvr additive="base">
                                        <p:cTn id="19"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animEffect transition="in" filter="box(in)">
                                      <p:cBhvr>
                                        <p:cTn id="25"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208214" y="1268414"/>
            <a:ext cx="7991475" cy="4752975"/>
          </a:xfrm>
        </p:spPr>
        <p:txBody>
          <a:bodyPr/>
          <a:lstStyle/>
          <a:p>
            <a:pPr eaLnBrk="1" hangingPunct="1">
              <a:lnSpc>
                <a:spcPct val="80000"/>
              </a:lnSpc>
              <a:buFontTx/>
              <a:buNone/>
            </a:pPr>
            <a:r>
              <a:rPr lang="en-US" altLang="zh-CN" b="1" dirty="0">
                <a:solidFill>
                  <a:srgbClr val="FF3300"/>
                </a:solidFill>
              </a:rPr>
              <a:t>4</a:t>
            </a:r>
            <a:r>
              <a:rPr lang="zh-CN" altLang="en-US" b="1" dirty="0">
                <a:solidFill>
                  <a:srgbClr val="FF3300"/>
                </a:solidFill>
              </a:rPr>
              <a:t>、</a:t>
            </a:r>
            <a:r>
              <a:rPr lang="en-US" altLang="zh-CN" b="1" dirty="0">
                <a:solidFill>
                  <a:srgbClr val="FF3300"/>
                </a:solidFill>
              </a:rPr>
              <a:t>get</a:t>
            </a:r>
            <a:r>
              <a:rPr lang="zh-CN" altLang="en-US" b="1" dirty="0">
                <a:solidFill>
                  <a:srgbClr val="FF3300"/>
                </a:solidFill>
              </a:rPr>
              <a:t>输入空白字符</a:t>
            </a:r>
            <a:endParaRPr lang="en-US" altLang="zh-CN" b="1" dirty="0">
              <a:solidFill>
                <a:srgbClr val="FF3300"/>
              </a:solidFill>
            </a:endParaRPr>
          </a:p>
          <a:p>
            <a:pPr lvl="1" eaLnBrk="1" hangingPunct="1"/>
            <a:r>
              <a:rPr lang="zh-CN" altLang="en-US" b="1" dirty="0"/>
              <a:t>用</a:t>
            </a:r>
            <a:r>
              <a:rPr lang="en-US" altLang="zh-CN" b="1" dirty="0" err="1"/>
              <a:t>cin</a:t>
            </a:r>
            <a:r>
              <a:rPr lang="en-US" altLang="zh-CN" b="1" dirty="0"/>
              <a:t> </a:t>
            </a:r>
            <a:r>
              <a:rPr lang="zh-CN" altLang="en-US" b="1" dirty="0"/>
              <a:t>输入数据时</a:t>
            </a:r>
            <a:r>
              <a:rPr lang="en-US" altLang="zh-CN" b="1" dirty="0"/>
              <a:t>,</a:t>
            </a:r>
            <a:r>
              <a:rPr lang="zh-CN" altLang="en-US" b="1" dirty="0"/>
              <a:t>空白作为数据之间的间隔</a:t>
            </a:r>
            <a:r>
              <a:rPr lang="en-US" altLang="zh-CN" b="1" dirty="0"/>
              <a:t>,</a:t>
            </a:r>
            <a:r>
              <a:rPr lang="zh-CN" altLang="en-US" b="1" dirty="0"/>
              <a:t>无法输入</a:t>
            </a:r>
            <a:endParaRPr lang="en-US" altLang="zh-CN" b="1" dirty="0"/>
          </a:p>
          <a:p>
            <a:pPr eaLnBrk="1" hangingPunct="1">
              <a:buFontTx/>
              <a:buNone/>
            </a:pPr>
            <a:r>
              <a:rPr lang="en-US" altLang="zh-CN" dirty="0"/>
              <a:t>char c1,c2;</a:t>
            </a:r>
            <a:endParaRPr lang="zh-CN" altLang="zh-CN" dirty="0"/>
          </a:p>
          <a:p>
            <a:pPr eaLnBrk="1" hangingPunct="1">
              <a:buFontTx/>
              <a:buNone/>
            </a:pPr>
            <a:r>
              <a:rPr lang="en-US" altLang="zh-CN" dirty="0" err="1"/>
              <a:t>int</a:t>
            </a:r>
            <a:r>
              <a:rPr lang="en-US" altLang="zh-CN" dirty="0"/>
              <a:t> n;</a:t>
            </a:r>
            <a:endParaRPr lang="zh-CN" altLang="zh-CN" dirty="0"/>
          </a:p>
          <a:p>
            <a:pPr eaLnBrk="1" hangingPunct="1">
              <a:buFontTx/>
              <a:buNone/>
            </a:pPr>
            <a:r>
              <a:rPr lang="en-US" altLang="zh-CN" dirty="0" err="1"/>
              <a:t>std</a:t>
            </a:r>
            <a:r>
              <a:rPr lang="en-US" altLang="zh-CN" dirty="0"/>
              <a:t>::</a:t>
            </a:r>
            <a:r>
              <a:rPr lang="en-US" altLang="zh-CN" dirty="0" err="1"/>
              <a:t>cin</a:t>
            </a:r>
            <a:r>
              <a:rPr lang="en-US" altLang="zh-CN" dirty="0"/>
              <a:t>&gt;&gt;c1&gt;&gt;c2&gt;&gt;n</a:t>
            </a:r>
            <a:r>
              <a:rPr lang="zh-CN" altLang="en-US" dirty="0"/>
              <a:t>；</a:t>
            </a:r>
            <a:endParaRPr lang="zh-CN" altLang="en-US" dirty="0"/>
          </a:p>
          <a:p>
            <a:pPr eaLnBrk="1" hangingPunct="1">
              <a:buFontTx/>
              <a:buNone/>
            </a:pPr>
            <a:r>
              <a:rPr lang="zh-CN" altLang="en-US" dirty="0"/>
              <a:t>若输入：</a:t>
            </a:r>
            <a:r>
              <a:rPr lang="en-US" altLang="zh-CN" dirty="0"/>
              <a:t>X  5</a:t>
            </a:r>
            <a:endParaRPr lang="en-US" altLang="zh-CN" dirty="0"/>
          </a:p>
          <a:p>
            <a:pPr eaLnBrk="1" hangingPunct="1">
              <a:buFontTx/>
              <a:buNone/>
            </a:pPr>
            <a:r>
              <a:rPr lang="zh-CN" altLang="en-US" dirty="0"/>
              <a:t>则</a:t>
            </a:r>
            <a:r>
              <a:rPr lang="en-US" altLang="zh-CN" dirty="0"/>
              <a:t>X</a:t>
            </a:r>
            <a:r>
              <a:rPr lang="zh-CN" altLang="en-US" dirty="0"/>
              <a:t>将存入</a:t>
            </a:r>
            <a:r>
              <a:rPr lang="en-US" altLang="zh-CN" dirty="0"/>
              <a:t>c1</a:t>
            </a:r>
            <a:r>
              <a:rPr lang="zh-CN" altLang="en-US" dirty="0"/>
              <a:t>，</a:t>
            </a:r>
            <a:r>
              <a:rPr lang="en-US" altLang="zh-CN" dirty="0"/>
              <a:t>5</a:t>
            </a:r>
            <a:r>
              <a:rPr lang="zh-CN" altLang="en-US" dirty="0"/>
              <a:t>被存入</a:t>
            </a:r>
            <a:r>
              <a:rPr lang="en-US" altLang="zh-CN" dirty="0"/>
              <a:t>c2</a:t>
            </a:r>
            <a:r>
              <a:rPr lang="zh-CN" altLang="en-US" dirty="0"/>
              <a:t>，</a:t>
            </a:r>
            <a:r>
              <a:rPr lang="en-US" altLang="zh-CN" dirty="0"/>
              <a:t>n</a:t>
            </a:r>
            <a:r>
              <a:rPr lang="zh-CN" altLang="en-US" dirty="0"/>
              <a:t>没有输入值</a:t>
            </a:r>
            <a:endParaRPr lang="zh-CN" altLang="en-US" dirty="0"/>
          </a:p>
          <a:p>
            <a:pPr lvl="1" eaLnBrk="1" hangingPunct="1">
              <a:lnSpc>
                <a:spcPct val="80000"/>
              </a:lnSpc>
            </a:pPr>
            <a:endParaRPr lang="zh-CN" altLang="en-US" sz="2400" b="1" i="1" dirty="0">
              <a:solidFill>
                <a:srgbClr val="FF3300"/>
              </a:solidFill>
            </a:endParaRPr>
          </a:p>
          <a:p>
            <a:pPr eaLnBrk="1" hangingPunct="1">
              <a:lnSpc>
                <a:spcPct val="80000"/>
              </a:lnSpc>
              <a:buFontTx/>
              <a:buNone/>
            </a:pPr>
            <a:endParaRPr lang="en-US" altLang="zh-CN" sz="1600" b="1" dirty="0"/>
          </a:p>
        </p:txBody>
      </p:sp>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2"/>
          </p:nvPr>
        </p:nvSpPr>
        <p:spPr/>
        <p:txBody>
          <a:bodyPr/>
          <a:lstStyle/>
          <a:p>
            <a:pPr algn="ctr" fontAlgn="base">
              <a:spcBef>
                <a:spcPct val="0"/>
              </a:spcBef>
              <a:spcAft>
                <a:spcPct val="0"/>
              </a:spcAft>
              <a:defRPr/>
            </a:pPr>
            <a:fld id="{A8D53189-A925-4398-8ACD-94E60687EEA3}" type="datetime1">
              <a:rPr lang="zh-CN" altLang="en-US" sz="1400">
                <a:latin typeface="Arial" panose="020B0604020202020204"/>
                <a:ea typeface="黑体" panose="02010609060101010101" pitchFamily="2" charset="-122"/>
              </a:rPr>
            </a:fld>
            <a:endParaRPr lang="zh-CN" altLang="zh-CN" sz="1400" dirty="0">
              <a:latin typeface="Arial" panose="020B0604020202020204"/>
              <a:ea typeface="黑体" panose="02010609060101010101" pitchFamily="2" charset="-122"/>
            </a:endParaRPr>
          </a:p>
        </p:txBody>
      </p:sp>
      <p:sp>
        <p:nvSpPr>
          <p:cNvPr id="4" name="页脚占位符 3"/>
          <p:cNvSpPr>
            <a:spLocks noGrp="1"/>
          </p:cNvSpPr>
          <p:nvPr>
            <p:ph type="ftr" sz="quarter" idx="11"/>
          </p:nvPr>
        </p:nvSpPr>
        <p:spPr/>
        <p:txBody>
          <a:bodyPr/>
          <a:lstStyle/>
          <a:p>
            <a:pPr algn="ctr" fontAlgn="base">
              <a:spcBef>
                <a:spcPct val="0"/>
              </a:spcBef>
              <a:spcAft>
                <a:spcPct val="0"/>
              </a:spcAft>
              <a:defRPr/>
            </a:pPr>
            <a:r>
              <a:rPr lang="zh-CN" altLang="en-US" dirty="0">
                <a:solidFill>
                  <a:prstClr val="black"/>
                </a:solidFill>
                <a:latin typeface="Arial" panose="020B0604020202020204"/>
              </a:rPr>
              <a:t>面向对象技术与</a:t>
            </a:r>
            <a:r>
              <a:rPr lang="en-US" altLang="zh-CN" dirty="0">
                <a:solidFill>
                  <a:prstClr val="black"/>
                </a:solidFill>
                <a:latin typeface="Arial" panose="020B0604020202020204"/>
              </a:rPr>
              <a:t>C++</a:t>
            </a:r>
            <a:r>
              <a:rPr lang="zh-CN" altLang="en-US" dirty="0">
                <a:solidFill>
                  <a:prstClr val="black"/>
                </a:solidFill>
                <a:latin typeface="Arial" panose="020B0604020202020204"/>
              </a:rPr>
              <a:t>程序设计</a:t>
            </a:r>
            <a:endParaRPr lang="zh-CN" altLang="zh-CN" dirty="0">
              <a:solidFill>
                <a:prstClr val="black"/>
              </a:solidFill>
              <a:latin typeface="Arial" panose="020B0604020202020204"/>
            </a:endParaRPr>
          </a:p>
        </p:txBody>
      </p:sp>
      <p:sp>
        <p:nvSpPr>
          <p:cNvPr id="5" name="灯片编号占位符 4"/>
          <p:cNvSpPr>
            <a:spLocks noGrp="1"/>
          </p:cNvSpPr>
          <p:nvPr>
            <p:ph type="sldNum" sz="quarter" idx="10"/>
          </p:nvPr>
        </p:nvSpPr>
        <p:spPr/>
        <p:txBody>
          <a:bodyPr/>
          <a:lstStyle/>
          <a:p>
            <a:pPr algn="ctr" fontAlgn="base">
              <a:spcBef>
                <a:spcPct val="0"/>
              </a:spcBef>
              <a:spcAft>
                <a:spcPct val="0"/>
              </a:spcAft>
              <a:defRPr/>
            </a:pPr>
            <a:fld id="{1832F952-6225-4FC9-8ABB-215428A00922}" type="slidenum">
              <a:rPr lang="en-US" altLang="zh-CN" sz="1400"/>
            </a:fld>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 calcmode="lin" valueType="num">
                                      <p:cBhvr additive="base">
                                        <p:cTn id="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博士答辩">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博士答辩">
      <a:majorFont>
        <a:latin typeface="黑体"/>
        <a:ea typeface="黑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lnDef>
  </a:objectDefaults>
  <a:extraClrSchemeLst>
    <a:extraClrScheme>
      <a:clrScheme name="博士答辩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博士答辩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博士答辩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博士答辩">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博士答辩">
      <a:majorFont>
        <a:latin typeface="黑体"/>
        <a:ea typeface="黑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lnDef>
  </a:objectDefaults>
  <a:extraClrSchemeLst>
    <a:extraClrScheme>
      <a:clrScheme name="博士答辩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博士答辩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博士答辩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博士答辩">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博士答辩">
      <a:majorFont>
        <a:latin typeface="黑体"/>
        <a:ea typeface="黑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1400" b="0" i="0" u="none" strike="noStrike" cap="none" normalizeH="0" baseline="0" smtClean="0">
            <a:ln>
              <a:noFill/>
            </a:ln>
            <a:solidFill>
              <a:schemeClr val="tx1"/>
            </a:solidFill>
            <a:effectLst/>
            <a:latin typeface="Arial Rounded MT Bold" panose="020F0704030504030204" pitchFamily="34" charset="0"/>
            <a:ea typeface="楷体_GB2312" pitchFamily="49" charset="-122"/>
          </a:defRPr>
        </a:defPPr>
      </a:lstStyle>
    </a:lnDef>
  </a:objectDefaults>
  <a:extraClrSchemeLst>
    <a:extraClrScheme>
      <a:clrScheme name="博士答辩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博士答辩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博士答辩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13659</Words>
  <Application>WPS 演示</Application>
  <PresentationFormat>Widescreen</PresentationFormat>
  <Paragraphs>1069</Paragraphs>
  <Slides>67</Slides>
  <Notes>46</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67</vt:i4>
      </vt:variant>
    </vt:vector>
  </HeadingPairs>
  <TitlesOfParts>
    <vt:vector size="99" baseType="lpstr">
      <vt:lpstr>Arial</vt:lpstr>
      <vt:lpstr>宋体</vt:lpstr>
      <vt:lpstr>Wingdings</vt:lpstr>
      <vt:lpstr>Arial Rounded MT Bold</vt:lpstr>
      <vt:lpstr>楷体_GB2312</vt:lpstr>
      <vt:lpstr>新宋体</vt:lpstr>
      <vt:lpstr>Arial Black</vt:lpstr>
      <vt:lpstr>黑体</vt:lpstr>
      <vt:lpstr>Times New Roman</vt:lpstr>
      <vt:lpstr>楷体</vt:lpstr>
      <vt:lpstr>华文楷体</vt:lpstr>
      <vt:lpstr>Verdana</vt:lpstr>
      <vt:lpstr>Arial</vt:lpstr>
      <vt:lpstr>微软雅黑</vt:lpstr>
      <vt:lpstr>Arial Unicode MS</vt:lpstr>
      <vt:lpstr>Calibri</vt:lpstr>
      <vt:lpstr>等线</vt:lpstr>
      <vt:lpstr>Monotype Sorts</vt:lpstr>
      <vt:lpstr>Wingdings</vt:lpstr>
      <vt:lpstr>Lucida Sans Unicode</vt:lpstr>
      <vt:lpstr>Malgun Gothic</vt:lpstr>
      <vt:lpstr>Tahoma</vt:lpstr>
      <vt:lpstr>华文行楷</vt:lpstr>
      <vt:lpstr>Microsoft Sans Serif</vt:lpstr>
      <vt:lpstr>Wingdings 2</vt:lpstr>
      <vt:lpstr>Wingdings 2</vt:lpstr>
      <vt:lpstr>Constantia</vt:lpstr>
      <vt:lpstr>Arial Unicode MS</vt:lpstr>
      <vt:lpstr>隶书</vt:lpstr>
      <vt:lpstr>博士答辩</vt:lpstr>
      <vt:lpstr>1_博士答辩</vt:lpstr>
      <vt:lpstr>2_博士答辩</vt:lpstr>
      <vt:lpstr>PowerPoint 演示文稿</vt:lpstr>
      <vt:lpstr>PowerPoint 演示文稿</vt:lpstr>
      <vt:lpstr>PowerPoint 演示文稿</vt:lpstr>
      <vt:lpstr>PowerPoint 演示文稿</vt:lpstr>
      <vt:lpstr>2.3 cin和析取运算符</vt:lpstr>
      <vt:lpstr>PowerPoint 演示文稿</vt:lpstr>
      <vt:lpstr>PowerPoint 演示文稿</vt:lpstr>
      <vt:lpstr>PowerPoint 演示文稿</vt:lpstr>
      <vt:lpstr>PowerPoint 演示文稿</vt:lpstr>
      <vt:lpstr>PowerPoint 演示文稿</vt:lpstr>
      <vt:lpstr>2.4 cout和数据输出</vt:lpstr>
      <vt:lpstr>PowerPoint 演示文稿</vt:lpstr>
      <vt:lpstr>PowerPoint 演示文稿</vt:lpstr>
      <vt:lpstr>2.6 文件数据输入与输出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const常量</vt:lpstr>
      <vt:lpstr>PowerPoint 演示文稿</vt:lpstr>
      <vt:lpstr>PowerPoint 演示文稿</vt:lpstr>
      <vt:lpstr>PowerPoint 演示文稿</vt:lpstr>
      <vt:lpstr>3.3 命名空间</vt:lpstr>
      <vt:lpstr>3.4.1  指针概念的回顾</vt:lpstr>
      <vt:lpstr>PowerPoint 演示文稿</vt:lpstr>
      <vt:lpstr>PowerPoint 演示文稿</vt:lpstr>
      <vt:lpstr>PowerPoint 演示文稿</vt:lpstr>
      <vt:lpstr>PowerPoint 演示文稿</vt:lpstr>
      <vt:lpstr>3.4.4  指针与const</vt:lpstr>
      <vt:lpstr>PowerPoint 演示文稿</vt:lpstr>
      <vt:lpstr>PowerPoint 演示文稿</vt:lpstr>
      <vt:lpstr>PowerPoint 演示文稿</vt:lpstr>
      <vt:lpstr>New&amp;delete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3.6.1 函数原型</vt:lpstr>
      <vt:lpstr>PowerPoint 演示文稿</vt:lpstr>
      <vt:lpstr>PowerPoint 演示文稿</vt:lpstr>
      <vt:lpstr>3.6.3 函数默认参数</vt:lpstr>
      <vt:lpstr>PowerPoint 演示文稿</vt:lpstr>
      <vt:lpstr>3.6.5  函数重载</vt:lpstr>
      <vt:lpstr>PowerPoint 演示文稿</vt:lpstr>
      <vt:lpstr>PowerPoint 演示文稿</vt:lpstr>
      <vt:lpstr>3.6.7  内联函数</vt:lpstr>
      <vt:lpstr>PowerPoint 演示文稿</vt:lpstr>
      <vt:lpstr>注意</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Zhuoyu Wei</dc:creator>
  <cp:lastModifiedBy>道生春 西洋镜</cp:lastModifiedBy>
  <cp:revision>10</cp:revision>
  <dcterms:created xsi:type="dcterms:W3CDTF">2019-06-20T02:39:00Z</dcterms:created>
  <dcterms:modified xsi:type="dcterms:W3CDTF">2021-05-31T06:47:41Z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zhuwe@microsoft.com</vt:lpwstr>
  </property>
  <property fmtid="{D5CDD505-2E9C-101B-9397-08002B2CF9AE}" pid="5" name="MSIP_Label_f42aa342-8706-4288-bd11-ebb85995028c_SetDate">
    <vt:lpwstr>2019-06-20T03:01:11.1394539Z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fd4d7fd5-1f1b-4cb0-99d2-4241e6f41000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6B3E190141354BF0BF069BDF12770C8E</vt:lpwstr>
  </property>
  <property fmtid="{D5CDD505-2E9C-101B-9397-08002B2CF9AE}" pid="12" name="KSOProductBuildVer">
    <vt:lpwstr>2052-11.1.0.10495</vt:lpwstr>
  </property>
</Properties>
</file>