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media/image12.jpg" ContentType="image/png"/>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9"/>
  </p:notesMasterIdLst>
  <p:handoutMasterIdLst>
    <p:handoutMasterId r:id="rId130"/>
  </p:handoutMasterIdLst>
  <p:sldIdLst>
    <p:sldId id="839" r:id="rId2"/>
    <p:sldId id="827" r:id="rId3"/>
    <p:sldId id="588" r:id="rId4"/>
    <p:sldId id="590" r:id="rId5"/>
    <p:sldId id="640" r:id="rId6"/>
    <p:sldId id="609" r:id="rId7"/>
    <p:sldId id="828" r:id="rId8"/>
    <p:sldId id="639" r:id="rId9"/>
    <p:sldId id="591" r:id="rId10"/>
    <p:sldId id="621" r:id="rId11"/>
    <p:sldId id="622" r:id="rId12"/>
    <p:sldId id="627" r:id="rId13"/>
    <p:sldId id="625" r:id="rId14"/>
    <p:sldId id="644" r:id="rId15"/>
    <p:sldId id="636" r:id="rId16"/>
    <p:sldId id="630" r:id="rId17"/>
    <p:sldId id="635" r:id="rId18"/>
    <p:sldId id="641" r:id="rId19"/>
    <p:sldId id="642" r:id="rId20"/>
    <p:sldId id="633" r:id="rId21"/>
    <p:sldId id="645" r:id="rId22"/>
    <p:sldId id="646" r:id="rId23"/>
    <p:sldId id="648" r:id="rId24"/>
    <p:sldId id="655" r:id="rId25"/>
    <p:sldId id="652" r:id="rId26"/>
    <p:sldId id="654" r:id="rId27"/>
    <p:sldId id="653" r:id="rId28"/>
    <p:sldId id="649" r:id="rId29"/>
    <p:sldId id="656" r:id="rId30"/>
    <p:sldId id="661" r:id="rId31"/>
    <p:sldId id="662" r:id="rId32"/>
    <p:sldId id="660" r:id="rId33"/>
    <p:sldId id="659" r:id="rId34"/>
    <p:sldId id="663" r:id="rId35"/>
    <p:sldId id="665" r:id="rId36"/>
    <p:sldId id="664" r:id="rId37"/>
    <p:sldId id="835" r:id="rId38"/>
    <p:sldId id="837" r:id="rId39"/>
    <p:sldId id="667" r:id="rId40"/>
    <p:sldId id="836" r:id="rId41"/>
    <p:sldId id="617" r:id="rId42"/>
    <p:sldId id="829" r:id="rId43"/>
    <p:sldId id="594" r:id="rId44"/>
    <p:sldId id="595" r:id="rId45"/>
    <p:sldId id="668" r:id="rId46"/>
    <p:sldId id="669" r:id="rId47"/>
    <p:sldId id="597" r:id="rId48"/>
    <p:sldId id="598" r:id="rId49"/>
    <p:sldId id="670" r:id="rId50"/>
    <p:sldId id="671" r:id="rId51"/>
    <p:sldId id="673" r:id="rId52"/>
    <p:sldId id="675" r:id="rId53"/>
    <p:sldId id="677" r:id="rId54"/>
    <p:sldId id="678" r:id="rId55"/>
    <p:sldId id="682" r:id="rId56"/>
    <p:sldId id="684" r:id="rId57"/>
    <p:sldId id="687" r:id="rId58"/>
    <p:sldId id="688" r:id="rId59"/>
    <p:sldId id="608" r:id="rId60"/>
    <p:sldId id="830" r:id="rId61"/>
    <p:sldId id="600" r:id="rId62"/>
    <p:sldId id="601" r:id="rId63"/>
    <p:sldId id="838" r:id="rId64"/>
    <p:sldId id="696" r:id="rId65"/>
    <p:sldId id="610" r:id="rId66"/>
    <p:sldId id="701" r:id="rId67"/>
    <p:sldId id="704" r:id="rId68"/>
    <p:sldId id="611" r:id="rId69"/>
    <p:sldId id="706" r:id="rId70"/>
    <p:sldId id="709" r:id="rId71"/>
    <p:sldId id="712" r:id="rId72"/>
    <p:sldId id="713" r:id="rId73"/>
    <p:sldId id="716" r:id="rId74"/>
    <p:sldId id="720" r:id="rId75"/>
    <p:sldId id="721" r:id="rId76"/>
    <p:sldId id="723" r:id="rId77"/>
    <p:sldId id="724" r:id="rId78"/>
    <p:sldId id="725" r:id="rId79"/>
    <p:sldId id="727" r:id="rId80"/>
    <p:sldId id="729" r:id="rId81"/>
    <p:sldId id="730" r:id="rId82"/>
    <p:sldId id="831" r:id="rId83"/>
    <p:sldId id="612" r:id="rId84"/>
    <p:sldId id="733" r:id="rId85"/>
    <p:sldId id="734" r:id="rId86"/>
    <p:sldId id="738" r:id="rId87"/>
    <p:sldId id="739" r:id="rId88"/>
    <p:sldId id="613" r:id="rId89"/>
    <p:sldId id="753" r:id="rId90"/>
    <p:sldId id="755" r:id="rId91"/>
    <p:sldId id="757" r:id="rId92"/>
    <p:sldId id="758" r:id="rId93"/>
    <p:sldId id="762" r:id="rId94"/>
    <p:sldId id="832" r:id="rId95"/>
    <p:sldId id="763" r:id="rId96"/>
    <p:sldId id="765" r:id="rId97"/>
    <p:sldId id="768" r:id="rId98"/>
    <p:sldId id="769" r:id="rId99"/>
    <p:sldId id="771" r:id="rId100"/>
    <p:sldId id="773" r:id="rId101"/>
    <p:sldId id="775" r:id="rId102"/>
    <p:sldId id="778" r:id="rId103"/>
    <p:sldId id="779" r:id="rId104"/>
    <p:sldId id="780" r:id="rId105"/>
    <p:sldId id="782" r:id="rId106"/>
    <p:sldId id="783" r:id="rId107"/>
    <p:sldId id="788" r:id="rId108"/>
    <p:sldId id="833" r:id="rId109"/>
    <p:sldId id="789" r:id="rId110"/>
    <p:sldId id="791" r:id="rId111"/>
    <p:sldId id="792" r:id="rId112"/>
    <p:sldId id="793" r:id="rId113"/>
    <p:sldId id="794" r:id="rId114"/>
    <p:sldId id="796" r:id="rId115"/>
    <p:sldId id="795" r:id="rId116"/>
    <p:sldId id="798" r:id="rId117"/>
    <p:sldId id="799" r:id="rId118"/>
    <p:sldId id="834" r:id="rId119"/>
    <p:sldId id="800" r:id="rId120"/>
    <p:sldId id="801" r:id="rId121"/>
    <p:sldId id="804" r:id="rId122"/>
    <p:sldId id="810" r:id="rId123"/>
    <p:sldId id="812" r:id="rId124"/>
    <p:sldId id="813" r:id="rId125"/>
    <p:sldId id="818" r:id="rId126"/>
    <p:sldId id="825" r:id="rId127"/>
    <p:sldId id="826" r:id="rId1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第6章 近距离无线通信技术" id="{E4FE1B69-908D-4E9A-A7F6-10F6F44214FF}">
          <p14:sldIdLst>
            <p14:sldId id="839"/>
            <p14:sldId id="827"/>
            <p14:sldId id="588"/>
            <p14:sldId id="590"/>
            <p14:sldId id="640"/>
          </p14:sldIdLst>
        </p14:section>
        <p14:section name="6.1 ZigBee技术" id="{D8C12890-B57F-4916-BE6F-D25EB25DAA74}">
          <p14:sldIdLst>
            <p14:sldId id="609"/>
            <p14:sldId id="828"/>
            <p14:sldId id="639"/>
            <p14:sldId id="591"/>
            <p14:sldId id="621"/>
            <p14:sldId id="622"/>
            <p14:sldId id="627"/>
            <p14:sldId id="625"/>
            <p14:sldId id="644"/>
            <p14:sldId id="636"/>
            <p14:sldId id="630"/>
            <p14:sldId id="635"/>
            <p14:sldId id="641"/>
            <p14:sldId id="642"/>
            <p14:sldId id="633"/>
            <p14:sldId id="645"/>
            <p14:sldId id="646"/>
            <p14:sldId id="648"/>
            <p14:sldId id="655"/>
            <p14:sldId id="652"/>
            <p14:sldId id="654"/>
            <p14:sldId id="653"/>
            <p14:sldId id="649"/>
            <p14:sldId id="656"/>
            <p14:sldId id="661"/>
            <p14:sldId id="662"/>
            <p14:sldId id="660"/>
            <p14:sldId id="659"/>
            <p14:sldId id="663"/>
            <p14:sldId id="665"/>
            <p14:sldId id="664"/>
            <p14:sldId id="835"/>
            <p14:sldId id="837"/>
            <p14:sldId id="667"/>
            <p14:sldId id="836"/>
          </p14:sldIdLst>
        </p14:section>
        <p14:section name="6.2 Wi-Fi技术" id="{BBFDF8BF-344D-490E-884E-C612F35A89C9}">
          <p14:sldIdLst>
            <p14:sldId id="617"/>
            <p14:sldId id="829"/>
            <p14:sldId id="594"/>
            <p14:sldId id="595"/>
            <p14:sldId id="668"/>
            <p14:sldId id="669"/>
            <p14:sldId id="597"/>
            <p14:sldId id="598"/>
            <p14:sldId id="670"/>
            <p14:sldId id="671"/>
            <p14:sldId id="673"/>
            <p14:sldId id="675"/>
            <p14:sldId id="677"/>
            <p14:sldId id="678"/>
            <p14:sldId id="682"/>
            <p14:sldId id="684"/>
            <p14:sldId id="687"/>
            <p14:sldId id="688"/>
          </p14:sldIdLst>
        </p14:section>
        <p14:section name="6.3 蓝牙技术" id="{581FCE58-AF5B-4923-BAA6-1AD480C85ED0}">
          <p14:sldIdLst>
            <p14:sldId id="608"/>
            <p14:sldId id="830"/>
            <p14:sldId id="600"/>
            <p14:sldId id="601"/>
            <p14:sldId id="838"/>
            <p14:sldId id="696"/>
            <p14:sldId id="610"/>
            <p14:sldId id="701"/>
            <p14:sldId id="704"/>
            <p14:sldId id="611"/>
            <p14:sldId id="706"/>
            <p14:sldId id="709"/>
            <p14:sldId id="712"/>
            <p14:sldId id="713"/>
            <p14:sldId id="716"/>
            <p14:sldId id="720"/>
            <p14:sldId id="721"/>
            <p14:sldId id="723"/>
            <p14:sldId id="724"/>
            <p14:sldId id="725"/>
            <p14:sldId id="727"/>
            <p14:sldId id="729"/>
          </p14:sldIdLst>
        </p14:section>
        <p14:section name="6.4 60GHz毫米波通信" id="{82F67E88-7C45-4036-81C7-9DDA997BBCDD}">
          <p14:sldIdLst>
            <p14:sldId id="730"/>
            <p14:sldId id="831"/>
            <p14:sldId id="612"/>
            <p14:sldId id="733"/>
            <p14:sldId id="734"/>
            <p14:sldId id="738"/>
            <p14:sldId id="739"/>
            <p14:sldId id="613"/>
            <p14:sldId id="753"/>
            <p14:sldId id="755"/>
            <p14:sldId id="757"/>
            <p14:sldId id="758"/>
          </p14:sldIdLst>
        </p14:section>
        <p14:section name="6.5 超宽带技术" id="{DEAA1940-EA0C-4986-A3C3-63A8AE43BD66}">
          <p14:sldIdLst>
            <p14:sldId id="762"/>
            <p14:sldId id="832"/>
            <p14:sldId id="763"/>
            <p14:sldId id="765"/>
            <p14:sldId id="768"/>
            <p14:sldId id="769"/>
            <p14:sldId id="771"/>
            <p14:sldId id="773"/>
            <p14:sldId id="775"/>
            <p14:sldId id="778"/>
            <p14:sldId id="779"/>
            <p14:sldId id="780"/>
            <p14:sldId id="782"/>
            <p14:sldId id="783"/>
          </p14:sldIdLst>
        </p14:section>
        <p14:section name="6.6 近场通信技术" id="{325D7D46-FF2E-4CB7-85AB-F25152190B62}">
          <p14:sldIdLst>
            <p14:sldId id="788"/>
            <p14:sldId id="833"/>
            <p14:sldId id="789"/>
            <p14:sldId id="791"/>
            <p14:sldId id="792"/>
            <p14:sldId id="793"/>
            <p14:sldId id="794"/>
            <p14:sldId id="796"/>
            <p14:sldId id="795"/>
            <p14:sldId id="798"/>
          </p14:sldIdLst>
        </p14:section>
        <p14:section name="6.7 可见光通信" id="{48684E58-C044-4095-BDD1-2FE402AFD093}">
          <p14:sldIdLst>
            <p14:sldId id="799"/>
            <p14:sldId id="834"/>
            <p14:sldId id="800"/>
            <p14:sldId id="801"/>
            <p14:sldId id="804"/>
            <p14:sldId id="810"/>
            <p14:sldId id="812"/>
            <p14:sldId id="813"/>
            <p14:sldId id="818"/>
          </p14:sldIdLst>
        </p14:section>
        <p14:section name="本章小结" id="{7989F4EA-22C3-48CE-BAFD-C5420E934455}">
          <p14:sldIdLst>
            <p14:sldId id="825"/>
            <p14:sldId id="82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ofl"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00FF"/>
    <a:srgbClr val="000000"/>
    <a:srgbClr val="0000FF"/>
    <a:srgbClr val="000099"/>
    <a:srgbClr val="FFFFFF"/>
    <a:srgbClr val="008000"/>
    <a:srgbClr val="FF9933"/>
    <a:srgbClr val="66FFFF"/>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88355" autoAdjust="0"/>
  </p:normalViewPr>
  <p:slideViewPr>
    <p:cSldViewPr>
      <p:cViewPr varScale="1">
        <p:scale>
          <a:sx n="101" d="100"/>
          <a:sy n="101" d="100"/>
        </p:scale>
        <p:origin x="822" y="-1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96" d="100"/>
          <a:sy n="96" d="100"/>
        </p:scale>
        <p:origin x="4022"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5" Type="http://schemas.microsoft.com/office/2016/11/relationships/changesInfo" Target="changesInfos/changesInfo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handoutMaster" Target="handoutMasters/handoutMaster1.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u Yuqing" userId="375f49f74aef4dbf" providerId="LiveId" clId="{F3C20870-6BB9-47DF-AEE9-61006A23CB2A}"/>
    <pc:docChg chg="custSel addSld modSld">
      <pc:chgData name="Liu Yuqing" userId="375f49f74aef4dbf" providerId="LiveId" clId="{F3C20870-6BB9-47DF-AEE9-61006A23CB2A}" dt="2019-03-24T15:59:53.968" v="382" actId="20577"/>
      <pc:docMkLst>
        <pc:docMk/>
      </pc:docMkLst>
      <pc:sldChg chg="modSp">
        <pc:chgData name="Liu Yuqing" userId="375f49f74aef4dbf" providerId="LiveId" clId="{F3C20870-6BB9-47DF-AEE9-61006A23CB2A}" dt="2019-03-24T15:51:32.315" v="57" actId="20577"/>
        <pc:sldMkLst>
          <pc:docMk/>
          <pc:sldMk cId="2848414228" sldId="587"/>
        </pc:sldMkLst>
        <pc:spChg chg="mod">
          <ac:chgData name="Liu Yuqing" userId="375f49f74aef4dbf" providerId="LiveId" clId="{F3C20870-6BB9-47DF-AEE9-61006A23CB2A}" dt="2019-03-24T15:51:26.976" v="56"/>
          <ac:spMkLst>
            <pc:docMk/>
            <pc:sldMk cId="2848414228" sldId="587"/>
            <ac:spMk id="2" creationId="{00000000-0000-0000-0000-000000000000}"/>
          </ac:spMkLst>
        </pc:spChg>
        <pc:spChg chg="mod">
          <ac:chgData name="Liu Yuqing" userId="375f49f74aef4dbf" providerId="LiveId" clId="{F3C20870-6BB9-47DF-AEE9-61006A23CB2A}" dt="2019-03-24T15:51:32.315" v="57" actId="20577"/>
          <ac:spMkLst>
            <pc:docMk/>
            <pc:sldMk cId="2848414228" sldId="587"/>
            <ac:spMk id="3" creationId="{00000000-0000-0000-0000-000000000000}"/>
          </ac:spMkLst>
        </pc:spChg>
      </pc:sldChg>
      <pc:sldChg chg="modSp">
        <pc:chgData name="Liu Yuqing" userId="375f49f74aef4dbf" providerId="LiveId" clId="{F3C20870-6BB9-47DF-AEE9-61006A23CB2A}" dt="2019-03-24T15:56:51.236" v="116"/>
        <pc:sldMkLst>
          <pc:docMk/>
          <pc:sldMk cId="34062407" sldId="588"/>
        </pc:sldMkLst>
        <pc:spChg chg="mod">
          <ac:chgData name="Liu Yuqing" userId="375f49f74aef4dbf" providerId="LiveId" clId="{F3C20870-6BB9-47DF-AEE9-61006A23CB2A}" dt="2019-03-24T15:51:37.829" v="60"/>
          <ac:spMkLst>
            <pc:docMk/>
            <pc:sldMk cId="34062407" sldId="588"/>
            <ac:spMk id="2" creationId="{00000000-0000-0000-0000-000000000000}"/>
          </ac:spMkLst>
        </pc:spChg>
        <pc:spChg chg="mod">
          <ac:chgData name="Liu Yuqing" userId="375f49f74aef4dbf" providerId="LiveId" clId="{F3C20870-6BB9-47DF-AEE9-61006A23CB2A}" dt="2019-03-24T15:56:51.236" v="116"/>
          <ac:spMkLst>
            <pc:docMk/>
            <pc:sldMk cId="34062407" sldId="588"/>
            <ac:spMk id="3" creationId="{00000000-0000-0000-0000-000000000000}"/>
          </ac:spMkLst>
        </pc:spChg>
      </pc:sldChg>
      <pc:sldChg chg="modSp add">
        <pc:chgData name="Liu Yuqing" userId="375f49f74aef4dbf" providerId="LiveId" clId="{F3C20870-6BB9-47DF-AEE9-61006A23CB2A}" dt="2019-03-24T15:59:53.968" v="382" actId="20577"/>
        <pc:sldMkLst>
          <pc:docMk/>
          <pc:sldMk cId="1648965214" sldId="604"/>
        </pc:sldMkLst>
        <pc:spChg chg="mod">
          <ac:chgData name="Liu Yuqing" userId="375f49f74aef4dbf" providerId="LiveId" clId="{F3C20870-6BB9-47DF-AEE9-61006A23CB2A}" dt="2019-03-24T15:57:22.993" v="123"/>
          <ac:spMkLst>
            <pc:docMk/>
            <pc:sldMk cId="1648965214" sldId="604"/>
            <ac:spMk id="2" creationId="{00000000-0000-0000-0000-000000000000}"/>
          </ac:spMkLst>
        </pc:spChg>
        <pc:spChg chg="mod">
          <ac:chgData name="Liu Yuqing" userId="375f49f74aef4dbf" providerId="LiveId" clId="{F3C20870-6BB9-47DF-AEE9-61006A23CB2A}" dt="2019-03-24T15:59:53.968" v="382" actId="20577"/>
          <ac:spMkLst>
            <pc:docMk/>
            <pc:sldMk cId="1648965214" sldId="604"/>
            <ac:spMk id="3"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22F25CB-913F-4410-91BD-48A762C9DC70}" type="datetimeFigureOut">
              <a:rPr lang="zh-CN" altLang="en-US" smtClean="0"/>
              <a:pPr/>
              <a:t>2021/9/22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8B612C-D3D4-4BDA-9305-1ED685AF70E3}" type="slidenum">
              <a:rPr lang="zh-CN" altLang="en-US" smtClean="0"/>
              <a:pPr/>
              <a:t>‹#›</a:t>
            </a:fld>
            <a:endParaRPr lang="zh-CN" altLang="en-US"/>
          </a:p>
        </p:txBody>
      </p:sp>
    </p:spTree>
    <p:extLst>
      <p:ext uri="{BB962C8B-B14F-4D97-AF65-F5344CB8AC3E}">
        <p14:creationId xmlns:p14="http://schemas.microsoft.com/office/powerpoint/2010/main" val="1705463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1429E8-4728-489A-AEC4-EAFEEEA29CD3}" type="datetimeFigureOut">
              <a:rPr lang="zh-CN" altLang="en-US" smtClean="0"/>
              <a:pPr/>
              <a:t>2021/9/22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36AFCD-C1B8-46D9-82F4-F773813E8FFF}" type="slidenum">
              <a:rPr lang="zh-CN" altLang="en-US" smtClean="0"/>
              <a:pPr/>
              <a:t>‹#›</a:t>
            </a:fld>
            <a:endParaRPr lang="zh-CN" altLang="en-US"/>
          </a:p>
        </p:txBody>
      </p:sp>
    </p:spTree>
    <p:extLst>
      <p:ext uri="{BB962C8B-B14F-4D97-AF65-F5344CB8AC3E}">
        <p14:creationId xmlns:p14="http://schemas.microsoft.com/office/powerpoint/2010/main" val="3424616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E7%89%A9%E8%81%94%E7%BD%91%E6%8A%80%E6%9C%AF/83253"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eMTC</a:t>
            </a:r>
            <a:r>
              <a:rPr lang="zh-CN" altLang="en-US" dirty="0" smtClean="0"/>
              <a:t>，全称是 </a:t>
            </a:r>
            <a:r>
              <a:rPr lang="en-US" altLang="zh-CN" dirty="0" smtClean="0"/>
              <a:t>LTE enhanced MTO</a:t>
            </a:r>
            <a:r>
              <a:rPr lang="zh-CN" altLang="en-US" dirty="0" smtClean="0"/>
              <a:t>，是基于</a:t>
            </a:r>
            <a:r>
              <a:rPr lang="en-US" altLang="zh-CN" dirty="0" smtClean="0"/>
              <a:t>LTE</a:t>
            </a:r>
            <a:r>
              <a:rPr lang="zh-CN" altLang="en-US" smtClean="0"/>
              <a:t>演进的</a:t>
            </a:r>
            <a:r>
              <a:rPr lang="zh-CN" altLang="en-US" smtClean="0">
                <a:hlinkClick r:id="rId3"/>
              </a:rPr>
              <a:t>物联网技术</a:t>
            </a:r>
            <a:endParaRPr lang="zh-CN" altLang="en-US"/>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2</a:t>
            </a:fld>
            <a:endParaRPr lang="zh-CN" altLang="en-US"/>
          </a:p>
        </p:txBody>
      </p:sp>
    </p:spTree>
    <p:extLst>
      <p:ext uri="{BB962C8B-B14F-4D97-AF65-F5344CB8AC3E}">
        <p14:creationId xmlns:p14="http://schemas.microsoft.com/office/powerpoint/2010/main" val="3221359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16</a:t>
            </a:fld>
            <a:endParaRPr lang="zh-CN" altLang="en-US"/>
          </a:p>
        </p:txBody>
      </p:sp>
    </p:spTree>
    <p:extLst>
      <p:ext uri="{BB962C8B-B14F-4D97-AF65-F5344CB8AC3E}">
        <p14:creationId xmlns:p14="http://schemas.microsoft.com/office/powerpoint/2010/main" val="1495041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17</a:t>
            </a:fld>
            <a:endParaRPr lang="zh-CN" altLang="en-US"/>
          </a:p>
        </p:txBody>
      </p:sp>
    </p:spTree>
    <p:extLst>
      <p:ext uri="{BB962C8B-B14F-4D97-AF65-F5344CB8AC3E}">
        <p14:creationId xmlns:p14="http://schemas.microsoft.com/office/powerpoint/2010/main" val="1095460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18</a:t>
            </a:fld>
            <a:endParaRPr lang="zh-CN" altLang="en-US"/>
          </a:p>
        </p:txBody>
      </p:sp>
    </p:spTree>
    <p:extLst>
      <p:ext uri="{BB962C8B-B14F-4D97-AF65-F5344CB8AC3E}">
        <p14:creationId xmlns:p14="http://schemas.microsoft.com/office/powerpoint/2010/main" val="1495041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19</a:t>
            </a:fld>
            <a:endParaRPr lang="zh-CN" altLang="en-US"/>
          </a:p>
        </p:txBody>
      </p:sp>
    </p:spTree>
    <p:extLst>
      <p:ext uri="{BB962C8B-B14F-4D97-AF65-F5344CB8AC3E}">
        <p14:creationId xmlns:p14="http://schemas.microsoft.com/office/powerpoint/2010/main" val="4203358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20</a:t>
            </a:fld>
            <a:endParaRPr lang="zh-CN" altLang="en-US"/>
          </a:p>
        </p:txBody>
      </p:sp>
    </p:spTree>
    <p:extLst>
      <p:ext uri="{BB962C8B-B14F-4D97-AF65-F5344CB8AC3E}">
        <p14:creationId xmlns:p14="http://schemas.microsoft.com/office/powerpoint/2010/main" val="2045613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21</a:t>
            </a:fld>
            <a:endParaRPr lang="zh-CN" altLang="en-US"/>
          </a:p>
        </p:txBody>
      </p:sp>
    </p:spTree>
    <p:extLst>
      <p:ext uri="{BB962C8B-B14F-4D97-AF65-F5344CB8AC3E}">
        <p14:creationId xmlns:p14="http://schemas.microsoft.com/office/powerpoint/2010/main" val="2651094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22</a:t>
            </a:fld>
            <a:endParaRPr lang="zh-CN" altLang="en-US"/>
          </a:p>
        </p:txBody>
      </p:sp>
    </p:spTree>
    <p:extLst>
      <p:ext uri="{BB962C8B-B14F-4D97-AF65-F5344CB8AC3E}">
        <p14:creationId xmlns:p14="http://schemas.microsoft.com/office/powerpoint/2010/main" val="2422242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23</a:t>
            </a:fld>
            <a:endParaRPr lang="zh-CN" altLang="en-US"/>
          </a:p>
        </p:txBody>
      </p:sp>
    </p:spTree>
    <p:extLst>
      <p:ext uri="{BB962C8B-B14F-4D97-AF65-F5344CB8AC3E}">
        <p14:creationId xmlns:p14="http://schemas.microsoft.com/office/powerpoint/2010/main" val="1095837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24</a:t>
            </a:fld>
            <a:endParaRPr lang="zh-CN" altLang="en-US"/>
          </a:p>
        </p:txBody>
      </p:sp>
    </p:spTree>
    <p:extLst>
      <p:ext uri="{BB962C8B-B14F-4D97-AF65-F5344CB8AC3E}">
        <p14:creationId xmlns:p14="http://schemas.microsoft.com/office/powerpoint/2010/main" val="1837647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25</a:t>
            </a:fld>
            <a:endParaRPr lang="zh-CN" altLang="en-US"/>
          </a:p>
        </p:txBody>
      </p:sp>
    </p:spTree>
    <p:extLst>
      <p:ext uri="{BB962C8B-B14F-4D97-AF65-F5344CB8AC3E}">
        <p14:creationId xmlns:p14="http://schemas.microsoft.com/office/powerpoint/2010/main" val="2456431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从中国国际商业航天高峰论坛解到，我国正在建设的首个卫星物联网</a:t>
            </a:r>
            <a:r>
              <a:rPr lang="en-US" altLang="zh-CN" dirty="0" smtClean="0"/>
              <a:t>--"</a:t>
            </a:r>
            <a:r>
              <a:rPr lang="zh-CN" altLang="en-US" dirty="0" smtClean="0"/>
              <a:t>行云工程</a:t>
            </a:r>
            <a:r>
              <a:rPr lang="en-US" altLang="zh-CN" dirty="0" smtClean="0"/>
              <a:t>"</a:t>
            </a:r>
            <a:r>
              <a:rPr lang="zh-CN" altLang="en-US" dirty="0" smtClean="0"/>
              <a:t>进展顺利，预计将于</a:t>
            </a:r>
            <a:r>
              <a:rPr lang="en-US" altLang="zh-CN" dirty="0" smtClean="0"/>
              <a:t>2023</a:t>
            </a:r>
            <a:r>
              <a:rPr lang="zh-CN" altLang="en-US" dirty="0" smtClean="0"/>
              <a:t>年前后建设完成由百余颗卫星组成的</a:t>
            </a:r>
            <a:r>
              <a:rPr lang="en-US" altLang="zh-CN" dirty="0" smtClean="0"/>
              <a:t>"</a:t>
            </a:r>
            <a:r>
              <a:rPr lang="zh-CN" altLang="en-US" dirty="0" smtClean="0"/>
              <a:t>物联网星座</a:t>
            </a:r>
            <a:r>
              <a:rPr lang="en-US" altLang="zh-CN" dirty="0" smtClean="0"/>
              <a:t>"</a:t>
            </a:r>
            <a:r>
              <a:rPr lang="zh-CN" altLang="en-US" dirty="0" smtClean="0"/>
              <a:t>。目前第一阶段建设任务已全面完成。</a:t>
            </a:r>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7</a:t>
            </a:fld>
            <a:endParaRPr lang="zh-CN" altLang="en-US"/>
          </a:p>
        </p:txBody>
      </p:sp>
    </p:spTree>
    <p:extLst>
      <p:ext uri="{BB962C8B-B14F-4D97-AF65-F5344CB8AC3E}">
        <p14:creationId xmlns:p14="http://schemas.microsoft.com/office/powerpoint/2010/main" val="601157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26</a:t>
            </a:fld>
            <a:endParaRPr lang="zh-CN" altLang="en-US"/>
          </a:p>
        </p:txBody>
      </p:sp>
    </p:spTree>
    <p:extLst>
      <p:ext uri="{BB962C8B-B14F-4D97-AF65-F5344CB8AC3E}">
        <p14:creationId xmlns:p14="http://schemas.microsoft.com/office/powerpoint/2010/main" val="2785672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27</a:t>
            </a:fld>
            <a:endParaRPr lang="zh-CN" altLang="en-US"/>
          </a:p>
        </p:txBody>
      </p:sp>
    </p:spTree>
    <p:extLst>
      <p:ext uri="{BB962C8B-B14F-4D97-AF65-F5344CB8AC3E}">
        <p14:creationId xmlns:p14="http://schemas.microsoft.com/office/powerpoint/2010/main" val="1296142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28</a:t>
            </a:fld>
            <a:endParaRPr lang="zh-CN" altLang="en-US"/>
          </a:p>
        </p:txBody>
      </p:sp>
    </p:spTree>
    <p:extLst>
      <p:ext uri="{BB962C8B-B14F-4D97-AF65-F5344CB8AC3E}">
        <p14:creationId xmlns:p14="http://schemas.microsoft.com/office/powerpoint/2010/main" val="3856007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29</a:t>
            </a:fld>
            <a:endParaRPr lang="zh-CN" altLang="en-US"/>
          </a:p>
        </p:txBody>
      </p:sp>
    </p:spTree>
    <p:extLst>
      <p:ext uri="{BB962C8B-B14F-4D97-AF65-F5344CB8AC3E}">
        <p14:creationId xmlns:p14="http://schemas.microsoft.com/office/powerpoint/2010/main" val="1564038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30</a:t>
            </a:fld>
            <a:endParaRPr lang="zh-CN" altLang="en-US"/>
          </a:p>
        </p:txBody>
      </p:sp>
    </p:spTree>
    <p:extLst>
      <p:ext uri="{BB962C8B-B14F-4D97-AF65-F5344CB8AC3E}">
        <p14:creationId xmlns:p14="http://schemas.microsoft.com/office/powerpoint/2010/main" val="19571022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31</a:t>
            </a:fld>
            <a:endParaRPr lang="zh-CN" altLang="en-US"/>
          </a:p>
        </p:txBody>
      </p:sp>
    </p:spTree>
    <p:extLst>
      <p:ext uri="{BB962C8B-B14F-4D97-AF65-F5344CB8AC3E}">
        <p14:creationId xmlns:p14="http://schemas.microsoft.com/office/powerpoint/2010/main" val="8286088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32</a:t>
            </a:fld>
            <a:endParaRPr lang="zh-CN" altLang="en-US"/>
          </a:p>
        </p:txBody>
      </p:sp>
    </p:spTree>
    <p:extLst>
      <p:ext uri="{BB962C8B-B14F-4D97-AF65-F5344CB8AC3E}">
        <p14:creationId xmlns:p14="http://schemas.microsoft.com/office/powerpoint/2010/main" val="11103978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33</a:t>
            </a:fld>
            <a:endParaRPr lang="zh-CN" altLang="en-US"/>
          </a:p>
        </p:txBody>
      </p:sp>
    </p:spTree>
    <p:extLst>
      <p:ext uri="{BB962C8B-B14F-4D97-AF65-F5344CB8AC3E}">
        <p14:creationId xmlns:p14="http://schemas.microsoft.com/office/powerpoint/2010/main" val="243471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34</a:t>
            </a:fld>
            <a:endParaRPr lang="zh-CN" altLang="en-US"/>
          </a:p>
        </p:txBody>
      </p:sp>
    </p:spTree>
    <p:extLst>
      <p:ext uri="{BB962C8B-B14F-4D97-AF65-F5344CB8AC3E}">
        <p14:creationId xmlns:p14="http://schemas.microsoft.com/office/powerpoint/2010/main" val="33962744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35</a:t>
            </a:fld>
            <a:endParaRPr lang="zh-CN" altLang="en-US"/>
          </a:p>
        </p:txBody>
      </p:sp>
    </p:spTree>
    <p:extLst>
      <p:ext uri="{BB962C8B-B14F-4D97-AF65-F5344CB8AC3E}">
        <p14:creationId xmlns:p14="http://schemas.microsoft.com/office/powerpoint/2010/main" val="3031894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9</a:t>
            </a:fld>
            <a:endParaRPr lang="zh-CN" altLang="en-US"/>
          </a:p>
        </p:txBody>
      </p:sp>
    </p:spTree>
    <p:extLst>
      <p:ext uri="{BB962C8B-B14F-4D97-AF65-F5344CB8AC3E}">
        <p14:creationId xmlns:p14="http://schemas.microsoft.com/office/powerpoint/2010/main" val="26054342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36</a:t>
            </a:fld>
            <a:endParaRPr lang="zh-CN" altLang="en-US"/>
          </a:p>
        </p:txBody>
      </p:sp>
    </p:spTree>
    <p:extLst>
      <p:ext uri="{BB962C8B-B14F-4D97-AF65-F5344CB8AC3E}">
        <p14:creationId xmlns:p14="http://schemas.microsoft.com/office/powerpoint/2010/main" val="20695891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37</a:t>
            </a:fld>
            <a:endParaRPr lang="zh-CN" altLang="en-US"/>
          </a:p>
        </p:txBody>
      </p:sp>
    </p:spTree>
    <p:extLst>
      <p:ext uri="{BB962C8B-B14F-4D97-AF65-F5344CB8AC3E}">
        <p14:creationId xmlns:p14="http://schemas.microsoft.com/office/powerpoint/2010/main" val="7491498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38</a:t>
            </a:fld>
            <a:endParaRPr lang="zh-CN" altLang="en-US"/>
          </a:p>
        </p:txBody>
      </p:sp>
    </p:spTree>
    <p:extLst>
      <p:ext uri="{BB962C8B-B14F-4D97-AF65-F5344CB8AC3E}">
        <p14:creationId xmlns:p14="http://schemas.microsoft.com/office/powerpoint/2010/main" val="32479727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39</a:t>
            </a:fld>
            <a:endParaRPr lang="zh-CN" altLang="en-US"/>
          </a:p>
        </p:txBody>
      </p:sp>
    </p:spTree>
    <p:extLst>
      <p:ext uri="{BB962C8B-B14F-4D97-AF65-F5344CB8AC3E}">
        <p14:creationId xmlns:p14="http://schemas.microsoft.com/office/powerpoint/2010/main" val="5766694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40</a:t>
            </a:fld>
            <a:endParaRPr lang="zh-CN" altLang="en-US"/>
          </a:p>
        </p:txBody>
      </p:sp>
    </p:spTree>
    <p:extLst>
      <p:ext uri="{BB962C8B-B14F-4D97-AF65-F5344CB8AC3E}">
        <p14:creationId xmlns:p14="http://schemas.microsoft.com/office/powerpoint/2010/main" val="18647088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47</a:t>
            </a:fld>
            <a:endParaRPr lang="zh-CN" altLang="en-US"/>
          </a:p>
        </p:txBody>
      </p:sp>
    </p:spTree>
    <p:extLst>
      <p:ext uri="{BB962C8B-B14F-4D97-AF65-F5344CB8AC3E}">
        <p14:creationId xmlns:p14="http://schemas.microsoft.com/office/powerpoint/2010/main" val="39502734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49</a:t>
            </a:fld>
            <a:endParaRPr lang="zh-CN" altLang="en-US"/>
          </a:p>
        </p:txBody>
      </p:sp>
    </p:spTree>
    <p:extLst>
      <p:ext uri="{BB962C8B-B14F-4D97-AF65-F5344CB8AC3E}">
        <p14:creationId xmlns:p14="http://schemas.microsoft.com/office/powerpoint/2010/main" val="37494306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50</a:t>
            </a:fld>
            <a:endParaRPr lang="zh-CN" altLang="en-US"/>
          </a:p>
        </p:txBody>
      </p:sp>
    </p:spTree>
    <p:extLst>
      <p:ext uri="{BB962C8B-B14F-4D97-AF65-F5344CB8AC3E}">
        <p14:creationId xmlns:p14="http://schemas.microsoft.com/office/powerpoint/2010/main" val="42045786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51</a:t>
            </a:fld>
            <a:endParaRPr lang="zh-CN" altLang="en-US"/>
          </a:p>
        </p:txBody>
      </p:sp>
    </p:spTree>
    <p:extLst>
      <p:ext uri="{BB962C8B-B14F-4D97-AF65-F5344CB8AC3E}">
        <p14:creationId xmlns:p14="http://schemas.microsoft.com/office/powerpoint/2010/main" val="12794664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52</a:t>
            </a:fld>
            <a:endParaRPr lang="zh-CN" altLang="en-US"/>
          </a:p>
        </p:txBody>
      </p:sp>
    </p:spTree>
    <p:extLst>
      <p:ext uri="{BB962C8B-B14F-4D97-AF65-F5344CB8AC3E}">
        <p14:creationId xmlns:p14="http://schemas.microsoft.com/office/powerpoint/2010/main" val="188569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10</a:t>
            </a:fld>
            <a:endParaRPr lang="zh-CN" altLang="en-US"/>
          </a:p>
        </p:txBody>
      </p:sp>
    </p:spTree>
    <p:extLst>
      <p:ext uri="{BB962C8B-B14F-4D97-AF65-F5344CB8AC3E}">
        <p14:creationId xmlns:p14="http://schemas.microsoft.com/office/powerpoint/2010/main" val="26054342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53</a:t>
            </a:fld>
            <a:endParaRPr lang="zh-CN" altLang="en-US"/>
          </a:p>
        </p:txBody>
      </p:sp>
    </p:spTree>
    <p:extLst>
      <p:ext uri="{BB962C8B-B14F-4D97-AF65-F5344CB8AC3E}">
        <p14:creationId xmlns:p14="http://schemas.microsoft.com/office/powerpoint/2010/main" val="37816182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54</a:t>
            </a:fld>
            <a:endParaRPr lang="zh-CN" altLang="en-US"/>
          </a:p>
        </p:txBody>
      </p:sp>
    </p:spTree>
    <p:extLst>
      <p:ext uri="{BB962C8B-B14F-4D97-AF65-F5344CB8AC3E}">
        <p14:creationId xmlns:p14="http://schemas.microsoft.com/office/powerpoint/2010/main" val="26313937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55</a:t>
            </a:fld>
            <a:endParaRPr lang="zh-CN" altLang="en-US"/>
          </a:p>
        </p:txBody>
      </p:sp>
    </p:spTree>
    <p:extLst>
      <p:ext uri="{BB962C8B-B14F-4D97-AF65-F5344CB8AC3E}">
        <p14:creationId xmlns:p14="http://schemas.microsoft.com/office/powerpoint/2010/main" val="409291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56</a:t>
            </a:fld>
            <a:endParaRPr lang="zh-CN" altLang="en-US"/>
          </a:p>
        </p:txBody>
      </p:sp>
    </p:spTree>
    <p:extLst>
      <p:ext uri="{BB962C8B-B14F-4D97-AF65-F5344CB8AC3E}">
        <p14:creationId xmlns:p14="http://schemas.microsoft.com/office/powerpoint/2010/main" val="30879774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57</a:t>
            </a:fld>
            <a:endParaRPr lang="zh-CN" altLang="en-US"/>
          </a:p>
        </p:txBody>
      </p:sp>
    </p:spTree>
    <p:extLst>
      <p:ext uri="{BB962C8B-B14F-4D97-AF65-F5344CB8AC3E}">
        <p14:creationId xmlns:p14="http://schemas.microsoft.com/office/powerpoint/2010/main" val="18418090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58</a:t>
            </a:fld>
            <a:endParaRPr lang="zh-CN" altLang="en-US"/>
          </a:p>
        </p:txBody>
      </p:sp>
    </p:spTree>
    <p:extLst>
      <p:ext uri="{BB962C8B-B14F-4D97-AF65-F5344CB8AC3E}">
        <p14:creationId xmlns:p14="http://schemas.microsoft.com/office/powerpoint/2010/main" val="2174286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61</a:t>
            </a:fld>
            <a:endParaRPr lang="zh-CN" altLang="en-US"/>
          </a:p>
        </p:txBody>
      </p:sp>
    </p:spTree>
    <p:extLst>
      <p:ext uri="{BB962C8B-B14F-4D97-AF65-F5344CB8AC3E}">
        <p14:creationId xmlns:p14="http://schemas.microsoft.com/office/powerpoint/2010/main" val="15311990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68</a:t>
            </a:fld>
            <a:endParaRPr lang="zh-CN" altLang="en-US"/>
          </a:p>
        </p:txBody>
      </p:sp>
    </p:spTree>
    <p:extLst>
      <p:ext uri="{BB962C8B-B14F-4D97-AF65-F5344CB8AC3E}">
        <p14:creationId xmlns:p14="http://schemas.microsoft.com/office/powerpoint/2010/main" val="18730250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83</a:t>
            </a:fld>
            <a:endParaRPr lang="zh-CN" altLang="en-US"/>
          </a:p>
        </p:txBody>
      </p:sp>
    </p:spTree>
    <p:extLst>
      <p:ext uri="{BB962C8B-B14F-4D97-AF65-F5344CB8AC3E}">
        <p14:creationId xmlns:p14="http://schemas.microsoft.com/office/powerpoint/2010/main" val="12215385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84</a:t>
            </a:fld>
            <a:endParaRPr lang="zh-CN" altLang="en-US"/>
          </a:p>
        </p:txBody>
      </p:sp>
    </p:spTree>
    <p:extLst>
      <p:ext uri="{BB962C8B-B14F-4D97-AF65-F5344CB8AC3E}">
        <p14:creationId xmlns:p14="http://schemas.microsoft.com/office/powerpoint/2010/main" val="1633012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11</a:t>
            </a:fld>
            <a:endParaRPr lang="zh-CN" altLang="en-US"/>
          </a:p>
        </p:txBody>
      </p:sp>
    </p:spTree>
    <p:extLst>
      <p:ext uri="{BB962C8B-B14F-4D97-AF65-F5344CB8AC3E}">
        <p14:creationId xmlns:p14="http://schemas.microsoft.com/office/powerpoint/2010/main" val="12344481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85</a:t>
            </a:fld>
            <a:endParaRPr lang="zh-CN" altLang="en-US"/>
          </a:p>
        </p:txBody>
      </p:sp>
    </p:spTree>
    <p:extLst>
      <p:ext uri="{BB962C8B-B14F-4D97-AF65-F5344CB8AC3E}">
        <p14:creationId xmlns:p14="http://schemas.microsoft.com/office/powerpoint/2010/main" val="14885839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86</a:t>
            </a:fld>
            <a:endParaRPr lang="zh-CN" altLang="en-US"/>
          </a:p>
        </p:txBody>
      </p:sp>
    </p:spTree>
    <p:extLst>
      <p:ext uri="{BB962C8B-B14F-4D97-AF65-F5344CB8AC3E}">
        <p14:creationId xmlns:p14="http://schemas.microsoft.com/office/powerpoint/2010/main" val="2033736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87</a:t>
            </a:fld>
            <a:endParaRPr lang="zh-CN" altLang="en-US"/>
          </a:p>
        </p:txBody>
      </p:sp>
    </p:spTree>
    <p:extLst>
      <p:ext uri="{BB962C8B-B14F-4D97-AF65-F5344CB8AC3E}">
        <p14:creationId xmlns:p14="http://schemas.microsoft.com/office/powerpoint/2010/main" val="23401029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89</a:t>
            </a:fld>
            <a:endParaRPr lang="zh-CN" altLang="en-US"/>
          </a:p>
        </p:txBody>
      </p:sp>
    </p:spTree>
    <p:extLst>
      <p:ext uri="{BB962C8B-B14F-4D97-AF65-F5344CB8AC3E}">
        <p14:creationId xmlns:p14="http://schemas.microsoft.com/office/powerpoint/2010/main" val="14242891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90</a:t>
            </a:fld>
            <a:endParaRPr lang="zh-CN" altLang="en-US"/>
          </a:p>
        </p:txBody>
      </p:sp>
    </p:spTree>
    <p:extLst>
      <p:ext uri="{BB962C8B-B14F-4D97-AF65-F5344CB8AC3E}">
        <p14:creationId xmlns:p14="http://schemas.microsoft.com/office/powerpoint/2010/main" val="40371717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91</a:t>
            </a:fld>
            <a:endParaRPr lang="zh-CN" altLang="en-US"/>
          </a:p>
        </p:txBody>
      </p:sp>
    </p:spTree>
    <p:extLst>
      <p:ext uri="{BB962C8B-B14F-4D97-AF65-F5344CB8AC3E}">
        <p14:creationId xmlns:p14="http://schemas.microsoft.com/office/powerpoint/2010/main" val="41930628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92</a:t>
            </a:fld>
            <a:endParaRPr lang="zh-CN" altLang="en-US"/>
          </a:p>
        </p:txBody>
      </p:sp>
    </p:spTree>
    <p:extLst>
      <p:ext uri="{BB962C8B-B14F-4D97-AF65-F5344CB8AC3E}">
        <p14:creationId xmlns:p14="http://schemas.microsoft.com/office/powerpoint/2010/main" val="2133377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12</a:t>
            </a:fld>
            <a:endParaRPr lang="zh-CN" altLang="en-US"/>
          </a:p>
        </p:txBody>
      </p:sp>
    </p:spTree>
    <p:extLst>
      <p:ext uri="{BB962C8B-B14F-4D97-AF65-F5344CB8AC3E}">
        <p14:creationId xmlns:p14="http://schemas.microsoft.com/office/powerpoint/2010/main" val="428775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13</a:t>
            </a:fld>
            <a:endParaRPr lang="zh-CN" altLang="en-US"/>
          </a:p>
        </p:txBody>
      </p:sp>
    </p:spTree>
    <p:extLst>
      <p:ext uri="{BB962C8B-B14F-4D97-AF65-F5344CB8AC3E}">
        <p14:creationId xmlns:p14="http://schemas.microsoft.com/office/powerpoint/2010/main" val="801620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14</a:t>
            </a:fld>
            <a:endParaRPr lang="zh-CN" altLang="en-US"/>
          </a:p>
        </p:txBody>
      </p:sp>
    </p:spTree>
    <p:extLst>
      <p:ext uri="{BB962C8B-B14F-4D97-AF65-F5344CB8AC3E}">
        <p14:creationId xmlns:p14="http://schemas.microsoft.com/office/powerpoint/2010/main" val="1962951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15</a:t>
            </a:fld>
            <a:endParaRPr lang="zh-CN" altLang="en-US"/>
          </a:p>
        </p:txBody>
      </p:sp>
    </p:spTree>
    <p:extLst>
      <p:ext uri="{BB962C8B-B14F-4D97-AF65-F5344CB8AC3E}">
        <p14:creationId xmlns:p14="http://schemas.microsoft.com/office/powerpoint/2010/main" val="2605434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9416" y="1339977"/>
            <a:ext cx="10668000" cy="4967287"/>
          </a:xfrm>
        </p:spPr>
        <p:txBody>
          <a:bodyPr/>
          <a:lstStyle>
            <a:lvl1pPr>
              <a:defRPr sz="3200">
                <a:solidFill>
                  <a:srgbClr val="000000"/>
                </a:solidFill>
              </a:defRPr>
            </a:lvl1pPr>
            <a:lvl2pPr>
              <a:defRPr sz="3200"/>
            </a:lvl2pPr>
            <a:lvl3pPr>
              <a:defRPr sz="3200"/>
            </a:lvl3pPr>
            <a:lvl4pPr>
              <a:defRPr sz="3200">
                <a:solidFill>
                  <a:schemeClr val="accent5">
                    <a:lumMod val="75000"/>
                  </a:schemeClr>
                </a:solidFill>
              </a:defRPr>
            </a:lvl4pPr>
            <a:lvl5pPr>
              <a:defRPr sz="3200">
                <a:solidFill>
                  <a:schemeClr val="accent6">
                    <a:lumMod val="7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6"/>
          <p:cNvSpPr txBox="1"/>
          <p:nvPr userDrawn="1"/>
        </p:nvSpPr>
        <p:spPr>
          <a:xfrm>
            <a:off x="5807968" y="6332590"/>
            <a:ext cx="1512168" cy="369332"/>
          </a:xfrm>
          <a:prstGeom prst="rect">
            <a:avLst/>
          </a:prstGeom>
          <a:noFill/>
        </p:spPr>
        <p:txBody>
          <a:bodyPr wrap="square" rtlCol="0">
            <a:spAutoFit/>
          </a:bodyPr>
          <a:lstStyle/>
          <a:p>
            <a:fld id="{979AB64E-FD29-4C73-ACA3-4778A8921330}" type="slidenum">
              <a:rPr lang="zh-CN" altLang="en-US" smtClean="0">
                <a:solidFill>
                  <a:srgbClr val="000000"/>
                </a:solidFill>
              </a:rPr>
              <a:t>‹#›</a:t>
            </a:fld>
            <a:endParaRPr lang="zh-CN" altLang="en-US" dirty="0">
              <a:solidFill>
                <a:srgbClr val="000000"/>
              </a:solidFill>
            </a:endParaRPr>
          </a:p>
        </p:txBody>
      </p:sp>
    </p:spTree>
    <p:extLst>
      <p:ext uri="{BB962C8B-B14F-4D97-AF65-F5344CB8AC3E}">
        <p14:creationId xmlns:p14="http://schemas.microsoft.com/office/powerpoint/2010/main" val="3009148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703512" y="332656"/>
            <a:ext cx="8712968" cy="648072"/>
          </a:xfrm>
          <a:prstGeom prst="rect">
            <a:avLst/>
          </a:prstGeom>
        </p:spPr>
        <p:txBody>
          <a:bodyPr anchor="t"/>
          <a:lstStyle>
            <a:lvl1pPr algn="ctr">
              <a:defRPr sz="4000" b="1" cap="all">
                <a:solidFill>
                  <a:srgbClr val="000099"/>
                </a:solidFill>
              </a:defRPr>
            </a:lvl1pPr>
          </a:lstStyle>
          <a:p>
            <a:r>
              <a:rPr lang="zh-CN" altLang="en-US" dirty="0"/>
              <a:t>物联网技术概论</a:t>
            </a:r>
          </a:p>
        </p:txBody>
      </p:sp>
      <p:sp>
        <p:nvSpPr>
          <p:cNvPr id="3" name="文本占位符 2"/>
          <p:cNvSpPr>
            <a:spLocks noGrp="1"/>
          </p:cNvSpPr>
          <p:nvPr>
            <p:ph type="body" idx="1" hasCustomPrompt="1"/>
          </p:nvPr>
        </p:nvSpPr>
        <p:spPr>
          <a:xfrm>
            <a:off x="1127448" y="1844824"/>
            <a:ext cx="10363200" cy="2736304"/>
          </a:xfrm>
        </p:spPr>
        <p:txBody>
          <a:bodyPr anchor="b"/>
          <a:lstStyle>
            <a:lvl1pPr marL="457200" indent="-457200">
              <a:buFont typeface="Arial" pitchFamily="34" charset="0"/>
              <a:buChar char="•"/>
              <a:defRPr sz="3200" b="1">
                <a:solidFill>
                  <a:srgbClr val="000000"/>
                </a:solidFill>
                <a:latin typeface="宋体" pitchFamily="2" charset="-122"/>
                <a:ea typeface="宋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第</a:t>
            </a:r>
            <a:r>
              <a:rPr lang="en-US" altLang="zh-CN" dirty="0"/>
              <a:t>1</a:t>
            </a:r>
            <a:r>
              <a:rPr lang="zh-CN" altLang="en-US" dirty="0"/>
              <a:t>章</a:t>
            </a:r>
            <a:endParaRPr lang="en-US" altLang="zh-CN" dirty="0"/>
          </a:p>
          <a:p>
            <a:pPr lvl="0"/>
            <a:r>
              <a:rPr lang="zh-CN" altLang="en-US" dirty="0"/>
              <a:t>第</a:t>
            </a:r>
            <a:r>
              <a:rPr lang="en-US" altLang="zh-CN" dirty="0"/>
              <a:t>2</a:t>
            </a:r>
            <a:r>
              <a:rPr lang="zh-CN" altLang="en-US" dirty="0"/>
              <a:t>章</a:t>
            </a:r>
            <a:endParaRPr lang="en-US" altLang="zh-CN" dirty="0"/>
          </a:p>
          <a:p>
            <a:pPr lvl="0"/>
            <a:r>
              <a:rPr lang="zh-CN" altLang="en-US" dirty="0"/>
              <a:t>第</a:t>
            </a:r>
            <a:r>
              <a:rPr lang="en-US" altLang="zh-CN" dirty="0"/>
              <a:t>3</a:t>
            </a:r>
            <a:r>
              <a:rPr lang="zh-CN" altLang="en-US" dirty="0"/>
              <a:t>章</a:t>
            </a:r>
            <a:endParaRPr lang="en-US" altLang="zh-CN" dirty="0"/>
          </a:p>
          <a:p>
            <a:pPr lvl="0"/>
            <a:r>
              <a:rPr lang="zh-CN" altLang="en-US" dirty="0"/>
              <a:t>第</a:t>
            </a:r>
            <a:r>
              <a:rPr lang="en-US" altLang="zh-CN" dirty="0"/>
              <a:t>4</a:t>
            </a:r>
            <a:r>
              <a:rPr lang="zh-CN" altLang="en-US" dirty="0"/>
              <a:t>章</a:t>
            </a:r>
            <a:endParaRPr lang="en-US" altLang="zh-CN" dirty="0"/>
          </a:p>
          <a:p>
            <a:pPr lvl="0"/>
            <a:endParaRPr lang="zh-CN" altLang="en-US" dirty="0"/>
          </a:p>
        </p:txBody>
      </p:sp>
    </p:spTree>
    <p:extLst>
      <p:ext uri="{BB962C8B-B14F-4D97-AF65-F5344CB8AC3E}">
        <p14:creationId xmlns:p14="http://schemas.microsoft.com/office/powerpoint/2010/main" val="190514612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2"/>
          <p:cNvSpPr txBox="1">
            <a:spLocks noChangeArrowheads="1"/>
          </p:cNvSpPr>
          <p:nvPr userDrawn="1"/>
        </p:nvSpPr>
        <p:spPr bwMode="auto">
          <a:xfrm>
            <a:off x="1219859" y="404663"/>
            <a:ext cx="424964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r>
              <a:rPr lang="zh-CN" altLang="en-US" dirty="0"/>
              <a:t>第</a:t>
            </a:r>
            <a:r>
              <a:rPr lang="en-US" altLang="zh-CN" dirty="0"/>
              <a:t>1</a:t>
            </a:r>
            <a:r>
              <a:rPr lang="zh-CN" altLang="en-US" dirty="0"/>
              <a:t>章 绪论</a:t>
            </a:r>
          </a:p>
        </p:txBody>
      </p:sp>
      <p:sp>
        <p:nvSpPr>
          <p:cNvPr id="6" name="TextBox 5"/>
          <p:cNvSpPr txBox="1"/>
          <p:nvPr userDrawn="1"/>
        </p:nvSpPr>
        <p:spPr>
          <a:xfrm>
            <a:off x="1245608" y="1556792"/>
            <a:ext cx="6912768" cy="4343497"/>
          </a:xfrm>
          <a:prstGeom prst="rect">
            <a:avLst/>
          </a:prstGeom>
          <a:noFill/>
        </p:spPr>
        <p:txBody>
          <a:bodyPr wrap="square" rtlCol="0">
            <a:spAutoFit/>
          </a:bodyPr>
          <a:lstStyle/>
          <a:p>
            <a:pPr lvl="0">
              <a:lnSpc>
                <a:spcPct val="125000"/>
              </a:lnSpc>
            </a:pPr>
            <a:r>
              <a:rPr lang="en-US" altLang="zh-CN" sz="3200" b="1" dirty="0">
                <a:solidFill>
                  <a:srgbClr val="000000"/>
                </a:solidFill>
                <a:latin typeface="+mn-lt"/>
                <a:ea typeface="宋体" pitchFamily="2" charset="-122"/>
              </a:rPr>
              <a:t>1.1  </a:t>
            </a:r>
            <a:r>
              <a:rPr lang="zh-CN" altLang="zh-CN" sz="3200" b="1" dirty="0">
                <a:solidFill>
                  <a:srgbClr val="000000"/>
                </a:solidFill>
                <a:latin typeface="+mn-lt"/>
                <a:ea typeface="宋体" pitchFamily="2" charset="-122"/>
              </a:rPr>
              <a:t>物联网的起源与发展</a:t>
            </a:r>
            <a:endParaRPr lang="en-US" altLang="zh-CN" sz="3200" b="1" dirty="0">
              <a:solidFill>
                <a:srgbClr val="000000"/>
              </a:solidFill>
              <a:latin typeface="+mn-lt"/>
              <a:ea typeface="宋体" pitchFamily="2" charset="-122"/>
            </a:endParaRPr>
          </a:p>
          <a:p>
            <a:pPr lvl="0">
              <a:lnSpc>
                <a:spcPct val="125000"/>
              </a:lnSpc>
            </a:pPr>
            <a:r>
              <a:rPr lang="en-US" altLang="zh-CN" sz="3200" b="1" dirty="0">
                <a:solidFill>
                  <a:srgbClr val="000000"/>
                </a:solidFill>
                <a:latin typeface="+mn-lt"/>
                <a:ea typeface="宋体" pitchFamily="2" charset="-122"/>
              </a:rPr>
              <a:t>1.2  </a:t>
            </a:r>
            <a:r>
              <a:rPr lang="zh-CN" altLang="zh-CN" sz="3200" b="1" dirty="0">
                <a:solidFill>
                  <a:srgbClr val="000000"/>
                </a:solidFill>
                <a:latin typeface="+mn-lt"/>
                <a:ea typeface="宋体" pitchFamily="2" charset="-122"/>
              </a:rPr>
              <a:t>物联网的概念</a:t>
            </a:r>
            <a:endParaRPr lang="en-US" altLang="zh-CN" sz="3200" b="1" dirty="0">
              <a:solidFill>
                <a:srgbClr val="000000"/>
              </a:solidFill>
              <a:latin typeface="+mn-lt"/>
              <a:ea typeface="宋体" pitchFamily="2" charset="-122"/>
            </a:endParaRPr>
          </a:p>
          <a:p>
            <a:pPr lvl="0">
              <a:lnSpc>
                <a:spcPct val="125000"/>
              </a:lnSpc>
            </a:pPr>
            <a:r>
              <a:rPr lang="en-US" altLang="zh-CN" sz="3200" b="1" dirty="0">
                <a:solidFill>
                  <a:srgbClr val="000000"/>
                </a:solidFill>
                <a:latin typeface="+mn-lt"/>
                <a:ea typeface="宋体" pitchFamily="2" charset="-122"/>
              </a:rPr>
              <a:t>1.3  </a:t>
            </a:r>
            <a:r>
              <a:rPr lang="zh-CN" altLang="zh-CN" sz="3200" b="1" dirty="0">
                <a:solidFill>
                  <a:srgbClr val="000000"/>
                </a:solidFill>
                <a:latin typeface="+mn-lt"/>
                <a:ea typeface="宋体" pitchFamily="2" charset="-122"/>
              </a:rPr>
              <a:t>物联网关键技术</a:t>
            </a:r>
            <a:endParaRPr lang="en-US" altLang="zh-CN" sz="3200" b="1" dirty="0">
              <a:solidFill>
                <a:srgbClr val="000000"/>
              </a:solidFill>
              <a:latin typeface="+mn-lt"/>
              <a:ea typeface="宋体" pitchFamily="2" charset="-122"/>
            </a:endParaRPr>
          </a:p>
          <a:p>
            <a:pPr lvl="0">
              <a:lnSpc>
                <a:spcPct val="125000"/>
              </a:lnSpc>
            </a:pPr>
            <a:r>
              <a:rPr lang="en-US" altLang="zh-CN" sz="3200" b="1" dirty="0">
                <a:solidFill>
                  <a:srgbClr val="000000"/>
                </a:solidFill>
                <a:latin typeface="+mn-lt"/>
                <a:ea typeface="宋体" pitchFamily="2" charset="-122"/>
              </a:rPr>
              <a:t>1.4  </a:t>
            </a:r>
            <a:r>
              <a:rPr lang="zh-CN" altLang="zh-CN" sz="3200" b="1" kern="100" dirty="0">
                <a:solidFill>
                  <a:srgbClr val="000000"/>
                </a:solidFill>
                <a:effectLst/>
                <a:latin typeface="+mn-lt"/>
                <a:ea typeface="宋体" pitchFamily="2" charset="-122"/>
                <a:cs typeface="Times New Roman"/>
              </a:rPr>
              <a:t>物联网的体系结构</a:t>
            </a:r>
            <a:endParaRPr lang="en-US" altLang="zh-CN" sz="3200" b="1" kern="100" dirty="0">
              <a:solidFill>
                <a:srgbClr val="000000"/>
              </a:solidFill>
              <a:effectLst/>
              <a:latin typeface="+mn-lt"/>
              <a:ea typeface="宋体" pitchFamily="2" charset="-122"/>
              <a:cs typeface="Times New Roman"/>
            </a:endParaRPr>
          </a:p>
          <a:p>
            <a:pPr lvl="0">
              <a:lnSpc>
                <a:spcPct val="125000"/>
              </a:lnSpc>
            </a:pPr>
            <a:r>
              <a:rPr lang="en-US" altLang="zh-CN" sz="3200" b="1" kern="100" dirty="0">
                <a:solidFill>
                  <a:srgbClr val="000000"/>
                </a:solidFill>
                <a:effectLst/>
                <a:latin typeface="+mn-lt"/>
                <a:ea typeface="宋体" pitchFamily="2" charset="-122"/>
                <a:cs typeface="Times New Roman"/>
              </a:rPr>
              <a:t>1.5  </a:t>
            </a:r>
            <a:r>
              <a:rPr lang="zh-CN" altLang="zh-CN" sz="3200" b="1" kern="100" dirty="0">
                <a:solidFill>
                  <a:srgbClr val="000000"/>
                </a:solidFill>
                <a:effectLst/>
                <a:latin typeface="+mn-lt"/>
                <a:ea typeface="宋体" pitchFamily="2" charset="-122"/>
                <a:cs typeface="Times New Roman"/>
              </a:rPr>
              <a:t>物联网的应用前景</a:t>
            </a:r>
            <a:endParaRPr lang="en-US" altLang="zh-CN" sz="3200" b="1" dirty="0">
              <a:solidFill>
                <a:srgbClr val="000000"/>
              </a:solidFill>
              <a:latin typeface="+mn-lt"/>
              <a:ea typeface="宋体" pitchFamily="2" charset="-122"/>
            </a:endParaRPr>
          </a:p>
          <a:p>
            <a:pPr lvl="0">
              <a:lnSpc>
                <a:spcPct val="125000"/>
              </a:lnSpc>
            </a:pPr>
            <a:r>
              <a:rPr lang="en-US" altLang="zh-CN" sz="3200" b="1" dirty="0">
                <a:solidFill>
                  <a:srgbClr val="000000"/>
                </a:solidFill>
                <a:latin typeface="+mn-lt"/>
                <a:ea typeface="宋体" pitchFamily="2" charset="-122"/>
              </a:rPr>
              <a:t>1.6  </a:t>
            </a:r>
            <a:r>
              <a:rPr lang="zh-CN" altLang="zh-CN" sz="3200" b="1" kern="100" dirty="0">
                <a:solidFill>
                  <a:srgbClr val="000000"/>
                </a:solidFill>
                <a:effectLst/>
                <a:latin typeface="+mn-lt"/>
                <a:ea typeface="宋体" pitchFamily="2" charset="-122"/>
                <a:cs typeface="Times New Roman"/>
              </a:rPr>
              <a:t>物联网的发展趋势</a:t>
            </a:r>
            <a:endParaRPr lang="zh-CN" altLang="en-US" sz="3200" b="1" dirty="0">
              <a:solidFill>
                <a:srgbClr val="000000"/>
              </a:solidFill>
              <a:latin typeface="+mn-lt"/>
              <a:ea typeface="宋体" pitchFamily="2" charset="-122"/>
            </a:endParaRPr>
          </a:p>
          <a:p>
            <a:pPr>
              <a:lnSpc>
                <a:spcPct val="125000"/>
              </a:lnSpc>
            </a:pPr>
            <a:endParaRPr lang="zh-CN" altLang="en-US" sz="3200" b="1" dirty="0">
              <a:solidFill>
                <a:srgbClr val="000000"/>
              </a:solidFill>
              <a:latin typeface="+mn-lt"/>
              <a:ea typeface="宋体" pitchFamily="2" charset="-122"/>
            </a:endParaRPr>
          </a:p>
        </p:txBody>
      </p:sp>
    </p:spTree>
    <p:extLst>
      <p:ext uri="{BB962C8B-B14F-4D97-AF65-F5344CB8AC3E}">
        <p14:creationId xmlns:p14="http://schemas.microsoft.com/office/powerpoint/2010/main" val="1844747912"/>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755651" y="1341439"/>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14436" name="AutoShape 4"/>
          <p:cNvSpPr>
            <a:spLocks noChangeArrowheads="1"/>
          </p:cNvSpPr>
          <p:nvPr/>
        </p:nvSpPr>
        <p:spPr bwMode="auto">
          <a:xfrm>
            <a:off x="814918" y="1125539"/>
            <a:ext cx="10610849"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002060"/>
          </a:solidFill>
          <a:ln w="9525">
            <a:solidFill>
              <a:srgbClr val="000000"/>
            </a:solidFill>
            <a:round/>
            <a:headEnd/>
            <a:tailEnd/>
          </a:ln>
        </p:spPr>
        <p:txBody>
          <a:bodyPr/>
          <a:lstStyle/>
          <a:p>
            <a:pPr>
              <a:defRPr/>
            </a:pPr>
            <a:endParaRPr lang="zh-CN" altLang="zh-CN" sz="2400" b="0" i="0">
              <a:solidFill>
                <a:srgbClr val="000000"/>
              </a:solidFill>
            </a:endParaRPr>
          </a:p>
        </p:txBody>
      </p:sp>
      <p:pic>
        <p:nvPicPr>
          <p:cNvPr id="9" name="图片 8">
            <a:extLst>
              <a:ext uri="{FF2B5EF4-FFF2-40B4-BE49-F238E27FC236}">
                <a16:creationId xmlns:a16="http://schemas.microsoft.com/office/drawing/2014/main" id="{B61F17EA-31DC-4498-B59C-B6430A0CC39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4680" y="-27384"/>
            <a:ext cx="1224136" cy="1224136"/>
          </a:xfrm>
          <a:prstGeom prst="rect">
            <a:avLst/>
          </a:prstGeom>
        </p:spPr>
      </p:pic>
      <p:sp>
        <p:nvSpPr>
          <p:cNvPr id="8" name="标题 5"/>
          <p:cNvSpPr txBox="1">
            <a:spLocks/>
          </p:cNvSpPr>
          <p:nvPr userDrawn="1"/>
        </p:nvSpPr>
        <p:spPr>
          <a:xfrm>
            <a:off x="10031760" y="260648"/>
            <a:ext cx="2160240" cy="432048"/>
          </a:xfrm>
          <a:prstGeom prst="rect">
            <a:avLst/>
          </a:prstGeom>
        </p:spPr>
        <p:txBody>
          <a:bodyPr/>
          <a:lstStyle>
            <a:lvl1pPr algn="l" rtl="0" eaLnBrk="1" fontAlgn="base" hangingPunct="1">
              <a:spcBef>
                <a:spcPct val="0"/>
              </a:spcBef>
              <a:spcAft>
                <a:spcPct val="0"/>
              </a:spcAft>
              <a:defRPr sz="2000">
                <a:solidFill>
                  <a:srgbClr val="000000"/>
                </a:solidFill>
                <a:latin typeface="华文新魏" pitchFamily="2" charset="-122"/>
                <a:ea typeface="华文新魏" pitchFamily="2" charset="-122"/>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r>
              <a:rPr lang="zh-CN" altLang="en-US"/>
              <a:t>   物联网技术概论</a:t>
            </a:r>
            <a:endParaRPr lang="zh-CN" altLang="en-US" dirty="0"/>
          </a:p>
        </p:txBody>
      </p:sp>
    </p:spTree>
  </p:cSld>
  <p:clrMap bg1="dk2" tx1="lt1" bg2="dk1" tx2="lt2" accent1="accent1" accent2="accent2" accent3="accent3" accent4="accent4" accent5="accent5" accent6="accent6" hlink="hlink" folHlink="folHlink"/>
  <p:sldLayoutIdLst>
    <p:sldLayoutId id="2147483662" r:id="rId1"/>
    <p:sldLayoutId id="2147483663" r:id="rId2"/>
    <p:sldLayoutId id="2147483666" r:id="rId3"/>
  </p:sldLayoutIdLst>
  <p:transition/>
  <p:hf hdr="0" ftr="0" dt="0"/>
  <p:txStyles>
    <p:title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p:titleStyle>
    <p:bodyStyle>
      <a:lvl1pPr marL="469900" indent="-469900" algn="l" rtl="0" eaLnBrk="1" fontAlgn="base" hangingPunct="1">
        <a:spcBef>
          <a:spcPct val="10000"/>
        </a:spcBef>
        <a:spcAft>
          <a:spcPct val="0"/>
        </a:spcAft>
        <a:buClr>
          <a:schemeClr val="accent2"/>
        </a:buClr>
        <a:buFont typeface="Wingdings" pitchFamily="2" charset="2"/>
        <a:buChar char="o"/>
        <a:defRPr lang="zh-CN" altLang="zh-CN" sz="3200" b="1" smtClean="0">
          <a:solidFill>
            <a:srgbClr val="000099"/>
          </a:solidFill>
          <a:effectLst/>
          <a:latin typeface="宋体" pitchFamily="2" charset="-122"/>
          <a:ea typeface="宋体" pitchFamily="2" charset="-122"/>
          <a:cs typeface="+mn-cs"/>
        </a:defRPr>
      </a:lvl1pPr>
      <a:lvl2pPr marL="712788" indent="-357188" algn="l" rtl="0" eaLnBrk="1" fontAlgn="base" hangingPunct="1">
        <a:spcBef>
          <a:spcPct val="10000"/>
        </a:spcBef>
        <a:spcAft>
          <a:spcPct val="0"/>
        </a:spcAft>
        <a:buClr>
          <a:schemeClr val="accent2"/>
        </a:buClr>
        <a:buFont typeface="Wingdings" pitchFamily="2" charset="2"/>
        <a:buChar char="n"/>
        <a:defRPr sz="3200" b="1">
          <a:solidFill>
            <a:srgbClr val="000099"/>
          </a:solidFill>
          <a:latin typeface="宋体" pitchFamily="2" charset="-122"/>
          <a:ea typeface="宋体" pitchFamily="2" charset="-122"/>
        </a:defRPr>
      </a:lvl2pPr>
      <a:lvl3pPr marL="985838" indent="-357188" algn="l" rtl="0" eaLnBrk="1" fontAlgn="base" hangingPunct="1">
        <a:spcBef>
          <a:spcPct val="10000"/>
        </a:spcBef>
        <a:spcAft>
          <a:spcPct val="0"/>
        </a:spcAft>
        <a:buClr>
          <a:schemeClr val="accent2"/>
        </a:buClr>
        <a:buFont typeface="Wingdings" pitchFamily="2" charset="2"/>
        <a:buChar char="p"/>
        <a:defRPr sz="3200" b="1">
          <a:solidFill>
            <a:srgbClr val="000099"/>
          </a:solidFill>
          <a:latin typeface="宋体" pitchFamily="2" charset="-122"/>
          <a:ea typeface="宋体" pitchFamily="2" charset="-122"/>
        </a:defRPr>
      </a:lvl3pPr>
      <a:lvl4pPr marL="1258888" indent="-273050" algn="l" rtl="0" eaLnBrk="1" fontAlgn="base" hangingPunct="1">
        <a:spcBef>
          <a:spcPct val="10000"/>
        </a:spcBef>
        <a:spcAft>
          <a:spcPct val="0"/>
        </a:spcAft>
        <a:buClr>
          <a:schemeClr val="accent2"/>
        </a:buClr>
        <a:buFont typeface="Wingdings" pitchFamily="2" charset="2"/>
        <a:buChar char="n"/>
        <a:defRPr sz="3200" b="1">
          <a:solidFill>
            <a:srgbClr val="000099"/>
          </a:solidFill>
          <a:latin typeface="宋体" pitchFamily="2" charset="-122"/>
          <a:ea typeface="宋体" pitchFamily="2" charset="-122"/>
        </a:defRPr>
      </a:lvl4pPr>
      <a:lvl5pPr marL="1614488" indent="-273050" algn="l" rtl="0" eaLnBrk="1" fontAlgn="base" hangingPunct="1">
        <a:spcBef>
          <a:spcPct val="10000"/>
        </a:spcBef>
        <a:spcAft>
          <a:spcPct val="0"/>
        </a:spcAft>
        <a:buClr>
          <a:schemeClr val="accent2"/>
        </a:buClr>
        <a:buFont typeface="Wingdings" pitchFamily="2" charset="2"/>
        <a:buChar char="§"/>
        <a:defRPr sz="3200" b="1">
          <a:solidFill>
            <a:srgbClr val="000099"/>
          </a:solidFill>
          <a:latin typeface="宋体" pitchFamily="2" charset="-122"/>
          <a:ea typeface="宋体" pitchFamily="2" charset="-122"/>
        </a:defRPr>
      </a:lvl5pPr>
      <a:lvl6pPr marL="25511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2.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6</a:t>
            </a:r>
            <a:r>
              <a:rPr lang="zh-CN" altLang="en-US" dirty="0"/>
              <a:t>章 近距离无线通信技术</a:t>
            </a:r>
            <a:br>
              <a:rPr lang="zh-CN" altLang="en-US" dirty="0"/>
            </a:br>
            <a:endParaRPr lang="zh-CN" altLang="en-US" dirty="0"/>
          </a:p>
        </p:txBody>
      </p:sp>
      <p:sp>
        <p:nvSpPr>
          <p:cNvPr id="3" name="文本占位符 2"/>
          <p:cNvSpPr>
            <a:spLocks noGrp="1"/>
          </p:cNvSpPr>
          <p:nvPr>
            <p:ph type="body" idx="1"/>
          </p:nvPr>
        </p:nvSpPr>
        <p:spPr/>
        <p:txBody>
          <a:bodyPr anchor="ctr"/>
          <a:lstStyle/>
          <a:p>
            <a:pPr marL="0" indent="0" algn="ctr">
              <a:spcBef>
                <a:spcPct val="0"/>
              </a:spcBef>
              <a:buNone/>
            </a:pPr>
            <a:r>
              <a:rPr lang="zh-CN" altLang="en-US" sz="5400" dirty="0">
                <a:solidFill>
                  <a:srgbClr val="00B0F0"/>
                </a:solidFill>
                <a:latin typeface="黑体" panose="02010609060101010101" pitchFamily="49" charset="-122"/>
                <a:ea typeface="黑体" panose="02010609060101010101" pitchFamily="49" charset="-122"/>
              </a:rPr>
              <a:t>第</a:t>
            </a:r>
            <a:r>
              <a:rPr lang="en-US" altLang="zh-CN" sz="5400" dirty="0">
                <a:solidFill>
                  <a:srgbClr val="00B0F0"/>
                </a:solidFill>
                <a:latin typeface="黑体" panose="02010609060101010101" pitchFamily="49" charset="-122"/>
                <a:ea typeface="黑体" panose="02010609060101010101" pitchFamily="49" charset="-122"/>
              </a:rPr>
              <a:t>6</a:t>
            </a:r>
            <a:r>
              <a:rPr lang="zh-CN" altLang="en-US" sz="5400" dirty="0">
                <a:solidFill>
                  <a:srgbClr val="00B0F0"/>
                </a:solidFill>
                <a:latin typeface="黑体" panose="02010609060101010101" pitchFamily="49" charset="-122"/>
                <a:ea typeface="黑体" panose="02010609060101010101" pitchFamily="49" charset="-122"/>
              </a:rPr>
              <a:t>章 近距离无线通信技术</a:t>
            </a:r>
          </a:p>
        </p:txBody>
      </p:sp>
    </p:spTree>
    <p:extLst>
      <p:ext uri="{BB962C8B-B14F-4D97-AF65-F5344CB8AC3E}">
        <p14:creationId xmlns:p14="http://schemas.microsoft.com/office/powerpoint/2010/main" val="29013248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388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Bef>
                <a:spcPct val="0"/>
              </a:spcBef>
              <a:buFont typeface="Wingdings" panose="05000000000000000000" pitchFamily="2" charset="2"/>
              <a:buChar char="u"/>
            </a:pPr>
            <a:r>
              <a:rPr lang="en-US" altLang="zh-CN" dirty="0">
                <a:latin typeface="+mn-lt"/>
              </a:rPr>
              <a:t>ZigBee</a:t>
            </a:r>
            <a:r>
              <a:rPr lang="zh-CN" altLang="zh-CN" dirty="0"/>
              <a:t>技术的特点主要体现在以下几个方面</a:t>
            </a:r>
            <a:r>
              <a:rPr lang="zh-CN" altLang="zh-CN" dirty="0" smtClean="0"/>
              <a:t>。</a:t>
            </a:r>
            <a:endParaRPr lang="en-US" altLang="zh-CN" dirty="0" smtClean="0"/>
          </a:p>
          <a:p>
            <a:pPr algn="just">
              <a:spcBef>
                <a:spcPct val="0"/>
              </a:spcBef>
              <a:buFont typeface="Wingdings" panose="05000000000000000000" pitchFamily="2" charset="2"/>
              <a:buChar char="u"/>
            </a:pPr>
            <a:endParaRPr lang="en-US" altLang="zh-CN" dirty="0"/>
          </a:p>
          <a:p>
            <a:pPr algn="just">
              <a:spcBef>
                <a:spcPct val="0"/>
              </a:spcBef>
            </a:pPr>
            <a:r>
              <a:rPr lang="zh-CN" altLang="zh-CN" dirty="0">
                <a:solidFill>
                  <a:srgbClr val="0000FF"/>
                </a:solidFill>
              </a:rPr>
              <a:t>低功耗</a:t>
            </a:r>
          </a:p>
          <a:p>
            <a:pPr marL="0" indent="720000" algn="just">
              <a:spcBef>
                <a:spcPct val="0"/>
              </a:spcBef>
              <a:buNone/>
            </a:pPr>
            <a:r>
              <a:rPr lang="en-US" altLang="zh-CN" sz="2800" dirty="0">
                <a:latin typeface="+mn-lt"/>
              </a:rPr>
              <a:t>ZigBee</a:t>
            </a:r>
            <a:r>
              <a:rPr lang="zh-CN" altLang="zh-CN" sz="2800" dirty="0">
                <a:latin typeface="+mn-lt"/>
              </a:rPr>
              <a:t>设备为低功耗设备，其发射输出为</a:t>
            </a:r>
            <a:r>
              <a:rPr lang="en-US" altLang="zh-CN" sz="2800" dirty="0">
                <a:latin typeface="+mn-lt"/>
              </a:rPr>
              <a:t>0</a:t>
            </a:r>
            <a:r>
              <a:rPr lang="zh-CN" altLang="zh-CN" sz="2800" dirty="0">
                <a:latin typeface="+mn-lt"/>
              </a:rPr>
              <a:t>～</a:t>
            </a:r>
            <a:r>
              <a:rPr lang="en-US" altLang="zh-CN" sz="2800" dirty="0">
                <a:latin typeface="+mn-lt"/>
              </a:rPr>
              <a:t>3.6dBm</a:t>
            </a:r>
            <a:r>
              <a:rPr lang="zh-CN" altLang="zh-CN" sz="2800" dirty="0">
                <a:latin typeface="+mn-lt"/>
              </a:rPr>
              <a:t>，具有能量检测和链路质量指示能力，根据这些检测结果，设备可自动调整发射功率，在保证链路质量的条件下，消耗最少的设备能量。在低耗电待机模式下，</a:t>
            </a:r>
            <a:r>
              <a:rPr lang="en-US" altLang="zh-CN" sz="2800" dirty="0">
                <a:latin typeface="+mn-lt"/>
              </a:rPr>
              <a:t>2</a:t>
            </a:r>
            <a:r>
              <a:rPr lang="zh-CN" altLang="zh-CN" sz="2800" dirty="0">
                <a:latin typeface="+mn-lt"/>
              </a:rPr>
              <a:t>节</a:t>
            </a:r>
            <a:r>
              <a:rPr lang="en-US" altLang="zh-CN" sz="2800" dirty="0">
                <a:latin typeface="+mn-lt"/>
              </a:rPr>
              <a:t>5</a:t>
            </a:r>
            <a:r>
              <a:rPr lang="zh-CN" altLang="zh-CN" sz="2800" dirty="0">
                <a:latin typeface="+mn-lt"/>
              </a:rPr>
              <a:t>号干电池可支持</a:t>
            </a:r>
            <a:r>
              <a:rPr lang="en-US" altLang="zh-CN" sz="2800" dirty="0">
                <a:latin typeface="+mn-lt"/>
              </a:rPr>
              <a:t>1</a:t>
            </a:r>
            <a:r>
              <a:rPr lang="zh-CN" altLang="zh-CN" sz="2800" dirty="0">
                <a:latin typeface="+mn-lt"/>
              </a:rPr>
              <a:t>个节点工作</a:t>
            </a:r>
            <a:r>
              <a:rPr lang="en-US" altLang="zh-CN" sz="2800" dirty="0">
                <a:latin typeface="+mn-lt"/>
              </a:rPr>
              <a:t>6</a:t>
            </a:r>
            <a:r>
              <a:rPr lang="zh-CN" altLang="zh-CN" sz="2800" dirty="0">
                <a:latin typeface="+mn-lt"/>
              </a:rPr>
              <a:t>～</a:t>
            </a:r>
            <a:r>
              <a:rPr lang="en-US" altLang="zh-CN" sz="2800" dirty="0">
                <a:latin typeface="+mn-lt"/>
              </a:rPr>
              <a:t>24</a:t>
            </a:r>
            <a:r>
              <a:rPr lang="zh-CN" altLang="zh-CN" sz="2800" dirty="0">
                <a:latin typeface="+mn-lt"/>
              </a:rPr>
              <a:t>个月，甚至更长。</a:t>
            </a:r>
          </a:p>
          <a:p>
            <a:pPr>
              <a:spcBef>
                <a:spcPct val="0"/>
              </a:spcBef>
            </a:pPr>
            <a:endParaRPr lang="zh-CN" altLang="zh-CN" dirty="0"/>
          </a:p>
          <a:p>
            <a:pPr marL="0" indent="0">
              <a:spcBef>
                <a:spcPct val="0"/>
              </a:spcBef>
              <a:buNone/>
            </a:pPr>
            <a:endParaRPr lang="zh-CN" altLang="zh-CN"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6.1.2  </a:t>
            </a:r>
            <a:r>
              <a:rPr lang="zh-CN" altLang="en-US" dirty="0"/>
              <a:t>技术特点</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3287543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6.5.2  </a:t>
            </a:r>
            <a:r>
              <a:rPr lang="zh-CN" altLang="en-US" dirty="0"/>
              <a:t>关键技术</a:t>
            </a:r>
          </a:p>
        </p:txBody>
      </p:sp>
      <p:sp>
        <p:nvSpPr>
          <p:cNvPr id="4"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t>5. </a:t>
            </a:r>
            <a:r>
              <a:rPr lang="zh-CN" altLang="zh-CN" dirty="0"/>
              <a:t>收发信机的设计</a:t>
            </a:r>
          </a:p>
          <a:p>
            <a:pPr algn="just">
              <a:spcBef>
                <a:spcPct val="0"/>
              </a:spcBef>
            </a:pPr>
            <a:r>
              <a:rPr lang="zh-CN" altLang="zh-CN" dirty="0"/>
              <a:t>在得到相同性能的前提下，</a:t>
            </a:r>
            <a:r>
              <a:rPr lang="en-US" altLang="zh-CN" dirty="0"/>
              <a:t>UWB</a:t>
            </a:r>
            <a:r>
              <a:rPr lang="zh-CN" altLang="zh-CN" dirty="0"/>
              <a:t>收发信机的结构比传统的无线收发信机要简单。传统的无线收发信机大多采用超外差式结构，</a:t>
            </a:r>
            <a:r>
              <a:rPr lang="en-US" altLang="zh-CN" dirty="0"/>
              <a:t>UWB</a:t>
            </a:r>
            <a:r>
              <a:rPr lang="zh-CN" altLang="zh-CN" dirty="0"/>
              <a:t>收发信机采用零差结构，实现起来也十分简单，无须本振、功放压控振荡器、锁相环、混频器等环节</a:t>
            </a:r>
            <a:r>
              <a:rPr lang="zh-CN" altLang="en-US" dirty="0"/>
              <a:t>。</a:t>
            </a:r>
            <a:endParaRPr lang="zh-CN" altLang="zh-CN" dirty="0"/>
          </a:p>
        </p:txBody>
      </p:sp>
    </p:spTree>
    <p:extLst>
      <p:ext uri="{BB962C8B-B14F-4D97-AF65-F5344CB8AC3E}">
        <p14:creationId xmlns:p14="http://schemas.microsoft.com/office/powerpoint/2010/main" val="35151647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6.5.3  </a:t>
            </a:r>
            <a:r>
              <a:rPr lang="zh-CN" altLang="en-US" dirty="0"/>
              <a:t>技术特点</a:t>
            </a:r>
          </a:p>
        </p:txBody>
      </p:sp>
      <p:sp>
        <p:nvSpPr>
          <p:cNvPr id="4" name="内容占位符 2"/>
          <p:cNvSpPr txBox="1">
            <a:spLocks/>
          </p:cNvSpPr>
          <p:nvPr/>
        </p:nvSpPr>
        <p:spPr bwMode="auto">
          <a:xfrm>
            <a:off x="839416" y="1339977"/>
            <a:ext cx="10801200" cy="1945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solidFill>
                  <a:srgbClr val="0000FF"/>
                </a:solidFill>
              </a:rPr>
              <a:t>1. </a:t>
            </a:r>
            <a:r>
              <a:rPr lang="zh-CN" altLang="zh-CN" dirty="0">
                <a:solidFill>
                  <a:srgbClr val="0000FF"/>
                </a:solidFill>
              </a:rPr>
              <a:t>传输速率高</a:t>
            </a:r>
          </a:p>
          <a:p>
            <a:pPr algn="just">
              <a:spcBef>
                <a:spcPct val="0"/>
              </a:spcBef>
            </a:pPr>
            <a:r>
              <a:rPr lang="zh-CN" altLang="zh-CN" sz="2800" dirty="0"/>
              <a:t>由于</a:t>
            </a:r>
            <a:r>
              <a:rPr lang="en-US" altLang="zh-CN" sz="2800" dirty="0"/>
              <a:t>UWB</a:t>
            </a:r>
            <a:r>
              <a:rPr lang="zh-CN" altLang="zh-CN" sz="2800" dirty="0"/>
              <a:t>系统使用高达</a:t>
            </a:r>
            <a:r>
              <a:rPr lang="en-US" altLang="zh-CN" sz="2800" dirty="0"/>
              <a:t>500MHz</a:t>
            </a:r>
            <a:r>
              <a:rPr lang="zh-CN" altLang="zh-CN" sz="2800" dirty="0"/>
              <a:t>～</a:t>
            </a:r>
            <a:r>
              <a:rPr lang="en-US" altLang="zh-CN" sz="2800" dirty="0"/>
              <a:t>7.5GHz</a:t>
            </a:r>
            <a:r>
              <a:rPr lang="zh-CN" altLang="zh-CN" sz="2800" dirty="0"/>
              <a:t>力的带宽，根据香农信道容量公式，即使发射功率很低，也可以在短距离上实现高达几百兆至</a:t>
            </a:r>
            <a:r>
              <a:rPr lang="en-US" altLang="zh-CN" sz="2800" dirty="0"/>
              <a:t>1Gb/s</a:t>
            </a:r>
            <a:r>
              <a:rPr lang="zh-CN" altLang="zh-CN" sz="2800" dirty="0"/>
              <a:t>的传输速率</a:t>
            </a:r>
            <a:r>
              <a:rPr lang="zh-CN" altLang="en-US" sz="2800" dirty="0"/>
              <a:t>。</a:t>
            </a:r>
            <a:endParaRPr lang="zh-CN" altLang="zh-CN" sz="2800" dirty="0"/>
          </a:p>
        </p:txBody>
      </p:sp>
      <p:sp>
        <p:nvSpPr>
          <p:cNvPr id="5" name="内容占位符 2"/>
          <p:cNvSpPr txBox="1">
            <a:spLocks/>
          </p:cNvSpPr>
          <p:nvPr/>
        </p:nvSpPr>
        <p:spPr bwMode="auto">
          <a:xfrm>
            <a:off x="839416" y="3284985"/>
            <a:ext cx="10873208"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solidFill>
                  <a:srgbClr val="0000FF"/>
                </a:solidFill>
              </a:rPr>
              <a:t>2. </a:t>
            </a:r>
            <a:r>
              <a:rPr lang="zh-CN" altLang="zh-CN" dirty="0">
                <a:solidFill>
                  <a:srgbClr val="0000FF"/>
                </a:solidFill>
              </a:rPr>
              <a:t>通信距离短</a:t>
            </a:r>
          </a:p>
          <a:p>
            <a:pPr algn="just">
              <a:spcBef>
                <a:spcPct val="0"/>
              </a:spcBef>
            </a:pPr>
            <a:r>
              <a:rPr lang="zh-CN" altLang="zh-CN" sz="2800" dirty="0"/>
              <a:t>超宽带信号具有极其丰富的频率成分，</a:t>
            </a:r>
            <a:r>
              <a:rPr lang="zh-CN" altLang="en-US" sz="2800" dirty="0"/>
              <a:t>但</a:t>
            </a:r>
            <a:r>
              <a:rPr lang="zh-CN" altLang="zh-CN" sz="2800" dirty="0"/>
              <a:t>随着传输距离的增加，高频信号衰落更快，因此，</a:t>
            </a:r>
            <a:r>
              <a:rPr lang="en-US" altLang="zh-CN" sz="2800" dirty="0"/>
              <a:t>UWB</a:t>
            </a:r>
            <a:r>
              <a:rPr lang="zh-CN" altLang="zh-CN" sz="2800" dirty="0"/>
              <a:t>系统更适合于短距离通信。</a:t>
            </a:r>
          </a:p>
        </p:txBody>
      </p:sp>
      <p:sp>
        <p:nvSpPr>
          <p:cNvPr id="6" name="内容占位符 2"/>
          <p:cNvSpPr txBox="1">
            <a:spLocks/>
          </p:cNvSpPr>
          <p:nvPr/>
        </p:nvSpPr>
        <p:spPr bwMode="auto">
          <a:xfrm>
            <a:off x="816198" y="4869160"/>
            <a:ext cx="10824417" cy="1772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solidFill>
                  <a:srgbClr val="0000FF"/>
                </a:solidFill>
              </a:rPr>
              <a:t>3. </a:t>
            </a:r>
            <a:r>
              <a:rPr lang="zh-CN" altLang="zh-CN" dirty="0">
                <a:solidFill>
                  <a:srgbClr val="0000FF"/>
                </a:solidFill>
              </a:rPr>
              <a:t>系统共存性好、通信保密度高</a:t>
            </a:r>
          </a:p>
          <a:p>
            <a:pPr algn="just">
              <a:spcBef>
                <a:spcPct val="0"/>
              </a:spcBef>
            </a:pPr>
            <a:r>
              <a:rPr lang="en-US" altLang="zh-CN" sz="2800" dirty="0"/>
              <a:t>UWB</a:t>
            </a:r>
            <a:r>
              <a:rPr lang="zh-CN" altLang="zh-CN" sz="2800" dirty="0"/>
              <a:t>系统与传统的窄带系统有着良好的共存性，同时，极低的功率谱密度使</a:t>
            </a:r>
            <a:r>
              <a:rPr lang="en-US" altLang="zh-CN" sz="2800" dirty="0"/>
              <a:t>UWB</a:t>
            </a:r>
            <a:r>
              <a:rPr lang="zh-CN" altLang="zh-CN" sz="2800" dirty="0"/>
              <a:t>信号具有很强的隐蔽性，很难被截获，这对提高通信的保密性非常有利。</a:t>
            </a:r>
          </a:p>
        </p:txBody>
      </p:sp>
    </p:spTree>
    <p:extLst>
      <p:ext uri="{BB962C8B-B14F-4D97-AF65-F5344CB8AC3E}">
        <p14:creationId xmlns:p14="http://schemas.microsoft.com/office/powerpoint/2010/main" val="34234639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6.5.3  </a:t>
            </a:r>
            <a:r>
              <a:rPr lang="zh-CN" altLang="en-US" dirty="0"/>
              <a:t>技术特点</a:t>
            </a:r>
          </a:p>
        </p:txBody>
      </p:sp>
      <p:sp>
        <p:nvSpPr>
          <p:cNvPr id="4"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solidFill>
                  <a:srgbClr val="0000FF"/>
                </a:solidFill>
              </a:rPr>
              <a:t>4. </a:t>
            </a:r>
            <a:r>
              <a:rPr lang="zh-CN" altLang="zh-CN" dirty="0">
                <a:solidFill>
                  <a:srgbClr val="0000FF"/>
                </a:solidFill>
              </a:rPr>
              <a:t>定位精度极高、抗多径能力强</a:t>
            </a:r>
          </a:p>
          <a:p>
            <a:pPr algn="just">
              <a:spcBef>
                <a:spcPct val="0"/>
              </a:spcBef>
            </a:pPr>
            <a:r>
              <a:rPr lang="zh-CN" altLang="zh-CN" sz="2800" dirty="0"/>
              <a:t>由于</a:t>
            </a:r>
            <a:r>
              <a:rPr lang="en-US" altLang="zh-CN" sz="2800" dirty="0"/>
              <a:t>UWB</a:t>
            </a:r>
            <a:r>
              <a:rPr lang="zh-CN" altLang="zh-CN" sz="2800" dirty="0"/>
              <a:t>信号采用持续时间极短的窄脉冲，其时间、空间分辨能力都很强。具有很强的穿透地表面、墙壁和其他物体的能力，可在室内和地下进行精确定位。</a:t>
            </a:r>
            <a:endParaRPr lang="en-US" altLang="zh-CN" sz="2800" dirty="0"/>
          </a:p>
          <a:p>
            <a:pPr algn="just">
              <a:spcBef>
                <a:spcPct val="0"/>
              </a:spcBef>
            </a:pPr>
            <a:r>
              <a:rPr lang="zh-CN" altLang="zh-CN" sz="2800" dirty="0"/>
              <a:t>采用超宽带无线电通信，可以将定位与通信合一，宽度极短的脉冲信息又具有天然的高多径分辨率，抗多径能力强，从而在各种无线环境中具有优越的传输性能。</a:t>
            </a:r>
          </a:p>
        </p:txBody>
      </p:sp>
    </p:spTree>
    <p:extLst>
      <p:ext uri="{BB962C8B-B14F-4D97-AF65-F5344CB8AC3E}">
        <p14:creationId xmlns:p14="http://schemas.microsoft.com/office/powerpoint/2010/main" val="17764275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6.5.3  </a:t>
            </a:r>
            <a:r>
              <a:rPr lang="zh-CN" altLang="en-US" dirty="0"/>
              <a:t>技术特点</a:t>
            </a:r>
          </a:p>
        </p:txBody>
      </p:sp>
      <p:sp>
        <p:nvSpPr>
          <p:cNvPr id="4"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solidFill>
                  <a:srgbClr val="0000FF"/>
                </a:solidFill>
              </a:rPr>
              <a:t>5. </a:t>
            </a:r>
            <a:r>
              <a:rPr lang="zh-CN" altLang="zh-CN" dirty="0">
                <a:solidFill>
                  <a:srgbClr val="0000FF"/>
                </a:solidFill>
              </a:rPr>
              <a:t>体积小、功耗低</a:t>
            </a:r>
          </a:p>
          <a:p>
            <a:pPr algn="just">
              <a:spcBef>
                <a:spcPct val="0"/>
              </a:spcBef>
            </a:pPr>
            <a:r>
              <a:rPr lang="zh-CN" altLang="zh-CN" sz="2800" dirty="0"/>
              <a:t>传统的</a:t>
            </a:r>
            <a:r>
              <a:rPr lang="en-US" altLang="zh-CN" sz="2800" dirty="0"/>
              <a:t>UWB</a:t>
            </a:r>
            <a:r>
              <a:rPr lang="zh-CN" altLang="zh-CN" sz="2800" dirty="0"/>
              <a:t>技术无须正弦载波，数据被调制在纳秒级基带窄脉冲上传输，接收机利用相关器直接完成信号检测。收发信机不需要复杂的载频调制解调电路和滤波器等，因此，可以大大降低系统复杂度，减小收发信机体积和功耗。 </a:t>
            </a:r>
          </a:p>
        </p:txBody>
      </p:sp>
    </p:spTree>
    <p:extLst>
      <p:ext uri="{BB962C8B-B14F-4D97-AF65-F5344CB8AC3E}">
        <p14:creationId xmlns:p14="http://schemas.microsoft.com/office/powerpoint/2010/main" val="5240693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6.5.4  </a:t>
            </a:r>
            <a:r>
              <a:rPr lang="zh-CN" altLang="en-US" dirty="0"/>
              <a:t>系统基本模型</a:t>
            </a:r>
          </a:p>
        </p:txBody>
      </p:sp>
      <p:sp>
        <p:nvSpPr>
          <p:cNvPr id="4" name="内容占位符 2"/>
          <p:cNvSpPr txBox="1">
            <a:spLocks/>
          </p:cNvSpPr>
          <p:nvPr/>
        </p:nvSpPr>
        <p:spPr bwMode="auto">
          <a:xfrm>
            <a:off x="762000" y="1360545"/>
            <a:ext cx="7892286" cy="6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UWB</a:t>
            </a:r>
            <a:r>
              <a:rPr lang="zh-CN" altLang="zh-CN" dirty="0"/>
              <a:t>无线传输的基本模型如</a:t>
            </a:r>
            <a:r>
              <a:rPr lang="zh-CN" altLang="zh-CN" dirty="0" smtClean="0"/>
              <a:t>图所</a:t>
            </a:r>
            <a:r>
              <a:rPr lang="zh-CN" altLang="zh-CN" dirty="0"/>
              <a:t>示。</a:t>
            </a:r>
            <a:endParaRPr lang="en-US" altLang="zh-CN" dirty="0"/>
          </a:p>
          <a:p>
            <a:pPr marL="0" indent="0">
              <a:spcBef>
                <a:spcPct val="0"/>
              </a:spcBef>
              <a:buNone/>
            </a:pPr>
            <a:endParaRPr lang="en-US" altLang="zh-CN" dirty="0"/>
          </a:p>
          <a:p>
            <a:pPr marL="0" indent="0">
              <a:spcBef>
                <a:spcPct val="0"/>
              </a:spcBef>
              <a:buNone/>
            </a:pPr>
            <a:endParaRPr lang="en-US" altLang="zh-CN" dirty="0"/>
          </a:p>
          <a:p>
            <a:pPr marL="0" indent="0">
              <a:spcBef>
                <a:spcPct val="0"/>
              </a:spcBef>
              <a:buNone/>
            </a:pPr>
            <a:endParaRPr lang="en-US" altLang="zh-CN" dirty="0"/>
          </a:p>
          <a:p>
            <a:pPr marL="0" indent="0">
              <a:spcBef>
                <a:spcPct val="0"/>
              </a:spcBef>
              <a:buNone/>
            </a:pPr>
            <a:endParaRPr lang="en-US" altLang="zh-CN" dirty="0"/>
          </a:p>
          <a:p>
            <a:pPr marL="0" indent="0">
              <a:spcBef>
                <a:spcPct val="0"/>
              </a:spcBef>
              <a:buNone/>
            </a:pPr>
            <a:endParaRPr lang="en-US" altLang="zh-CN" dirty="0"/>
          </a:p>
          <a:p>
            <a:pPr marL="0" indent="0">
              <a:spcBef>
                <a:spcPct val="0"/>
              </a:spcBef>
              <a:buNone/>
            </a:pPr>
            <a:endParaRPr lang="en-US" altLang="zh-CN" dirty="0"/>
          </a:p>
          <a:p>
            <a:pPr marL="0" indent="0">
              <a:spcBef>
                <a:spcPct val="0"/>
              </a:spcBef>
              <a:buNone/>
            </a:pPr>
            <a:endParaRPr lang="en-US" altLang="zh-CN" dirty="0"/>
          </a:p>
          <a:p>
            <a:pPr marL="0" indent="0">
              <a:spcBef>
                <a:spcPct val="0"/>
              </a:spcBef>
              <a:buNone/>
            </a:pPr>
            <a:endParaRPr lang="zh-CN" altLang="zh-CN" dirty="0"/>
          </a:p>
        </p:txBody>
      </p:sp>
      <p:pic>
        <p:nvPicPr>
          <p:cNvPr id="5" name="图片 4"/>
          <p:cNvPicPr/>
          <p:nvPr/>
        </p:nvPicPr>
        <p:blipFill>
          <a:blip r:embed="rId2"/>
          <a:stretch>
            <a:fillRect/>
          </a:stretch>
        </p:blipFill>
        <p:spPr>
          <a:xfrm>
            <a:off x="2999656" y="2165252"/>
            <a:ext cx="5654630" cy="1632570"/>
          </a:xfrm>
          <a:prstGeom prst="rect">
            <a:avLst/>
          </a:prstGeom>
          <a:noFill/>
          <a:ln w="9525">
            <a:noFill/>
          </a:ln>
        </p:spPr>
      </p:pic>
      <p:sp>
        <p:nvSpPr>
          <p:cNvPr id="6" name="矩形 5"/>
          <p:cNvSpPr/>
          <p:nvPr/>
        </p:nvSpPr>
        <p:spPr>
          <a:xfrm>
            <a:off x="4070721" y="3974234"/>
            <a:ext cx="3507692" cy="400110"/>
          </a:xfrm>
          <a:prstGeom prst="rect">
            <a:avLst/>
          </a:prstGeom>
        </p:spPr>
        <p:txBody>
          <a:bodyPr wrap="none">
            <a:spAutoFit/>
          </a:bodyPr>
          <a:lstStyle/>
          <a:p>
            <a:r>
              <a:rPr lang="zh-CN" altLang="zh-CN" sz="2000" b="1" dirty="0" smtClean="0">
                <a:solidFill>
                  <a:srgbClr val="000000"/>
                </a:solidFill>
              </a:rPr>
              <a:t>图</a:t>
            </a:r>
            <a:r>
              <a:rPr lang="en-US" altLang="zh-CN" sz="2000" b="1" dirty="0" smtClean="0">
                <a:solidFill>
                  <a:srgbClr val="000000"/>
                </a:solidFill>
              </a:rPr>
              <a:t>  UWB</a:t>
            </a:r>
            <a:r>
              <a:rPr lang="zh-CN" altLang="zh-CN" sz="2000" b="1" dirty="0">
                <a:solidFill>
                  <a:srgbClr val="000000"/>
                </a:solidFill>
              </a:rPr>
              <a:t>传输系统的基本模型</a:t>
            </a:r>
          </a:p>
        </p:txBody>
      </p:sp>
      <p:sp>
        <p:nvSpPr>
          <p:cNvPr id="7" name="内容占位符 2"/>
          <p:cNvSpPr txBox="1">
            <a:spLocks/>
          </p:cNvSpPr>
          <p:nvPr/>
        </p:nvSpPr>
        <p:spPr bwMode="auto">
          <a:xfrm>
            <a:off x="725996" y="4725144"/>
            <a:ext cx="10986628" cy="1852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sz="2800" dirty="0" smtClean="0"/>
              <a:t>UWB</a:t>
            </a:r>
            <a:r>
              <a:rPr lang="zh-CN" altLang="zh-CN" sz="2800" dirty="0"/>
              <a:t>无线传输的基本模型主要由</a:t>
            </a:r>
            <a:r>
              <a:rPr lang="en-US" altLang="zh-CN" sz="2800" dirty="0"/>
              <a:t>4</a:t>
            </a:r>
            <a:r>
              <a:rPr lang="zh-CN" altLang="zh-CN" sz="2800" dirty="0"/>
              <a:t>部分组成：</a:t>
            </a:r>
            <a:r>
              <a:rPr lang="zh-CN" altLang="zh-CN" sz="2800" dirty="0">
                <a:solidFill>
                  <a:schemeClr val="bg2"/>
                </a:solidFill>
              </a:rPr>
              <a:t>脉冲发生器、脉冲调制模块、低噪声放大器模块和相关接收机</a:t>
            </a:r>
            <a:r>
              <a:rPr lang="zh-CN" altLang="zh-CN" sz="2800" dirty="0" smtClean="0"/>
              <a:t>。</a:t>
            </a:r>
            <a:r>
              <a:rPr lang="en-US" altLang="zh-CN" sz="2800" dirty="0" smtClean="0"/>
              <a:t>UWB</a:t>
            </a:r>
            <a:r>
              <a:rPr lang="zh-CN" altLang="zh-CN" sz="2800" dirty="0"/>
              <a:t>无线传输</a:t>
            </a:r>
            <a:r>
              <a:rPr lang="zh-CN" altLang="zh-CN" sz="2800" dirty="0" smtClean="0"/>
              <a:t>技术与</a:t>
            </a:r>
            <a:r>
              <a:rPr lang="zh-CN" altLang="zh-CN" sz="2800" dirty="0"/>
              <a:t>传统的无线发射、接收机结构相比，</a:t>
            </a:r>
            <a:r>
              <a:rPr lang="en-US" altLang="zh-CN" sz="2800" dirty="0"/>
              <a:t>UWB</a:t>
            </a:r>
            <a:r>
              <a:rPr lang="zh-CN" altLang="zh-CN" sz="2800" dirty="0"/>
              <a:t>的发射、接收机结构相对简单，易于实现。</a:t>
            </a:r>
            <a:endParaRPr lang="en-US" altLang="zh-CN" sz="2800" dirty="0"/>
          </a:p>
          <a:p>
            <a:pPr marL="0" indent="0">
              <a:spcBef>
                <a:spcPct val="0"/>
              </a:spcBef>
              <a:buNone/>
            </a:pPr>
            <a:endParaRPr lang="zh-CN" altLang="zh-CN" sz="2800" dirty="0"/>
          </a:p>
        </p:txBody>
      </p:sp>
    </p:spTree>
    <p:extLst>
      <p:ext uri="{BB962C8B-B14F-4D97-AF65-F5344CB8AC3E}">
        <p14:creationId xmlns:p14="http://schemas.microsoft.com/office/powerpoint/2010/main" val="8655791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6.5.5  </a:t>
            </a:r>
            <a:r>
              <a:rPr lang="zh-CN" altLang="en-US" dirty="0"/>
              <a:t>超宽带技术的应用</a:t>
            </a:r>
          </a:p>
        </p:txBody>
      </p:sp>
      <p:sp>
        <p:nvSpPr>
          <p:cNvPr id="4" name="内容占位符 2"/>
          <p:cNvSpPr txBox="1">
            <a:spLocks/>
          </p:cNvSpPr>
          <p:nvPr/>
        </p:nvSpPr>
        <p:spPr bwMode="auto">
          <a:xfrm>
            <a:off x="762000" y="1360544"/>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UWB</a:t>
            </a:r>
            <a:r>
              <a:rPr lang="zh-CN" altLang="zh-CN" dirty="0"/>
              <a:t>技术具有系统结构简单、发射信号功率低、抗多径衰落能力强、安全性高、穿透特性强等优点，尤其适用于在室内等密集多径场所建立一个高效的无线个域网（</a:t>
            </a:r>
            <a:r>
              <a:rPr lang="en-US" altLang="zh-CN" dirty="0"/>
              <a:t>WPAN</a:t>
            </a:r>
            <a:r>
              <a:rPr lang="zh-CN" altLang="zh-CN" dirty="0"/>
              <a:t>）。其应用与发展主要表现在以下两个方面。</a:t>
            </a:r>
            <a:endParaRPr lang="en-US" altLang="zh-CN" dirty="0"/>
          </a:p>
          <a:p>
            <a:pPr lvl="1" algn="just">
              <a:spcBef>
                <a:spcPct val="0"/>
              </a:spcBef>
              <a:buFont typeface="Wingdings" panose="05000000000000000000" pitchFamily="2" charset="2"/>
              <a:buChar char="n"/>
            </a:pPr>
            <a:r>
              <a:rPr lang="en-US" altLang="zh-CN" dirty="0"/>
              <a:t> </a:t>
            </a:r>
            <a:r>
              <a:rPr lang="zh-CN" altLang="zh-CN" dirty="0"/>
              <a:t>在高速</a:t>
            </a:r>
            <a:r>
              <a:rPr lang="en-US" altLang="zh-CN" dirty="0"/>
              <a:t>WPAN</a:t>
            </a:r>
            <a:r>
              <a:rPr lang="zh-CN" altLang="zh-CN" dirty="0"/>
              <a:t>中的应用</a:t>
            </a:r>
            <a:endParaRPr lang="en-US" altLang="zh-CN" dirty="0"/>
          </a:p>
          <a:p>
            <a:pPr lvl="1" algn="just">
              <a:spcBef>
                <a:spcPct val="0"/>
              </a:spcBef>
              <a:buFont typeface="Wingdings" panose="05000000000000000000" pitchFamily="2" charset="2"/>
              <a:buChar char="n"/>
            </a:pPr>
            <a:r>
              <a:rPr lang="en-US" altLang="zh-CN" dirty="0"/>
              <a:t> </a:t>
            </a:r>
            <a:r>
              <a:rPr lang="zh-CN" altLang="zh-CN" dirty="0"/>
              <a:t>在</a:t>
            </a:r>
            <a:r>
              <a:rPr lang="zh-CN" altLang="en-US" dirty="0"/>
              <a:t>低</a:t>
            </a:r>
            <a:r>
              <a:rPr lang="zh-CN" altLang="zh-CN" dirty="0"/>
              <a:t>速</a:t>
            </a:r>
            <a:r>
              <a:rPr lang="en-US" altLang="zh-CN" dirty="0"/>
              <a:t>WPAN</a:t>
            </a:r>
            <a:r>
              <a:rPr lang="zh-CN" altLang="zh-CN" dirty="0"/>
              <a:t>中的应用</a:t>
            </a:r>
            <a:endParaRPr lang="en-US" altLang="zh-CN" dirty="0"/>
          </a:p>
          <a:p>
            <a:pPr lvl="1" algn="just">
              <a:spcBef>
                <a:spcPct val="0"/>
              </a:spcBef>
            </a:pPr>
            <a:endParaRPr lang="en-US" altLang="zh-CN" dirty="0"/>
          </a:p>
        </p:txBody>
      </p:sp>
    </p:spTree>
    <p:extLst>
      <p:ext uri="{BB962C8B-B14F-4D97-AF65-F5344CB8AC3E}">
        <p14:creationId xmlns:p14="http://schemas.microsoft.com/office/powerpoint/2010/main" val="26546252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6.5.5  </a:t>
            </a:r>
            <a:r>
              <a:rPr lang="zh-CN" altLang="en-US" dirty="0"/>
              <a:t>超宽带技术的应用</a:t>
            </a:r>
          </a:p>
        </p:txBody>
      </p:sp>
      <p:sp>
        <p:nvSpPr>
          <p:cNvPr id="4" name="内容占位符 2"/>
          <p:cNvSpPr txBox="1">
            <a:spLocks/>
          </p:cNvSpPr>
          <p:nvPr/>
        </p:nvSpPr>
        <p:spPr bwMode="auto">
          <a:xfrm>
            <a:off x="762000" y="1360544"/>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en-US" altLang="zh-CN" dirty="0"/>
              <a:t> </a:t>
            </a:r>
            <a:r>
              <a:rPr lang="zh-CN" altLang="zh-CN" dirty="0"/>
              <a:t>在高速</a:t>
            </a:r>
            <a:r>
              <a:rPr lang="en-US" altLang="zh-CN" dirty="0"/>
              <a:t>WPAN</a:t>
            </a:r>
            <a:r>
              <a:rPr lang="zh-CN" altLang="zh-CN" dirty="0"/>
              <a:t>中的应用</a:t>
            </a:r>
            <a:endParaRPr lang="en-US" altLang="zh-CN" dirty="0"/>
          </a:p>
          <a:p>
            <a:pPr marL="720000" lvl="2" indent="514350" algn="just">
              <a:spcBef>
                <a:spcPct val="0"/>
              </a:spcBef>
              <a:buFont typeface="Wingdings" panose="05000000000000000000" pitchFamily="2" charset="2"/>
              <a:buChar char="p"/>
            </a:pPr>
            <a:r>
              <a:rPr lang="zh-CN" altLang="zh-CN" sz="2800" dirty="0">
                <a:solidFill>
                  <a:srgbClr val="000000"/>
                </a:solidFill>
                <a:latin typeface="+mn-lt"/>
              </a:rPr>
              <a:t>高速</a:t>
            </a:r>
            <a:r>
              <a:rPr lang="en-US" altLang="zh-CN" sz="2800" dirty="0">
                <a:solidFill>
                  <a:srgbClr val="000000"/>
                </a:solidFill>
                <a:latin typeface="+mn-lt"/>
              </a:rPr>
              <a:t>WPAN</a:t>
            </a:r>
            <a:r>
              <a:rPr lang="zh-CN" altLang="zh-CN" sz="2800" dirty="0">
                <a:solidFill>
                  <a:srgbClr val="000000"/>
                </a:solidFill>
                <a:latin typeface="+mn-lt"/>
              </a:rPr>
              <a:t>的主要目标是解决个人空间内各种办公设备及消费类电子产品之间的无线连接，以实现信息的高速交换、处理、存储等，其应用场合包括办公室、家庭等。</a:t>
            </a:r>
            <a:endParaRPr lang="en-US" altLang="zh-CN" sz="2800" dirty="0">
              <a:solidFill>
                <a:srgbClr val="000000"/>
              </a:solidFill>
              <a:latin typeface="+mn-lt"/>
            </a:endParaRPr>
          </a:p>
          <a:p>
            <a:pPr lvl="1">
              <a:spcBef>
                <a:spcPct val="0"/>
              </a:spcBef>
              <a:buFont typeface="Wingdings" panose="05000000000000000000" pitchFamily="2" charset="2"/>
              <a:buChar char="n"/>
            </a:pPr>
            <a:r>
              <a:rPr lang="en-US" altLang="zh-CN" dirty="0"/>
              <a:t> </a:t>
            </a:r>
            <a:r>
              <a:rPr lang="zh-CN" altLang="zh-CN" dirty="0"/>
              <a:t>在低速</a:t>
            </a:r>
            <a:r>
              <a:rPr lang="en-US" altLang="zh-CN" dirty="0"/>
              <a:t>WPAN</a:t>
            </a:r>
            <a:r>
              <a:rPr lang="zh-CN" altLang="zh-CN" dirty="0"/>
              <a:t>中的应用</a:t>
            </a:r>
            <a:endParaRPr lang="en-US" altLang="zh-CN" dirty="0"/>
          </a:p>
          <a:p>
            <a:pPr marL="1428750" lvl="2" indent="-514350">
              <a:spcBef>
                <a:spcPct val="0"/>
              </a:spcBef>
              <a:buFont typeface="Wingdings" panose="05000000000000000000" pitchFamily="2" charset="2"/>
              <a:buChar char="p"/>
            </a:pPr>
            <a:r>
              <a:rPr lang="zh-CN" altLang="zh-CN" sz="2800" dirty="0">
                <a:solidFill>
                  <a:srgbClr val="000000"/>
                </a:solidFill>
                <a:latin typeface="+mn-lt"/>
              </a:rPr>
              <a:t>低速</a:t>
            </a:r>
            <a:r>
              <a:rPr lang="en-US" altLang="zh-CN" sz="2800" dirty="0">
                <a:solidFill>
                  <a:srgbClr val="000000"/>
                </a:solidFill>
                <a:latin typeface="+mn-lt"/>
              </a:rPr>
              <a:t>WPAN</a:t>
            </a:r>
            <a:r>
              <a:rPr lang="zh-CN" altLang="zh-CN" sz="2800" dirty="0">
                <a:solidFill>
                  <a:srgbClr val="000000"/>
                </a:solidFill>
                <a:latin typeface="+mn-lt"/>
              </a:rPr>
              <a:t>与电信网络相结合的应用主要体现在信息服务、移动支付、远程监控以及某些</a:t>
            </a:r>
            <a:r>
              <a:rPr lang="en-US" altLang="zh-CN" sz="2800" dirty="0">
                <a:solidFill>
                  <a:srgbClr val="000000"/>
                </a:solidFill>
                <a:latin typeface="+mn-lt"/>
              </a:rPr>
              <a:t>P2P</a:t>
            </a:r>
            <a:r>
              <a:rPr lang="zh-CN" altLang="zh-CN" sz="2800" dirty="0">
                <a:solidFill>
                  <a:srgbClr val="000000"/>
                </a:solidFill>
                <a:latin typeface="+mn-lt"/>
              </a:rPr>
              <a:t>应用中</a:t>
            </a:r>
            <a:r>
              <a:rPr lang="zh-CN" altLang="en-US" sz="2800" dirty="0">
                <a:solidFill>
                  <a:srgbClr val="000000"/>
                </a:solidFill>
                <a:latin typeface="+mn-lt"/>
              </a:rPr>
              <a:t>。</a:t>
            </a:r>
            <a:endParaRPr lang="en-US" altLang="zh-CN" sz="2800" dirty="0">
              <a:solidFill>
                <a:srgbClr val="000000"/>
              </a:solidFill>
              <a:latin typeface="+mn-lt"/>
            </a:endParaRPr>
          </a:p>
          <a:p>
            <a:pPr marL="1428750" lvl="2" indent="-514350">
              <a:spcBef>
                <a:spcPct val="0"/>
              </a:spcBef>
              <a:buFont typeface="Wingdings" panose="05000000000000000000" pitchFamily="2" charset="2"/>
              <a:buChar char="p"/>
            </a:pPr>
            <a:endParaRPr lang="zh-CN" altLang="zh-CN" dirty="0"/>
          </a:p>
        </p:txBody>
      </p:sp>
    </p:spTree>
    <p:extLst>
      <p:ext uri="{BB962C8B-B14F-4D97-AF65-F5344CB8AC3E}">
        <p14:creationId xmlns:p14="http://schemas.microsoft.com/office/powerpoint/2010/main" val="11214852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6.6  </a:t>
            </a:r>
            <a:r>
              <a:rPr lang="zh-CN" altLang="en-US" dirty="0"/>
              <a:t>近场通信技术</a:t>
            </a:r>
          </a:p>
        </p:txBody>
      </p:sp>
      <p:sp>
        <p:nvSpPr>
          <p:cNvPr id="3" name="文本占位符 2"/>
          <p:cNvSpPr>
            <a:spLocks noGrp="1"/>
          </p:cNvSpPr>
          <p:nvPr>
            <p:ph type="body" idx="1"/>
          </p:nvPr>
        </p:nvSpPr>
        <p:spPr/>
        <p:txBody>
          <a:bodyPr anchor="ctr"/>
          <a:lstStyle/>
          <a:p>
            <a:pPr marL="0" indent="0" algn="ctr">
              <a:spcBef>
                <a:spcPct val="0"/>
              </a:spcBef>
              <a:buNone/>
            </a:pPr>
            <a:r>
              <a:rPr lang="en-US" altLang="zh-CN" sz="4000" dirty="0"/>
              <a:t>6.6  </a:t>
            </a:r>
            <a:r>
              <a:rPr lang="zh-CN" altLang="en-US" sz="4000" dirty="0"/>
              <a:t>近场通信技术</a:t>
            </a:r>
          </a:p>
        </p:txBody>
      </p:sp>
    </p:spTree>
    <p:extLst>
      <p:ext uri="{BB962C8B-B14F-4D97-AF65-F5344CB8AC3E}">
        <p14:creationId xmlns:p14="http://schemas.microsoft.com/office/powerpoint/2010/main" val="34978378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ED2B6-7144-4197-B3FF-9F498464B5EB}"/>
              </a:ext>
            </a:extLst>
          </p:cNvPr>
          <p:cNvSpPr>
            <a:spLocks noGrp="1"/>
          </p:cNvSpPr>
          <p:nvPr>
            <p:ph type="sldNum" sz="quarter" idx="4294967295"/>
          </p:nvPr>
        </p:nvSpPr>
        <p:spPr>
          <a:xfrm>
            <a:off x="9652000" y="6360583"/>
            <a:ext cx="25400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800" b="0" i="0" u="none" strike="noStrike" kern="1200" cap="none" spc="0" normalizeH="0" baseline="0" noProof="0" smtClean="0">
                <a:ln>
                  <a:noFill/>
                </a:ln>
                <a:solidFill>
                  <a:srgbClr val="FFFFFF"/>
                </a:solidFill>
                <a:effectLst/>
                <a:uLnTx/>
                <a:uFillTx/>
                <a:latin typeface="Times New Roman"/>
                <a:ea typeface="黑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108</a:t>
            </a:fld>
            <a:endParaRPr kumimoji="0" lang="zh-CN" altLang="en-US" sz="1800" b="0" i="0" u="none" strike="noStrike" kern="1200" cap="none" spc="0" normalizeH="0" baseline="0" noProof="0">
              <a:ln>
                <a:noFill/>
              </a:ln>
              <a:solidFill>
                <a:srgbClr val="FFFFFF"/>
              </a:solidFill>
              <a:effectLst/>
              <a:uLnTx/>
              <a:uFillTx/>
              <a:latin typeface="Times New Roman"/>
              <a:ea typeface="黑体"/>
              <a:cs typeface="+mn-cs"/>
            </a:endParaRPr>
          </a:p>
        </p:txBody>
      </p:sp>
      <p:sp>
        <p:nvSpPr>
          <p:cNvPr id="8" name="Rectangle 2"/>
          <p:cNvSpPr txBox="1">
            <a:spLocks noChangeArrowheads="1"/>
          </p:cNvSpPr>
          <p:nvPr/>
        </p:nvSpPr>
        <p:spPr bwMode="auto">
          <a:xfrm>
            <a:off x="1271464" y="404664"/>
            <a:ext cx="7056784"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pPr lvl="0"/>
            <a:r>
              <a:rPr lang="en-US" altLang="zh-CN" dirty="0"/>
              <a:t>6.6  </a:t>
            </a:r>
            <a:r>
              <a:rPr lang="zh-CN" altLang="en-US" dirty="0"/>
              <a:t>近场通信技术</a:t>
            </a:r>
            <a:endParaRPr kumimoji="0" lang="zh-CN" altLang="en-US" sz="4200" b="0" i="0" u="none" strike="noStrike" kern="1200" cap="none" spc="0" normalizeH="0" baseline="0" noProof="0" dirty="0">
              <a:ln>
                <a:noFill/>
              </a:ln>
              <a:solidFill>
                <a:srgbClr val="000000"/>
              </a:solidFill>
              <a:effectLst/>
              <a:uLnTx/>
              <a:uFillTx/>
              <a:latin typeface="Book Antiqua"/>
              <a:ea typeface="黑体"/>
              <a:cs typeface="+mj-cs"/>
            </a:endParaRPr>
          </a:p>
        </p:txBody>
      </p:sp>
      <p:sp>
        <p:nvSpPr>
          <p:cNvPr id="9" name="TextBox 8"/>
          <p:cNvSpPr txBox="1"/>
          <p:nvPr/>
        </p:nvSpPr>
        <p:spPr>
          <a:xfrm>
            <a:off x="839416" y="1556792"/>
            <a:ext cx="6264696" cy="2451953"/>
          </a:xfrm>
          <a:prstGeom prst="rect">
            <a:avLst/>
          </a:prstGeom>
          <a:noFill/>
        </p:spPr>
        <p:txBody>
          <a:bodyPr wrap="square" rtlCol="0">
            <a:spAutoFit/>
          </a:bodyPr>
          <a:lstStyle>
            <a:defPPr>
              <a:defRPr lang="zh-CN"/>
            </a:defPPr>
            <a:lvl1pPr marR="0" lvl="0" indent="0" algn="just" fontAlgn="auto">
              <a:lnSpc>
                <a:spcPts val="4600"/>
              </a:lnSpc>
              <a:spcBef>
                <a:spcPts val="0"/>
              </a:spcBef>
              <a:spcAft>
                <a:spcPts val="0"/>
              </a:spcAft>
              <a:buClrTx/>
              <a:buSzTx/>
              <a:buFontTx/>
              <a:buNone/>
              <a:tabLst/>
              <a:defRPr sz="3200" b="1" kern="100">
                <a:solidFill>
                  <a:srgbClr val="000000"/>
                </a:solidFill>
                <a:effectLst/>
                <a:ea typeface="宋体"/>
                <a:cs typeface="Times New Roman"/>
              </a:defRPr>
            </a:lvl1pPr>
          </a:lstStyle>
          <a:p>
            <a:r>
              <a:rPr lang="en-US" altLang="zh-CN" dirty="0"/>
              <a:t>6.6.1  </a:t>
            </a:r>
            <a:r>
              <a:rPr lang="zh-CN" altLang="en-US" dirty="0"/>
              <a:t>概述</a:t>
            </a:r>
            <a:endParaRPr lang="en-US" altLang="zh-CN" dirty="0"/>
          </a:p>
          <a:p>
            <a:r>
              <a:rPr lang="en-US" altLang="zh-CN" dirty="0"/>
              <a:t>6.6.2  </a:t>
            </a:r>
            <a:r>
              <a:rPr lang="zh-CN" altLang="en-US" dirty="0"/>
              <a:t>技术特点</a:t>
            </a:r>
            <a:endParaRPr lang="en-US" altLang="zh-CN" dirty="0"/>
          </a:p>
          <a:p>
            <a:r>
              <a:rPr lang="en-US" altLang="zh-CN" dirty="0"/>
              <a:t>6.6.3  </a:t>
            </a:r>
            <a:r>
              <a:rPr lang="zh-CN" altLang="en-US" dirty="0"/>
              <a:t>近场通信技术原理</a:t>
            </a:r>
            <a:endParaRPr lang="en-US" altLang="zh-CN" dirty="0"/>
          </a:p>
          <a:p>
            <a:r>
              <a:rPr lang="en-US" altLang="zh-CN" dirty="0"/>
              <a:t>6.6.4  </a:t>
            </a:r>
            <a:r>
              <a:rPr lang="zh-CN" altLang="en-US" dirty="0"/>
              <a:t>近场通信技术的应用</a:t>
            </a:r>
            <a:endParaRPr lang="en-US" altLang="zh-CN" dirty="0"/>
          </a:p>
        </p:txBody>
      </p:sp>
    </p:spTree>
    <p:extLst>
      <p:ext uri="{BB962C8B-B14F-4D97-AF65-F5344CB8AC3E}">
        <p14:creationId xmlns:p14="http://schemas.microsoft.com/office/powerpoint/2010/main" val="930376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6.6.1  </a:t>
            </a:r>
            <a:r>
              <a:rPr lang="zh-CN" altLang="en-US" dirty="0"/>
              <a:t>概述</a:t>
            </a:r>
          </a:p>
        </p:txBody>
      </p:sp>
      <p:sp>
        <p:nvSpPr>
          <p:cNvPr id="4"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zh-CN" altLang="zh-CN" dirty="0"/>
              <a:t>近场通信技术（</a:t>
            </a:r>
            <a:r>
              <a:rPr lang="en-US" altLang="zh-CN" dirty="0"/>
              <a:t>NFC</a:t>
            </a:r>
            <a:r>
              <a:rPr lang="zh-CN" altLang="zh-CN" dirty="0"/>
              <a:t>）是一种短距离的高频无线通信技术，允许电子设备之间进行非接触式点对点数据传输（在</a:t>
            </a:r>
            <a:r>
              <a:rPr lang="en-US" altLang="zh-CN" dirty="0"/>
              <a:t>10cm</a:t>
            </a:r>
            <a:r>
              <a:rPr lang="zh-CN" altLang="zh-CN" dirty="0"/>
              <a:t>内）交换数据，具有</a:t>
            </a:r>
            <a:r>
              <a:rPr lang="zh-CN" altLang="zh-CN" dirty="0">
                <a:solidFill>
                  <a:schemeClr val="bg2"/>
                </a:solidFill>
              </a:rPr>
              <a:t>距离近、带宽高、能耗低等</a:t>
            </a:r>
            <a:r>
              <a:rPr lang="zh-CN" altLang="zh-CN" dirty="0"/>
              <a:t>特点。</a:t>
            </a:r>
            <a:endParaRPr lang="en-US" altLang="zh-CN" dirty="0"/>
          </a:p>
          <a:p>
            <a:pPr marL="0" indent="720000" algn="just">
              <a:spcBef>
                <a:spcPct val="0"/>
              </a:spcBef>
              <a:buNone/>
            </a:pPr>
            <a:r>
              <a:rPr lang="en-US" altLang="zh-CN" dirty="0"/>
              <a:t>NFC</a:t>
            </a:r>
            <a:r>
              <a:rPr lang="zh-CN" altLang="zh-CN" dirty="0"/>
              <a:t>将</a:t>
            </a:r>
            <a:r>
              <a:rPr lang="zh-CN" altLang="zh-CN" dirty="0">
                <a:solidFill>
                  <a:schemeClr val="bg2"/>
                </a:solidFill>
              </a:rPr>
              <a:t>非接触读卡器</a:t>
            </a:r>
            <a:r>
              <a:rPr lang="zh-CN" altLang="zh-CN" dirty="0"/>
              <a:t>、</a:t>
            </a:r>
            <a:r>
              <a:rPr lang="zh-CN" altLang="zh-CN" dirty="0">
                <a:solidFill>
                  <a:schemeClr val="bg2"/>
                </a:solidFill>
              </a:rPr>
              <a:t>非接触卡和点对点</a:t>
            </a:r>
            <a:r>
              <a:rPr lang="zh-CN" altLang="zh-CN" dirty="0"/>
              <a:t>（</a:t>
            </a:r>
            <a:r>
              <a:rPr lang="en-US" altLang="zh-CN" dirty="0"/>
              <a:t>per-to-per</a:t>
            </a:r>
            <a:r>
              <a:rPr lang="zh-CN" altLang="zh-CN" dirty="0"/>
              <a:t>）功能整合在一块单芯片中。</a:t>
            </a:r>
            <a:r>
              <a:rPr lang="en-US" altLang="zh-CN" dirty="0"/>
              <a:t>NFC</a:t>
            </a:r>
            <a:r>
              <a:rPr lang="zh-CN" altLang="zh-CN" dirty="0"/>
              <a:t>是一个开放接口平台，可以对无线网络进行快速、主动设置，也是虚拟连接器，服务于现有蜂窝状网络、蓝牙和无线</a:t>
            </a:r>
            <a:r>
              <a:rPr lang="en-US" altLang="zh-CN" dirty="0"/>
              <a:t>802.11</a:t>
            </a:r>
            <a:r>
              <a:rPr lang="zh-CN" altLang="zh-CN" dirty="0"/>
              <a:t>设备。</a:t>
            </a:r>
          </a:p>
          <a:p>
            <a:pPr marL="0" indent="720000" algn="just">
              <a:spcBef>
                <a:spcPct val="0"/>
              </a:spcBef>
              <a:buNone/>
            </a:pPr>
            <a:endParaRPr lang="en-US" altLang="zh-CN" dirty="0"/>
          </a:p>
        </p:txBody>
      </p:sp>
    </p:spTree>
    <p:extLst>
      <p:ext uri="{BB962C8B-B14F-4D97-AF65-F5344CB8AC3E}">
        <p14:creationId xmlns:p14="http://schemas.microsoft.com/office/powerpoint/2010/main" val="22407627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2593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Bef>
                <a:spcPct val="0"/>
              </a:spcBef>
            </a:pPr>
            <a:r>
              <a:rPr lang="zh-CN" altLang="zh-CN" dirty="0">
                <a:solidFill>
                  <a:srgbClr val="0000FF"/>
                </a:solidFill>
              </a:rPr>
              <a:t>低成本</a:t>
            </a:r>
          </a:p>
          <a:p>
            <a:pPr marL="0" indent="720000" algn="just">
              <a:spcBef>
                <a:spcPct val="0"/>
              </a:spcBef>
              <a:buNone/>
            </a:pPr>
            <a:r>
              <a:rPr lang="zh-CN" altLang="zh-CN" sz="2800" dirty="0">
                <a:latin typeface="+mn-lt"/>
              </a:rPr>
              <a:t>通过大幅简化协议，降低了对通信控制器的要求，按预测分析，以</a:t>
            </a:r>
            <a:r>
              <a:rPr lang="en-US" altLang="zh-CN" sz="2800" dirty="0">
                <a:latin typeface="+mn-lt"/>
              </a:rPr>
              <a:t>8051</a:t>
            </a:r>
            <a:r>
              <a:rPr lang="zh-CN" altLang="zh-CN" sz="2800" dirty="0">
                <a:latin typeface="+mn-lt"/>
              </a:rPr>
              <a:t>的</a:t>
            </a:r>
            <a:r>
              <a:rPr lang="en-US" altLang="zh-CN" sz="2800" dirty="0">
                <a:latin typeface="+mn-lt"/>
              </a:rPr>
              <a:t>8</a:t>
            </a:r>
            <a:r>
              <a:rPr lang="zh-CN" altLang="zh-CN" sz="2800" dirty="0">
                <a:latin typeface="+mn-lt"/>
              </a:rPr>
              <a:t>位微控制器测算，全功能的主节点需要</a:t>
            </a:r>
            <a:r>
              <a:rPr lang="en-US" altLang="zh-CN" sz="2800" dirty="0">
                <a:latin typeface="+mn-lt"/>
              </a:rPr>
              <a:t>32KB</a:t>
            </a:r>
            <a:r>
              <a:rPr lang="zh-CN" altLang="zh-CN" sz="2800" dirty="0">
                <a:latin typeface="+mn-lt"/>
              </a:rPr>
              <a:t>代码，子功能节点少至</a:t>
            </a:r>
            <a:r>
              <a:rPr lang="en-US" altLang="zh-CN" sz="2800" dirty="0">
                <a:latin typeface="+mn-lt"/>
              </a:rPr>
              <a:t>4KB</a:t>
            </a:r>
            <a:r>
              <a:rPr lang="zh-CN" altLang="zh-CN" sz="2800" dirty="0">
                <a:latin typeface="+mn-lt"/>
              </a:rPr>
              <a:t>代码，而且</a:t>
            </a:r>
            <a:r>
              <a:rPr lang="en-US" altLang="zh-CN" sz="2800" dirty="0">
                <a:latin typeface="+mn-lt"/>
              </a:rPr>
              <a:t>ZigBee</a:t>
            </a:r>
            <a:r>
              <a:rPr lang="zh-CN" altLang="zh-CN" sz="2800" dirty="0">
                <a:latin typeface="+mn-lt"/>
              </a:rPr>
              <a:t>免协议专利费。</a:t>
            </a:r>
          </a:p>
          <a:p>
            <a:pPr marL="0" indent="0">
              <a:spcBef>
                <a:spcPct val="0"/>
              </a:spcBef>
              <a:buNone/>
            </a:pPr>
            <a:endParaRPr lang="zh-CN" altLang="zh-CN"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6.1.2  </a:t>
            </a:r>
            <a:r>
              <a:rPr lang="zh-CN" altLang="en-US" dirty="0"/>
              <a:t>技术特点</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
        <p:nvSpPr>
          <p:cNvPr id="6" name="内容占位符 2"/>
          <p:cNvSpPr txBox="1">
            <a:spLocks/>
          </p:cNvSpPr>
          <p:nvPr/>
        </p:nvSpPr>
        <p:spPr bwMode="auto">
          <a:xfrm>
            <a:off x="725996" y="4077863"/>
            <a:ext cx="10668000"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Bef>
                <a:spcPct val="0"/>
              </a:spcBef>
            </a:pPr>
            <a:r>
              <a:rPr lang="zh-CN" altLang="zh-CN" dirty="0">
                <a:solidFill>
                  <a:srgbClr val="0000FF"/>
                </a:solidFill>
              </a:rPr>
              <a:t>低速率</a:t>
            </a:r>
          </a:p>
          <a:p>
            <a:pPr marL="0" indent="720000" algn="just">
              <a:spcBef>
                <a:spcPct val="0"/>
              </a:spcBef>
              <a:buNone/>
            </a:pPr>
            <a:r>
              <a:rPr lang="en-US" altLang="zh-CN" sz="2800" dirty="0">
                <a:latin typeface="+mn-lt"/>
              </a:rPr>
              <a:t>ZigBee</a:t>
            </a:r>
            <a:r>
              <a:rPr lang="zh-CN" altLang="zh-CN" sz="2800" dirty="0">
                <a:latin typeface="+mn-lt"/>
              </a:rPr>
              <a:t>工作在</a:t>
            </a:r>
            <a:r>
              <a:rPr lang="en-US" altLang="zh-CN" sz="2800" dirty="0">
                <a:latin typeface="+mn-lt"/>
              </a:rPr>
              <a:t>20</a:t>
            </a:r>
            <a:r>
              <a:rPr lang="zh-CN" altLang="zh-CN" sz="2800" dirty="0">
                <a:latin typeface="+mn-lt"/>
              </a:rPr>
              <a:t>～</a:t>
            </a:r>
            <a:r>
              <a:rPr lang="en-US" altLang="zh-CN" sz="2800" dirty="0">
                <a:latin typeface="+mn-lt"/>
              </a:rPr>
              <a:t>250Kb/s</a:t>
            </a:r>
            <a:r>
              <a:rPr lang="zh-CN" altLang="zh-CN" sz="2800" dirty="0">
                <a:latin typeface="+mn-lt"/>
              </a:rPr>
              <a:t>的较低速率，分别提供</a:t>
            </a:r>
            <a:r>
              <a:rPr lang="en-US" altLang="zh-CN" sz="2800" dirty="0">
                <a:latin typeface="+mn-lt"/>
              </a:rPr>
              <a:t>250Kb/s</a:t>
            </a:r>
            <a:r>
              <a:rPr lang="zh-CN" altLang="zh-CN" sz="2800" dirty="0">
                <a:latin typeface="+mn-lt"/>
              </a:rPr>
              <a:t>（</a:t>
            </a:r>
            <a:r>
              <a:rPr lang="en-US" altLang="zh-CN" sz="2800" dirty="0">
                <a:latin typeface="+mn-lt"/>
              </a:rPr>
              <a:t>2.4GHz</a:t>
            </a:r>
            <a:r>
              <a:rPr lang="zh-CN" altLang="zh-CN" sz="2800" dirty="0">
                <a:latin typeface="+mn-lt"/>
              </a:rPr>
              <a:t>）、</a:t>
            </a:r>
            <a:r>
              <a:rPr lang="en-US" altLang="zh-CN" sz="2800" dirty="0">
                <a:latin typeface="+mn-lt"/>
              </a:rPr>
              <a:t>40Kb/s</a:t>
            </a:r>
            <a:r>
              <a:rPr lang="zh-CN" altLang="zh-CN" sz="2800" dirty="0">
                <a:latin typeface="+mn-lt"/>
              </a:rPr>
              <a:t>（</a:t>
            </a:r>
            <a:r>
              <a:rPr lang="en-US" altLang="zh-CN" sz="2800" dirty="0">
                <a:latin typeface="+mn-lt"/>
              </a:rPr>
              <a:t>915MHz</a:t>
            </a:r>
            <a:r>
              <a:rPr lang="zh-CN" altLang="zh-CN" sz="2800" dirty="0">
                <a:latin typeface="+mn-lt"/>
              </a:rPr>
              <a:t>）和</a:t>
            </a:r>
            <a:r>
              <a:rPr lang="en-US" altLang="zh-CN" sz="2800" dirty="0">
                <a:latin typeface="+mn-lt"/>
              </a:rPr>
              <a:t>20Kb/s</a:t>
            </a:r>
            <a:r>
              <a:rPr lang="zh-CN" altLang="zh-CN" sz="2800" dirty="0">
                <a:latin typeface="+mn-lt"/>
              </a:rPr>
              <a:t>（</a:t>
            </a:r>
            <a:r>
              <a:rPr lang="en-US" altLang="zh-CN" sz="2800" dirty="0">
                <a:latin typeface="+mn-lt"/>
              </a:rPr>
              <a:t>868MHz</a:t>
            </a:r>
            <a:r>
              <a:rPr lang="zh-CN" altLang="zh-CN" sz="2800" dirty="0">
                <a:latin typeface="+mn-lt"/>
              </a:rPr>
              <a:t>）的原始数据吞吐率，满足低速率传输数据的应用需求。</a:t>
            </a:r>
          </a:p>
          <a:p>
            <a:pPr marL="0" indent="0">
              <a:spcBef>
                <a:spcPct val="0"/>
              </a:spcBef>
              <a:buNone/>
            </a:pPr>
            <a:endParaRPr lang="zh-CN" altLang="zh-CN"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Tree>
    <p:extLst>
      <p:ext uri="{BB962C8B-B14F-4D97-AF65-F5344CB8AC3E}">
        <p14:creationId xmlns:p14="http://schemas.microsoft.com/office/powerpoint/2010/main" val="15117554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6.6.1  </a:t>
            </a:r>
            <a:r>
              <a:rPr lang="zh-CN" altLang="en-US" dirty="0"/>
              <a:t>概述</a:t>
            </a:r>
          </a:p>
        </p:txBody>
      </p:sp>
      <p:sp>
        <p:nvSpPr>
          <p:cNvPr id="4"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NFC</a:t>
            </a:r>
            <a:r>
              <a:rPr lang="zh-CN" altLang="zh-CN" dirty="0">
                <a:solidFill>
                  <a:schemeClr val="bg2"/>
                </a:solidFill>
              </a:rPr>
              <a:t>最初仅是遥控识别和网络技术的合并</a:t>
            </a:r>
            <a:r>
              <a:rPr lang="zh-CN" altLang="zh-CN" dirty="0"/>
              <a:t>，但现在已发展成无线连接技术。它能快速自动地建立无线网络，为</a:t>
            </a:r>
            <a:r>
              <a:rPr lang="zh-CN" altLang="zh-CN" dirty="0">
                <a:solidFill>
                  <a:schemeClr val="bg2"/>
                </a:solidFill>
              </a:rPr>
              <a:t>蜂窝设备、蓝牙设备、</a:t>
            </a:r>
            <a:r>
              <a:rPr lang="en-US" altLang="zh-CN" dirty="0">
                <a:solidFill>
                  <a:schemeClr val="bg2"/>
                </a:solidFill>
              </a:rPr>
              <a:t>Wi-Fi</a:t>
            </a:r>
            <a:r>
              <a:rPr lang="zh-CN" altLang="zh-CN" dirty="0">
                <a:solidFill>
                  <a:schemeClr val="bg2"/>
                </a:solidFill>
              </a:rPr>
              <a:t>设备提供“虚拟连接”</a:t>
            </a:r>
            <a:r>
              <a:rPr lang="zh-CN" altLang="zh-CN" dirty="0"/>
              <a:t>，使电子设备可以在短距离范围进行通信，通过</a:t>
            </a:r>
            <a:r>
              <a:rPr lang="en-US" altLang="zh-CN" dirty="0"/>
              <a:t>NFC</a:t>
            </a:r>
            <a:r>
              <a:rPr lang="zh-CN" altLang="zh-CN" dirty="0"/>
              <a:t>可实现多个设备（如数码相机、</a:t>
            </a:r>
            <a:r>
              <a:rPr lang="en-US" altLang="zh-CN" dirty="0"/>
              <a:t>PDA</a:t>
            </a:r>
            <a:r>
              <a:rPr lang="zh-CN" altLang="zh-CN" dirty="0"/>
              <a:t>、机顶盒、电脑、手机等）之间的无线互联，数据交换服务。与蓝牙等短距离无线通信标准不同的是，</a:t>
            </a:r>
            <a:r>
              <a:rPr lang="en-US" altLang="zh-CN" dirty="0"/>
              <a:t>NFC</a:t>
            </a:r>
            <a:r>
              <a:rPr lang="zh-CN" altLang="zh-CN" dirty="0"/>
              <a:t>的作用距离进一步缩短且不像蓝牙那样需要有对应的加密设备。</a:t>
            </a:r>
          </a:p>
        </p:txBody>
      </p:sp>
    </p:spTree>
    <p:extLst>
      <p:ext uri="{BB962C8B-B14F-4D97-AF65-F5344CB8AC3E}">
        <p14:creationId xmlns:p14="http://schemas.microsoft.com/office/powerpoint/2010/main" val="37381142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6.6.2  </a:t>
            </a:r>
            <a:r>
              <a:rPr lang="zh-CN" altLang="en-US" dirty="0"/>
              <a:t>技术特点</a:t>
            </a:r>
          </a:p>
        </p:txBody>
      </p:sp>
      <p:sp>
        <p:nvSpPr>
          <p:cNvPr id="4"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NFC</a:t>
            </a:r>
            <a:r>
              <a:rPr lang="zh-CN" altLang="zh-CN" dirty="0"/>
              <a:t>与其他近距离通信技术相比，具有鲜明的特点，主要体现在以下</a:t>
            </a:r>
            <a:r>
              <a:rPr lang="en-US" altLang="zh-CN" dirty="0"/>
              <a:t>4</a:t>
            </a:r>
            <a:r>
              <a:rPr lang="zh-CN" altLang="zh-CN" dirty="0"/>
              <a:t>个方面。</a:t>
            </a:r>
          </a:p>
          <a:p>
            <a:pPr lvl="1" algn="just">
              <a:spcBef>
                <a:spcPct val="0"/>
              </a:spcBef>
              <a:buFont typeface="Wingdings" panose="05000000000000000000" pitchFamily="2" charset="2"/>
              <a:buChar char="n"/>
            </a:pPr>
            <a:r>
              <a:rPr lang="en-US" altLang="zh-CN" dirty="0"/>
              <a:t> </a:t>
            </a:r>
            <a:r>
              <a:rPr lang="zh-CN" altLang="zh-CN" dirty="0"/>
              <a:t>距离近、能耗低</a:t>
            </a:r>
            <a:endParaRPr lang="en-US" altLang="zh-CN" dirty="0"/>
          </a:p>
          <a:p>
            <a:pPr marL="720000" lvl="2" indent="514350" algn="just">
              <a:spcBef>
                <a:spcPct val="0"/>
              </a:spcBef>
              <a:buFont typeface="Wingdings" panose="05000000000000000000" pitchFamily="2" charset="2"/>
              <a:buChar char="p"/>
            </a:pPr>
            <a:r>
              <a:rPr lang="zh-CN" altLang="zh-CN" sz="2800" dirty="0">
                <a:solidFill>
                  <a:srgbClr val="000000"/>
                </a:solidFill>
                <a:latin typeface="+mn-lt"/>
              </a:rPr>
              <a:t>由于</a:t>
            </a:r>
            <a:r>
              <a:rPr lang="en-US" altLang="zh-CN" sz="2800" dirty="0">
                <a:solidFill>
                  <a:srgbClr val="000000"/>
                </a:solidFill>
                <a:latin typeface="+mn-lt"/>
              </a:rPr>
              <a:t>NFC</a:t>
            </a:r>
            <a:r>
              <a:rPr lang="zh-CN" altLang="zh-CN" sz="2800" dirty="0">
                <a:solidFill>
                  <a:srgbClr val="000000"/>
                </a:solidFill>
                <a:latin typeface="+mn-lt"/>
              </a:rPr>
              <a:t>采取了独特的信号衰减技术，通信距离不超过</a:t>
            </a:r>
            <a:r>
              <a:rPr lang="en-US" altLang="zh-CN" sz="2800" dirty="0">
                <a:solidFill>
                  <a:srgbClr val="000000"/>
                </a:solidFill>
                <a:latin typeface="+mn-lt"/>
              </a:rPr>
              <a:t>20cm</a:t>
            </a:r>
            <a:r>
              <a:rPr lang="zh-CN" altLang="zh-CN" sz="2800" dirty="0">
                <a:solidFill>
                  <a:srgbClr val="000000"/>
                </a:solidFill>
                <a:latin typeface="+mn-lt"/>
              </a:rPr>
              <a:t>，所以能耗相对较低。</a:t>
            </a:r>
            <a:endParaRPr lang="en-US" altLang="zh-CN" sz="2800" dirty="0">
              <a:solidFill>
                <a:srgbClr val="000000"/>
              </a:solidFill>
              <a:latin typeface="+mn-lt"/>
            </a:endParaRPr>
          </a:p>
          <a:p>
            <a:pPr lvl="1" algn="just">
              <a:spcBef>
                <a:spcPct val="0"/>
              </a:spcBef>
              <a:buFont typeface="Wingdings" panose="05000000000000000000" pitchFamily="2" charset="2"/>
              <a:buChar char="n"/>
            </a:pPr>
            <a:r>
              <a:rPr lang="en-US" altLang="zh-CN" dirty="0"/>
              <a:t> </a:t>
            </a:r>
            <a:r>
              <a:rPr lang="zh-CN" altLang="zh-CN" dirty="0"/>
              <a:t>更具安全性</a:t>
            </a:r>
            <a:endParaRPr lang="en-US" altLang="zh-CN" dirty="0"/>
          </a:p>
          <a:p>
            <a:pPr marL="720000" lvl="2" indent="514350" algn="just">
              <a:spcBef>
                <a:spcPct val="0"/>
              </a:spcBef>
              <a:buFont typeface="Wingdings" panose="05000000000000000000" pitchFamily="2" charset="2"/>
              <a:buChar char="p"/>
            </a:pPr>
            <a:r>
              <a:rPr lang="en-US" altLang="zh-CN" sz="2800" dirty="0">
                <a:solidFill>
                  <a:srgbClr val="000000"/>
                </a:solidFill>
                <a:latin typeface="+mn-lt"/>
              </a:rPr>
              <a:t>NFC</a:t>
            </a:r>
            <a:r>
              <a:rPr lang="zh-CN" altLang="zh-CN" sz="2800" dirty="0">
                <a:solidFill>
                  <a:srgbClr val="000000"/>
                </a:solidFill>
                <a:latin typeface="+mn-lt"/>
              </a:rPr>
              <a:t>是一种能够提供安全、快捷通信的无线连接技术。作为一种私密通信方式，加上其距离近、射频范围小的特点，使</a:t>
            </a:r>
            <a:r>
              <a:rPr lang="en-US" altLang="zh-CN" sz="2800" dirty="0">
                <a:solidFill>
                  <a:srgbClr val="000000"/>
                </a:solidFill>
                <a:latin typeface="+mn-lt"/>
              </a:rPr>
              <a:t>NFC</a:t>
            </a:r>
            <a:r>
              <a:rPr lang="zh-CN" altLang="zh-CN" sz="2800" dirty="0">
                <a:solidFill>
                  <a:srgbClr val="000000"/>
                </a:solidFill>
                <a:latin typeface="+mn-lt"/>
              </a:rPr>
              <a:t>通信更加安全。</a:t>
            </a:r>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en-US" altLang="zh-CN" dirty="0"/>
          </a:p>
        </p:txBody>
      </p:sp>
    </p:spTree>
    <p:extLst>
      <p:ext uri="{BB962C8B-B14F-4D97-AF65-F5344CB8AC3E}">
        <p14:creationId xmlns:p14="http://schemas.microsoft.com/office/powerpoint/2010/main" val="457217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6.6.2  </a:t>
            </a:r>
            <a:r>
              <a:rPr lang="zh-CN" altLang="en-US" dirty="0"/>
              <a:t>技术特点</a:t>
            </a:r>
          </a:p>
        </p:txBody>
      </p:sp>
      <p:sp>
        <p:nvSpPr>
          <p:cNvPr id="4"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en-US" altLang="zh-CN" dirty="0"/>
              <a:t> </a:t>
            </a:r>
            <a:r>
              <a:rPr lang="zh-CN" altLang="zh-CN" dirty="0"/>
              <a:t>与现有非接触智能卡技术兼容</a:t>
            </a:r>
            <a:endParaRPr lang="en-US" altLang="zh-CN" dirty="0"/>
          </a:p>
          <a:p>
            <a:pPr marL="720000" lvl="2" indent="514350" algn="just">
              <a:spcBef>
                <a:spcPct val="0"/>
              </a:spcBef>
              <a:buFont typeface="Wingdings" panose="05000000000000000000" pitchFamily="2" charset="2"/>
              <a:buChar char="p"/>
            </a:pPr>
            <a:r>
              <a:rPr lang="en-US" altLang="zh-CN" sz="2800" dirty="0">
                <a:solidFill>
                  <a:srgbClr val="000000"/>
                </a:solidFill>
                <a:latin typeface="+mn-lt"/>
              </a:rPr>
              <a:t>NFC</a:t>
            </a:r>
            <a:r>
              <a:rPr lang="zh-CN" altLang="zh-CN" sz="2800" dirty="0">
                <a:solidFill>
                  <a:srgbClr val="000000"/>
                </a:solidFill>
                <a:latin typeface="+mn-lt"/>
              </a:rPr>
              <a:t>标准目前已经成为越来越多主要厂商支持的正式标准，很多非接触智能卡都能够与</a:t>
            </a:r>
            <a:r>
              <a:rPr lang="en-US" altLang="zh-CN" sz="2800" dirty="0">
                <a:solidFill>
                  <a:srgbClr val="000000"/>
                </a:solidFill>
                <a:latin typeface="+mn-lt"/>
              </a:rPr>
              <a:t>NFC</a:t>
            </a:r>
            <a:r>
              <a:rPr lang="zh-CN" altLang="zh-CN" sz="2800" dirty="0">
                <a:solidFill>
                  <a:srgbClr val="000000"/>
                </a:solidFill>
                <a:latin typeface="+mn-lt"/>
              </a:rPr>
              <a:t>技术相兼容。</a:t>
            </a:r>
            <a:endParaRPr lang="en-US" altLang="zh-CN" sz="2800" dirty="0">
              <a:solidFill>
                <a:srgbClr val="000000"/>
              </a:solidFill>
              <a:latin typeface="+mn-lt"/>
            </a:endParaRPr>
          </a:p>
          <a:p>
            <a:pPr lvl="1" algn="just">
              <a:spcBef>
                <a:spcPct val="0"/>
              </a:spcBef>
              <a:buFont typeface="Wingdings" panose="05000000000000000000" pitchFamily="2" charset="2"/>
              <a:buChar char="n"/>
            </a:pPr>
            <a:r>
              <a:rPr lang="en-US" altLang="zh-CN" dirty="0"/>
              <a:t> </a:t>
            </a:r>
            <a:r>
              <a:rPr lang="zh-CN" altLang="zh-CN" dirty="0"/>
              <a:t>传输速率较低</a:t>
            </a:r>
            <a:endParaRPr lang="en-US" altLang="zh-CN" dirty="0"/>
          </a:p>
          <a:p>
            <a:pPr marL="720000" lvl="2" indent="514350" algn="just">
              <a:spcBef>
                <a:spcPct val="0"/>
              </a:spcBef>
              <a:buFont typeface="Wingdings" panose="05000000000000000000" pitchFamily="2" charset="2"/>
              <a:buChar char="p"/>
            </a:pPr>
            <a:r>
              <a:rPr lang="en-US" altLang="zh-CN" sz="2800" dirty="0">
                <a:solidFill>
                  <a:srgbClr val="000000"/>
                </a:solidFill>
                <a:latin typeface="+mn-lt"/>
              </a:rPr>
              <a:t>NFC</a:t>
            </a:r>
            <a:r>
              <a:rPr lang="zh-CN" altLang="zh-CN" sz="2800" dirty="0">
                <a:solidFill>
                  <a:srgbClr val="000000"/>
                </a:solidFill>
                <a:latin typeface="+mn-lt"/>
              </a:rPr>
              <a:t>标准规定了数据传输速率具备了</a:t>
            </a:r>
            <a:r>
              <a:rPr lang="en-US" altLang="zh-CN" sz="2800" dirty="0">
                <a:solidFill>
                  <a:srgbClr val="000000"/>
                </a:solidFill>
                <a:latin typeface="+mn-lt"/>
              </a:rPr>
              <a:t>3</a:t>
            </a:r>
            <a:r>
              <a:rPr lang="zh-CN" altLang="zh-CN" sz="2800" dirty="0">
                <a:solidFill>
                  <a:srgbClr val="000000"/>
                </a:solidFill>
                <a:latin typeface="+mn-lt"/>
              </a:rPr>
              <a:t>种传输速率，最高的仅为</a:t>
            </a:r>
            <a:r>
              <a:rPr lang="en-US" altLang="zh-CN" sz="2800" dirty="0">
                <a:solidFill>
                  <a:srgbClr val="000000"/>
                </a:solidFill>
                <a:latin typeface="+mn-lt"/>
              </a:rPr>
              <a:t>424Kb/s</a:t>
            </a:r>
            <a:r>
              <a:rPr lang="zh-CN" altLang="zh-CN" sz="2800" dirty="0">
                <a:solidFill>
                  <a:srgbClr val="000000"/>
                </a:solidFill>
                <a:latin typeface="+mn-lt"/>
              </a:rPr>
              <a:t>，传输速率相对较低，不适合如音视频流等需要较高带宽的应用。</a:t>
            </a:r>
          </a:p>
          <a:p>
            <a:pPr marL="1428750" lvl="2" indent="-514350">
              <a:spcBef>
                <a:spcPct val="0"/>
              </a:spcBef>
              <a:buFont typeface="Wingdings" panose="05000000000000000000" pitchFamily="2" charset="2"/>
              <a:buChar char="p"/>
            </a:pPr>
            <a:endParaRPr lang="zh-CN" altLang="zh-CN" dirty="0"/>
          </a:p>
          <a:p>
            <a:pPr marL="0" indent="0">
              <a:spcBef>
                <a:spcPct val="0"/>
              </a:spcBef>
              <a:buNone/>
            </a:pPr>
            <a:endParaRPr lang="zh-CN" altLang="zh-CN" dirty="0"/>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en-US" altLang="zh-CN" dirty="0"/>
          </a:p>
        </p:txBody>
      </p:sp>
    </p:spTree>
    <p:extLst>
      <p:ext uri="{BB962C8B-B14F-4D97-AF65-F5344CB8AC3E}">
        <p14:creationId xmlns:p14="http://schemas.microsoft.com/office/powerpoint/2010/main" val="9245898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6.6.3  </a:t>
            </a:r>
            <a:r>
              <a:rPr lang="zh-CN" altLang="en-US" dirty="0"/>
              <a:t>近场通信技术原理</a:t>
            </a:r>
          </a:p>
        </p:txBody>
      </p:sp>
      <p:sp>
        <p:nvSpPr>
          <p:cNvPr id="4" name="内容占位符 2"/>
          <p:cNvSpPr txBox="1">
            <a:spLocks/>
          </p:cNvSpPr>
          <p:nvPr/>
        </p:nvSpPr>
        <p:spPr bwMode="auto">
          <a:xfrm>
            <a:off x="839416" y="1339977"/>
            <a:ext cx="10873208" cy="3673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NFC</a:t>
            </a:r>
            <a:r>
              <a:rPr lang="zh-CN" altLang="zh-CN" dirty="0"/>
              <a:t>的设备可以在</a:t>
            </a:r>
            <a:r>
              <a:rPr lang="zh-CN" altLang="zh-CN" dirty="0">
                <a:solidFill>
                  <a:schemeClr val="bg2"/>
                </a:solidFill>
              </a:rPr>
              <a:t>被动或主动模式下交换数据</a:t>
            </a:r>
            <a:r>
              <a:rPr lang="zh-CN" altLang="zh-CN" dirty="0"/>
              <a:t>。</a:t>
            </a:r>
          </a:p>
          <a:p>
            <a:pPr algn="just">
              <a:spcBef>
                <a:spcPct val="0"/>
              </a:spcBef>
            </a:pPr>
            <a:r>
              <a:rPr lang="zh-CN" altLang="zh-CN" dirty="0"/>
              <a:t>在主动模式下，当每台设备要向另一台设备发送数据时，都必须产生自己的射频场，这是对等网络通信的标准模式，可以获得非常快速的连接设置。</a:t>
            </a:r>
            <a:endParaRPr lang="en-US" altLang="zh-CN" dirty="0"/>
          </a:p>
          <a:p>
            <a:pPr algn="just">
              <a:spcBef>
                <a:spcPct val="0"/>
              </a:spcBef>
            </a:pPr>
            <a:r>
              <a:rPr lang="zh-CN" altLang="zh-CN" dirty="0"/>
              <a:t>移动设备主要以被动模式操作，可以大幅降低功耗，并延长电池寿命，电池电量较低的设备可以要求以被动模式充当目标设备，而不是发起设备</a:t>
            </a:r>
            <a:r>
              <a:rPr lang="zh-CN" altLang="zh-CN" dirty="0" smtClean="0"/>
              <a:t>。</a:t>
            </a:r>
            <a:endParaRPr lang="zh-CN" altLang="zh-CN" dirty="0"/>
          </a:p>
          <a:p>
            <a:pPr marL="0" indent="0">
              <a:spcBef>
                <a:spcPct val="0"/>
              </a:spcBef>
              <a:buNone/>
            </a:pPr>
            <a:endParaRPr lang="zh-CN" altLang="zh-CN" dirty="0"/>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en-US" altLang="zh-CN" dirty="0"/>
          </a:p>
        </p:txBody>
      </p:sp>
    </p:spTree>
    <p:extLst>
      <p:ext uri="{BB962C8B-B14F-4D97-AF65-F5344CB8AC3E}">
        <p14:creationId xmlns:p14="http://schemas.microsoft.com/office/powerpoint/2010/main" val="34431859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6.6.3  </a:t>
            </a:r>
            <a:r>
              <a:rPr lang="zh-CN" altLang="en-US" dirty="0"/>
              <a:t>近场通信技术原理</a:t>
            </a:r>
          </a:p>
        </p:txBody>
      </p:sp>
      <p:sp>
        <p:nvSpPr>
          <p:cNvPr id="4"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Bef>
                <a:spcPct val="0"/>
              </a:spcBef>
            </a:pPr>
            <a:r>
              <a:rPr lang="zh-CN" altLang="zh-CN" dirty="0"/>
              <a:t>在被动模式下，启动</a:t>
            </a:r>
            <a:r>
              <a:rPr lang="en-US" altLang="zh-CN" dirty="0"/>
              <a:t>NFC</a:t>
            </a:r>
            <a:r>
              <a:rPr lang="zh-CN" altLang="zh-CN" dirty="0"/>
              <a:t>通信的设备，也称为</a:t>
            </a:r>
            <a:r>
              <a:rPr lang="en-US" altLang="zh-CN" dirty="0"/>
              <a:t>NFC</a:t>
            </a:r>
            <a:r>
              <a:rPr lang="zh-CN" altLang="zh-CN" dirty="0"/>
              <a:t>发起设备</a:t>
            </a:r>
            <a:r>
              <a:rPr lang="zh-CN" altLang="en-US" dirty="0"/>
              <a:t>，</a:t>
            </a:r>
            <a:r>
              <a:rPr lang="zh-CN" altLang="zh-CN" dirty="0"/>
              <a:t>在整个通信过程中提供射频场，它可以选择</a:t>
            </a:r>
            <a:r>
              <a:rPr lang="en-US" altLang="zh-CN" dirty="0"/>
              <a:t>106Kb/s</a:t>
            </a:r>
            <a:r>
              <a:rPr lang="zh-CN" altLang="zh-CN" dirty="0"/>
              <a:t>、</a:t>
            </a:r>
            <a:r>
              <a:rPr lang="en-US" altLang="zh-CN" dirty="0"/>
              <a:t>212Kb/s</a:t>
            </a:r>
            <a:r>
              <a:rPr lang="zh-CN" altLang="zh-CN" dirty="0"/>
              <a:t>或</a:t>
            </a:r>
            <a:r>
              <a:rPr lang="en-US" altLang="zh-CN" dirty="0"/>
              <a:t>424Kb/s</a:t>
            </a:r>
            <a:r>
              <a:rPr lang="zh-CN" altLang="zh-CN" dirty="0"/>
              <a:t>中的其中一种传输速率，将数据发送到另一台设备。另一台设备称为</a:t>
            </a:r>
            <a:r>
              <a:rPr lang="en-US" altLang="zh-CN" dirty="0">
                <a:solidFill>
                  <a:schemeClr val="bg2"/>
                </a:solidFill>
              </a:rPr>
              <a:t>NFC</a:t>
            </a:r>
            <a:r>
              <a:rPr lang="zh-CN" altLang="zh-CN" dirty="0">
                <a:solidFill>
                  <a:schemeClr val="bg2"/>
                </a:solidFill>
              </a:rPr>
              <a:t>目标设备</a:t>
            </a:r>
            <a:r>
              <a:rPr lang="zh-CN" altLang="en-US" dirty="0"/>
              <a:t>，</a:t>
            </a:r>
            <a:r>
              <a:rPr lang="zh-CN" altLang="zh-CN" dirty="0"/>
              <a:t>它不必产生射频场，而使用负载调制技术，就可以相同的速度将数据传回发起设备。</a:t>
            </a:r>
          </a:p>
          <a:p>
            <a:pPr marL="1428750" lvl="2" indent="-514350">
              <a:spcBef>
                <a:spcPct val="0"/>
              </a:spcBef>
              <a:buFont typeface="Wingdings" panose="05000000000000000000" pitchFamily="2" charset="2"/>
              <a:buChar char="p"/>
            </a:pPr>
            <a:endParaRPr lang="zh-CN" altLang="zh-CN" dirty="0"/>
          </a:p>
          <a:p>
            <a:pPr marL="0" indent="0">
              <a:spcBef>
                <a:spcPct val="0"/>
              </a:spcBef>
              <a:buNone/>
            </a:pPr>
            <a:endParaRPr lang="zh-CN" altLang="zh-CN" dirty="0"/>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en-US" altLang="zh-CN" dirty="0"/>
          </a:p>
        </p:txBody>
      </p:sp>
    </p:spTree>
    <p:extLst>
      <p:ext uri="{BB962C8B-B14F-4D97-AF65-F5344CB8AC3E}">
        <p14:creationId xmlns:p14="http://schemas.microsoft.com/office/powerpoint/2010/main" val="1414994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6.6.4  </a:t>
            </a:r>
            <a:r>
              <a:rPr lang="zh-CN" altLang="en-US" dirty="0"/>
              <a:t>近场通信技术的应用</a:t>
            </a:r>
          </a:p>
        </p:txBody>
      </p:sp>
      <p:sp>
        <p:nvSpPr>
          <p:cNvPr id="4" name="内容占位符 2"/>
          <p:cNvSpPr txBox="1">
            <a:spLocks/>
          </p:cNvSpPr>
          <p:nvPr/>
        </p:nvSpPr>
        <p:spPr bwMode="auto">
          <a:xfrm>
            <a:off x="839416" y="1339977"/>
            <a:ext cx="10668000" cy="2953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lvl="1" indent="720000" algn="just">
              <a:spcBef>
                <a:spcPct val="0"/>
              </a:spcBef>
            </a:pPr>
            <a:r>
              <a:rPr lang="zh-CN" altLang="zh-CN" dirty="0">
                <a:solidFill>
                  <a:srgbClr val="000000"/>
                </a:solidFill>
              </a:rPr>
              <a:t>近场通信技术有以下</a:t>
            </a:r>
            <a:r>
              <a:rPr lang="en-US" altLang="zh-CN" dirty="0">
                <a:solidFill>
                  <a:srgbClr val="000000"/>
                </a:solidFill>
              </a:rPr>
              <a:t>3</a:t>
            </a:r>
            <a:r>
              <a:rPr lang="zh-CN" altLang="zh-CN" dirty="0">
                <a:solidFill>
                  <a:srgbClr val="000000"/>
                </a:solidFill>
              </a:rPr>
              <a:t>种应用类型。</a:t>
            </a:r>
            <a:endParaRPr lang="en-US" altLang="zh-CN" dirty="0">
              <a:solidFill>
                <a:srgbClr val="000000"/>
              </a:solidFill>
            </a:endParaRPr>
          </a:p>
          <a:p>
            <a:pPr lvl="1" algn="just">
              <a:spcBef>
                <a:spcPct val="0"/>
              </a:spcBef>
              <a:buFont typeface="Wingdings" panose="05000000000000000000" pitchFamily="2" charset="2"/>
              <a:buChar char="n"/>
            </a:pPr>
            <a:r>
              <a:rPr lang="en-US" altLang="zh-CN" dirty="0"/>
              <a:t> </a:t>
            </a:r>
            <a:r>
              <a:rPr lang="zh-CN" altLang="zh-CN" dirty="0"/>
              <a:t>移动商务</a:t>
            </a:r>
            <a:endParaRPr lang="en-US" altLang="zh-CN" dirty="0"/>
          </a:p>
          <a:p>
            <a:pPr marL="720000" lvl="2" indent="514350" algn="just">
              <a:spcBef>
                <a:spcPct val="0"/>
              </a:spcBef>
              <a:buFont typeface="Wingdings" panose="05000000000000000000" pitchFamily="2" charset="2"/>
              <a:buChar char="p"/>
            </a:pPr>
            <a:r>
              <a:rPr lang="zh-CN" altLang="zh-CN" sz="2800" dirty="0">
                <a:solidFill>
                  <a:srgbClr val="000000"/>
                </a:solidFill>
                <a:latin typeface="+mn-lt"/>
              </a:rPr>
              <a:t>典型应用有门禁控制或车票、电影院门票售卖等，使用者只需携带储存票证或门控代码的设备靠近读取设备即可。</a:t>
            </a:r>
            <a:r>
              <a:rPr lang="en-US" altLang="zh-CN" sz="2800" dirty="0">
                <a:solidFill>
                  <a:srgbClr val="000000"/>
                </a:solidFill>
                <a:latin typeface="+mn-lt"/>
              </a:rPr>
              <a:t>NFC</a:t>
            </a:r>
            <a:r>
              <a:rPr lang="zh-CN" altLang="zh-CN" sz="2800" dirty="0">
                <a:solidFill>
                  <a:srgbClr val="000000"/>
                </a:solidFill>
                <a:latin typeface="+mn-lt"/>
              </a:rPr>
              <a:t>还能够作为简单的数据获取应用，获取公交车站站点信息、公园地图信息等。</a:t>
            </a:r>
          </a:p>
          <a:p>
            <a:pPr marL="720000" lvl="2" indent="514350" algn="just">
              <a:spcBef>
                <a:spcPct val="0"/>
              </a:spcBef>
              <a:buFont typeface="Wingdings" panose="05000000000000000000" pitchFamily="2" charset="2"/>
              <a:buChar char="p"/>
            </a:pPr>
            <a:endParaRPr lang="zh-CN" altLang="zh-CN" sz="2800" dirty="0">
              <a:solidFill>
                <a:srgbClr val="000000"/>
              </a:solidFill>
              <a:latin typeface="+mn-lt"/>
            </a:endParaRPr>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en-US" altLang="zh-CN" dirty="0"/>
          </a:p>
        </p:txBody>
      </p:sp>
    </p:spTree>
    <p:extLst>
      <p:ext uri="{BB962C8B-B14F-4D97-AF65-F5344CB8AC3E}">
        <p14:creationId xmlns:p14="http://schemas.microsoft.com/office/powerpoint/2010/main" val="39104313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6.6.4  </a:t>
            </a:r>
            <a:r>
              <a:rPr lang="zh-CN" altLang="en-US" dirty="0"/>
              <a:t>近场通信技术的应用</a:t>
            </a:r>
          </a:p>
        </p:txBody>
      </p:sp>
      <p:sp>
        <p:nvSpPr>
          <p:cNvPr id="4"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en-US" altLang="zh-CN" dirty="0"/>
              <a:t> </a:t>
            </a:r>
            <a:r>
              <a:rPr lang="zh-CN" altLang="zh-CN" dirty="0"/>
              <a:t>设备连接</a:t>
            </a:r>
            <a:endParaRPr lang="en-US" altLang="zh-CN" dirty="0"/>
          </a:p>
          <a:p>
            <a:pPr marL="720000" lvl="2" indent="514350" algn="just">
              <a:spcBef>
                <a:spcPct val="0"/>
              </a:spcBef>
              <a:buFont typeface="Wingdings" panose="05000000000000000000" pitchFamily="2" charset="2"/>
              <a:buChar char="p"/>
            </a:pPr>
            <a:r>
              <a:rPr lang="zh-CN" altLang="zh-CN" sz="2800" dirty="0">
                <a:solidFill>
                  <a:srgbClr val="000000"/>
                </a:solidFill>
                <a:latin typeface="+mn-lt"/>
              </a:rPr>
              <a:t>除了无线局域网，</a:t>
            </a:r>
            <a:r>
              <a:rPr lang="en-US" altLang="zh-CN" sz="2800" dirty="0">
                <a:solidFill>
                  <a:srgbClr val="000000"/>
                </a:solidFill>
                <a:latin typeface="+mn-lt"/>
              </a:rPr>
              <a:t>NFC </a:t>
            </a:r>
            <a:r>
              <a:rPr lang="zh-CN" altLang="zh-CN" sz="2800" dirty="0">
                <a:solidFill>
                  <a:srgbClr val="000000"/>
                </a:solidFill>
                <a:latin typeface="+mn-lt"/>
              </a:rPr>
              <a:t>也可以简化蓝牙连接。例如，手提电脑用户如果想在机场上网，他只需要走近一个</a:t>
            </a:r>
            <a:r>
              <a:rPr lang="en-US" altLang="zh-CN" sz="2800" dirty="0">
                <a:solidFill>
                  <a:srgbClr val="000000"/>
                </a:solidFill>
                <a:latin typeface="+mn-lt"/>
              </a:rPr>
              <a:t>Wi-Fi</a:t>
            </a:r>
            <a:r>
              <a:rPr lang="zh-CN" altLang="zh-CN" sz="2800" dirty="0">
                <a:solidFill>
                  <a:srgbClr val="000000"/>
                </a:solidFill>
                <a:latin typeface="+mn-lt"/>
              </a:rPr>
              <a:t>热点即可实现。</a:t>
            </a:r>
            <a:endParaRPr lang="en-US" altLang="zh-CN" sz="2800" dirty="0">
              <a:solidFill>
                <a:srgbClr val="000000"/>
              </a:solidFill>
              <a:latin typeface="+mn-lt"/>
            </a:endParaRPr>
          </a:p>
          <a:p>
            <a:pPr lvl="1" algn="just">
              <a:spcBef>
                <a:spcPct val="0"/>
              </a:spcBef>
              <a:buFont typeface="Wingdings" panose="05000000000000000000" pitchFamily="2" charset="2"/>
              <a:buChar char="n"/>
            </a:pPr>
            <a:r>
              <a:rPr lang="en-US" altLang="zh-CN" dirty="0"/>
              <a:t> </a:t>
            </a:r>
            <a:r>
              <a:rPr lang="zh-CN" altLang="zh-CN" dirty="0"/>
              <a:t>实时预订</a:t>
            </a:r>
            <a:endParaRPr lang="en-US" altLang="zh-CN" dirty="0"/>
          </a:p>
          <a:p>
            <a:pPr marL="720000" lvl="2" indent="514350" algn="just">
              <a:spcBef>
                <a:spcPct val="0"/>
              </a:spcBef>
              <a:buFont typeface="Wingdings" panose="05000000000000000000" pitchFamily="2" charset="2"/>
              <a:buChar char="p"/>
            </a:pPr>
            <a:r>
              <a:rPr lang="zh-CN" altLang="zh-CN" sz="2800" dirty="0">
                <a:solidFill>
                  <a:srgbClr val="000000"/>
                </a:solidFill>
                <a:latin typeface="+mn-lt"/>
              </a:rPr>
              <a:t>在海报或展览信息背后贴有特定芯片，利用含</a:t>
            </a:r>
            <a:r>
              <a:rPr lang="en-US" altLang="zh-CN" sz="2800" dirty="0">
                <a:solidFill>
                  <a:srgbClr val="000000"/>
                </a:solidFill>
                <a:latin typeface="+mn-lt"/>
              </a:rPr>
              <a:t>NFC</a:t>
            </a:r>
            <a:r>
              <a:rPr lang="zh-CN" altLang="zh-CN" sz="2800" dirty="0">
                <a:solidFill>
                  <a:srgbClr val="000000"/>
                </a:solidFill>
                <a:latin typeface="+mn-lt"/>
              </a:rPr>
              <a:t>协议的手机或</a:t>
            </a:r>
            <a:r>
              <a:rPr lang="en-US" altLang="zh-CN" sz="2800" dirty="0">
                <a:solidFill>
                  <a:srgbClr val="000000"/>
                </a:solidFill>
                <a:latin typeface="+mn-lt"/>
              </a:rPr>
              <a:t>PDA</a:t>
            </a:r>
            <a:r>
              <a:rPr lang="zh-CN" altLang="zh-CN" sz="2800" dirty="0">
                <a:solidFill>
                  <a:srgbClr val="000000"/>
                </a:solidFill>
                <a:latin typeface="+mn-lt"/>
              </a:rPr>
              <a:t>，便能取得详细信息，也可以立即联机使用信用卡进行票券购买，而且这些特定的芯片无须独立的能源</a:t>
            </a:r>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en-US" altLang="zh-CN" dirty="0"/>
          </a:p>
        </p:txBody>
      </p:sp>
    </p:spTree>
    <p:extLst>
      <p:ext uri="{BB962C8B-B14F-4D97-AF65-F5344CB8AC3E}">
        <p14:creationId xmlns:p14="http://schemas.microsoft.com/office/powerpoint/2010/main" val="40726481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6.7  </a:t>
            </a:r>
            <a:r>
              <a:rPr lang="zh-CN" altLang="en-US" dirty="0"/>
              <a:t>可见光通信</a:t>
            </a:r>
          </a:p>
        </p:txBody>
      </p:sp>
      <p:sp>
        <p:nvSpPr>
          <p:cNvPr id="3" name="文本占位符 2"/>
          <p:cNvSpPr>
            <a:spLocks noGrp="1"/>
          </p:cNvSpPr>
          <p:nvPr>
            <p:ph type="body" idx="1"/>
          </p:nvPr>
        </p:nvSpPr>
        <p:spPr/>
        <p:txBody>
          <a:bodyPr anchor="ctr"/>
          <a:lstStyle/>
          <a:p>
            <a:pPr marL="0" indent="0" algn="ctr">
              <a:spcBef>
                <a:spcPct val="0"/>
              </a:spcBef>
              <a:buNone/>
            </a:pPr>
            <a:r>
              <a:rPr lang="en-US" altLang="zh-CN" sz="4000" dirty="0"/>
              <a:t>6.7  </a:t>
            </a:r>
            <a:r>
              <a:rPr lang="zh-CN" altLang="en-US" sz="4000" dirty="0"/>
              <a:t>可见光通信</a:t>
            </a:r>
          </a:p>
        </p:txBody>
      </p:sp>
    </p:spTree>
    <p:extLst>
      <p:ext uri="{BB962C8B-B14F-4D97-AF65-F5344CB8AC3E}">
        <p14:creationId xmlns:p14="http://schemas.microsoft.com/office/powerpoint/2010/main" val="30072003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ED2B6-7144-4197-B3FF-9F498464B5EB}"/>
              </a:ext>
            </a:extLst>
          </p:cNvPr>
          <p:cNvSpPr>
            <a:spLocks noGrp="1"/>
          </p:cNvSpPr>
          <p:nvPr>
            <p:ph type="sldNum" sz="quarter" idx="4294967295"/>
          </p:nvPr>
        </p:nvSpPr>
        <p:spPr>
          <a:xfrm>
            <a:off x="9652000" y="6360583"/>
            <a:ext cx="25400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800" b="0" i="0" u="none" strike="noStrike" kern="1200" cap="none" spc="0" normalizeH="0" baseline="0" noProof="0" smtClean="0">
                <a:ln>
                  <a:noFill/>
                </a:ln>
                <a:solidFill>
                  <a:srgbClr val="FFFFFF"/>
                </a:solidFill>
                <a:effectLst/>
                <a:uLnTx/>
                <a:uFillTx/>
                <a:latin typeface="Times New Roman"/>
                <a:ea typeface="黑体"/>
                <a:cs typeface="+mn-cs"/>
              </a:rPr>
              <a:pPr marL="0" marR="0" lvl="0" indent="0" algn="l" defTabSz="914400" rtl="0" eaLnBrk="1" fontAlgn="auto" latinLnBrk="0" hangingPunct="1">
                <a:lnSpc>
                  <a:spcPct val="100000"/>
                </a:lnSpc>
                <a:spcBef>
                  <a:spcPts val="0"/>
                </a:spcBef>
                <a:spcAft>
                  <a:spcPts val="0"/>
                </a:spcAft>
                <a:buClrTx/>
                <a:buSzTx/>
                <a:buFontTx/>
                <a:buNone/>
                <a:tabLst/>
                <a:defRPr/>
              </a:pPr>
              <a:t>118</a:t>
            </a:fld>
            <a:endParaRPr kumimoji="0" lang="zh-CN" altLang="en-US" sz="1800" b="0" i="0" u="none" strike="noStrike" kern="1200" cap="none" spc="0" normalizeH="0" baseline="0" noProof="0">
              <a:ln>
                <a:noFill/>
              </a:ln>
              <a:solidFill>
                <a:srgbClr val="FFFFFF"/>
              </a:solidFill>
              <a:effectLst/>
              <a:uLnTx/>
              <a:uFillTx/>
              <a:latin typeface="Times New Roman"/>
              <a:ea typeface="黑体"/>
              <a:cs typeface="+mn-cs"/>
            </a:endParaRPr>
          </a:p>
        </p:txBody>
      </p:sp>
      <p:sp>
        <p:nvSpPr>
          <p:cNvPr id="8" name="Rectangle 2"/>
          <p:cNvSpPr txBox="1">
            <a:spLocks noChangeArrowheads="1"/>
          </p:cNvSpPr>
          <p:nvPr/>
        </p:nvSpPr>
        <p:spPr bwMode="auto">
          <a:xfrm>
            <a:off x="1271464" y="404664"/>
            <a:ext cx="7056784"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pPr lvl="0"/>
            <a:r>
              <a:rPr lang="en-US" altLang="zh-CN" b="1" dirty="0">
                <a:latin typeface="+mn-lt"/>
              </a:rPr>
              <a:t>6.7  </a:t>
            </a:r>
            <a:r>
              <a:rPr lang="zh-CN" altLang="en-US" b="1" dirty="0">
                <a:latin typeface="+mn-lt"/>
              </a:rPr>
              <a:t>可见光通信</a:t>
            </a:r>
            <a:endParaRPr kumimoji="0" lang="zh-CN" altLang="en-US" sz="4200" b="1" i="0" u="none" strike="noStrike" kern="1200" cap="none" spc="0" normalizeH="0" baseline="0" noProof="0" dirty="0">
              <a:ln>
                <a:noFill/>
              </a:ln>
              <a:solidFill>
                <a:srgbClr val="000000"/>
              </a:solidFill>
              <a:effectLst/>
              <a:uLnTx/>
              <a:uFillTx/>
              <a:latin typeface="+mn-lt"/>
              <a:ea typeface="黑体"/>
            </a:endParaRPr>
          </a:p>
        </p:txBody>
      </p:sp>
      <p:sp>
        <p:nvSpPr>
          <p:cNvPr id="9" name="TextBox 8"/>
          <p:cNvSpPr txBox="1"/>
          <p:nvPr/>
        </p:nvSpPr>
        <p:spPr>
          <a:xfrm>
            <a:off x="1242567" y="1700808"/>
            <a:ext cx="6264696" cy="2451953"/>
          </a:xfrm>
          <a:prstGeom prst="rect">
            <a:avLst/>
          </a:prstGeom>
          <a:noFill/>
        </p:spPr>
        <p:txBody>
          <a:bodyPr wrap="square" rtlCol="0">
            <a:spAutoFit/>
          </a:bodyPr>
          <a:lstStyle>
            <a:defPPr>
              <a:defRPr lang="zh-CN"/>
            </a:defPPr>
            <a:lvl1pPr marR="0" lvl="0" indent="0" algn="just" fontAlgn="auto">
              <a:lnSpc>
                <a:spcPts val="4600"/>
              </a:lnSpc>
              <a:spcBef>
                <a:spcPts val="0"/>
              </a:spcBef>
              <a:spcAft>
                <a:spcPts val="0"/>
              </a:spcAft>
              <a:buClrTx/>
              <a:buSzTx/>
              <a:buFontTx/>
              <a:buNone/>
              <a:tabLst/>
              <a:defRPr sz="3200" b="1" kern="100">
                <a:solidFill>
                  <a:srgbClr val="000000"/>
                </a:solidFill>
                <a:effectLst/>
                <a:ea typeface="宋体"/>
                <a:cs typeface="Times New Roman"/>
              </a:defRPr>
            </a:lvl1pPr>
          </a:lstStyle>
          <a:p>
            <a:r>
              <a:rPr lang="en-US" altLang="zh-CN" dirty="0"/>
              <a:t>6.7.1  </a:t>
            </a:r>
            <a:r>
              <a:rPr lang="zh-CN" altLang="en-US" dirty="0"/>
              <a:t>概述</a:t>
            </a:r>
            <a:endParaRPr lang="en-US" altLang="zh-CN" dirty="0"/>
          </a:p>
          <a:p>
            <a:r>
              <a:rPr lang="en-US" altLang="zh-CN" dirty="0"/>
              <a:t>6.7.2  </a:t>
            </a:r>
            <a:r>
              <a:rPr lang="zh-CN" altLang="en-US" dirty="0"/>
              <a:t>关键技术</a:t>
            </a:r>
            <a:endParaRPr lang="en-US" altLang="zh-CN" dirty="0"/>
          </a:p>
          <a:p>
            <a:r>
              <a:rPr lang="en-US" altLang="zh-CN" dirty="0"/>
              <a:t>6.7.3  </a:t>
            </a:r>
            <a:r>
              <a:rPr lang="zh-CN" altLang="en-US" dirty="0"/>
              <a:t>系统组成</a:t>
            </a:r>
            <a:endParaRPr lang="en-US" altLang="zh-CN" dirty="0"/>
          </a:p>
          <a:p>
            <a:r>
              <a:rPr lang="en-US" altLang="zh-CN" dirty="0"/>
              <a:t>6.7.4  </a:t>
            </a:r>
            <a:r>
              <a:rPr lang="zh-CN" altLang="en-US" dirty="0"/>
              <a:t>可见光通信技术的应用</a:t>
            </a:r>
            <a:endParaRPr lang="en-US" altLang="zh-CN" dirty="0"/>
          </a:p>
        </p:txBody>
      </p:sp>
    </p:spTree>
    <p:extLst>
      <p:ext uri="{BB962C8B-B14F-4D97-AF65-F5344CB8AC3E}">
        <p14:creationId xmlns:p14="http://schemas.microsoft.com/office/powerpoint/2010/main" val="27874633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6.7.1  </a:t>
            </a:r>
            <a:r>
              <a:rPr lang="zh-CN" altLang="en-US" dirty="0"/>
              <a:t>概述</a:t>
            </a:r>
          </a:p>
        </p:txBody>
      </p:sp>
      <p:sp>
        <p:nvSpPr>
          <p:cNvPr id="4"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zh-CN" altLang="zh-CN" dirty="0"/>
              <a:t>可见光通信（</a:t>
            </a:r>
            <a:r>
              <a:rPr lang="en-US" altLang="zh-CN" dirty="0"/>
              <a:t>VLC</a:t>
            </a:r>
            <a:r>
              <a:rPr lang="zh-CN" altLang="zh-CN" dirty="0"/>
              <a:t>）技术是指利用可见光波段的光作为信息载体，无须光纤等有线信道的传输介质，在空气中直接传输光信号的通信方式。</a:t>
            </a:r>
          </a:p>
          <a:p>
            <a:pPr marL="0" indent="720000" algn="just">
              <a:spcBef>
                <a:spcPct val="0"/>
              </a:spcBef>
              <a:buNone/>
            </a:pPr>
            <a:r>
              <a:rPr lang="zh-CN" altLang="zh-CN" dirty="0"/>
              <a:t>可见光通信技术绿色低碳、可实现近乎零耗能通信，还可有效避免无线电通信电磁信号泄露等弱点，快速构建抗干扰、抗截获的安全信息空间。</a:t>
            </a:r>
          </a:p>
          <a:p>
            <a:pPr marL="0" indent="0">
              <a:spcBef>
                <a:spcPct val="0"/>
              </a:spcBef>
              <a:buNone/>
            </a:pPr>
            <a:r>
              <a:rPr lang="en-US" altLang="zh-CN" dirty="0"/>
              <a:t>	</a:t>
            </a:r>
            <a:endParaRPr lang="zh-CN" altLang="zh-CN" dirty="0"/>
          </a:p>
        </p:txBody>
      </p:sp>
    </p:spTree>
    <p:extLst>
      <p:ext uri="{BB962C8B-B14F-4D97-AF65-F5344CB8AC3E}">
        <p14:creationId xmlns:p14="http://schemas.microsoft.com/office/powerpoint/2010/main" val="42062863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767408" y="1268760"/>
            <a:ext cx="10827314" cy="223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Bef>
                <a:spcPct val="0"/>
              </a:spcBef>
            </a:pPr>
            <a:r>
              <a:rPr lang="zh-CN" altLang="zh-CN" dirty="0">
                <a:solidFill>
                  <a:srgbClr val="0000FF"/>
                </a:solidFill>
              </a:rPr>
              <a:t>近距离</a:t>
            </a:r>
          </a:p>
          <a:p>
            <a:pPr marL="0" indent="720000" algn="just">
              <a:spcBef>
                <a:spcPct val="0"/>
              </a:spcBef>
              <a:buNone/>
            </a:pPr>
            <a:r>
              <a:rPr lang="en-US" altLang="zh-CN" sz="2800" dirty="0">
                <a:latin typeface="+mn-lt"/>
              </a:rPr>
              <a:t>ZigBee</a:t>
            </a:r>
            <a:r>
              <a:rPr lang="zh-CN" altLang="zh-CN" sz="2800" dirty="0">
                <a:latin typeface="+mn-lt"/>
              </a:rPr>
              <a:t>的传输范围一般为</a:t>
            </a:r>
            <a:r>
              <a:rPr lang="en-US" altLang="zh-CN" sz="2800" dirty="0">
                <a:latin typeface="+mn-lt"/>
              </a:rPr>
              <a:t>10</a:t>
            </a:r>
            <a:r>
              <a:rPr lang="zh-CN" altLang="zh-CN" sz="2800" dirty="0">
                <a:latin typeface="+mn-lt"/>
              </a:rPr>
              <a:t>～</a:t>
            </a:r>
            <a:r>
              <a:rPr lang="en-US" altLang="zh-CN" sz="2800" dirty="0">
                <a:latin typeface="+mn-lt"/>
              </a:rPr>
              <a:t>100m</a:t>
            </a:r>
            <a:r>
              <a:rPr lang="zh-CN" altLang="zh-CN" sz="2800" dirty="0">
                <a:latin typeface="+mn-lt"/>
              </a:rPr>
              <a:t>，在增加发射功率后，亦可增加到</a:t>
            </a:r>
            <a:r>
              <a:rPr lang="en-US" altLang="zh-CN" sz="2800" dirty="0">
                <a:latin typeface="+mn-lt"/>
              </a:rPr>
              <a:t>1</a:t>
            </a:r>
            <a:r>
              <a:rPr lang="zh-CN" altLang="zh-CN" sz="2800" dirty="0">
                <a:latin typeface="+mn-lt"/>
              </a:rPr>
              <a:t>～</a:t>
            </a:r>
            <a:r>
              <a:rPr lang="en-US" altLang="zh-CN" sz="2800" dirty="0">
                <a:latin typeface="+mn-lt"/>
              </a:rPr>
              <a:t>3km</a:t>
            </a:r>
            <a:r>
              <a:rPr lang="zh-CN" altLang="zh-CN" sz="2800" dirty="0">
                <a:latin typeface="+mn-lt"/>
              </a:rPr>
              <a:t>，这指的是相邻节点间的距离，如果通过路由和节点间通信的接力，传输距离则可以更远。</a:t>
            </a:r>
          </a:p>
          <a:p>
            <a:pPr marL="0" indent="0">
              <a:spcBef>
                <a:spcPct val="0"/>
              </a:spcBef>
              <a:buNone/>
            </a:pPr>
            <a:endParaRPr lang="zh-CN" altLang="zh-CN"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6.1.2  </a:t>
            </a:r>
            <a:r>
              <a:rPr lang="zh-CN" altLang="en-US" dirty="0"/>
              <a:t>技术特点</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
        <p:nvSpPr>
          <p:cNvPr id="6" name="内容占位符 2"/>
          <p:cNvSpPr txBox="1">
            <a:spLocks/>
          </p:cNvSpPr>
          <p:nvPr/>
        </p:nvSpPr>
        <p:spPr bwMode="auto">
          <a:xfrm>
            <a:off x="759759" y="3284984"/>
            <a:ext cx="10842612" cy="1675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Bef>
                <a:spcPct val="0"/>
              </a:spcBef>
            </a:pPr>
            <a:r>
              <a:rPr lang="zh-CN" altLang="zh-CN" dirty="0">
                <a:solidFill>
                  <a:srgbClr val="0000FF"/>
                </a:solidFill>
              </a:rPr>
              <a:t>短时延</a:t>
            </a:r>
          </a:p>
          <a:p>
            <a:pPr marL="0" indent="720000" algn="just">
              <a:spcBef>
                <a:spcPct val="0"/>
              </a:spcBef>
              <a:buNone/>
            </a:pPr>
            <a:r>
              <a:rPr lang="en-US" altLang="zh-CN" sz="2800" dirty="0">
                <a:latin typeface="+mn-lt"/>
              </a:rPr>
              <a:t>ZigBee</a:t>
            </a:r>
            <a:r>
              <a:rPr lang="zh-CN" altLang="zh-CN" sz="2800" dirty="0">
                <a:latin typeface="+mn-lt"/>
              </a:rPr>
              <a:t>的响应速度较快，一般从睡眠转入工作状态只需</a:t>
            </a:r>
            <a:r>
              <a:rPr lang="en-US" altLang="zh-CN" sz="2800" dirty="0">
                <a:latin typeface="+mn-lt"/>
              </a:rPr>
              <a:t>15ms</a:t>
            </a:r>
            <a:r>
              <a:rPr lang="zh-CN" altLang="zh-CN" sz="2800" dirty="0">
                <a:latin typeface="+mn-lt"/>
              </a:rPr>
              <a:t>，节点连接进入网络只需</a:t>
            </a:r>
            <a:r>
              <a:rPr lang="en-US" altLang="zh-CN" sz="2800" dirty="0">
                <a:latin typeface="+mn-lt"/>
              </a:rPr>
              <a:t>30ms</a:t>
            </a:r>
            <a:r>
              <a:rPr lang="zh-CN" altLang="zh-CN" sz="2800" dirty="0">
                <a:latin typeface="+mn-lt"/>
              </a:rPr>
              <a:t>，进一步节省了电能。</a:t>
            </a:r>
          </a:p>
          <a:p>
            <a:pPr marL="0" indent="0">
              <a:spcBef>
                <a:spcPct val="0"/>
              </a:spcBef>
              <a:buNone/>
            </a:pPr>
            <a:endParaRPr lang="zh-CN" altLang="zh-CN"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
        <p:nvSpPr>
          <p:cNvPr id="7" name="内容占位符 2"/>
          <p:cNvSpPr txBox="1">
            <a:spLocks/>
          </p:cNvSpPr>
          <p:nvPr/>
        </p:nvSpPr>
        <p:spPr bwMode="auto">
          <a:xfrm>
            <a:off x="623391" y="4945662"/>
            <a:ext cx="10978979" cy="2017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Bef>
                <a:spcPct val="0"/>
              </a:spcBef>
            </a:pPr>
            <a:r>
              <a:rPr lang="zh-CN" altLang="zh-CN" dirty="0">
                <a:solidFill>
                  <a:srgbClr val="0000FF"/>
                </a:solidFill>
              </a:rPr>
              <a:t>高容量</a:t>
            </a:r>
          </a:p>
          <a:p>
            <a:pPr marL="0" indent="720000" algn="just">
              <a:spcBef>
                <a:spcPct val="0"/>
              </a:spcBef>
              <a:buNone/>
            </a:pPr>
            <a:r>
              <a:rPr lang="en-US" altLang="zh-CN" sz="2800" dirty="0">
                <a:latin typeface="+mn-lt"/>
              </a:rPr>
              <a:t>ZigBee</a:t>
            </a:r>
            <a:r>
              <a:rPr lang="zh-CN" altLang="zh-CN" sz="2800" dirty="0">
                <a:latin typeface="+mn-lt"/>
              </a:rPr>
              <a:t>可采用星型、网状型和树型网络结构，由一个主节点管理若干子节点，最多一个主节点可管理</a:t>
            </a:r>
            <a:r>
              <a:rPr lang="en-US" altLang="zh-CN" sz="2800" dirty="0">
                <a:latin typeface="+mn-lt"/>
              </a:rPr>
              <a:t>254</a:t>
            </a:r>
            <a:r>
              <a:rPr lang="zh-CN" altLang="zh-CN" sz="2800" dirty="0">
                <a:latin typeface="+mn-lt"/>
              </a:rPr>
              <a:t>个子节点，同时主节点还可由上一层网络节点管理，最多可组成</a:t>
            </a:r>
            <a:r>
              <a:rPr lang="en-US" altLang="zh-CN" sz="2800" dirty="0">
                <a:latin typeface="+mn-lt"/>
              </a:rPr>
              <a:t>65 000</a:t>
            </a:r>
            <a:r>
              <a:rPr lang="zh-CN" altLang="zh-CN" sz="2800" dirty="0">
                <a:latin typeface="+mn-lt"/>
              </a:rPr>
              <a:t>个节点的大型网络。</a:t>
            </a:r>
          </a:p>
          <a:p>
            <a:pPr marL="0" indent="0">
              <a:spcBef>
                <a:spcPct val="0"/>
              </a:spcBef>
              <a:buNone/>
            </a:pPr>
            <a:endParaRPr lang="zh-CN" altLang="zh-CN"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Tree>
    <p:extLst>
      <p:ext uri="{BB962C8B-B14F-4D97-AF65-F5344CB8AC3E}">
        <p14:creationId xmlns:p14="http://schemas.microsoft.com/office/powerpoint/2010/main" val="34285459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6.7.1  </a:t>
            </a:r>
            <a:r>
              <a:rPr lang="zh-CN" altLang="en-US" dirty="0"/>
              <a:t>概述</a:t>
            </a:r>
          </a:p>
        </p:txBody>
      </p:sp>
      <p:sp>
        <p:nvSpPr>
          <p:cNvPr id="4"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zh-CN" altLang="zh-CN" dirty="0" smtClean="0"/>
              <a:t>与</a:t>
            </a:r>
            <a:r>
              <a:rPr lang="zh-CN" altLang="en-US" dirty="0" smtClean="0"/>
              <a:t>普通</a:t>
            </a:r>
            <a:r>
              <a:rPr lang="zh-CN" altLang="zh-CN" dirty="0" smtClean="0"/>
              <a:t>光</a:t>
            </a:r>
            <a:r>
              <a:rPr lang="zh-CN" altLang="zh-CN" dirty="0"/>
              <a:t>无线通信和射频通信相比，可见光通信具有以下突出优点。</a:t>
            </a:r>
            <a:endParaRPr lang="en-US" altLang="zh-CN" dirty="0"/>
          </a:p>
          <a:p>
            <a:pPr lvl="1" algn="just">
              <a:spcBef>
                <a:spcPct val="0"/>
              </a:spcBef>
              <a:buFont typeface="Wingdings" panose="05000000000000000000" pitchFamily="2" charset="2"/>
              <a:buChar char="n"/>
            </a:pPr>
            <a:r>
              <a:rPr lang="zh-CN" altLang="zh-CN" dirty="0"/>
              <a:t>可见光对人类非常安全</a:t>
            </a:r>
            <a:endParaRPr lang="en-US" altLang="zh-CN" dirty="0"/>
          </a:p>
          <a:p>
            <a:pPr lvl="1" algn="just">
              <a:spcBef>
                <a:spcPct val="0"/>
              </a:spcBef>
              <a:buFont typeface="Wingdings" panose="05000000000000000000" pitchFamily="2" charset="2"/>
              <a:buChar char="n"/>
            </a:pPr>
            <a:r>
              <a:rPr lang="zh-CN" altLang="zh-CN" dirty="0"/>
              <a:t>可见光通信无处</a:t>
            </a:r>
            <a:r>
              <a:rPr lang="zh-CN" altLang="zh-CN" dirty="0" smtClean="0"/>
              <a:t>不在</a:t>
            </a:r>
            <a:endParaRPr lang="en-US" altLang="zh-CN" dirty="0" smtClean="0"/>
          </a:p>
          <a:p>
            <a:pPr lvl="1" algn="just">
              <a:spcBef>
                <a:spcPct val="0"/>
              </a:spcBef>
              <a:buFont typeface="Wingdings" panose="05000000000000000000" pitchFamily="2" charset="2"/>
              <a:buChar char="n"/>
            </a:pPr>
            <a:r>
              <a:rPr lang="zh-CN" altLang="en-US" dirty="0" smtClean="0"/>
              <a:t>发射功率高</a:t>
            </a:r>
            <a:endParaRPr lang="zh-CN" altLang="zh-CN" dirty="0"/>
          </a:p>
          <a:p>
            <a:pPr lvl="1" algn="just">
              <a:spcBef>
                <a:spcPct val="0"/>
              </a:spcBef>
              <a:buFont typeface="Wingdings" panose="05000000000000000000" pitchFamily="2" charset="2"/>
              <a:buChar char="n"/>
            </a:pPr>
            <a:r>
              <a:rPr lang="zh-CN" altLang="zh-CN" dirty="0"/>
              <a:t>无</a:t>
            </a:r>
            <a:r>
              <a:rPr lang="zh-CN" altLang="zh-CN" dirty="0" smtClean="0"/>
              <a:t>电磁干扰</a:t>
            </a:r>
            <a:endParaRPr lang="en-US" altLang="zh-CN" dirty="0" smtClean="0"/>
          </a:p>
          <a:p>
            <a:pPr lvl="1" algn="just">
              <a:spcBef>
                <a:spcPct val="0"/>
              </a:spcBef>
              <a:buFont typeface="Wingdings" panose="05000000000000000000" pitchFamily="2" charset="2"/>
              <a:buChar char="n"/>
            </a:pPr>
            <a:r>
              <a:rPr lang="zh-CN" altLang="en-US" dirty="0" smtClean="0"/>
              <a:t>无须无线电频谱证</a:t>
            </a:r>
            <a:endParaRPr lang="en-US" altLang="zh-CN" dirty="0"/>
          </a:p>
          <a:p>
            <a:pPr marL="0" indent="720000" algn="just">
              <a:spcBef>
                <a:spcPct val="0"/>
              </a:spcBef>
              <a:buNone/>
            </a:pPr>
            <a:endParaRPr lang="zh-CN" altLang="zh-CN" dirty="0"/>
          </a:p>
          <a:p>
            <a:pPr marL="0" indent="720000" algn="just">
              <a:spcBef>
                <a:spcPct val="0"/>
              </a:spcBef>
              <a:buNone/>
            </a:pPr>
            <a:r>
              <a:rPr lang="en-US" altLang="zh-CN" dirty="0"/>
              <a:t>	</a:t>
            </a:r>
            <a:endParaRPr lang="zh-CN" altLang="zh-CN" dirty="0"/>
          </a:p>
        </p:txBody>
      </p:sp>
      <p:pic>
        <p:nvPicPr>
          <p:cNvPr id="5" name="图片 4">
            <a:extLst>
              <a:ext uri="{FF2B5EF4-FFF2-40B4-BE49-F238E27FC236}">
                <a16:creationId xmlns:a16="http://schemas.microsoft.com/office/drawing/2014/main" id="{E0994D92-EFC2-48FA-AA69-613ADC67E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9976" y="2636912"/>
            <a:ext cx="5838591" cy="3818439"/>
          </a:xfrm>
          <a:prstGeom prst="rect">
            <a:avLst/>
          </a:prstGeom>
        </p:spPr>
      </p:pic>
    </p:spTree>
    <p:extLst>
      <p:ext uri="{BB962C8B-B14F-4D97-AF65-F5344CB8AC3E}">
        <p14:creationId xmlns:p14="http://schemas.microsoft.com/office/powerpoint/2010/main" val="21650968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6.7.2  </a:t>
            </a:r>
            <a:r>
              <a:rPr lang="zh-CN" altLang="en-US" dirty="0"/>
              <a:t>关键技术</a:t>
            </a:r>
          </a:p>
        </p:txBody>
      </p:sp>
      <p:sp>
        <p:nvSpPr>
          <p:cNvPr id="4" name="内容占位符 2"/>
          <p:cNvSpPr txBox="1">
            <a:spLocks/>
          </p:cNvSpPr>
          <p:nvPr/>
        </p:nvSpPr>
        <p:spPr bwMode="auto">
          <a:xfrm>
            <a:off x="839416" y="1339977"/>
            <a:ext cx="10945216" cy="2809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solidFill>
                  <a:srgbClr val="0000FF"/>
                </a:solidFill>
                <a:latin typeface="+mn-lt"/>
              </a:rPr>
              <a:t>1. </a:t>
            </a:r>
            <a:r>
              <a:rPr lang="zh-CN" altLang="zh-CN" dirty="0">
                <a:solidFill>
                  <a:srgbClr val="0000FF"/>
                </a:solidFill>
                <a:latin typeface="+mn-lt"/>
              </a:rPr>
              <a:t>高性能编码、调制技术</a:t>
            </a:r>
          </a:p>
          <a:p>
            <a:pPr algn="just">
              <a:spcBef>
                <a:spcPct val="0"/>
              </a:spcBef>
            </a:pPr>
            <a:r>
              <a:rPr lang="zh-CN" altLang="zh-CN" sz="2800" dirty="0">
                <a:latin typeface="+mn-lt"/>
              </a:rPr>
              <a:t>可见光通信系统大多设计成光强度调制</a:t>
            </a:r>
            <a:r>
              <a:rPr lang="en-US" altLang="zh-CN" sz="2800" dirty="0">
                <a:latin typeface="+mn-lt"/>
              </a:rPr>
              <a:t>/</a:t>
            </a:r>
            <a:r>
              <a:rPr lang="zh-CN" altLang="zh-CN" sz="2800" dirty="0">
                <a:latin typeface="+mn-lt"/>
              </a:rPr>
              <a:t>直接探测（</a:t>
            </a:r>
            <a:r>
              <a:rPr lang="en-US" altLang="zh-CN" sz="2800" dirty="0">
                <a:latin typeface="+mn-lt"/>
              </a:rPr>
              <a:t>IM/DD</a:t>
            </a:r>
            <a:r>
              <a:rPr lang="zh-CN" altLang="zh-CN" sz="2800" dirty="0">
                <a:latin typeface="+mn-lt"/>
              </a:rPr>
              <a:t>）系统，采用曼彻斯特编码和</a:t>
            </a:r>
            <a:r>
              <a:rPr lang="en-US" altLang="zh-CN" sz="2800" dirty="0">
                <a:latin typeface="+mn-lt"/>
              </a:rPr>
              <a:t>OOK</a:t>
            </a:r>
            <a:r>
              <a:rPr lang="zh-CN" altLang="zh-CN" sz="2800" dirty="0">
                <a:latin typeface="+mn-lt"/>
              </a:rPr>
              <a:t>调制方式。</a:t>
            </a:r>
            <a:endParaRPr lang="en-US" altLang="zh-CN" sz="2800" dirty="0">
              <a:latin typeface="+mn-lt"/>
            </a:endParaRPr>
          </a:p>
          <a:p>
            <a:pPr algn="just">
              <a:spcBef>
                <a:spcPct val="0"/>
              </a:spcBef>
            </a:pPr>
            <a:r>
              <a:rPr lang="zh-CN" altLang="zh-CN" sz="2800" dirty="0">
                <a:latin typeface="+mn-lt"/>
              </a:rPr>
              <a:t>正交频分复用技术（</a:t>
            </a:r>
            <a:r>
              <a:rPr lang="en-US" altLang="zh-CN" sz="2800" dirty="0">
                <a:latin typeface="+mn-lt"/>
              </a:rPr>
              <a:t>OFDM</a:t>
            </a:r>
            <a:r>
              <a:rPr lang="zh-CN" altLang="zh-CN" sz="2800" dirty="0">
                <a:latin typeface="+mn-lt"/>
              </a:rPr>
              <a:t>）具有频谱效率高、带宽扩展性强、抗多径衰落、频谱资源灵活分配等优点</a:t>
            </a:r>
            <a:r>
              <a:rPr lang="zh-CN" altLang="zh-CN" sz="2800" dirty="0" smtClean="0">
                <a:latin typeface="+mn-lt"/>
              </a:rPr>
              <a:t>，</a:t>
            </a:r>
            <a:r>
              <a:rPr lang="en-US" altLang="zh-CN" sz="2800" dirty="0" smtClean="0">
                <a:latin typeface="+mn-lt"/>
              </a:rPr>
              <a:t>OFDM</a:t>
            </a:r>
            <a:r>
              <a:rPr lang="zh-CN" altLang="zh-CN" sz="2800" dirty="0">
                <a:latin typeface="+mn-lt"/>
              </a:rPr>
              <a:t>被证明在高速通信情况下可有效抑制码间干扰（</a:t>
            </a:r>
            <a:r>
              <a:rPr lang="en-US" altLang="zh-CN" sz="2800" dirty="0">
                <a:latin typeface="+mn-lt"/>
              </a:rPr>
              <a:t>ISI</a:t>
            </a:r>
            <a:r>
              <a:rPr lang="zh-CN" altLang="zh-CN" sz="2800" dirty="0">
                <a:latin typeface="+mn-lt"/>
              </a:rPr>
              <a:t>）。 </a:t>
            </a:r>
            <a:r>
              <a:rPr lang="en-US" altLang="zh-CN" dirty="0">
                <a:latin typeface="+mn-lt"/>
              </a:rPr>
              <a:t>	</a:t>
            </a:r>
            <a:endParaRPr lang="zh-CN" altLang="zh-CN" dirty="0">
              <a:latin typeface="+mn-lt"/>
            </a:endParaRPr>
          </a:p>
        </p:txBody>
      </p:sp>
      <p:sp>
        <p:nvSpPr>
          <p:cNvPr id="5" name="内容占位符 2"/>
          <p:cNvSpPr txBox="1">
            <a:spLocks/>
          </p:cNvSpPr>
          <p:nvPr/>
        </p:nvSpPr>
        <p:spPr bwMode="auto">
          <a:xfrm>
            <a:off x="857722" y="4221088"/>
            <a:ext cx="6696744"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solidFill>
                  <a:srgbClr val="0000FF"/>
                </a:solidFill>
              </a:rPr>
              <a:t>2. </a:t>
            </a:r>
            <a:r>
              <a:rPr lang="zh-CN" altLang="zh-CN" dirty="0">
                <a:solidFill>
                  <a:srgbClr val="0000FF"/>
                </a:solidFill>
              </a:rPr>
              <a:t>码间干扰消除技术</a:t>
            </a:r>
          </a:p>
          <a:p>
            <a:pPr algn="just">
              <a:spcBef>
                <a:spcPct val="0"/>
              </a:spcBef>
            </a:pPr>
            <a:r>
              <a:rPr lang="zh-CN" altLang="zh-CN" sz="2800" dirty="0"/>
              <a:t>主要采用以下方式来削弱码间干扰：</a:t>
            </a:r>
            <a:endParaRPr lang="en-US" altLang="zh-CN" sz="2800" dirty="0"/>
          </a:p>
          <a:p>
            <a:pPr algn="just">
              <a:spcBef>
                <a:spcPct val="0"/>
              </a:spcBef>
              <a:buFont typeface="Wingdings" panose="05000000000000000000" pitchFamily="2" charset="2"/>
              <a:buChar char="Ø"/>
            </a:pPr>
            <a:r>
              <a:rPr lang="zh-CN" altLang="zh-CN" sz="2800" dirty="0"/>
              <a:t>运用部分响应技术</a:t>
            </a:r>
            <a:r>
              <a:rPr lang="zh-CN" altLang="en-US" sz="2800" dirty="0"/>
              <a:t>；</a:t>
            </a:r>
            <a:endParaRPr lang="en-US" altLang="zh-CN" sz="2800" dirty="0"/>
          </a:p>
          <a:p>
            <a:pPr algn="just">
              <a:spcBef>
                <a:spcPct val="0"/>
              </a:spcBef>
              <a:buFont typeface="Wingdings" panose="05000000000000000000" pitchFamily="2" charset="2"/>
              <a:buChar char="Ø"/>
            </a:pPr>
            <a:r>
              <a:rPr lang="zh-CN" altLang="zh-CN" sz="2800" dirty="0"/>
              <a:t>采用均衡技术</a:t>
            </a:r>
            <a:r>
              <a:rPr lang="zh-CN" altLang="en-US" sz="2800" dirty="0"/>
              <a:t>；</a:t>
            </a:r>
            <a:endParaRPr lang="en-US" altLang="zh-CN" sz="2800" dirty="0"/>
          </a:p>
          <a:p>
            <a:pPr algn="just">
              <a:spcBef>
                <a:spcPct val="0"/>
              </a:spcBef>
              <a:buFont typeface="Wingdings" panose="05000000000000000000" pitchFamily="2" charset="2"/>
              <a:buChar char="Ø"/>
            </a:pPr>
            <a:r>
              <a:rPr lang="zh-CN" altLang="zh-CN" sz="2800" dirty="0"/>
              <a:t>采用消</a:t>
            </a:r>
            <a:r>
              <a:rPr lang="en-US" altLang="zh-CN" sz="2800" dirty="0"/>
              <a:t>ISI </a:t>
            </a:r>
            <a:r>
              <a:rPr lang="zh-CN" altLang="zh-CN" sz="2800" dirty="0"/>
              <a:t>的调制方式等</a:t>
            </a:r>
            <a:r>
              <a:rPr lang="zh-CN" altLang="en-US" sz="2800" dirty="0"/>
              <a:t>。</a:t>
            </a:r>
            <a:endParaRPr lang="zh-CN" altLang="zh-CN" sz="2800" dirty="0"/>
          </a:p>
        </p:txBody>
      </p:sp>
    </p:spTree>
    <p:extLst>
      <p:ext uri="{BB962C8B-B14F-4D97-AF65-F5344CB8AC3E}">
        <p14:creationId xmlns:p14="http://schemas.microsoft.com/office/powerpoint/2010/main" val="36501272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6.7.2  </a:t>
            </a:r>
            <a:r>
              <a:rPr lang="zh-CN" altLang="en-US" dirty="0"/>
              <a:t>关键技术</a:t>
            </a:r>
          </a:p>
        </p:txBody>
      </p:sp>
      <p:sp>
        <p:nvSpPr>
          <p:cNvPr id="4" name="内容占位符 2"/>
          <p:cNvSpPr txBox="1">
            <a:spLocks/>
          </p:cNvSpPr>
          <p:nvPr/>
        </p:nvSpPr>
        <p:spPr bwMode="auto">
          <a:xfrm>
            <a:off x="839416" y="1339977"/>
            <a:ext cx="10668000" cy="1800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solidFill>
                  <a:srgbClr val="0000FF"/>
                </a:solidFill>
              </a:rPr>
              <a:t>3. </a:t>
            </a:r>
            <a:r>
              <a:rPr lang="zh-CN" altLang="zh-CN" dirty="0">
                <a:solidFill>
                  <a:srgbClr val="0000FF"/>
                </a:solidFill>
              </a:rPr>
              <a:t>全双工通信</a:t>
            </a:r>
          </a:p>
          <a:p>
            <a:pPr algn="just">
              <a:spcBef>
                <a:spcPct val="0"/>
              </a:spcBef>
            </a:pPr>
            <a:r>
              <a:rPr lang="zh-CN" altLang="zh-CN" dirty="0"/>
              <a:t>可见光通信系统要接入互联网就必须实现全双工通信，即实现数据的上传与下载</a:t>
            </a:r>
            <a:r>
              <a:rPr lang="zh-CN" altLang="zh-CN" dirty="0" smtClean="0"/>
              <a:t>。</a:t>
            </a:r>
            <a:endParaRPr lang="en-US" altLang="zh-CN" dirty="0"/>
          </a:p>
        </p:txBody>
      </p:sp>
      <p:sp>
        <p:nvSpPr>
          <p:cNvPr id="5" name="内容占位符 2"/>
          <p:cNvSpPr txBox="1">
            <a:spLocks/>
          </p:cNvSpPr>
          <p:nvPr/>
        </p:nvSpPr>
        <p:spPr bwMode="auto">
          <a:xfrm>
            <a:off x="623392" y="3356992"/>
            <a:ext cx="10668000" cy="2377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zh-CN" altLang="zh-CN" sz="2800" dirty="0"/>
              <a:t>确保上行链路实现的一个重要问题在于如何避免具有照明功能的下行链路的干扰，目前已提出的方案包括以下几点。</a:t>
            </a:r>
          </a:p>
          <a:p>
            <a:pPr lvl="1" algn="just">
              <a:spcBef>
                <a:spcPct val="0"/>
              </a:spcBef>
              <a:buFont typeface="Wingdings" panose="05000000000000000000" pitchFamily="2" charset="2"/>
              <a:buChar char="n"/>
            </a:pPr>
            <a:r>
              <a:rPr lang="zh-CN" altLang="zh-CN" sz="2800" dirty="0"/>
              <a:t>使用红外波段作为上行链路，以区别下行链路的可见光。</a:t>
            </a:r>
            <a:endParaRPr lang="en-US" altLang="zh-CN" sz="2800" dirty="0"/>
          </a:p>
          <a:p>
            <a:pPr lvl="1" algn="just">
              <a:spcBef>
                <a:spcPct val="0"/>
              </a:spcBef>
              <a:buFont typeface="Wingdings" panose="05000000000000000000" pitchFamily="2" charset="2"/>
              <a:buChar char="n"/>
            </a:pPr>
            <a:r>
              <a:rPr lang="zh-CN" altLang="zh-CN" sz="2800" dirty="0"/>
              <a:t>使用激光反射器将入射光的一部分反射回发射系统，并将这一部分反射光进行调制以实现上行链路。</a:t>
            </a:r>
          </a:p>
          <a:p>
            <a:pPr lvl="1">
              <a:spcBef>
                <a:spcPct val="0"/>
              </a:spcBef>
              <a:buFont typeface="Wingdings" panose="05000000000000000000" pitchFamily="2" charset="2"/>
              <a:buChar char="n"/>
            </a:pPr>
            <a:endParaRPr lang="en-US" altLang="zh-CN" sz="2800" dirty="0"/>
          </a:p>
          <a:p>
            <a:pPr marL="0" indent="0">
              <a:spcBef>
                <a:spcPct val="0"/>
              </a:spcBef>
              <a:buNone/>
            </a:pPr>
            <a:r>
              <a:rPr lang="en-US" altLang="zh-CN" sz="2800" dirty="0"/>
              <a:t>	</a:t>
            </a:r>
            <a:endParaRPr lang="zh-CN" altLang="zh-CN" sz="2800" dirty="0"/>
          </a:p>
        </p:txBody>
      </p:sp>
    </p:spTree>
    <p:extLst>
      <p:ext uri="{BB962C8B-B14F-4D97-AF65-F5344CB8AC3E}">
        <p14:creationId xmlns:p14="http://schemas.microsoft.com/office/powerpoint/2010/main" val="14538650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6.7.2  </a:t>
            </a:r>
            <a:r>
              <a:rPr lang="zh-CN" altLang="en-US" dirty="0"/>
              <a:t>关键技术</a:t>
            </a:r>
          </a:p>
        </p:txBody>
      </p:sp>
      <p:sp>
        <p:nvSpPr>
          <p:cNvPr id="4" name="内容占位符 2"/>
          <p:cNvSpPr txBox="1">
            <a:spLocks/>
          </p:cNvSpPr>
          <p:nvPr/>
        </p:nvSpPr>
        <p:spPr bwMode="auto">
          <a:xfrm>
            <a:off x="839416" y="1339977"/>
            <a:ext cx="10668000" cy="5185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zh-CN" altLang="zh-CN" dirty="0"/>
              <a:t>将</a:t>
            </a:r>
            <a:r>
              <a:rPr lang="en-US" altLang="zh-CN" dirty="0"/>
              <a:t>VLC</a:t>
            </a:r>
            <a:r>
              <a:rPr lang="zh-CN" altLang="zh-CN" dirty="0"/>
              <a:t>与</a:t>
            </a:r>
            <a:r>
              <a:rPr lang="en-US" altLang="zh-CN" dirty="0"/>
              <a:t>RF</a:t>
            </a:r>
            <a:r>
              <a:rPr lang="zh-CN" altLang="zh-CN" dirty="0"/>
              <a:t>（</a:t>
            </a:r>
            <a:r>
              <a:rPr lang="en-US" altLang="zh-CN" dirty="0" err="1"/>
              <a:t>radvo</a:t>
            </a:r>
            <a:r>
              <a:rPr lang="en-US" altLang="zh-CN" dirty="0"/>
              <a:t> frequency</a:t>
            </a:r>
            <a:r>
              <a:rPr lang="zh-CN" altLang="zh-CN" dirty="0"/>
              <a:t>，射频）结合，即使用</a:t>
            </a:r>
            <a:r>
              <a:rPr lang="en-US" altLang="zh-CN" dirty="0"/>
              <a:t>VLC</a:t>
            </a:r>
            <a:r>
              <a:rPr lang="zh-CN" altLang="zh-CN" dirty="0"/>
              <a:t>实现下行链路，</a:t>
            </a:r>
            <a:r>
              <a:rPr lang="en-US" altLang="zh-CN" dirty="0"/>
              <a:t>RF</a:t>
            </a:r>
            <a:r>
              <a:rPr lang="zh-CN" altLang="zh-CN" dirty="0"/>
              <a:t>系统完成上行链路。</a:t>
            </a:r>
            <a:endParaRPr lang="en-US" altLang="zh-CN" dirty="0"/>
          </a:p>
          <a:p>
            <a:pPr lvl="1" algn="just">
              <a:spcBef>
                <a:spcPct val="0"/>
              </a:spcBef>
              <a:buFont typeface="Wingdings" panose="05000000000000000000" pitchFamily="2" charset="2"/>
              <a:buChar char="n"/>
            </a:pPr>
            <a:r>
              <a:rPr lang="zh-CN" altLang="zh-CN" dirty="0"/>
              <a:t>采用时分技术，将上下行链路传递信息的时间分开。另有我国学者提出可利用上下链路光的不同偏振态或利用隔板去阻隔下行链路对上行链路的干扰。</a:t>
            </a:r>
          </a:p>
          <a:p>
            <a:pPr marL="0" indent="0">
              <a:spcBef>
                <a:spcPct val="0"/>
              </a:spcBef>
              <a:buNone/>
            </a:pPr>
            <a:endParaRPr lang="zh-CN" altLang="zh-CN" dirty="0"/>
          </a:p>
          <a:p>
            <a:pPr lvl="1">
              <a:spcBef>
                <a:spcPct val="0"/>
              </a:spcBef>
              <a:buFont typeface="Wingdings" panose="05000000000000000000" pitchFamily="2" charset="2"/>
              <a:buChar char="n"/>
            </a:pPr>
            <a:endParaRPr lang="en-US" altLang="zh-CN" dirty="0"/>
          </a:p>
          <a:p>
            <a:pPr marL="0" indent="0">
              <a:spcBef>
                <a:spcPct val="0"/>
              </a:spcBef>
              <a:buNone/>
            </a:pPr>
            <a:r>
              <a:rPr lang="en-US" altLang="zh-CN" dirty="0"/>
              <a:t>	</a:t>
            </a:r>
            <a:endParaRPr lang="zh-CN" altLang="zh-CN" dirty="0"/>
          </a:p>
        </p:txBody>
      </p:sp>
    </p:spTree>
    <p:extLst>
      <p:ext uri="{BB962C8B-B14F-4D97-AF65-F5344CB8AC3E}">
        <p14:creationId xmlns:p14="http://schemas.microsoft.com/office/powerpoint/2010/main" val="23808704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6.7.3  </a:t>
            </a:r>
            <a:r>
              <a:rPr lang="zh-CN" altLang="en-US" dirty="0"/>
              <a:t>系统组成</a:t>
            </a:r>
          </a:p>
        </p:txBody>
      </p:sp>
      <p:sp>
        <p:nvSpPr>
          <p:cNvPr id="4" name="内容占位符 2"/>
          <p:cNvSpPr txBox="1">
            <a:spLocks/>
          </p:cNvSpPr>
          <p:nvPr/>
        </p:nvSpPr>
        <p:spPr bwMode="auto">
          <a:xfrm>
            <a:off x="839416" y="1339977"/>
            <a:ext cx="10668000" cy="1512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zh-CN" dirty="0" smtClean="0"/>
              <a:t>图示</a:t>
            </a:r>
            <a:r>
              <a:rPr lang="zh-CN" altLang="zh-CN" dirty="0"/>
              <a:t>为可见光通信在办公室内的典型应用模型。可见光通信作为一种无线的光通信方式，其系统包括下行链路和上行链路两部分</a:t>
            </a:r>
            <a:r>
              <a:rPr lang="zh-CN" altLang="en-US" dirty="0"/>
              <a:t>。</a:t>
            </a:r>
            <a:r>
              <a:rPr lang="zh-CN" altLang="zh-CN" dirty="0"/>
              <a:t>下行链路包括发射和接收两部分</a:t>
            </a:r>
            <a:r>
              <a:rPr lang="zh-CN" altLang="en-US" dirty="0"/>
              <a:t>。</a:t>
            </a:r>
            <a:endParaRPr lang="en-US" altLang="zh-CN" dirty="0"/>
          </a:p>
          <a:p>
            <a:pPr marL="0" indent="0">
              <a:spcBef>
                <a:spcPct val="0"/>
              </a:spcBef>
              <a:buNone/>
            </a:pPr>
            <a:endParaRPr lang="en-US" altLang="zh-CN" dirty="0"/>
          </a:p>
          <a:p>
            <a:pPr marL="0" indent="0">
              <a:spcBef>
                <a:spcPct val="0"/>
              </a:spcBef>
              <a:buNone/>
            </a:pPr>
            <a:endParaRPr lang="en-US" altLang="zh-CN" dirty="0"/>
          </a:p>
          <a:p>
            <a:pPr marL="0" indent="0">
              <a:spcBef>
                <a:spcPct val="0"/>
              </a:spcBef>
              <a:buNone/>
            </a:pPr>
            <a:endParaRPr lang="en-US" altLang="zh-CN" dirty="0"/>
          </a:p>
          <a:p>
            <a:pPr marL="0" indent="0">
              <a:spcBef>
                <a:spcPct val="0"/>
              </a:spcBef>
              <a:buNone/>
            </a:pPr>
            <a:endParaRPr lang="en-US" altLang="zh-CN" dirty="0"/>
          </a:p>
          <a:p>
            <a:pPr marL="0" indent="0">
              <a:spcBef>
                <a:spcPct val="0"/>
              </a:spcBef>
              <a:buNone/>
            </a:pPr>
            <a:endParaRPr lang="en-US" altLang="zh-CN" dirty="0"/>
          </a:p>
          <a:p>
            <a:pPr marL="0" indent="0">
              <a:spcBef>
                <a:spcPct val="0"/>
              </a:spcBef>
              <a:buNone/>
            </a:pPr>
            <a:endParaRPr lang="en-US" altLang="zh-CN" dirty="0"/>
          </a:p>
          <a:p>
            <a:pPr marL="0" indent="0" algn="ctr">
              <a:spcBef>
                <a:spcPct val="0"/>
              </a:spcBef>
              <a:buNone/>
            </a:pPr>
            <a:endParaRPr lang="en-US" altLang="zh-CN" b="0" dirty="0"/>
          </a:p>
          <a:p>
            <a:pPr marL="0" indent="0">
              <a:spcBef>
                <a:spcPct val="0"/>
              </a:spcBef>
              <a:buNone/>
            </a:pPr>
            <a:endParaRPr lang="en-US" altLang="zh-CN" dirty="0"/>
          </a:p>
          <a:p>
            <a:pPr marL="0" indent="0">
              <a:spcBef>
                <a:spcPct val="0"/>
              </a:spcBef>
              <a:buNone/>
            </a:pPr>
            <a:r>
              <a:rPr lang="en-US" altLang="zh-CN" dirty="0"/>
              <a:t>	</a:t>
            </a:r>
            <a:endParaRPr lang="zh-CN" altLang="zh-CN" dirty="0"/>
          </a:p>
        </p:txBody>
      </p:sp>
      <p:pic>
        <p:nvPicPr>
          <p:cNvPr id="3" name="图片 2">
            <a:extLst>
              <a:ext uri="{FF2B5EF4-FFF2-40B4-BE49-F238E27FC236}">
                <a16:creationId xmlns:a16="http://schemas.microsoft.com/office/drawing/2014/main" id="{E4134C3E-966C-4B6D-BB10-EBD84AAB932F}"/>
              </a:ext>
            </a:extLst>
          </p:cNvPr>
          <p:cNvPicPr>
            <a:picLocks noChangeAspect="1"/>
          </p:cNvPicPr>
          <p:nvPr/>
        </p:nvPicPr>
        <p:blipFill>
          <a:blip r:embed="rId2"/>
          <a:stretch>
            <a:fillRect/>
          </a:stretch>
        </p:blipFill>
        <p:spPr>
          <a:xfrm>
            <a:off x="3238462" y="2996952"/>
            <a:ext cx="5643065" cy="2737056"/>
          </a:xfrm>
          <a:prstGeom prst="rect">
            <a:avLst/>
          </a:prstGeom>
        </p:spPr>
      </p:pic>
      <p:sp>
        <p:nvSpPr>
          <p:cNvPr id="5" name="矩形 4"/>
          <p:cNvSpPr/>
          <p:nvPr/>
        </p:nvSpPr>
        <p:spPr>
          <a:xfrm>
            <a:off x="4457634" y="6093296"/>
            <a:ext cx="3151825" cy="400110"/>
          </a:xfrm>
          <a:prstGeom prst="rect">
            <a:avLst/>
          </a:prstGeom>
        </p:spPr>
        <p:txBody>
          <a:bodyPr wrap="none">
            <a:spAutoFit/>
          </a:bodyPr>
          <a:lstStyle/>
          <a:p>
            <a:r>
              <a:rPr lang="zh-CN" altLang="zh-CN" sz="2000" b="1" dirty="0" smtClean="0">
                <a:solidFill>
                  <a:srgbClr val="000000"/>
                </a:solidFill>
              </a:rPr>
              <a:t>图</a:t>
            </a:r>
            <a:r>
              <a:rPr lang="en-US" altLang="zh-CN" sz="2000" b="1" dirty="0" smtClean="0">
                <a:solidFill>
                  <a:srgbClr val="000000"/>
                </a:solidFill>
              </a:rPr>
              <a:t>  </a:t>
            </a:r>
            <a:r>
              <a:rPr lang="zh-CN" altLang="zh-CN" sz="2000" b="1" dirty="0" smtClean="0">
                <a:solidFill>
                  <a:srgbClr val="000000"/>
                </a:solidFill>
              </a:rPr>
              <a:t>可见</a:t>
            </a:r>
            <a:r>
              <a:rPr lang="zh-CN" altLang="zh-CN" sz="2000" b="1" dirty="0">
                <a:solidFill>
                  <a:srgbClr val="000000"/>
                </a:solidFill>
              </a:rPr>
              <a:t>光系统的基本模型</a:t>
            </a:r>
          </a:p>
        </p:txBody>
      </p:sp>
    </p:spTree>
    <p:extLst>
      <p:ext uri="{BB962C8B-B14F-4D97-AF65-F5344CB8AC3E}">
        <p14:creationId xmlns:p14="http://schemas.microsoft.com/office/powerpoint/2010/main" val="12589504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6.7.4  </a:t>
            </a:r>
            <a:r>
              <a:rPr lang="zh-CN" altLang="en-US" dirty="0"/>
              <a:t>可见光通信技术的应用</a:t>
            </a:r>
          </a:p>
        </p:txBody>
      </p:sp>
      <p:sp>
        <p:nvSpPr>
          <p:cNvPr id="4" name="内容占位符 2"/>
          <p:cNvSpPr txBox="1">
            <a:spLocks/>
          </p:cNvSpPr>
          <p:nvPr/>
        </p:nvSpPr>
        <p:spPr bwMode="auto">
          <a:xfrm>
            <a:off x="839416" y="1339977"/>
            <a:ext cx="10801200" cy="16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solidFill>
                  <a:srgbClr val="0000FF"/>
                </a:solidFill>
              </a:rPr>
              <a:t>1. </a:t>
            </a:r>
            <a:r>
              <a:rPr lang="zh-CN" altLang="zh-CN" dirty="0">
                <a:solidFill>
                  <a:srgbClr val="0000FF"/>
                </a:solidFill>
              </a:rPr>
              <a:t>无线宽带接入方面</a:t>
            </a:r>
          </a:p>
          <a:p>
            <a:pPr algn="just">
              <a:spcBef>
                <a:spcPct val="0"/>
              </a:spcBef>
            </a:pPr>
            <a:r>
              <a:rPr lang="zh-CN" altLang="zh-CN" sz="2800" dirty="0"/>
              <a:t>可见光通信能够缓解由于用户量多而造成的网速变慢问题</a:t>
            </a:r>
            <a:r>
              <a:rPr lang="zh-CN" altLang="zh-CN" sz="2800" dirty="0" smtClean="0"/>
              <a:t>，</a:t>
            </a:r>
            <a:r>
              <a:rPr lang="zh-CN" altLang="en-US" sz="2800" dirty="0" smtClean="0"/>
              <a:t>适合应用</a:t>
            </a:r>
            <a:r>
              <a:rPr lang="zh-CN" altLang="zh-CN" sz="2800" dirty="0" smtClean="0"/>
              <a:t>于</a:t>
            </a:r>
            <a:r>
              <a:rPr lang="zh-CN" altLang="zh-CN" sz="2800" dirty="0"/>
              <a:t>容易受电磁信号影响的</a:t>
            </a:r>
            <a:r>
              <a:rPr lang="zh-CN" altLang="zh-CN" sz="2800" dirty="0" smtClean="0"/>
              <a:t>领域。</a:t>
            </a:r>
            <a:endParaRPr lang="en-US" altLang="zh-CN" sz="2800" dirty="0"/>
          </a:p>
        </p:txBody>
      </p:sp>
      <p:sp>
        <p:nvSpPr>
          <p:cNvPr id="5" name="内容占位符 2"/>
          <p:cNvSpPr txBox="1">
            <a:spLocks/>
          </p:cNvSpPr>
          <p:nvPr/>
        </p:nvSpPr>
        <p:spPr bwMode="auto">
          <a:xfrm>
            <a:off x="839416" y="2996952"/>
            <a:ext cx="10801200" cy="1872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solidFill>
                  <a:srgbClr val="0000FF"/>
                </a:solidFill>
              </a:rPr>
              <a:t>2. </a:t>
            </a:r>
            <a:r>
              <a:rPr lang="zh-CN" altLang="zh-CN" dirty="0">
                <a:solidFill>
                  <a:srgbClr val="0000FF"/>
                </a:solidFill>
              </a:rPr>
              <a:t>物联网方面</a:t>
            </a:r>
          </a:p>
          <a:p>
            <a:pPr algn="just">
              <a:spcBef>
                <a:spcPct val="0"/>
              </a:spcBef>
            </a:pPr>
            <a:r>
              <a:rPr lang="zh-CN" altLang="zh-CN" sz="2800" dirty="0"/>
              <a:t>可见光通信系统融合了通信和照明两大功能。可见光通信系统利用室内的</a:t>
            </a:r>
            <a:r>
              <a:rPr lang="en-US" altLang="zh-CN" sz="2800" dirty="0"/>
              <a:t> LED </a:t>
            </a:r>
            <a:r>
              <a:rPr lang="zh-CN" altLang="zh-CN" sz="2800" dirty="0"/>
              <a:t>等代替基站发射信号，且通信速率较高，能够控制物联网上的所有终端。</a:t>
            </a:r>
            <a:endParaRPr lang="en-US" altLang="zh-CN" sz="2800" dirty="0"/>
          </a:p>
        </p:txBody>
      </p:sp>
      <p:sp>
        <p:nvSpPr>
          <p:cNvPr id="6" name="内容占位符 2"/>
          <p:cNvSpPr txBox="1">
            <a:spLocks/>
          </p:cNvSpPr>
          <p:nvPr/>
        </p:nvSpPr>
        <p:spPr bwMode="auto">
          <a:xfrm>
            <a:off x="839416" y="5044437"/>
            <a:ext cx="10873208" cy="1482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solidFill>
                  <a:srgbClr val="0000FF"/>
                </a:solidFill>
              </a:rPr>
              <a:t>3. </a:t>
            </a:r>
            <a:r>
              <a:rPr lang="zh-CN" altLang="zh-CN" dirty="0" smtClean="0">
                <a:solidFill>
                  <a:srgbClr val="0000FF"/>
                </a:solidFill>
              </a:rPr>
              <a:t>室内</a:t>
            </a:r>
            <a:r>
              <a:rPr lang="zh-CN" altLang="en-US" dirty="0" smtClean="0">
                <a:solidFill>
                  <a:srgbClr val="0000FF"/>
                </a:solidFill>
              </a:rPr>
              <a:t>场景</a:t>
            </a:r>
            <a:endParaRPr lang="en-US" altLang="zh-CN" dirty="0" smtClean="0">
              <a:solidFill>
                <a:srgbClr val="0000FF"/>
              </a:solidFill>
            </a:endParaRPr>
          </a:p>
          <a:p>
            <a:pPr algn="just">
              <a:spcBef>
                <a:spcPct val="0"/>
              </a:spcBef>
            </a:pPr>
            <a:r>
              <a:rPr lang="zh-CN" altLang="zh-CN" sz="2800" dirty="0"/>
              <a:t>在实际生活中，常常会发生在图书馆找不到想要的书，去购物商场找不到路的问题，而</a:t>
            </a:r>
            <a:r>
              <a:rPr lang="zh-CN" altLang="zh-CN" sz="2800" dirty="0" smtClean="0"/>
              <a:t>这正是</a:t>
            </a:r>
            <a:r>
              <a:rPr lang="zh-CN" altLang="zh-CN" sz="2800" dirty="0"/>
              <a:t>可见光通信适合应用的场所。</a:t>
            </a:r>
            <a:endParaRPr lang="en-US" altLang="zh-CN" sz="2800" dirty="0"/>
          </a:p>
        </p:txBody>
      </p:sp>
    </p:spTree>
    <p:extLst>
      <p:ext uri="{BB962C8B-B14F-4D97-AF65-F5344CB8AC3E}">
        <p14:creationId xmlns:p14="http://schemas.microsoft.com/office/powerpoint/2010/main" val="29280786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6</a:t>
            </a:r>
            <a:r>
              <a:rPr lang="zh-CN" altLang="en-US" dirty="0"/>
              <a:t>章 本章小结</a:t>
            </a:r>
          </a:p>
        </p:txBody>
      </p:sp>
      <p:sp>
        <p:nvSpPr>
          <p:cNvPr id="3" name="文本占位符 2"/>
          <p:cNvSpPr>
            <a:spLocks noGrp="1"/>
          </p:cNvSpPr>
          <p:nvPr>
            <p:ph type="body" idx="1"/>
          </p:nvPr>
        </p:nvSpPr>
        <p:spPr/>
        <p:txBody>
          <a:bodyPr anchor="ctr"/>
          <a:lstStyle/>
          <a:p>
            <a:pPr marL="0" indent="0" algn="ctr">
              <a:spcBef>
                <a:spcPct val="0"/>
              </a:spcBef>
              <a:buNone/>
            </a:pPr>
            <a:r>
              <a:rPr lang="zh-CN" altLang="en-US" sz="4000" dirty="0"/>
              <a:t>本章小结</a:t>
            </a:r>
          </a:p>
        </p:txBody>
      </p:sp>
    </p:spTree>
    <p:extLst>
      <p:ext uri="{BB962C8B-B14F-4D97-AF65-F5344CB8AC3E}">
        <p14:creationId xmlns:p14="http://schemas.microsoft.com/office/powerpoint/2010/main" val="38873772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a:t>
            </a:r>
            <a:r>
              <a:rPr lang="zh-CN" altLang="en-US" dirty="0"/>
              <a:t>小结</a:t>
            </a:r>
          </a:p>
        </p:txBody>
      </p:sp>
      <p:sp>
        <p:nvSpPr>
          <p:cNvPr id="4" name="内容占位符 2"/>
          <p:cNvSpPr txBox="1">
            <a:spLocks/>
          </p:cNvSpPr>
          <p:nvPr/>
        </p:nvSpPr>
        <p:spPr bwMode="auto">
          <a:xfrm>
            <a:off x="839416" y="1339977"/>
            <a:ext cx="10668000" cy="5185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zh-CN" altLang="zh-CN" dirty="0"/>
              <a:t>本章主要介绍了物联网中常用的短距离无线通信技术中的</a:t>
            </a:r>
            <a:r>
              <a:rPr lang="en-US" altLang="zh-CN" dirty="0">
                <a:solidFill>
                  <a:srgbClr val="FF0066"/>
                </a:solidFill>
              </a:rPr>
              <a:t>ZigBee</a:t>
            </a:r>
            <a:r>
              <a:rPr lang="zh-CN" altLang="zh-CN" dirty="0">
                <a:solidFill>
                  <a:srgbClr val="FF0066"/>
                </a:solidFill>
              </a:rPr>
              <a:t>技术</a:t>
            </a:r>
            <a:r>
              <a:rPr lang="zh-CN" altLang="zh-CN" dirty="0"/>
              <a:t>、</a:t>
            </a:r>
            <a:r>
              <a:rPr lang="en-US" altLang="zh-CN" dirty="0">
                <a:solidFill>
                  <a:srgbClr val="FF0066"/>
                </a:solidFill>
              </a:rPr>
              <a:t>Wi-Fi</a:t>
            </a:r>
            <a:r>
              <a:rPr lang="zh-CN" altLang="zh-CN" dirty="0">
                <a:solidFill>
                  <a:srgbClr val="FF0066"/>
                </a:solidFill>
              </a:rPr>
              <a:t>技术</a:t>
            </a:r>
            <a:r>
              <a:rPr lang="zh-CN" altLang="zh-CN" dirty="0"/>
              <a:t>、</a:t>
            </a:r>
            <a:r>
              <a:rPr lang="zh-CN" altLang="zh-CN" dirty="0">
                <a:solidFill>
                  <a:srgbClr val="FF0066"/>
                </a:solidFill>
              </a:rPr>
              <a:t>蓝牙技术</a:t>
            </a:r>
            <a:r>
              <a:rPr lang="zh-CN" altLang="zh-CN" dirty="0"/>
              <a:t>、</a:t>
            </a:r>
            <a:r>
              <a:rPr lang="en-US" altLang="zh-CN" dirty="0">
                <a:solidFill>
                  <a:srgbClr val="FF0066"/>
                </a:solidFill>
              </a:rPr>
              <a:t>60GHz</a:t>
            </a:r>
            <a:r>
              <a:rPr lang="zh-CN" altLang="zh-CN" dirty="0">
                <a:solidFill>
                  <a:srgbClr val="FF0066"/>
                </a:solidFill>
              </a:rPr>
              <a:t>毫米波技术</a:t>
            </a:r>
            <a:r>
              <a:rPr lang="zh-CN" altLang="zh-CN" dirty="0"/>
              <a:t>、</a:t>
            </a:r>
            <a:r>
              <a:rPr lang="zh-CN" altLang="zh-CN" dirty="0">
                <a:solidFill>
                  <a:srgbClr val="FF0066"/>
                </a:solidFill>
              </a:rPr>
              <a:t>超宽带技术</a:t>
            </a:r>
            <a:r>
              <a:rPr lang="zh-CN" altLang="zh-CN" dirty="0"/>
              <a:t>、</a:t>
            </a:r>
            <a:r>
              <a:rPr lang="zh-CN" altLang="zh-CN" dirty="0">
                <a:solidFill>
                  <a:srgbClr val="FF0066"/>
                </a:solidFill>
              </a:rPr>
              <a:t>近场通信技术</a:t>
            </a:r>
            <a:r>
              <a:rPr lang="zh-CN" altLang="zh-CN" dirty="0"/>
              <a:t>以及</a:t>
            </a:r>
            <a:r>
              <a:rPr lang="zh-CN" altLang="zh-CN" dirty="0">
                <a:solidFill>
                  <a:srgbClr val="FF0066"/>
                </a:solidFill>
              </a:rPr>
              <a:t>可见光通信技术</a:t>
            </a:r>
            <a:r>
              <a:rPr lang="zh-CN" altLang="zh-CN" dirty="0"/>
              <a:t>。通过本章的学习，读者充分地了解各种近距离无线通信技术的特点、结构、原理以及应用等知识，熟悉并掌握物联网中近距离无线通信技术知识。</a:t>
            </a:r>
          </a:p>
        </p:txBody>
      </p:sp>
    </p:spTree>
    <p:extLst>
      <p:ext uri="{BB962C8B-B14F-4D97-AF65-F5344CB8AC3E}">
        <p14:creationId xmlns:p14="http://schemas.microsoft.com/office/powerpoint/2010/main" val="31963887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a:t>6.1.2  </a:t>
            </a:r>
            <a:r>
              <a:rPr lang="zh-CN" altLang="en-US" dirty="0"/>
              <a:t>技术特点</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
        <p:nvSpPr>
          <p:cNvPr id="6" name="内容占位符 2"/>
          <p:cNvSpPr txBox="1">
            <a:spLocks/>
          </p:cNvSpPr>
          <p:nvPr/>
        </p:nvSpPr>
        <p:spPr bwMode="auto">
          <a:xfrm>
            <a:off x="839416" y="1268760"/>
            <a:ext cx="10668000" cy="266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Bef>
                <a:spcPct val="0"/>
              </a:spcBef>
            </a:pPr>
            <a:r>
              <a:rPr lang="zh-CN" altLang="zh-CN" dirty="0">
                <a:solidFill>
                  <a:srgbClr val="0000FF"/>
                </a:solidFill>
              </a:rPr>
              <a:t>高安全</a:t>
            </a:r>
          </a:p>
          <a:p>
            <a:pPr marL="0" indent="720000" algn="just">
              <a:spcBef>
                <a:spcPct val="0"/>
              </a:spcBef>
              <a:buNone/>
            </a:pPr>
            <a:r>
              <a:rPr lang="en-US" altLang="zh-CN" sz="2800" dirty="0">
                <a:latin typeface="+mn-lt"/>
              </a:rPr>
              <a:t>ZigBee</a:t>
            </a:r>
            <a:r>
              <a:rPr lang="zh-CN" altLang="zh-CN" sz="2800" dirty="0">
                <a:latin typeface="+mn-lt"/>
              </a:rPr>
              <a:t>提供了三级安全模式，包括无安全设定、使用接入控制清单（</a:t>
            </a:r>
            <a:r>
              <a:rPr lang="en-US" altLang="zh-CN" sz="2800" dirty="0">
                <a:latin typeface="+mn-lt"/>
              </a:rPr>
              <a:t>access control list</a:t>
            </a:r>
            <a:r>
              <a:rPr lang="zh-CN" altLang="zh-CN" sz="2800" dirty="0">
                <a:latin typeface="+mn-lt"/>
              </a:rPr>
              <a:t>，</a:t>
            </a:r>
            <a:r>
              <a:rPr lang="en-US" altLang="zh-CN" sz="2800" dirty="0">
                <a:latin typeface="+mn-lt"/>
              </a:rPr>
              <a:t>ACL</a:t>
            </a:r>
            <a:r>
              <a:rPr lang="zh-CN" altLang="zh-CN" sz="2800" dirty="0">
                <a:latin typeface="+mn-lt"/>
              </a:rPr>
              <a:t>）防止非法获取数据以及采用高级加密标准（</a:t>
            </a:r>
            <a:r>
              <a:rPr lang="en-US" altLang="zh-CN" sz="2800" dirty="0">
                <a:latin typeface="+mn-lt"/>
              </a:rPr>
              <a:t>advanced encryption standard-128</a:t>
            </a:r>
            <a:r>
              <a:rPr lang="zh-CN" altLang="zh-CN" sz="2800" dirty="0">
                <a:latin typeface="+mn-lt"/>
              </a:rPr>
              <a:t>，</a:t>
            </a:r>
            <a:r>
              <a:rPr lang="en-US" altLang="zh-CN" sz="2800" dirty="0">
                <a:latin typeface="+mn-lt"/>
              </a:rPr>
              <a:t>AES-128</a:t>
            </a:r>
            <a:r>
              <a:rPr lang="zh-CN" altLang="zh-CN" sz="2800" dirty="0">
                <a:latin typeface="+mn-lt"/>
              </a:rPr>
              <a:t>）的对称密码，以灵活确定其安全属性。</a:t>
            </a:r>
          </a:p>
          <a:p>
            <a:pPr marL="0" indent="0">
              <a:spcBef>
                <a:spcPct val="0"/>
              </a:spcBef>
              <a:buNone/>
            </a:pPr>
            <a:endParaRPr lang="zh-CN" altLang="zh-CN"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
        <p:nvSpPr>
          <p:cNvPr id="7" name="内容占位符 2"/>
          <p:cNvSpPr txBox="1">
            <a:spLocks/>
          </p:cNvSpPr>
          <p:nvPr/>
        </p:nvSpPr>
        <p:spPr bwMode="auto">
          <a:xfrm>
            <a:off x="839416" y="4205451"/>
            <a:ext cx="10668000" cy="1512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Bef>
                <a:spcPct val="0"/>
              </a:spcBef>
            </a:pPr>
            <a:r>
              <a:rPr lang="zh-CN" altLang="zh-CN" dirty="0">
                <a:solidFill>
                  <a:srgbClr val="0000FF"/>
                </a:solidFill>
              </a:rPr>
              <a:t>免执照频段</a:t>
            </a:r>
          </a:p>
          <a:p>
            <a:pPr marL="0" indent="720000" algn="just">
              <a:spcBef>
                <a:spcPct val="0"/>
              </a:spcBef>
              <a:buNone/>
            </a:pPr>
            <a:r>
              <a:rPr lang="zh-CN" altLang="zh-CN" sz="2800" dirty="0">
                <a:latin typeface="+mn-lt"/>
              </a:rPr>
              <a:t>采用直接序列扩频在工业科学医疗（</a:t>
            </a:r>
            <a:r>
              <a:rPr lang="en-US" altLang="zh-CN" sz="2800" dirty="0">
                <a:latin typeface="+mn-lt"/>
              </a:rPr>
              <a:t>ISM</a:t>
            </a:r>
            <a:r>
              <a:rPr lang="zh-CN" altLang="zh-CN" sz="2800" dirty="0">
                <a:latin typeface="+mn-lt"/>
              </a:rPr>
              <a:t>）频段：</a:t>
            </a:r>
            <a:r>
              <a:rPr lang="en-US" altLang="zh-CN" sz="2800" dirty="0">
                <a:latin typeface="+mn-lt"/>
              </a:rPr>
              <a:t>2.4GHz</a:t>
            </a:r>
            <a:r>
              <a:rPr lang="zh-CN" altLang="zh-CN" sz="2800" dirty="0">
                <a:latin typeface="+mn-lt"/>
              </a:rPr>
              <a:t>（全球）、</a:t>
            </a:r>
            <a:r>
              <a:rPr lang="en-US" altLang="zh-CN" sz="2800" dirty="0">
                <a:latin typeface="+mn-lt"/>
              </a:rPr>
              <a:t>915MHz</a:t>
            </a:r>
            <a:r>
              <a:rPr lang="zh-CN" altLang="zh-CN" sz="2800" dirty="0">
                <a:latin typeface="+mn-lt"/>
              </a:rPr>
              <a:t>（美国）和</a:t>
            </a:r>
            <a:r>
              <a:rPr lang="en-US" altLang="zh-CN" sz="2800" dirty="0">
                <a:latin typeface="+mn-lt"/>
              </a:rPr>
              <a:t>868MHz</a:t>
            </a:r>
            <a:r>
              <a:rPr lang="zh-CN" altLang="zh-CN" sz="2800" dirty="0">
                <a:latin typeface="+mn-lt"/>
              </a:rPr>
              <a:t>（欧洲）</a:t>
            </a:r>
            <a:r>
              <a:rPr lang="zh-CN" altLang="zh-CN" sz="2800" dirty="0" smtClean="0">
                <a:latin typeface="+mn-lt"/>
              </a:rPr>
              <a:t>。</a:t>
            </a:r>
            <a:r>
              <a:rPr lang="en-US" altLang="zh-CN" dirty="0"/>
              <a:t>	</a:t>
            </a:r>
          </a:p>
          <a:p>
            <a:pPr marL="0" indent="0">
              <a:spcBef>
                <a:spcPct val="0"/>
              </a:spcBef>
              <a:buNone/>
            </a:pPr>
            <a:r>
              <a:rPr lang="en-US" altLang="zh-CN" dirty="0"/>
              <a:t>	</a:t>
            </a:r>
            <a:endParaRPr lang="zh-CN" altLang="zh-CN" dirty="0"/>
          </a:p>
        </p:txBody>
      </p:sp>
    </p:spTree>
    <p:extLst>
      <p:ext uri="{BB962C8B-B14F-4D97-AF65-F5344CB8AC3E}">
        <p14:creationId xmlns:p14="http://schemas.microsoft.com/office/powerpoint/2010/main" val="42841497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484785"/>
            <a:ext cx="10668000"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zh-CN" dirty="0"/>
              <a:t>按照</a:t>
            </a:r>
            <a:r>
              <a:rPr lang="en-US" altLang="zh-CN" dirty="0"/>
              <a:t>OSI</a:t>
            </a:r>
            <a:r>
              <a:rPr lang="zh-CN" altLang="zh-CN" dirty="0"/>
              <a:t>模型，</a:t>
            </a:r>
            <a:r>
              <a:rPr lang="en-US" altLang="zh-CN" dirty="0"/>
              <a:t>ZigBee</a:t>
            </a:r>
            <a:r>
              <a:rPr lang="zh-CN" altLang="zh-CN" dirty="0"/>
              <a:t>网络分为</a:t>
            </a:r>
            <a:r>
              <a:rPr lang="en-US" altLang="zh-CN" dirty="0"/>
              <a:t>4</a:t>
            </a:r>
            <a:r>
              <a:rPr lang="zh-CN" altLang="zh-CN" dirty="0" smtClean="0"/>
              <a:t>层</a:t>
            </a:r>
            <a:r>
              <a:rPr lang="zh-CN" altLang="en-US" dirty="0" smtClean="0"/>
              <a:t>：</a:t>
            </a:r>
            <a:endParaRPr lang="en-US" altLang="zh-CN" dirty="0" smtClean="0"/>
          </a:p>
          <a:p>
            <a:pPr marL="0" indent="720000" algn="just">
              <a:spcBef>
                <a:spcPct val="0"/>
              </a:spcBef>
              <a:buNone/>
            </a:pPr>
            <a:r>
              <a:rPr lang="en-US" altLang="zh-CN" dirty="0"/>
              <a:t> </a:t>
            </a:r>
            <a:r>
              <a:rPr lang="zh-CN" altLang="zh-CN" dirty="0" smtClean="0"/>
              <a:t>从</a:t>
            </a:r>
            <a:r>
              <a:rPr lang="zh-CN" altLang="zh-CN" dirty="0"/>
              <a:t>下向上分别为</a:t>
            </a:r>
            <a:r>
              <a:rPr lang="zh-CN" altLang="zh-CN" dirty="0">
                <a:solidFill>
                  <a:schemeClr val="bg2"/>
                </a:solidFill>
              </a:rPr>
              <a:t>物理层</a:t>
            </a:r>
            <a:r>
              <a:rPr lang="zh-CN" altLang="zh-CN" dirty="0"/>
              <a:t>、</a:t>
            </a:r>
            <a:r>
              <a:rPr lang="zh-CN" altLang="zh-CN" dirty="0">
                <a:solidFill>
                  <a:schemeClr val="bg2"/>
                </a:solidFill>
              </a:rPr>
              <a:t>媒体访问控制层</a:t>
            </a:r>
            <a:r>
              <a:rPr lang="zh-CN" altLang="zh-CN" dirty="0"/>
              <a:t>（</a:t>
            </a:r>
            <a:r>
              <a:rPr lang="en-US" altLang="zh-CN" dirty="0"/>
              <a:t>MAC</a:t>
            </a:r>
            <a:r>
              <a:rPr lang="zh-CN" altLang="zh-CN" dirty="0"/>
              <a:t>）、</a:t>
            </a:r>
            <a:r>
              <a:rPr lang="zh-CN" altLang="zh-CN" dirty="0">
                <a:solidFill>
                  <a:schemeClr val="bg2"/>
                </a:solidFill>
              </a:rPr>
              <a:t>网络层</a:t>
            </a:r>
            <a:r>
              <a:rPr lang="zh-CN" altLang="zh-CN" dirty="0"/>
              <a:t>（</a:t>
            </a:r>
            <a:r>
              <a:rPr lang="en-US" altLang="zh-CN" dirty="0"/>
              <a:t>NWK</a:t>
            </a:r>
            <a:r>
              <a:rPr lang="zh-CN" altLang="zh-CN" dirty="0"/>
              <a:t>）和</a:t>
            </a:r>
            <a:r>
              <a:rPr lang="zh-CN" altLang="zh-CN" dirty="0">
                <a:solidFill>
                  <a:schemeClr val="bg2"/>
                </a:solidFill>
              </a:rPr>
              <a:t>应用层</a:t>
            </a:r>
            <a:r>
              <a:rPr lang="zh-CN" altLang="zh-CN" dirty="0"/>
              <a:t>。其中，物理层和</a:t>
            </a:r>
            <a:r>
              <a:rPr lang="en-US" altLang="zh-CN" dirty="0"/>
              <a:t>MAC</a:t>
            </a:r>
            <a:r>
              <a:rPr lang="zh-CN" altLang="zh-CN" dirty="0"/>
              <a:t>层由</a:t>
            </a:r>
            <a:r>
              <a:rPr lang="en-US" altLang="zh-CN" dirty="0"/>
              <a:t>IEEE 802.15.4</a:t>
            </a:r>
            <a:r>
              <a:rPr lang="zh-CN" altLang="zh-CN" dirty="0"/>
              <a:t>标准定义，合称</a:t>
            </a:r>
            <a:r>
              <a:rPr lang="en-US" altLang="zh-CN" dirty="0"/>
              <a:t>IEEE 802.15.4</a:t>
            </a:r>
            <a:r>
              <a:rPr lang="zh-CN" altLang="zh-CN" dirty="0"/>
              <a:t>通信层，网络层和应用层由</a:t>
            </a:r>
            <a:r>
              <a:rPr lang="en-US" altLang="zh-CN" dirty="0"/>
              <a:t>ZigBee</a:t>
            </a:r>
            <a:r>
              <a:rPr lang="zh-CN" altLang="zh-CN" dirty="0"/>
              <a:t>联盟定义。</a:t>
            </a:r>
          </a:p>
          <a:p>
            <a:pPr marL="0" indent="0">
              <a:spcBef>
                <a:spcPct val="0"/>
              </a:spcBef>
              <a:buNone/>
            </a:pPr>
            <a:endParaRPr lang="zh-CN" altLang="zh-CN"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6.1.3  ZigBee</a:t>
            </a:r>
            <a:r>
              <a:rPr lang="zh-CN" altLang="en-US" dirty="0"/>
              <a:t>网络体系与拓扑结构</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6332152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Bef>
                <a:spcPct val="0"/>
              </a:spcBef>
            </a:pPr>
            <a:r>
              <a:rPr lang="zh-CN" altLang="en-US" dirty="0"/>
              <a:t>物理层功能包括无限收发信号机的开启和关闭</a:t>
            </a:r>
            <a:r>
              <a:rPr lang="zh-CN" altLang="zh-CN" dirty="0"/>
              <a:t>、能量检测、链路质量指示、信道评估和通过物理媒体收发数据包。</a:t>
            </a:r>
            <a:endParaRPr lang="en-US" altLang="zh-CN" dirty="0"/>
          </a:p>
          <a:p>
            <a:pPr algn="just">
              <a:spcBef>
                <a:spcPct val="0"/>
              </a:spcBef>
            </a:pPr>
            <a:r>
              <a:rPr lang="en-US" altLang="zh-CN" dirty="0"/>
              <a:t>MAC</a:t>
            </a:r>
            <a:r>
              <a:rPr lang="zh-CN" altLang="zh-CN" dirty="0"/>
              <a:t>层提供</a:t>
            </a:r>
            <a:r>
              <a:rPr lang="en-US" altLang="zh-CN" dirty="0"/>
              <a:t>MAC</a:t>
            </a:r>
            <a:r>
              <a:rPr lang="zh-CN" altLang="zh-CN" dirty="0"/>
              <a:t>层数据服务和</a:t>
            </a:r>
            <a:r>
              <a:rPr lang="en-US" altLang="zh-CN" dirty="0"/>
              <a:t>MAC</a:t>
            </a:r>
            <a:r>
              <a:rPr lang="zh-CN" altLang="zh-CN" dirty="0"/>
              <a:t>层管理服务，其主要功能包括信道访问控制、信标帧发送、同步服务和提供</a:t>
            </a:r>
            <a:r>
              <a:rPr lang="en-US" altLang="zh-CN" dirty="0"/>
              <a:t>MAC</a:t>
            </a:r>
            <a:r>
              <a:rPr lang="zh-CN" altLang="zh-CN" dirty="0"/>
              <a:t>层可靠传输机制。</a:t>
            </a:r>
            <a:endParaRPr lang="en-US" altLang="zh-CN" dirty="0"/>
          </a:p>
          <a:p>
            <a:pPr>
              <a:spcBef>
                <a:spcPct val="0"/>
              </a:spcBef>
            </a:pPr>
            <a:endParaRPr lang="zh-CN" altLang="zh-CN" dirty="0"/>
          </a:p>
          <a:p>
            <a:pPr>
              <a:spcBef>
                <a:spcPct val="0"/>
              </a:spcBef>
            </a:pPr>
            <a:endParaRPr lang="zh-CN" altLang="zh-CN" dirty="0"/>
          </a:p>
          <a:p>
            <a:pPr marL="0" indent="0">
              <a:spcBef>
                <a:spcPct val="0"/>
              </a:spcBef>
              <a:buNone/>
            </a:pPr>
            <a:endParaRPr lang="zh-CN" altLang="zh-CN"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6.1.3  ZigBee</a:t>
            </a:r>
            <a:r>
              <a:rPr lang="zh-CN" altLang="en-US" dirty="0"/>
              <a:t>网络体系与拓扑结构</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1568559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Bef>
                <a:spcPct val="0"/>
              </a:spcBef>
            </a:pPr>
            <a:r>
              <a:rPr lang="zh-CN" altLang="zh-CN" dirty="0"/>
              <a:t>所有的物理层服务均是通过物理层服务访问接口（</a:t>
            </a:r>
            <a:r>
              <a:rPr lang="en-US" altLang="zh-CN" dirty="0" err="1" smtClean="0"/>
              <a:t>PHYservice</a:t>
            </a:r>
            <a:r>
              <a:rPr lang="en-US" altLang="zh-CN" dirty="0" smtClean="0"/>
              <a:t> </a:t>
            </a:r>
            <a:r>
              <a:rPr lang="en-US" altLang="zh-CN" dirty="0"/>
              <a:t>access </a:t>
            </a:r>
            <a:r>
              <a:rPr lang="en-US" altLang="zh-CN" dirty="0" smtClean="0"/>
              <a:t>point</a:t>
            </a:r>
            <a:r>
              <a:rPr lang="zh-CN" altLang="zh-CN" dirty="0"/>
              <a:t>，</a:t>
            </a:r>
            <a:r>
              <a:rPr lang="en-US" altLang="zh-CN" dirty="0"/>
              <a:t>PHY-SAP</a:t>
            </a:r>
            <a:r>
              <a:rPr lang="zh-CN" altLang="zh-CN" dirty="0"/>
              <a:t>）实现的，数据服务是通过物理层数据访问接口（</a:t>
            </a:r>
            <a:r>
              <a:rPr lang="en-US" altLang="zh-CN" dirty="0"/>
              <a:t>PHY data SAP</a:t>
            </a:r>
            <a:r>
              <a:rPr lang="zh-CN" altLang="zh-CN" dirty="0"/>
              <a:t>，</a:t>
            </a:r>
            <a:r>
              <a:rPr lang="en-US" altLang="zh-CN" dirty="0"/>
              <a:t>PD-SAP</a:t>
            </a:r>
            <a:r>
              <a:rPr lang="zh-CN" altLang="zh-CN" dirty="0"/>
              <a:t>）实现的，管理服务是通过物理层管理实体访问接口（</a:t>
            </a:r>
            <a:r>
              <a:rPr lang="en-US" altLang="zh-CN" dirty="0" smtClean="0"/>
              <a:t>PLME</a:t>
            </a:r>
            <a:r>
              <a:rPr lang="zh-CN" altLang="en-US" dirty="0" smtClean="0"/>
              <a:t>’</a:t>
            </a:r>
            <a:r>
              <a:rPr lang="en-US" altLang="zh-CN" dirty="0" smtClean="0"/>
              <a:t>s </a:t>
            </a:r>
            <a:r>
              <a:rPr lang="en-US" altLang="zh-CN" dirty="0"/>
              <a:t>SAP</a:t>
            </a:r>
            <a:r>
              <a:rPr lang="zh-CN" altLang="zh-CN" dirty="0"/>
              <a:t>，</a:t>
            </a:r>
            <a:r>
              <a:rPr lang="en-US" altLang="zh-CN" dirty="0"/>
              <a:t>PLME-SAP</a:t>
            </a:r>
            <a:r>
              <a:rPr lang="zh-CN" altLang="zh-CN" dirty="0"/>
              <a:t>）实现的，每个接口都提供相关的访问原语。</a:t>
            </a:r>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6.1.3  ZigBee</a:t>
            </a:r>
            <a:r>
              <a:rPr lang="zh-CN" altLang="en-US" dirty="0"/>
              <a:t>网络体系与拓扑结构</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2375690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zh-CN" dirty="0"/>
              <a:t>图</a:t>
            </a:r>
            <a:r>
              <a:rPr lang="en-US" altLang="zh-CN" dirty="0"/>
              <a:t>6-2</a:t>
            </a:r>
            <a:r>
              <a:rPr lang="zh-CN" altLang="zh-CN" dirty="0"/>
              <a:t>所示为</a:t>
            </a:r>
            <a:r>
              <a:rPr lang="en-US" altLang="zh-CN" dirty="0"/>
              <a:t>ZigBee</a:t>
            </a:r>
            <a:r>
              <a:rPr lang="zh-CN" altLang="zh-CN" dirty="0"/>
              <a:t>网络协议架构分层，每一层向它的上层提供数据和管理服务。</a:t>
            </a:r>
          </a:p>
          <a:p>
            <a:pPr marL="0" indent="0">
              <a:spcBef>
                <a:spcPct val="0"/>
              </a:spcBef>
              <a:buNone/>
            </a:pPr>
            <a:endParaRPr lang="zh-CN" altLang="zh-CN" dirty="0"/>
          </a:p>
          <a:p>
            <a:pPr marL="0" indent="0">
              <a:spcBef>
                <a:spcPct val="0"/>
              </a:spcBef>
              <a:buNone/>
            </a:pPr>
            <a:r>
              <a:rPr lang="en-US" altLang="zh-CN" dirty="0"/>
              <a:t>	</a:t>
            </a:r>
          </a:p>
          <a:p>
            <a:pPr marL="0" indent="0">
              <a:spcBef>
                <a:spcPct val="0"/>
              </a:spcBef>
              <a:buNone/>
            </a:pPr>
            <a:r>
              <a:rPr lang="en-US" altLang="zh-CN" dirty="0"/>
              <a:t>	</a:t>
            </a:r>
          </a:p>
          <a:p>
            <a:pPr marL="0" indent="0">
              <a:spcBef>
                <a:spcPct val="0"/>
              </a:spcBef>
              <a:buNone/>
            </a:pPr>
            <a:endParaRPr lang="en-US" altLang="zh-CN" dirty="0"/>
          </a:p>
          <a:p>
            <a:pPr marL="0" indent="0">
              <a:spcBef>
                <a:spcPct val="0"/>
              </a:spcBef>
              <a:buNone/>
            </a:pPr>
            <a:endParaRPr lang="en-US" altLang="zh-CN" b="0" dirty="0"/>
          </a:p>
          <a:p>
            <a:pPr marL="0" indent="0" algn="ctr">
              <a:spcBef>
                <a:spcPct val="0"/>
              </a:spcBef>
              <a:buNone/>
            </a:pPr>
            <a:r>
              <a:rPr lang="zh-CN" altLang="zh-CN" b="0" dirty="0"/>
              <a:t>图</a:t>
            </a:r>
            <a:r>
              <a:rPr lang="en-US" altLang="zh-CN" b="0" dirty="0"/>
              <a:t>6-2 </a:t>
            </a:r>
            <a:r>
              <a:rPr lang="zh-CN" altLang="zh-CN" b="0" dirty="0"/>
              <a:t>网络体系架构</a:t>
            </a:r>
          </a:p>
        </p:txBody>
      </p:sp>
      <p:sp>
        <p:nvSpPr>
          <p:cNvPr id="2" name="标题 1"/>
          <p:cNvSpPr>
            <a:spLocks noGrp="1"/>
          </p:cNvSpPr>
          <p:nvPr>
            <p:ph type="title"/>
          </p:nvPr>
        </p:nvSpPr>
        <p:spPr/>
        <p:txBody>
          <a:bodyPr/>
          <a:lstStyle/>
          <a:p>
            <a:pPr lvl="0"/>
            <a:r>
              <a:rPr lang="en-US" altLang="zh-CN" dirty="0"/>
              <a:t>6.1.3  ZigBee</a:t>
            </a:r>
            <a:r>
              <a:rPr lang="zh-CN" altLang="en-US" dirty="0"/>
              <a:t>网络体系与拓扑结构</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3" name="图片 2">
            <a:extLst>
              <a:ext uri="{FF2B5EF4-FFF2-40B4-BE49-F238E27FC236}">
                <a16:creationId xmlns:a16="http://schemas.microsoft.com/office/drawing/2014/main" id="{CCA63F78-C6D5-4A82-AC5D-BA0F62FCC5DF}"/>
              </a:ext>
            </a:extLst>
          </p:cNvPr>
          <p:cNvPicPr>
            <a:picLocks noChangeAspect="1"/>
          </p:cNvPicPr>
          <p:nvPr/>
        </p:nvPicPr>
        <p:blipFill>
          <a:blip r:embed="rId3"/>
          <a:stretch>
            <a:fillRect/>
          </a:stretch>
        </p:blipFill>
        <p:spPr>
          <a:xfrm>
            <a:off x="3208994" y="2604827"/>
            <a:ext cx="5774011" cy="2256455"/>
          </a:xfrm>
          <a:prstGeom prst="rect">
            <a:avLst/>
          </a:prstGeom>
        </p:spPr>
      </p:pic>
    </p:spTree>
    <p:extLst>
      <p:ext uri="{BB962C8B-B14F-4D97-AF65-F5344CB8AC3E}">
        <p14:creationId xmlns:p14="http://schemas.microsoft.com/office/powerpoint/2010/main" val="19232662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Bef>
                <a:spcPct val="0"/>
              </a:spcBef>
            </a:pPr>
            <a:r>
              <a:rPr lang="en-US" altLang="zh-CN" dirty="0"/>
              <a:t>ZigBee</a:t>
            </a:r>
            <a:r>
              <a:rPr lang="zh-CN" altLang="zh-CN" dirty="0"/>
              <a:t>支持</a:t>
            </a:r>
            <a:r>
              <a:rPr lang="en-US" altLang="zh-CN" dirty="0"/>
              <a:t>3</a:t>
            </a:r>
            <a:r>
              <a:rPr lang="zh-CN" altLang="zh-CN" dirty="0"/>
              <a:t>种拓扑结构，如图</a:t>
            </a:r>
            <a:r>
              <a:rPr lang="en-US" altLang="zh-CN" dirty="0"/>
              <a:t>6-3</a:t>
            </a:r>
            <a:r>
              <a:rPr lang="zh-CN" altLang="zh-CN" dirty="0"/>
              <a:t>所示，包括</a:t>
            </a:r>
            <a:r>
              <a:rPr lang="zh-CN" altLang="zh-CN" dirty="0">
                <a:solidFill>
                  <a:srgbClr val="FF00FF"/>
                </a:solidFill>
              </a:rPr>
              <a:t>星形结构、网状型和树型结构</a:t>
            </a:r>
            <a:r>
              <a:rPr lang="zh-CN" altLang="zh-CN" dirty="0"/>
              <a:t>。</a:t>
            </a:r>
            <a:endParaRPr lang="en-US" altLang="zh-CN" dirty="0"/>
          </a:p>
          <a:p>
            <a:pPr algn="just">
              <a:spcBef>
                <a:spcPct val="0"/>
              </a:spcBef>
            </a:pPr>
            <a:r>
              <a:rPr lang="zh-CN" altLang="zh-CN" dirty="0"/>
              <a:t>在星形拓扑结构中，整个网络由</a:t>
            </a:r>
            <a:r>
              <a:rPr lang="zh-CN" altLang="zh-CN" dirty="0">
                <a:solidFill>
                  <a:schemeClr val="bg2"/>
                </a:solidFill>
              </a:rPr>
              <a:t>一个网络协调器</a:t>
            </a:r>
            <a:r>
              <a:rPr lang="zh-CN" altLang="zh-CN" dirty="0"/>
              <a:t>来控制；</a:t>
            </a:r>
            <a:endParaRPr lang="en-US" altLang="zh-CN" dirty="0"/>
          </a:p>
          <a:p>
            <a:pPr algn="just">
              <a:spcBef>
                <a:spcPct val="0"/>
              </a:spcBef>
            </a:pPr>
            <a:r>
              <a:rPr lang="zh-CN" altLang="zh-CN" dirty="0"/>
              <a:t>在网状型和树型拓扑结构中，</a:t>
            </a:r>
            <a:r>
              <a:rPr lang="en-US" altLang="zh-CN" dirty="0"/>
              <a:t>ZigBee</a:t>
            </a:r>
            <a:r>
              <a:rPr lang="zh-CN" altLang="zh-CN" dirty="0"/>
              <a:t>协调器负责启动网络以及选择关键的网络参数。</a:t>
            </a:r>
            <a:endParaRPr lang="en-US" altLang="zh-CN" dirty="0"/>
          </a:p>
          <a:p>
            <a:pPr>
              <a:spcBef>
                <a:spcPct val="0"/>
              </a:spcBef>
            </a:pPr>
            <a:endParaRPr lang="zh-CN" altLang="zh-CN" dirty="0"/>
          </a:p>
          <a:p>
            <a:pPr>
              <a:spcBef>
                <a:spcPct val="0"/>
              </a:spcBef>
            </a:pPr>
            <a:endParaRPr lang="en-US" altLang="zh-CN" dirty="0"/>
          </a:p>
          <a:p>
            <a:pPr>
              <a:spcBef>
                <a:spcPct val="0"/>
              </a:spcBef>
            </a:pPr>
            <a:endParaRPr lang="en-US" altLang="zh-CN" dirty="0"/>
          </a:p>
          <a:p>
            <a:pPr>
              <a:spcBef>
                <a:spcPct val="0"/>
              </a:spcBef>
            </a:pPr>
            <a:endParaRPr lang="zh-CN" altLang="zh-CN"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6.1.3  ZigBee</a:t>
            </a:r>
            <a:r>
              <a:rPr lang="zh-CN" altLang="en-US" dirty="0"/>
              <a:t>网络体系与拓扑结构</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grpSp>
        <p:nvGrpSpPr>
          <p:cNvPr id="6" name="Group 18">
            <a:extLst>
              <a:ext uri="{FF2B5EF4-FFF2-40B4-BE49-F238E27FC236}">
                <a16:creationId xmlns:a16="http://schemas.microsoft.com/office/drawing/2014/main" id="{A57B39D6-CB7E-4C01-A0D4-7CAF96E299A2}"/>
              </a:ext>
            </a:extLst>
          </p:cNvPr>
          <p:cNvGrpSpPr>
            <a:grpSpLocks noChangeAspect="1"/>
          </p:cNvGrpSpPr>
          <p:nvPr/>
        </p:nvGrpSpPr>
        <p:grpSpPr bwMode="auto">
          <a:xfrm>
            <a:off x="6456338" y="3501008"/>
            <a:ext cx="5735265" cy="3065092"/>
            <a:chOff x="831" y="243"/>
            <a:chExt cx="5864" cy="2921"/>
          </a:xfrm>
        </p:grpSpPr>
        <p:sp>
          <p:nvSpPr>
            <p:cNvPr id="7" name="AutoShape 17">
              <a:extLst>
                <a:ext uri="{FF2B5EF4-FFF2-40B4-BE49-F238E27FC236}">
                  <a16:creationId xmlns:a16="http://schemas.microsoft.com/office/drawing/2014/main" id="{80D03865-E3EE-47A9-A92F-E97DB3D0B44D}"/>
                </a:ext>
              </a:extLst>
            </p:cNvPr>
            <p:cNvSpPr>
              <a:spLocks noChangeAspect="1" noChangeArrowheads="1" noTextEdit="1"/>
            </p:cNvSpPr>
            <p:nvPr/>
          </p:nvSpPr>
          <p:spPr bwMode="auto">
            <a:xfrm>
              <a:off x="831" y="396"/>
              <a:ext cx="5693" cy="2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pic>
          <p:nvPicPr>
            <p:cNvPr id="8" name="Picture 19">
              <a:extLst>
                <a:ext uri="{FF2B5EF4-FFF2-40B4-BE49-F238E27FC236}">
                  <a16:creationId xmlns:a16="http://schemas.microsoft.com/office/drawing/2014/main" id="{EA497E1D-394B-4E4E-A0FB-602D22EE39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9" y="243"/>
              <a:ext cx="5816" cy="2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0">
              <a:extLst>
                <a:ext uri="{FF2B5EF4-FFF2-40B4-BE49-F238E27FC236}">
                  <a16:creationId xmlns:a16="http://schemas.microsoft.com/office/drawing/2014/main" id="{628A18D0-7F31-47C0-BC36-9AED9581BD02}"/>
                </a:ext>
              </a:extLst>
            </p:cNvPr>
            <p:cNvSpPr>
              <a:spLocks noChangeArrowheads="1"/>
            </p:cNvSpPr>
            <p:nvPr/>
          </p:nvSpPr>
          <p:spPr bwMode="auto">
            <a:xfrm>
              <a:off x="5312" y="2865"/>
              <a:ext cx="4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9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21">
              <a:extLst>
                <a:ext uri="{FF2B5EF4-FFF2-40B4-BE49-F238E27FC236}">
                  <a16:creationId xmlns:a16="http://schemas.microsoft.com/office/drawing/2014/main" id="{8FFACC74-C84D-4F5A-9789-385F679A3A9E}"/>
                </a:ext>
              </a:extLst>
            </p:cNvPr>
            <p:cNvSpPr>
              <a:spLocks noChangeArrowheads="1"/>
            </p:cNvSpPr>
            <p:nvPr/>
          </p:nvSpPr>
          <p:spPr bwMode="auto">
            <a:xfrm>
              <a:off x="6181" y="2460"/>
              <a:ext cx="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22">
              <a:extLst>
                <a:ext uri="{FF2B5EF4-FFF2-40B4-BE49-F238E27FC236}">
                  <a16:creationId xmlns:a16="http://schemas.microsoft.com/office/drawing/2014/main" id="{BA8E3192-7268-40B6-B4C3-1BFC3C53EE42}"/>
                </a:ext>
              </a:extLst>
            </p:cNvPr>
            <p:cNvSpPr>
              <a:spLocks noChangeArrowheads="1"/>
            </p:cNvSpPr>
            <p:nvPr/>
          </p:nvSpPr>
          <p:spPr bwMode="auto">
            <a:xfrm>
              <a:off x="6334" y="2460"/>
              <a:ext cx="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Rectangle 23">
              <a:extLst>
                <a:ext uri="{FF2B5EF4-FFF2-40B4-BE49-F238E27FC236}">
                  <a16:creationId xmlns:a16="http://schemas.microsoft.com/office/drawing/2014/main" id="{9913481D-2414-45EC-B7B3-2303F875603C}"/>
                </a:ext>
              </a:extLst>
            </p:cNvPr>
            <p:cNvSpPr>
              <a:spLocks noChangeArrowheads="1"/>
            </p:cNvSpPr>
            <p:nvPr/>
          </p:nvSpPr>
          <p:spPr bwMode="auto">
            <a:xfrm>
              <a:off x="6402" y="2460"/>
              <a:ext cx="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 name="Rectangle 24">
              <a:extLst>
                <a:ext uri="{FF2B5EF4-FFF2-40B4-BE49-F238E27FC236}">
                  <a16:creationId xmlns:a16="http://schemas.microsoft.com/office/drawing/2014/main" id="{88881A82-CF22-4866-9AAA-2FF79A192654}"/>
                </a:ext>
              </a:extLst>
            </p:cNvPr>
            <p:cNvSpPr>
              <a:spLocks noChangeArrowheads="1"/>
            </p:cNvSpPr>
            <p:nvPr/>
          </p:nvSpPr>
          <p:spPr bwMode="auto">
            <a:xfrm>
              <a:off x="6443" y="2460"/>
              <a:ext cx="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 name="Rectangle 26">
              <a:extLst>
                <a:ext uri="{FF2B5EF4-FFF2-40B4-BE49-F238E27FC236}">
                  <a16:creationId xmlns:a16="http://schemas.microsoft.com/office/drawing/2014/main" id="{E1A0F5FE-DC2F-4A19-B3AF-007F3B7E345E}"/>
                </a:ext>
              </a:extLst>
            </p:cNvPr>
            <p:cNvSpPr>
              <a:spLocks noChangeArrowheads="1"/>
            </p:cNvSpPr>
            <p:nvPr/>
          </p:nvSpPr>
          <p:spPr bwMode="auto">
            <a:xfrm>
              <a:off x="6181" y="2725"/>
              <a:ext cx="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 name="Rectangle 27">
              <a:extLst>
                <a:ext uri="{FF2B5EF4-FFF2-40B4-BE49-F238E27FC236}">
                  <a16:creationId xmlns:a16="http://schemas.microsoft.com/office/drawing/2014/main" id="{AF1F7637-7CD1-4CC0-917B-659B99F386E8}"/>
                </a:ext>
              </a:extLst>
            </p:cNvPr>
            <p:cNvSpPr>
              <a:spLocks noChangeArrowheads="1"/>
            </p:cNvSpPr>
            <p:nvPr/>
          </p:nvSpPr>
          <p:spPr bwMode="auto">
            <a:xfrm>
              <a:off x="6641" y="2725"/>
              <a:ext cx="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 name="Rectangle 28">
              <a:extLst>
                <a:ext uri="{FF2B5EF4-FFF2-40B4-BE49-F238E27FC236}">
                  <a16:creationId xmlns:a16="http://schemas.microsoft.com/office/drawing/2014/main" id="{1EB92167-9040-497C-8E55-2E9F33358E53}"/>
                </a:ext>
              </a:extLst>
            </p:cNvPr>
            <p:cNvSpPr>
              <a:spLocks noChangeArrowheads="1"/>
            </p:cNvSpPr>
            <p:nvPr/>
          </p:nvSpPr>
          <p:spPr bwMode="auto">
            <a:xfrm>
              <a:off x="6181" y="2990"/>
              <a:ext cx="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 name="Rectangle 29">
              <a:extLst>
                <a:ext uri="{FF2B5EF4-FFF2-40B4-BE49-F238E27FC236}">
                  <a16:creationId xmlns:a16="http://schemas.microsoft.com/office/drawing/2014/main" id="{BAD6C8E8-CD49-4E2E-8B03-C52ECDFAF8ED}"/>
                </a:ext>
              </a:extLst>
            </p:cNvPr>
            <p:cNvSpPr>
              <a:spLocks noChangeArrowheads="1"/>
            </p:cNvSpPr>
            <p:nvPr/>
          </p:nvSpPr>
          <p:spPr bwMode="auto">
            <a:xfrm>
              <a:off x="6436" y="2990"/>
              <a:ext cx="4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9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sp>
        <p:nvSpPr>
          <p:cNvPr id="19" name="矩形 18"/>
          <p:cNvSpPr/>
          <p:nvPr/>
        </p:nvSpPr>
        <p:spPr>
          <a:xfrm>
            <a:off x="7896200" y="6143586"/>
            <a:ext cx="3166252" cy="400110"/>
          </a:xfrm>
          <a:prstGeom prst="rect">
            <a:avLst/>
          </a:prstGeom>
        </p:spPr>
        <p:txBody>
          <a:bodyPr wrap="none">
            <a:spAutoFit/>
          </a:bodyPr>
          <a:lstStyle/>
          <a:p>
            <a:pPr algn="ctr">
              <a:spcBef>
                <a:spcPct val="0"/>
              </a:spcBef>
            </a:pPr>
            <a:r>
              <a:rPr lang="zh-CN" altLang="zh-CN" sz="2000" b="1" dirty="0">
                <a:solidFill>
                  <a:srgbClr val="000000"/>
                </a:solidFill>
              </a:rPr>
              <a:t>图</a:t>
            </a:r>
            <a:r>
              <a:rPr lang="en-US" altLang="zh-CN" sz="2000" b="1" dirty="0">
                <a:solidFill>
                  <a:srgbClr val="000000"/>
                </a:solidFill>
              </a:rPr>
              <a:t>6-3 ZigBee</a:t>
            </a:r>
            <a:r>
              <a:rPr lang="zh-CN" altLang="zh-CN" sz="2000" b="1" dirty="0">
                <a:solidFill>
                  <a:srgbClr val="000000"/>
                </a:solidFill>
              </a:rPr>
              <a:t>网络拓扑结构</a:t>
            </a:r>
          </a:p>
        </p:txBody>
      </p:sp>
    </p:spTree>
    <p:extLst>
      <p:ext uri="{BB962C8B-B14F-4D97-AF65-F5344CB8AC3E}">
        <p14:creationId xmlns:p14="http://schemas.microsoft.com/office/powerpoint/2010/main" val="35595404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Bef>
                <a:spcPct val="0"/>
              </a:spcBef>
            </a:pPr>
            <a:r>
              <a:rPr lang="zh-CN" altLang="zh-CN" dirty="0"/>
              <a:t>星形网络是一种适用于长期运行使用的网络，也是常用的网络结构。</a:t>
            </a:r>
            <a:endParaRPr lang="en-US" altLang="zh-CN" dirty="0"/>
          </a:p>
          <a:p>
            <a:pPr algn="just">
              <a:spcBef>
                <a:spcPct val="0"/>
              </a:spcBef>
            </a:pPr>
            <a:r>
              <a:rPr lang="zh-CN" altLang="zh-CN" dirty="0"/>
              <a:t>网状型网络是一种高可靠性监测网络，它通过无线网络连接可提供多个数据通信通道，一旦设备数据通信发生故障，则存在另一个路径可提供数据通信。</a:t>
            </a:r>
            <a:endParaRPr lang="en-US" altLang="zh-CN" dirty="0"/>
          </a:p>
          <a:p>
            <a:pPr algn="just">
              <a:spcBef>
                <a:spcPct val="0"/>
              </a:spcBef>
            </a:pPr>
            <a:r>
              <a:rPr lang="zh-CN" altLang="zh-CN" dirty="0"/>
              <a:t>树型网络是星形和网状型的混合型拓扑网络，结合了上述两种拓扑的优点。</a:t>
            </a:r>
          </a:p>
          <a:p>
            <a:pPr>
              <a:spcBef>
                <a:spcPct val="0"/>
              </a:spcBef>
            </a:pPr>
            <a:endParaRPr lang="zh-CN" altLang="zh-CN" dirty="0"/>
          </a:p>
          <a:p>
            <a:pPr>
              <a:spcBef>
                <a:spcPct val="0"/>
              </a:spcBef>
            </a:pPr>
            <a:endParaRPr lang="en-US" altLang="zh-CN" dirty="0"/>
          </a:p>
          <a:p>
            <a:pPr>
              <a:spcBef>
                <a:spcPct val="0"/>
              </a:spcBef>
            </a:pPr>
            <a:endParaRPr lang="en-US" altLang="zh-CN" dirty="0"/>
          </a:p>
          <a:p>
            <a:pPr>
              <a:spcBef>
                <a:spcPct val="0"/>
              </a:spcBef>
            </a:pPr>
            <a:endParaRPr lang="zh-CN" altLang="zh-CN"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6.1.3  ZigBee</a:t>
            </a:r>
            <a:r>
              <a:rPr lang="zh-CN" altLang="en-US" dirty="0"/>
              <a:t>网络体系与拓扑结构</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1762043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6</a:t>
            </a:r>
            <a:r>
              <a:rPr lang="zh-CN" altLang="en-US" dirty="0"/>
              <a:t>章 近距离无线通信技术</a:t>
            </a:r>
            <a:br>
              <a:rPr lang="zh-CN" altLang="en-US" dirty="0"/>
            </a:br>
            <a:endParaRPr lang="zh-CN" altLang="en-US" dirty="0"/>
          </a:p>
        </p:txBody>
      </p:sp>
      <p:pic>
        <p:nvPicPr>
          <p:cNvPr id="5" name="图片 4"/>
          <p:cNvPicPr>
            <a:picLocks noChangeAspect="1"/>
          </p:cNvPicPr>
          <p:nvPr/>
        </p:nvPicPr>
        <p:blipFill>
          <a:blip r:embed="rId3"/>
          <a:stretch>
            <a:fillRect/>
          </a:stretch>
        </p:blipFill>
        <p:spPr>
          <a:xfrm>
            <a:off x="849336" y="1268760"/>
            <a:ext cx="10575256" cy="5861993"/>
          </a:xfrm>
          <a:prstGeom prst="rect">
            <a:avLst/>
          </a:prstGeom>
        </p:spPr>
      </p:pic>
    </p:spTree>
    <p:extLst>
      <p:ext uri="{BB962C8B-B14F-4D97-AF65-F5344CB8AC3E}">
        <p14:creationId xmlns:p14="http://schemas.microsoft.com/office/powerpoint/2010/main" val="3899228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zh-CN" altLang="zh-CN" dirty="0"/>
              <a:t>在</a:t>
            </a:r>
            <a:r>
              <a:rPr lang="en-US" altLang="zh-CN" dirty="0"/>
              <a:t>ZigBee</a:t>
            </a:r>
            <a:r>
              <a:rPr lang="zh-CN" altLang="zh-CN" dirty="0"/>
              <a:t>技术中，每层负责完成规定的任务，并向上层提供服务，各层之间的接口通过所定义的逻辑链路来提供服务。</a:t>
            </a:r>
            <a:endParaRPr lang="en-US" altLang="zh-CN" dirty="0"/>
          </a:p>
          <a:p>
            <a:pPr marL="0" indent="720000" algn="just">
              <a:spcBef>
                <a:spcPct val="0"/>
              </a:spcBef>
              <a:buNone/>
            </a:pPr>
            <a:r>
              <a:rPr lang="zh-CN" altLang="zh-CN" dirty="0"/>
              <a:t>完整的</a:t>
            </a:r>
            <a:r>
              <a:rPr lang="en-US" altLang="zh-CN" dirty="0"/>
              <a:t>ZigBee</a:t>
            </a:r>
            <a:r>
              <a:rPr lang="zh-CN" altLang="zh-CN" dirty="0"/>
              <a:t>协议体系由高层应用规范、应用支持子层、网络层、数据链路层和物理层组成。</a:t>
            </a:r>
            <a:r>
              <a:rPr lang="en-US" altLang="zh-CN" dirty="0"/>
              <a:t>ZigBee</a:t>
            </a:r>
            <a:r>
              <a:rPr lang="zh-CN" altLang="zh-CN" dirty="0"/>
              <a:t>的整个协议架构如图</a:t>
            </a:r>
            <a:r>
              <a:rPr lang="en-US" altLang="zh-CN" dirty="0"/>
              <a:t>6-4</a:t>
            </a:r>
            <a:r>
              <a:rPr lang="zh-CN" altLang="zh-CN" dirty="0"/>
              <a:t>所示</a:t>
            </a:r>
            <a:r>
              <a:rPr lang="zh-CN" altLang="en-US" dirty="0"/>
              <a:t>，其中的术语解释如下</a:t>
            </a:r>
            <a:r>
              <a:rPr lang="zh-CN" altLang="zh-CN" dirty="0"/>
              <a:t>。</a:t>
            </a:r>
          </a:p>
          <a:p>
            <a:pPr marL="0" indent="0">
              <a:spcBef>
                <a:spcPct val="0"/>
              </a:spcBef>
              <a:buNone/>
            </a:pPr>
            <a:endParaRPr lang="zh-CN" altLang="zh-CN"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6.1.3  ZigBee</a:t>
            </a:r>
            <a:r>
              <a:rPr lang="zh-CN" altLang="en-US" dirty="0"/>
              <a:t>网络体系与拓扑结构</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9097382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1339848" y="1359406"/>
            <a:ext cx="9724699" cy="446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ctr">
              <a:spcBef>
                <a:spcPct val="0"/>
              </a:spcBef>
              <a:buNone/>
            </a:pPr>
            <a:endParaRPr lang="en-US" altLang="zh-CN" b="0" dirty="0"/>
          </a:p>
          <a:p>
            <a:pPr marL="0" indent="0" algn="ctr">
              <a:spcBef>
                <a:spcPct val="0"/>
              </a:spcBef>
              <a:buNone/>
            </a:pPr>
            <a:endParaRPr lang="en-US" altLang="zh-CN" b="0" dirty="0"/>
          </a:p>
          <a:p>
            <a:pPr marL="0" indent="0" algn="ctr">
              <a:spcBef>
                <a:spcPct val="0"/>
              </a:spcBef>
              <a:buNone/>
            </a:pPr>
            <a:endParaRPr lang="en-US" altLang="zh-CN" b="0" dirty="0"/>
          </a:p>
          <a:p>
            <a:pPr marL="0" indent="0" algn="ctr">
              <a:spcBef>
                <a:spcPct val="0"/>
              </a:spcBef>
              <a:buNone/>
            </a:pPr>
            <a:endParaRPr lang="en-US" altLang="zh-CN" b="0" dirty="0"/>
          </a:p>
          <a:p>
            <a:pPr marL="0" indent="0" algn="ctr">
              <a:spcBef>
                <a:spcPct val="0"/>
              </a:spcBef>
              <a:buNone/>
            </a:pPr>
            <a:endParaRPr lang="en-US" altLang="zh-CN" b="0" dirty="0"/>
          </a:p>
          <a:p>
            <a:pPr marL="0" indent="0" algn="ctr">
              <a:spcBef>
                <a:spcPct val="0"/>
              </a:spcBef>
              <a:buNone/>
            </a:pPr>
            <a:endParaRPr lang="en-US" altLang="zh-CN" b="0" dirty="0"/>
          </a:p>
          <a:p>
            <a:pPr marL="0" indent="0" algn="ctr">
              <a:spcBef>
                <a:spcPct val="0"/>
              </a:spcBef>
              <a:buNone/>
            </a:pPr>
            <a:endParaRPr lang="en-US" altLang="zh-CN" b="0" dirty="0"/>
          </a:p>
          <a:p>
            <a:pPr marL="0" indent="0" algn="ctr">
              <a:spcBef>
                <a:spcPct val="0"/>
              </a:spcBef>
              <a:buNone/>
            </a:pPr>
            <a:endParaRPr lang="en-US" altLang="zh-CN" b="0" dirty="0"/>
          </a:p>
          <a:p>
            <a:pPr marL="0" indent="0" algn="ctr">
              <a:spcBef>
                <a:spcPct val="0"/>
              </a:spcBef>
              <a:buNone/>
            </a:pPr>
            <a:endParaRPr lang="en-US" altLang="zh-CN" b="0" dirty="0"/>
          </a:p>
          <a:p>
            <a:pPr marL="0" indent="0" algn="ctr">
              <a:spcBef>
                <a:spcPct val="0"/>
              </a:spcBef>
              <a:buNone/>
            </a:pPr>
            <a:endParaRPr lang="en-US" altLang="zh-CN" b="0" dirty="0"/>
          </a:p>
          <a:p>
            <a:pPr marL="0" indent="0">
              <a:spcBef>
                <a:spcPct val="0"/>
              </a:spcBef>
              <a:buNone/>
            </a:pPr>
            <a:endParaRPr lang="zh-CN" altLang="zh-CN"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6.1.3  ZigBee</a:t>
            </a:r>
            <a:r>
              <a:rPr lang="zh-CN" altLang="en-US" dirty="0"/>
              <a:t>网络体系与拓扑结构</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grpSp>
        <p:nvGrpSpPr>
          <p:cNvPr id="10" name="Group 8">
            <a:extLst>
              <a:ext uri="{FF2B5EF4-FFF2-40B4-BE49-F238E27FC236}">
                <a16:creationId xmlns:a16="http://schemas.microsoft.com/office/drawing/2014/main" id="{A0554837-1593-45E5-A433-0CE3CB63C48B}"/>
              </a:ext>
            </a:extLst>
          </p:cNvPr>
          <p:cNvGrpSpPr>
            <a:grpSpLocks noChangeAspect="1"/>
          </p:cNvGrpSpPr>
          <p:nvPr/>
        </p:nvGrpSpPr>
        <p:grpSpPr bwMode="auto">
          <a:xfrm>
            <a:off x="1847529" y="1323883"/>
            <a:ext cx="7704855" cy="4622748"/>
            <a:chOff x="854" y="730"/>
            <a:chExt cx="5992" cy="3236"/>
          </a:xfrm>
        </p:grpSpPr>
        <p:pic>
          <p:nvPicPr>
            <p:cNvPr id="3081" name="Picture 9">
              <a:extLst>
                <a:ext uri="{FF2B5EF4-FFF2-40B4-BE49-F238E27FC236}">
                  <a16:creationId xmlns:a16="http://schemas.microsoft.com/office/drawing/2014/main" id="{A822A7F7-4EEB-477D-9FD8-6C0FB0645E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4" y="730"/>
              <a:ext cx="5992" cy="3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0">
              <a:extLst>
                <a:ext uri="{FF2B5EF4-FFF2-40B4-BE49-F238E27FC236}">
                  <a16:creationId xmlns:a16="http://schemas.microsoft.com/office/drawing/2014/main" id="{2269F4F8-7ADB-40B7-BFAA-6243975604D6}"/>
                </a:ext>
              </a:extLst>
            </p:cNvPr>
            <p:cNvSpPr>
              <a:spLocks noChangeArrowheads="1"/>
            </p:cNvSpPr>
            <p:nvPr/>
          </p:nvSpPr>
          <p:spPr bwMode="auto">
            <a:xfrm>
              <a:off x="5488" y="3672"/>
              <a:ext cx="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4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 name="Rectangle 11">
              <a:extLst>
                <a:ext uri="{FF2B5EF4-FFF2-40B4-BE49-F238E27FC236}">
                  <a16:creationId xmlns:a16="http://schemas.microsoft.com/office/drawing/2014/main" id="{6B911FE1-BBD1-492A-BAE9-59FC410D3CBE}"/>
                </a:ext>
              </a:extLst>
            </p:cNvPr>
            <p:cNvSpPr>
              <a:spLocks noChangeArrowheads="1"/>
            </p:cNvSpPr>
            <p:nvPr/>
          </p:nvSpPr>
          <p:spPr bwMode="auto">
            <a:xfrm>
              <a:off x="6180" y="3416"/>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 name="Rectangle 12">
              <a:extLst>
                <a:ext uri="{FF2B5EF4-FFF2-40B4-BE49-F238E27FC236}">
                  <a16:creationId xmlns:a16="http://schemas.microsoft.com/office/drawing/2014/main" id="{051DD8EA-342C-468B-998E-F0949D973D34}"/>
                </a:ext>
              </a:extLst>
            </p:cNvPr>
            <p:cNvSpPr>
              <a:spLocks noChangeArrowheads="1"/>
            </p:cNvSpPr>
            <p:nvPr/>
          </p:nvSpPr>
          <p:spPr bwMode="auto">
            <a:xfrm>
              <a:off x="6333" y="3416"/>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 name="Rectangle 13">
              <a:extLst>
                <a:ext uri="{FF2B5EF4-FFF2-40B4-BE49-F238E27FC236}">
                  <a16:creationId xmlns:a16="http://schemas.microsoft.com/office/drawing/2014/main" id="{F7684FC7-06F3-4408-8442-79C1A0825EA2}"/>
                </a:ext>
              </a:extLst>
            </p:cNvPr>
            <p:cNvSpPr>
              <a:spLocks noChangeArrowheads="1"/>
            </p:cNvSpPr>
            <p:nvPr/>
          </p:nvSpPr>
          <p:spPr bwMode="auto">
            <a:xfrm>
              <a:off x="6401" y="3416"/>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 name="Rectangle 14">
              <a:extLst>
                <a:ext uri="{FF2B5EF4-FFF2-40B4-BE49-F238E27FC236}">
                  <a16:creationId xmlns:a16="http://schemas.microsoft.com/office/drawing/2014/main" id="{203D6382-ECC7-404A-8319-F572919CBCAB}"/>
                </a:ext>
              </a:extLst>
            </p:cNvPr>
            <p:cNvSpPr>
              <a:spLocks noChangeArrowheads="1"/>
            </p:cNvSpPr>
            <p:nvPr/>
          </p:nvSpPr>
          <p:spPr bwMode="auto">
            <a:xfrm>
              <a:off x="6442" y="3416"/>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 name="Rectangle 15">
              <a:extLst>
                <a:ext uri="{FF2B5EF4-FFF2-40B4-BE49-F238E27FC236}">
                  <a16:creationId xmlns:a16="http://schemas.microsoft.com/office/drawing/2014/main" id="{641D8781-56D9-4B8A-832A-B80F784C9D09}"/>
                </a:ext>
              </a:extLst>
            </p:cNvPr>
            <p:cNvSpPr>
              <a:spLocks noChangeArrowheads="1"/>
            </p:cNvSpPr>
            <p:nvPr/>
          </p:nvSpPr>
          <p:spPr bwMode="auto">
            <a:xfrm>
              <a:off x="6508" y="3416"/>
              <a:ext cx="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14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 name="Rectangle 16">
              <a:extLst>
                <a:ext uri="{FF2B5EF4-FFF2-40B4-BE49-F238E27FC236}">
                  <a16:creationId xmlns:a16="http://schemas.microsoft.com/office/drawing/2014/main" id="{241F5B26-4CF8-4FD0-B3C8-044B8E131807}"/>
                </a:ext>
              </a:extLst>
            </p:cNvPr>
            <p:cNvSpPr>
              <a:spLocks noChangeArrowheads="1"/>
            </p:cNvSpPr>
            <p:nvPr/>
          </p:nvSpPr>
          <p:spPr bwMode="auto">
            <a:xfrm>
              <a:off x="6180" y="3604"/>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9" name="Rectangle 17">
              <a:extLst>
                <a:ext uri="{FF2B5EF4-FFF2-40B4-BE49-F238E27FC236}">
                  <a16:creationId xmlns:a16="http://schemas.microsoft.com/office/drawing/2014/main" id="{4AA0EAB7-6A5F-44E9-844A-03C04F5D0068}"/>
                </a:ext>
              </a:extLst>
            </p:cNvPr>
            <p:cNvSpPr>
              <a:spLocks noChangeArrowheads="1"/>
            </p:cNvSpPr>
            <p:nvPr/>
          </p:nvSpPr>
          <p:spPr bwMode="auto">
            <a:xfrm>
              <a:off x="6635" y="3604"/>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0" name="Rectangle 18">
              <a:extLst>
                <a:ext uri="{FF2B5EF4-FFF2-40B4-BE49-F238E27FC236}">
                  <a16:creationId xmlns:a16="http://schemas.microsoft.com/office/drawing/2014/main" id="{243CCE32-82B7-4C67-81E0-9BFB53AB058D}"/>
                </a:ext>
              </a:extLst>
            </p:cNvPr>
            <p:cNvSpPr>
              <a:spLocks noChangeArrowheads="1"/>
            </p:cNvSpPr>
            <p:nvPr/>
          </p:nvSpPr>
          <p:spPr bwMode="auto">
            <a:xfrm>
              <a:off x="6180" y="3792"/>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sp>
        <p:nvSpPr>
          <p:cNvPr id="3" name="矩形 2"/>
          <p:cNvSpPr/>
          <p:nvPr/>
        </p:nvSpPr>
        <p:spPr>
          <a:xfrm>
            <a:off x="4218786" y="6016685"/>
            <a:ext cx="3682419" cy="400110"/>
          </a:xfrm>
          <a:prstGeom prst="rect">
            <a:avLst/>
          </a:prstGeom>
        </p:spPr>
        <p:txBody>
          <a:bodyPr wrap="none">
            <a:spAutoFit/>
          </a:bodyPr>
          <a:lstStyle/>
          <a:p>
            <a:pPr algn="ctr">
              <a:spcBef>
                <a:spcPct val="0"/>
              </a:spcBef>
            </a:pPr>
            <a:r>
              <a:rPr lang="zh-CN" altLang="zh-CN" sz="2000" b="1" dirty="0">
                <a:solidFill>
                  <a:srgbClr val="000000"/>
                </a:solidFill>
              </a:rPr>
              <a:t>图</a:t>
            </a:r>
            <a:r>
              <a:rPr lang="en-US" altLang="zh-CN" sz="2000" b="1" dirty="0">
                <a:solidFill>
                  <a:srgbClr val="000000"/>
                </a:solidFill>
              </a:rPr>
              <a:t>6-4 ZigBee</a:t>
            </a:r>
            <a:r>
              <a:rPr lang="zh-CN" altLang="zh-CN" sz="2000" b="1" dirty="0">
                <a:solidFill>
                  <a:srgbClr val="000000"/>
                </a:solidFill>
              </a:rPr>
              <a:t>协议栈的体系结构</a:t>
            </a:r>
          </a:p>
        </p:txBody>
      </p:sp>
    </p:spTree>
    <p:extLst>
      <p:ext uri="{BB962C8B-B14F-4D97-AF65-F5344CB8AC3E}">
        <p14:creationId xmlns:p14="http://schemas.microsoft.com/office/powerpoint/2010/main" val="14138014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484785"/>
            <a:ext cx="10668000"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Bef>
                <a:spcPct val="0"/>
              </a:spcBef>
            </a:pPr>
            <a:r>
              <a:rPr lang="en-US" altLang="zh-CN" dirty="0"/>
              <a:t>PD-SAP</a:t>
            </a:r>
            <a:r>
              <a:rPr lang="zh-CN" altLang="zh-CN" dirty="0"/>
              <a:t>：物理层数据服务访问点。</a:t>
            </a:r>
          </a:p>
          <a:p>
            <a:pPr algn="just">
              <a:spcBef>
                <a:spcPct val="0"/>
              </a:spcBef>
            </a:pPr>
            <a:r>
              <a:rPr lang="en-US" altLang="zh-CN" dirty="0"/>
              <a:t>PLME-SAP</a:t>
            </a:r>
            <a:r>
              <a:rPr lang="zh-CN" altLang="zh-CN" dirty="0"/>
              <a:t>：物理层管理实体服务访问点。</a:t>
            </a:r>
          </a:p>
          <a:p>
            <a:pPr algn="just">
              <a:spcBef>
                <a:spcPct val="0"/>
              </a:spcBef>
            </a:pPr>
            <a:r>
              <a:rPr lang="en-US" altLang="zh-CN" dirty="0"/>
              <a:t>MLDE-SAP</a:t>
            </a:r>
            <a:r>
              <a:rPr lang="zh-CN" altLang="zh-CN" dirty="0"/>
              <a:t>：介质访问控制层数据实体服务访问点。</a:t>
            </a:r>
          </a:p>
          <a:p>
            <a:pPr algn="just">
              <a:spcBef>
                <a:spcPct val="0"/>
              </a:spcBef>
            </a:pPr>
            <a:r>
              <a:rPr lang="en-US" altLang="zh-CN" dirty="0"/>
              <a:t>MLME-SAP</a:t>
            </a:r>
            <a:r>
              <a:rPr lang="zh-CN" altLang="zh-CN" dirty="0"/>
              <a:t>：介质访问控制子层管理实体服务访问点。</a:t>
            </a:r>
          </a:p>
          <a:p>
            <a:pPr algn="just">
              <a:spcBef>
                <a:spcPct val="0"/>
              </a:spcBef>
            </a:pPr>
            <a:r>
              <a:rPr lang="en-US" altLang="zh-CN" dirty="0"/>
              <a:t>NLDE-SAP</a:t>
            </a:r>
            <a:r>
              <a:rPr lang="zh-CN" altLang="zh-CN" dirty="0"/>
              <a:t>：应用支撑子层管理实体服务访问点。</a:t>
            </a:r>
          </a:p>
          <a:p>
            <a:pPr algn="just">
              <a:spcBef>
                <a:spcPct val="0"/>
              </a:spcBef>
            </a:pPr>
            <a:r>
              <a:rPr lang="en-US" altLang="zh-CN" dirty="0"/>
              <a:t>APSDE-SAP</a:t>
            </a:r>
            <a:r>
              <a:rPr lang="zh-CN" altLang="zh-CN" dirty="0"/>
              <a:t>：应用支持子层数据实体服务访问点。</a:t>
            </a:r>
          </a:p>
          <a:p>
            <a:pPr algn="just">
              <a:spcBef>
                <a:spcPct val="0"/>
              </a:spcBef>
            </a:pPr>
            <a:r>
              <a:rPr lang="en-US" altLang="zh-CN" dirty="0"/>
              <a:t>APSME-SAP</a:t>
            </a:r>
            <a:r>
              <a:rPr lang="zh-CN" altLang="zh-CN" dirty="0"/>
              <a:t>：应用支持子层管理实体服务访问点。</a:t>
            </a:r>
          </a:p>
          <a:p>
            <a:pPr marL="0" indent="0">
              <a:spcBef>
                <a:spcPct val="0"/>
              </a:spcBef>
              <a:buNone/>
            </a:pPr>
            <a:endParaRPr lang="zh-CN" altLang="zh-CN" dirty="0"/>
          </a:p>
          <a:p>
            <a:pPr marL="0" indent="0">
              <a:spcBef>
                <a:spcPct val="0"/>
              </a:spcBef>
              <a:buNone/>
            </a:pPr>
            <a:endParaRPr lang="zh-CN" altLang="zh-CN"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6.1.3  ZigBee</a:t>
            </a:r>
            <a:r>
              <a:rPr lang="zh-CN" altLang="en-US" dirty="0"/>
              <a:t>网络体系与拓扑结构</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3430665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ZigBee</a:t>
            </a:r>
            <a:r>
              <a:rPr lang="zh-CN" altLang="zh-CN" dirty="0"/>
              <a:t>网络层负责发现设备和配置网络。</a:t>
            </a:r>
            <a:r>
              <a:rPr lang="en-US" altLang="zh-CN" dirty="0"/>
              <a:t>ZigBee</a:t>
            </a:r>
            <a:r>
              <a:rPr lang="zh-CN" altLang="zh-CN" dirty="0"/>
              <a:t>网络层定义了两种相互配合使用的物理设备：</a:t>
            </a:r>
            <a:r>
              <a:rPr lang="zh-CN" altLang="zh-CN" dirty="0">
                <a:solidFill>
                  <a:schemeClr val="bg2"/>
                </a:solidFill>
              </a:rPr>
              <a:t>全功能设备（</a:t>
            </a:r>
            <a:r>
              <a:rPr lang="en-US" altLang="zh-CN" dirty="0">
                <a:solidFill>
                  <a:schemeClr val="bg2"/>
                </a:solidFill>
              </a:rPr>
              <a:t>FFD</a:t>
            </a:r>
            <a:r>
              <a:rPr lang="zh-CN" altLang="zh-CN" dirty="0">
                <a:solidFill>
                  <a:schemeClr val="bg2"/>
                </a:solidFill>
              </a:rPr>
              <a:t>）与精简功能设备（</a:t>
            </a:r>
            <a:r>
              <a:rPr lang="en-US" altLang="zh-CN" dirty="0">
                <a:solidFill>
                  <a:schemeClr val="bg2"/>
                </a:solidFill>
              </a:rPr>
              <a:t>RFD</a:t>
            </a:r>
            <a:r>
              <a:rPr lang="zh-CN" altLang="zh-CN" dirty="0">
                <a:solidFill>
                  <a:schemeClr val="bg2"/>
                </a:solidFill>
              </a:rPr>
              <a:t>）</a:t>
            </a:r>
            <a:r>
              <a:rPr lang="zh-CN" altLang="zh-CN" dirty="0"/>
              <a:t>。</a:t>
            </a:r>
            <a:endParaRPr lang="en-US" altLang="zh-CN" dirty="0"/>
          </a:p>
          <a:p>
            <a:pPr marL="0" indent="720000" algn="just">
              <a:spcBef>
                <a:spcPct val="0"/>
              </a:spcBef>
              <a:buNone/>
            </a:pPr>
            <a:r>
              <a:rPr lang="zh-CN" altLang="zh-CN" dirty="0"/>
              <a:t>相较于</a:t>
            </a:r>
            <a:r>
              <a:rPr lang="en-US" altLang="zh-CN" dirty="0"/>
              <a:t>FFD</a:t>
            </a:r>
            <a:r>
              <a:rPr lang="zh-CN" altLang="zh-CN" dirty="0"/>
              <a:t>，</a:t>
            </a:r>
            <a:r>
              <a:rPr lang="en-US" altLang="zh-CN" dirty="0"/>
              <a:t>RFD</a:t>
            </a:r>
            <a:r>
              <a:rPr lang="zh-CN" altLang="zh-CN" dirty="0"/>
              <a:t>的电路较为简单且存储容量较小，</a:t>
            </a:r>
            <a:r>
              <a:rPr lang="en-US" altLang="zh-CN" dirty="0">
                <a:solidFill>
                  <a:srgbClr val="0000FF"/>
                </a:solidFill>
              </a:rPr>
              <a:t>FFD</a:t>
            </a:r>
            <a:r>
              <a:rPr lang="zh-CN" altLang="zh-CN" dirty="0">
                <a:solidFill>
                  <a:srgbClr val="0000FF"/>
                </a:solidFill>
              </a:rPr>
              <a:t>的节点具备控制器的功能，能够提供数据交换，而</a:t>
            </a:r>
            <a:r>
              <a:rPr lang="en-US" altLang="zh-CN" dirty="0">
                <a:solidFill>
                  <a:srgbClr val="0000FF"/>
                </a:solidFill>
              </a:rPr>
              <a:t>RFD</a:t>
            </a:r>
            <a:r>
              <a:rPr lang="zh-CN" altLang="zh-CN" dirty="0">
                <a:solidFill>
                  <a:srgbClr val="0000FF"/>
                </a:solidFill>
              </a:rPr>
              <a:t>则只能传送数据给</a:t>
            </a:r>
            <a:r>
              <a:rPr lang="en-US" altLang="zh-CN" dirty="0">
                <a:solidFill>
                  <a:srgbClr val="0000FF"/>
                </a:solidFill>
              </a:rPr>
              <a:t>FFD</a:t>
            </a:r>
            <a:r>
              <a:rPr lang="zh-CN" altLang="zh-CN" dirty="0">
                <a:solidFill>
                  <a:srgbClr val="0000FF"/>
                </a:solidFill>
              </a:rPr>
              <a:t>或从</a:t>
            </a:r>
            <a:r>
              <a:rPr lang="en-US" altLang="zh-CN" dirty="0">
                <a:solidFill>
                  <a:srgbClr val="0000FF"/>
                </a:solidFill>
              </a:rPr>
              <a:t>FFD</a:t>
            </a:r>
            <a:r>
              <a:rPr lang="zh-CN" altLang="zh-CN" dirty="0">
                <a:solidFill>
                  <a:srgbClr val="0000FF"/>
                </a:solidFill>
              </a:rPr>
              <a:t>接收数据</a:t>
            </a:r>
            <a:r>
              <a:rPr lang="zh-CN" altLang="zh-CN" dirty="0"/>
              <a:t>。</a:t>
            </a:r>
          </a:p>
          <a:p>
            <a:pPr marL="0" indent="0">
              <a:spcBef>
                <a:spcPct val="0"/>
              </a:spcBef>
              <a:buNone/>
            </a:pPr>
            <a:endParaRPr lang="zh-CN" altLang="zh-CN" dirty="0"/>
          </a:p>
          <a:p>
            <a:pPr marL="0" indent="0">
              <a:spcBef>
                <a:spcPct val="0"/>
              </a:spcBef>
              <a:buNone/>
            </a:pPr>
            <a:endParaRPr lang="zh-CN" altLang="zh-CN"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6.1.4  </a:t>
            </a:r>
            <a:r>
              <a:rPr lang="zh-CN" altLang="en-US" dirty="0"/>
              <a:t>网络层</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8816850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zh-CN" altLang="zh-CN" dirty="0"/>
              <a:t>网络层提供两个服务，通过两个服务访问点（</a:t>
            </a:r>
            <a:r>
              <a:rPr lang="en-US" altLang="zh-CN" dirty="0"/>
              <a:t>SAP</a:t>
            </a:r>
            <a:r>
              <a:rPr lang="zh-CN" altLang="zh-CN" dirty="0"/>
              <a:t>）访问。</a:t>
            </a:r>
            <a:endParaRPr lang="en-US" altLang="zh-CN" dirty="0"/>
          </a:p>
          <a:p>
            <a:pPr algn="just">
              <a:spcBef>
                <a:spcPct val="0"/>
              </a:spcBef>
            </a:pPr>
            <a:r>
              <a:rPr lang="zh-CN" altLang="zh-CN" dirty="0"/>
              <a:t>网络层数据服务通过网络层数据实体服务访问点（</a:t>
            </a:r>
            <a:r>
              <a:rPr lang="en-US" altLang="zh-CN" dirty="0"/>
              <a:t>NLDE-SAP</a:t>
            </a:r>
            <a:r>
              <a:rPr lang="zh-CN" altLang="zh-CN" dirty="0"/>
              <a:t>）访问；</a:t>
            </a:r>
          </a:p>
          <a:p>
            <a:pPr algn="just">
              <a:spcBef>
                <a:spcPct val="0"/>
              </a:spcBef>
            </a:pPr>
            <a:r>
              <a:rPr lang="zh-CN" altLang="zh-CN" dirty="0"/>
              <a:t>网络层管理服务通过网络层管理实体访问点（</a:t>
            </a:r>
            <a:r>
              <a:rPr lang="en-US" altLang="zh-CN" dirty="0"/>
              <a:t>NLME-SAP</a:t>
            </a:r>
            <a:r>
              <a:rPr lang="zh-CN" altLang="zh-CN" dirty="0"/>
              <a:t>）访问</a:t>
            </a:r>
            <a:r>
              <a:rPr lang="zh-CN" altLang="en-US" dirty="0"/>
              <a:t>。</a:t>
            </a:r>
            <a:endParaRPr lang="zh-CN" altLang="zh-CN" dirty="0"/>
          </a:p>
          <a:p>
            <a:pPr marL="0" indent="0">
              <a:spcBef>
                <a:spcPct val="0"/>
              </a:spcBef>
              <a:buNone/>
            </a:pPr>
            <a:endParaRPr lang="zh-CN" altLang="zh-CN"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6.1.4  </a:t>
            </a:r>
            <a:r>
              <a:rPr lang="zh-CN" altLang="en-US" dirty="0"/>
              <a:t>网络层</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6769288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zh-CN" altLang="zh-CN" dirty="0"/>
              <a:t>这两种服务提供</a:t>
            </a:r>
            <a:r>
              <a:rPr lang="en-US" altLang="zh-CN" dirty="0"/>
              <a:t>MAC</a:t>
            </a:r>
            <a:r>
              <a:rPr lang="zh-CN" altLang="zh-CN" dirty="0"/>
              <a:t>与应用层之间的接口，除了这些外部接口，还有</a:t>
            </a:r>
            <a:r>
              <a:rPr lang="en-US" altLang="zh-CN" dirty="0"/>
              <a:t>NLME</a:t>
            </a:r>
            <a:r>
              <a:rPr lang="zh-CN" altLang="zh-CN" dirty="0"/>
              <a:t>（网络层管理实体）和</a:t>
            </a:r>
            <a:r>
              <a:rPr lang="en-US" altLang="zh-CN" dirty="0"/>
              <a:t>NLDE</a:t>
            </a:r>
            <a:r>
              <a:rPr lang="zh-CN" altLang="zh-CN" dirty="0"/>
              <a:t>（网络层数据实体）之间的内部接口，提供网络层数据服务。图</a:t>
            </a:r>
            <a:r>
              <a:rPr lang="en-US" altLang="zh-CN" dirty="0"/>
              <a:t>6-5</a:t>
            </a:r>
            <a:r>
              <a:rPr lang="zh-CN" altLang="zh-CN" dirty="0"/>
              <a:t>描述网络层的内容和接口。</a:t>
            </a:r>
          </a:p>
          <a:p>
            <a:pPr marL="0" indent="0">
              <a:spcBef>
                <a:spcPct val="0"/>
              </a:spcBef>
              <a:buNone/>
            </a:pPr>
            <a:endParaRPr lang="zh-CN" altLang="zh-CN"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6.1.4  </a:t>
            </a:r>
            <a:r>
              <a:rPr lang="zh-CN" altLang="en-US" dirty="0"/>
              <a:t>网络层</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647511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4223792" y="5513015"/>
            <a:ext cx="2788779"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ctr">
              <a:spcBef>
                <a:spcPct val="0"/>
              </a:spcBef>
              <a:buNone/>
            </a:pPr>
            <a:r>
              <a:rPr lang="zh-CN" altLang="zh-CN" sz="2000" dirty="0" smtClean="0">
                <a:latin typeface="+mn-lt"/>
                <a:ea typeface="+mn-ea"/>
              </a:rPr>
              <a:t>图</a:t>
            </a:r>
            <a:r>
              <a:rPr lang="en-US" altLang="zh-CN" sz="2000" dirty="0">
                <a:latin typeface="+mn-lt"/>
                <a:ea typeface="+mn-ea"/>
              </a:rPr>
              <a:t>6-5 </a:t>
            </a:r>
            <a:r>
              <a:rPr lang="zh-CN" altLang="zh-CN" sz="2000" dirty="0">
                <a:latin typeface="+mn-lt"/>
                <a:ea typeface="+mn-ea"/>
              </a:rPr>
              <a:t>网络层接口模型</a:t>
            </a:r>
          </a:p>
          <a:p>
            <a:pPr marL="0" indent="0">
              <a:spcBef>
                <a:spcPct val="0"/>
              </a:spcBef>
              <a:buNone/>
            </a:pPr>
            <a:endParaRPr lang="zh-CN" altLang="zh-CN" dirty="0"/>
          </a:p>
          <a:p>
            <a:pPr marL="0" indent="0">
              <a:spcBef>
                <a:spcPct val="0"/>
              </a:spcBef>
              <a:buNone/>
            </a:pPr>
            <a:endParaRPr lang="zh-CN" altLang="zh-CN"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6.1.4  </a:t>
            </a:r>
            <a:r>
              <a:rPr lang="zh-CN" altLang="en-US" dirty="0"/>
              <a:t>网络层</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7" name="图片 6"/>
          <p:cNvPicPr/>
          <p:nvPr/>
        </p:nvPicPr>
        <p:blipFill>
          <a:blip r:embed="rId3"/>
          <a:stretch>
            <a:fillRect/>
          </a:stretch>
        </p:blipFill>
        <p:spPr>
          <a:xfrm>
            <a:off x="2495600" y="1645067"/>
            <a:ext cx="6812984" cy="3324170"/>
          </a:xfrm>
          <a:prstGeom prst="rect">
            <a:avLst/>
          </a:prstGeom>
          <a:noFill/>
          <a:ln w="9525">
            <a:noFill/>
          </a:ln>
        </p:spPr>
      </p:pic>
    </p:spTree>
    <p:extLst>
      <p:ext uri="{BB962C8B-B14F-4D97-AF65-F5344CB8AC3E}">
        <p14:creationId xmlns:p14="http://schemas.microsoft.com/office/powerpoint/2010/main" val="38230566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zh-CN" altLang="zh-CN" dirty="0"/>
              <a:t>网络层包括逻辑链路控制子层（</a:t>
            </a:r>
            <a:r>
              <a:rPr lang="en-US" altLang="zh-CN" dirty="0"/>
              <a:t>LLC</a:t>
            </a:r>
            <a:r>
              <a:rPr lang="zh-CN" altLang="zh-CN" dirty="0"/>
              <a:t>）。而</a:t>
            </a:r>
            <a:r>
              <a:rPr lang="en-US" altLang="zh-CN" dirty="0"/>
              <a:t>MAC</a:t>
            </a:r>
            <a:r>
              <a:rPr lang="zh-CN" altLang="zh-CN" dirty="0"/>
              <a:t>子层与硬件联系较为紧密，随不同的物理层实现而变化，网络层负责拓扑结构的建立和维护、命名和绑定服务，它们协同完成寻址、路由及安全这些必需的任务。</a:t>
            </a:r>
          </a:p>
          <a:p>
            <a:pPr marL="0" indent="0">
              <a:spcBef>
                <a:spcPct val="0"/>
              </a:spcBef>
              <a:buNone/>
            </a:pPr>
            <a:endParaRPr lang="zh-CN" altLang="zh-CN" dirty="0"/>
          </a:p>
          <a:p>
            <a:pPr marL="0" indent="0">
              <a:spcBef>
                <a:spcPct val="0"/>
              </a:spcBef>
              <a:buNone/>
            </a:pPr>
            <a:endParaRPr lang="zh-CN" altLang="zh-CN"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6.1.4  </a:t>
            </a:r>
            <a:r>
              <a:rPr lang="zh-CN" altLang="en-US" dirty="0"/>
              <a:t>网络层</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5683722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t>1. </a:t>
            </a:r>
            <a:r>
              <a:rPr lang="zh-CN" altLang="zh-CN" dirty="0"/>
              <a:t>网络层数据实体</a:t>
            </a:r>
          </a:p>
          <a:p>
            <a:pPr marL="0" indent="720000" algn="just">
              <a:spcBef>
                <a:spcPct val="0"/>
              </a:spcBef>
              <a:buNone/>
            </a:pPr>
            <a:r>
              <a:rPr lang="en-US" altLang="zh-CN" dirty="0"/>
              <a:t>	</a:t>
            </a:r>
            <a:r>
              <a:rPr lang="zh-CN" altLang="zh-CN" dirty="0"/>
              <a:t>网络层数据实体为数据提供服务，在两个或更多的设备之间传送数据时，将按照应用协议数据单元（</a:t>
            </a:r>
            <a:r>
              <a:rPr lang="en-US" altLang="zh-CN" dirty="0"/>
              <a:t>APDU</a:t>
            </a:r>
            <a:r>
              <a:rPr lang="zh-CN" altLang="zh-CN" dirty="0"/>
              <a:t>）的格式进行传送，并且这些设备必须在同一个网络中，即在同一个局域网内部。网络层数据实体提供如下服务：</a:t>
            </a:r>
            <a:endParaRPr lang="en-US" altLang="zh-CN" dirty="0"/>
          </a:p>
          <a:p>
            <a:pPr algn="just">
              <a:spcBef>
                <a:spcPct val="0"/>
              </a:spcBef>
            </a:pPr>
            <a:r>
              <a:rPr lang="zh-CN" altLang="zh-CN" dirty="0">
                <a:solidFill>
                  <a:srgbClr val="0000FF"/>
                </a:solidFill>
              </a:rPr>
              <a:t>生成网络层协议数据单元（</a:t>
            </a:r>
            <a:r>
              <a:rPr lang="en-US" altLang="zh-CN" dirty="0">
                <a:solidFill>
                  <a:srgbClr val="0000FF"/>
                </a:solidFill>
              </a:rPr>
              <a:t>NPDU</a:t>
            </a:r>
            <a:r>
              <a:rPr lang="zh-CN" altLang="zh-CN" dirty="0">
                <a:solidFill>
                  <a:srgbClr val="0000FF"/>
                </a:solidFill>
              </a:rPr>
              <a:t>）</a:t>
            </a:r>
            <a:endParaRPr lang="en-US" altLang="zh-CN" dirty="0">
              <a:solidFill>
                <a:srgbClr val="0000FF"/>
              </a:solidFill>
            </a:endParaRPr>
          </a:p>
          <a:p>
            <a:pPr algn="just">
              <a:spcBef>
                <a:spcPct val="0"/>
              </a:spcBef>
            </a:pPr>
            <a:r>
              <a:rPr lang="zh-CN" altLang="zh-CN" dirty="0">
                <a:solidFill>
                  <a:srgbClr val="0000FF"/>
                </a:solidFill>
              </a:rPr>
              <a:t>指定拓扑传输路由</a:t>
            </a:r>
          </a:p>
          <a:p>
            <a:pPr marL="0" indent="720000" algn="just">
              <a:spcBef>
                <a:spcPct val="0"/>
              </a:spcBef>
              <a:buNone/>
            </a:pPr>
            <a:endParaRPr lang="zh-CN" altLang="zh-CN" dirty="0"/>
          </a:p>
          <a:p>
            <a:pPr marL="0" indent="0">
              <a:spcBef>
                <a:spcPct val="0"/>
              </a:spcBef>
              <a:buNone/>
            </a:pPr>
            <a:endParaRPr lang="zh-CN" altLang="zh-CN" dirty="0"/>
          </a:p>
          <a:p>
            <a:pPr marL="0" indent="0">
              <a:spcBef>
                <a:spcPct val="0"/>
              </a:spcBef>
              <a:buNone/>
            </a:pPr>
            <a:endParaRPr lang="zh-CN" altLang="zh-CN"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6.1.4  </a:t>
            </a:r>
            <a:r>
              <a:rPr lang="zh-CN" altLang="en-US" dirty="0"/>
              <a:t>网络层</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5437569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t>2. </a:t>
            </a:r>
            <a:r>
              <a:rPr lang="zh-CN" altLang="zh-CN" dirty="0"/>
              <a:t>网络层管理实体</a:t>
            </a:r>
          </a:p>
          <a:p>
            <a:pPr marL="0" indent="0" algn="just">
              <a:spcBef>
                <a:spcPct val="0"/>
              </a:spcBef>
              <a:buNone/>
            </a:pPr>
            <a:r>
              <a:rPr lang="en-US" altLang="zh-CN" dirty="0"/>
              <a:t>	</a:t>
            </a:r>
            <a:r>
              <a:rPr lang="zh-CN" altLang="zh-CN" dirty="0"/>
              <a:t>网络层管理实体提供网络管理服务，允许应用与堆栈相互作用。网络层管理实体应该提供如下服务</a:t>
            </a:r>
            <a:r>
              <a:rPr lang="zh-CN" altLang="en-US" dirty="0"/>
              <a:t>：</a:t>
            </a:r>
            <a:endParaRPr lang="en-US" altLang="zh-CN" dirty="0"/>
          </a:p>
          <a:p>
            <a:pPr algn="just">
              <a:spcBef>
                <a:spcPct val="0"/>
              </a:spcBef>
            </a:pPr>
            <a:r>
              <a:rPr lang="zh-CN" altLang="zh-CN" dirty="0"/>
              <a:t>配置一个新的设备</a:t>
            </a:r>
            <a:endParaRPr lang="en-US" altLang="zh-CN" dirty="0"/>
          </a:p>
          <a:p>
            <a:pPr algn="just">
              <a:spcBef>
                <a:spcPct val="0"/>
              </a:spcBef>
            </a:pPr>
            <a:r>
              <a:rPr lang="zh-CN" altLang="zh-CN" dirty="0"/>
              <a:t>初始化一个网络</a:t>
            </a:r>
          </a:p>
          <a:p>
            <a:pPr algn="just">
              <a:spcBef>
                <a:spcPct val="0"/>
              </a:spcBef>
            </a:pPr>
            <a:r>
              <a:rPr lang="zh-CN" altLang="zh-CN" dirty="0"/>
              <a:t>加入或离开网络</a:t>
            </a:r>
            <a:endParaRPr lang="en-US" altLang="zh-CN" dirty="0"/>
          </a:p>
          <a:p>
            <a:pPr algn="just">
              <a:spcBef>
                <a:spcPct val="0"/>
              </a:spcBef>
            </a:pPr>
            <a:r>
              <a:rPr lang="zh-CN" altLang="zh-CN" dirty="0"/>
              <a:t>寻址</a:t>
            </a:r>
            <a:endParaRPr lang="en-US" altLang="zh-CN" dirty="0"/>
          </a:p>
          <a:p>
            <a:pPr algn="just">
              <a:spcBef>
                <a:spcPct val="0"/>
              </a:spcBef>
            </a:pPr>
            <a:r>
              <a:rPr lang="zh-CN" altLang="zh-CN" dirty="0"/>
              <a:t>邻居设备发现</a:t>
            </a:r>
          </a:p>
          <a:p>
            <a:pPr algn="just">
              <a:spcBef>
                <a:spcPct val="0"/>
              </a:spcBef>
            </a:pPr>
            <a:r>
              <a:rPr lang="zh-CN" altLang="zh-CN" dirty="0"/>
              <a:t>路由发现</a:t>
            </a:r>
          </a:p>
          <a:p>
            <a:pPr algn="just">
              <a:spcBef>
                <a:spcPct val="0"/>
              </a:spcBef>
            </a:pPr>
            <a:r>
              <a:rPr lang="zh-CN" altLang="zh-CN" dirty="0"/>
              <a:t>接收控制</a:t>
            </a:r>
          </a:p>
          <a:p>
            <a:pPr algn="just">
              <a:spcBef>
                <a:spcPct val="0"/>
              </a:spcBef>
            </a:pPr>
            <a:endParaRPr lang="zh-CN" altLang="zh-CN" dirty="0"/>
          </a:p>
          <a:p>
            <a:pPr marL="0" indent="0" algn="just">
              <a:spcBef>
                <a:spcPct val="0"/>
              </a:spcBef>
              <a:buNone/>
            </a:pPr>
            <a:endParaRPr lang="zh-CN" altLang="zh-CN" dirty="0"/>
          </a:p>
          <a:p>
            <a:pPr marL="0" indent="0">
              <a:spcBef>
                <a:spcPct val="0"/>
              </a:spcBef>
              <a:buNone/>
            </a:pPr>
            <a:endParaRPr lang="zh-CN" altLang="zh-CN" dirty="0"/>
          </a:p>
          <a:p>
            <a:pPr marL="0" indent="0">
              <a:spcBef>
                <a:spcPct val="0"/>
              </a:spcBef>
              <a:buNone/>
            </a:pPr>
            <a:endParaRPr lang="zh-CN" altLang="zh-CN"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6.1.4  </a:t>
            </a:r>
            <a:r>
              <a:rPr lang="zh-CN" altLang="en-US" dirty="0"/>
              <a:t>网络层</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7836352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ED2B6-7144-4197-B3FF-9F498464B5EB}"/>
              </a:ext>
            </a:extLst>
          </p:cNvPr>
          <p:cNvSpPr>
            <a:spLocks noGrp="1"/>
          </p:cNvSpPr>
          <p:nvPr>
            <p:ph type="sldNum" sz="quarter" idx="4294967295"/>
          </p:nvPr>
        </p:nvSpPr>
        <p:spPr>
          <a:xfrm>
            <a:off x="9652000" y="6360583"/>
            <a:ext cx="2540000" cy="457200"/>
          </a:xfrm>
          <a:prstGeom prst="rect">
            <a:avLst/>
          </a:prstGeom>
        </p:spPr>
        <p:txBody>
          <a:bodyPr/>
          <a:lstStyle/>
          <a:p>
            <a:fld id="{0C913308-F349-4B6D-A68A-DD1791B4A57B}" type="slidenum">
              <a:rPr lang="zh-CN" altLang="en-US" smtClean="0"/>
              <a:pPr/>
              <a:t>3</a:t>
            </a:fld>
            <a:endParaRPr lang="zh-CN" altLang="en-US"/>
          </a:p>
        </p:txBody>
      </p:sp>
      <p:sp>
        <p:nvSpPr>
          <p:cNvPr id="8" name="Rectangle 2"/>
          <p:cNvSpPr txBox="1">
            <a:spLocks noChangeArrowheads="1"/>
          </p:cNvSpPr>
          <p:nvPr/>
        </p:nvSpPr>
        <p:spPr bwMode="auto">
          <a:xfrm>
            <a:off x="1271464" y="404664"/>
            <a:ext cx="7056784"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r>
              <a:rPr lang="zh-CN" altLang="en-US" dirty="0"/>
              <a:t>第</a:t>
            </a:r>
            <a:r>
              <a:rPr lang="en-US" altLang="zh-CN" dirty="0"/>
              <a:t>6</a:t>
            </a:r>
            <a:r>
              <a:rPr lang="zh-CN" altLang="en-US" dirty="0"/>
              <a:t>章 近距离无线通信技术</a:t>
            </a:r>
          </a:p>
        </p:txBody>
      </p:sp>
      <p:sp>
        <p:nvSpPr>
          <p:cNvPr id="9" name="TextBox 8"/>
          <p:cNvSpPr txBox="1"/>
          <p:nvPr/>
        </p:nvSpPr>
        <p:spPr>
          <a:xfrm>
            <a:off x="1468463" y="1340768"/>
            <a:ext cx="5440596" cy="4221669"/>
          </a:xfrm>
          <a:prstGeom prst="rect">
            <a:avLst/>
          </a:prstGeom>
          <a:noFill/>
        </p:spPr>
        <p:txBody>
          <a:bodyPr wrap="square" rtlCol="0">
            <a:spAutoFit/>
          </a:bodyPr>
          <a:lstStyle>
            <a:defPPr>
              <a:defRPr lang="zh-CN"/>
            </a:defPPr>
            <a:lvl1pPr marR="0" lvl="0" indent="0" fontAlgn="auto">
              <a:lnSpc>
                <a:spcPct val="100000"/>
              </a:lnSpc>
              <a:spcBef>
                <a:spcPts val="0"/>
              </a:spcBef>
              <a:spcAft>
                <a:spcPts val="0"/>
              </a:spcAft>
              <a:buClrTx/>
              <a:buSzTx/>
              <a:buFontTx/>
              <a:buNone/>
              <a:tabLst/>
              <a:defRPr sz="3200" b="1" kern="100">
                <a:solidFill>
                  <a:srgbClr val="000000"/>
                </a:solidFill>
                <a:effectLst/>
                <a:latin typeface="Calibri"/>
                <a:ea typeface="宋体"/>
                <a:cs typeface="Times New Roman"/>
              </a:defRPr>
            </a:lvl1pPr>
          </a:lstStyle>
          <a:p>
            <a:pPr lvl="0" algn="just">
              <a:lnSpc>
                <a:spcPts val="4600"/>
              </a:lnSpc>
            </a:pPr>
            <a:r>
              <a:rPr lang="en-US" altLang="zh-CN" sz="3600" dirty="0">
                <a:latin typeface="+mn-lt"/>
              </a:rPr>
              <a:t>6.1  ZigBee</a:t>
            </a:r>
            <a:r>
              <a:rPr lang="zh-CN" altLang="en-US" sz="3600" dirty="0">
                <a:latin typeface="+mn-lt"/>
              </a:rPr>
              <a:t>技术</a:t>
            </a:r>
            <a:endParaRPr lang="en-US" altLang="zh-CN" sz="3600" dirty="0">
              <a:latin typeface="+mn-lt"/>
            </a:endParaRPr>
          </a:p>
          <a:p>
            <a:pPr lvl="0" algn="just">
              <a:lnSpc>
                <a:spcPts val="4600"/>
              </a:lnSpc>
            </a:pPr>
            <a:r>
              <a:rPr lang="en-US" altLang="zh-CN" sz="3600" dirty="0">
                <a:latin typeface="+mn-lt"/>
              </a:rPr>
              <a:t>6.2  Wi-Fi</a:t>
            </a:r>
            <a:r>
              <a:rPr lang="zh-CN" altLang="en-US" sz="3600" dirty="0">
                <a:latin typeface="+mn-lt"/>
              </a:rPr>
              <a:t>技术</a:t>
            </a:r>
            <a:endParaRPr lang="en-US" altLang="zh-CN" sz="3600" dirty="0">
              <a:latin typeface="+mn-lt"/>
            </a:endParaRPr>
          </a:p>
          <a:p>
            <a:pPr lvl="0" algn="just">
              <a:lnSpc>
                <a:spcPts val="4600"/>
              </a:lnSpc>
            </a:pPr>
            <a:r>
              <a:rPr lang="en-US" altLang="zh-CN" sz="3600" dirty="0">
                <a:latin typeface="+mn-lt"/>
              </a:rPr>
              <a:t>6.3  </a:t>
            </a:r>
            <a:r>
              <a:rPr lang="zh-CN" altLang="en-US" sz="3600" dirty="0">
                <a:latin typeface="+mn-lt"/>
              </a:rPr>
              <a:t>蓝牙</a:t>
            </a:r>
            <a:r>
              <a:rPr lang="zh-CN" altLang="zh-CN" sz="3600" dirty="0">
                <a:latin typeface="+mn-lt"/>
              </a:rPr>
              <a:t>技术</a:t>
            </a:r>
            <a:endParaRPr lang="en-US" altLang="zh-CN" sz="3600" dirty="0">
              <a:latin typeface="+mn-lt"/>
            </a:endParaRPr>
          </a:p>
          <a:p>
            <a:pPr lvl="0" algn="just">
              <a:lnSpc>
                <a:spcPts val="4600"/>
              </a:lnSpc>
            </a:pPr>
            <a:r>
              <a:rPr lang="en-US" altLang="zh-CN" sz="3600" dirty="0">
                <a:latin typeface="+mn-lt"/>
              </a:rPr>
              <a:t>6.4  </a:t>
            </a:r>
            <a:r>
              <a:rPr lang="en-US" altLang="zh-CN" sz="3600" kern="100" dirty="0">
                <a:effectLst/>
                <a:latin typeface="+mn-lt"/>
              </a:rPr>
              <a:t>60GHz</a:t>
            </a:r>
            <a:r>
              <a:rPr lang="zh-CN" altLang="en-US" sz="3600" kern="100" dirty="0">
                <a:effectLst/>
                <a:latin typeface="+mn-lt"/>
              </a:rPr>
              <a:t>毫米波通信</a:t>
            </a:r>
            <a:endParaRPr lang="en-US" altLang="zh-CN" sz="3600" kern="100" dirty="0">
              <a:effectLst/>
              <a:latin typeface="+mn-lt"/>
            </a:endParaRPr>
          </a:p>
          <a:p>
            <a:pPr lvl="0" algn="just">
              <a:lnSpc>
                <a:spcPts val="4600"/>
              </a:lnSpc>
            </a:pPr>
            <a:r>
              <a:rPr lang="en-US" altLang="zh-CN" sz="3600" dirty="0">
                <a:latin typeface="+mn-lt"/>
              </a:rPr>
              <a:t>6</a:t>
            </a:r>
            <a:r>
              <a:rPr lang="en-US" altLang="zh-CN" sz="3600" kern="100" dirty="0">
                <a:effectLst/>
                <a:latin typeface="+mn-lt"/>
              </a:rPr>
              <a:t>.5  </a:t>
            </a:r>
            <a:r>
              <a:rPr lang="zh-CN" altLang="en-US" sz="3600" dirty="0">
                <a:latin typeface="+mn-lt"/>
              </a:rPr>
              <a:t>超宽带技术</a:t>
            </a:r>
            <a:endParaRPr lang="en-US" altLang="zh-CN" sz="3600" dirty="0">
              <a:latin typeface="+mn-lt"/>
            </a:endParaRPr>
          </a:p>
          <a:p>
            <a:pPr lvl="0" algn="just">
              <a:lnSpc>
                <a:spcPts val="4600"/>
              </a:lnSpc>
            </a:pPr>
            <a:r>
              <a:rPr lang="en-US" altLang="zh-CN" sz="3600" dirty="0">
                <a:latin typeface="+mn-lt"/>
              </a:rPr>
              <a:t>6.6  </a:t>
            </a:r>
            <a:r>
              <a:rPr lang="zh-CN" altLang="en-US" sz="3600" dirty="0">
                <a:latin typeface="+mn-lt"/>
              </a:rPr>
              <a:t>近场通信技术</a:t>
            </a:r>
            <a:endParaRPr lang="en-US" altLang="zh-CN" sz="3600" dirty="0">
              <a:latin typeface="+mn-lt"/>
            </a:endParaRPr>
          </a:p>
          <a:p>
            <a:pPr lvl="0" algn="just">
              <a:lnSpc>
                <a:spcPts val="4600"/>
              </a:lnSpc>
            </a:pPr>
            <a:r>
              <a:rPr lang="en-US" altLang="zh-CN" sz="3600" dirty="0">
                <a:latin typeface="+mn-lt"/>
              </a:rPr>
              <a:t>6.7  </a:t>
            </a:r>
            <a:r>
              <a:rPr lang="zh-CN" altLang="en-US" sz="3600" dirty="0">
                <a:latin typeface="+mn-lt"/>
              </a:rPr>
              <a:t>可见光通信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0016" y="1340768"/>
            <a:ext cx="5706271" cy="2848373"/>
          </a:xfrm>
          <a:prstGeom prst="rect">
            <a:avLst/>
          </a:prstGeom>
        </p:spPr>
      </p:pic>
    </p:spTree>
    <p:extLst>
      <p:ext uri="{BB962C8B-B14F-4D97-AF65-F5344CB8AC3E}">
        <p14:creationId xmlns:p14="http://schemas.microsoft.com/office/powerpoint/2010/main" val="27363468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zh-CN" altLang="zh-CN" dirty="0"/>
              <a:t>应用层主要负责把不同的应用映射到</a:t>
            </a:r>
            <a:r>
              <a:rPr lang="en-US" altLang="zh-CN" dirty="0"/>
              <a:t>ZigBee</a:t>
            </a:r>
            <a:r>
              <a:rPr lang="zh-CN" altLang="zh-CN" dirty="0"/>
              <a:t>网络，具体包括安全与签权、多个业务数据流的汇聚、设备发现、业务发现</a:t>
            </a:r>
            <a:r>
              <a:rPr lang="zh-CN" altLang="en-US" dirty="0"/>
              <a:t>。</a:t>
            </a:r>
            <a:endParaRPr lang="en-US" altLang="zh-CN" dirty="0"/>
          </a:p>
          <a:p>
            <a:pPr marL="0" indent="720000" algn="just">
              <a:spcBef>
                <a:spcPct val="0"/>
              </a:spcBef>
              <a:buNone/>
            </a:pPr>
            <a:r>
              <a:rPr lang="zh-CN" altLang="zh-CN" dirty="0"/>
              <a:t>应用层包含应用支持子层（</a:t>
            </a:r>
            <a:r>
              <a:rPr lang="en-US" altLang="zh-CN" dirty="0"/>
              <a:t>APS</a:t>
            </a:r>
            <a:r>
              <a:rPr lang="zh-CN" altLang="zh-CN" dirty="0"/>
              <a:t>）、</a:t>
            </a:r>
            <a:r>
              <a:rPr lang="en-US" altLang="zh-CN" dirty="0"/>
              <a:t>ZigBee</a:t>
            </a:r>
            <a:r>
              <a:rPr lang="zh-CN" altLang="zh-CN" dirty="0"/>
              <a:t>设备对象（</a:t>
            </a:r>
            <a:r>
              <a:rPr lang="en-US" altLang="zh-CN" dirty="0"/>
              <a:t>ZDO</a:t>
            </a:r>
            <a:r>
              <a:rPr lang="zh-CN" altLang="zh-CN" dirty="0"/>
              <a:t>）及商家定义的应用对象。</a:t>
            </a:r>
          </a:p>
          <a:p>
            <a:pPr marL="0" indent="0">
              <a:spcBef>
                <a:spcPct val="0"/>
              </a:spcBef>
              <a:buNone/>
            </a:pPr>
            <a:endParaRPr lang="zh-CN" altLang="zh-CN"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6.1.5  </a:t>
            </a:r>
            <a:r>
              <a:rPr lang="zh-CN" altLang="en-US" dirty="0"/>
              <a:t>应用层</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6642134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Bef>
                <a:spcPct val="0"/>
              </a:spcBef>
            </a:pPr>
            <a:r>
              <a:rPr lang="en-US" altLang="zh-CN" dirty="0"/>
              <a:t>APS</a:t>
            </a:r>
            <a:r>
              <a:rPr lang="zh-CN" altLang="zh-CN" dirty="0"/>
              <a:t>子层的作用是维护设备绑定表，具有根据服务及需求匹配两个设备的能力，通过边界的设备转发信息。</a:t>
            </a:r>
            <a:endParaRPr lang="en-US" altLang="zh-CN" dirty="0"/>
          </a:p>
          <a:p>
            <a:pPr algn="just">
              <a:spcBef>
                <a:spcPct val="0"/>
              </a:spcBef>
            </a:pPr>
            <a:r>
              <a:rPr lang="en-US" altLang="zh-CN" dirty="0"/>
              <a:t>APS</a:t>
            </a:r>
            <a:r>
              <a:rPr lang="zh-CN" altLang="zh-CN" dirty="0"/>
              <a:t>子层的另一个作用是设备发现，能发现在工作范围内操作的其他设备。</a:t>
            </a:r>
          </a:p>
          <a:p>
            <a:pPr algn="just">
              <a:spcBef>
                <a:spcPct val="0"/>
              </a:spcBef>
            </a:pPr>
            <a:r>
              <a:rPr lang="en-US" altLang="zh-CN" dirty="0"/>
              <a:t>ZDO</a:t>
            </a:r>
            <a:r>
              <a:rPr lang="zh-CN" altLang="zh-CN" dirty="0"/>
              <a:t>的职责是定义网络内其他设备的角色（如</a:t>
            </a:r>
            <a:r>
              <a:rPr lang="en-US" altLang="zh-CN" dirty="0"/>
              <a:t>ZigBee</a:t>
            </a:r>
            <a:r>
              <a:rPr lang="zh-CN" altLang="zh-CN" dirty="0"/>
              <a:t>协调器或终端设备）、发起或回应绑定请求、在网络设备间建立安全机制 （如选择公共密钥、对称密钥等）等。</a:t>
            </a:r>
          </a:p>
          <a:p>
            <a:pPr algn="just">
              <a:spcBef>
                <a:spcPct val="0"/>
              </a:spcBef>
            </a:pPr>
            <a:r>
              <a:rPr lang="zh-CN" altLang="zh-CN" dirty="0"/>
              <a:t>厂商定义的应用对象根据</a:t>
            </a:r>
            <a:r>
              <a:rPr lang="en-US" altLang="zh-CN" dirty="0"/>
              <a:t>ZigBee</a:t>
            </a:r>
            <a:r>
              <a:rPr lang="zh-CN" altLang="zh-CN" dirty="0"/>
              <a:t>定义的应用描述执行具体的应用。</a:t>
            </a:r>
          </a:p>
          <a:p>
            <a:pPr marL="0" indent="0">
              <a:spcBef>
                <a:spcPct val="0"/>
              </a:spcBef>
              <a:buNone/>
            </a:pPr>
            <a:endParaRPr lang="zh-CN" altLang="zh-CN" dirty="0"/>
          </a:p>
          <a:p>
            <a:pPr marL="0" indent="0">
              <a:spcBef>
                <a:spcPct val="0"/>
              </a:spcBef>
              <a:buNone/>
            </a:pPr>
            <a:endParaRPr lang="zh-CN" altLang="zh-CN"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6.1.4  </a:t>
            </a:r>
            <a:r>
              <a:rPr lang="zh-CN" altLang="en-US" dirty="0"/>
              <a:t>网络层</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9642844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APS</a:t>
            </a:r>
            <a:r>
              <a:rPr lang="zh-CN" altLang="zh-CN" dirty="0"/>
              <a:t>子层为下一个高层实体（</a:t>
            </a:r>
            <a:r>
              <a:rPr lang="en-US" altLang="zh-CN" dirty="0"/>
              <a:t>NHLE</a:t>
            </a:r>
            <a:r>
              <a:rPr lang="zh-CN" altLang="zh-CN" dirty="0"/>
              <a:t>）和网络层之间提供接口。该接口服务由</a:t>
            </a:r>
            <a:r>
              <a:rPr lang="en-US" altLang="zh-CN" dirty="0"/>
              <a:t>APS</a:t>
            </a:r>
            <a:r>
              <a:rPr lang="zh-CN" altLang="zh-CN" dirty="0"/>
              <a:t>数据实体（</a:t>
            </a:r>
            <a:r>
              <a:rPr lang="en-US" altLang="zh-CN" dirty="0"/>
              <a:t>APSDE</a:t>
            </a:r>
            <a:r>
              <a:rPr lang="zh-CN" altLang="zh-CN" dirty="0"/>
              <a:t>）和</a:t>
            </a:r>
            <a:r>
              <a:rPr lang="en-US" altLang="zh-CN" dirty="0"/>
              <a:t>APS</a:t>
            </a:r>
            <a:r>
              <a:rPr lang="zh-CN" altLang="zh-CN" dirty="0"/>
              <a:t>管理实体（</a:t>
            </a:r>
            <a:r>
              <a:rPr lang="en-US" altLang="zh-CN" dirty="0"/>
              <a:t>APSME</a:t>
            </a:r>
            <a:r>
              <a:rPr lang="zh-CN" altLang="zh-CN" dirty="0"/>
              <a:t>）实验。</a:t>
            </a:r>
            <a:r>
              <a:rPr lang="en-US" altLang="zh-CN" dirty="0"/>
              <a:t>APSME</a:t>
            </a:r>
            <a:r>
              <a:rPr lang="zh-CN" altLang="zh-CN" dirty="0"/>
              <a:t>也负责维护管理有关</a:t>
            </a:r>
            <a:r>
              <a:rPr lang="en-US" altLang="zh-CN" dirty="0"/>
              <a:t>APS</a:t>
            </a:r>
            <a:r>
              <a:rPr lang="zh-CN" altLang="zh-CN" dirty="0"/>
              <a:t>子层的数据库，这些数据库涉及</a:t>
            </a:r>
            <a:r>
              <a:rPr lang="en-US" altLang="zh-CN" dirty="0"/>
              <a:t>APS</a:t>
            </a:r>
            <a:r>
              <a:rPr lang="zh-CN" altLang="zh-CN" dirty="0"/>
              <a:t>子层信息库（</a:t>
            </a:r>
            <a:r>
              <a:rPr lang="en-US" altLang="zh-CN" dirty="0"/>
              <a:t>APSIB</a:t>
            </a:r>
            <a:r>
              <a:rPr lang="zh-CN" altLang="zh-CN" dirty="0"/>
              <a:t>）。</a:t>
            </a:r>
            <a:endParaRPr lang="en-US" altLang="zh-CN" dirty="0"/>
          </a:p>
          <a:p>
            <a:pPr marL="0" indent="720000" algn="just">
              <a:spcBef>
                <a:spcPct val="0"/>
              </a:spcBef>
              <a:buNone/>
            </a:pPr>
            <a:r>
              <a:rPr lang="en-US" altLang="zh-CN" dirty="0"/>
              <a:t>APS</a:t>
            </a:r>
            <a:r>
              <a:rPr lang="zh-CN" altLang="zh-CN" dirty="0"/>
              <a:t>子层提供两种服务，通过两种服务访问点（</a:t>
            </a:r>
            <a:r>
              <a:rPr lang="en-US" altLang="zh-CN" dirty="0"/>
              <a:t>SAP</a:t>
            </a:r>
            <a:r>
              <a:rPr lang="zh-CN" altLang="zh-CN" dirty="0"/>
              <a:t>）访问。</a:t>
            </a:r>
            <a:endParaRPr lang="en-US" altLang="zh-CN" dirty="0"/>
          </a:p>
          <a:p>
            <a:pPr marL="0" indent="0">
              <a:spcBef>
                <a:spcPct val="0"/>
              </a:spcBef>
              <a:buNone/>
            </a:pPr>
            <a:endParaRPr lang="zh-CN" altLang="zh-CN" dirty="0"/>
          </a:p>
          <a:p>
            <a:pPr marL="0" indent="0">
              <a:spcBef>
                <a:spcPct val="0"/>
              </a:spcBef>
              <a:buNone/>
            </a:pPr>
            <a:endParaRPr lang="zh-CN" altLang="zh-CN"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6.1.5  </a:t>
            </a:r>
            <a:r>
              <a:rPr lang="zh-CN" altLang="en-US" dirty="0"/>
              <a:t>应用层</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4220920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Bef>
                <a:spcPct val="0"/>
              </a:spcBef>
            </a:pPr>
            <a:r>
              <a:rPr lang="en-US" altLang="zh-CN" dirty="0"/>
              <a:t>APS</a:t>
            </a:r>
            <a:r>
              <a:rPr lang="zh-CN" altLang="zh-CN" dirty="0"/>
              <a:t>数据服务通过</a:t>
            </a:r>
            <a:r>
              <a:rPr lang="en-US" altLang="zh-CN" dirty="0"/>
              <a:t>APS</a:t>
            </a:r>
            <a:r>
              <a:rPr lang="zh-CN" altLang="zh-CN" dirty="0"/>
              <a:t>子层数据实体</a:t>
            </a:r>
            <a:r>
              <a:rPr lang="en-US" altLang="zh-CN" dirty="0"/>
              <a:t>SAP</a:t>
            </a:r>
            <a:r>
              <a:rPr lang="zh-CN" altLang="zh-CN" dirty="0"/>
              <a:t>（</a:t>
            </a:r>
            <a:r>
              <a:rPr lang="en-US" altLang="zh-CN" dirty="0"/>
              <a:t>APSDE-SAP</a:t>
            </a:r>
            <a:r>
              <a:rPr lang="zh-CN" altLang="zh-CN" dirty="0"/>
              <a:t>）访问</a:t>
            </a:r>
            <a:r>
              <a:rPr lang="zh-CN" altLang="en-US" dirty="0"/>
              <a:t>；</a:t>
            </a:r>
            <a:endParaRPr lang="en-US" altLang="zh-CN" dirty="0"/>
          </a:p>
          <a:p>
            <a:pPr algn="just">
              <a:spcBef>
                <a:spcPct val="0"/>
              </a:spcBef>
            </a:pPr>
            <a:r>
              <a:rPr lang="en-US" altLang="zh-CN" dirty="0"/>
              <a:t>APS</a:t>
            </a:r>
            <a:r>
              <a:rPr lang="zh-CN" altLang="zh-CN" dirty="0"/>
              <a:t>管理服务通过</a:t>
            </a:r>
            <a:r>
              <a:rPr lang="en-US" altLang="zh-CN" dirty="0"/>
              <a:t>APS</a:t>
            </a:r>
            <a:r>
              <a:rPr lang="zh-CN" altLang="zh-CN" dirty="0"/>
              <a:t>子层管理实体</a:t>
            </a:r>
            <a:r>
              <a:rPr lang="en-US" altLang="zh-CN" dirty="0"/>
              <a:t>SAP </a:t>
            </a:r>
            <a:r>
              <a:rPr lang="zh-CN" altLang="zh-CN" dirty="0"/>
              <a:t>（</a:t>
            </a:r>
            <a:r>
              <a:rPr lang="en-US" altLang="zh-CN" dirty="0"/>
              <a:t>APSME-SAP</a:t>
            </a:r>
            <a:r>
              <a:rPr lang="zh-CN" altLang="zh-CN" dirty="0"/>
              <a:t>）访问</a:t>
            </a:r>
            <a:r>
              <a:rPr lang="zh-CN" altLang="en-US" dirty="0"/>
              <a:t>。</a:t>
            </a:r>
            <a:endParaRPr lang="en-US" altLang="zh-CN" dirty="0"/>
          </a:p>
          <a:p>
            <a:pPr marL="0" indent="0" algn="just">
              <a:spcBef>
                <a:spcPct val="0"/>
              </a:spcBef>
              <a:buNone/>
            </a:pPr>
            <a:r>
              <a:rPr lang="en-US" altLang="zh-CN" dirty="0"/>
              <a:t>	</a:t>
            </a:r>
            <a:r>
              <a:rPr lang="zh-CN" altLang="zh-CN" dirty="0"/>
              <a:t>这两种服务经过</a:t>
            </a:r>
            <a:r>
              <a:rPr lang="en-US" altLang="zh-CN" dirty="0"/>
              <a:t>NLDE-SAP</a:t>
            </a:r>
            <a:r>
              <a:rPr lang="zh-CN" altLang="zh-CN" dirty="0"/>
              <a:t>和</a:t>
            </a:r>
            <a:r>
              <a:rPr lang="en-US" altLang="zh-CN" dirty="0"/>
              <a:t>NLME-SAP</a:t>
            </a:r>
            <a:r>
              <a:rPr lang="zh-CN" altLang="zh-CN" dirty="0"/>
              <a:t>接口提供了</a:t>
            </a:r>
            <a:r>
              <a:rPr lang="en-US" altLang="zh-CN" dirty="0"/>
              <a:t>NHLE</a:t>
            </a:r>
            <a:r>
              <a:rPr lang="zh-CN" altLang="zh-CN" dirty="0"/>
              <a:t>和</a:t>
            </a:r>
            <a:r>
              <a:rPr lang="en-US" altLang="zh-CN" dirty="0"/>
              <a:t>NWK</a:t>
            </a:r>
            <a:r>
              <a:rPr lang="zh-CN" altLang="zh-CN" dirty="0"/>
              <a:t>层之间的接口，除了这些外部接口，还有</a:t>
            </a:r>
            <a:r>
              <a:rPr lang="en-US" altLang="zh-CN" dirty="0"/>
              <a:t>ABSM</a:t>
            </a:r>
            <a:r>
              <a:rPr lang="zh-CN" altLang="zh-CN" dirty="0"/>
              <a:t>和</a:t>
            </a:r>
            <a:r>
              <a:rPr lang="en-US" altLang="zh-CN" dirty="0"/>
              <a:t>APSDE</a:t>
            </a:r>
            <a:r>
              <a:rPr lang="zh-CN" altLang="zh-CN" dirty="0"/>
              <a:t>之间的内部接口，这些内部接口允许</a:t>
            </a:r>
            <a:r>
              <a:rPr lang="en-US" altLang="zh-CN" dirty="0"/>
              <a:t>APSME</a:t>
            </a:r>
            <a:r>
              <a:rPr lang="zh-CN" altLang="zh-CN" dirty="0"/>
              <a:t>使用</a:t>
            </a:r>
            <a:r>
              <a:rPr lang="en-US" altLang="zh-CN" dirty="0"/>
              <a:t>APS</a:t>
            </a:r>
            <a:r>
              <a:rPr lang="zh-CN" altLang="zh-CN" dirty="0"/>
              <a:t>数据服务。图</a:t>
            </a:r>
            <a:r>
              <a:rPr lang="en-US" altLang="zh-CN" dirty="0"/>
              <a:t>6-6</a:t>
            </a:r>
            <a:r>
              <a:rPr lang="zh-CN" altLang="zh-CN" dirty="0"/>
              <a:t>描述了</a:t>
            </a:r>
            <a:r>
              <a:rPr lang="en-US" altLang="zh-CN" dirty="0"/>
              <a:t>APS</a:t>
            </a:r>
            <a:r>
              <a:rPr lang="zh-CN" altLang="zh-CN" dirty="0"/>
              <a:t>子层的内容和接口。</a:t>
            </a:r>
          </a:p>
          <a:p>
            <a:pPr marL="0" indent="0">
              <a:spcBef>
                <a:spcPct val="0"/>
              </a:spcBef>
              <a:buNone/>
            </a:pPr>
            <a:endParaRPr lang="zh-CN" altLang="zh-CN"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6.1.5  </a:t>
            </a:r>
            <a:r>
              <a:rPr lang="zh-CN" altLang="en-US" dirty="0"/>
              <a:t>应用层</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7376631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4511824" y="5589240"/>
            <a:ext cx="2871507"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indent="0" algn="ctr" fontAlgn="base">
              <a:spcBef>
                <a:spcPct val="0"/>
              </a:spcBef>
              <a:spcAft>
                <a:spcPct val="0"/>
              </a:spcAft>
              <a:buClr>
                <a:schemeClr val="accent2"/>
              </a:buClr>
              <a:buFont typeface="Arial" pitchFamily="34" charset="0"/>
              <a:buNone/>
              <a:defRPr sz="2000" b="1">
                <a:solidFill>
                  <a:srgbClr val="000000"/>
                </a:solidFill>
                <a:effectLst/>
              </a:defRPr>
            </a:lvl1pPr>
            <a:lvl2pPr indent="0" fontAlgn="base">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indent="0" fontAlgn="base">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indent="0" fontAlgn="base">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indent="0" fontAlgn="base">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indent="0" fontAlgn="base">
              <a:spcBef>
                <a:spcPct val="10000"/>
              </a:spcBef>
              <a:spcAft>
                <a:spcPct val="0"/>
              </a:spcAft>
              <a:buClr>
                <a:schemeClr val="accent2"/>
              </a:buClr>
              <a:buFont typeface="Wingdings" pitchFamily="2" charset="2"/>
              <a:buNone/>
              <a:defRPr sz="1400"/>
            </a:lvl6pPr>
            <a:lvl7pPr indent="0" fontAlgn="base">
              <a:spcBef>
                <a:spcPct val="10000"/>
              </a:spcBef>
              <a:spcAft>
                <a:spcPct val="0"/>
              </a:spcAft>
              <a:buClr>
                <a:schemeClr val="accent2"/>
              </a:buClr>
              <a:buFont typeface="Wingdings" pitchFamily="2" charset="2"/>
              <a:buNone/>
              <a:defRPr sz="1400"/>
            </a:lvl7pPr>
            <a:lvl8pPr indent="0" fontAlgn="base">
              <a:spcBef>
                <a:spcPct val="10000"/>
              </a:spcBef>
              <a:spcAft>
                <a:spcPct val="0"/>
              </a:spcAft>
              <a:buClr>
                <a:schemeClr val="accent2"/>
              </a:buClr>
              <a:buFont typeface="Wingdings" pitchFamily="2" charset="2"/>
              <a:buNone/>
              <a:defRPr sz="1400"/>
            </a:lvl8pPr>
            <a:lvl9pPr indent="0" fontAlgn="base">
              <a:spcBef>
                <a:spcPct val="10000"/>
              </a:spcBef>
              <a:spcAft>
                <a:spcPct val="0"/>
              </a:spcAft>
              <a:buClr>
                <a:schemeClr val="accent2"/>
              </a:buClr>
              <a:buFont typeface="Wingdings" pitchFamily="2" charset="2"/>
              <a:buNone/>
              <a:defRPr sz="1400"/>
            </a:lvl9pPr>
          </a:lstStyle>
          <a:p>
            <a:r>
              <a:rPr lang="zh-CN" altLang="zh-CN" dirty="0" smtClean="0"/>
              <a:t>图</a:t>
            </a:r>
            <a:r>
              <a:rPr lang="en-US" altLang="zh-CN" dirty="0"/>
              <a:t>6-6 </a:t>
            </a:r>
            <a:r>
              <a:rPr lang="zh-CN" altLang="zh-CN" dirty="0"/>
              <a:t>应用层接口</a:t>
            </a:r>
            <a:r>
              <a:rPr lang="zh-CN" altLang="zh-CN" dirty="0" smtClean="0"/>
              <a:t>模型</a:t>
            </a:r>
            <a:endParaRPr lang="zh-CN" altLang="zh-CN" dirty="0"/>
          </a:p>
        </p:txBody>
      </p:sp>
      <p:sp>
        <p:nvSpPr>
          <p:cNvPr id="2" name="标题 1"/>
          <p:cNvSpPr>
            <a:spLocks noGrp="1"/>
          </p:cNvSpPr>
          <p:nvPr>
            <p:ph type="title"/>
          </p:nvPr>
        </p:nvSpPr>
        <p:spPr/>
        <p:txBody>
          <a:bodyPr/>
          <a:lstStyle/>
          <a:p>
            <a:pPr lvl="0"/>
            <a:r>
              <a:rPr lang="en-US" altLang="zh-CN" dirty="0"/>
              <a:t>6.1.5  </a:t>
            </a:r>
            <a:r>
              <a:rPr lang="zh-CN" altLang="en-US" dirty="0"/>
              <a:t>应用层</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6" name="图片 5"/>
          <p:cNvPicPr/>
          <p:nvPr/>
        </p:nvPicPr>
        <p:blipFill>
          <a:blip r:embed="rId3"/>
          <a:stretch>
            <a:fillRect/>
          </a:stretch>
        </p:blipFill>
        <p:spPr>
          <a:xfrm>
            <a:off x="2711624" y="1519832"/>
            <a:ext cx="6408712" cy="3565351"/>
          </a:xfrm>
          <a:prstGeom prst="rect">
            <a:avLst/>
          </a:prstGeom>
          <a:noFill/>
          <a:ln w="9525">
            <a:noFill/>
          </a:ln>
        </p:spPr>
      </p:pic>
    </p:spTree>
    <p:extLst>
      <p:ext uri="{BB962C8B-B14F-4D97-AF65-F5344CB8AC3E}">
        <p14:creationId xmlns:p14="http://schemas.microsoft.com/office/powerpoint/2010/main" val="36505208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内容占位符 2"/>
          <p:cNvSpPr txBox="1">
            <a:spLocks/>
          </p:cNvSpPr>
          <p:nvPr/>
        </p:nvSpPr>
        <p:spPr bwMode="auto">
          <a:xfrm>
            <a:off x="773691" y="1239252"/>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spcBef>
                <a:spcPct val="0"/>
              </a:spcBef>
              <a:buNone/>
            </a:pPr>
            <a:r>
              <a:rPr lang="en-US" altLang="zh-CN" dirty="0"/>
              <a:t>	</a:t>
            </a:r>
            <a:r>
              <a:rPr lang="zh-CN" altLang="zh-CN" dirty="0"/>
              <a:t>应用层</a:t>
            </a:r>
            <a:r>
              <a:rPr lang="en-US" altLang="zh-CN" dirty="0"/>
              <a:t>APDU</a:t>
            </a:r>
            <a:r>
              <a:rPr lang="zh-CN" altLang="zh-CN" dirty="0"/>
              <a:t>（</a:t>
            </a:r>
            <a:r>
              <a:rPr lang="en-US" altLang="zh-CN" dirty="0"/>
              <a:t>application protocol data unit</a:t>
            </a:r>
            <a:r>
              <a:rPr lang="zh-CN" altLang="zh-CN" dirty="0"/>
              <a:t>，应用支持子层协议数据单元）帧格式如表</a:t>
            </a:r>
            <a:r>
              <a:rPr lang="en-US" altLang="zh-CN" dirty="0"/>
              <a:t>6-1</a:t>
            </a:r>
            <a:r>
              <a:rPr lang="zh-CN" altLang="zh-CN" dirty="0"/>
              <a:t>所示。</a:t>
            </a:r>
          </a:p>
          <a:p>
            <a:pPr marL="0" indent="0" algn="ctr">
              <a:spcBef>
                <a:spcPct val="0"/>
              </a:spcBef>
              <a:buNone/>
            </a:pPr>
            <a:endParaRPr lang="en-US" altLang="zh-CN" b="0" dirty="0"/>
          </a:p>
          <a:p>
            <a:pPr marL="0" indent="0" algn="ctr">
              <a:spcBef>
                <a:spcPct val="0"/>
              </a:spcBef>
              <a:buNone/>
            </a:pPr>
            <a:r>
              <a:rPr lang="zh-CN" altLang="en-US" b="0" dirty="0"/>
              <a:t>表</a:t>
            </a:r>
            <a:r>
              <a:rPr lang="en-US" altLang="zh-CN" b="0" dirty="0"/>
              <a:t>6-1 </a:t>
            </a:r>
            <a:r>
              <a:rPr lang="zh-CN" altLang="en-US" b="0" dirty="0"/>
              <a:t>应用层</a:t>
            </a:r>
            <a:r>
              <a:rPr lang="en-US" altLang="zh-CN" b="0" dirty="0"/>
              <a:t>APDU</a:t>
            </a:r>
            <a:r>
              <a:rPr lang="zh-CN" altLang="en-US" b="0" dirty="0"/>
              <a:t>帧格式</a:t>
            </a:r>
            <a:endParaRPr lang="zh-CN" altLang="zh-CN" b="0"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6.1.5  </a:t>
            </a:r>
            <a:r>
              <a:rPr lang="zh-CN" altLang="en-US" dirty="0"/>
              <a:t>应用层</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grpSp>
        <p:nvGrpSpPr>
          <p:cNvPr id="10" name="Group 5">
            <a:extLst>
              <a:ext uri="{FF2B5EF4-FFF2-40B4-BE49-F238E27FC236}">
                <a16:creationId xmlns:a16="http://schemas.microsoft.com/office/drawing/2014/main" id="{C3A5B82F-77B3-4C76-8023-ADB45CF1398F}"/>
              </a:ext>
            </a:extLst>
          </p:cNvPr>
          <p:cNvGrpSpPr>
            <a:grpSpLocks noChangeAspect="1"/>
          </p:cNvGrpSpPr>
          <p:nvPr/>
        </p:nvGrpSpPr>
        <p:grpSpPr bwMode="auto">
          <a:xfrm>
            <a:off x="148633" y="2319095"/>
            <a:ext cx="12343388" cy="4132976"/>
            <a:chOff x="278" y="1786"/>
            <a:chExt cx="6887" cy="2169"/>
          </a:xfrm>
        </p:grpSpPr>
        <p:sp>
          <p:nvSpPr>
            <p:cNvPr id="11" name="AutoShape 4">
              <a:extLst>
                <a:ext uri="{FF2B5EF4-FFF2-40B4-BE49-F238E27FC236}">
                  <a16:creationId xmlns:a16="http://schemas.microsoft.com/office/drawing/2014/main" id="{AF455E07-6AA3-4504-ACBA-3D6C933AD160}"/>
                </a:ext>
              </a:extLst>
            </p:cNvPr>
            <p:cNvSpPr>
              <a:spLocks noChangeAspect="1" noChangeArrowheads="1" noTextEdit="1"/>
            </p:cNvSpPr>
            <p:nvPr/>
          </p:nvSpPr>
          <p:spPr bwMode="auto">
            <a:xfrm>
              <a:off x="278" y="1853"/>
              <a:ext cx="6887" cy="1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6">
              <a:extLst>
                <a:ext uri="{FF2B5EF4-FFF2-40B4-BE49-F238E27FC236}">
                  <a16:creationId xmlns:a16="http://schemas.microsoft.com/office/drawing/2014/main" id="{5A00F4A9-4BCD-4532-822F-B12F8B71C55F}"/>
                </a:ext>
              </a:extLst>
            </p:cNvPr>
            <p:cNvSpPr>
              <a:spLocks noChangeArrowheads="1"/>
            </p:cNvSpPr>
            <p:nvPr/>
          </p:nvSpPr>
          <p:spPr bwMode="auto">
            <a:xfrm>
              <a:off x="529" y="1786"/>
              <a:ext cx="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DCA93D24-21B1-405E-9445-5C4592F9A7E7}"/>
                </a:ext>
              </a:extLst>
            </p:cNvPr>
            <p:cNvSpPr>
              <a:spLocks noChangeArrowheads="1"/>
            </p:cNvSpPr>
            <p:nvPr/>
          </p:nvSpPr>
          <p:spPr bwMode="auto">
            <a:xfrm>
              <a:off x="708" y="1786"/>
              <a:ext cx="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77767792-FF22-4D35-A30D-86CAB98937F0}"/>
                </a:ext>
              </a:extLst>
            </p:cNvPr>
            <p:cNvSpPr>
              <a:spLocks noChangeArrowheads="1"/>
            </p:cNvSpPr>
            <p:nvPr/>
          </p:nvSpPr>
          <p:spPr bwMode="auto">
            <a:xfrm>
              <a:off x="788" y="1786"/>
              <a:ext cx="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 name="Rectangle 9">
              <a:extLst>
                <a:ext uri="{FF2B5EF4-FFF2-40B4-BE49-F238E27FC236}">
                  <a16:creationId xmlns:a16="http://schemas.microsoft.com/office/drawing/2014/main" id="{681FB303-F8C4-40F4-9DC7-7CA6FF93ACE0}"/>
                </a:ext>
              </a:extLst>
            </p:cNvPr>
            <p:cNvSpPr>
              <a:spLocks noChangeArrowheads="1"/>
            </p:cNvSpPr>
            <p:nvPr/>
          </p:nvSpPr>
          <p:spPr bwMode="auto">
            <a:xfrm>
              <a:off x="836" y="1786"/>
              <a:ext cx="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 name="Rectangle 10">
              <a:extLst>
                <a:ext uri="{FF2B5EF4-FFF2-40B4-BE49-F238E27FC236}">
                  <a16:creationId xmlns:a16="http://schemas.microsoft.com/office/drawing/2014/main" id="{E2DE5394-D043-4D64-9A03-D380FE23C38D}"/>
                </a:ext>
              </a:extLst>
            </p:cNvPr>
            <p:cNvSpPr>
              <a:spLocks noChangeArrowheads="1"/>
            </p:cNvSpPr>
            <p:nvPr/>
          </p:nvSpPr>
          <p:spPr bwMode="auto">
            <a:xfrm>
              <a:off x="916" y="1786"/>
              <a:ext cx="5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400" b="0" i="0" u="none" strike="noStrike" cap="none" normalizeH="0" baseline="0" dirty="0">
                  <a:ln>
                    <a:noFill/>
                  </a:ln>
                  <a:solidFill>
                    <a:srgbClr val="000000"/>
                  </a:solidFill>
                  <a:effectLst/>
                  <a:latin typeface="Arial Unicode MS" panose="020B0604020202020204" pitchFamily="34" charset="-122"/>
                  <a:ea typeface="Arial Unicode MS" panose="020B0604020202020204" pitchFamily="34"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 name="Rectangle 11">
              <a:extLst>
                <a:ext uri="{FF2B5EF4-FFF2-40B4-BE49-F238E27FC236}">
                  <a16:creationId xmlns:a16="http://schemas.microsoft.com/office/drawing/2014/main" id="{6FB6C76A-108E-4A75-B173-CB412C5E9EAA}"/>
                </a:ext>
              </a:extLst>
            </p:cNvPr>
            <p:cNvSpPr>
              <a:spLocks noChangeArrowheads="1"/>
            </p:cNvSpPr>
            <p:nvPr/>
          </p:nvSpPr>
          <p:spPr bwMode="auto">
            <a:xfrm>
              <a:off x="986" y="1786"/>
              <a:ext cx="5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4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0CA29F5C-74F2-4BBD-A064-4CFD5F606F20}"/>
                </a:ext>
              </a:extLst>
            </p:cNvPr>
            <p:cNvSpPr>
              <a:spLocks noChangeArrowheads="1"/>
            </p:cNvSpPr>
            <p:nvPr/>
          </p:nvSpPr>
          <p:spPr bwMode="auto">
            <a:xfrm>
              <a:off x="1059" y="1786"/>
              <a:ext cx="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9" name="Rectangle 13">
              <a:extLst>
                <a:ext uri="{FF2B5EF4-FFF2-40B4-BE49-F238E27FC236}">
                  <a16:creationId xmlns:a16="http://schemas.microsoft.com/office/drawing/2014/main" id="{1F3B4C3B-C8F9-4285-A8EE-EC98F2C41578}"/>
                </a:ext>
              </a:extLst>
            </p:cNvPr>
            <p:cNvSpPr>
              <a:spLocks noChangeArrowheads="1"/>
            </p:cNvSpPr>
            <p:nvPr/>
          </p:nvSpPr>
          <p:spPr bwMode="auto">
            <a:xfrm>
              <a:off x="1524" y="1786"/>
              <a:ext cx="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0" name="Rectangle 14">
              <a:extLst>
                <a:ext uri="{FF2B5EF4-FFF2-40B4-BE49-F238E27FC236}">
                  <a16:creationId xmlns:a16="http://schemas.microsoft.com/office/drawing/2014/main" id="{844E08E0-79A1-4FC8-B73A-70F519192936}"/>
                </a:ext>
              </a:extLst>
            </p:cNvPr>
            <p:cNvSpPr>
              <a:spLocks noChangeArrowheads="1"/>
            </p:cNvSpPr>
            <p:nvPr/>
          </p:nvSpPr>
          <p:spPr bwMode="auto">
            <a:xfrm>
              <a:off x="1957" y="1786"/>
              <a:ext cx="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Rectangle 15">
              <a:extLst>
                <a:ext uri="{FF2B5EF4-FFF2-40B4-BE49-F238E27FC236}">
                  <a16:creationId xmlns:a16="http://schemas.microsoft.com/office/drawing/2014/main" id="{EF126E98-4492-4CDE-B5DA-6F41DB956FFE}"/>
                </a:ext>
              </a:extLst>
            </p:cNvPr>
            <p:cNvSpPr>
              <a:spLocks noChangeArrowheads="1"/>
            </p:cNvSpPr>
            <p:nvPr/>
          </p:nvSpPr>
          <p:spPr bwMode="auto">
            <a:xfrm>
              <a:off x="2384" y="1786"/>
              <a:ext cx="5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4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2" name="Rectangle 16">
              <a:extLst>
                <a:ext uri="{FF2B5EF4-FFF2-40B4-BE49-F238E27FC236}">
                  <a16:creationId xmlns:a16="http://schemas.microsoft.com/office/drawing/2014/main" id="{D6CCF1F2-48C9-4866-B347-2CFFC2C12D5E}"/>
                </a:ext>
              </a:extLst>
            </p:cNvPr>
            <p:cNvSpPr>
              <a:spLocks noChangeArrowheads="1"/>
            </p:cNvSpPr>
            <p:nvPr/>
          </p:nvSpPr>
          <p:spPr bwMode="auto">
            <a:xfrm>
              <a:off x="905" y="2349"/>
              <a:ext cx="47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rPr>
                <a:t>字节：</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3" name="Rectangle 17">
              <a:extLst>
                <a:ext uri="{FF2B5EF4-FFF2-40B4-BE49-F238E27FC236}">
                  <a16:creationId xmlns:a16="http://schemas.microsoft.com/office/drawing/2014/main" id="{B873602B-4F92-4BC3-A67B-2C3C8E682A67}"/>
                </a:ext>
              </a:extLst>
            </p:cNvPr>
            <p:cNvSpPr>
              <a:spLocks noChangeArrowheads="1"/>
            </p:cNvSpPr>
            <p:nvPr/>
          </p:nvSpPr>
          <p:spPr bwMode="auto">
            <a:xfrm>
              <a:off x="1263" y="2349"/>
              <a:ext cx="83"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4" name="Rectangle 18">
              <a:extLst>
                <a:ext uri="{FF2B5EF4-FFF2-40B4-BE49-F238E27FC236}">
                  <a16:creationId xmlns:a16="http://schemas.microsoft.com/office/drawing/2014/main" id="{719C4034-7A1E-42C8-B140-6D275804DB32}"/>
                </a:ext>
              </a:extLst>
            </p:cNvPr>
            <p:cNvSpPr>
              <a:spLocks noChangeArrowheads="1"/>
            </p:cNvSpPr>
            <p:nvPr/>
          </p:nvSpPr>
          <p:spPr bwMode="auto">
            <a:xfrm>
              <a:off x="1324" y="2349"/>
              <a:ext cx="4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5" name="Rectangle 19">
              <a:extLst>
                <a:ext uri="{FF2B5EF4-FFF2-40B4-BE49-F238E27FC236}">
                  <a16:creationId xmlns:a16="http://schemas.microsoft.com/office/drawing/2014/main" id="{35FC443E-C3DC-44CC-8B0C-62ED2A605D03}"/>
                </a:ext>
              </a:extLst>
            </p:cNvPr>
            <p:cNvSpPr>
              <a:spLocks noChangeArrowheads="1"/>
            </p:cNvSpPr>
            <p:nvPr/>
          </p:nvSpPr>
          <p:spPr bwMode="auto">
            <a:xfrm>
              <a:off x="2071" y="2318"/>
              <a:ext cx="318"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800" b="0" i="0" u="none" strike="noStrike" cap="none" normalizeH="0" baseline="0">
                  <a:ln>
                    <a:noFill/>
                  </a:ln>
                  <a:solidFill>
                    <a:srgbClr val="000000"/>
                  </a:solidFill>
                  <a:effectLst/>
                  <a:latin typeface="等线" panose="02010600030101010101" pitchFamily="2" charset="-122"/>
                  <a:ea typeface="等线" panose="02010600030101010101" pitchFamily="2" charset="-122"/>
                </a:rPr>
                <a:t>0/1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6" name="Rectangle 20">
              <a:extLst>
                <a:ext uri="{FF2B5EF4-FFF2-40B4-BE49-F238E27FC236}">
                  <a16:creationId xmlns:a16="http://schemas.microsoft.com/office/drawing/2014/main" id="{E10ECBC6-56F4-4131-A906-358ACD201582}"/>
                </a:ext>
              </a:extLst>
            </p:cNvPr>
            <p:cNvSpPr>
              <a:spLocks noChangeArrowheads="1"/>
            </p:cNvSpPr>
            <p:nvPr/>
          </p:nvSpPr>
          <p:spPr bwMode="auto">
            <a:xfrm>
              <a:off x="2309" y="2318"/>
              <a:ext cx="6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800" b="0"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7" name="Rectangle 21">
              <a:extLst>
                <a:ext uri="{FF2B5EF4-FFF2-40B4-BE49-F238E27FC236}">
                  <a16:creationId xmlns:a16="http://schemas.microsoft.com/office/drawing/2014/main" id="{5108AFEC-3667-4178-A0DD-236927DEDAE9}"/>
                </a:ext>
              </a:extLst>
            </p:cNvPr>
            <p:cNvSpPr>
              <a:spLocks noChangeArrowheads="1"/>
            </p:cNvSpPr>
            <p:nvPr/>
          </p:nvSpPr>
          <p:spPr bwMode="auto">
            <a:xfrm>
              <a:off x="3116" y="2318"/>
              <a:ext cx="318"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800" b="0" i="0" u="none" strike="noStrike" cap="none" normalizeH="0" baseline="0">
                  <a:ln>
                    <a:noFill/>
                  </a:ln>
                  <a:solidFill>
                    <a:srgbClr val="000000"/>
                  </a:solidFill>
                  <a:effectLst/>
                  <a:latin typeface="等线" panose="02010600030101010101" pitchFamily="2" charset="-122"/>
                  <a:ea typeface="等线" panose="02010600030101010101" pitchFamily="2" charset="-122"/>
                </a:rPr>
                <a:t>0/1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8" name="Rectangle 22">
              <a:extLst>
                <a:ext uri="{FF2B5EF4-FFF2-40B4-BE49-F238E27FC236}">
                  <a16:creationId xmlns:a16="http://schemas.microsoft.com/office/drawing/2014/main" id="{7108B299-E215-4DC7-9027-FF172605F958}"/>
                </a:ext>
              </a:extLst>
            </p:cNvPr>
            <p:cNvSpPr>
              <a:spLocks noChangeArrowheads="1"/>
            </p:cNvSpPr>
            <p:nvPr/>
          </p:nvSpPr>
          <p:spPr bwMode="auto">
            <a:xfrm>
              <a:off x="3354" y="2318"/>
              <a:ext cx="6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800" b="0"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9" name="Rectangle 23">
              <a:extLst>
                <a:ext uri="{FF2B5EF4-FFF2-40B4-BE49-F238E27FC236}">
                  <a16:creationId xmlns:a16="http://schemas.microsoft.com/office/drawing/2014/main" id="{46888E39-F33A-42CD-B4B3-C4F8F4A429E9}"/>
                </a:ext>
              </a:extLst>
            </p:cNvPr>
            <p:cNvSpPr>
              <a:spLocks noChangeArrowheads="1"/>
            </p:cNvSpPr>
            <p:nvPr/>
          </p:nvSpPr>
          <p:spPr bwMode="auto">
            <a:xfrm>
              <a:off x="4128" y="2318"/>
              <a:ext cx="318"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800" b="0" i="0" u="none" strike="noStrike" cap="none" normalizeH="0" baseline="0">
                  <a:ln>
                    <a:noFill/>
                  </a:ln>
                  <a:solidFill>
                    <a:srgbClr val="000000"/>
                  </a:solidFill>
                  <a:effectLst/>
                  <a:latin typeface="等线" panose="02010600030101010101" pitchFamily="2" charset="-122"/>
                  <a:ea typeface="等线" panose="02010600030101010101" pitchFamily="2" charset="-122"/>
                </a:rPr>
                <a:t>0/2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 name="Rectangle 24">
              <a:extLst>
                <a:ext uri="{FF2B5EF4-FFF2-40B4-BE49-F238E27FC236}">
                  <a16:creationId xmlns:a16="http://schemas.microsoft.com/office/drawing/2014/main" id="{E853BE66-08E2-48EE-BF6D-C31EE2226A8C}"/>
                </a:ext>
              </a:extLst>
            </p:cNvPr>
            <p:cNvSpPr>
              <a:spLocks noChangeArrowheads="1"/>
            </p:cNvSpPr>
            <p:nvPr/>
          </p:nvSpPr>
          <p:spPr bwMode="auto">
            <a:xfrm>
              <a:off x="4366" y="2318"/>
              <a:ext cx="6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800" b="0"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 name="Rectangle 25">
              <a:extLst>
                <a:ext uri="{FF2B5EF4-FFF2-40B4-BE49-F238E27FC236}">
                  <a16:creationId xmlns:a16="http://schemas.microsoft.com/office/drawing/2014/main" id="{0C08769F-3A7C-4F06-A71E-DE85B58689F4}"/>
                </a:ext>
              </a:extLst>
            </p:cNvPr>
            <p:cNvSpPr>
              <a:spLocks noChangeArrowheads="1"/>
            </p:cNvSpPr>
            <p:nvPr/>
          </p:nvSpPr>
          <p:spPr bwMode="auto">
            <a:xfrm>
              <a:off x="5174" y="2318"/>
              <a:ext cx="318"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800" b="0" i="0" u="none" strike="noStrike" cap="none" normalizeH="0" baseline="0">
                  <a:ln>
                    <a:noFill/>
                  </a:ln>
                  <a:solidFill>
                    <a:srgbClr val="000000"/>
                  </a:solidFill>
                  <a:effectLst/>
                  <a:latin typeface="等线" panose="02010600030101010101" pitchFamily="2" charset="-122"/>
                  <a:ea typeface="等线" panose="02010600030101010101" pitchFamily="2" charset="-122"/>
                </a:rPr>
                <a:t>0/1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 name="Rectangle 26">
              <a:extLst>
                <a:ext uri="{FF2B5EF4-FFF2-40B4-BE49-F238E27FC236}">
                  <a16:creationId xmlns:a16="http://schemas.microsoft.com/office/drawing/2014/main" id="{C959909F-E7BA-499F-AB6E-78EF9FE6A527}"/>
                </a:ext>
              </a:extLst>
            </p:cNvPr>
            <p:cNvSpPr>
              <a:spLocks noChangeArrowheads="1"/>
            </p:cNvSpPr>
            <p:nvPr/>
          </p:nvSpPr>
          <p:spPr bwMode="auto">
            <a:xfrm>
              <a:off x="5413" y="2318"/>
              <a:ext cx="6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800" b="0"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3" name="Rectangle 27">
              <a:extLst>
                <a:ext uri="{FF2B5EF4-FFF2-40B4-BE49-F238E27FC236}">
                  <a16:creationId xmlns:a16="http://schemas.microsoft.com/office/drawing/2014/main" id="{7F884585-AD42-488A-9A54-231188BC032B}"/>
                </a:ext>
              </a:extLst>
            </p:cNvPr>
            <p:cNvSpPr>
              <a:spLocks noChangeArrowheads="1"/>
            </p:cNvSpPr>
            <p:nvPr/>
          </p:nvSpPr>
          <p:spPr bwMode="auto">
            <a:xfrm>
              <a:off x="6171" y="2318"/>
              <a:ext cx="44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800" b="0" i="0" u="none" strike="noStrike" cap="none" normalizeH="0" baseline="0">
                  <a:ln>
                    <a:noFill/>
                  </a:ln>
                  <a:solidFill>
                    <a:srgbClr val="000000"/>
                  </a:solidFill>
                  <a:effectLst/>
                  <a:latin typeface="等线" panose="02010600030101010101" pitchFamily="2" charset="-122"/>
                  <a:ea typeface="等线" panose="02010600030101010101" pitchFamily="2" charset="-122"/>
                </a:rPr>
                <a:t>可变</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4" name="Rectangle 28">
              <a:extLst>
                <a:ext uri="{FF2B5EF4-FFF2-40B4-BE49-F238E27FC236}">
                  <a16:creationId xmlns:a16="http://schemas.microsoft.com/office/drawing/2014/main" id="{F2F187DE-6C13-4704-9C05-6458D57F3EC8}"/>
                </a:ext>
              </a:extLst>
            </p:cNvPr>
            <p:cNvSpPr>
              <a:spLocks noChangeArrowheads="1"/>
            </p:cNvSpPr>
            <p:nvPr/>
          </p:nvSpPr>
          <p:spPr bwMode="auto">
            <a:xfrm>
              <a:off x="6505" y="2318"/>
              <a:ext cx="6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800" b="0"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5" name="Rectangle 29">
              <a:extLst>
                <a:ext uri="{FF2B5EF4-FFF2-40B4-BE49-F238E27FC236}">
                  <a16:creationId xmlns:a16="http://schemas.microsoft.com/office/drawing/2014/main" id="{2B7ACD3A-A2F2-43F4-A4D5-303423503308}"/>
                </a:ext>
              </a:extLst>
            </p:cNvPr>
            <p:cNvSpPr>
              <a:spLocks noChangeArrowheads="1"/>
            </p:cNvSpPr>
            <p:nvPr/>
          </p:nvSpPr>
          <p:spPr bwMode="auto">
            <a:xfrm>
              <a:off x="592" y="2245"/>
              <a:ext cx="1041"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30">
              <a:extLst>
                <a:ext uri="{FF2B5EF4-FFF2-40B4-BE49-F238E27FC236}">
                  <a16:creationId xmlns:a16="http://schemas.microsoft.com/office/drawing/2014/main" id="{793B25D5-E87F-4EDF-A84D-EF1282E94179}"/>
                </a:ext>
              </a:extLst>
            </p:cNvPr>
            <p:cNvSpPr>
              <a:spLocks noChangeArrowheads="1"/>
            </p:cNvSpPr>
            <p:nvPr/>
          </p:nvSpPr>
          <p:spPr bwMode="auto">
            <a:xfrm>
              <a:off x="1633" y="2245"/>
              <a:ext cx="15"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31">
              <a:extLst>
                <a:ext uri="{FF2B5EF4-FFF2-40B4-BE49-F238E27FC236}">
                  <a16:creationId xmlns:a16="http://schemas.microsoft.com/office/drawing/2014/main" id="{13731D6A-DFC6-40D6-BF78-DF3B352795C7}"/>
                </a:ext>
              </a:extLst>
            </p:cNvPr>
            <p:cNvSpPr>
              <a:spLocks noChangeArrowheads="1"/>
            </p:cNvSpPr>
            <p:nvPr/>
          </p:nvSpPr>
          <p:spPr bwMode="auto">
            <a:xfrm>
              <a:off x="1648" y="2245"/>
              <a:ext cx="109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32">
              <a:extLst>
                <a:ext uri="{FF2B5EF4-FFF2-40B4-BE49-F238E27FC236}">
                  <a16:creationId xmlns:a16="http://schemas.microsoft.com/office/drawing/2014/main" id="{38387481-F86F-4215-B880-2B76D825788A}"/>
                </a:ext>
              </a:extLst>
            </p:cNvPr>
            <p:cNvSpPr>
              <a:spLocks noChangeArrowheads="1"/>
            </p:cNvSpPr>
            <p:nvPr/>
          </p:nvSpPr>
          <p:spPr bwMode="auto">
            <a:xfrm>
              <a:off x="2740" y="2245"/>
              <a:ext cx="15"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33">
              <a:extLst>
                <a:ext uri="{FF2B5EF4-FFF2-40B4-BE49-F238E27FC236}">
                  <a16:creationId xmlns:a16="http://schemas.microsoft.com/office/drawing/2014/main" id="{1C0B8480-42E9-430F-BC6A-49AA40DB087D}"/>
                </a:ext>
              </a:extLst>
            </p:cNvPr>
            <p:cNvSpPr>
              <a:spLocks noChangeArrowheads="1"/>
            </p:cNvSpPr>
            <p:nvPr/>
          </p:nvSpPr>
          <p:spPr bwMode="auto">
            <a:xfrm>
              <a:off x="2755" y="2245"/>
              <a:ext cx="967"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Rectangle 34">
              <a:extLst>
                <a:ext uri="{FF2B5EF4-FFF2-40B4-BE49-F238E27FC236}">
                  <a16:creationId xmlns:a16="http://schemas.microsoft.com/office/drawing/2014/main" id="{91967EA2-1B50-4B5D-BC30-211A9316499A}"/>
                </a:ext>
              </a:extLst>
            </p:cNvPr>
            <p:cNvSpPr>
              <a:spLocks noChangeArrowheads="1"/>
            </p:cNvSpPr>
            <p:nvPr/>
          </p:nvSpPr>
          <p:spPr bwMode="auto">
            <a:xfrm>
              <a:off x="3722" y="2245"/>
              <a:ext cx="15"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Rectangle 35">
              <a:extLst>
                <a:ext uri="{FF2B5EF4-FFF2-40B4-BE49-F238E27FC236}">
                  <a16:creationId xmlns:a16="http://schemas.microsoft.com/office/drawing/2014/main" id="{5C399940-A4AB-4E38-8993-5064ECE014A8}"/>
                </a:ext>
              </a:extLst>
            </p:cNvPr>
            <p:cNvSpPr>
              <a:spLocks noChangeArrowheads="1"/>
            </p:cNvSpPr>
            <p:nvPr/>
          </p:nvSpPr>
          <p:spPr bwMode="auto">
            <a:xfrm>
              <a:off x="3737" y="2245"/>
              <a:ext cx="1031"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Rectangle 36">
              <a:extLst>
                <a:ext uri="{FF2B5EF4-FFF2-40B4-BE49-F238E27FC236}">
                  <a16:creationId xmlns:a16="http://schemas.microsoft.com/office/drawing/2014/main" id="{40517C88-9FEC-4F3C-9CCC-60B9EEE5FFFA}"/>
                </a:ext>
              </a:extLst>
            </p:cNvPr>
            <p:cNvSpPr>
              <a:spLocks noChangeArrowheads="1"/>
            </p:cNvSpPr>
            <p:nvPr/>
          </p:nvSpPr>
          <p:spPr bwMode="auto">
            <a:xfrm>
              <a:off x="4768" y="2245"/>
              <a:ext cx="16"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37">
              <a:extLst>
                <a:ext uri="{FF2B5EF4-FFF2-40B4-BE49-F238E27FC236}">
                  <a16:creationId xmlns:a16="http://schemas.microsoft.com/office/drawing/2014/main" id="{88AAB7E9-B574-49E9-B127-2BF9CAD028F6}"/>
                </a:ext>
              </a:extLst>
            </p:cNvPr>
            <p:cNvSpPr>
              <a:spLocks noChangeArrowheads="1"/>
            </p:cNvSpPr>
            <p:nvPr/>
          </p:nvSpPr>
          <p:spPr bwMode="auto">
            <a:xfrm>
              <a:off x="4784" y="2245"/>
              <a:ext cx="1029"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Rectangle 38">
              <a:extLst>
                <a:ext uri="{FF2B5EF4-FFF2-40B4-BE49-F238E27FC236}">
                  <a16:creationId xmlns:a16="http://schemas.microsoft.com/office/drawing/2014/main" id="{DAED475D-5009-4D6C-A1F9-F4CB09DD570F}"/>
                </a:ext>
              </a:extLst>
            </p:cNvPr>
            <p:cNvSpPr>
              <a:spLocks noChangeArrowheads="1"/>
            </p:cNvSpPr>
            <p:nvPr/>
          </p:nvSpPr>
          <p:spPr bwMode="auto">
            <a:xfrm>
              <a:off x="5813" y="2245"/>
              <a:ext cx="15"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39">
              <a:extLst>
                <a:ext uri="{FF2B5EF4-FFF2-40B4-BE49-F238E27FC236}">
                  <a16:creationId xmlns:a16="http://schemas.microsoft.com/office/drawing/2014/main" id="{7D20A349-049F-4C80-8B47-7FD3582A7B84}"/>
                </a:ext>
              </a:extLst>
            </p:cNvPr>
            <p:cNvSpPr>
              <a:spLocks noChangeArrowheads="1"/>
            </p:cNvSpPr>
            <p:nvPr/>
          </p:nvSpPr>
          <p:spPr bwMode="auto">
            <a:xfrm>
              <a:off x="5828" y="2245"/>
              <a:ext cx="103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Rectangle 40">
              <a:extLst>
                <a:ext uri="{FF2B5EF4-FFF2-40B4-BE49-F238E27FC236}">
                  <a16:creationId xmlns:a16="http://schemas.microsoft.com/office/drawing/2014/main" id="{CDE1D2D3-B9DD-4364-A391-2AE9FF3A3C83}"/>
                </a:ext>
              </a:extLst>
            </p:cNvPr>
            <p:cNvSpPr>
              <a:spLocks noChangeArrowheads="1"/>
            </p:cNvSpPr>
            <p:nvPr/>
          </p:nvSpPr>
          <p:spPr bwMode="auto">
            <a:xfrm>
              <a:off x="1633" y="2265"/>
              <a:ext cx="7" cy="3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41">
              <a:extLst>
                <a:ext uri="{FF2B5EF4-FFF2-40B4-BE49-F238E27FC236}">
                  <a16:creationId xmlns:a16="http://schemas.microsoft.com/office/drawing/2014/main" id="{94C58A34-8C21-4E16-A818-54F86ABE9388}"/>
                </a:ext>
              </a:extLst>
            </p:cNvPr>
            <p:cNvSpPr>
              <a:spLocks noChangeArrowheads="1"/>
            </p:cNvSpPr>
            <p:nvPr/>
          </p:nvSpPr>
          <p:spPr bwMode="auto">
            <a:xfrm>
              <a:off x="2740" y="2265"/>
              <a:ext cx="8" cy="3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42">
              <a:extLst>
                <a:ext uri="{FF2B5EF4-FFF2-40B4-BE49-F238E27FC236}">
                  <a16:creationId xmlns:a16="http://schemas.microsoft.com/office/drawing/2014/main" id="{BB389C61-71EA-4B4A-A0BE-CD16B5FCAAA2}"/>
                </a:ext>
              </a:extLst>
            </p:cNvPr>
            <p:cNvSpPr>
              <a:spLocks noChangeArrowheads="1"/>
            </p:cNvSpPr>
            <p:nvPr/>
          </p:nvSpPr>
          <p:spPr bwMode="auto">
            <a:xfrm>
              <a:off x="3722" y="2265"/>
              <a:ext cx="8" cy="3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43">
              <a:extLst>
                <a:ext uri="{FF2B5EF4-FFF2-40B4-BE49-F238E27FC236}">
                  <a16:creationId xmlns:a16="http://schemas.microsoft.com/office/drawing/2014/main" id="{B42DFB33-FFD7-4469-8AF6-5263E4D6DDAF}"/>
                </a:ext>
              </a:extLst>
            </p:cNvPr>
            <p:cNvSpPr>
              <a:spLocks noChangeArrowheads="1"/>
            </p:cNvSpPr>
            <p:nvPr/>
          </p:nvSpPr>
          <p:spPr bwMode="auto">
            <a:xfrm>
              <a:off x="4768" y="2265"/>
              <a:ext cx="8" cy="3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4">
              <a:extLst>
                <a:ext uri="{FF2B5EF4-FFF2-40B4-BE49-F238E27FC236}">
                  <a16:creationId xmlns:a16="http://schemas.microsoft.com/office/drawing/2014/main" id="{885F845D-67FE-463F-A132-B833C4B6F617}"/>
                </a:ext>
              </a:extLst>
            </p:cNvPr>
            <p:cNvSpPr>
              <a:spLocks noChangeArrowheads="1"/>
            </p:cNvSpPr>
            <p:nvPr/>
          </p:nvSpPr>
          <p:spPr bwMode="auto">
            <a:xfrm>
              <a:off x="5813" y="2265"/>
              <a:ext cx="8" cy="3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45">
              <a:extLst>
                <a:ext uri="{FF2B5EF4-FFF2-40B4-BE49-F238E27FC236}">
                  <a16:creationId xmlns:a16="http://schemas.microsoft.com/office/drawing/2014/main" id="{56010CBD-A929-4F8C-B96B-29BBB17FF461}"/>
                </a:ext>
              </a:extLst>
            </p:cNvPr>
            <p:cNvSpPr>
              <a:spLocks noChangeArrowheads="1"/>
            </p:cNvSpPr>
            <p:nvPr/>
          </p:nvSpPr>
          <p:spPr bwMode="auto">
            <a:xfrm>
              <a:off x="935" y="2861"/>
              <a:ext cx="47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rPr>
                <a:t>帧控制</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2" name="Rectangle 46">
              <a:extLst>
                <a:ext uri="{FF2B5EF4-FFF2-40B4-BE49-F238E27FC236}">
                  <a16:creationId xmlns:a16="http://schemas.microsoft.com/office/drawing/2014/main" id="{C2EAEC2B-EBC2-470E-AD12-B8BC79A4A678}"/>
                </a:ext>
              </a:extLst>
            </p:cNvPr>
            <p:cNvSpPr>
              <a:spLocks noChangeArrowheads="1"/>
            </p:cNvSpPr>
            <p:nvPr/>
          </p:nvSpPr>
          <p:spPr bwMode="auto">
            <a:xfrm>
              <a:off x="1293" y="2861"/>
              <a:ext cx="4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3" name="Rectangle 47">
              <a:extLst>
                <a:ext uri="{FF2B5EF4-FFF2-40B4-BE49-F238E27FC236}">
                  <a16:creationId xmlns:a16="http://schemas.microsoft.com/office/drawing/2014/main" id="{A167B9C0-499E-4755-ADB3-8F67E5072D8E}"/>
                </a:ext>
              </a:extLst>
            </p:cNvPr>
            <p:cNvSpPr>
              <a:spLocks noChangeArrowheads="1"/>
            </p:cNvSpPr>
            <p:nvPr/>
          </p:nvSpPr>
          <p:spPr bwMode="auto">
            <a:xfrm>
              <a:off x="1951" y="2690"/>
              <a:ext cx="63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rPr>
                <a:t>目的端点</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4" name="Rectangle 48">
              <a:extLst>
                <a:ext uri="{FF2B5EF4-FFF2-40B4-BE49-F238E27FC236}">
                  <a16:creationId xmlns:a16="http://schemas.microsoft.com/office/drawing/2014/main" id="{95FF8D9F-C6D8-4C1B-99F8-ED56BD23CB1F}"/>
                </a:ext>
              </a:extLst>
            </p:cNvPr>
            <p:cNvSpPr>
              <a:spLocks noChangeArrowheads="1"/>
            </p:cNvSpPr>
            <p:nvPr/>
          </p:nvSpPr>
          <p:spPr bwMode="auto">
            <a:xfrm>
              <a:off x="2428" y="2690"/>
              <a:ext cx="4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5" name="Rectangle 49">
              <a:extLst>
                <a:ext uri="{FF2B5EF4-FFF2-40B4-BE49-F238E27FC236}">
                  <a16:creationId xmlns:a16="http://schemas.microsoft.com/office/drawing/2014/main" id="{58B9D8DB-AEAD-41D3-A484-16E4E48E07AE}"/>
                </a:ext>
              </a:extLst>
            </p:cNvPr>
            <p:cNvSpPr>
              <a:spLocks noChangeArrowheads="1"/>
            </p:cNvSpPr>
            <p:nvPr/>
          </p:nvSpPr>
          <p:spPr bwMode="auto">
            <a:xfrm>
              <a:off x="2996" y="2690"/>
              <a:ext cx="15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rPr>
                <a:t>簇</a:t>
              </a:r>
              <a:endParaRPr kumimoji="0" lang="zh-CN" altLang="zh-CN" sz="1800" b="0" i="0" u="none" strike="noStrike" cap="none" normalizeH="0" baseline="0" dirty="0">
                <a:ln>
                  <a:noFill/>
                </a:ln>
                <a:solidFill>
                  <a:srgbClr val="000000"/>
                </a:solidFill>
                <a:effectLst/>
              </a:endParaRPr>
            </a:p>
          </p:txBody>
        </p:sp>
        <p:sp>
          <p:nvSpPr>
            <p:cNvPr id="56" name="Rectangle 50">
              <a:extLst>
                <a:ext uri="{FF2B5EF4-FFF2-40B4-BE49-F238E27FC236}">
                  <a16:creationId xmlns:a16="http://schemas.microsoft.com/office/drawing/2014/main" id="{577B1731-89DE-446E-8530-BF144C74AFE0}"/>
                </a:ext>
              </a:extLst>
            </p:cNvPr>
            <p:cNvSpPr>
              <a:spLocks noChangeArrowheads="1"/>
            </p:cNvSpPr>
            <p:nvPr/>
          </p:nvSpPr>
          <p:spPr bwMode="auto">
            <a:xfrm>
              <a:off x="3116" y="2690"/>
              <a:ext cx="15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rPr>
                <a:t>标</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7" name="Rectangle 51">
              <a:extLst>
                <a:ext uri="{FF2B5EF4-FFF2-40B4-BE49-F238E27FC236}">
                  <a16:creationId xmlns:a16="http://schemas.microsoft.com/office/drawing/2014/main" id="{A5B87A71-F403-4857-8273-38689B3CC15B}"/>
                </a:ext>
              </a:extLst>
            </p:cNvPr>
            <p:cNvSpPr>
              <a:spLocks noChangeArrowheads="1"/>
            </p:cNvSpPr>
            <p:nvPr/>
          </p:nvSpPr>
          <p:spPr bwMode="auto">
            <a:xfrm>
              <a:off x="3236" y="2690"/>
              <a:ext cx="15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rPr>
                <a:t>识</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8" name="Rectangle 52">
              <a:extLst>
                <a:ext uri="{FF2B5EF4-FFF2-40B4-BE49-F238E27FC236}">
                  <a16:creationId xmlns:a16="http://schemas.microsoft.com/office/drawing/2014/main" id="{409FB27E-623B-4342-B86F-D0705B47FDB7}"/>
                </a:ext>
              </a:extLst>
            </p:cNvPr>
            <p:cNvSpPr>
              <a:spLocks noChangeArrowheads="1"/>
            </p:cNvSpPr>
            <p:nvPr/>
          </p:nvSpPr>
          <p:spPr bwMode="auto">
            <a:xfrm>
              <a:off x="3354" y="2690"/>
              <a:ext cx="15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rPr>
                <a:t>符</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9" name="Rectangle 53">
              <a:extLst>
                <a:ext uri="{FF2B5EF4-FFF2-40B4-BE49-F238E27FC236}">
                  <a16:creationId xmlns:a16="http://schemas.microsoft.com/office/drawing/2014/main" id="{56F0E504-2DF6-4E6B-B790-0F40DE11DCA9}"/>
                </a:ext>
              </a:extLst>
            </p:cNvPr>
            <p:cNvSpPr>
              <a:spLocks noChangeArrowheads="1"/>
            </p:cNvSpPr>
            <p:nvPr/>
          </p:nvSpPr>
          <p:spPr bwMode="auto">
            <a:xfrm>
              <a:off x="3472" y="2690"/>
              <a:ext cx="4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0" name="Rectangle 54">
              <a:extLst>
                <a:ext uri="{FF2B5EF4-FFF2-40B4-BE49-F238E27FC236}">
                  <a16:creationId xmlns:a16="http://schemas.microsoft.com/office/drawing/2014/main" id="{E78ED7C4-563F-4559-8F8D-D187FD36F1F1}"/>
                </a:ext>
              </a:extLst>
            </p:cNvPr>
            <p:cNvSpPr>
              <a:spLocks noChangeArrowheads="1"/>
            </p:cNvSpPr>
            <p:nvPr/>
          </p:nvSpPr>
          <p:spPr bwMode="auto">
            <a:xfrm>
              <a:off x="3831" y="2690"/>
              <a:ext cx="793"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rPr>
                <a:t>协议子集标</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1" name="Rectangle 55">
              <a:extLst>
                <a:ext uri="{FF2B5EF4-FFF2-40B4-BE49-F238E27FC236}">
                  <a16:creationId xmlns:a16="http://schemas.microsoft.com/office/drawing/2014/main" id="{6A4151BE-80E5-4FC1-8909-1C1D9CB354C9}"/>
                </a:ext>
              </a:extLst>
            </p:cNvPr>
            <p:cNvSpPr>
              <a:spLocks noChangeArrowheads="1"/>
            </p:cNvSpPr>
            <p:nvPr/>
          </p:nvSpPr>
          <p:spPr bwMode="auto">
            <a:xfrm>
              <a:off x="4427" y="2690"/>
              <a:ext cx="15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rPr>
                <a:t>识</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2" name="Rectangle 56">
              <a:extLst>
                <a:ext uri="{FF2B5EF4-FFF2-40B4-BE49-F238E27FC236}">
                  <a16:creationId xmlns:a16="http://schemas.microsoft.com/office/drawing/2014/main" id="{BA4B5D22-7CFA-4035-9731-BBA2B3C35BDB}"/>
                </a:ext>
              </a:extLst>
            </p:cNvPr>
            <p:cNvSpPr>
              <a:spLocks noChangeArrowheads="1"/>
            </p:cNvSpPr>
            <p:nvPr/>
          </p:nvSpPr>
          <p:spPr bwMode="auto">
            <a:xfrm>
              <a:off x="4547" y="2690"/>
              <a:ext cx="15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rPr>
                <a:t>符</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3" name="Rectangle 57">
              <a:extLst>
                <a:ext uri="{FF2B5EF4-FFF2-40B4-BE49-F238E27FC236}">
                  <a16:creationId xmlns:a16="http://schemas.microsoft.com/office/drawing/2014/main" id="{F14ECFAE-F86C-4508-8697-A6F2FB8E0B43}"/>
                </a:ext>
              </a:extLst>
            </p:cNvPr>
            <p:cNvSpPr>
              <a:spLocks noChangeArrowheads="1"/>
            </p:cNvSpPr>
            <p:nvPr/>
          </p:nvSpPr>
          <p:spPr bwMode="auto">
            <a:xfrm>
              <a:off x="4665" y="2690"/>
              <a:ext cx="4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4" name="Rectangle 58">
              <a:extLst>
                <a:ext uri="{FF2B5EF4-FFF2-40B4-BE49-F238E27FC236}">
                  <a16:creationId xmlns:a16="http://schemas.microsoft.com/office/drawing/2014/main" id="{44F04809-0E3C-40F6-A372-80E59BF46437}"/>
                </a:ext>
              </a:extLst>
            </p:cNvPr>
            <p:cNvSpPr>
              <a:spLocks noChangeArrowheads="1"/>
            </p:cNvSpPr>
            <p:nvPr/>
          </p:nvSpPr>
          <p:spPr bwMode="auto">
            <a:xfrm>
              <a:off x="5115" y="2690"/>
              <a:ext cx="47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rPr>
                <a:t>源端点</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5" name="Rectangle 59">
              <a:extLst>
                <a:ext uri="{FF2B5EF4-FFF2-40B4-BE49-F238E27FC236}">
                  <a16:creationId xmlns:a16="http://schemas.microsoft.com/office/drawing/2014/main" id="{2EDD0AF9-4B1B-42FD-8273-41C650392682}"/>
                </a:ext>
              </a:extLst>
            </p:cNvPr>
            <p:cNvSpPr>
              <a:spLocks noChangeArrowheads="1"/>
            </p:cNvSpPr>
            <p:nvPr/>
          </p:nvSpPr>
          <p:spPr bwMode="auto">
            <a:xfrm>
              <a:off x="5474" y="2690"/>
              <a:ext cx="4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6" name="Rectangle 60">
              <a:extLst>
                <a:ext uri="{FF2B5EF4-FFF2-40B4-BE49-F238E27FC236}">
                  <a16:creationId xmlns:a16="http://schemas.microsoft.com/office/drawing/2014/main" id="{29F03F37-44EE-4ACA-8F94-470FE0881F47}"/>
                </a:ext>
              </a:extLst>
            </p:cNvPr>
            <p:cNvSpPr>
              <a:spLocks noChangeArrowheads="1"/>
            </p:cNvSpPr>
            <p:nvPr/>
          </p:nvSpPr>
          <p:spPr bwMode="auto">
            <a:xfrm>
              <a:off x="6219" y="2861"/>
              <a:ext cx="31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rPr>
                <a:t>净荷</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7" name="Rectangle 61">
              <a:extLst>
                <a:ext uri="{FF2B5EF4-FFF2-40B4-BE49-F238E27FC236}">
                  <a16:creationId xmlns:a16="http://schemas.microsoft.com/office/drawing/2014/main" id="{5855CA7A-2F0C-4E0A-A0F6-8DBC80B729C8}"/>
                </a:ext>
              </a:extLst>
            </p:cNvPr>
            <p:cNvSpPr>
              <a:spLocks noChangeArrowheads="1"/>
            </p:cNvSpPr>
            <p:nvPr/>
          </p:nvSpPr>
          <p:spPr bwMode="auto">
            <a:xfrm>
              <a:off x="6457" y="2861"/>
              <a:ext cx="4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8" name="Rectangle 62">
              <a:extLst>
                <a:ext uri="{FF2B5EF4-FFF2-40B4-BE49-F238E27FC236}">
                  <a16:creationId xmlns:a16="http://schemas.microsoft.com/office/drawing/2014/main" id="{78D5D225-4158-4D45-8A40-5E505E85C87A}"/>
                </a:ext>
              </a:extLst>
            </p:cNvPr>
            <p:cNvSpPr>
              <a:spLocks noChangeArrowheads="1"/>
            </p:cNvSpPr>
            <p:nvPr/>
          </p:nvSpPr>
          <p:spPr bwMode="auto">
            <a:xfrm>
              <a:off x="592" y="2599"/>
              <a:ext cx="1041"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Rectangle 63">
              <a:extLst>
                <a:ext uri="{FF2B5EF4-FFF2-40B4-BE49-F238E27FC236}">
                  <a16:creationId xmlns:a16="http://schemas.microsoft.com/office/drawing/2014/main" id="{771EB649-A4D8-4C11-B815-3C3B38366BD0}"/>
                </a:ext>
              </a:extLst>
            </p:cNvPr>
            <p:cNvSpPr>
              <a:spLocks noChangeArrowheads="1"/>
            </p:cNvSpPr>
            <p:nvPr/>
          </p:nvSpPr>
          <p:spPr bwMode="auto">
            <a:xfrm>
              <a:off x="1633" y="2599"/>
              <a:ext cx="7"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Rectangle 64">
              <a:extLst>
                <a:ext uri="{FF2B5EF4-FFF2-40B4-BE49-F238E27FC236}">
                  <a16:creationId xmlns:a16="http://schemas.microsoft.com/office/drawing/2014/main" id="{2C150172-E7D8-4FB5-91C3-B65EBA2699D6}"/>
                </a:ext>
              </a:extLst>
            </p:cNvPr>
            <p:cNvSpPr>
              <a:spLocks noChangeArrowheads="1"/>
            </p:cNvSpPr>
            <p:nvPr/>
          </p:nvSpPr>
          <p:spPr bwMode="auto">
            <a:xfrm>
              <a:off x="1640" y="2599"/>
              <a:ext cx="110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Rectangle 65">
              <a:extLst>
                <a:ext uri="{FF2B5EF4-FFF2-40B4-BE49-F238E27FC236}">
                  <a16:creationId xmlns:a16="http://schemas.microsoft.com/office/drawing/2014/main" id="{39FDBA6F-1CB0-4271-9764-8D4315348CA7}"/>
                </a:ext>
              </a:extLst>
            </p:cNvPr>
            <p:cNvSpPr>
              <a:spLocks noChangeArrowheads="1"/>
            </p:cNvSpPr>
            <p:nvPr/>
          </p:nvSpPr>
          <p:spPr bwMode="auto">
            <a:xfrm>
              <a:off x="2740" y="2599"/>
              <a:ext cx="8"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Rectangle 66">
              <a:extLst>
                <a:ext uri="{FF2B5EF4-FFF2-40B4-BE49-F238E27FC236}">
                  <a16:creationId xmlns:a16="http://schemas.microsoft.com/office/drawing/2014/main" id="{5E8C038C-CB9A-42E6-827D-18B9CD5B76E6}"/>
                </a:ext>
              </a:extLst>
            </p:cNvPr>
            <p:cNvSpPr>
              <a:spLocks noChangeArrowheads="1"/>
            </p:cNvSpPr>
            <p:nvPr/>
          </p:nvSpPr>
          <p:spPr bwMode="auto">
            <a:xfrm>
              <a:off x="2748" y="2599"/>
              <a:ext cx="974"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Rectangle 67">
              <a:extLst>
                <a:ext uri="{FF2B5EF4-FFF2-40B4-BE49-F238E27FC236}">
                  <a16:creationId xmlns:a16="http://schemas.microsoft.com/office/drawing/2014/main" id="{42901234-6523-4B98-9975-B62C6BAB599C}"/>
                </a:ext>
              </a:extLst>
            </p:cNvPr>
            <p:cNvSpPr>
              <a:spLocks noChangeArrowheads="1"/>
            </p:cNvSpPr>
            <p:nvPr/>
          </p:nvSpPr>
          <p:spPr bwMode="auto">
            <a:xfrm>
              <a:off x="3722" y="2599"/>
              <a:ext cx="8"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Rectangle 68">
              <a:extLst>
                <a:ext uri="{FF2B5EF4-FFF2-40B4-BE49-F238E27FC236}">
                  <a16:creationId xmlns:a16="http://schemas.microsoft.com/office/drawing/2014/main" id="{046A7BC2-EC6F-4E15-B17F-083476FB93AB}"/>
                </a:ext>
              </a:extLst>
            </p:cNvPr>
            <p:cNvSpPr>
              <a:spLocks noChangeArrowheads="1"/>
            </p:cNvSpPr>
            <p:nvPr/>
          </p:nvSpPr>
          <p:spPr bwMode="auto">
            <a:xfrm>
              <a:off x="3730" y="2599"/>
              <a:ext cx="1038"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Rectangle 69">
              <a:extLst>
                <a:ext uri="{FF2B5EF4-FFF2-40B4-BE49-F238E27FC236}">
                  <a16:creationId xmlns:a16="http://schemas.microsoft.com/office/drawing/2014/main" id="{6B2C830F-85AA-4B86-BCEC-7EF7600D2B7B}"/>
                </a:ext>
              </a:extLst>
            </p:cNvPr>
            <p:cNvSpPr>
              <a:spLocks noChangeArrowheads="1"/>
            </p:cNvSpPr>
            <p:nvPr/>
          </p:nvSpPr>
          <p:spPr bwMode="auto">
            <a:xfrm>
              <a:off x="4768" y="2599"/>
              <a:ext cx="8"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Rectangle 70">
              <a:extLst>
                <a:ext uri="{FF2B5EF4-FFF2-40B4-BE49-F238E27FC236}">
                  <a16:creationId xmlns:a16="http://schemas.microsoft.com/office/drawing/2014/main" id="{9D8966F8-3A97-41FE-A1B4-7E8C41268AF9}"/>
                </a:ext>
              </a:extLst>
            </p:cNvPr>
            <p:cNvSpPr>
              <a:spLocks noChangeArrowheads="1"/>
            </p:cNvSpPr>
            <p:nvPr/>
          </p:nvSpPr>
          <p:spPr bwMode="auto">
            <a:xfrm>
              <a:off x="4776" y="2599"/>
              <a:ext cx="1037"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Rectangle 71">
              <a:extLst>
                <a:ext uri="{FF2B5EF4-FFF2-40B4-BE49-F238E27FC236}">
                  <a16:creationId xmlns:a16="http://schemas.microsoft.com/office/drawing/2014/main" id="{56CB39CF-6010-412D-8C84-D9F6AEADED60}"/>
                </a:ext>
              </a:extLst>
            </p:cNvPr>
            <p:cNvSpPr>
              <a:spLocks noChangeArrowheads="1"/>
            </p:cNvSpPr>
            <p:nvPr/>
          </p:nvSpPr>
          <p:spPr bwMode="auto">
            <a:xfrm>
              <a:off x="5813" y="2599"/>
              <a:ext cx="8"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Rectangle 72">
              <a:extLst>
                <a:ext uri="{FF2B5EF4-FFF2-40B4-BE49-F238E27FC236}">
                  <a16:creationId xmlns:a16="http://schemas.microsoft.com/office/drawing/2014/main" id="{3636DE5C-3AFA-4B5E-A5C6-FE25E2F612BA}"/>
                </a:ext>
              </a:extLst>
            </p:cNvPr>
            <p:cNvSpPr>
              <a:spLocks noChangeArrowheads="1"/>
            </p:cNvSpPr>
            <p:nvPr/>
          </p:nvSpPr>
          <p:spPr bwMode="auto">
            <a:xfrm>
              <a:off x="5821" y="2599"/>
              <a:ext cx="1039"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Rectangle 73">
              <a:extLst>
                <a:ext uri="{FF2B5EF4-FFF2-40B4-BE49-F238E27FC236}">
                  <a16:creationId xmlns:a16="http://schemas.microsoft.com/office/drawing/2014/main" id="{60608C68-A773-4294-AD74-542F349E9F2C}"/>
                </a:ext>
              </a:extLst>
            </p:cNvPr>
            <p:cNvSpPr>
              <a:spLocks noChangeArrowheads="1"/>
            </p:cNvSpPr>
            <p:nvPr/>
          </p:nvSpPr>
          <p:spPr bwMode="auto">
            <a:xfrm>
              <a:off x="1633" y="2609"/>
              <a:ext cx="7" cy="3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Rectangle 74">
              <a:extLst>
                <a:ext uri="{FF2B5EF4-FFF2-40B4-BE49-F238E27FC236}">
                  <a16:creationId xmlns:a16="http://schemas.microsoft.com/office/drawing/2014/main" id="{BD58B0C2-F3E6-40FB-9746-3ED4A9ED8C88}"/>
                </a:ext>
              </a:extLst>
            </p:cNvPr>
            <p:cNvSpPr>
              <a:spLocks noChangeArrowheads="1"/>
            </p:cNvSpPr>
            <p:nvPr/>
          </p:nvSpPr>
          <p:spPr bwMode="auto">
            <a:xfrm>
              <a:off x="2740" y="2609"/>
              <a:ext cx="8" cy="3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Rectangle 75">
              <a:extLst>
                <a:ext uri="{FF2B5EF4-FFF2-40B4-BE49-F238E27FC236}">
                  <a16:creationId xmlns:a16="http://schemas.microsoft.com/office/drawing/2014/main" id="{A6A2CA1F-9DD0-4E14-93F1-50C9B964684A}"/>
                </a:ext>
              </a:extLst>
            </p:cNvPr>
            <p:cNvSpPr>
              <a:spLocks noChangeArrowheads="1"/>
            </p:cNvSpPr>
            <p:nvPr/>
          </p:nvSpPr>
          <p:spPr bwMode="auto">
            <a:xfrm>
              <a:off x="3722" y="2609"/>
              <a:ext cx="8" cy="3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Rectangle 76">
              <a:extLst>
                <a:ext uri="{FF2B5EF4-FFF2-40B4-BE49-F238E27FC236}">
                  <a16:creationId xmlns:a16="http://schemas.microsoft.com/office/drawing/2014/main" id="{6E806DD4-615E-43D0-B01E-7F8289305AF8}"/>
                </a:ext>
              </a:extLst>
            </p:cNvPr>
            <p:cNvSpPr>
              <a:spLocks noChangeArrowheads="1"/>
            </p:cNvSpPr>
            <p:nvPr/>
          </p:nvSpPr>
          <p:spPr bwMode="auto">
            <a:xfrm>
              <a:off x="4768" y="2609"/>
              <a:ext cx="8" cy="3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Rectangle 77">
              <a:extLst>
                <a:ext uri="{FF2B5EF4-FFF2-40B4-BE49-F238E27FC236}">
                  <a16:creationId xmlns:a16="http://schemas.microsoft.com/office/drawing/2014/main" id="{DFAA692C-D28F-46ED-88B9-A858FA6FAF21}"/>
                </a:ext>
              </a:extLst>
            </p:cNvPr>
            <p:cNvSpPr>
              <a:spLocks noChangeArrowheads="1"/>
            </p:cNvSpPr>
            <p:nvPr/>
          </p:nvSpPr>
          <p:spPr bwMode="auto">
            <a:xfrm>
              <a:off x="5813" y="2609"/>
              <a:ext cx="8" cy="3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Rectangle 78">
              <a:extLst>
                <a:ext uri="{FF2B5EF4-FFF2-40B4-BE49-F238E27FC236}">
                  <a16:creationId xmlns:a16="http://schemas.microsoft.com/office/drawing/2014/main" id="{259EE3A8-7E4E-4B4F-ABE9-300E0B699462}"/>
                </a:ext>
              </a:extLst>
            </p:cNvPr>
            <p:cNvSpPr>
              <a:spLocks noChangeArrowheads="1"/>
            </p:cNvSpPr>
            <p:nvPr/>
          </p:nvSpPr>
          <p:spPr bwMode="auto">
            <a:xfrm>
              <a:off x="3487" y="3031"/>
              <a:ext cx="63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rPr>
                <a:t>地址子域</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5" name="Rectangle 79">
              <a:extLst>
                <a:ext uri="{FF2B5EF4-FFF2-40B4-BE49-F238E27FC236}">
                  <a16:creationId xmlns:a16="http://schemas.microsoft.com/office/drawing/2014/main" id="{BAFA4E69-479A-4717-8FE7-479FBB314C46}"/>
                </a:ext>
              </a:extLst>
            </p:cNvPr>
            <p:cNvSpPr>
              <a:spLocks noChangeArrowheads="1"/>
            </p:cNvSpPr>
            <p:nvPr/>
          </p:nvSpPr>
          <p:spPr bwMode="auto">
            <a:xfrm>
              <a:off x="3964" y="3031"/>
              <a:ext cx="4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6" name="Rectangle 80">
              <a:extLst>
                <a:ext uri="{FF2B5EF4-FFF2-40B4-BE49-F238E27FC236}">
                  <a16:creationId xmlns:a16="http://schemas.microsoft.com/office/drawing/2014/main" id="{F36A96F7-5811-4C7C-BE1C-713D86FC3EF3}"/>
                </a:ext>
              </a:extLst>
            </p:cNvPr>
            <p:cNvSpPr>
              <a:spLocks noChangeArrowheads="1"/>
            </p:cNvSpPr>
            <p:nvPr/>
          </p:nvSpPr>
          <p:spPr bwMode="auto">
            <a:xfrm>
              <a:off x="1633" y="2940"/>
              <a:ext cx="7"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Rectangle 81">
              <a:extLst>
                <a:ext uri="{FF2B5EF4-FFF2-40B4-BE49-F238E27FC236}">
                  <a16:creationId xmlns:a16="http://schemas.microsoft.com/office/drawing/2014/main" id="{7E2783B6-B1BA-4E2E-A7B8-8B52A7ED8B28}"/>
                </a:ext>
              </a:extLst>
            </p:cNvPr>
            <p:cNvSpPr>
              <a:spLocks noChangeArrowheads="1"/>
            </p:cNvSpPr>
            <p:nvPr/>
          </p:nvSpPr>
          <p:spPr bwMode="auto">
            <a:xfrm>
              <a:off x="1640" y="2940"/>
              <a:ext cx="110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Rectangle 82">
              <a:extLst>
                <a:ext uri="{FF2B5EF4-FFF2-40B4-BE49-F238E27FC236}">
                  <a16:creationId xmlns:a16="http://schemas.microsoft.com/office/drawing/2014/main" id="{1F0E704C-E700-43BD-BD45-292D229A6852}"/>
                </a:ext>
              </a:extLst>
            </p:cNvPr>
            <p:cNvSpPr>
              <a:spLocks noChangeArrowheads="1"/>
            </p:cNvSpPr>
            <p:nvPr/>
          </p:nvSpPr>
          <p:spPr bwMode="auto">
            <a:xfrm>
              <a:off x="2740" y="2940"/>
              <a:ext cx="8"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Rectangle 83">
              <a:extLst>
                <a:ext uri="{FF2B5EF4-FFF2-40B4-BE49-F238E27FC236}">
                  <a16:creationId xmlns:a16="http://schemas.microsoft.com/office/drawing/2014/main" id="{4E30F8AC-3BD2-4036-917D-FF0F3BF8144A}"/>
                </a:ext>
              </a:extLst>
            </p:cNvPr>
            <p:cNvSpPr>
              <a:spLocks noChangeArrowheads="1"/>
            </p:cNvSpPr>
            <p:nvPr/>
          </p:nvSpPr>
          <p:spPr bwMode="auto">
            <a:xfrm>
              <a:off x="2748" y="2940"/>
              <a:ext cx="974"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Rectangle 84">
              <a:extLst>
                <a:ext uri="{FF2B5EF4-FFF2-40B4-BE49-F238E27FC236}">
                  <a16:creationId xmlns:a16="http://schemas.microsoft.com/office/drawing/2014/main" id="{14DA9BAE-4601-4CA6-BCFE-8DE0E3DFCE41}"/>
                </a:ext>
              </a:extLst>
            </p:cNvPr>
            <p:cNvSpPr>
              <a:spLocks noChangeArrowheads="1"/>
            </p:cNvSpPr>
            <p:nvPr/>
          </p:nvSpPr>
          <p:spPr bwMode="auto">
            <a:xfrm>
              <a:off x="3722" y="2940"/>
              <a:ext cx="8"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Rectangle 85">
              <a:extLst>
                <a:ext uri="{FF2B5EF4-FFF2-40B4-BE49-F238E27FC236}">
                  <a16:creationId xmlns:a16="http://schemas.microsoft.com/office/drawing/2014/main" id="{5BDD6A65-8220-4496-AE38-C753AC890126}"/>
                </a:ext>
              </a:extLst>
            </p:cNvPr>
            <p:cNvSpPr>
              <a:spLocks noChangeArrowheads="1"/>
            </p:cNvSpPr>
            <p:nvPr/>
          </p:nvSpPr>
          <p:spPr bwMode="auto">
            <a:xfrm>
              <a:off x="3730" y="2940"/>
              <a:ext cx="1038"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Rectangle 86">
              <a:extLst>
                <a:ext uri="{FF2B5EF4-FFF2-40B4-BE49-F238E27FC236}">
                  <a16:creationId xmlns:a16="http://schemas.microsoft.com/office/drawing/2014/main" id="{7BE419BE-9D05-4876-9E09-2D40D13BB3E4}"/>
                </a:ext>
              </a:extLst>
            </p:cNvPr>
            <p:cNvSpPr>
              <a:spLocks noChangeArrowheads="1"/>
            </p:cNvSpPr>
            <p:nvPr/>
          </p:nvSpPr>
          <p:spPr bwMode="auto">
            <a:xfrm>
              <a:off x="4768" y="2940"/>
              <a:ext cx="8"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Rectangle 87">
              <a:extLst>
                <a:ext uri="{FF2B5EF4-FFF2-40B4-BE49-F238E27FC236}">
                  <a16:creationId xmlns:a16="http://schemas.microsoft.com/office/drawing/2014/main" id="{A2AC5F71-722B-4049-BFFD-6875A6D7D81A}"/>
                </a:ext>
              </a:extLst>
            </p:cNvPr>
            <p:cNvSpPr>
              <a:spLocks noChangeArrowheads="1"/>
            </p:cNvSpPr>
            <p:nvPr/>
          </p:nvSpPr>
          <p:spPr bwMode="auto">
            <a:xfrm>
              <a:off x="4776" y="2940"/>
              <a:ext cx="1037"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Rectangle 88">
              <a:extLst>
                <a:ext uri="{FF2B5EF4-FFF2-40B4-BE49-F238E27FC236}">
                  <a16:creationId xmlns:a16="http://schemas.microsoft.com/office/drawing/2014/main" id="{F5CBDFBA-6993-469C-992B-5D983104BF28}"/>
                </a:ext>
              </a:extLst>
            </p:cNvPr>
            <p:cNvSpPr>
              <a:spLocks noChangeArrowheads="1"/>
            </p:cNvSpPr>
            <p:nvPr/>
          </p:nvSpPr>
          <p:spPr bwMode="auto">
            <a:xfrm>
              <a:off x="5813" y="2940"/>
              <a:ext cx="8"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Rectangle 89">
              <a:extLst>
                <a:ext uri="{FF2B5EF4-FFF2-40B4-BE49-F238E27FC236}">
                  <a16:creationId xmlns:a16="http://schemas.microsoft.com/office/drawing/2014/main" id="{66FBAB12-ED30-4238-9E05-66816AC80CDE}"/>
                </a:ext>
              </a:extLst>
            </p:cNvPr>
            <p:cNvSpPr>
              <a:spLocks noChangeArrowheads="1"/>
            </p:cNvSpPr>
            <p:nvPr/>
          </p:nvSpPr>
          <p:spPr bwMode="auto">
            <a:xfrm>
              <a:off x="1633" y="2950"/>
              <a:ext cx="7" cy="3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Rectangle 90">
              <a:extLst>
                <a:ext uri="{FF2B5EF4-FFF2-40B4-BE49-F238E27FC236}">
                  <a16:creationId xmlns:a16="http://schemas.microsoft.com/office/drawing/2014/main" id="{3AF97DCE-2AF6-499D-866B-56DDE04B8D3D}"/>
                </a:ext>
              </a:extLst>
            </p:cNvPr>
            <p:cNvSpPr>
              <a:spLocks noChangeArrowheads="1"/>
            </p:cNvSpPr>
            <p:nvPr/>
          </p:nvSpPr>
          <p:spPr bwMode="auto">
            <a:xfrm>
              <a:off x="5813" y="2950"/>
              <a:ext cx="8" cy="3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Rectangle 91">
              <a:extLst>
                <a:ext uri="{FF2B5EF4-FFF2-40B4-BE49-F238E27FC236}">
                  <a16:creationId xmlns:a16="http://schemas.microsoft.com/office/drawing/2014/main" id="{E28228FE-EA0B-473C-ADC8-A73AF9DC2D88}"/>
                </a:ext>
              </a:extLst>
            </p:cNvPr>
            <p:cNvSpPr>
              <a:spLocks noChangeArrowheads="1"/>
            </p:cNvSpPr>
            <p:nvPr/>
          </p:nvSpPr>
          <p:spPr bwMode="auto">
            <a:xfrm>
              <a:off x="2847" y="3372"/>
              <a:ext cx="95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rPr>
                <a:t>应用层数据头</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8" name="Rectangle 92">
              <a:extLst>
                <a:ext uri="{FF2B5EF4-FFF2-40B4-BE49-F238E27FC236}">
                  <a16:creationId xmlns:a16="http://schemas.microsoft.com/office/drawing/2014/main" id="{7082DE47-75FC-4991-8BBC-84AC6539C43D}"/>
                </a:ext>
              </a:extLst>
            </p:cNvPr>
            <p:cNvSpPr>
              <a:spLocks noChangeArrowheads="1"/>
            </p:cNvSpPr>
            <p:nvPr/>
          </p:nvSpPr>
          <p:spPr bwMode="auto">
            <a:xfrm>
              <a:off x="3562" y="3372"/>
              <a:ext cx="4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9" name="Rectangle 93">
              <a:extLst>
                <a:ext uri="{FF2B5EF4-FFF2-40B4-BE49-F238E27FC236}">
                  <a16:creationId xmlns:a16="http://schemas.microsoft.com/office/drawing/2014/main" id="{B9229162-7802-4E50-8858-FAC1E06CFD93}"/>
                </a:ext>
              </a:extLst>
            </p:cNvPr>
            <p:cNvSpPr>
              <a:spLocks noChangeArrowheads="1"/>
            </p:cNvSpPr>
            <p:nvPr/>
          </p:nvSpPr>
          <p:spPr bwMode="auto">
            <a:xfrm>
              <a:off x="6040" y="3372"/>
              <a:ext cx="793"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rPr>
                <a:t>应用层净荷</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0" name="Rectangle 94">
              <a:extLst>
                <a:ext uri="{FF2B5EF4-FFF2-40B4-BE49-F238E27FC236}">
                  <a16:creationId xmlns:a16="http://schemas.microsoft.com/office/drawing/2014/main" id="{652B2EE8-6A70-43E8-9F9F-A60E0CABC394}"/>
                </a:ext>
              </a:extLst>
            </p:cNvPr>
            <p:cNvSpPr>
              <a:spLocks noChangeArrowheads="1"/>
            </p:cNvSpPr>
            <p:nvPr/>
          </p:nvSpPr>
          <p:spPr bwMode="auto">
            <a:xfrm>
              <a:off x="6637" y="3372"/>
              <a:ext cx="4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1" name="Rectangle 95">
              <a:extLst>
                <a:ext uri="{FF2B5EF4-FFF2-40B4-BE49-F238E27FC236}">
                  <a16:creationId xmlns:a16="http://schemas.microsoft.com/office/drawing/2014/main" id="{25F0121C-3561-47F0-A19A-72BD9375A32F}"/>
                </a:ext>
              </a:extLst>
            </p:cNvPr>
            <p:cNvSpPr>
              <a:spLocks noChangeArrowheads="1"/>
            </p:cNvSpPr>
            <p:nvPr/>
          </p:nvSpPr>
          <p:spPr bwMode="auto">
            <a:xfrm>
              <a:off x="592" y="3281"/>
              <a:ext cx="1041"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Rectangle 96">
              <a:extLst>
                <a:ext uri="{FF2B5EF4-FFF2-40B4-BE49-F238E27FC236}">
                  <a16:creationId xmlns:a16="http://schemas.microsoft.com/office/drawing/2014/main" id="{23B581E6-D96B-4C34-A1A3-B674E9BAF5F9}"/>
                </a:ext>
              </a:extLst>
            </p:cNvPr>
            <p:cNvSpPr>
              <a:spLocks noChangeArrowheads="1"/>
            </p:cNvSpPr>
            <p:nvPr/>
          </p:nvSpPr>
          <p:spPr bwMode="auto">
            <a:xfrm>
              <a:off x="1633" y="3281"/>
              <a:ext cx="7"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Rectangle 97">
              <a:extLst>
                <a:ext uri="{FF2B5EF4-FFF2-40B4-BE49-F238E27FC236}">
                  <a16:creationId xmlns:a16="http://schemas.microsoft.com/office/drawing/2014/main" id="{7984DD3F-C61C-422A-B1CD-12F023DB742A}"/>
                </a:ext>
              </a:extLst>
            </p:cNvPr>
            <p:cNvSpPr>
              <a:spLocks noChangeArrowheads="1"/>
            </p:cNvSpPr>
            <p:nvPr/>
          </p:nvSpPr>
          <p:spPr bwMode="auto">
            <a:xfrm>
              <a:off x="1640" y="3281"/>
              <a:ext cx="4173"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Rectangle 98">
              <a:extLst>
                <a:ext uri="{FF2B5EF4-FFF2-40B4-BE49-F238E27FC236}">
                  <a16:creationId xmlns:a16="http://schemas.microsoft.com/office/drawing/2014/main" id="{EC27CFCB-F321-4704-9C2E-4CA91DDD4CC3}"/>
                </a:ext>
              </a:extLst>
            </p:cNvPr>
            <p:cNvSpPr>
              <a:spLocks noChangeArrowheads="1"/>
            </p:cNvSpPr>
            <p:nvPr/>
          </p:nvSpPr>
          <p:spPr bwMode="auto">
            <a:xfrm>
              <a:off x="5813" y="3281"/>
              <a:ext cx="8"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Rectangle 99">
              <a:extLst>
                <a:ext uri="{FF2B5EF4-FFF2-40B4-BE49-F238E27FC236}">
                  <a16:creationId xmlns:a16="http://schemas.microsoft.com/office/drawing/2014/main" id="{672BA4F7-FF81-48AB-A4D0-B256AAE04CAA}"/>
                </a:ext>
              </a:extLst>
            </p:cNvPr>
            <p:cNvSpPr>
              <a:spLocks noChangeArrowheads="1"/>
            </p:cNvSpPr>
            <p:nvPr/>
          </p:nvSpPr>
          <p:spPr bwMode="auto">
            <a:xfrm>
              <a:off x="5821" y="3281"/>
              <a:ext cx="1039"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Rectangle 100">
              <a:extLst>
                <a:ext uri="{FF2B5EF4-FFF2-40B4-BE49-F238E27FC236}">
                  <a16:creationId xmlns:a16="http://schemas.microsoft.com/office/drawing/2014/main" id="{D2B6BB52-39F3-424B-979D-B42BE69A1446}"/>
                </a:ext>
              </a:extLst>
            </p:cNvPr>
            <p:cNvSpPr>
              <a:spLocks noChangeArrowheads="1"/>
            </p:cNvSpPr>
            <p:nvPr/>
          </p:nvSpPr>
          <p:spPr bwMode="auto">
            <a:xfrm>
              <a:off x="580" y="3622"/>
              <a:ext cx="5233"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Rectangle 101">
              <a:extLst>
                <a:ext uri="{FF2B5EF4-FFF2-40B4-BE49-F238E27FC236}">
                  <a16:creationId xmlns:a16="http://schemas.microsoft.com/office/drawing/2014/main" id="{E125ED30-9C0D-4F61-8449-73112ED63DCA}"/>
                </a:ext>
              </a:extLst>
            </p:cNvPr>
            <p:cNvSpPr>
              <a:spLocks noChangeArrowheads="1"/>
            </p:cNvSpPr>
            <p:nvPr/>
          </p:nvSpPr>
          <p:spPr bwMode="auto">
            <a:xfrm>
              <a:off x="5813" y="3291"/>
              <a:ext cx="8" cy="3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Rectangle 102">
              <a:extLst>
                <a:ext uri="{FF2B5EF4-FFF2-40B4-BE49-F238E27FC236}">
                  <a16:creationId xmlns:a16="http://schemas.microsoft.com/office/drawing/2014/main" id="{74AE364C-A80B-4A43-BFE3-42E63F9FD178}"/>
                </a:ext>
              </a:extLst>
            </p:cNvPr>
            <p:cNvSpPr>
              <a:spLocks noChangeArrowheads="1"/>
            </p:cNvSpPr>
            <p:nvPr/>
          </p:nvSpPr>
          <p:spPr bwMode="auto">
            <a:xfrm>
              <a:off x="5813" y="3622"/>
              <a:ext cx="15"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Rectangle 103">
              <a:extLst>
                <a:ext uri="{FF2B5EF4-FFF2-40B4-BE49-F238E27FC236}">
                  <a16:creationId xmlns:a16="http://schemas.microsoft.com/office/drawing/2014/main" id="{BAEF2338-AF48-49B3-A0B6-8DBDA3901F86}"/>
                </a:ext>
              </a:extLst>
            </p:cNvPr>
            <p:cNvSpPr>
              <a:spLocks noChangeArrowheads="1"/>
            </p:cNvSpPr>
            <p:nvPr/>
          </p:nvSpPr>
          <p:spPr bwMode="auto">
            <a:xfrm>
              <a:off x="5828" y="3622"/>
              <a:ext cx="103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Rectangle 104">
              <a:extLst>
                <a:ext uri="{FF2B5EF4-FFF2-40B4-BE49-F238E27FC236}">
                  <a16:creationId xmlns:a16="http://schemas.microsoft.com/office/drawing/2014/main" id="{71ACD705-F76C-4A92-B51C-5D77DFF1A3ED}"/>
                </a:ext>
              </a:extLst>
            </p:cNvPr>
            <p:cNvSpPr>
              <a:spLocks noChangeArrowheads="1"/>
            </p:cNvSpPr>
            <p:nvPr/>
          </p:nvSpPr>
          <p:spPr bwMode="auto">
            <a:xfrm>
              <a:off x="529" y="3688"/>
              <a:ext cx="56"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buClrTx/>
                <a:buSzTx/>
                <a:buFontTx/>
                <a:buNone/>
                <a:tabLst/>
              </a:pPr>
              <a:r>
                <a:rPr kumimoji="0" lang="zh-CN" altLang="zh-CN" sz="2800" b="0" i="0" u="none" strike="noStrike" cap="none" normalizeH="0" baseline="0">
                  <a:ln>
                    <a:noFill/>
                  </a:ln>
                  <a:solidFill>
                    <a:srgbClr val="000000"/>
                  </a:solidFill>
                  <a:effectLst/>
                  <a:latin typeface="Times New Roman" panose="02020603050405020304" pitchFamily="18"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6195985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ZigBee</a:t>
            </a:r>
            <a:r>
              <a:rPr lang="zh-CN" altLang="zh-CN" dirty="0"/>
              <a:t>在大规模组网的场合有着广阔的应用前景，其应用领域主要包括以下几个方面。</a:t>
            </a:r>
            <a:endParaRPr lang="en-US" altLang="zh-CN" dirty="0"/>
          </a:p>
          <a:p>
            <a:pPr algn="just">
              <a:spcBef>
                <a:spcPct val="0"/>
              </a:spcBef>
            </a:pPr>
            <a:r>
              <a:rPr lang="zh-CN" altLang="zh-CN" dirty="0"/>
              <a:t>智能家居</a:t>
            </a:r>
          </a:p>
          <a:p>
            <a:pPr marL="0" indent="720000" algn="just">
              <a:spcBef>
                <a:spcPct val="0"/>
              </a:spcBef>
              <a:buNone/>
            </a:pPr>
            <a:r>
              <a:rPr lang="en-US" altLang="zh-CN" dirty="0"/>
              <a:t>	ZigBee</a:t>
            </a:r>
            <a:r>
              <a:rPr lang="zh-CN" altLang="zh-CN" dirty="0"/>
              <a:t>以其低功耗、低复杂度的特点，被广泛应用于智能家居行业，包括空调系统的温度控制、窗帘的自动控制、室内安装的报警系统、家用电器的远程控制等</a:t>
            </a:r>
            <a:r>
              <a:rPr lang="zh-CN" altLang="en-US" dirty="0"/>
              <a:t>，如图</a:t>
            </a:r>
            <a:r>
              <a:rPr lang="en-US" altLang="zh-CN" dirty="0"/>
              <a:t>6.7</a:t>
            </a:r>
            <a:r>
              <a:rPr lang="zh-CN" altLang="en-US" dirty="0"/>
              <a:t>所示</a:t>
            </a:r>
            <a:r>
              <a:rPr lang="zh-CN" altLang="zh-CN" dirty="0"/>
              <a:t>。</a:t>
            </a:r>
            <a:endParaRPr lang="en-US" altLang="zh-CN" dirty="0"/>
          </a:p>
          <a:p>
            <a:pPr>
              <a:spcBef>
                <a:spcPct val="0"/>
              </a:spcBef>
            </a:pPr>
            <a:endParaRPr lang="zh-CN" altLang="zh-CN" dirty="0"/>
          </a:p>
          <a:p>
            <a:pPr marL="0" indent="0">
              <a:spcBef>
                <a:spcPct val="0"/>
              </a:spcBef>
              <a:buNone/>
            </a:pPr>
            <a:endParaRPr lang="zh-CN" altLang="zh-CN"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6.1.6  ZigBee</a:t>
            </a:r>
            <a:r>
              <a:rPr lang="zh-CN" altLang="en-US" dirty="0"/>
              <a:t>技术的应用</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1154324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4295800" y="6380988"/>
            <a:ext cx="2160240" cy="422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indent="0" algn="ctr" fontAlgn="base">
              <a:spcBef>
                <a:spcPct val="0"/>
              </a:spcBef>
              <a:spcAft>
                <a:spcPct val="0"/>
              </a:spcAft>
              <a:buClr>
                <a:schemeClr val="accent2"/>
              </a:buClr>
              <a:buFont typeface="Arial" pitchFamily="34" charset="0"/>
              <a:buNone/>
              <a:defRPr sz="2000" b="1">
                <a:solidFill>
                  <a:srgbClr val="000000"/>
                </a:solidFill>
                <a:effectLst/>
              </a:defRPr>
            </a:lvl1pPr>
            <a:lvl2pPr indent="0" fontAlgn="base">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indent="0" fontAlgn="base">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indent="0" fontAlgn="base">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indent="0" fontAlgn="base">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indent="0" fontAlgn="base">
              <a:spcBef>
                <a:spcPct val="10000"/>
              </a:spcBef>
              <a:spcAft>
                <a:spcPct val="0"/>
              </a:spcAft>
              <a:buClr>
                <a:schemeClr val="accent2"/>
              </a:buClr>
              <a:buFont typeface="Wingdings" pitchFamily="2" charset="2"/>
              <a:buNone/>
              <a:defRPr sz="1400"/>
            </a:lvl6pPr>
            <a:lvl7pPr indent="0" fontAlgn="base">
              <a:spcBef>
                <a:spcPct val="10000"/>
              </a:spcBef>
              <a:spcAft>
                <a:spcPct val="0"/>
              </a:spcAft>
              <a:buClr>
                <a:schemeClr val="accent2"/>
              </a:buClr>
              <a:buFont typeface="Wingdings" pitchFamily="2" charset="2"/>
              <a:buNone/>
              <a:defRPr sz="1400"/>
            </a:lvl7pPr>
            <a:lvl8pPr indent="0" fontAlgn="base">
              <a:spcBef>
                <a:spcPct val="10000"/>
              </a:spcBef>
              <a:spcAft>
                <a:spcPct val="0"/>
              </a:spcAft>
              <a:buClr>
                <a:schemeClr val="accent2"/>
              </a:buClr>
              <a:buFont typeface="Wingdings" pitchFamily="2" charset="2"/>
              <a:buNone/>
              <a:defRPr sz="1400"/>
            </a:lvl8pPr>
            <a:lvl9pPr indent="0" fontAlgn="base">
              <a:spcBef>
                <a:spcPct val="10000"/>
              </a:spcBef>
              <a:spcAft>
                <a:spcPct val="0"/>
              </a:spcAft>
              <a:buClr>
                <a:schemeClr val="accent2"/>
              </a:buClr>
              <a:buFont typeface="Wingdings" pitchFamily="2" charset="2"/>
              <a:buNone/>
              <a:defRPr sz="1400"/>
            </a:lvl9pPr>
          </a:lstStyle>
          <a:p>
            <a:r>
              <a:rPr lang="zh-CN" altLang="en-US" dirty="0" smtClean="0"/>
              <a:t>智能</a:t>
            </a:r>
            <a:r>
              <a:rPr lang="zh-CN" altLang="en-US" dirty="0"/>
              <a:t>家居</a:t>
            </a:r>
            <a:endParaRPr lang="zh-CN" altLang="zh-CN" dirty="0"/>
          </a:p>
          <a:p>
            <a:endParaRPr lang="zh-CN" altLang="zh-CN" dirty="0"/>
          </a:p>
          <a:p>
            <a:r>
              <a:rPr lang="en-US" altLang="zh-CN" dirty="0"/>
              <a:t>	</a:t>
            </a:r>
          </a:p>
          <a:p>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6.1.6  ZigBee</a:t>
            </a:r>
            <a:r>
              <a:rPr lang="zh-CN" altLang="en-US" dirty="0"/>
              <a:t>技术的应用</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4" name="图片 3">
            <a:extLst>
              <a:ext uri="{FF2B5EF4-FFF2-40B4-BE49-F238E27FC236}">
                <a16:creationId xmlns:a16="http://schemas.microsoft.com/office/drawing/2014/main" id="{B835FAF4-E72B-4B1B-A812-068C6039E0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3552" y="1268760"/>
            <a:ext cx="7616477" cy="5035574"/>
          </a:xfrm>
          <a:prstGeom prst="rect">
            <a:avLst/>
          </a:prstGeom>
        </p:spPr>
      </p:pic>
    </p:spTree>
    <p:extLst>
      <p:ext uri="{BB962C8B-B14F-4D97-AF65-F5344CB8AC3E}">
        <p14:creationId xmlns:p14="http://schemas.microsoft.com/office/powerpoint/2010/main" val="20147086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1512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Bef>
                <a:spcPct val="0"/>
              </a:spcBef>
            </a:pPr>
            <a:r>
              <a:rPr lang="zh-CN" altLang="zh-CN" dirty="0"/>
              <a:t>医疗卫生</a:t>
            </a:r>
          </a:p>
          <a:p>
            <a:pPr marL="0" indent="720000" algn="just">
              <a:spcBef>
                <a:spcPct val="0"/>
              </a:spcBef>
              <a:buNone/>
            </a:pPr>
            <a:r>
              <a:rPr lang="zh-CN" altLang="zh-CN" dirty="0"/>
              <a:t>借助于医学传感器和</a:t>
            </a:r>
            <a:r>
              <a:rPr lang="en-US" altLang="zh-CN" dirty="0"/>
              <a:t>ZigBee</a:t>
            </a:r>
            <a:r>
              <a:rPr lang="zh-CN" altLang="zh-CN" dirty="0"/>
              <a:t>网络，能够准确、实时地监测每个病人的生理</a:t>
            </a:r>
            <a:r>
              <a:rPr lang="zh-CN" altLang="zh-CN" dirty="0" smtClean="0"/>
              <a:t>信息。</a:t>
            </a:r>
            <a:endParaRPr lang="en-US" altLang="zh-CN" dirty="0"/>
          </a:p>
          <a:p>
            <a:pPr marL="0" indent="720000" algn="just">
              <a:spcBef>
                <a:spcPct val="0"/>
              </a:spcBef>
              <a:buNone/>
            </a:pPr>
            <a:endParaRPr lang="en-US" altLang="zh-CN" dirty="0"/>
          </a:p>
          <a:p>
            <a:pPr marL="0" indent="720000" algn="just">
              <a:spcBef>
                <a:spcPct val="0"/>
              </a:spcBef>
              <a:buNone/>
            </a:pPr>
            <a:endParaRPr lang="zh-CN" altLang="zh-CN" dirty="0"/>
          </a:p>
          <a:p>
            <a:pPr>
              <a:spcBef>
                <a:spcPct val="0"/>
              </a:spcBef>
            </a:pPr>
            <a:endParaRPr lang="zh-CN" altLang="zh-CN" dirty="0"/>
          </a:p>
          <a:p>
            <a:pPr marL="0" indent="0">
              <a:spcBef>
                <a:spcPct val="0"/>
              </a:spcBef>
              <a:buNone/>
            </a:pPr>
            <a:endParaRPr lang="zh-CN" altLang="zh-CN"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6.1.6  ZigBee</a:t>
            </a:r>
            <a:r>
              <a:rPr lang="zh-CN" altLang="en-US" dirty="0"/>
              <a:t>技术的应用</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4" name="图片 3">
            <a:extLst>
              <a:ext uri="{FF2B5EF4-FFF2-40B4-BE49-F238E27FC236}">
                <a16:creationId xmlns:a16="http://schemas.microsoft.com/office/drawing/2014/main" id="{9C520C5E-B352-45CF-96E7-647A32FE1DF6}"/>
              </a:ext>
            </a:extLst>
          </p:cNvPr>
          <p:cNvPicPr>
            <a:picLocks noChangeAspect="1"/>
          </p:cNvPicPr>
          <p:nvPr/>
        </p:nvPicPr>
        <p:blipFill rotWithShape="1">
          <a:blip r:embed="rId3">
            <a:extLst>
              <a:ext uri="{28A0092B-C50C-407E-A947-70E740481C1C}">
                <a14:useLocalDpi xmlns:a14="http://schemas.microsoft.com/office/drawing/2010/main" val="0"/>
              </a:ext>
            </a:extLst>
          </a:blip>
          <a:srcRect b="15890"/>
          <a:stretch/>
        </p:blipFill>
        <p:spPr>
          <a:xfrm>
            <a:off x="2783261" y="2930832"/>
            <a:ext cx="6553469" cy="3042647"/>
          </a:xfrm>
          <a:prstGeom prst="rect">
            <a:avLst/>
          </a:prstGeom>
        </p:spPr>
      </p:pic>
      <p:sp>
        <p:nvSpPr>
          <p:cNvPr id="3" name="矩形 2"/>
          <p:cNvSpPr/>
          <p:nvPr/>
        </p:nvSpPr>
        <p:spPr>
          <a:xfrm>
            <a:off x="4355172" y="6309320"/>
            <a:ext cx="18806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buClr>
                <a:schemeClr val="accent2"/>
              </a:buClr>
              <a:buFont typeface="Arial" pitchFamily="34" charset="0"/>
              <a:buNone/>
            </a:pPr>
            <a:r>
              <a:rPr lang="zh-CN" altLang="en-US" sz="2000" b="1" dirty="0" smtClean="0">
                <a:solidFill>
                  <a:srgbClr val="000000"/>
                </a:solidFill>
              </a:rPr>
              <a:t>医疗</a:t>
            </a:r>
            <a:r>
              <a:rPr lang="zh-CN" altLang="en-US" sz="2000" b="1" dirty="0">
                <a:solidFill>
                  <a:srgbClr val="000000"/>
                </a:solidFill>
              </a:rPr>
              <a:t>卫生</a:t>
            </a:r>
            <a:endParaRPr lang="zh-CN" altLang="zh-CN" sz="2000" b="1" dirty="0">
              <a:solidFill>
                <a:srgbClr val="000000"/>
              </a:solidFill>
            </a:endParaRPr>
          </a:p>
        </p:txBody>
      </p:sp>
    </p:spTree>
    <p:extLst>
      <p:ext uri="{BB962C8B-B14F-4D97-AF65-F5344CB8AC3E}">
        <p14:creationId xmlns:p14="http://schemas.microsoft.com/office/powerpoint/2010/main" val="1753359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16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Bef>
                <a:spcPct val="0"/>
              </a:spcBef>
            </a:pPr>
            <a:r>
              <a:rPr lang="zh-CN" altLang="zh-CN" dirty="0"/>
              <a:t>精细农业</a:t>
            </a:r>
          </a:p>
          <a:p>
            <a:pPr marL="0" indent="720000" algn="just">
              <a:spcBef>
                <a:spcPct val="0"/>
              </a:spcBef>
              <a:buNone/>
            </a:pPr>
            <a:r>
              <a:rPr lang="en-US" altLang="zh-CN" dirty="0"/>
              <a:t>	</a:t>
            </a:r>
            <a:r>
              <a:rPr lang="zh-CN" altLang="zh-CN" dirty="0"/>
              <a:t>对农作物参数采集传输，由控制中心进行数据分析和处理</a:t>
            </a:r>
            <a:r>
              <a:rPr lang="zh-CN" altLang="en-US" dirty="0"/>
              <a:t>，如</a:t>
            </a:r>
            <a:r>
              <a:rPr lang="zh-CN" altLang="en-US" dirty="0" smtClean="0"/>
              <a:t>图所</a:t>
            </a:r>
            <a:r>
              <a:rPr lang="zh-CN" altLang="en-US" dirty="0"/>
              <a:t>示</a:t>
            </a:r>
            <a:r>
              <a:rPr lang="zh-CN" altLang="zh-CN" dirty="0"/>
              <a:t>。</a:t>
            </a:r>
            <a:endParaRPr lang="en-US" altLang="zh-CN" dirty="0"/>
          </a:p>
          <a:p>
            <a:pPr marL="0" indent="720000" algn="just">
              <a:spcBef>
                <a:spcPct val="0"/>
              </a:spcBef>
              <a:buNone/>
            </a:pPr>
            <a:endParaRPr lang="en-US" altLang="zh-CN" dirty="0"/>
          </a:p>
          <a:p>
            <a:pPr marL="0" indent="720000" algn="just">
              <a:spcBef>
                <a:spcPct val="0"/>
              </a:spcBef>
              <a:buNone/>
            </a:pPr>
            <a:endParaRPr lang="en-US" altLang="zh-CN" dirty="0"/>
          </a:p>
          <a:p>
            <a:pPr marL="0" indent="720000" algn="just">
              <a:spcBef>
                <a:spcPct val="0"/>
              </a:spcBef>
              <a:buNone/>
            </a:pPr>
            <a:endParaRPr lang="en-US" altLang="zh-CN" dirty="0"/>
          </a:p>
          <a:p>
            <a:pPr marL="0" indent="720000" algn="just">
              <a:spcBef>
                <a:spcPct val="0"/>
              </a:spcBef>
              <a:buNone/>
            </a:pPr>
            <a:endParaRPr lang="en-US" altLang="zh-CN" dirty="0"/>
          </a:p>
          <a:p>
            <a:pPr marL="0" indent="720000" algn="just">
              <a:spcBef>
                <a:spcPct val="0"/>
              </a:spcBef>
              <a:buNone/>
            </a:pPr>
            <a:endParaRPr lang="en-US" altLang="zh-CN" dirty="0"/>
          </a:p>
          <a:p>
            <a:pPr marL="0" indent="720000" algn="just">
              <a:spcBef>
                <a:spcPct val="0"/>
              </a:spcBef>
              <a:buNone/>
            </a:pPr>
            <a:endParaRPr lang="en-US" altLang="zh-CN" dirty="0"/>
          </a:p>
          <a:p>
            <a:pPr marL="0" indent="720000" algn="ctr">
              <a:spcBef>
                <a:spcPct val="0"/>
              </a:spcBef>
              <a:buNone/>
            </a:pPr>
            <a:endParaRPr lang="en-US" altLang="zh-CN" b="0" dirty="0"/>
          </a:p>
          <a:p>
            <a:pPr marL="0" indent="720000" algn="just">
              <a:spcBef>
                <a:spcPct val="0"/>
              </a:spcBef>
              <a:buNone/>
            </a:pPr>
            <a:endParaRPr lang="en-US" altLang="zh-CN" dirty="0"/>
          </a:p>
          <a:p>
            <a:pPr marL="0" indent="720000" algn="just">
              <a:spcBef>
                <a:spcPct val="0"/>
              </a:spcBef>
              <a:buNone/>
            </a:pPr>
            <a:endParaRPr lang="zh-CN" altLang="zh-CN" dirty="0"/>
          </a:p>
          <a:p>
            <a:pPr marL="0" indent="0">
              <a:spcBef>
                <a:spcPct val="0"/>
              </a:spcBef>
              <a:buNone/>
            </a:pPr>
            <a:endParaRPr lang="zh-CN" altLang="zh-CN"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6.1.6  ZigBee</a:t>
            </a:r>
            <a:r>
              <a:rPr lang="zh-CN" altLang="en-US" dirty="0"/>
              <a:t>技术的应用</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4" name="图片 3">
            <a:extLst>
              <a:ext uri="{FF2B5EF4-FFF2-40B4-BE49-F238E27FC236}">
                <a16:creationId xmlns:a16="http://schemas.microsoft.com/office/drawing/2014/main" id="{707C908E-7F01-4E42-A0FA-A32AA5DF11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9856" y="2492896"/>
            <a:ext cx="5472608" cy="3937865"/>
          </a:xfrm>
          <a:prstGeom prst="rect">
            <a:avLst/>
          </a:prstGeom>
        </p:spPr>
      </p:pic>
      <p:sp>
        <p:nvSpPr>
          <p:cNvPr id="3" name="矩形 2"/>
          <p:cNvSpPr/>
          <p:nvPr/>
        </p:nvSpPr>
        <p:spPr>
          <a:xfrm>
            <a:off x="1255307" y="5085184"/>
            <a:ext cx="18806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buClr>
                <a:schemeClr val="accent2"/>
              </a:buClr>
              <a:buFont typeface="Arial" pitchFamily="34" charset="0"/>
              <a:buNone/>
            </a:pPr>
            <a:r>
              <a:rPr lang="en-US" altLang="zh-CN" sz="2000" b="1" dirty="0" smtClean="0">
                <a:solidFill>
                  <a:srgbClr val="000000"/>
                </a:solidFill>
              </a:rPr>
              <a:t> </a:t>
            </a:r>
            <a:r>
              <a:rPr lang="zh-CN" altLang="en-US" sz="2000" b="1" dirty="0">
                <a:solidFill>
                  <a:srgbClr val="000000"/>
                </a:solidFill>
              </a:rPr>
              <a:t>精细农业</a:t>
            </a:r>
          </a:p>
        </p:txBody>
      </p:sp>
    </p:spTree>
    <p:extLst>
      <p:ext uri="{BB962C8B-B14F-4D97-AF65-F5344CB8AC3E}">
        <p14:creationId xmlns:p14="http://schemas.microsoft.com/office/powerpoint/2010/main" val="22465285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zh-CN" altLang="zh-CN" dirty="0"/>
              <a:t>近距离无线通信并没有一个严格的定义，一般意义上，只要通信收发双方通过无线电波传输信息，单跳传输距离限制在较短（通常最远为数百米）的范围内，就可以称为近距离无线通信。</a:t>
            </a:r>
          </a:p>
          <a:p>
            <a:pPr marL="0" indent="0">
              <a:spcBef>
                <a:spcPct val="0"/>
              </a:spcBef>
              <a:buNone/>
            </a:pPr>
            <a:endParaRPr lang="zh-CN" altLang="zh-CN" dirty="0"/>
          </a:p>
        </p:txBody>
      </p:sp>
      <p:sp>
        <p:nvSpPr>
          <p:cNvPr id="2" name="标题 1"/>
          <p:cNvSpPr>
            <a:spLocks noGrp="1"/>
          </p:cNvSpPr>
          <p:nvPr>
            <p:ph type="title"/>
          </p:nvPr>
        </p:nvSpPr>
        <p:spPr/>
        <p:txBody>
          <a:bodyPr/>
          <a:lstStyle/>
          <a:p>
            <a:r>
              <a:rPr lang="zh-CN" altLang="en-US" dirty="0"/>
              <a:t>第</a:t>
            </a:r>
            <a:r>
              <a:rPr lang="en-US" altLang="zh-CN" dirty="0"/>
              <a:t>6</a:t>
            </a:r>
            <a:r>
              <a:rPr lang="zh-CN" altLang="en-US" dirty="0"/>
              <a:t>章 近距离无线通信技术</a:t>
            </a:r>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9700024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801200" cy="1512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Bef>
                <a:spcPct val="0"/>
              </a:spcBef>
            </a:pPr>
            <a:r>
              <a:rPr lang="zh-CN" altLang="zh-CN" dirty="0"/>
              <a:t>工业控制</a:t>
            </a:r>
          </a:p>
          <a:p>
            <a:pPr marL="0" indent="720000" algn="just">
              <a:spcBef>
                <a:spcPct val="0"/>
              </a:spcBef>
              <a:buNone/>
            </a:pPr>
            <a:r>
              <a:rPr lang="en-US" altLang="zh-CN" dirty="0"/>
              <a:t>	</a:t>
            </a:r>
            <a:r>
              <a:rPr lang="zh-CN" altLang="zh-CN" dirty="0"/>
              <a:t>安装具有</a:t>
            </a:r>
            <a:r>
              <a:rPr lang="en-US" altLang="zh-CN" dirty="0"/>
              <a:t>ZigBee</a:t>
            </a:r>
            <a:r>
              <a:rPr lang="zh-CN" altLang="zh-CN" dirty="0"/>
              <a:t>功能的传感器节点采集工业现场的环境参数，并传输至控制中心，实现对工业现场环境的</a:t>
            </a:r>
            <a:r>
              <a:rPr lang="zh-CN" altLang="zh-CN" dirty="0" smtClean="0"/>
              <a:t>监测。</a:t>
            </a:r>
            <a:endParaRPr lang="en-US" altLang="zh-CN" dirty="0"/>
          </a:p>
          <a:p>
            <a:pPr marL="0" indent="720000" algn="just">
              <a:spcBef>
                <a:spcPct val="0"/>
              </a:spcBef>
              <a:buNone/>
            </a:pPr>
            <a:endParaRPr lang="en-US" altLang="zh-CN" dirty="0"/>
          </a:p>
          <a:p>
            <a:pPr marL="0" indent="720000" algn="just">
              <a:spcBef>
                <a:spcPct val="0"/>
              </a:spcBef>
              <a:buNone/>
            </a:pPr>
            <a:endParaRPr lang="en-US" altLang="zh-CN" dirty="0"/>
          </a:p>
          <a:p>
            <a:pPr marL="0" indent="720000" algn="just">
              <a:spcBef>
                <a:spcPct val="0"/>
              </a:spcBef>
              <a:buNone/>
            </a:pPr>
            <a:endParaRPr lang="en-US" altLang="zh-CN" dirty="0"/>
          </a:p>
          <a:p>
            <a:pPr marL="0" indent="720000" algn="just">
              <a:spcBef>
                <a:spcPct val="0"/>
              </a:spcBef>
              <a:buNone/>
            </a:pPr>
            <a:endParaRPr lang="en-US" altLang="zh-CN" dirty="0"/>
          </a:p>
          <a:p>
            <a:pPr marL="0" indent="720000" algn="just">
              <a:spcBef>
                <a:spcPct val="0"/>
              </a:spcBef>
              <a:buNone/>
            </a:pPr>
            <a:endParaRPr lang="zh-CN" altLang="zh-CN" dirty="0"/>
          </a:p>
          <a:p>
            <a:pPr>
              <a:spcBef>
                <a:spcPct val="0"/>
              </a:spcBef>
            </a:pPr>
            <a:endParaRPr lang="zh-CN" altLang="zh-CN" dirty="0"/>
          </a:p>
          <a:p>
            <a:pPr marL="0" indent="0">
              <a:spcBef>
                <a:spcPct val="0"/>
              </a:spcBef>
              <a:buNone/>
            </a:pPr>
            <a:endParaRPr lang="zh-CN" altLang="zh-CN"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6.1.6  ZigBee</a:t>
            </a:r>
            <a:r>
              <a:rPr lang="zh-CN" altLang="en-US" dirty="0"/>
              <a:t>技术的应用</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4" name="图片 3">
            <a:extLst>
              <a:ext uri="{FF2B5EF4-FFF2-40B4-BE49-F238E27FC236}">
                <a16:creationId xmlns:a16="http://schemas.microsoft.com/office/drawing/2014/main" id="{FC184CCC-C0E9-4B7D-9AA7-3CF9D0A5488A}"/>
              </a:ext>
            </a:extLst>
          </p:cNvPr>
          <p:cNvPicPr>
            <a:picLocks noChangeAspect="1"/>
          </p:cNvPicPr>
          <p:nvPr/>
        </p:nvPicPr>
        <p:blipFill rotWithShape="1">
          <a:blip r:embed="rId3">
            <a:extLst>
              <a:ext uri="{28A0092B-C50C-407E-A947-70E740481C1C}">
                <a14:useLocalDpi xmlns:a14="http://schemas.microsoft.com/office/drawing/2010/main" val="0"/>
              </a:ext>
            </a:extLst>
          </a:blip>
          <a:srcRect t="38662" r="11773"/>
          <a:stretch/>
        </p:blipFill>
        <p:spPr>
          <a:xfrm>
            <a:off x="5015880" y="3332480"/>
            <a:ext cx="5850235" cy="2670069"/>
          </a:xfrm>
          <a:prstGeom prst="rect">
            <a:avLst/>
          </a:prstGeom>
        </p:spPr>
      </p:pic>
      <p:sp>
        <p:nvSpPr>
          <p:cNvPr id="3" name="矩形 2"/>
          <p:cNvSpPr/>
          <p:nvPr/>
        </p:nvSpPr>
        <p:spPr>
          <a:xfrm>
            <a:off x="1684465" y="5301208"/>
            <a:ext cx="20088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buClr>
                <a:schemeClr val="accent2"/>
              </a:buClr>
              <a:buFont typeface="Arial" pitchFamily="34" charset="0"/>
              <a:buNone/>
            </a:pPr>
            <a:r>
              <a:rPr lang="zh-CN" altLang="en-US" sz="2000" b="1" dirty="0" smtClean="0">
                <a:solidFill>
                  <a:srgbClr val="000000"/>
                </a:solidFill>
              </a:rPr>
              <a:t>工业控制</a:t>
            </a:r>
            <a:endParaRPr lang="zh-CN" altLang="zh-CN" sz="2000" b="1" dirty="0">
              <a:solidFill>
                <a:srgbClr val="000000"/>
              </a:solidFill>
            </a:endParaRPr>
          </a:p>
        </p:txBody>
      </p:sp>
    </p:spTree>
    <p:extLst>
      <p:ext uri="{BB962C8B-B14F-4D97-AF65-F5344CB8AC3E}">
        <p14:creationId xmlns:p14="http://schemas.microsoft.com/office/powerpoint/2010/main" val="4134899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Wi-Fi</a:t>
            </a:r>
            <a:r>
              <a:rPr lang="zh-CN" altLang="zh-CN" dirty="0"/>
              <a:t>技术</a:t>
            </a:r>
            <a:endParaRPr lang="zh-CN" altLang="en-US" dirty="0"/>
          </a:p>
        </p:txBody>
      </p:sp>
      <p:sp>
        <p:nvSpPr>
          <p:cNvPr id="3" name="文本占位符 2"/>
          <p:cNvSpPr>
            <a:spLocks noGrp="1"/>
          </p:cNvSpPr>
          <p:nvPr>
            <p:ph type="body" idx="1"/>
          </p:nvPr>
        </p:nvSpPr>
        <p:spPr>
          <a:xfrm>
            <a:off x="3647728" y="2492896"/>
            <a:ext cx="4896544" cy="1800200"/>
          </a:xfrm>
        </p:spPr>
        <p:txBody>
          <a:bodyPr anchor="ctr"/>
          <a:lstStyle/>
          <a:p>
            <a:pPr marL="0" indent="0" algn="ctr">
              <a:spcBef>
                <a:spcPct val="0"/>
              </a:spcBef>
              <a:buNone/>
            </a:pPr>
            <a:r>
              <a:rPr lang="en-US" altLang="zh-CN" sz="4000" dirty="0">
                <a:latin typeface="+mn-lt"/>
              </a:rPr>
              <a:t>6.2  </a:t>
            </a:r>
            <a:r>
              <a:rPr lang="en-US" altLang="zh-CN" sz="3600" dirty="0">
                <a:latin typeface="+mn-lt"/>
              </a:rPr>
              <a:t>Wi-Fi</a:t>
            </a:r>
            <a:r>
              <a:rPr lang="zh-CN" altLang="zh-CN" sz="3600" dirty="0">
                <a:latin typeface="+mn-lt"/>
              </a:rPr>
              <a:t>技术</a:t>
            </a:r>
            <a:endParaRPr lang="zh-CN" altLang="en-US" sz="4000" dirty="0">
              <a:latin typeface="+mn-lt"/>
            </a:endParaRPr>
          </a:p>
        </p:txBody>
      </p:sp>
    </p:spTree>
    <p:extLst>
      <p:ext uri="{BB962C8B-B14F-4D97-AF65-F5344CB8AC3E}">
        <p14:creationId xmlns:p14="http://schemas.microsoft.com/office/powerpoint/2010/main" val="39350173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ED2B6-7144-4197-B3FF-9F498464B5EB}"/>
              </a:ext>
            </a:extLst>
          </p:cNvPr>
          <p:cNvSpPr>
            <a:spLocks noGrp="1"/>
          </p:cNvSpPr>
          <p:nvPr>
            <p:ph type="sldNum" sz="quarter" idx="4294967295"/>
          </p:nvPr>
        </p:nvSpPr>
        <p:spPr>
          <a:xfrm>
            <a:off x="9652000" y="6360583"/>
            <a:ext cx="25400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800" b="0" i="0" u="none" strike="noStrike" kern="1200" cap="none" spc="0" normalizeH="0" baseline="0" noProof="0" smtClean="0">
                <a:ln>
                  <a:noFill/>
                </a:ln>
                <a:solidFill>
                  <a:srgbClr val="FFFFFF"/>
                </a:solidFill>
                <a:effectLst/>
                <a:uLnTx/>
                <a:uFillTx/>
                <a:latin typeface="Times New Roman"/>
                <a:ea typeface="黑体"/>
                <a:cs typeface="+mn-cs"/>
              </a:rPr>
              <a:pPr marL="0" marR="0" lvl="0" indent="0" algn="l" defTabSz="914400" rtl="0" eaLnBrk="1" fontAlgn="auto" latinLnBrk="0" hangingPunct="1">
                <a:lnSpc>
                  <a:spcPct val="100000"/>
                </a:lnSpc>
                <a:spcBef>
                  <a:spcPts val="0"/>
                </a:spcBef>
                <a:spcAft>
                  <a:spcPts val="0"/>
                </a:spcAft>
                <a:buClrTx/>
                <a:buSzTx/>
                <a:buFontTx/>
                <a:buNone/>
                <a:tabLst/>
                <a:defRPr/>
              </a:pPr>
              <a:t>42</a:t>
            </a:fld>
            <a:endParaRPr kumimoji="0" lang="zh-CN" altLang="en-US" sz="1800" b="0" i="0" u="none" strike="noStrike" kern="1200" cap="none" spc="0" normalizeH="0" baseline="0" noProof="0">
              <a:ln>
                <a:noFill/>
              </a:ln>
              <a:solidFill>
                <a:srgbClr val="FFFFFF"/>
              </a:solidFill>
              <a:effectLst/>
              <a:uLnTx/>
              <a:uFillTx/>
              <a:latin typeface="Times New Roman"/>
              <a:ea typeface="黑体"/>
              <a:cs typeface="+mn-cs"/>
            </a:endParaRPr>
          </a:p>
        </p:txBody>
      </p:sp>
      <p:sp>
        <p:nvSpPr>
          <p:cNvPr id="8" name="Rectangle 2"/>
          <p:cNvSpPr txBox="1">
            <a:spLocks noChangeArrowheads="1"/>
          </p:cNvSpPr>
          <p:nvPr/>
        </p:nvSpPr>
        <p:spPr bwMode="auto">
          <a:xfrm>
            <a:off x="1271464" y="404664"/>
            <a:ext cx="7056784"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pPr lvl="0"/>
            <a:r>
              <a:rPr lang="en-US" altLang="zh-CN" dirty="0">
                <a:latin typeface="+mn-lt"/>
              </a:rPr>
              <a:t>6.2 Wi-Fi</a:t>
            </a:r>
            <a:r>
              <a:rPr lang="zh-CN" altLang="en-US" dirty="0">
                <a:latin typeface="+mn-lt"/>
              </a:rPr>
              <a:t>技术</a:t>
            </a:r>
            <a:endParaRPr kumimoji="0" lang="zh-CN" altLang="en-US" sz="4200" b="0" i="0" u="none" strike="noStrike" kern="1200" cap="none" spc="0" normalizeH="0" baseline="0" noProof="0" dirty="0">
              <a:ln>
                <a:noFill/>
              </a:ln>
              <a:solidFill>
                <a:srgbClr val="000000"/>
              </a:solidFill>
              <a:effectLst/>
              <a:uLnTx/>
              <a:uFillTx/>
              <a:latin typeface="+mn-lt"/>
              <a:ea typeface="黑体"/>
            </a:endParaRPr>
          </a:p>
        </p:txBody>
      </p:sp>
      <p:sp>
        <p:nvSpPr>
          <p:cNvPr id="9" name="TextBox 8"/>
          <p:cNvSpPr txBox="1"/>
          <p:nvPr/>
        </p:nvSpPr>
        <p:spPr>
          <a:xfrm>
            <a:off x="1271464" y="1700808"/>
            <a:ext cx="6264696" cy="3631763"/>
          </a:xfrm>
          <a:prstGeom prst="rect">
            <a:avLst/>
          </a:prstGeom>
          <a:noFill/>
        </p:spPr>
        <p:txBody>
          <a:bodyPr wrap="square" rtlCol="0">
            <a:spAutoFit/>
          </a:bodyPr>
          <a:lstStyle>
            <a:defPPr>
              <a:defRPr lang="zh-CN"/>
            </a:defPPr>
            <a:lvl1pPr marR="0" lvl="0" indent="0" algn="just" fontAlgn="auto">
              <a:lnSpc>
                <a:spcPts val="4600"/>
              </a:lnSpc>
              <a:spcBef>
                <a:spcPts val="0"/>
              </a:spcBef>
              <a:spcAft>
                <a:spcPts val="0"/>
              </a:spcAft>
              <a:buClrTx/>
              <a:buSzTx/>
              <a:buFontTx/>
              <a:buNone/>
              <a:tabLst/>
              <a:defRPr sz="3200" b="1" kern="100">
                <a:solidFill>
                  <a:srgbClr val="000000"/>
                </a:solidFill>
                <a:effectLst/>
                <a:ea typeface="宋体"/>
                <a:cs typeface="Times New Roman"/>
              </a:defRPr>
            </a:lvl1pPr>
          </a:lstStyle>
          <a:p>
            <a:r>
              <a:rPr lang="en-US" altLang="zh-CN" dirty="0"/>
              <a:t>6.2.1  </a:t>
            </a:r>
            <a:r>
              <a:rPr lang="zh-CN" altLang="en-US" dirty="0"/>
              <a:t>概述</a:t>
            </a:r>
            <a:endParaRPr lang="en-US" altLang="zh-CN" dirty="0"/>
          </a:p>
          <a:p>
            <a:r>
              <a:rPr lang="en-US" altLang="zh-CN" dirty="0"/>
              <a:t>6.2.2  </a:t>
            </a:r>
            <a:r>
              <a:rPr lang="zh-CN" altLang="en-US" dirty="0"/>
              <a:t>技术特点</a:t>
            </a:r>
            <a:endParaRPr lang="en-US" altLang="zh-CN" dirty="0"/>
          </a:p>
          <a:p>
            <a:r>
              <a:rPr lang="en-US" altLang="zh-CN" dirty="0"/>
              <a:t>6.2.3  Wi-Fi</a:t>
            </a:r>
            <a:r>
              <a:rPr lang="zh-CN" altLang="en-US" dirty="0"/>
              <a:t>标准</a:t>
            </a:r>
            <a:endParaRPr lang="en-US" altLang="zh-CN" dirty="0"/>
          </a:p>
          <a:p>
            <a:r>
              <a:rPr lang="en-US" altLang="zh-CN" dirty="0"/>
              <a:t>6.2.4  Wi-Fi</a:t>
            </a:r>
            <a:r>
              <a:rPr lang="zh-CN" altLang="en-US" dirty="0"/>
              <a:t>网络体系与架构</a:t>
            </a:r>
            <a:endParaRPr lang="en-US" altLang="zh-CN" dirty="0"/>
          </a:p>
          <a:p>
            <a:r>
              <a:rPr lang="en-US" altLang="zh-CN" dirty="0"/>
              <a:t>6.2.5 </a:t>
            </a:r>
            <a:r>
              <a:rPr lang="en-US" altLang="zh-CN" dirty="0" smtClean="0"/>
              <a:t> Wi-Fi</a:t>
            </a:r>
            <a:r>
              <a:rPr lang="zh-CN" altLang="en-US" dirty="0"/>
              <a:t>安全机制</a:t>
            </a:r>
            <a:endParaRPr lang="en-US" altLang="zh-CN" dirty="0"/>
          </a:p>
          <a:p>
            <a:r>
              <a:rPr lang="en-US" altLang="zh-CN" dirty="0"/>
              <a:t>6.2.6 </a:t>
            </a:r>
            <a:r>
              <a:rPr lang="en-US" altLang="zh-CN" dirty="0" smtClean="0"/>
              <a:t> Wi-Fi</a:t>
            </a:r>
            <a:r>
              <a:rPr lang="zh-CN" altLang="en-US" dirty="0"/>
              <a:t>技术的应用</a:t>
            </a:r>
            <a:endParaRPr lang="en-US" altLang="zh-CN" dirty="0"/>
          </a:p>
        </p:txBody>
      </p:sp>
    </p:spTree>
    <p:extLst>
      <p:ext uri="{BB962C8B-B14F-4D97-AF65-F5344CB8AC3E}">
        <p14:creationId xmlns:p14="http://schemas.microsoft.com/office/powerpoint/2010/main" val="10979984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473002"/>
            <a:ext cx="10668000" cy="4537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zh-CN" altLang="zh-CN" dirty="0">
                <a:latin typeface="+mn-lt"/>
              </a:rPr>
              <a:t>无线通信技术与计算机网络结合产生了无线局域网技术，其中</a:t>
            </a:r>
            <a:r>
              <a:rPr lang="en-US" altLang="zh-CN" dirty="0">
                <a:latin typeface="+mn-lt"/>
              </a:rPr>
              <a:t>Wi-Fi</a:t>
            </a:r>
            <a:r>
              <a:rPr lang="zh-CN" altLang="zh-CN" dirty="0">
                <a:latin typeface="+mn-lt"/>
              </a:rPr>
              <a:t>便是无线局域网的主要技术之一，它是一组在</a:t>
            </a:r>
            <a:r>
              <a:rPr lang="en-US" altLang="zh-CN" dirty="0">
                <a:latin typeface="+mn-lt"/>
              </a:rPr>
              <a:t>IEEE 802.11</a:t>
            </a:r>
            <a:r>
              <a:rPr lang="zh-CN" altLang="zh-CN" dirty="0">
                <a:latin typeface="+mn-lt"/>
              </a:rPr>
              <a:t>标准上定义的无线网络技术，使用直接序列扩频调制技术在</a:t>
            </a:r>
            <a:r>
              <a:rPr lang="en-US" altLang="zh-CN" dirty="0">
                <a:latin typeface="+mn-lt"/>
              </a:rPr>
              <a:t>2.4GHz/5.8GHz</a:t>
            </a:r>
            <a:r>
              <a:rPr lang="zh-CN" altLang="zh-CN" dirty="0">
                <a:latin typeface="+mn-lt"/>
              </a:rPr>
              <a:t>频段实现无线传输。</a:t>
            </a:r>
            <a:endParaRPr lang="en-US" altLang="zh-CN" dirty="0">
              <a:latin typeface="+mn-lt"/>
            </a:endParaRPr>
          </a:p>
          <a:p>
            <a:pPr marL="0" indent="720000" algn="just">
              <a:spcBef>
                <a:spcPct val="0"/>
              </a:spcBef>
              <a:buNone/>
            </a:pPr>
            <a:r>
              <a:rPr lang="en-US" altLang="zh-CN" dirty="0" smtClean="0">
                <a:latin typeface="+mn-lt"/>
              </a:rPr>
              <a:t> Wi-Fi</a:t>
            </a:r>
            <a:r>
              <a:rPr lang="zh-CN" altLang="zh-CN" dirty="0">
                <a:latin typeface="+mn-lt"/>
              </a:rPr>
              <a:t>由</a:t>
            </a:r>
            <a:r>
              <a:rPr lang="en-US" altLang="zh-CN" dirty="0">
                <a:latin typeface="+mn-lt"/>
              </a:rPr>
              <a:t>Wi-Fi</a:t>
            </a:r>
            <a:r>
              <a:rPr lang="zh-CN" altLang="zh-CN" dirty="0">
                <a:latin typeface="+mn-lt"/>
              </a:rPr>
              <a:t>联盟制定，已经成为人们日常生活中访问互联网的一种重要方式，</a:t>
            </a:r>
            <a:r>
              <a:rPr lang="en-US" altLang="zh-CN" dirty="0">
                <a:latin typeface="+mn-lt"/>
              </a:rPr>
              <a:t>Wi-Fi</a:t>
            </a:r>
            <a:r>
              <a:rPr lang="zh-CN" altLang="zh-CN" dirty="0">
                <a:latin typeface="+mn-lt"/>
              </a:rPr>
              <a:t>通过无线电波连接网络，常见设备是无线路由器，在无线路由器信号覆盖的有效范围内都可以采用</a:t>
            </a:r>
            <a:r>
              <a:rPr lang="en-US" altLang="zh-CN" dirty="0">
                <a:latin typeface="+mn-lt"/>
              </a:rPr>
              <a:t>Wi-Fi</a:t>
            </a:r>
            <a:r>
              <a:rPr lang="zh-CN" altLang="zh-CN" dirty="0">
                <a:latin typeface="+mn-lt"/>
              </a:rPr>
              <a:t>连接方式上网，如果无线路由器连接了网络，则被称作“热点”（</a:t>
            </a:r>
            <a:r>
              <a:rPr lang="en-US" altLang="zh-CN" dirty="0">
                <a:latin typeface="+mn-lt"/>
              </a:rPr>
              <a:t>hotspot</a:t>
            </a:r>
            <a:r>
              <a:rPr lang="zh-CN" altLang="zh-CN" dirty="0">
                <a:latin typeface="+mn-lt"/>
              </a:rPr>
              <a:t>）。</a:t>
            </a:r>
          </a:p>
        </p:txBody>
      </p:sp>
      <p:sp>
        <p:nvSpPr>
          <p:cNvPr id="2" name="标题 1"/>
          <p:cNvSpPr>
            <a:spLocks noGrp="1"/>
          </p:cNvSpPr>
          <p:nvPr>
            <p:ph type="title"/>
          </p:nvPr>
        </p:nvSpPr>
        <p:spPr>
          <a:xfrm>
            <a:off x="2423592" y="295466"/>
            <a:ext cx="6696744" cy="648072"/>
          </a:xfrm>
        </p:spPr>
        <p:txBody>
          <a:bodyPr/>
          <a:lstStyle/>
          <a:p>
            <a:r>
              <a:rPr lang="en-US" altLang="zh-CN" dirty="0">
                <a:latin typeface="+mn-lt"/>
              </a:rPr>
              <a:t>6.2.1 </a:t>
            </a:r>
            <a:r>
              <a:rPr lang="zh-CN" altLang="en-US" dirty="0">
                <a:latin typeface="+mn-lt"/>
              </a:rPr>
              <a:t>概述</a:t>
            </a:r>
            <a:endParaRPr lang="zh-CN" altLang="zh-CN" dirty="0">
              <a:latin typeface="+mn-lt"/>
            </a:endParaRPr>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5778805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Wi-Fi</a:t>
            </a:r>
            <a:r>
              <a:rPr lang="zh-CN" altLang="zh-CN" dirty="0"/>
              <a:t>技术广泛应用于办公室和家庭的短距离无线通信中，</a:t>
            </a:r>
            <a:r>
              <a:rPr lang="en-US" altLang="zh-CN" dirty="0"/>
              <a:t>Wi-Fi</a:t>
            </a:r>
            <a:r>
              <a:rPr lang="zh-CN" altLang="zh-CN" dirty="0"/>
              <a:t>技术的优势如下。</a:t>
            </a:r>
          </a:p>
          <a:p>
            <a:pPr algn="just">
              <a:spcBef>
                <a:spcPct val="0"/>
              </a:spcBef>
            </a:pPr>
            <a:r>
              <a:rPr lang="zh-CN" altLang="zh-CN" dirty="0">
                <a:solidFill>
                  <a:srgbClr val="0000FF"/>
                </a:solidFill>
              </a:rPr>
              <a:t>无线电波的覆盖范围广</a:t>
            </a:r>
          </a:p>
          <a:p>
            <a:pPr marL="0" indent="720000" algn="just">
              <a:spcBef>
                <a:spcPct val="0"/>
              </a:spcBef>
              <a:buNone/>
            </a:pPr>
            <a:r>
              <a:rPr lang="en-US" altLang="zh-CN" dirty="0"/>
              <a:t>	Wi-Fi</a:t>
            </a:r>
            <a:r>
              <a:rPr lang="zh-CN" altLang="zh-CN" dirty="0"/>
              <a:t>的电波覆盖半径可达</a:t>
            </a:r>
            <a:r>
              <a:rPr lang="en-US" altLang="zh-CN" dirty="0"/>
              <a:t>100m</a:t>
            </a:r>
            <a:r>
              <a:rPr lang="zh-CN" altLang="zh-CN" dirty="0"/>
              <a:t>，甚至可以覆盖整栋大楼。</a:t>
            </a:r>
          </a:p>
          <a:p>
            <a:pPr algn="just">
              <a:spcBef>
                <a:spcPct val="0"/>
              </a:spcBef>
            </a:pPr>
            <a:r>
              <a:rPr lang="en-US" altLang="zh-CN" dirty="0">
                <a:solidFill>
                  <a:srgbClr val="0000FF"/>
                </a:solidFill>
              </a:rPr>
              <a:t>Wi-Fi</a:t>
            </a:r>
            <a:r>
              <a:rPr lang="zh-CN" altLang="zh-CN" dirty="0">
                <a:solidFill>
                  <a:srgbClr val="0000FF"/>
                </a:solidFill>
              </a:rPr>
              <a:t>的传输速度快</a:t>
            </a:r>
          </a:p>
          <a:p>
            <a:pPr marL="0" indent="720000" algn="just">
              <a:spcBef>
                <a:spcPct val="0"/>
              </a:spcBef>
              <a:buNone/>
            </a:pPr>
            <a:r>
              <a:rPr lang="en-US" altLang="zh-CN" dirty="0"/>
              <a:t>	Wi-Fi</a:t>
            </a:r>
            <a:r>
              <a:rPr lang="zh-CN" altLang="zh-CN" dirty="0"/>
              <a:t>传输数据的速度最高可</a:t>
            </a:r>
            <a:r>
              <a:rPr lang="zh-CN" altLang="zh-CN" dirty="0" smtClean="0"/>
              <a:t>达</a:t>
            </a:r>
            <a:r>
              <a:rPr lang="en-US" altLang="zh-CN" smtClean="0"/>
              <a:t>600Mb/s</a:t>
            </a:r>
            <a:r>
              <a:rPr lang="zh-CN" altLang="zh-CN" dirty="0"/>
              <a:t>，符合个人和社会信息化的需求。</a:t>
            </a: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6.2.2  </a:t>
            </a:r>
            <a:r>
              <a:rPr lang="zh-CN" altLang="en-US" dirty="0"/>
              <a:t>技术特点</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457698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endParaRPr lang="zh-CN" altLang="zh-CN" dirty="0"/>
          </a:p>
          <a:p>
            <a:pPr algn="just">
              <a:spcBef>
                <a:spcPct val="0"/>
              </a:spcBef>
            </a:pPr>
            <a:r>
              <a:rPr lang="zh-CN" altLang="zh-CN" dirty="0">
                <a:solidFill>
                  <a:srgbClr val="0000FF"/>
                </a:solidFill>
              </a:rPr>
              <a:t>使用方便</a:t>
            </a:r>
          </a:p>
          <a:p>
            <a:pPr marL="0" indent="720000" algn="just">
              <a:spcBef>
                <a:spcPct val="0"/>
              </a:spcBef>
              <a:buNone/>
            </a:pPr>
            <a:r>
              <a:rPr lang="zh-CN" altLang="zh-CN" dirty="0"/>
              <a:t>用</a:t>
            </a:r>
            <a:r>
              <a:rPr lang="en-US" altLang="zh-CN" dirty="0"/>
              <a:t>Wi-Fi</a:t>
            </a:r>
            <a:r>
              <a:rPr lang="zh-CN" altLang="zh-CN" dirty="0"/>
              <a:t>进行数据传输，无须布线，只要在需要的地方设置“热点”，就可以实现网络的连接和无线通信。</a:t>
            </a:r>
          </a:p>
          <a:p>
            <a:pPr algn="just">
              <a:spcBef>
                <a:spcPct val="0"/>
              </a:spcBef>
            </a:pPr>
            <a:r>
              <a:rPr lang="zh-CN" altLang="zh-CN" dirty="0">
                <a:solidFill>
                  <a:srgbClr val="0000FF"/>
                </a:solidFill>
              </a:rPr>
              <a:t>辐射小</a:t>
            </a:r>
          </a:p>
          <a:p>
            <a:pPr marL="0" indent="720000" algn="just">
              <a:spcBef>
                <a:spcPct val="0"/>
              </a:spcBef>
              <a:buNone/>
            </a:pPr>
            <a:r>
              <a:rPr lang="en-US" altLang="zh-CN" dirty="0"/>
              <a:t>IEEE 802.11</a:t>
            </a:r>
            <a:r>
              <a:rPr lang="zh-CN" altLang="zh-CN" dirty="0"/>
              <a:t>规定的发射功率不可超过</a:t>
            </a:r>
            <a:r>
              <a:rPr lang="en-US" altLang="zh-CN" dirty="0"/>
              <a:t>100mW</a:t>
            </a:r>
            <a:r>
              <a:rPr lang="zh-CN" altLang="zh-CN" dirty="0"/>
              <a:t>，实际发射功率为</a:t>
            </a:r>
            <a:r>
              <a:rPr lang="en-US" altLang="zh-CN" dirty="0"/>
              <a:t>60</a:t>
            </a:r>
            <a:r>
              <a:rPr lang="zh-CN" altLang="zh-CN" dirty="0"/>
              <a:t>～</a:t>
            </a:r>
            <a:r>
              <a:rPr lang="en-US" altLang="zh-CN" dirty="0"/>
              <a:t>70mW</a:t>
            </a:r>
            <a:r>
              <a:rPr lang="zh-CN" altLang="zh-CN" dirty="0"/>
              <a:t>。</a:t>
            </a: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6.2.2  </a:t>
            </a:r>
            <a:r>
              <a:rPr lang="zh-CN" altLang="en-US" dirty="0"/>
              <a:t>技术特点</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664229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Wi-Fi</a:t>
            </a:r>
            <a:r>
              <a:rPr lang="zh-CN" altLang="zh-CN" dirty="0"/>
              <a:t>包括很多标准，以</a:t>
            </a:r>
            <a:r>
              <a:rPr lang="en-US" altLang="zh-CN" dirty="0"/>
              <a:t>b</a:t>
            </a:r>
            <a:r>
              <a:rPr lang="zh-CN" altLang="zh-CN" dirty="0"/>
              <a:t>、</a:t>
            </a:r>
            <a:r>
              <a:rPr lang="en-US" altLang="zh-CN" dirty="0"/>
              <a:t>a</a:t>
            </a:r>
            <a:r>
              <a:rPr lang="zh-CN" altLang="zh-CN" dirty="0"/>
              <a:t>、</a:t>
            </a:r>
            <a:r>
              <a:rPr lang="en-US" altLang="zh-CN" dirty="0"/>
              <a:t>g</a:t>
            </a:r>
            <a:r>
              <a:rPr lang="zh-CN" altLang="zh-CN" dirty="0"/>
              <a:t>、</a:t>
            </a:r>
            <a:r>
              <a:rPr lang="en-US" altLang="zh-CN" dirty="0"/>
              <a:t>n</a:t>
            </a:r>
            <a:r>
              <a:rPr lang="zh-CN" altLang="zh-CN" dirty="0"/>
              <a:t>为标志，其中一些标准是交叉兼容的，在同一个无线网络中可以使用不同的标准。表</a:t>
            </a:r>
            <a:r>
              <a:rPr lang="en-US" altLang="zh-CN" dirty="0"/>
              <a:t>6-2</a:t>
            </a:r>
            <a:r>
              <a:rPr lang="zh-CN" altLang="zh-CN" dirty="0"/>
              <a:t>列出了</a:t>
            </a:r>
            <a:r>
              <a:rPr lang="en-US" altLang="zh-CN" dirty="0"/>
              <a:t>Wi-Fi</a:t>
            </a:r>
            <a:r>
              <a:rPr lang="zh-CN" altLang="zh-CN" dirty="0"/>
              <a:t>的主要标准。</a:t>
            </a:r>
            <a:endParaRPr lang="en-US" altLang="zh-CN" dirty="0"/>
          </a:p>
          <a:p>
            <a:pPr marL="0" indent="0" algn="ctr">
              <a:spcBef>
                <a:spcPct val="0"/>
              </a:spcBef>
              <a:buNone/>
            </a:pPr>
            <a:r>
              <a:rPr lang="zh-CN" altLang="zh-CN" b="0" dirty="0"/>
              <a:t>表</a:t>
            </a:r>
            <a:r>
              <a:rPr lang="en-US" altLang="zh-CN" b="0" dirty="0"/>
              <a:t>6-2  Wi-Fi</a:t>
            </a:r>
            <a:r>
              <a:rPr lang="zh-CN" altLang="zh-CN" b="0" dirty="0"/>
              <a:t>的主要标准</a:t>
            </a:r>
          </a:p>
          <a:p>
            <a:pPr marL="0" indent="0">
              <a:spcBef>
                <a:spcPct val="0"/>
              </a:spcBef>
              <a:buNone/>
            </a:pPr>
            <a:endParaRPr lang="en-US" altLang="zh-CN" dirty="0"/>
          </a:p>
          <a:p>
            <a:pPr lvl="2">
              <a:spcBef>
                <a:spcPct val="0"/>
              </a:spcBef>
            </a:pPr>
            <a:endParaRPr lang="zh-CN" altLang="zh-CN" dirty="0"/>
          </a:p>
        </p:txBody>
      </p:sp>
      <p:sp>
        <p:nvSpPr>
          <p:cNvPr id="2" name="标题 1"/>
          <p:cNvSpPr>
            <a:spLocks noGrp="1"/>
          </p:cNvSpPr>
          <p:nvPr>
            <p:ph type="title"/>
          </p:nvPr>
        </p:nvSpPr>
        <p:spPr/>
        <p:txBody>
          <a:bodyPr/>
          <a:lstStyle/>
          <a:p>
            <a:pPr lvl="0"/>
            <a:r>
              <a:rPr lang="en-US" altLang="zh-CN" dirty="0"/>
              <a:t>6.2.3  Wi-fi</a:t>
            </a:r>
            <a:r>
              <a:rPr lang="zh-CN" altLang="en-US" dirty="0"/>
              <a:t>标准</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3" name="图片 2">
            <a:extLst>
              <a:ext uri="{FF2B5EF4-FFF2-40B4-BE49-F238E27FC236}">
                <a16:creationId xmlns:a16="http://schemas.microsoft.com/office/drawing/2014/main" id="{3F4DF823-4E11-4752-A4F5-DD9FAE6353EE}"/>
              </a:ext>
            </a:extLst>
          </p:cNvPr>
          <p:cNvPicPr>
            <a:picLocks noChangeAspect="1"/>
          </p:cNvPicPr>
          <p:nvPr/>
        </p:nvPicPr>
        <p:blipFill>
          <a:blip r:embed="rId2"/>
          <a:stretch>
            <a:fillRect/>
          </a:stretch>
        </p:blipFill>
        <p:spPr>
          <a:xfrm>
            <a:off x="651108" y="3583096"/>
            <a:ext cx="10668000" cy="3096344"/>
          </a:xfrm>
          <a:prstGeom prst="rect">
            <a:avLst/>
          </a:prstGeom>
        </p:spPr>
      </p:pic>
    </p:spTree>
    <p:extLst>
      <p:ext uri="{BB962C8B-B14F-4D97-AF65-F5344CB8AC3E}">
        <p14:creationId xmlns:p14="http://schemas.microsoft.com/office/powerpoint/2010/main" val="6555539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IEEE 802.11</a:t>
            </a:r>
            <a:r>
              <a:rPr lang="zh-CN" altLang="zh-CN" dirty="0"/>
              <a:t>各个版本的差异主要体现在使用频段、调制模式、信道差分等物理层技术</a:t>
            </a:r>
            <a:endParaRPr lang="en-US" altLang="zh-CN" dirty="0"/>
          </a:p>
          <a:p>
            <a:pPr marL="914400" lvl="1" indent="-457200" algn="just">
              <a:spcBef>
                <a:spcPct val="0"/>
              </a:spcBef>
              <a:buFont typeface="Wingdings" panose="05000000000000000000" pitchFamily="2" charset="2"/>
              <a:buChar char="n"/>
            </a:pPr>
            <a:r>
              <a:rPr lang="en-US" altLang="zh-CN" dirty="0"/>
              <a:t>802.11a</a:t>
            </a:r>
            <a:r>
              <a:rPr lang="zh-CN" altLang="zh-CN" dirty="0"/>
              <a:t>协议采用正交频分多路复用</a:t>
            </a:r>
            <a:r>
              <a:rPr lang="zh-CN" altLang="en-US" dirty="0"/>
              <a:t>技术</a:t>
            </a:r>
            <a:r>
              <a:rPr lang="zh-CN" altLang="zh-CN" dirty="0"/>
              <a:t>使用较高频段，但覆盖范围较小</a:t>
            </a:r>
            <a:endParaRPr lang="en-US" altLang="zh-CN" dirty="0"/>
          </a:p>
          <a:p>
            <a:pPr marL="914400" lvl="1" indent="-457200" algn="just">
              <a:spcBef>
                <a:spcPct val="0"/>
              </a:spcBef>
              <a:buFont typeface="Wingdings" panose="05000000000000000000" pitchFamily="2" charset="2"/>
              <a:buChar char="n"/>
            </a:pPr>
            <a:r>
              <a:rPr lang="en-US" altLang="zh-CN" dirty="0"/>
              <a:t>802.11b</a:t>
            </a:r>
            <a:r>
              <a:rPr lang="zh-CN" altLang="zh-CN" dirty="0"/>
              <a:t>协议采用高速直接序列扩频技术，使用</a:t>
            </a:r>
            <a:r>
              <a:rPr lang="en-US" altLang="zh-CN" dirty="0"/>
              <a:t>2.4GHz</a:t>
            </a:r>
            <a:r>
              <a:rPr lang="zh-CN" altLang="zh-CN" dirty="0"/>
              <a:t>附近频段，带宽可达</a:t>
            </a:r>
            <a:r>
              <a:rPr lang="en-US" altLang="zh-CN" dirty="0"/>
              <a:t>11Mb/s</a:t>
            </a:r>
            <a:r>
              <a:rPr lang="zh-CN" altLang="zh-CN" dirty="0"/>
              <a:t>，现已发展成为</a:t>
            </a:r>
            <a:r>
              <a:rPr lang="en-US" altLang="zh-CN" dirty="0"/>
              <a:t>WLAN</a:t>
            </a:r>
            <a:r>
              <a:rPr lang="zh-CN" altLang="zh-CN" dirty="0"/>
              <a:t>主流标准，二者不可兼容</a:t>
            </a:r>
            <a:endParaRPr lang="en-US" altLang="zh-CN" dirty="0"/>
          </a:p>
          <a:p>
            <a:pPr marL="914400" lvl="1" indent="-457200" algn="just">
              <a:spcBef>
                <a:spcPct val="0"/>
              </a:spcBef>
              <a:buFont typeface="Wingdings" panose="05000000000000000000" pitchFamily="2" charset="2"/>
              <a:buChar char="n"/>
            </a:pPr>
            <a:r>
              <a:rPr lang="en-US" altLang="zh-CN" dirty="0"/>
              <a:t>802.11g</a:t>
            </a:r>
            <a:r>
              <a:rPr lang="zh-CN" altLang="zh-CN" dirty="0"/>
              <a:t>协议也采用</a:t>
            </a:r>
            <a:r>
              <a:rPr lang="en-US" altLang="zh-CN" dirty="0"/>
              <a:t>OFDM</a:t>
            </a:r>
            <a:r>
              <a:rPr lang="zh-CN" altLang="zh-CN" dirty="0"/>
              <a:t>技术，并向下兼容</a:t>
            </a:r>
            <a:r>
              <a:rPr lang="en-US" altLang="zh-CN" dirty="0"/>
              <a:t>802.11b</a:t>
            </a:r>
            <a:r>
              <a:rPr lang="zh-CN" altLang="zh-CN" dirty="0"/>
              <a:t>的设备，不过这样会降低</a:t>
            </a:r>
            <a:r>
              <a:rPr lang="en-US" altLang="zh-CN" dirty="0"/>
              <a:t>802.11g</a:t>
            </a:r>
            <a:r>
              <a:rPr lang="zh-CN" altLang="zh-CN" dirty="0"/>
              <a:t>网络的传输带宽。</a:t>
            </a:r>
            <a:endParaRPr lang="en-US" altLang="zh-CN" dirty="0"/>
          </a:p>
        </p:txBody>
      </p:sp>
      <p:sp>
        <p:nvSpPr>
          <p:cNvPr id="2" name="标题 1"/>
          <p:cNvSpPr>
            <a:spLocks noGrp="1"/>
          </p:cNvSpPr>
          <p:nvPr>
            <p:ph type="title"/>
          </p:nvPr>
        </p:nvSpPr>
        <p:spPr/>
        <p:txBody>
          <a:bodyPr/>
          <a:lstStyle/>
          <a:p>
            <a:pPr lvl="0"/>
            <a:r>
              <a:rPr lang="en-US" altLang="zh-CN" dirty="0"/>
              <a:t>6.2.3  wi-fi</a:t>
            </a:r>
            <a:r>
              <a:rPr lang="zh-CN" altLang="en-US" dirty="0"/>
              <a:t>标准</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6296414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16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lvl="1" indent="720000" algn="just">
              <a:spcBef>
                <a:spcPct val="0"/>
              </a:spcBef>
            </a:pPr>
            <a:r>
              <a:rPr lang="en-US" altLang="zh-CN" dirty="0">
                <a:solidFill>
                  <a:srgbClr val="000000"/>
                </a:solidFill>
              </a:rPr>
              <a:t>Wi-Fi</a:t>
            </a:r>
            <a:r>
              <a:rPr lang="zh-CN" altLang="zh-CN" dirty="0">
                <a:solidFill>
                  <a:srgbClr val="000000"/>
                </a:solidFill>
              </a:rPr>
              <a:t>无线网络包括两种类型的拓扑形式：</a:t>
            </a:r>
            <a:endParaRPr lang="en-US" altLang="zh-CN" dirty="0">
              <a:solidFill>
                <a:srgbClr val="000000"/>
              </a:solidFill>
            </a:endParaRPr>
          </a:p>
          <a:p>
            <a:pPr marL="1371600" lvl="2" indent="-457200" algn="just">
              <a:spcBef>
                <a:spcPct val="0"/>
              </a:spcBef>
              <a:buFont typeface="Wingdings" panose="05000000000000000000" pitchFamily="2" charset="2"/>
              <a:buChar char="p"/>
            </a:pPr>
            <a:r>
              <a:rPr lang="zh-CN" altLang="en-US" dirty="0"/>
              <a:t>基础网</a:t>
            </a:r>
            <a:r>
              <a:rPr lang="zh-CN" altLang="zh-CN" dirty="0"/>
              <a:t>（</a:t>
            </a:r>
            <a:r>
              <a:rPr lang="en-US" altLang="zh-CN" dirty="0"/>
              <a:t>infrastructure</a:t>
            </a:r>
            <a:r>
              <a:rPr lang="zh-CN" altLang="zh-CN" dirty="0"/>
              <a:t>）</a:t>
            </a:r>
            <a:endParaRPr lang="en-US" altLang="zh-CN" dirty="0"/>
          </a:p>
          <a:p>
            <a:pPr marL="1371600" lvl="2" indent="-457200" algn="just">
              <a:spcBef>
                <a:spcPct val="0"/>
              </a:spcBef>
              <a:buFont typeface="Wingdings" panose="05000000000000000000" pitchFamily="2" charset="2"/>
              <a:buChar char="p"/>
            </a:pPr>
            <a:r>
              <a:rPr lang="zh-CN" altLang="zh-CN" dirty="0"/>
              <a:t>自组网（</a:t>
            </a:r>
            <a:r>
              <a:rPr lang="en-US" altLang="zh-CN" dirty="0"/>
              <a:t>Ad-Hoc</a:t>
            </a:r>
            <a:r>
              <a:rPr lang="zh-CN" altLang="zh-CN" dirty="0"/>
              <a:t>）</a:t>
            </a:r>
            <a:endParaRPr lang="en-US" altLang="zh-CN" dirty="0"/>
          </a:p>
        </p:txBody>
      </p:sp>
      <p:sp>
        <p:nvSpPr>
          <p:cNvPr id="2" name="标题 1"/>
          <p:cNvSpPr>
            <a:spLocks noGrp="1"/>
          </p:cNvSpPr>
          <p:nvPr>
            <p:ph type="title"/>
          </p:nvPr>
        </p:nvSpPr>
        <p:spPr/>
        <p:txBody>
          <a:bodyPr/>
          <a:lstStyle/>
          <a:p>
            <a:pPr lvl="0"/>
            <a:r>
              <a:rPr lang="en-US" altLang="zh-CN" dirty="0"/>
              <a:t>6.2.4  WI-FI</a:t>
            </a:r>
            <a:r>
              <a:rPr lang="zh-CN" altLang="en-US" dirty="0"/>
              <a:t>网络体系与架构</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
        <p:nvSpPr>
          <p:cNvPr id="6" name="内容占位符 2"/>
          <p:cNvSpPr txBox="1">
            <a:spLocks/>
          </p:cNvSpPr>
          <p:nvPr/>
        </p:nvSpPr>
        <p:spPr bwMode="auto">
          <a:xfrm>
            <a:off x="839416" y="3141759"/>
            <a:ext cx="10945216" cy="331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zh-CN" altLang="zh-CN" dirty="0"/>
              <a:t>其中两个重要的概念是站点和无线接入点</a:t>
            </a:r>
            <a:r>
              <a:rPr lang="zh-CN" altLang="en-US" dirty="0"/>
              <a:t>：</a:t>
            </a:r>
            <a:endParaRPr lang="en-US" altLang="zh-CN" dirty="0"/>
          </a:p>
          <a:p>
            <a:pPr lvl="1" algn="just">
              <a:spcBef>
                <a:spcPct val="0"/>
              </a:spcBef>
              <a:buFont typeface="Wingdings" panose="05000000000000000000" pitchFamily="2" charset="2"/>
              <a:buChar char="n"/>
            </a:pPr>
            <a:r>
              <a:rPr lang="en-US" altLang="zh-CN" dirty="0"/>
              <a:t> </a:t>
            </a:r>
            <a:r>
              <a:rPr lang="zh-CN" altLang="zh-CN" dirty="0"/>
              <a:t>站点（</a:t>
            </a:r>
            <a:r>
              <a:rPr lang="en-US" altLang="zh-CN" dirty="0"/>
              <a:t>STA</a:t>
            </a:r>
            <a:r>
              <a:rPr lang="zh-CN" altLang="zh-CN" dirty="0"/>
              <a:t>）是网络最基本的组成部分，</a:t>
            </a:r>
            <a:r>
              <a:rPr lang="zh-CN" altLang="zh-CN" dirty="0">
                <a:solidFill>
                  <a:schemeClr val="bg2"/>
                </a:solidFill>
              </a:rPr>
              <a:t>每一个连接到无线网络中的终端</a:t>
            </a:r>
            <a:r>
              <a:rPr lang="zh-CN" altLang="zh-CN" dirty="0"/>
              <a:t>（如笔记本电脑、</a:t>
            </a:r>
            <a:r>
              <a:rPr lang="en-US" altLang="zh-CN" dirty="0"/>
              <a:t>PDA</a:t>
            </a:r>
            <a:r>
              <a:rPr lang="zh-CN" altLang="zh-CN" dirty="0"/>
              <a:t>及其他可以联网的用户设备）</a:t>
            </a:r>
            <a:r>
              <a:rPr lang="zh-CN" altLang="zh-CN" dirty="0">
                <a:solidFill>
                  <a:schemeClr val="bg2"/>
                </a:solidFill>
              </a:rPr>
              <a:t>都可称之为一个站点</a:t>
            </a:r>
            <a:r>
              <a:rPr lang="zh-CN" altLang="en-US" dirty="0"/>
              <a:t>；</a:t>
            </a:r>
            <a:endParaRPr lang="en-US" altLang="zh-CN" dirty="0"/>
          </a:p>
          <a:p>
            <a:pPr lvl="1" algn="just">
              <a:spcBef>
                <a:spcPct val="0"/>
              </a:spcBef>
              <a:buFont typeface="Wingdings" panose="05000000000000000000" pitchFamily="2" charset="2"/>
              <a:buChar char="n"/>
            </a:pPr>
            <a:r>
              <a:rPr lang="zh-CN" altLang="zh-CN" dirty="0"/>
              <a:t>无线接入点（</a:t>
            </a:r>
            <a:r>
              <a:rPr lang="en-US" altLang="zh-CN" dirty="0"/>
              <a:t>AP</a:t>
            </a:r>
            <a:r>
              <a:rPr lang="zh-CN" altLang="zh-CN" dirty="0"/>
              <a:t>）是无线网络的创建者，也是网络的中心节点，一般家庭或办公室使用的</a:t>
            </a:r>
            <a:r>
              <a:rPr lang="zh-CN" altLang="zh-CN" dirty="0">
                <a:solidFill>
                  <a:schemeClr val="bg2"/>
                </a:solidFill>
              </a:rPr>
              <a:t>无线路由器就是一个</a:t>
            </a:r>
            <a:r>
              <a:rPr lang="en-US" altLang="zh-CN" dirty="0">
                <a:solidFill>
                  <a:schemeClr val="bg2"/>
                </a:solidFill>
              </a:rPr>
              <a:t>AP</a:t>
            </a:r>
            <a:r>
              <a:rPr lang="zh-CN" altLang="zh-CN" dirty="0"/>
              <a:t>。</a:t>
            </a:r>
            <a:endParaRPr lang="en-US" altLang="zh-CN" dirty="0"/>
          </a:p>
          <a:p>
            <a:pPr lvl="1">
              <a:spcBef>
                <a:spcPct val="0"/>
              </a:spcBef>
            </a:pPr>
            <a:endParaRPr lang="zh-CN" altLang="zh-CN" dirty="0"/>
          </a:p>
          <a:p>
            <a:pPr marL="0" indent="0">
              <a:spcBef>
                <a:spcPct val="0"/>
              </a:spcBef>
              <a:buNone/>
            </a:pPr>
            <a:r>
              <a:rPr lang="en-US" altLang="zh-CN" dirty="0"/>
              <a:t>		</a:t>
            </a:r>
            <a:endParaRPr lang="zh-CN" altLang="zh-CN" dirty="0"/>
          </a:p>
        </p:txBody>
      </p:sp>
    </p:spTree>
    <p:extLst>
      <p:ext uri="{BB962C8B-B14F-4D97-AF65-F5344CB8AC3E}">
        <p14:creationId xmlns:p14="http://schemas.microsoft.com/office/powerpoint/2010/main" val="21722302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1584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Ad-Hoc</a:t>
            </a:r>
            <a:r>
              <a:rPr lang="zh-CN" altLang="zh-CN" dirty="0"/>
              <a:t>是一种对等的网络结构，各计算机只需接上相应的无线网卡，或者具有</a:t>
            </a:r>
            <a:r>
              <a:rPr lang="en-US" altLang="zh-CN" dirty="0"/>
              <a:t>Wi-Fi</a:t>
            </a:r>
            <a:r>
              <a:rPr lang="zh-CN" altLang="zh-CN" dirty="0"/>
              <a:t>模块的手机等便携终端，即可实现相互连接，资源共享</a:t>
            </a:r>
            <a:r>
              <a:rPr lang="zh-CN" altLang="zh-CN" dirty="0" smtClean="0"/>
              <a:t>，如图所</a:t>
            </a:r>
            <a:r>
              <a:rPr lang="zh-CN" altLang="zh-CN" dirty="0"/>
              <a:t>示</a:t>
            </a:r>
            <a:r>
              <a:rPr lang="zh-CN" altLang="zh-CN" dirty="0" smtClean="0"/>
              <a:t>。</a:t>
            </a:r>
            <a:endParaRPr lang="zh-CN" altLang="zh-CN" dirty="0"/>
          </a:p>
        </p:txBody>
      </p:sp>
      <p:sp>
        <p:nvSpPr>
          <p:cNvPr id="2" name="标题 1"/>
          <p:cNvSpPr>
            <a:spLocks noGrp="1"/>
          </p:cNvSpPr>
          <p:nvPr>
            <p:ph type="title"/>
          </p:nvPr>
        </p:nvSpPr>
        <p:spPr/>
        <p:txBody>
          <a:bodyPr/>
          <a:lstStyle/>
          <a:p>
            <a:pPr lvl="0"/>
            <a:r>
              <a:rPr lang="en-US" altLang="zh-CN" dirty="0"/>
              <a:t>6.2.4  WI-FI</a:t>
            </a:r>
            <a:r>
              <a:rPr lang="zh-CN" altLang="en-US" dirty="0"/>
              <a:t>网络体系与架构</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3" name="图片 2">
            <a:extLst>
              <a:ext uri="{FF2B5EF4-FFF2-40B4-BE49-F238E27FC236}">
                <a16:creationId xmlns:a16="http://schemas.microsoft.com/office/drawing/2014/main" id="{D9537426-D970-4CE0-B977-ABCDE79F52E2}"/>
              </a:ext>
            </a:extLst>
          </p:cNvPr>
          <p:cNvPicPr>
            <a:picLocks noChangeAspect="1"/>
          </p:cNvPicPr>
          <p:nvPr/>
        </p:nvPicPr>
        <p:blipFill>
          <a:blip r:embed="rId3"/>
          <a:stretch>
            <a:fillRect/>
          </a:stretch>
        </p:blipFill>
        <p:spPr>
          <a:xfrm>
            <a:off x="3287688" y="3068960"/>
            <a:ext cx="5342272" cy="3024336"/>
          </a:xfrm>
          <a:prstGeom prst="rect">
            <a:avLst/>
          </a:prstGeom>
        </p:spPr>
      </p:pic>
      <p:sp>
        <p:nvSpPr>
          <p:cNvPr id="4" name="矩形 3"/>
          <p:cNvSpPr/>
          <p:nvPr/>
        </p:nvSpPr>
        <p:spPr>
          <a:xfrm>
            <a:off x="4983699" y="6237312"/>
            <a:ext cx="2379434" cy="400110"/>
          </a:xfrm>
          <a:prstGeom prst="rect">
            <a:avLst/>
          </a:prstGeom>
        </p:spPr>
        <p:txBody>
          <a:bodyPr wrap="none">
            <a:spAutoFit/>
          </a:bodyPr>
          <a:lstStyle/>
          <a:p>
            <a:pPr>
              <a:defRPr/>
            </a:pPr>
            <a:r>
              <a:rPr lang="zh-CN" altLang="zh-CN" sz="2000" b="1" dirty="0">
                <a:solidFill>
                  <a:srgbClr val="000000"/>
                </a:solidFill>
              </a:rPr>
              <a:t>图</a:t>
            </a:r>
            <a:r>
              <a:rPr lang="en-US" altLang="zh-CN" sz="2000" b="1" dirty="0">
                <a:solidFill>
                  <a:srgbClr val="000000"/>
                </a:solidFill>
              </a:rPr>
              <a:t> Ad-Hoc</a:t>
            </a:r>
            <a:r>
              <a:rPr lang="zh-CN" altLang="zh-CN" sz="2000" b="1" dirty="0">
                <a:solidFill>
                  <a:srgbClr val="000000"/>
                </a:solidFill>
              </a:rPr>
              <a:t>拓扑结构</a:t>
            </a:r>
          </a:p>
        </p:txBody>
      </p:sp>
    </p:spTree>
    <p:extLst>
      <p:ext uri="{BB962C8B-B14F-4D97-AF65-F5344CB8AC3E}">
        <p14:creationId xmlns:p14="http://schemas.microsoft.com/office/powerpoint/2010/main" val="10210685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1089232" cy="3961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zh-CN" altLang="zh-CN" dirty="0"/>
              <a:t>近距离无线通信的特征包括以下几点：无线</a:t>
            </a:r>
            <a:r>
              <a:rPr lang="zh-CN" altLang="zh-CN" dirty="0">
                <a:solidFill>
                  <a:schemeClr val="bg2"/>
                </a:solidFill>
              </a:rPr>
              <a:t>发射频率</a:t>
            </a:r>
            <a:r>
              <a:rPr lang="zh-CN" altLang="zh-CN" dirty="0"/>
              <a:t>在</a:t>
            </a:r>
            <a:r>
              <a:rPr lang="en-US" altLang="zh-CN" dirty="0"/>
              <a:t>μW</a:t>
            </a:r>
            <a:r>
              <a:rPr lang="zh-CN" altLang="zh-CN" dirty="0"/>
              <a:t>到</a:t>
            </a:r>
            <a:r>
              <a:rPr lang="en-US" altLang="zh-CN" dirty="0"/>
              <a:t>100mW</a:t>
            </a:r>
            <a:r>
              <a:rPr lang="zh-CN" altLang="zh-CN" dirty="0"/>
              <a:t>量级；</a:t>
            </a:r>
            <a:r>
              <a:rPr lang="zh-CN" altLang="zh-CN" dirty="0">
                <a:solidFill>
                  <a:schemeClr val="bg2"/>
                </a:solidFill>
              </a:rPr>
              <a:t>通信距离</a:t>
            </a:r>
            <a:r>
              <a:rPr lang="zh-CN" altLang="zh-CN" dirty="0"/>
              <a:t>在几厘米到几百米；使用全向天线和线路板天线；应用场景众多；</a:t>
            </a:r>
            <a:r>
              <a:rPr lang="zh-CN" altLang="zh-CN" dirty="0">
                <a:solidFill>
                  <a:schemeClr val="bg2"/>
                </a:solidFill>
              </a:rPr>
              <a:t>不需要申请频率</a:t>
            </a:r>
            <a:r>
              <a:rPr lang="zh-CN" altLang="zh-CN" dirty="0"/>
              <a:t>资源使用许可证（</a:t>
            </a:r>
            <a:r>
              <a:rPr lang="en-US" altLang="zh-CN" dirty="0"/>
              <a:t>ISM</a:t>
            </a:r>
            <a:r>
              <a:rPr lang="zh-CN" altLang="zh-CN" dirty="0"/>
              <a:t>、</a:t>
            </a:r>
            <a:r>
              <a:rPr lang="en-US" altLang="zh-CN" dirty="0"/>
              <a:t>CR</a:t>
            </a:r>
            <a:r>
              <a:rPr lang="zh-CN" altLang="zh-CN" dirty="0"/>
              <a:t>等）；无中心、自组网；电池供电。</a:t>
            </a:r>
            <a:r>
              <a:rPr lang="en-US" altLang="zh-CN" dirty="0"/>
              <a:t>   </a:t>
            </a:r>
          </a:p>
          <a:p>
            <a:pPr marL="0" indent="720000" algn="just">
              <a:spcBef>
                <a:spcPct val="0"/>
              </a:spcBef>
              <a:buNone/>
            </a:pPr>
            <a:r>
              <a:rPr lang="zh-CN" altLang="zh-CN" dirty="0" smtClean="0"/>
              <a:t>典型</a:t>
            </a:r>
            <a:r>
              <a:rPr lang="zh-CN" altLang="zh-CN" dirty="0"/>
              <a:t>的近距离无线通信技术有</a:t>
            </a:r>
            <a:r>
              <a:rPr lang="en-US" altLang="zh-CN" dirty="0">
                <a:solidFill>
                  <a:srgbClr val="FF00FF"/>
                </a:solidFill>
              </a:rPr>
              <a:t>ZigBee</a:t>
            </a:r>
            <a:r>
              <a:rPr lang="zh-CN" altLang="zh-CN" dirty="0">
                <a:solidFill>
                  <a:srgbClr val="FF00FF"/>
                </a:solidFill>
              </a:rPr>
              <a:t>、</a:t>
            </a:r>
            <a:r>
              <a:rPr lang="en-US" altLang="zh-CN" dirty="0">
                <a:solidFill>
                  <a:srgbClr val="FF00FF"/>
                </a:solidFill>
              </a:rPr>
              <a:t>Wi-Fi</a:t>
            </a:r>
            <a:r>
              <a:rPr lang="zh-CN" altLang="zh-CN" dirty="0">
                <a:solidFill>
                  <a:srgbClr val="FF00FF"/>
                </a:solidFill>
              </a:rPr>
              <a:t>、蓝牙、</a:t>
            </a:r>
            <a:r>
              <a:rPr lang="en-US" altLang="zh-CN" dirty="0">
                <a:solidFill>
                  <a:srgbClr val="FF00FF"/>
                </a:solidFill>
              </a:rPr>
              <a:t>60GHz</a:t>
            </a:r>
            <a:r>
              <a:rPr lang="zh-CN" altLang="zh-CN" dirty="0">
                <a:solidFill>
                  <a:srgbClr val="FF00FF"/>
                </a:solidFill>
              </a:rPr>
              <a:t>毫米波通信、超带宽、近场通信和可见光通信</a:t>
            </a:r>
            <a:r>
              <a:rPr lang="zh-CN" altLang="zh-CN" dirty="0"/>
              <a:t>等。本章将具体介绍这几种近距离无线通信技术。</a:t>
            </a:r>
          </a:p>
          <a:p>
            <a:pPr marL="0" indent="0">
              <a:spcBef>
                <a:spcPct val="0"/>
              </a:spcBef>
              <a:buNone/>
            </a:pPr>
            <a:endParaRPr lang="zh-CN" altLang="zh-CN" dirty="0"/>
          </a:p>
        </p:txBody>
      </p:sp>
      <p:sp>
        <p:nvSpPr>
          <p:cNvPr id="2" name="标题 1"/>
          <p:cNvSpPr>
            <a:spLocks noGrp="1"/>
          </p:cNvSpPr>
          <p:nvPr>
            <p:ph type="title"/>
          </p:nvPr>
        </p:nvSpPr>
        <p:spPr/>
        <p:txBody>
          <a:bodyPr/>
          <a:lstStyle/>
          <a:p>
            <a:r>
              <a:rPr lang="zh-CN" altLang="en-US" dirty="0"/>
              <a:t>第</a:t>
            </a:r>
            <a:r>
              <a:rPr lang="en-US" altLang="zh-CN" dirty="0"/>
              <a:t>6</a:t>
            </a:r>
            <a:r>
              <a:rPr lang="zh-CN" altLang="en-US" dirty="0"/>
              <a:t>章 近距离无线通信技术</a:t>
            </a:r>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0550456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208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en-US" dirty="0" smtClean="0"/>
              <a:t>基础网</a:t>
            </a:r>
            <a:r>
              <a:rPr lang="zh-CN" altLang="zh-CN" dirty="0" smtClean="0"/>
              <a:t>类似于</a:t>
            </a:r>
            <a:r>
              <a:rPr lang="zh-CN" altLang="zh-CN" dirty="0"/>
              <a:t>以太网中的星状网络拓扑结构，是一种整合有线与无线局域网络架构的应用</a:t>
            </a:r>
            <a:r>
              <a:rPr lang="zh-CN" altLang="zh-CN" dirty="0" smtClean="0"/>
              <a:t>模式。</a:t>
            </a:r>
            <a:r>
              <a:rPr lang="zh-CN" altLang="zh-CN" dirty="0"/>
              <a:t>这种网络结构是应用最广的一种，起中间网桥作用的</a:t>
            </a:r>
            <a:r>
              <a:rPr lang="en-US" altLang="zh-CN" dirty="0"/>
              <a:t>AP</a:t>
            </a:r>
            <a:r>
              <a:rPr lang="zh-CN" altLang="zh-CN" dirty="0"/>
              <a:t>相当于有线网络中的集线器（</a:t>
            </a:r>
            <a:r>
              <a:rPr lang="en-US" altLang="zh-CN" dirty="0"/>
              <a:t>hub</a:t>
            </a:r>
            <a:r>
              <a:rPr lang="zh-CN" altLang="zh-CN" dirty="0"/>
              <a:t>）或者交换机（</a:t>
            </a:r>
            <a:r>
              <a:rPr lang="en-US" altLang="zh-CN" dirty="0"/>
              <a:t>switch</a:t>
            </a:r>
            <a:r>
              <a:rPr lang="zh-CN" altLang="zh-CN" dirty="0"/>
              <a:t>）</a:t>
            </a:r>
            <a:r>
              <a:rPr lang="zh-CN" altLang="zh-CN" dirty="0" smtClean="0"/>
              <a:t>。</a:t>
            </a:r>
            <a:endParaRPr lang="zh-CN" altLang="zh-CN" dirty="0"/>
          </a:p>
        </p:txBody>
      </p:sp>
      <p:sp>
        <p:nvSpPr>
          <p:cNvPr id="2" name="标题 1"/>
          <p:cNvSpPr>
            <a:spLocks noGrp="1"/>
          </p:cNvSpPr>
          <p:nvPr>
            <p:ph type="title"/>
          </p:nvPr>
        </p:nvSpPr>
        <p:spPr/>
        <p:txBody>
          <a:bodyPr/>
          <a:lstStyle/>
          <a:p>
            <a:pPr lvl="0"/>
            <a:r>
              <a:rPr lang="en-US" altLang="zh-CN" dirty="0"/>
              <a:t>6.2.4  WI-FI</a:t>
            </a:r>
            <a:r>
              <a:rPr lang="zh-CN" altLang="en-US" dirty="0"/>
              <a:t>网络体系与架构</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6" name="图片 5">
            <a:extLst>
              <a:ext uri="{FF2B5EF4-FFF2-40B4-BE49-F238E27FC236}">
                <a16:creationId xmlns:a16="http://schemas.microsoft.com/office/drawing/2014/main" id="{691D9F3D-5D36-4E02-8747-6D9974CFAB74}"/>
              </a:ext>
            </a:extLst>
          </p:cNvPr>
          <p:cNvPicPr>
            <a:picLocks noChangeAspect="1"/>
          </p:cNvPicPr>
          <p:nvPr/>
        </p:nvPicPr>
        <p:blipFill>
          <a:blip r:embed="rId3"/>
          <a:stretch>
            <a:fillRect/>
          </a:stretch>
        </p:blipFill>
        <p:spPr>
          <a:xfrm>
            <a:off x="1686055" y="3645024"/>
            <a:ext cx="4089966" cy="2957661"/>
          </a:xfrm>
          <a:prstGeom prst="rect">
            <a:avLst/>
          </a:prstGeom>
        </p:spPr>
      </p:pic>
      <p:sp>
        <p:nvSpPr>
          <p:cNvPr id="3" name="矩形 2"/>
          <p:cNvSpPr/>
          <p:nvPr/>
        </p:nvSpPr>
        <p:spPr>
          <a:xfrm>
            <a:off x="6960096" y="5877272"/>
            <a:ext cx="2791342" cy="400110"/>
          </a:xfrm>
          <a:prstGeom prst="rect">
            <a:avLst/>
          </a:prstGeom>
        </p:spPr>
        <p:txBody>
          <a:bodyPr wrap="none">
            <a:spAutoFit/>
          </a:bodyPr>
          <a:lstStyle/>
          <a:p>
            <a:r>
              <a:rPr lang="en-US" altLang="zh-CN" sz="2000" b="1" dirty="0">
                <a:solidFill>
                  <a:srgbClr val="000000"/>
                </a:solidFill>
              </a:rPr>
              <a:t>Infrastructure</a:t>
            </a:r>
            <a:r>
              <a:rPr lang="zh-CN" altLang="zh-CN" sz="2000" b="1" dirty="0">
                <a:solidFill>
                  <a:srgbClr val="000000"/>
                </a:solidFill>
              </a:rPr>
              <a:t>拓扑结构</a:t>
            </a:r>
            <a:endParaRPr lang="en-US" altLang="zh-CN" sz="2000" b="1" dirty="0">
              <a:solidFill>
                <a:srgbClr val="000000"/>
              </a:solidFill>
            </a:endParaRPr>
          </a:p>
        </p:txBody>
      </p:sp>
    </p:spTree>
    <p:extLst>
      <p:ext uri="{BB962C8B-B14F-4D97-AF65-F5344CB8AC3E}">
        <p14:creationId xmlns:p14="http://schemas.microsoft.com/office/powerpoint/2010/main" val="8209445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762000" y="1339978"/>
            <a:ext cx="7710264" cy="627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latin typeface="+mn-lt"/>
              </a:rPr>
              <a:t>Wi-Fi</a:t>
            </a:r>
            <a:r>
              <a:rPr lang="zh-CN" altLang="zh-CN" dirty="0">
                <a:latin typeface="+mn-lt"/>
              </a:rPr>
              <a:t>的协议体系遵循</a:t>
            </a:r>
            <a:r>
              <a:rPr lang="en-US" altLang="zh-CN" dirty="0">
                <a:latin typeface="+mn-lt"/>
              </a:rPr>
              <a:t>OSI</a:t>
            </a:r>
            <a:r>
              <a:rPr lang="zh-CN" altLang="zh-CN" dirty="0">
                <a:latin typeface="+mn-lt"/>
              </a:rPr>
              <a:t>参考</a:t>
            </a:r>
            <a:r>
              <a:rPr lang="zh-CN" altLang="zh-CN" dirty="0" smtClean="0">
                <a:latin typeface="+mn-lt"/>
              </a:rPr>
              <a:t>模型。</a:t>
            </a:r>
            <a:endParaRPr lang="zh-CN" altLang="zh-CN" dirty="0">
              <a:latin typeface="+mn-lt"/>
            </a:endParaRPr>
          </a:p>
        </p:txBody>
      </p:sp>
      <p:sp>
        <p:nvSpPr>
          <p:cNvPr id="2" name="标题 1"/>
          <p:cNvSpPr>
            <a:spLocks noGrp="1"/>
          </p:cNvSpPr>
          <p:nvPr>
            <p:ph type="title"/>
          </p:nvPr>
        </p:nvSpPr>
        <p:spPr/>
        <p:txBody>
          <a:bodyPr/>
          <a:lstStyle/>
          <a:p>
            <a:pPr lvl="0"/>
            <a:r>
              <a:rPr lang="en-US" altLang="zh-CN" dirty="0"/>
              <a:t>6.2.4  WI-FI</a:t>
            </a:r>
            <a:r>
              <a:rPr lang="zh-CN" altLang="en-US" dirty="0"/>
              <a:t>网络体系与架构</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6" name="图片 5"/>
          <p:cNvPicPr/>
          <p:nvPr/>
        </p:nvPicPr>
        <p:blipFill>
          <a:blip r:embed="rId3"/>
          <a:stretch>
            <a:fillRect/>
          </a:stretch>
        </p:blipFill>
        <p:spPr>
          <a:xfrm>
            <a:off x="3143672" y="2112348"/>
            <a:ext cx="3736310" cy="3377982"/>
          </a:xfrm>
          <a:prstGeom prst="rect">
            <a:avLst/>
          </a:prstGeom>
          <a:noFill/>
          <a:ln w="9525">
            <a:noFill/>
          </a:ln>
        </p:spPr>
      </p:pic>
      <p:sp>
        <p:nvSpPr>
          <p:cNvPr id="3" name="矩形 2"/>
          <p:cNvSpPr/>
          <p:nvPr/>
        </p:nvSpPr>
        <p:spPr>
          <a:xfrm>
            <a:off x="4271881" y="5877272"/>
            <a:ext cx="1657826" cy="400110"/>
          </a:xfrm>
          <a:prstGeom prst="rect">
            <a:avLst/>
          </a:prstGeom>
        </p:spPr>
        <p:txBody>
          <a:bodyPr wrap="none">
            <a:spAutoFit/>
          </a:bodyPr>
          <a:lstStyle/>
          <a:p>
            <a:r>
              <a:rPr lang="en-US" altLang="zh-CN" sz="2000" b="1" dirty="0">
                <a:solidFill>
                  <a:srgbClr val="000000"/>
                </a:solidFill>
              </a:rPr>
              <a:t>OSI</a:t>
            </a:r>
            <a:r>
              <a:rPr lang="zh-CN" altLang="zh-CN" sz="2000" b="1" dirty="0">
                <a:solidFill>
                  <a:srgbClr val="000000"/>
                </a:solidFill>
              </a:rPr>
              <a:t>参考模型</a:t>
            </a:r>
            <a:endParaRPr lang="zh-CN" altLang="en-US" sz="2000" b="1" dirty="0">
              <a:solidFill>
                <a:srgbClr val="000000"/>
              </a:solidFill>
            </a:endParaRPr>
          </a:p>
        </p:txBody>
      </p:sp>
    </p:spTree>
    <p:extLst>
      <p:ext uri="{BB962C8B-B14F-4D97-AF65-F5344CB8AC3E}">
        <p14:creationId xmlns:p14="http://schemas.microsoft.com/office/powerpoint/2010/main" val="34069223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728700" y="1484784"/>
            <a:ext cx="10734600" cy="266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914400" lvl="1" indent="-457200" algn="just">
              <a:spcBef>
                <a:spcPct val="0"/>
              </a:spcBef>
              <a:buFont typeface="Wingdings" panose="05000000000000000000" pitchFamily="2" charset="2"/>
              <a:buChar char="n"/>
            </a:pPr>
            <a:r>
              <a:rPr lang="zh-CN" altLang="en-US" dirty="0"/>
              <a:t>物理层</a:t>
            </a:r>
            <a:endParaRPr lang="en-US" altLang="zh-CN" dirty="0">
              <a:solidFill>
                <a:srgbClr val="000000"/>
              </a:solidFill>
            </a:endParaRPr>
          </a:p>
          <a:p>
            <a:pPr marL="1371600" lvl="2" indent="-457200" algn="just">
              <a:spcBef>
                <a:spcPct val="0"/>
              </a:spcBef>
              <a:buFont typeface="Wingdings" panose="05000000000000000000" pitchFamily="2" charset="2"/>
              <a:buChar char="p"/>
            </a:pPr>
            <a:r>
              <a:rPr lang="en-US" altLang="zh-CN" sz="2400" dirty="0"/>
              <a:t>802.11b</a:t>
            </a:r>
            <a:r>
              <a:rPr lang="zh-CN" altLang="zh-CN" sz="2400" dirty="0"/>
              <a:t>定义了工作在</a:t>
            </a:r>
            <a:r>
              <a:rPr lang="en-US" altLang="zh-CN" sz="2400" dirty="0"/>
              <a:t>2.4GHz ISM</a:t>
            </a:r>
            <a:r>
              <a:rPr lang="zh-CN" altLang="zh-CN" sz="2400" dirty="0"/>
              <a:t>频段上数据传输率为</a:t>
            </a:r>
            <a:r>
              <a:rPr lang="en-US" altLang="zh-CN" sz="2400" dirty="0"/>
              <a:t>11Mb/s</a:t>
            </a:r>
            <a:r>
              <a:rPr lang="zh-CN" altLang="zh-CN" sz="2400" dirty="0"/>
              <a:t>的物理层，使用跳频扩频传输技术和直接序列扩频传输技术。</a:t>
            </a:r>
            <a:endParaRPr lang="en-US" altLang="zh-CN" sz="2400" dirty="0"/>
          </a:p>
          <a:p>
            <a:pPr marL="914400" lvl="1" indent="-457200" algn="just">
              <a:spcBef>
                <a:spcPct val="0"/>
              </a:spcBef>
              <a:buFont typeface="Wingdings" panose="05000000000000000000" pitchFamily="2" charset="2"/>
              <a:buChar char="n"/>
            </a:pPr>
            <a:r>
              <a:rPr lang="en-US" altLang="zh-CN" dirty="0"/>
              <a:t>MAC</a:t>
            </a:r>
            <a:r>
              <a:rPr lang="zh-CN" altLang="en-US" dirty="0"/>
              <a:t>层</a:t>
            </a:r>
            <a:endParaRPr lang="en-US" altLang="zh-CN" dirty="0">
              <a:solidFill>
                <a:srgbClr val="000000"/>
              </a:solidFill>
            </a:endParaRPr>
          </a:p>
          <a:p>
            <a:pPr marL="1371600" lvl="2" indent="-457200" algn="just">
              <a:spcBef>
                <a:spcPct val="0"/>
              </a:spcBef>
              <a:buFont typeface="Wingdings" panose="05000000000000000000" pitchFamily="2" charset="2"/>
              <a:buChar char="p"/>
            </a:pPr>
            <a:r>
              <a:rPr lang="en-US" altLang="zh-CN" sz="2400" dirty="0"/>
              <a:t>MAC</a:t>
            </a:r>
            <a:r>
              <a:rPr lang="zh-CN" altLang="en-US" sz="2400" dirty="0"/>
              <a:t>层</a:t>
            </a:r>
            <a:r>
              <a:rPr lang="zh-CN" altLang="zh-CN" sz="2400" dirty="0"/>
              <a:t>提供了支持无线网络操作的多种功能，通过</a:t>
            </a:r>
            <a:r>
              <a:rPr lang="en-US" altLang="zh-CN" sz="2400" dirty="0"/>
              <a:t>MAC</a:t>
            </a:r>
            <a:r>
              <a:rPr lang="zh-CN" altLang="zh-CN" sz="2400" dirty="0"/>
              <a:t>层站点可以建立网络或接入已存在的网络，并传送数据给</a:t>
            </a:r>
            <a:r>
              <a:rPr lang="en-US" altLang="zh-CN" sz="2400" dirty="0"/>
              <a:t>LLC</a:t>
            </a:r>
            <a:r>
              <a:rPr lang="zh-CN" altLang="zh-CN" sz="2400" dirty="0"/>
              <a:t>层</a:t>
            </a:r>
            <a:r>
              <a:rPr lang="zh-CN" altLang="en-US" sz="2400" dirty="0"/>
              <a:t>。</a:t>
            </a:r>
            <a:endParaRPr lang="en-US" altLang="zh-CN" sz="2400" dirty="0"/>
          </a:p>
          <a:p>
            <a:pPr lvl="2">
              <a:spcBef>
                <a:spcPct val="0"/>
              </a:spcBef>
            </a:pPr>
            <a:endParaRPr lang="en-US" altLang="zh-CN" dirty="0"/>
          </a:p>
          <a:p>
            <a:pPr marL="1371600" lvl="2" indent="-457200">
              <a:spcBef>
                <a:spcPct val="0"/>
              </a:spcBef>
              <a:buFont typeface="Wingdings" panose="05000000000000000000" pitchFamily="2" charset="2"/>
              <a:buChar char="p"/>
            </a:pPr>
            <a:endParaRPr lang="en-US" altLang="zh-CN" b="0" dirty="0"/>
          </a:p>
          <a:p>
            <a:pPr marL="0" indent="0">
              <a:spcBef>
                <a:spcPct val="0"/>
              </a:spcBef>
              <a:buNone/>
            </a:pPr>
            <a:endParaRPr lang="zh-CN" altLang="zh-CN" dirty="0"/>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6.2.4  WI-FI</a:t>
            </a:r>
            <a:r>
              <a:rPr lang="zh-CN" altLang="en-US" dirty="0"/>
              <a:t>网络体系与架构</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
        <p:nvSpPr>
          <p:cNvPr id="6" name="内容占位符 2"/>
          <p:cNvSpPr txBox="1">
            <a:spLocks/>
          </p:cNvSpPr>
          <p:nvPr/>
        </p:nvSpPr>
        <p:spPr bwMode="auto">
          <a:xfrm>
            <a:off x="725996" y="4293096"/>
            <a:ext cx="10668000"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914400" lvl="1" indent="-457200" algn="just">
              <a:spcBef>
                <a:spcPct val="0"/>
              </a:spcBef>
              <a:buFont typeface="Wingdings" panose="05000000000000000000" pitchFamily="2" charset="2"/>
              <a:buChar char="n"/>
            </a:pPr>
            <a:r>
              <a:rPr lang="en-US" altLang="zh-CN" dirty="0"/>
              <a:t>LLC</a:t>
            </a:r>
            <a:r>
              <a:rPr lang="zh-CN" altLang="en-US" dirty="0"/>
              <a:t>层</a:t>
            </a:r>
            <a:endParaRPr lang="en-US" altLang="zh-CN" dirty="0">
              <a:solidFill>
                <a:srgbClr val="000000"/>
              </a:solidFill>
            </a:endParaRPr>
          </a:p>
          <a:p>
            <a:pPr marL="1371600" lvl="2" indent="-457200" algn="just">
              <a:spcBef>
                <a:spcPct val="0"/>
              </a:spcBef>
              <a:buFont typeface="Wingdings" panose="05000000000000000000" pitchFamily="2" charset="2"/>
              <a:buChar char="p"/>
            </a:pPr>
            <a:r>
              <a:rPr lang="en-US" altLang="zh-CN" sz="2400" dirty="0"/>
              <a:t>IEEE 802.11</a:t>
            </a:r>
            <a:r>
              <a:rPr lang="zh-CN" altLang="zh-CN" sz="2400" dirty="0"/>
              <a:t>使用与</a:t>
            </a:r>
            <a:r>
              <a:rPr lang="en-US" altLang="zh-CN" sz="2400" dirty="0"/>
              <a:t>IEEE 802.2</a:t>
            </a:r>
            <a:r>
              <a:rPr lang="zh-CN" altLang="zh-CN" sz="2400" dirty="0"/>
              <a:t>完全相同的</a:t>
            </a:r>
            <a:r>
              <a:rPr lang="en-US" altLang="zh-CN" sz="2400" dirty="0"/>
              <a:t>LLC</a:t>
            </a:r>
            <a:r>
              <a:rPr lang="zh-CN" altLang="zh-CN" sz="2400" dirty="0"/>
              <a:t>层和</a:t>
            </a:r>
            <a:r>
              <a:rPr lang="en-US" altLang="zh-CN" sz="2400" dirty="0"/>
              <a:t>48</a:t>
            </a:r>
            <a:r>
              <a:rPr lang="zh-CN" altLang="zh-CN" sz="2400" dirty="0"/>
              <a:t>位</a:t>
            </a:r>
            <a:r>
              <a:rPr lang="en-US" altLang="zh-CN" sz="2400" dirty="0"/>
              <a:t>MAC</a:t>
            </a:r>
            <a:r>
              <a:rPr lang="zh-CN" altLang="zh-CN" sz="2400" dirty="0"/>
              <a:t>地址，这使得无线和有线之间的桥接非常方便，但</a:t>
            </a:r>
            <a:r>
              <a:rPr lang="en-US" altLang="zh-CN" sz="2400" dirty="0"/>
              <a:t>MAC</a:t>
            </a:r>
            <a:r>
              <a:rPr lang="zh-CN" altLang="zh-CN" sz="2400" dirty="0"/>
              <a:t>地址只对</a:t>
            </a:r>
            <a:r>
              <a:rPr lang="en-US" altLang="zh-CN" sz="2400" dirty="0"/>
              <a:t>WLAN</a:t>
            </a:r>
            <a:r>
              <a:rPr lang="zh-CN" altLang="zh-CN" sz="2400" dirty="0"/>
              <a:t>唯一确定。</a:t>
            </a:r>
            <a:endParaRPr lang="en-US" altLang="zh-CN" sz="2400" dirty="0"/>
          </a:p>
          <a:p>
            <a:pPr marL="1371600" lvl="2" indent="-457200">
              <a:spcBef>
                <a:spcPct val="0"/>
              </a:spcBef>
              <a:buFont typeface="Wingdings" panose="05000000000000000000" pitchFamily="2" charset="2"/>
              <a:buChar char="p"/>
            </a:pPr>
            <a:endParaRPr lang="zh-CN" altLang="zh-CN" dirty="0"/>
          </a:p>
          <a:p>
            <a:pPr lvl="2">
              <a:spcBef>
                <a:spcPct val="0"/>
              </a:spcBef>
            </a:pPr>
            <a:endParaRPr lang="zh-CN" altLang="zh-CN" dirty="0"/>
          </a:p>
          <a:p>
            <a:pPr marL="1371600" lvl="2" indent="-457200">
              <a:spcBef>
                <a:spcPct val="0"/>
              </a:spcBef>
              <a:buFont typeface="Wingdings" panose="05000000000000000000" pitchFamily="2" charset="2"/>
              <a:buChar char="p"/>
            </a:pPr>
            <a:endParaRPr lang="en-US" altLang="zh-CN" dirty="0"/>
          </a:p>
          <a:p>
            <a:pPr marL="1371600" lvl="2" indent="-457200">
              <a:spcBef>
                <a:spcPct val="0"/>
              </a:spcBef>
              <a:buFont typeface="Wingdings" panose="05000000000000000000" pitchFamily="2" charset="2"/>
              <a:buChar char="p"/>
            </a:pPr>
            <a:endParaRPr lang="en-US" altLang="zh-CN" b="0" dirty="0"/>
          </a:p>
          <a:p>
            <a:pPr marL="0" indent="0">
              <a:spcBef>
                <a:spcPct val="0"/>
              </a:spcBef>
              <a:buNone/>
            </a:pPr>
            <a:endParaRPr lang="zh-CN" altLang="zh-CN" dirty="0"/>
          </a:p>
          <a:p>
            <a:pPr marL="0" indent="0">
              <a:spcBef>
                <a:spcPct val="0"/>
              </a:spcBef>
              <a:buNone/>
            </a:pPr>
            <a:r>
              <a:rPr lang="en-US" altLang="zh-CN" dirty="0"/>
              <a:t>		</a:t>
            </a:r>
            <a:endParaRPr lang="zh-CN" altLang="zh-CN" dirty="0"/>
          </a:p>
        </p:txBody>
      </p:sp>
    </p:spTree>
    <p:extLst>
      <p:ext uri="{BB962C8B-B14F-4D97-AF65-F5344CB8AC3E}">
        <p14:creationId xmlns:p14="http://schemas.microsoft.com/office/powerpoint/2010/main" val="35104604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725996" y="2996952"/>
            <a:ext cx="10668000" cy="3097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914400" lvl="1" indent="-457200" algn="just">
              <a:spcBef>
                <a:spcPct val="0"/>
              </a:spcBef>
              <a:buFont typeface="Wingdings" panose="05000000000000000000" pitchFamily="2" charset="2"/>
              <a:buChar char="n"/>
            </a:pPr>
            <a:r>
              <a:rPr lang="zh-CN" altLang="en-US" dirty="0"/>
              <a:t>传输层</a:t>
            </a:r>
            <a:endParaRPr lang="en-US" altLang="zh-CN" dirty="0">
              <a:solidFill>
                <a:srgbClr val="000000"/>
              </a:solidFill>
            </a:endParaRPr>
          </a:p>
          <a:p>
            <a:pPr marL="1371600" lvl="2" indent="-457200" algn="just">
              <a:spcBef>
                <a:spcPct val="0"/>
              </a:spcBef>
              <a:buFont typeface="Wingdings" panose="05000000000000000000" pitchFamily="2" charset="2"/>
              <a:buChar char="p"/>
            </a:pPr>
            <a:r>
              <a:rPr lang="zh-CN" altLang="zh-CN" sz="2400" dirty="0"/>
              <a:t>传输层采用</a:t>
            </a:r>
            <a:r>
              <a:rPr lang="en-US" altLang="zh-CN" sz="2400" dirty="0"/>
              <a:t>TCP/UDP</a:t>
            </a:r>
            <a:r>
              <a:rPr lang="zh-CN" altLang="zh-CN" sz="2400" dirty="0"/>
              <a:t>协议，</a:t>
            </a:r>
            <a:r>
              <a:rPr lang="en-US" altLang="zh-CN" sz="2400" dirty="0"/>
              <a:t>TCP</a:t>
            </a:r>
            <a:r>
              <a:rPr lang="zh-CN" altLang="zh-CN" sz="2400" dirty="0"/>
              <a:t>是面向连接的协议，可以提供</a:t>
            </a:r>
            <a:r>
              <a:rPr lang="en-US" altLang="zh-CN" sz="2400" dirty="0"/>
              <a:t>IP</a:t>
            </a:r>
            <a:r>
              <a:rPr lang="zh-CN" altLang="zh-CN" sz="2400" dirty="0"/>
              <a:t>环境下的可靠传输。</a:t>
            </a:r>
            <a:r>
              <a:rPr lang="en-US" altLang="zh-CN" sz="2400" dirty="0"/>
              <a:t>UDP</a:t>
            </a:r>
            <a:r>
              <a:rPr lang="zh-CN" altLang="zh-CN" sz="2400" dirty="0"/>
              <a:t>是面向非连接的协议，不保证可靠传输。对于高可靠的应用，传输层一般采用</a:t>
            </a:r>
            <a:r>
              <a:rPr lang="en-US" altLang="zh-CN" sz="2400" dirty="0"/>
              <a:t>TCP</a:t>
            </a:r>
            <a:r>
              <a:rPr lang="zh-CN" altLang="zh-CN" sz="2400" dirty="0"/>
              <a:t>协议。</a:t>
            </a:r>
            <a:endParaRPr lang="en-US" altLang="zh-CN" sz="2400" dirty="0"/>
          </a:p>
          <a:p>
            <a:pPr marL="914400" lvl="1" indent="-457200" algn="just">
              <a:spcBef>
                <a:spcPct val="0"/>
              </a:spcBef>
              <a:buFont typeface="Wingdings" panose="05000000000000000000" pitchFamily="2" charset="2"/>
              <a:buChar char="n"/>
            </a:pPr>
            <a:r>
              <a:rPr lang="zh-CN" altLang="en-US" dirty="0"/>
              <a:t>应用层</a:t>
            </a:r>
            <a:endParaRPr lang="en-US" altLang="zh-CN" dirty="0">
              <a:solidFill>
                <a:srgbClr val="000000"/>
              </a:solidFill>
            </a:endParaRPr>
          </a:p>
          <a:p>
            <a:pPr marL="1371600" lvl="2" indent="-457200" algn="just">
              <a:spcBef>
                <a:spcPct val="0"/>
              </a:spcBef>
              <a:buFont typeface="Wingdings" panose="05000000000000000000" pitchFamily="2" charset="2"/>
              <a:buChar char="p"/>
            </a:pPr>
            <a:r>
              <a:rPr lang="zh-CN" altLang="zh-CN" sz="2400" dirty="0"/>
              <a:t>应用层根据不同的应用需选择不同的协议，如</a:t>
            </a:r>
            <a:r>
              <a:rPr lang="en-US" altLang="zh-CN" sz="2400" dirty="0"/>
              <a:t>HTTP</a:t>
            </a:r>
            <a:r>
              <a:rPr lang="zh-CN" altLang="zh-CN" sz="2400" dirty="0"/>
              <a:t>协议、</a:t>
            </a:r>
            <a:r>
              <a:rPr lang="en-US" altLang="zh-CN" sz="2400" dirty="0"/>
              <a:t>DNS</a:t>
            </a:r>
            <a:r>
              <a:rPr lang="zh-CN" altLang="zh-CN" sz="2400" dirty="0"/>
              <a:t>（</a:t>
            </a:r>
            <a:r>
              <a:rPr lang="en-US" altLang="zh-CN" sz="2400" dirty="0"/>
              <a:t>domain name system</a:t>
            </a:r>
            <a:r>
              <a:rPr lang="zh-CN" altLang="zh-CN" sz="2400" dirty="0"/>
              <a:t>，域名解析系统）协议。</a:t>
            </a:r>
            <a:endParaRPr lang="en-US" altLang="zh-CN" sz="2400" dirty="0"/>
          </a:p>
          <a:p>
            <a:pPr lvl="2">
              <a:spcBef>
                <a:spcPct val="0"/>
              </a:spcBef>
            </a:pPr>
            <a:endParaRPr lang="en-US" altLang="zh-CN" dirty="0"/>
          </a:p>
          <a:p>
            <a:pPr marL="1371600" lvl="2" indent="-457200">
              <a:spcBef>
                <a:spcPct val="0"/>
              </a:spcBef>
              <a:buFont typeface="Wingdings" panose="05000000000000000000" pitchFamily="2" charset="2"/>
              <a:buChar char="p"/>
            </a:pPr>
            <a:endParaRPr lang="en-US" altLang="zh-CN" b="0" dirty="0"/>
          </a:p>
          <a:p>
            <a:pPr marL="0" indent="0">
              <a:spcBef>
                <a:spcPct val="0"/>
              </a:spcBef>
              <a:buNone/>
            </a:pPr>
            <a:endParaRPr lang="zh-CN" altLang="zh-CN" dirty="0"/>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6.2.4  WI-FI</a:t>
            </a:r>
            <a:r>
              <a:rPr lang="zh-CN" altLang="en-US" dirty="0"/>
              <a:t>网络体系与架构</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
        <p:nvSpPr>
          <p:cNvPr id="6" name="内容占位符 2"/>
          <p:cNvSpPr txBox="1">
            <a:spLocks/>
          </p:cNvSpPr>
          <p:nvPr/>
        </p:nvSpPr>
        <p:spPr bwMode="auto">
          <a:xfrm>
            <a:off x="725996" y="1340768"/>
            <a:ext cx="10668000"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914400" lvl="1" indent="-457200" algn="just">
              <a:spcBef>
                <a:spcPct val="0"/>
              </a:spcBef>
              <a:buFont typeface="Wingdings" panose="05000000000000000000" pitchFamily="2" charset="2"/>
              <a:buChar char="n"/>
            </a:pPr>
            <a:r>
              <a:rPr lang="zh-CN" altLang="en-US" dirty="0" smtClean="0"/>
              <a:t>网络层</a:t>
            </a:r>
            <a:endParaRPr lang="en-US" altLang="zh-CN" dirty="0">
              <a:solidFill>
                <a:srgbClr val="000000"/>
              </a:solidFill>
            </a:endParaRPr>
          </a:p>
          <a:p>
            <a:pPr marL="1371600" lvl="2" indent="-457200" algn="just">
              <a:spcBef>
                <a:spcPct val="0"/>
              </a:spcBef>
              <a:buFont typeface="Wingdings" panose="05000000000000000000" pitchFamily="2" charset="2"/>
              <a:buChar char="p"/>
            </a:pPr>
            <a:r>
              <a:rPr lang="zh-CN" altLang="zh-CN" sz="2400" dirty="0"/>
              <a:t>网络层采用</a:t>
            </a:r>
            <a:r>
              <a:rPr lang="en-US" altLang="zh-CN" sz="2400" dirty="0"/>
              <a:t>IP</a:t>
            </a:r>
            <a:r>
              <a:rPr lang="zh-CN" altLang="zh-CN" sz="2400" dirty="0"/>
              <a:t>协议。该协议是互联网中最重要的协议，规定了在互联网上进行通信时应遵守的准则。</a:t>
            </a:r>
          </a:p>
          <a:p>
            <a:pPr marL="1371600" lvl="2" indent="-457200">
              <a:spcBef>
                <a:spcPct val="0"/>
              </a:spcBef>
              <a:buFont typeface="Wingdings" panose="05000000000000000000" pitchFamily="2" charset="2"/>
              <a:buChar char="p"/>
            </a:pPr>
            <a:endParaRPr lang="zh-CN" altLang="zh-CN" dirty="0"/>
          </a:p>
          <a:p>
            <a:pPr lvl="2">
              <a:spcBef>
                <a:spcPct val="0"/>
              </a:spcBef>
            </a:pPr>
            <a:endParaRPr lang="zh-CN" altLang="zh-CN" dirty="0"/>
          </a:p>
          <a:p>
            <a:pPr marL="1371600" lvl="2" indent="-457200">
              <a:spcBef>
                <a:spcPct val="0"/>
              </a:spcBef>
              <a:buFont typeface="Wingdings" panose="05000000000000000000" pitchFamily="2" charset="2"/>
              <a:buChar char="p"/>
            </a:pPr>
            <a:endParaRPr lang="en-US" altLang="zh-CN" dirty="0"/>
          </a:p>
          <a:p>
            <a:pPr marL="1371600" lvl="2" indent="-457200">
              <a:spcBef>
                <a:spcPct val="0"/>
              </a:spcBef>
              <a:buFont typeface="Wingdings" panose="05000000000000000000" pitchFamily="2" charset="2"/>
              <a:buChar char="p"/>
            </a:pPr>
            <a:endParaRPr lang="en-US" altLang="zh-CN" b="0" dirty="0"/>
          </a:p>
          <a:p>
            <a:pPr marL="0" indent="0">
              <a:spcBef>
                <a:spcPct val="0"/>
              </a:spcBef>
              <a:buNone/>
            </a:pPr>
            <a:endParaRPr lang="zh-CN" altLang="zh-CN" dirty="0"/>
          </a:p>
          <a:p>
            <a:pPr marL="0" indent="0">
              <a:spcBef>
                <a:spcPct val="0"/>
              </a:spcBef>
              <a:buNone/>
            </a:pPr>
            <a:r>
              <a:rPr lang="en-US" altLang="zh-CN" dirty="0"/>
              <a:t>		</a:t>
            </a:r>
            <a:endParaRPr lang="zh-CN" altLang="zh-CN" dirty="0"/>
          </a:p>
        </p:txBody>
      </p:sp>
    </p:spTree>
    <p:extLst>
      <p:ext uri="{BB962C8B-B14F-4D97-AF65-F5344CB8AC3E}">
        <p14:creationId xmlns:p14="http://schemas.microsoft.com/office/powerpoint/2010/main" val="34632531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762000" y="1267969"/>
            <a:ext cx="10806608" cy="2161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lvl="1" algn="just">
              <a:spcBef>
                <a:spcPct val="0"/>
              </a:spcBef>
            </a:pPr>
            <a:r>
              <a:rPr lang="en-US" altLang="zh-CN" dirty="0">
                <a:solidFill>
                  <a:srgbClr val="000000"/>
                </a:solidFill>
              </a:rPr>
              <a:t>1.</a:t>
            </a:r>
            <a:r>
              <a:rPr lang="zh-CN" altLang="en-US" dirty="0">
                <a:solidFill>
                  <a:srgbClr val="000000"/>
                </a:solidFill>
              </a:rPr>
              <a:t>防止非法用户的接入</a:t>
            </a:r>
            <a:endParaRPr lang="en-US" altLang="zh-CN" dirty="0">
              <a:solidFill>
                <a:srgbClr val="000000"/>
              </a:solidFill>
            </a:endParaRPr>
          </a:p>
          <a:p>
            <a:pPr marL="914400" lvl="1" indent="-457200" algn="just">
              <a:spcBef>
                <a:spcPct val="0"/>
              </a:spcBef>
              <a:buFont typeface="Wingdings" panose="05000000000000000000" pitchFamily="2" charset="2"/>
              <a:buChar char="n"/>
            </a:pPr>
            <a:r>
              <a:rPr lang="zh-CN" altLang="zh-CN" dirty="0"/>
              <a:t>基于服务设置标识符（</a:t>
            </a:r>
            <a:r>
              <a:rPr lang="en-US" altLang="zh-CN" dirty="0"/>
              <a:t>SSID</a:t>
            </a:r>
            <a:r>
              <a:rPr lang="zh-CN" altLang="zh-CN" dirty="0"/>
              <a:t>）防止非法用户接入</a:t>
            </a:r>
            <a:endParaRPr lang="en-US" altLang="zh-CN" dirty="0"/>
          </a:p>
          <a:p>
            <a:pPr marL="914400" lvl="1" indent="-457200" algn="just">
              <a:spcBef>
                <a:spcPct val="0"/>
              </a:spcBef>
              <a:buFont typeface="Wingdings" panose="05000000000000000000" pitchFamily="2" charset="2"/>
              <a:buChar char="n"/>
            </a:pPr>
            <a:r>
              <a:rPr lang="zh-CN" altLang="zh-CN" dirty="0"/>
              <a:t>基于无线网卡物理地址过滤防止非法用户接入</a:t>
            </a:r>
            <a:endParaRPr lang="en-US" altLang="zh-CN" dirty="0">
              <a:solidFill>
                <a:srgbClr val="000000"/>
              </a:solidFill>
            </a:endParaRPr>
          </a:p>
          <a:p>
            <a:pPr marL="914400" lvl="1" indent="-457200" algn="just">
              <a:spcBef>
                <a:spcPct val="0"/>
              </a:spcBef>
              <a:buFont typeface="Wingdings" panose="05000000000000000000" pitchFamily="2" charset="2"/>
              <a:buChar char="n"/>
            </a:pPr>
            <a:r>
              <a:rPr lang="zh-CN" altLang="zh-CN" dirty="0"/>
              <a:t>基于端口访问控制技术（</a:t>
            </a:r>
            <a:r>
              <a:rPr lang="en-US" altLang="zh-CN" dirty="0"/>
              <a:t>802.1x</a:t>
            </a:r>
            <a:r>
              <a:rPr lang="zh-CN" altLang="zh-CN" dirty="0"/>
              <a:t>）防止非法用户接入</a:t>
            </a:r>
            <a:endParaRPr lang="en-US" altLang="zh-CN" dirty="0">
              <a:solidFill>
                <a:srgbClr val="000000"/>
              </a:solidFill>
            </a:endParaRPr>
          </a:p>
          <a:p>
            <a:pPr marL="914400" lvl="1" indent="-457200" algn="just">
              <a:spcBef>
                <a:spcPct val="0"/>
              </a:spcBef>
              <a:buFont typeface="Wingdings" panose="05000000000000000000" pitchFamily="2" charset="2"/>
              <a:buChar char="n"/>
            </a:pPr>
            <a:endParaRPr lang="en-US" altLang="zh-CN" dirty="0">
              <a:solidFill>
                <a:srgbClr val="000000"/>
              </a:solidFill>
            </a:endParaRPr>
          </a:p>
          <a:p>
            <a:pPr lvl="2">
              <a:spcBef>
                <a:spcPct val="0"/>
              </a:spcBef>
            </a:pPr>
            <a:endParaRPr lang="en-US" altLang="zh-CN" b="0" dirty="0"/>
          </a:p>
          <a:p>
            <a:pPr marL="0" indent="0">
              <a:spcBef>
                <a:spcPct val="0"/>
              </a:spcBef>
              <a:buNone/>
            </a:pPr>
            <a:endParaRPr lang="zh-CN" altLang="zh-CN" dirty="0"/>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6.2.5  WI-FI</a:t>
            </a:r>
            <a:r>
              <a:rPr lang="zh-CN" altLang="en-US" dirty="0"/>
              <a:t>安全机制</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
        <p:nvSpPr>
          <p:cNvPr id="6" name="内容占位符 2"/>
          <p:cNvSpPr txBox="1">
            <a:spLocks/>
          </p:cNvSpPr>
          <p:nvPr/>
        </p:nvSpPr>
        <p:spPr bwMode="auto">
          <a:xfrm>
            <a:off x="708729" y="3342534"/>
            <a:ext cx="10806608" cy="3529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lvl="1" algn="just">
              <a:spcBef>
                <a:spcPct val="0"/>
              </a:spcBef>
            </a:pPr>
            <a:r>
              <a:rPr lang="en-US" altLang="zh-CN" dirty="0">
                <a:solidFill>
                  <a:srgbClr val="000000"/>
                </a:solidFill>
              </a:rPr>
              <a:t>2.</a:t>
            </a:r>
            <a:r>
              <a:rPr lang="zh-CN" altLang="en-US" dirty="0">
                <a:solidFill>
                  <a:srgbClr val="000000"/>
                </a:solidFill>
              </a:rPr>
              <a:t>防止非法</a:t>
            </a:r>
            <a:r>
              <a:rPr lang="en-US" altLang="zh-CN" dirty="0">
                <a:solidFill>
                  <a:srgbClr val="000000"/>
                </a:solidFill>
              </a:rPr>
              <a:t>AP</a:t>
            </a:r>
            <a:r>
              <a:rPr lang="zh-CN" altLang="en-US" dirty="0">
                <a:solidFill>
                  <a:srgbClr val="000000"/>
                </a:solidFill>
              </a:rPr>
              <a:t>的接入</a:t>
            </a:r>
            <a:endParaRPr lang="en-US" altLang="zh-CN" dirty="0">
              <a:solidFill>
                <a:srgbClr val="000000"/>
              </a:solidFill>
            </a:endParaRPr>
          </a:p>
          <a:p>
            <a:pPr marL="914400" lvl="1" indent="-457200" algn="just">
              <a:spcBef>
                <a:spcPct val="0"/>
              </a:spcBef>
              <a:buFont typeface="Wingdings" panose="05000000000000000000" pitchFamily="2" charset="2"/>
              <a:buChar char="n"/>
            </a:pPr>
            <a:r>
              <a:rPr lang="zh-CN" altLang="zh-CN" dirty="0"/>
              <a:t>基于无线网络的入侵检测系统防止非法</a:t>
            </a:r>
            <a:r>
              <a:rPr lang="en-US" altLang="zh-CN" dirty="0"/>
              <a:t>AP</a:t>
            </a:r>
            <a:r>
              <a:rPr lang="zh-CN" altLang="zh-CN" dirty="0"/>
              <a:t>接</a:t>
            </a:r>
            <a:r>
              <a:rPr lang="zh-CN" altLang="en-US" dirty="0"/>
              <a:t>入</a:t>
            </a:r>
            <a:endParaRPr lang="en-US" altLang="zh-CN" dirty="0">
              <a:solidFill>
                <a:srgbClr val="000000"/>
              </a:solidFill>
            </a:endParaRPr>
          </a:p>
          <a:p>
            <a:pPr marL="1371600" lvl="2" indent="-457200" algn="just">
              <a:spcBef>
                <a:spcPct val="0"/>
              </a:spcBef>
              <a:buFont typeface="Wingdings" panose="05000000000000000000" pitchFamily="2" charset="2"/>
              <a:buChar char="p"/>
            </a:pPr>
            <a:r>
              <a:rPr lang="zh-CN" altLang="zh-CN" dirty="0"/>
              <a:t>使用入侵检测系统</a:t>
            </a:r>
            <a:r>
              <a:rPr lang="en-US" altLang="zh-CN" dirty="0"/>
              <a:t>IDS</a:t>
            </a:r>
            <a:r>
              <a:rPr lang="zh-CN" altLang="zh-CN" dirty="0"/>
              <a:t>防止非法</a:t>
            </a:r>
            <a:r>
              <a:rPr lang="en-US" altLang="zh-CN" dirty="0"/>
              <a:t>AP</a:t>
            </a:r>
            <a:r>
              <a:rPr lang="zh-CN" altLang="zh-CN" dirty="0"/>
              <a:t>的接入主要有两个步骤，即发现非法</a:t>
            </a:r>
            <a:r>
              <a:rPr lang="en-US" altLang="zh-CN" dirty="0"/>
              <a:t>AP</a:t>
            </a:r>
            <a:r>
              <a:rPr lang="zh-CN" altLang="zh-CN" dirty="0"/>
              <a:t>和清除非法</a:t>
            </a:r>
            <a:r>
              <a:rPr lang="en-US" altLang="zh-CN" dirty="0"/>
              <a:t>AP</a:t>
            </a:r>
            <a:r>
              <a:rPr lang="zh-CN" altLang="zh-CN" dirty="0"/>
              <a:t>。</a:t>
            </a:r>
            <a:endParaRPr lang="en-US" altLang="zh-CN" b="0" dirty="0"/>
          </a:p>
          <a:p>
            <a:pPr marL="914400" lvl="1" indent="-457200" algn="just">
              <a:spcBef>
                <a:spcPct val="0"/>
              </a:spcBef>
              <a:buFont typeface="Wingdings" panose="05000000000000000000" pitchFamily="2" charset="2"/>
              <a:buChar char="n"/>
            </a:pPr>
            <a:r>
              <a:rPr lang="zh-CN" altLang="zh-CN" dirty="0"/>
              <a:t>基于</a:t>
            </a:r>
            <a:r>
              <a:rPr lang="en-US" altLang="zh-CN" dirty="0"/>
              <a:t>802.1x</a:t>
            </a:r>
            <a:r>
              <a:rPr lang="zh-CN" altLang="zh-CN" dirty="0"/>
              <a:t>双向验证防止非法</a:t>
            </a:r>
            <a:r>
              <a:rPr lang="en-US" altLang="zh-CN" dirty="0"/>
              <a:t>AP</a:t>
            </a:r>
            <a:r>
              <a:rPr lang="zh-CN" altLang="zh-CN" dirty="0"/>
              <a:t>接入</a:t>
            </a:r>
            <a:endParaRPr lang="en-US" altLang="zh-CN" dirty="0">
              <a:solidFill>
                <a:srgbClr val="000000"/>
              </a:solidFill>
            </a:endParaRPr>
          </a:p>
          <a:p>
            <a:pPr marL="1371600" lvl="2" indent="-457200" algn="just">
              <a:spcBef>
                <a:spcPct val="0"/>
              </a:spcBef>
              <a:buFont typeface="Wingdings" panose="05000000000000000000" pitchFamily="2" charset="2"/>
              <a:buChar char="p"/>
            </a:pPr>
            <a:r>
              <a:rPr lang="zh-CN" altLang="zh-CN" dirty="0"/>
              <a:t>利用对</a:t>
            </a:r>
            <a:r>
              <a:rPr lang="en-US" altLang="zh-CN" dirty="0"/>
              <a:t>AP</a:t>
            </a:r>
            <a:r>
              <a:rPr lang="zh-CN" altLang="zh-CN" dirty="0"/>
              <a:t>的合法性验证以及定期进行站点审查，防止非法</a:t>
            </a:r>
            <a:r>
              <a:rPr lang="en-US" altLang="zh-CN" dirty="0"/>
              <a:t>AP</a:t>
            </a:r>
            <a:r>
              <a:rPr lang="zh-CN" altLang="zh-CN" dirty="0"/>
              <a:t>的接入。</a:t>
            </a:r>
            <a:endParaRPr lang="en-US" altLang="zh-CN" dirty="0"/>
          </a:p>
          <a:p>
            <a:pPr marL="0" indent="0">
              <a:spcBef>
                <a:spcPct val="0"/>
              </a:spcBef>
              <a:buNone/>
            </a:pPr>
            <a:endParaRPr lang="zh-CN" altLang="zh-CN" dirty="0"/>
          </a:p>
          <a:p>
            <a:pPr marL="0" indent="0">
              <a:spcBef>
                <a:spcPct val="0"/>
              </a:spcBef>
              <a:buNone/>
            </a:pPr>
            <a:r>
              <a:rPr lang="en-US" altLang="zh-CN" dirty="0"/>
              <a:t>		</a:t>
            </a:r>
            <a:endParaRPr lang="zh-CN" altLang="zh-CN" dirty="0"/>
          </a:p>
        </p:txBody>
      </p:sp>
    </p:spTree>
    <p:extLst>
      <p:ext uri="{BB962C8B-B14F-4D97-AF65-F5344CB8AC3E}">
        <p14:creationId xmlns:p14="http://schemas.microsoft.com/office/powerpoint/2010/main" val="36698446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72716" y="4509120"/>
            <a:ext cx="10590584" cy="2348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lvl="2" indent="720000" algn="just">
              <a:spcBef>
                <a:spcPct val="0"/>
              </a:spcBef>
            </a:pPr>
            <a:r>
              <a:rPr lang="zh-CN" altLang="zh-CN" sz="2800" dirty="0" smtClean="0">
                <a:solidFill>
                  <a:srgbClr val="000000"/>
                </a:solidFill>
              </a:rPr>
              <a:t>阻断</a:t>
            </a:r>
            <a:r>
              <a:rPr lang="en-US" altLang="zh-CN" sz="2800" dirty="0">
                <a:solidFill>
                  <a:srgbClr val="000000"/>
                </a:solidFill>
              </a:rPr>
              <a:t>AP</a:t>
            </a:r>
            <a:r>
              <a:rPr lang="zh-CN" altLang="zh-CN" sz="2800" dirty="0" smtClean="0">
                <a:solidFill>
                  <a:srgbClr val="000000"/>
                </a:solidFill>
              </a:rPr>
              <a:t>连接</a:t>
            </a:r>
            <a:r>
              <a:rPr lang="zh-CN" altLang="en-US" sz="2800" dirty="0">
                <a:solidFill>
                  <a:srgbClr val="000000"/>
                </a:solidFill>
              </a:rPr>
              <a:t>的</a:t>
            </a:r>
            <a:r>
              <a:rPr lang="zh-CN" altLang="zh-CN" sz="2800" dirty="0" smtClean="0">
                <a:solidFill>
                  <a:srgbClr val="000000"/>
                </a:solidFill>
              </a:rPr>
              <a:t>方式：</a:t>
            </a:r>
            <a:endParaRPr lang="en-US" altLang="zh-CN" sz="2800" dirty="0" smtClean="0">
              <a:solidFill>
                <a:srgbClr val="000000"/>
              </a:solidFill>
            </a:endParaRPr>
          </a:p>
          <a:p>
            <a:pPr marL="0" lvl="2" indent="720000" algn="just">
              <a:spcBef>
                <a:spcPct val="0"/>
              </a:spcBef>
            </a:pPr>
            <a:r>
              <a:rPr lang="zh-CN" altLang="zh-CN" sz="2400" dirty="0" smtClean="0">
                <a:solidFill>
                  <a:srgbClr val="000000"/>
                </a:solidFill>
              </a:rPr>
              <a:t>①</a:t>
            </a:r>
            <a:r>
              <a:rPr lang="zh-CN" altLang="zh-CN" sz="2400" dirty="0">
                <a:solidFill>
                  <a:srgbClr val="000000"/>
                </a:solidFill>
              </a:rPr>
              <a:t>采用</a:t>
            </a:r>
            <a:r>
              <a:rPr lang="en-US" altLang="zh-CN" sz="2400" dirty="0" err="1" smtClean="0">
                <a:solidFill>
                  <a:srgbClr val="000000"/>
                </a:solidFill>
              </a:rPr>
              <a:t>DoS</a:t>
            </a:r>
            <a:r>
              <a:rPr lang="zh-CN" altLang="zh-CN" sz="2400" dirty="0">
                <a:solidFill>
                  <a:srgbClr val="000000"/>
                </a:solidFill>
              </a:rPr>
              <a:t>（</a:t>
            </a:r>
            <a:r>
              <a:rPr lang="en-US" altLang="zh-CN" sz="2400" dirty="0">
                <a:solidFill>
                  <a:srgbClr val="000000"/>
                </a:solidFill>
              </a:rPr>
              <a:t>denial of service</a:t>
            </a:r>
            <a:r>
              <a:rPr lang="zh-CN" altLang="zh-CN" sz="2400" dirty="0">
                <a:solidFill>
                  <a:srgbClr val="000000"/>
                </a:solidFill>
              </a:rPr>
              <a:t>，拒绝服务）攻击的办法，迫使其拒绝对所有客户的无线服务</a:t>
            </a:r>
            <a:r>
              <a:rPr lang="zh-CN" altLang="zh-CN" sz="2400" dirty="0" smtClean="0">
                <a:solidFill>
                  <a:srgbClr val="000000"/>
                </a:solidFill>
              </a:rPr>
              <a:t>；</a:t>
            </a:r>
            <a:endParaRPr lang="en-US" altLang="zh-CN" sz="2400" dirty="0" smtClean="0">
              <a:solidFill>
                <a:srgbClr val="000000"/>
              </a:solidFill>
            </a:endParaRPr>
          </a:p>
          <a:p>
            <a:pPr marL="0" lvl="2" indent="720000" algn="just">
              <a:spcBef>
                <a:spcPct val="0"/>
              </a:spcBef>
            </a:pPr>
            <a:r>
              <a:rPr lang="zh-CN" altLang="zh-CN" sz="2400" dirty="0" smtClean="0">
                <a:solidFill>
                  <a:srgbClr val="000000"/>
                </a:solidFill>
              </a:rPr>
              <a:t>②</a:t>
            </a:r>
            <a:r>
              <a:rPr lang="zh-CN" altLang="zh-CN" sz="2400" dirty="0">
                <a:solidFill>
                  <a:srgbClr val="000000"/>
                </a:solidFill>
              </a:rPr>
              <a:t>网络管理员利用网络管理软件，确定该非法</a:t>
            </a:r>
            <a:r>
              <a:rPr lang="en-US" altLang="zh-CN" sz="2400" dirty="0">
                <a:solidFill>
                  <a:srgbClr val="000000"/>
                </a:solidFill>
              </a:rPr>
              <a:t>AP</a:t>
            </a:r>
            <a:r>
              <a:rPr lang="zh-CN" altLang="zh-CN" sz="2400" dirty="0">
                <a:solidFill>
                  <a:srgbClr val="000000"/>
                </a:solidFill>
              </a:rPr>
              <a:t>的物理连接位置，从物理上断开</a:t>
            </a:r>
            <a:r>
              <a:rPr lang="zh-CN" altLang="zh-CN" sz="2400" dirty="0" smtClean="0">
                <a:solidFill>
                  <a:srgbClr val="000000"/>
                </a:solidFill>
              </a:rPr>
              <a:t>；</a:t>
            </a:r>
            <a:endParaRPr lang="en-US" altLang="zh-CN" sz="2400" dirty="0" smtClean="0">
              <a:solidFill>
                <a:srgbClr val="000000"/>
              </a:solidFill>
            </a:endParaRPr>
          </a:p>
          <a:p>
            <a:pPr marL="0" lvl="2" indent="720000" algn="just">
              <a:spcBef>
                <a:spcPct val="0"/>
              </a:spcBef>
            </a:pPr>
            <a:r>
              <a:rPr lang="zh-CN" altLang="zh-CN" sz="2400" dirty="0" smtClean="0">
                <a:solidFill>
                  <a:srgbClr val="000000"/>
                </a:solidFill>
              </a:rPr>
              <a:t>③</a:t>
            </a:r>
            <a:r>
              <a:rPr lang="zh-CN" altLang="zh-CN" sz="2400" dirty="0">
                <a:solidFill>
                  <a:srgbClr val="000000"/>
                </a:solidFill>
              </a:rPr>
              <a:t>检测出非法</a:t>
            </a:r>
            <a:r>
              <a:rPr lang="en-US" altLang="zh-CN" sz="2400" dirty="0">
                <a:solidFill>
                  <a:srgbClr val="000000"/>
                </a:solidFill>
              </a:rPr>
              <a:t>AP</a:t>
            </a:r>
            <a:r>
              <a:rPr lang="zh-CN" altLang="zh-CN" sz="2400" dirty="0">
                <a:solidFill>
                  <a:srgbClr val="000000"/>
                </a:solidFill>
              </a:rPr>
              <a:t>连接在交换机的端口，并禁止该端口。</a:t>
            </a:r>
          </a:p>
          <a:p>
            <a:pPr lvl="2">
              <a:spcBef>
                <a:spcPct val="0"/>
              </a:spcBef>
            </a:pPr>
            <a:endParaRPr lang="en-US" altLang="zh-CN" sz="2800" b="0" dirty="0"/>
          </a:p>
          <a:p>
            <a:pPr marL="0" indent="0">
              <a:spcBef>
                <a:spcPct val="0"/>
              </a:spcBef>
              <a:buNone/>
            </a:pPr>
            <a:endParaRPr lang="zh-CN" altLang="zh-CN" sz="2800" dirty="0"/>
          </a:p>
          <a:p>
            <a:pPr marL="0" indent="0">
              <a:spcBef>
                <a:spcPct val="0"/>
              </a:spcBef>
              <a:buNone/>
            </a:pPr>
            <a:r>
              <a:rPr lang="en-US" altLang="zh-CN" sz="2800" dirty="0"/>
              <a:t>		</a:t>
            </a:r>
            <a:endParaRPr lang="zh-CN" altLang="zh-CN" sz="2800" dirty="0"/>
          </a:p>
        </p:txBody>
      </p:sp>
      <p:sp>
        <p:nvSpPr>
          <p:cNvPr id="2" name="标题 1"/>
          <p:cNvSpPr>
            <a:spLocks noGrp="1"/>
          </p:cNvSpPr>
          <p:nvPr>
            <p:ph type="title"/>
          </p:nvPr>
        </p:nvSpPr>
        <p:spPr/>
        <p:txBody>
          <a:bodyPr/>
          <a:lstStyle/>
          <a:p>
            <a:pPr lvl="0"/>
            <a:r>
              <a:rPr lang="en-US" altLang="zh-CN" dirty="0"/>
              <a:t>6.2.5  WI-FI</a:t>
            </a:r>
            <a:r>
              <a:rPr lang="zh-CN" altLang="en-US" dirty="0"/>
              <a:t>安全机制</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
        <p:nvSpPr>
          <p:cNvPr id="6" name="内容占位符 2"/>
          <p:cNvSpPr txBox="1">
            <a:spLocks/>
          </p:cNvSpPr>
          <p:nvPr/>
        </p:nvSpPr>
        <p:spPr bwMode="auto">
          <a:xfrm>
            <a:off x="656692" y="1340769"/>
            <a:ext cx="10806608"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lvl="1" algn="just">
              <a:spcBef>
                <a:spcPct val="0"/>
              </a:spcBef>
            </a:pPr>
            <a:r>
              <a:rPr lang="en-US" altLang="zh-CN" dirty="0">
                <a:solidFill>
                  <a:srgbClr val="000000"/>
                </a:solidFill>
              </a:rPr>
              <a:t>2.</a:t>
            </a:r>
            <a:r>
              <a:rPr lang="zh-CN" altLang="en-US" dirty="0">
                <a:solidFill>
                  <a:srgbClr val="000000"/>
                </a:solidFill>
              </a:rPr>
              <a:t>防止非法</a:t>
            </a:r>
            <a:r>
              <a:rPr lang="en-US" altLang="zh-CN" dirty="0">
                <a:solidFill>
                  <a:srgbClr val="000000"/>
                </a:solidFill>
              </a:rPr>
              <a:t>AP</a:t>
            </a:r>
            <a:r>
              <a:rPr lang="zh-CN" altLang="en-US" dirty="0">
                <a:solidFill>
                  <a:srgbClr val="000000"/>
                </a:solidFill>
              </a:rPr>
              <a:t>的接入</a:t>
            </a:r>
            <a:endParaRPr lang="en-US" altLang="zh-CN" dirty="0">
              <a:solidFill>
                <a:srgbClr val="000000"/>
              </a:solidFill>
            </a:endParaRPr>
          </a:p>
          <a:p>
            <a:pPr marL="914400" lvl="1" indent="-457200" algn="just">
              <a:spcBef>
                <a:spcPct val="0"/>
              </a:spcBef>
              <a:buFont typeface="Wingdings" panose="05000000000000000000" pitchFamily="2" charset="2"/>
              <a:buChar char="n"/>
            </a:pPr>
            <a:r>
              <a:rPr lang="zh-CN" altLang="zh-CN" sz="2800" dirty="0"/>
              <a:t>基于无线网络的入侵检测系统防止非法</a:t>
            </a:r>
            <a:r>
              <a:rPr lang="en-US" altLang="zh-CN" sz="2800" dirty="0"/>
              <a:t>AP</a:t>
            </a:r>
            <a:r>
              <a:rPr lang="zh-CN" altLang="zh-CN" sz="2800" dirty="0"/>
              <a:t>接</a:t>
            </a:r>
            <a:r>
              <a:rPr lang="zh-CN" altLang="en-US" sz="2800" dirty="0"/>
              <a:t>入</a:t>
            </a:r>
            <a:endParaRPr lang="en-US" altLang="zh-CN" sz="2800" dirty="0">
              <a:solidFill>
                <a:srgbClr val="000000"/>
              </a:solidFill>
            </a:endParaRPr>
          </a:p>
          <a:p>
            <a:pPr marL="1371600" lvl="2" indent="-457200" algn="just">
              <a:spcBef>
                <a:spcPct val="0"/>
              </a:spcBef>
              <a:buFont typeface="Wingdings" panose="05000000000000000000" pitchFamily="2" charset="2"/>
              <a:buChar char="p"/>
            </a:pPr>
            <a:r>
              <a:rPr lang="zh-CN" altLang="zh-CN" sz="2800" dirty="0"/>
              <a:t>使用入侵检测系统</a:t>
            </a:r>
            <a:r>
              <a:rPr lang="en-US" altLang="zh-CN" sz="2800" dirty="0"/>
              <a:t>IDS</a:t>
            </a:r>
            <a:r>
              <a:rPr lang="zh-CN" altLang="zh-CN" sz="2800" dirty="0"/>
              <a:t>防止非法</a:t>
            </a:r>
            <a:r>
              <a:rPr lang="en-US" altLang="zh-CN" sz="2800" dirty="0"/>
              <a:t>AP</a:t>
            </a:r>
            <a:r>
              <a:rPr lang="zh-CN" altLang="zh-CN" sz="2800" dirty="0"/>
              <a:t>的接入主要有两个步骤，即发现非法</a:t>
            </a:r>
            <a:r>
              <a:rPr lang="en-US" altLang="zh-CN" sz="2800" dirty="0"/>
              <a:t>AP</a:t>
            </a:r>
            <a:r>
              <a:rPr lang="zh-CN" altLang="zh-CN" sz="2800" dirty="0"/>
              <a:t>和清除非法</a:t>
            </a:r>
            <a:r>
              <a:rPr lang="en-US" altLang="zh-CN" sz="2800" dirty="0"/>
              <a:t>AP</a:t>
            </a:r>
            <a:r>
              <a:rPr lang="zh-CN" altLang="zh-CN" sz="2800" dirty="0"/>
              <a:t>。</a:t>
            </a:r>
            <a:endParaRPr lang="en-US" altLang="zh-CN" sz="2800" b="0" dirty="0"/>
          </a:p>
          <a:p>
            <a:pPr marL="914400" lvl="1" indent="-457200" algn="just">
              <a:spcBef>
                <a:spcPct val="0"/>
              </a:spcBef>
              <a:buFont typeface="Wingdings" panose="05000000000000000000" pitchFamily="2" charset="2"/>
              <a:buChar char="n"/>
            </a:pPr>
            <a:r>
              <a:rPr lang="zh-CN" altLang="zh-CN" sz="2800" dirty="0"/>
              <a:t>基于</a:t>
            </a:r>
            <a:r>
              <a:rPr lang="en-US" altLang="zh-CN" sz="2800" dirty="0"/>
              <a:t>802.1x</a:t>
            </a:r>
            <a:r>
              <a:rPr lang="zh-CN" altLang="zh-CN" sz="2800" dirty="0"/>
              <a:t>双向验证防止非法</a:t>
            </a:r>
            <a:r>
              <a:rPr lang="en-US" altLang="zh-CN" sz="2800" dirty="0"/>
              <a:t>AP</a:t>
            </a:r>
            <a:r>
              <a:rPr lang="zh-CN" altLang="zh-CN" sz="2800" dirty="0"/>
              <a:t>接入</a:t>
            </a:r>
            <a:endParaRPr lang="en-US" altLang="zh-CN" sz="2800" dirty="0">
              <a:solidFill>
                <a:srgbClr val="000000"/>
              </a:solidFill>
            </a:endParaRPr>
          </a:p>
          <a:p>
            <a:pPr marL="1371600" lvl="2" indent="-457200" algn="just">
              <a:spcBef>
                <a:spcPct val="0"/>
              </a:spcBef>
              <a:buFont typeface="Wingdings" panose="05000000000000000000" pitchFamily="2" charset="2"/>
              <a:buChar char="p"/>
            </a:pPr>
            <a:r>
              <a:rPr lang="zh-CN" altLang="zh-CN" sz="2800" dirty="0"/>
              <a:t>利用对</a:t>
            </a:r>
            <a:r>
              <a:rPr lang="en-US" altLang="zh-CN" sz="2800" dirty="0"/>
              <a:t>AP</a:t>
            </a:r>
            <a:r>
              <a:rPr lang="zh-CN" altLang="zh-CN" sz="2800" dirty="0"/>
              <a:t>的合法性验证以及定期进行站点审查，防止非法</a:t>
            </a:r>
            <a:r>
              <a:rPr lang="en-US" altLang="zh-CN" sz="2800" dirty="0"/>
              <a:t>AP</a:t>
            </a:r>
            <a:r>
              <a:rPr lang="zh-CN" altLang="zh-CN" sz="2800" dirty="0"/>
              <a:t>的接入。</a:t>
            </a:r>
            <a:endParaRPr lang="en-US" altLang="zh-CN" sz="2800" dirty="0"/>
          </a:p>
          <a:p>
            <a:pPr marL="0" indent="0">
              <a:spcBef>
                <a:spcPct val="0"/>
              </a:spcBef>
              <a:buNone/>
            </a:pPr>
            <a:r>
              <a:rPr lang="en-US" altLang="zh-CN" dirty="0"/>
              <a:t>		</a:t>
            </a:r>
            <a:endParaRPr lang="zh-CN" altLang="zh-CN" dirty="0"/>
          </a:p>
        </p:txBody>
      </p:sp>
    </p:spTree>
    <p:extLst>
      <p:ext uri="{BB962C8B-B14F-4D97-AF65-F5344CB8AC3E}">
        <p14:creationId xmlns:p14="http://schemas.microsoft.com/office/powerpoint/2010/main" val="1935671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762000" y="1339977"/>
            <a:ext cx="10668000" cy="1584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lvl="1" algn="just">
              <a:spcBef>
                <a:spcPct val="0"/>
              </a:spcBef>
            </a:pPr>
            <a:r>
              <a:rPr lang="en-US" altLang="zh-CN" dirty="0">
                <a:solidFill>
                  <a:srgbClr val="000000"/>
                </a:solidFill>
              </a:rPr>
              <a:t>3.</a:t>
            </a:r>
            <a:r>
              <a:rPr lang="zh-CN" altLang="en-US" dirty="0">
                <a:solidFill>
                  <a:srgbClr val="000000"/>
                </a:solidFill>
              </a:rPr>
              <a:t>数据加密技术</a:t>
            </a:r>
            <a:endParaRPr lang="en-US" altLang="zh-CN" dirty="0">
              <a:solidFill>
                <a:srgbClr val="000000"/>
              </a:solidFill>
            </a:endParaRPr>
          </a:p>
          <a:p>
            <a:pPr marL="914400" lvl="1" indent="-457200" algn="just">
              <a:spcBef>
                <a:spcPct val="0"/>
              </a:spcBef>
              <a:buFont typeface="Wingdings" panose="05000000000000000000" pitchFamily="2" charset="2"/>
              <a:buChar char="n"/>
            </a:pPr>
            <a:r>
              <a:rPr lang="en-US" altLang="zh-CN" dirty="0"/>
              <a:t>IEEE 802.11</a:t>
            </a:r>
            <a:r>
              <a:rPr lang="zh-CN" altLang="zh-CN" dirty="0"/>
              <a:t>中的</a:t>
            </a:r>
            <a:r>
              <a:rPr lang="en-US" altLang="zh-CN" dirty="0" smtClean="0"/>
              <a:t>WEP</a:t>
            </a:r>
            <a:r>
              <a:rPr lang="zh-CN" altLang="en-US" dirty="0" smtClean="0"/>
              <a:t>：</a:t>
            </a:r>
            <a:r>
              <a:rPr lang="zh-CN" altLang="zh-CN" dirty="0" smtClean="0"/>
              <a:t>有线</a:t>
            </a:r>
            <a:r>
              <a:rPr lang="zh-CN" altLang="zh-CN" dirty="0"/>
              <a:t>对等保密协议是由</a:t>
            </a:r>
            <a:r>
              <a:rPr lang="en-US" altLang="zh-CN" dirty="0"/>
              <a:t>IEEE 802.11</a:t>
            </a:r>
            <a:r>
              <a:rPr lang="zh-CN" altLang="zh-CN" dirty="0"/>
              <a:t>标准定义的，用于</a:t>
            </a:r>
            <a:r>
              <a:rPr lang="zh-CN" altLang="zh-CN" dirty="0" smtClean="0"/>
              <a:t>在</a:t>
            </a:r>
            <a:r>
              <a:rPr lang="zh-CN" altLang="zh-CN" dirty="0"/>
              <a:t>链路层加密数据</a:t>
            </a:r>
            <a:r>
              <a:rPr lang="zh-CN" altLang="zh-CN" dirty="0" smtClean="0"/>
              <a:t>。</a:t>
            </a:r>
            <a:endParaRPr lang="zh-CN" altLang="zh-CN" dirty="0"/>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6.2.5  WI-FI</a:t>
            </a:r>
            <a:r>
              <a:rPr lang="zh-CN" altLang="en-US" dirty="0"/>
              <a:t>安全机制</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
        <p:nvSpPr>
          <p:cNvPr id="6" name="内容占位符 2"/>
          <p:cNvSpPr txBox="1">
            <a:spLocks/>
          </p:cNvSpPr>
          <p:nvPr/>
        </p:nvSpPr>
        <p:spPr bwMode="auto">
          <a:xfrm>
            <a:off x="762000" y="3069751"/>
            <a:ext cx="10668000" cy="1584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914400" lvl="1" indent="-457200" algn="just">
              <a:spcBef>
                <a:spcPct val="0"/>
              </a:spcBef>
              <a:buFont typeface="Wingdings" panose="05000000000000000000" pitchFamily="2" charset="2"/>
              <a:buChar char="n"/>
            </a:pPr>
            <a:r>
              <a:rPr lang="en-US" altLang="zh-CN" dirty="0"/>
              <a:t>IEEE 802.11i</a:t>
            </a:r>
            <a:r>
              <a:rPr lang="zh-CN" altLang="zh-CN" dirty="0"/>
              <a:t>中的</a:t>
            </a:r>
            <a:r>
              <a:rPr lang="en-US" altLang="zh-CN" dirty="0" smtClean="0"/>
              <a:t>WPA</a:t>
            </a:r>
            <a:r>
              <a:rPr lang="zh-CN" altLang="en-US" dirty="0" smtClean="0"/>
              <a:t>：</a:t>
            </a:r>
            <a:r>
              <a:rPr lang="en-US" altLang="zh-CN" dirty="0" smtClean="0"/>
              <a:t>Wi-Fi</a:t>
            </a:r>
            <a:r>
              <a:rPr lang="zh-CN" altLang="zh-CN" dirty="0"/>
              <a:t>保护接入是由</a:t>
            </a:r>
            <a:r>
              <a:rPr lang="en-US" altLang="zh-CN" dirty="0"/>
              <a:t>IEEE 802.11i</a:t>
            </a:r>
            <a:r>
              <a:rPr lang="zh-CN" altLang="zh-CN" dirty="0"/>
              <a:t>标准定义的</a:t>
            </a:r>
            <a:r>
              <a:rPr lang="zh-CN" altLang="zh-CN" dirty="0" smtClean="0"/>
              <a:t>，它</a:t>
            </a:r>
            <a:r>
              <a:rPr lang="zh-CN" altLang="zh-CN" dirty="0"/>
              <a:t>改变了密钥生成方式</a:t>
            </a:r>
            <a:r>
              <a:rPr lang="zh-CN" altLang="zh-CN" dirty="0" smtClean="0"/>
              <a:t>，增加</a:t>
            </a:r>
            <a:r>
              <a:rPr lang="zh-CN" altLang="zh-CN" dirty="0"/>
              <a:t>了消息完整性检查</a:t>
            </a:r>
            <a:r>
              <a:rPr lang="zh-CN" altLang="zh-CN" dirty="0" smtClean="0"/>
              <a:t>功能。</a:t>
            </a:r>
            <a:endParaRPr lang="en-US" altLang="zh-CN" dirty="0"/>
          </a:p>
          <a:p>
            <a:pPr marL="1371600" lvl="2" indent="-457200">
              <a:spcBef>
                <a:spcPct val="0"/>
              </a:spcBef>
              <a:buFont typeface="Wingdings" panose="05000000000000000000" pitchFamily="2" charset="2"/>
              <a:buChar char="p"/>
            </a:pPr>
            <a:endParaRPr lang="en-US" altLang="zh-CN" b="0" dirty="0"/>
          </a:p>
          <a:p>
            <a:pPr marL="0" indent="0">
              <a:spcBef>
                <a:spcPct val="0"/>
              </a:spcBef>
              <a:buNone/>
            </a:pPr>
            <a:endParaRPr lang="zh-CN" altLang="zh-CN" dirty="0"/>
          </a:p>
          <a:p>
            <a:pPr marL="0" indent="0">
              <a:spcBef>
                <a:spcPct val="0"/>
              </a:spcBef>
              <a:buNone/>
            </a:pPr>
            <a:r>
              <a:rPr lang="en-US" altLang="zh-CN" dirty="0"/>
              <a:t>		</a:t>
            </a:r>
            <a:endParaRPr lang="zh-CN" altLang="zh-CN" dirty="0"/>
          </a:p>
        </p:txBody>
      </p:sp>
    </p:spTree>
    <p:extLst>
      <p:ext uri="{BB962C8B-B14F-4D97-AF65-F5344CB8AC3E}">
        <p14:creationId xmlns:p14="http://schemas.microsoft.com/office/powerpoint/2010/main" val="14767335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762000" y="1339977"/>
            <a:ext cx="10668000" cy="2305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lvl="1" algn="just">
              <a:spcBef>
                <a:spcPct val="0"/>
              </a:spcBef>
            </a:pPr>
            <a:r>
              <a:rPr lang="en-US" altLang="zh-CN" dirty="0">
                <a:solidFill>
                  <a:srgbClr val="000000"/>
                </a:solidFill>
              </a:rPr>
              <a:t>4.</a:t>
            </a:r>
            <a:r>
              <a:rPr lang="zh-CN" altLang="en-US" dirty="0">
                <a:solidFill>
                  <a:srgbClr val="000000"/>
                </a:solidFill>
              </a:rPr>
              <a:t>其它安全措施</a:t>
            </a:r>
            <a:endParaRPr lang="en-US" altLang="zh-CN" dirty="0">
              <a:solidFill>
                <a:srgbClr val="000000"/>
              </a:solidFill>
            </a:endParaRPr>
          </a:p>
          <a:p>
            <a:pPr marL="914400" lvl="1" indent="-457200" algn="just">
              <a:spcBef>
                <a:spcPct val="0"/>
              </a:spcBef>
              <a:buFont typeface="Wingdings" panose="05000000000000000000" pitchFamily="2" charset="2"/>
              <a:buChar char="n"/>
            </a:pPr>
            <a:r>
              <a:rPr lang="zh-CN" altLang="zh-CN" dirty="0"/>
              <a:t>许多安全问题都是由于</a:t>
            </a:r>
            <a:r>
              <a:rPr lang="en-US" altLang="zh-CN" dirty="0"/>
              <a:t>AP</a:t>
            </a:r>
            <a:r>
              <a:rPr lang="zh-CN" altLang="zh-CN" dirty="0"/>
              <a:t>没有处在一个封闭的环境中造成的，所以，首先应注意合理放置</a:t>
            </a:r>
            <a:r>
              <a:rPr lang="en-US" altLang="zh-CN" dirty="0"/>
              <a:t>AP</a:t>
            </a:r>
            <a:r>
              <a:rPr lang="zh-CN" altLang="zh-CN" dirty="0"/>
              <a:t>的天线，以便能够限制信号在覆盖区以外的传输距离。</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6.2.5  WI-FI</a:t>
            </a:r>
            <a:r>
              <a:rPr lang="zh-CN" altLang="en-US" dirty="0"/>
              <a:t>安全机制</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603267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762000" y="1339977"/>
            <a:ext cx="10917324" cy="792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Wi-Fi</a:t>
            </a:r>
            <a:r>
              <a:rPr lang="zh-CN" altLang="zh-CN" dirty="0"/>
              <a:t>为免费频段</a:t>
            </a:r>
            <a:r>
              <a:rPr lang="zh-CN" altLang="zh-CN" dirty="0" smtClean="0"/>
              <a:t>，再</a:t>
            </a:r>
            <a:r>
              <a:rPr lang="zh-CN" altLang="zh-CN" dirty="0"/>
              <a:t>无须担心速度慢和花费高的问题</a:t>
            </a:r>
            <a:r>
              <a:rPr lang="zh-CN" altLang="zh-CN" dirty="0" smtClean="0"/>
              <a:t>。</a:t>
            </a:r>
            <a:endParaRPr lang="en-US" altLang="zh-CN" dirty="0" smtClean="0"/>
          </a:p>
          <a:p>
            <a:pPr marL="0" indent="720000" algn="just">
              <a:spcBef>
                <a:spcPct val="0"/>
              </a:spcBef>
              <a:buNone/>
            </a:pPr>
            <a:endParaRPr lang="zh-CN" altLang="zh-CN" dirty="0"/>
          </a:p>
          <a:p>
            <a:pPr marL="0" indent="0">
              <a:spcBef>
                <a:spcPct val="0"/>
              </a:spcBef>
              <a:buNone/>
            </a:pPr>
            <a:endParaRPr lang="zh-CN" altLang="zh-CN" dirty="0"/>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6.2.6  WI-FI</a:t>
            </a:r>
            <a:r>
              <a:rPr lang="zh-CN" altLang="en-US" dirty="0"/>
              <a:t>技术的应用</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
        <p:nvSpPr>
          <p:cNvPr id="6" name="内容占位符 2"/>
          <p:cNvSpPr txBox="1">
            <a:spLocks/>
          </p:cNvSpPr>
          <p:nvPr/>
        </p:nvSpPr>
        <p:spPr bwMode="auto">
          <a:xfrm>
            <a:off x="479376" y="2132856"/>
            <a:ext cx="10801200" cy="172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en-US" dirty="0" smtClean="0"/>
              <a:t>由于</a:t>
            </a:r>
            <a:r>
              <a:rPr lang="en-US" altLang="zh-CN" dirty="0" smtClean="0"/>
              <a:t>Wi-Fi</a:t>
            </a:r>
            <a:r>
              <a:rPr lang="zh-CN" altLang="zh-CN" dirty="0"/>
              <a:t>具有更大的覆盖范围和更高的传输速率，现在</a:t>
            </a:r>
            <a:r>
              <a:rPr lang="en-US" altLang="zh-CN" dirty="0"/>
              <a:t>Wi-Fi</a:t>
            </a:r>
            <a:r>
              <a:rPr lang="zh-CN" altLang="zh-CN" dirty="0"/>
              <a:t>的覆盖范围在国内越来越广泛，宾馆、住宅区、飞机场、高铁、咖啡厅之类的区域都有</a:t>
            </a:r>
            <a:r>
              <a:rPr lang="en-US" altLang="zh-CN" dirty="0"/>
              <a:t>Wi-Fi</a:t>
            </a:r>
            <a:r>
              <a:rPr lang="zh-CN" altLang="zh-CN" dirty="0"/>
              <a:t>的</a:t>
            </a:r>
            <a:r>
              <a:rPr lang="zh-CN" altLang="zh-CN" dirty="0" smtClean="0"/>
              <a:t>接口</a:t>
            </a:r>
            <a:endParaRPr lang="zh-CN" altLang="zh-CN" dirty="0"/>
          </a:p>
          <a:p>
            <a:pPr marL="0" indent="0">
              <a:spcBef>
                <a:spcPct val="0"/>
              </a:spcBef>
              <a:buNone/>
            </a:pPr>
            <a:r>
              <a:rPr lang="en-US" altLang="zh-CN" dirty="0"/>
              <a:t>		</a:t>
            </a:r>
            <a:endParaRPr lang="zh-CN" altLang="zh-CN"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0297" y="3682447"/>
            <a:ext cx="3528392" cy="3175553"/>
          </a:xfrm>
          <a:prstGeom prst="rect">
            <a:avLst/>
          </a:prstGeom>
        </p:spPr>
      </p:pic>
    </p:spTree>
    <p:extLst>
      <p:ext uri="{BB962C8B-B14F-4D97-AF65-F5344CB8AC3E}">
        <p14:creationId xmlns:p14="http://schemas.microsoft.com/office/powerpoint/2010/main" val="1976283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a:t>
            </a:r>
            <a:r>
              <a:rPr lang="zh-CN" altLang="en-US" dirty="0"/>
              <a:t>蓝牙技术</a:t>
            </a:r>
          </a:p>
        </p:txBody>
      </p:sp>
      <p:sp>
        <p:nvSpPr>
          <p:cNvPr id="3" name="文本占位符 2"/>
          <p:cNvSpPr>
            <a:spLocks noGrp="1"/>
          </p:cNvSpPr>
          <p:nvPr>
            <p:ph type="body" idx="1"/>
          </p:nvPr>
        </p:nvSpPr>
        <p:spPr/>
        <p:txBody>
          <a:bodyPr anchor="ctr"/>
          <a:lstStyle/>
          <a:p>
            <a:pPr marL="0" indent="0" algn="ctr">
              <a:spcBef>
                <a:spcPct val="0"/>
              </a:spcBef>
              <a:buNone/>
            </a:pPr>
            <a:r>
              <a:rPr lang="en-US" altLang="zh-CN" sz="4000" dirty="0"/>
              <a:t>6.3  </a:t>
            </a:r>
            <a:r>
              <a:rPr lang="zh-CN" altLang="en-US" sz="4000" dirty="0"/>
              <a:t>蓝牙</a:t>
            </a:r>
            <a:r>
              <a:rPr lang="zh-CN" altLang="zh-CN" sz="4000" dirty="0"/>
              <a:t>技术</a:t>
            </a:r>
            <a:endParaRPr lang="zh-CN" altLang="en-US" sz="4000" dirty="0"/>
          </a:p>
        </p:txBody>
      </p:sp>
    </p:spTree>
    <p:extLst>
      <p:ext uri="{BB962C8B-B14F-4D97-AF65-F5344CB8AC3E}">
        <p14:creationId xmlns:p14="http://schemas.microsoft.com/office/powerpoint/2010/main" val="36154266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ZigBee</a:t>
            </a:r>
            <a:r>
              <a:rPr lang="zh-CN" altLang="en-US" dirty="0"/>
              <a:t>技术</a:t>
            </a:r>
          </a:p>
        </p:txBody>
      </p:sp>
      <p:sp>
        <p:nvSpPr>
          <p:cNvPr id="3" name="文本占位符 2"/>
          <p:cNvSpPr>
            <a:spLocks noGrp="1"/>
          </p:cNvSpPr>
          <p:nvPr>
            <p:ph type="body" idx="1"/>
          </p:nvPr>
        </p:nvSpPr>
        <p:spPr/>
        <p:txBody>
          <a:bodyPr anchor="ctr"/>
          <a:lstStyle/>
          <a:p>
            <a:pPr marL="0" indent="0" algn="ctr">
              <a:spcBef>
                <a:spcPct val="0"/>
              </a:spcBef>
              <a:buNone/>
            </a:pPr>
            <a:r>
              <a:rPr lang="en-US" altLang="zh-CN" sz="4000" dirty="0"/>
              <a:t>6.1  ZigBee</a:t>
            </a:r>
            <a:r>
              <a:rPr lang="zh-CN" altLang="en-US" sz="4000" dirty="0"/>
              <a:t>技术</a:t>
            </a:r>
          </a:p>
        </p:txBody>
      </p:sp>
    </p:spTree>
    <p:extLst>
      <p:ext uri="{BB962C8B-B14F-4D97-AF65-F5344CB8AC3E}">
        <p14:creationId xmlns:p14="http://schemas.microsoft.com/office/powerpoint/2010/main" val="24439455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ED2B6-7144-4197-B3FF-9F498464B5EB}"/>
              </a:ext>
            </a:extLst>
          </p:cNvPr>
          <p:cNvSpPr>
            <a:spLocks noGrp="1"/>
          </p:cNvSpPr>
          <p:nvPr>
            <p:ph type="sldNum" sz="quarter" idx="4294967295"/>
          </p:nvPr>
        </p:nvSpPr>
        <p:spPr>
          <a:xfrm>
            <a:off x="9652000" y="6360583"/>
            <a:ext cx="25400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800" b="0" i="0" u="none" strike="noStrike" kern="1200" cap="none" spc="0" normalizeH="0" baseline="0" noProof="0" smtClean="0">
                <a:ln>
                  <a:noFill/>
                </a:ln>
                <a:solidFill>
                  <a:srgbClr val="FFFFFF"/>
                </a:solidFill>
                <a:effectLst/>
                <a:uLnTx/>
                <a:uFillTx/>
                <a:latin typeface="Times New Roman"/>
                <a:ea typeface="黑体"/>
                <a:cs typeface="+mn-cs"/>
              </a:rPr>
              <a:pPr marL="0" marR="0" lvl="0" indent="0" algn="l" defTabSz="914400" rtl="0" eaLnBrk="1" fontAlgn="auto" latinLnBrk="0" hangingPunct="1">
                <a:lnSpc>
                  <a:spcPct val="100000"/>
                </a:lnSpc>
                <a:spcBef>
                  <a:spcPts val="0"/>
                </a:spcBef>
                <a:spcAft>
                  <a:spcPts val="0"/>
                </a:spcAft>
                <a:buClrTx/>
                <a:buSzTx/>
                <a:buFontTx/>
                <a:buNone/>
                <a:tabLst/>
                <a:defRPr/>
              </a:pPr>
              <a:t>60</a:t>
            </a:fld>
            <a:endParaRPr kumimoji="0" lang="zh-CN" altLang="en-US" sz="1800" b="0" i="0" u="none" strike="noStrike" kern="1200" cap="none" spc="0" normalizeH="0" baseline="0" noProof="0">
              <a:ln>
                <a:noFill/>
              </a:ln>
              <a:solidFill>
                <a:srgbClr val="FFFFFF"/>
              </a:solidFill>
              <a:effectLst/>
              <a:uLnTx/>
              <a:uFillTx/>
              <a:latin typeface="Times New Roman"/>
              <a:ea typeface="黑体"/>
              <a:cs typeface="+mn-cs"/>
            </a:endParaRPr>
          </a:p>
        </p:txBody>
      </p:sp>
      <p:sp>
        <p:nvSpPr>
          <p:cNvPr id="8" name="Rectangle 2"/>
          <p:cNvSpPr txBox="1">
            <a:spLocks noChangeArrowheads="1"/>
          </p:cNvSpPr>
          <p:nvPr/>
        </p:nvSpPr>
        <p:spPr bwMode="auto">
          <a:xfrm>
            <a:off x="1271464" y="404664"/>
            <a:ext cx="7056784"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pPr lvl="0"/>
            <a:r>
              <a:rPr lang="en-US" altLang="zh-CN" dirty="0"/>
              <a:t>6.3  </a:t>
            </a:r>
            <a:r>
              <a:rPr lang="zh-CN" altLang="en-US" dirty="0"/>
              <a:t>蓝牙技术</a:t>
            </a:r>
            <a:endParaRPr kumimoji="0" lang="zh-CN" altLang="en-US" sz="4200" b="0" i="0" u="none" strike="noStrike" kern="1200" cap="none" spc="0" normalizeH="0" baseline="0" noProof="0" dirty="0">
              <a:ln>
                <a:noFill/>
              </a:ln>
              <a:solidFill>
                <a:srgbClr val="000000"/>
              </a:solidFill>
              <a:effectLst/>
              <a:uLnTx/>
              <a:uFillTx/>
              <a:latin typeface="Book Antiqua"/>
              <a:ea typeface="黑体"/>
              <a:cs typeface="+mj-cs"/>
            </a:endParaRPr>
          </a:p>
        </p:txBody>
      </p:sp>
      <p:sp>
        <p:nvSpPr>
          <p:cNvPr id="9" name="TextBox 8"/>
          <p:cNvSpPr txBox="1"/>
          <p:nvPr/>
        </p:nvSpPr>
        <p:spPr>
          <a:xfrm>
            <a:off x="1343472" y="1556792"/>
            <a:ext cx="6264696" cy="3631763"/>
          </a:xfrm>
          <a:prstGeom prst="rect">
            <a:avLst/>
          </a:prstGeom>
          <a:noFill/>
        </p:spPr>
        <p:txBody>
          <a:bodyPr wrap="square" rtlCol="0">
            <a:spAutoFit/>
          </a:bodyPr>
          <a:lstStyle>
            <a:defPPr>
              <a:defRPr lang="zh-CN"/>
            </a:defPPr>
            <a:lvl1pPr marR="0" lvl="0" indent="0" algn="just" fontAlgn="auto">
              <a:lnSpc>
                <a:spcPts val="4600"/>
              </a:lnSpc>
              <a:spcBef>
                <a:spcPts val="0"/>
              </a:spcBef>
              <a:spcAft>
                <a:spcPts val="0"/>
              </a:spcAft>
              <a:buClrTx/>
              <a:buSzTx/>
              <a:buFontTx/>
              <a:buNone/>
              <a:tabLst/>
              <a:defRPr sz="3200" b="1" kern="100">
                <a:solidFill>
                  <a:srgbClr val="000000"/>
                </a:solidFill>
                <a:effectLst/>
                <a:ea typeface="宋体"/>
                <a:cs typeface="Times New Roman"/>
              </a:defRPr>
            </a:lvl1pPr>
          </a:lstStyle>
          <a:p>
            <a:r>
              <a:rPr lang="en-US" altLang="zh-CN" dirty="0"/>
              <a:t>6.3.1  </a:t>
            </a:r>
            <a:r>
              <a:rPr lang="zh-CN" altLang="en-US" dirty="0"/>
              <a:t>概述</a:t>
            </a:r>
            <a:endParaRPr lang="en-US" altLang="zh-CN" dirty="0"/>
          </a:p>
          <a:p>
            <a:r>
              <a:rPr lang="en-US" altLang="zh-CN" dirty="0"/>
              <a:t>6.3.2  </a:t>
            </a:r>
            <a:r>
              <a:rPr lang="zh-CN" altLang="en-US" dirty="0"/>
              <a:t>关键技术</a:t>
            </a:r>
            <a:endParaRPr lang="en-US" altLang="zh-CN" dirty="0"/>
          </a:p>
          <a:p>
            <a:r>
              <a:rPr lang="en-US" altLang="zh-CN" dirty="0"/>
              <a:t>6.3.3  </a:t>
            </a:r>
            <a:r>
              <a:rPr lang="zh-CN" altLang="en-US" dirty="0"/>
              <a:t>技术特点</a:t>
            </a:r>
            <a:endParaRPr lang="en-US" altLang="zh-CN" dirty="0"/>
          </a:p>
          <a:p>
            <a:r>
              <a:rPr lang="en-US" altLang="zh-CN" dirty="0"/>
              <a:t>6.3.4  </a:t>
            </a:r>
            <a:r>
              <a:rPr lang="zh-CN" altLang="en-US" dirty="0"/>
              <a:t>蓝牙系统组成</a:t>
            </a:r>
            <a:endParaRPr lang="en-US" altLang="zh-CN" dirty="0"/>
          </a:p>
          <a:p>
            <a:r>
              <a:rPr lang="en-US" altLang="zh-CN" dirty="0"/>
              <a:t>6.3.5  </a:t>
            </a:r>
            <a:r>
              <a:rPr lang="zh-CN" altLang="en-US" dirty="0"/>
              <a:t>蓝牙协议与拓扑结构</a:t>
            </a:r>
            <a:endParaRPr lang="en-US" altLang="zh-CN" dirty="0"/>
          </a:p>
          <a:p>
            <a:r>
              <a:rPr lang="en-US" altLang="zh-CN" dirty="0"/>
              <a:t>6.3.6  </a:t>
            </a:r>
            <a:r>
              <a:rPr lang="zh-CN" altLang="en-US" dirty="0"/>
              <a:t>蓝牙技术的应用</a:t>
            </a:r>
            <a:endParaRPr lang="en-US" altLang="zh-CN" dirty="0"/>
          </a:p>
        </p:txBody>
      </p:sp>
    </p:spTree>
    <p:extLst>
      <p:ext uri="{BB962C8B-B14F-4D97-AF65-F5344CB8AC3E}">
        <p14:creationId xmlns:p14="http://schemas.microsoft.com/office/powerpoint/2010/main" val="696944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208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zh-CN" altLang="zh-CN" dirty="0"/>
              <a:t>蓝牙（</a:t>
            </a:r>
            <a:r>
              <a:rPr lang="en-US" altLang="zh-CN" dirty="0"/>
              <a:t>Bluetooth</a:t>
            </a:r>
            <a:r>
              <a:rPr lang="zh-CN" altLang="zh-CN" dirty="0"/>
              <a:t>）是一个开放性的、短距离无线通信技术</a:t>
            </a:r>
            <a:r>
              <a:rPr lang="zh-CN" altLang="zh-CN" dirty="0" smtClean="0"/>
              <a:t>标准。可以</a:t>
            </a:r>
            <a:r>
              <a:rPr lang="zh-CN" altLang="zh-CN" dirty="0"/>
              <a:t>在较小的范围内</a:t>
            </a:r>
            <a:r>
              <a:rPr lang="zh-CN" altLang="zh-CN" dirty="0" smtClean="0"/>
              <a:t>，使得</a:t>
            </a:r>
            <a:r>
              <a:rPr lang="zh-CN" altLang="zh-CN" dirty="0"/>
              <a:t>近距离内各种通信设备能够实现无缝资源共享，也</a:t>
            </a:r>
            <a:r>
              <a:rPr lang="zh-CN" altLang="zh-CN" dirty="0" smtClean="0"/>
              <a:t>可实现</a:t>
            </a:r>
            <a:r>
              <a:rPr lang="zh-CN" altLang="zh-CN" dirty="0"/>
              <a:t>在各种数字设备之间的语音和数据通信。</a:t>
            </a:r>
            <a:endParaRPr lang="en-US" altLang="zh-CN"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6.3.1  </a:t>
            </a:r>
            <a:r>
              <a:rPr lang="zh-CN" altLang="en-US" dirty="0"/>
              <a:t>概述</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
        <p:nvSpPr>
          <p:cNvPr id="6" name="内容占位符 2"/>
          <p:cNvSpPr txBox="1">
            <a:spLocks/>
          </p:cNvSpPr>
          <p:nvPr/>
        </p:nvSpPr>
        <p:spPr bwMode="auto">
          <a:xfrm>
            <a:off x="695400" y="3573807"/>
            <a:ext cx="10668000" cy="282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zh-CN" altLang="zh-CN" dirty="0"/>
              <a:t>蓝牙技术以低成本的近距离无线连接为基础，采用</a:t>
            </a:r>
            <a:r>
              <a:rPr lang="zh-CN" altLang="zh-CN" dirty="0">
                <a:solidFill>
                  <a:schemeClr val="bg2"/>
                </a:solidFill>
              </a:rPr>
              <a:t>高速跳频和时分多址（</a:t>
            </a:r>
            <a:r>
              <a:rPr lang="en-US" altLang="zh-CN" dirty="0">
                <a:solidFill>
                  <a:schemeClr val="bg2"/>
                </a:solidFill>
              </a:rPr>
              <a:t>TDMA</a:t>
            </a:r>
            <a:r>
              <a:rPr lang="zh-CN" altLang="zh-CN" dirty="0">
                <a:solidFill>
                  <a:schemeClr val="bg2"/>
                </a:solidFill>
              </a:rPr>
              <a:t>）</a:t>
            </a:r>
            <a:r>
              <a:rPr lang="zh-CN" altLang="zh-CN" dirty="0"/>
              <a:t>等先进</a:t>
            </a:r>
            <a:r>
              <a:rPr lang="zh-CN" altLang="zh-CN" dirty="0" smtClean="0"/>
              <a:t>技术实现连接。</a:t>
            </a:r>
            <a:r>
              <a:rPr lang="en-US" altLang="zh-CN" dirty="0" smtClean="0"/>
              <a:t> </a:t>
            </a:r>
            <a:r>
              <a:rPr lang="en-US" altLang="zh-CN" dirty="0"/>
              <a:t>	</a:t>
            </a:r>
          </a:p>
          <a:p>
            <a:pPr marL="914400" lvl="1" indent="-457200" algn="just">
              <a:spcBef>
                <a:spcPct val="0"/>
              </a:spcBef>
              <a:buFont typeface="Wingdings" panose="05000000000000000000" pitchFamily="2" charset="2"/>
              <a:buChar char="n"/>
            </a:pPr>
            <a:r>
              <a:rPr lang="zh-CN" altLang="en-US" sz="2800" dirty="0"/>
              <a:t>应用</a:t>
            </a:r>
            <a:r>
              <a:rPr lang="en-US" altLang="zh-CN" sz="2800" dirty="0"/>
              <a:t>:</a:t>
            </a:r>
            <a:r>
              <a:rPr lang="zh-CN" altLang="zh-CN" sz="2800" dirty="0"/>
              <a:t>各种家电产品、消费电子产品和汽车等。打印机、</a:t>
            </a:r>
            <a:r>
              <a:rPr lang="en-US" altLang="zh-CN" sz="2800" dirty="0"/>
              <a:t>PDA</a:t>
            </a:r>
            <a:r>
              <a:rPr lang="zh-CN" altLang="zh-CN" sz="2800" dirty="0"/>
              <a:t>（</a:t>
            </a:r>
            <a:r>
              <a:rPr lang="en-US" altLang="zh-CN" sz="2800" dirty="0"/>
              <a:t>personal digital assistant</a:t>
            </a:r>
            <a:r>
              <a:rPr lang="zh-CN" altLang="zh-CN" sz="2800" dirty="0"/>
              <a:t>，个人数字移动设备）、手机、传真机、键盘、游戏操纵杆等数字设备都可以成为蓝牙系统的一部分</a:t>
            </a:r>
            <a:r>
              <a:rPr lang="zh-CN" altLang="zh-CN" sz="2800" dirty="0" smtClean="0"/>
              <a:t>。</a:t>
            </a:r>
            <a:endParaRPr lang="zh-CN" altLang="zh-CN" sz="2800" dirty="0"/>
          </a:p>
        </p:txBody>
      </p:sp>
    </p:spTree>
    <p:extLst>
      <p:ext uri="{BB962C8B-B14F-4D97-AF65-F5344CB8AC3E}">
        <p14:creationId xmlns:p14="http://schemas.microsoft.com/office/powerpoint/2010/main" val="2465771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801200" cy="2881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zh-CN" altLang="zh-CN" dirty="0"/>
              <a:t>蓝牙的关键技术包括跳频、纠错、网络结构和安全</a:t>
            </a:r>
            <a:r>
              <a:rPr lang="zh-CN" altLang="en-US" dirty="0"/>
              <a:t>。</a:t>
            </a:r>
            <a:endParaRPr lang="en-US" altLang="zh-CN" dirty="0"/>
          </a:p>
          <a:p>
            <a:pPr marL="0" lvl="1" algn="just">
              <a:spcBef>
                <a:spcPct val="0"/>
              </a:spcBef>
              <a:buFont typeface="Wingdings" panose="05000000000000000000" pitchFamily="2" charset="2"/>
              <a:buChar char="n"/>
            </a:pPr>
            <a:r>
              <a:rPr lang="en-US" altLang="zh-CN" dirty="0"/>
              <a:t> </a:t>
            </a:r>
            <a:r>
              <a:rPr lang="zh-CN" altLang="en-US" dirty="0"/>
              <a:t>跳频</a:t>
            </a:r>
            <a:r>
              <a:rPr lang="zh-CN" altLang="zh-CN" dirty="0"/>
              <a:t>技术</a:t>
            </a:r>
            <a:r>
              <a:rPr lang="en-US" altLang="zh-CN" dirty="0"/>
              <a:t>			</a:t>
            </a:r>
          </a:p>
          <a:p>
            <a:pPr marL="360000" lvl="2" indent="514350" algn="just">
              <a:spcBef>
                <a:spcPct val="0"/>
              </a:spcBef>
              <a:buFont typeface="Wingdings" panose="05000000000000000000" pitchFamily="2" charset="2"/>
              <a:buChar char="p"/>
            </a:pPr>
            <a:r>
              <a:rPr lang="zh-CN" altLang="zh-CN" sz="2800" dirty="0">
                <a:solidFill>
                  <a:srgbClr val="000000"/>
                </a:solidFill>
              </a:rPr>
              <a:t>蓝牙的载频选用全球的</a:t>
            </a:r>
            <a:r>
              <a:rPr lang="en-US" altLang="zh-CN" sz="2800" dirty="0">
                <a:solidFill>
                  <a:srgbClr val="000000"/>
                </a:solidFill>
              </a:rPr>
              <a:t>2.45GHz</a:t>
            </a:r>
            <a:r>
              <a:rPr lang="zh-CN" altLang="zh-CN" sz="2800" dirty="0">
                <a:solidFill>
                  <a:srgbClr val="000000"/>
                </a:solidFill>
              </a:rPr>
              <a:t>频段，由于</a:t>
            </a:r>
            <a:r>
              <a:rPr lang="en-US" altLang="zh-CN" sz="2800" dirty="0">
                <a:solidFill>
                  <a:srgbClr val="000000"/>
                </a:solidFill>
              </a:rPr>
              <a:t>2.45GHz</a:t>
            </a:r>
            <a:r>
              <a:rPr lang="zh-CN" altLang="zh-CN" sz="2800" dirty="0">
                <a:solidFill>
                  <a:srgbClr val="000000"/>
                </a:solidFill>
              </a:rPr>
              <a:t>的频段是对所有的无线电系统都开放的频段，因此使用其中的任何一个频段都有可能遇到不可预测的干扰源。采用</a:t>
            </a:r>
            <a:r>
              <a:rPr lang="zh-CN" altLang="zh-CN" sz="2800" dirty="0">
                <a:solidFill>
                  <a:schemeClr val="bg2"/>
                </a:solidFill>
              </a:rPr>
              <a:t>跳频扩谱技术是避免干扰</a:t>
            </a:r>
            <a:r>
              <a:rPr lang="zh-CN" altLang="zh-CN" sz="2800" dirty="0">
                <a:solidFill>
                  <a:srgbClr val="000000"/>
                </a:solidFill>
              </a:rPr>
              <a:t>的一项有效措施。</a:t>
            </a:r>
          </a:p>
        </p:txBody>
      </p:sp>
      <p:sp>
        <p:nvSpPr>
          <p:cNvPr id="2" name="标题 1"/>
          <p:cNvSpPr>
            <a:spLocks noGrp="1"/>
          </p:cNvSpPr>
          <p:nvPr>
            <p:ph type="title"/>
          </p:nvPr>
        </p:nvSpPr>
        <p:spPr/>
        <p:txBody>
          <a:bodyPr/>
          <a:lstStyle/>
          <a:p>
            <a:pPr lvl="0"/>
            <a:r>
              <a:rPr lang="en-US" altLang="zh-CN" dirty="0"/>
              <a:t>6.3.2  </a:t>
            </a:r>
            <a:r>
              <a:rPr lang="zh-CN" altLang="en-US" dirty="0"/>
              <a:t>关键技术</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
        <p:nvSpPr>
          <p:cNvPr id="6" name="内容占位符 2"/>
          <p:cNvSpPr txBox="1">
            <a:spLocks/>
          </p:cNvSpPr>
          <p:nvPr/>
        </p:nvSpPr>
        <p:spPr bwMode="auto">
          <a:xfrm>
            <a:off x="840954" y="4221088"/>
            <a:ext cx="10801200" cy="2363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lvl="1" algn="just">
              <a:spcBef>
                <a:spcPct val="0"/>
              </a:spcBef>
              <a:buFont typeface="Wingdings" panose="05000000000000000000" pitchFamily="2" charset="2"/>
              <a:buChar char="n"/>
            </a:pPr>
            <a:r>
              <a:rPr lang="en-US" altLang="zh-CN" dirty="0"/>
              <a:t> </a:t>
            </a:r>
            <a:r>
              <a:rPr lang="zh-CN" altLang="en-US" dirty="0"/>
              <a:t>纠错</a:t>
            </a:r>
            <a:r>
              <a:rPr lang="zh-CN" altLang="zh-CN" dirty="0"/>
              <a:t>技术</a:t>
            </a:r>
            <a:r>
              <a:rPr lang="en-US" altLang="zh-CN" dirty="0"/>
              <a:t>			</a:t>
            </a:r>
          </a:p>
          <a:p>
            <a:pPr marL="360000" lvl="2" indent="514350" algn="just">
              <a:spcBef>
                <a:spcPct val="0"/>
              </a:spcBef>
              <a:buFont typeface="Wingdings" panose="05000000000000000000" pitchFamily="2" charset="2"/>
              <a:buChar char="p"/>
            </a:pPr>
            <a:r>
              <a:rPr lang="zh-CN" altLang="zh-CN" sz="2800" dirty="0">
                <a:solidFill>
                  <a:srgbClr val="000000"/>
                </a:solidFill>
              </a:rPr>
              <a:t>在蓝牙技术中使用了</a:t>
            </a:r>
            <a:r>
              <a:rPr lang="en-US" altLang="zh-CN" sz="2800" dirty="0">
                <a:solidFill>
                  <a:srgbClr val="000000"/>
                </a:solidFill>
              </a:rPr>
              <a:t>3</a:t>
            </a:r>
            <a:r>
              <a:rPr lang="zh-CN" altLang="zh-CN" sz="2800" dirty="0">
                <a:solidFill>
                  <a:srgbClr val="000000"/>
                </a:solidFill>
              </a:rPr>
              <a:t>种纠错方案：</a:t>
            </a:r>
            <a:r>
              <a:rPr lang="en-US" altLang="zh-CN" sz="2800" dirty="0">
                <a:solidFill>
                  <a:schemeClr val="bg2"/>
                </a:solidFill>
              </a:rPr>
              <a:t>1/3</a:t>
            </a:r>
            <a:r>
              <a:rPr lang="zh-CN" altLang="zh-CN" sz="2800" dirty="0">
                <a:solidFill>
                  <a:schemeClr val="bg2"/>
                </a:solidFill>
              </a:rPr>
              <a:t>比例前向纠错码、</a:t>
            </a:r>
            <a:r>
              <a:rPr lang="en-US" altLang="zh-CN" sz="2800" dirty="0">
                <a:solidFill>
                  <a:schemeClr val="bg2"/>
                </a:solidFill>
              </a:rPr>
              <a:t>2/3</a:t>
            </a:r>
            <a:r>
              <a:rPr lang="zh-CN" altLang="zh-CN" sz="2800" dirty="0">
                <a:solidFill>
                  <a:schemeClr val="bg2"/>
                </a:solidFill>
              </a:rPr>
              <a:t>比例前向纠错码和用于数据的自动请求重发（</a:t>
            </a:r>
            <a:r>
              <a:rPr lang="en-US" altLang="zh-CN" sz="2800" dirty="0">
                <a:solidFill>
                  <a:schemeClr val="bg2"/>
                </a:solidFill>
              </a:rPr>
              <a:t>ARQ</a:t>
            </a:r>
            <a:r>
              <a:rPr lang="zh-CN" altLang="zh-CN" sz="2800" dirty="0">
                <a:solidFill>
                  <a:schemeClr val="bg2"/>
                </a:solidFill>
              </a:rPr>
              <a:t>）</a:t>
            </a:r>
            <a:r>
              <a:rPr lang="zh-CN" altLang="zh-CN" sz="2800" dirty="0">
                <a:solidFill>
                  <a:srgbClr val="000000"/>
                </a:solidFill>
              </a:rPr>
              <a:t>方式。为了减少复杂性，使开销和无效重发为最小，蓝牙执行快</a:t>
            </a:r>
            <a:r>
              <a:rPr lang="en-US" altLang="zh-CN" sz="2800" dirty="0">
                <a:solidFill>
                  <a:srgbClr val="000000"/>
                </a:solidFill>
              </a:rPr>
              <a:t>ARQ</a:t>
            </a:r>
            <a:r>
              <a:rPr lang="zh-CN" altLang="zh-CN" sz="2800" dirty="0">
                <a:solidFill>
                  <a:srgbClr val="000000"/>
                </a:solidFill>
              </a:rPr>
              <a:t>结构。</a:t>
            </a:r>
            <a:r>
              <a:rPr lang="en-US" altLang="zh-CN" sz="2800" dirty="0">
                <a:solidFill>
                  <a:srgbClr val="000000"/>
                </a:solidFill>
              </a:rPr>
              <a:t>ARQ</a:t>
            </a:r>
            <a:r>
              <a:rPr lang="zh-CN" altLang="zh-CN" sz="2800" dirty="0">
                <a:solidFill>
                  <a:srgbClr val="000000"/>
                </a:solidFill>
              </a:rPr>
              <a:t>结构分为停止等待</a:t>
            </a:r>
            <a:r>
              <a:rPr lang="en-US" altLang="zh-CN" sz="2800" dirty="0">
                <a:solidFill>
                  <a:srgbClr val="000000"/>
                </a:solidFill>
              </a:rPr>
              <a:t>ARQ</a:t>
            </a:r>
            <a:r>
              <a:rPr lang="zh-CN" altLang="zh-CN" sz="2800" dirty="0">
                <a:solidFill>
                  <a:srgbClr val="000000"/>
                </a:solidFill>
              </a:rPr>
              <a:t>、向后</a:t>
            </a:r>
            <a:r>
              <a:rPr lang="en-US" altLang="zh-CN" sz="2800" dirty="0">
                <a:solidFill>
                  <a:srgbClr val="000000"/>
                </a:solidFill>
              </a:rPr>
              <a:t>N</a:t>
            </a:r>
            <a:r>
              <a:rPr lang="zh-CN" altLang="zh-CN" sz="2800" dirty="0">
                <a:solidFill>
                  <a:srgbClr val="000000"/>
                </a:solidFill>
              </a:rPr>
              <a:t>个</a:t>
            </a:r>
            <a:r>
              <a:rPr lang="en-US" altLang="zh-CN" sz="2800" dirty="0">
                <a:solidFill>
                  <a:srgbClr val="000000"/>
                </a:solidFill>
              </a:rPr>
              <a:t>ARQ</a:t>
            </a:r>
            <a:r>
              <a:rPr lang="zh-CN" altLang="zh-CN" sz="2800" dirty="0">
                <a:solidFill>
                  <a:srgbClr val="000000"/>
                </a:solidFill>
              </a:rPr>
              <a:t>、重复选择</a:t>
            </a:r>
            <a:r>
              <a:rPr lang="en-US" altLang="zh-CN" sz="2800" dirty="0">
                <a:solidFill>
                  <a:srgbClr val="000000"/>
                </a:solidFill>
              </a:rPr>
              <a:t>ARQ</a:t>
            </a:r>
            <a:r>
              <a:rPr lang="zh-CN" altLang="zh-CN" sz="2800" dirty="0">
                <a:solidFill>
                  <a:srgbClr val="000000"/>
                </a:solidFill>
              </a:rPr>
              <a:t>和混合结构</a:t>
            </a:r>
            <a:r>
              <a:rPr lang="zh-CN" altLang="zh-CN" sz="2800" dirty="0" smtClean="0">
                <a:solidFill>
                  <a:srgbClr val="000000"/>
                </a:solidFill>
              </a:rPr>
              <a:t>。</a:t>
            </a:r>
            <a:endParaRPr lang="zh-CN" altLang="zh-CN" dirty="0">
              <a:solidFill>
                <a:srgbClr val="000000"/>
              </a:solidFill>
            </a:endParaRPr>
          </a:p>
        </p:txBody>
      </p:sp>
    </p:spTree>
    <p:extLst>
      <p:ext uri="{BB962C8B-B14F-4D97-AF65-F5344CB8AC3E}">
        <p14:creationId xmlns:p14="http://schemas.microsoft.com/office/powerpoint/2010/main" val="12024219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725996" y="1268761"/>
            <a:ext cx="10914620"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lvl="1" algn="just">
              <a:spcBef>
                <a:spcPct val="0"/>
              </a:spcBef>
              <a:buFont typeface="Wingdings" panose="05000000000000000000" pitchFamily="2" charset="2"/>
              <a:buChar char="n"/>
            </a:pPr>
            <a:r>
              <a:rPr lang="en-US" altLang="zh-CN" dirty="0"/>
              <a:t> </a:t>
            </a:r>
            <a:r>
              <a:rPr lang="zh-CN" altLang="en-US" dirty="0"/>
              <a:t>微微网和散射网</a:t>
            </a:r>
            <a:r>
              <a:rPr lang="en-US" altLang="zh-CN" dirty="0"/>
              <a:t>			</a:t>
            </a:r>
          </a:p>
          <a:p>
            <a:pPr marL="360000" lvl="2" indent="514350" algn="just">
              <a:spcBef>
                <a:spcPct val="0"/>
              </a:spcBef>
              <a:buFont typeface="Wingdings" panose="05000000000000000000" pitchFamily="2" charset="2"/>
              <a:buChar char="p"/>
            </a:pPr>
            <a:r>
              <a:rPr lang="zh-CN" altLang="zh-CN" sz="2800" dirty="0">
                <a:solidFill>
                  <a:srgbClr val="000000"/>
                </a:solidFill>
              </a:rPr>
              <a:t>当两个蓝牙设备成功建立链路后，形成了一个微微网，两者之间的通信通过无限电波在信道中随机跳转而完成，蓝牙给每个微微网提供特定的跳转模式，同区域内多个微微网的互联形成散射网。不同的微微网信道有不同的主单元，因而存在不同的跳转模式。</a:t>
            </a:r>
          </a:p>
          <a:p>
            <a:pPr marL="0" indent="0">
              <a:spcBef>
                <a:spcPct val="0"/>
              </a:spcBef>
              <a:buNone/>
            </a:pPr>
            <a:endParaRPr lang="en-US" altLang="zh-CN" dirty="0"/>
          </a:p>
          <a:p>
            <a:pPr marL="1428750" lvl="2" indent="-514350">
              <a:spcBef>
                <a:spcPct val="0"/>
              </a:spcBef>
              <a:buFont typeface="Wingdings" panose="05000000000000000000" pitchFamily="2" charset="2"/>
              <a:buChar char="p"/>
            </a:pPr>
            <a:endParaRPr lang="zh-CN" altLang="zh-CN" dirty="0"/>
          </a:p>
        </p:txBody>
      </p:sp>
      <p:sp>
        <p:nvSpPr>
          <p:cNvPr id="2" name="标题 1"/>
          <p:cNvSpPr>
            <a:spLocks noGrp="1"/>
          </p:cNvSpPr>
          <p:nvPr>
            <p:ph type="title"/>
          </p:nvPr>
        </p:nvSpPr>
        <p:spPr/>
        <p:txBody>
          <a:bodyPr/>
          <a:lstStyle/>
          <a:p>
            <a:pPr lvl="0"/>
            <a:r>
              <a:rPr lang="en-US" altLang="zh-CN" dirty="0"/>
              <a:t>6.3.2  </a:t>
            </a:r>
            <a:r>
              <a:rPr lang="zh-CN" altLang="en-US" dirty="0"/>
              <a:t>关键技术</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7" name="图片 6">
            <a:extLst>
              <a:ext uri="{FF2B5EF4-FFF2-40B4-BE49-F238E27FC236}">
                <a16:creationId xmlns:a16="http://schemas.microsoft.com/office/drawing/2014/main" id="{2C20D43D-7BAF-45EF-B557-5EC8C72A0537}"/>
              </a:ext>
            </a:extLst>
          </p:cNvPr>
          <p:cNvPicPr>
            <a:picLocks noChangeAspect="1"/>
          </p:cNvPicPr>
          <p:nvPr/>
        </p:nvPicPr>
        <p:blipFill>
          <a:blip r:embed="rId2"/>
          <a:stretch>
            <a:fillRect/>
          </a:stretch>
        </p:blipFill>
        <p:spPr>
          <a:xfrm>
            <a:off x="1705827" y="3833217"/>
            <a:ext cx="3865691" cy="1837397"/>
          </a:xfrm>
          <a:prstGeom prst="rect">
            <a:avLst/>
          </a:prstGeom>
        </p:spPr>
      </p:pic>
      <p:pic>
        <p:nvPicPr>
          <p:cNvPr id="8" name="图片 7">
            <a:extLst>
              <a:ext uri="{FF2B5EF4-FFF2-40B4-BE49-F238E27FC236}">
                <a16:creationId xmlns:a16="http://schemas.microsoft.com/office/drawing/2014/main" id="{54A0B3A7-D3A6-455D-BAD8-B00D8F56C17B}"/>
              </a:ext>
            </a:extLst>
          </p:cNvPr>
          <p:cNvPicPr>
            <a:picLocks noChangeAspect="1"/>
          </p:cNvPicPr>
          <p:nvPr/>
        </p:nvPicPr>
        <p:blipFill>
          <a:blip r:embed="rId3"/>
          <a:stretch>
            <a:fillRect/>
          </a:stretch>
        </p:blipFill>
        <p:spPr>
          <a:xfrm>
            <a:off x="6816080" y="3895331"/>
            <a:ext cx="4509096" cy="1656184"/>
          </a:xfrm>
          <a:prstGeom prst="rect">
            <a:avLst/>
          </a:prstGeom>
        </p:spPr>
      </p:pic>
      <p:sp>
        <p:nvSpPr>
          <p:cNvPr id="3" name="矩形 2"/>
          <p:cNvSpPr/>
          <p:nvPr/>
        </p:nvSpPr>
        <p:spPr>
          <a:xfrm>
            <a:off x="3200090" y="6021288"/>
            <a:ext cx="877163" cy="369332"/>
          </a:xfrm>
          <a:prstGeom prst="rect">
            <a:avLst/>
          </a:prstGeom>
        </p:spPr>
        <p:txBody>
          <a:bodyPr wrap="none">
            <a:spAutoFit/>
          </a:bodyPr>
          <a:lstStyle/>
          <a:p>
            <a:pPr algn="ctr">
              <a:spcBef>
                <a:spcPct val="0"/>
              </a:spcBef>
            </a:pPr>
            <a:r>
              <a:rPr lang="zh-CN" altLang="zh-CN" b="1" dirty="0" smtClean="0">
                <a:solidFill>
                  <a:srgbClr val="000000"/>
                </a:solidFill>
              </a:rPr>
              <a:t>微微</a:t>
            </a:r>
            <a:r>
              <a:rPr lang="zh-CN" altLang="zh-CN" b="1" dirty="0">
                <a:solidFill>
                  <a:srgbClr val="000000"/>
                </a:solidFill>
              </a:rPr>
              <a:t>网</a:t>
            </a:r>
          </a:p>
        </p:txBody>
      </p:sp>
      <p:sp>
        <p:nvSpPr>
          <p:cNvPr id="10" name="矩形 9"/>
          <p:cNvSpPr/>
          <p:nvPr/>
        </p:nvSpPr>
        <p:spPr>
          <a:xfrm>
            <a:off x="8632046" y="6003726"/>
            <a:ext cx="877163" cy="369332"/>
          </a:xfrm>
          <a:prstGeom prst="rect">
            <a:avLst/>
          </a:prstGeom>
        </p:spPr>
        <p:txBody>
          <a:bodyPr wrap="none">
            <a:spAutoFit/>
          </a:bodyPr>
          <a:lstStyle/>
          <a:p>
            <a:pPr algn="ctr">
              <a:spcBef>
                <a:spcPct val="0"/>
              </a:spcBef>
            </a:pPr>
            <a:r>
              <a:rPr lang="zh-CN" altLang="en-US" b="1" dirty="0" smtClean="0">
                <a:solidFill>
                  <a:srgbClr val="000000"/>
                </a:solidFill>
              </a:rPr>
              <a:t>散射</a:t>
            </a:r>
            <a:r>
              <a:rPr lang="zh-CN" altLang="zh-CN" b="1" dirty="0" smtClean="0">
                <a:solidFill>
                  <a:srgbClr val="000000"/>
                </a:solidFill>
              </a:rPr>
              <a:t>网</a:t>
            </a:r>
            <a:endParaRPr lang="zh-CN" altLang="zh-CN" b="1" dirty="0">
              <a:solidFill>
                <a:srgbClr val="000000"/>
              </a:solidFill>
            </a:endParaRPr>
          </a:p>
        </p:txBody>
      </p:sp>
    </p:spTree>
    <p:extLst>
      <p:ext uri="{BB962C8B-B14F-4D97-AF65-F5344CB8AC3E}">
        <p14:creationId xmlns:p14="http://schemas.microsoft.com/office/powerpoint/2010/main" val="6168119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heel(1)">
                                      <p:cBhvr>
                                        <p:cTn id="16" dur="2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725996" y="1268761"/>
            <a:ext cx="10914620"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lvl="1" algn="just">
              <a:spcBef>
                <a:spcPct val="0"/>
              </a:spcBef>
              <a:buFont typeface="Wingdings" panose="05000000000000000000" pitchFamily="2" charset="2"/>
              <a:buChar char="n"/>
            </a:pPr>
            <a:r>
              <a:rPr lang="en-US" altLang="zh-CN" dirty="0"/>
              <a:t> </a:t>
            </a:r>
            <a:r>
              <a:rPr lang="zh-CN" altLang="en-US" dirty="0"/>
              <a:t>微微网和散射网</a:t>
            </a:r>
            <a:r>
              <a:rPr lang="en-US" altLang="zh-CN" dirty="0"/>
              <a:t>			</a:t>
            </a:r>
          </a:p>
          <a:p>
            <a:pPr marL="360000" lvl="2" indent="514350" algn="just">
              <a:spcBef>
                <a:spcPct val="0"/>
              </a:spcBef>
              <a:buFont typeface="Wingdings" panose="05000000000000000000" pitchFamily="2" charset="2"/>
              <a:buChar char="p"/>
            </a:pPr>
            <a:r>
              <a:rPr lang="zh-CN" altLang="zh-CN" sz="2800" dirty="0">
                <a:solidFill>
                  <a:srgbClr val="000000"/>
                </a:solidFill>
              </a:rPr>
              <a:t>当两个蓝牙设备成功建立链路后，形成了一个微微网，两者之间的通信通过无限电波在信道中随机跳转而完成，蓝牙给每个微微网提供特定的跳转模式，同区域内多个微微网的互联形成散射网。不同的微微网信道有不同的主单元，因而存在不同的跳转模式。</a:t>
            </a:r>
          </a:p>
          <a:p>
            <a:pPr marL="0" indent="0">
              <a:spcBef>
                <a:spcPct val="0"/>
              </a:spcBef>
              <a:buNone/>
            </a:pPr>
            <a:endParaRPr lang="en-US" altLang="zh-CN" dirty="0"/>
          </a:p>
          <a:p>
            <a:pPr marL="1428750" lvl="2" indent="-514350">
              <a:spcBef>
                <a:spcPct val="0"/>
              </a:spcBef>
              <a:buFont typeface="Wingdings" panose="05000000000000000000" pitchFamily="2" charset="2"/>
              <a:buChar char="p"/>
            </a:pPr>
            <a:endParaRPr lang="zh-CN" altLang="zh-CN" dirty="0"/>
          </a:p>
        </p:txBody>
      </p:sp>
      <p:sp>
        <p:nvSpPr>
          <p:cNvPr id="2" name="标题 1"/>
          <p:cNvSpPr>
            <a:spLocks noGrp="1"/>
          </p:cNvSpPr>
          <p:nvPr>
            <p:ph type="title"/>
          </p:nvPr>
        </p:nvSpPr>
        <p:spPr/>
        <p:txBody>
          <a:bodyPr/>
          <a:lstStyle/>
          <a:p>
            <a:pPr lvl="0"/>
            <a:r>
              <a:rPr lang="en-US" altLang="zh-CN" dirty="0"/>
              <a:t>6.3.2  </a:t>
            </a:r>
            <a:r>
              <a:rPr lang="zh-CN" altLang="en-US" dirty="0"/>
              <a:t>关键技术</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
        <p:nvSpPr>
          <p:cNvPr id="6" name="内容占位符 2"/>
          <p:cNvSpPr txBox="1">
            <a:spLocks/>
          </p:cNvSpPr>
          <p:nvPr/>
        </p:nvSpPr>
        <p:spPr bwMode="auto">
          <a:xfrm>
            <a:off x="263352" y="3717032"/>
            <a:ext cx="11377264" cy="244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en-US" altLang="zh-CN" dirty="0"/>
              <a:t> </a:t>
            </a:r>
            <a:r>
              <a:rPr lang="zh-CN" altLang="en-US" dirty="0"/>
              <a:t>安全性</a:t>
            </a:r>
            <a:r>
              <a:rPr lang="en-US" altLang="zh-CN" dirty="0"/>
              <a:t>			</a:t>
            </a:r>
          </a:p>
          <a:p>
            <a:pPr marL="1428750" lvl="2" indent="-514350" algn="just">
              <a:spcBef>
                <a:spcPct val="0"/>
              </a:spcBef>
              <a:buFont typeface="Wingdings" panose="05000000000000000000" pitchFamily="2" charset="2"/>
              <a:buChar char="p"/>
            </a:pPr>
            <a:r>
              <a:rPr lang="zh-CN" altLang="zh-CN" sz="2800" dirty="0">
                <a:solidFill>
                  <a:srgbClr val="000000"/>
                </a:solidFill>
              </a:rPr>
              <a:t>蓝牙技术的无限传输特性使得它非常容易受到攻击，因此安全机制在蓝牙技术中显得尤为重要，虽然蓝牙系统所采用的调频技术已经提供了一定的安全保障，但是蓝牙系统仍然需要链路层和应用层的安全管理。</a:t>
            </a:r>
          </a:p>
          <a:p>
            <a:pPr marL="1428750" lvl="2" indent="-514350">
              <a:spcBef>
                <a:spcPct val="0"/>
              </a:spcBef>
              <a:buFont typeface="Wingdings" panose="05000000000000000000" pitchFamily="2" charset="2"/>
              <a:buChar char="p"/>
            </a:pPr>
            <a:endParaRPr lang="zh-CN" altLang="zh-CN" dirty="0"/>
          </a:p>
          <a:p>
            <a:pPr marL="0" indent="0">
              <a:spcBef>
                <a:spcPct val="0"/>
              </a:spcBef>
              <a:buNone/>
            </a:pPr>
            <a:endParaRPr lang="en-US" altLang="zh-CN" dirty="0"/>
          </a:p>
          <a:p>
            <a:pPr marL="1428750" lvl="2" indent="-514350">
              <a:spcBef>
                <a:spcPct val="0"/>
              </a:spcBef>
              <a:buFont typeface="Wingdings" panose="05000000000000000000" pitchFamily="2" charset="2"/>
              <a:buChar char="p"/>
            </a:pPr>
            <a:endParaRPr lang="zh-CN" altLang="zh-CN" dirty="0"/>
          </a:p>
        </p:txBody>
      </p:sp>
    </p:spTree>
    <p:extLst>
      <p:ext uri="{BB962C8B-B14F-4D97-AF65-F5344CB8AC3E}">
        <p14:creationId xmlns:p14="http://schemas.microsoft.com/office/powerpoint/2010/main" val="30836592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725996" y="1268760"/>
            <a:ext cx="10668000"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zh-CN" altLang="en-US" dirty="0"/>
              <a:t>蓝牙</a:t>
            </a:r>
            <a:r>
              <a:rPr lang="zh-CN" altLang="zh-CN" dirty="0"/>
              <a:t>技术</a:t>
            </a:r>
            <a:r>
              <a:rPr lang="zh-CN" altLang="en-US" dirty="0"/>
              <a:t>的特点可归纳为以下八点：</a:t>
            </a:r>
            <a:endParaRPr lang="en-US" altLang="zh-CN" dirty="0"/>
          </a:p>
          <a:p>
            <a:pPr lvl="1" algn="just">
              <a:spcBef>
                <a:spcPct val="0"/>
              </a:spcBef>
              <a:buFont typeface="Wingdings" panose="05000000000000000000" pitchFamily="2" charset="2"/>
              <a:buChar char="n"/>
            </a:pPr>
            <a:r>
              <a:rPr lang="en-US" altLang="zh-CN" dirty="0"/>
              <a:t> </a:t>
            </a:r>
            <a:r>
              <a:rPr lang="zh-CN" altLang="en-US" dirty="0"/>
              <a:t>全球范围适用</a:t>
            </a:r>
            <a:r>
              <a:rPr lang="en-US" altLang="zh-CN" dirty="0"/>
              <a:t>			</a:t>
            </a:r>
          </a:p>
          <a:p>
            <a:pPr marL="720000" lvl="2" indent="514350" algn="just">
              <a:spcBef>
                <a:spcPct val="0"/>
              </a:spcBef>
              <a:buFont typeface="Wingdings" panose="05000000000000000000" pitchFamily="2" charset="2"/>
              <a:buChar char="p"/>
            </a:pPr>
            <a:r>
              <a:rPr lang="zh-CN" altLang="zh-CN" sz="2800" dirty="0">
                <a:solidFill>
                  <a:srgbClr val="000000"/>
                </a:solidFill>
              </a:rPr>
              <a:t>蓝牙工作在</a:t>
            </a:r>
            <a:r>
              <a:rPr lang="en-US" altLang="zh-CN" sz="2800" dirty="0">
                <a:solidFill>
                  <a:srgbClr val="000000"/>
                </a:solidFill>
              </a:rPr>
              <a:t>2.4GHz</a:t>
            </a:r>
            <a:r>
              <a:rPr lang="zh-CN" altLang="zh-CN" sz="2800" dirty="0">
                <a:solidFill>
                  <a:srgbClr val="000000"/>
                </a:solidFill>
              </a:rPr>
              <a:t>的</a:t>
            </a:r>
            <a:r>
              <a:rPr lang="en-US" altLang="zh-CN" sz="2800" dirty="0">
                <a:solidFill>
                  <a:srgbClr val="000000"/>
                </a:solidFill>
              </a:rPr>
              <a:t>ISM</a:t>
            </a:r>
            <a:r>
              <a:rPr lang="zh-CN" altLang="zh-CN" sz="2800" dirty="0">
                <a:solidFill>
                  <a:srgbClr val="000000"/>
                </a:solidFill>
              </a:rPr>
              <a:t>频段，使用该频段无须向专门的无线电资源管理部门申请许可证。</a:t>
            </a:r>
            <a:endParaRPr lang="en-US" altLang="zh-CN" sz="2800" dirty="0">
              <a:solidFill>
                <a:srgbClr val="000000"/>
              </a:solidFill>
            </a:endParaRPr>
          </a:p>
          <a:p>
            <a:pPr lvl="1" algn="just">
              <a:spcBef>
                <a:spcPct val="0"/>
              </a:spcBef>
              <a:buFont typeface="Wingdings" panose="05000000000000000000" pitchFamily="2" charset="2"/>
              <a:buChar char="n"/>
            </a:pPr>
            <a:r>
              <a:rPr lang="en-US" altLang="zh-CN" dirty="0"/>
              <a:t> </a:t>
            </a:r>
            <a:r>
              <a:rPr lang="zh-CN" altLang="zh-CN" dirty="0"/>
              <a:t>可同时传输语音和数据</a:t>
            </a:r>
            <a:r>
              <a:rPr lang="en-US" altLang="zh-CN" dirty="0"/>
              <a:t>		</a:t>
            </a:r>
          </a:p>
          <a:p>
            <a:pPr marL="720000" lvl="2" indent="514350" algn="just">
              <a:spcBef>
                <a:spcPct val="0"/>
              </a:spcBef>
              <a:buFont typeface="Wingdings" panose="05000000000000000000" pitchFamily="2" charset="2"/>
              <a:buChar char="p"/>
            </a:pPr>
            <a:r>
              <a:rPr lang="zh-CN" altLang="zh-CN" sz="2800" dirty="0">
                <a:solidFill>
                  <a:srgbClr val="000000"/>
                </a:solidFill>
              </a:rPr>
              <a:t>蓝牙采用</a:t>
            </a:r>
            <a:r>
              <a:rPr lang="zh-CN" altLang="zh-CN" sz="2800" dirty="0">
                <a:solidFill>
                  <a:schemeClr val="bg2"/>
                </a:solidFill>
              </a:rPr>
              <a:t>电路交换和分组交换技术</a:t>
            </a:r>
            <a:r>
              <a:rPr lang="zh-CN" altLang="zh-CN" sz="2800" dirty="0">
                <a:solidFill>
                  <a:srgbClr val="000000"/>
                </a:solidFill>
              </a:rPr>
              <a:t>，支持异步数据信道、三路语音信道及异步数据与同步语音同时传输的信道。</a:t>
            </a:r>
          </a:p>
        </p:txBody>
      </p:sp>
      <p:sp>
        <p:nvSpPr>
          <p:cNvPr id="2" name="标题 1"/>
          <p:cNvSpPr>
            <a:spLocks noGrp="1"/>
          </p:cNvSpPr>
          <p:nvPr>
            <p:ph type="title"/>
          </p:nvPr>
        </p:nvSpPr>
        <p:spPr/>
        <p:txBody>
          <a:bodyPr/>
          <a:lstStyle/>
          <a:p>
            <a:pPr lvl="0"/>
            <a:r>
              <a:rPr lang="en-US" altLang="zh-CN" dirty="0"/>
              <a:t>6.3.3  </a:t>
            </a:r>
            <a:r>
              <a:rPr lang="zh-CN" altLang="en-US" dirty="0"/>
              <a:t>技术特点</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7359600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479376" y="3372197"/>
            <a:ext cx="10668000" cy="2881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en-US" altLang="zh-CN" dirty="0"/>
              <a:t> </a:t>
            </a:r>
            <a:r>
              <a:rPr lang="zh-CN" altLang="zh-CN" dirty="0"/>
              <a:t>具有很好的抗干扰能力</a:t>
            </a:r>
            <a:r>
              <a:rPr lang="en-US" altLang="zh-CN" dirty="0"/>
              <a:t>		</a:t>
            </a:r>
          </a:p>
          <a:p>
            <a:pPr marL="720000" lvl="2" indent="514350" algn="just">
              <a:spcBef>
                <a:spcPct val="0"/>
              </a:spcBef>
              <a:buFont typeface="Wingdings" panose="05000000000000000000" pitchFamily="2" charset="2"/>
              <a:buChar char="p"/>
            </a:pPr>
            <a:r>
              <a:rPr lang="zh-CN" altLang="zh-CN" sz="2800" dirty="0">
                <a:solidFill>
                  <a:srgbClr val="000000"/>
                </a:solidFill>
              </a:rPr>
              <a:t>蓝牙采用跳频方式来扩展频谱，将</a:t>
            </a:r>
            <a:r>
              <a:rPr lang="en-US" altLang="zh-CN" sz="2800" dirty="0">
                <a:solidFill>
                  <a:srgbClr val="000000"/>
                </a:solidFill>
              </a:rPr>
              <a:t>2.402</a:t>
            </a:r>
            <a:r>
              <a:rPr lang="zh-CN" altLang="zh-CN" sz="2800" dirty="0">
                <a:solidFill>
                  <a:srgbClr val="000000"/>
                </a:solidFill>
              </a:rPr>
              <a:t>～</a:t>
            </a:r>
            <a:r>
              <a:rPr lang="en-US" altLang="zh-CN" sz="2800" dirty="0">
                <a:solidFill>
                  <a:srgbClr val="000000"/>
                </a:solidFill>
              </a:rPr>
              <a:t>2.48GHz</a:t>
            </a:r>
            <a:r>
              <a:rPr lang="zh-CN" altLang="zh-CN" sz="2800" dirty="0">
                <a:solidFill>
                  <a:srgbClr val="000000"/>
                </a:solidFill>
              </a:rPr>
              <a:t>频段分成</a:t>
            </a:r>
            <a:r>
              <a:rPr lang="en-US" altLang="zh-CN" sz="2800" dirty="0">
                <a:solidFill>
                  <a:srgbClr val="000000"/>
                </a:solidFill>
              </a:rPr>
              <a:t>79</a:t>
            </a:r>
            <a:r>
              <a:rPr lang="zh-CN" altLang="zh-CN" sz="2800" dirty="0">
                <a:solidFill>
                  <a:srgbClr val="000000"/>
                </a:solidFill>
              </a:rPr>
              <a:t>个频点，相邻频点间隔</a:t>
            </a:r>
            <a:r>
              <a:rPr lang="en-US" altLang="zh-CN" sz="2800" dirty="0" smtClean="0">
                <a:solidFill>
                  <a:srgbClr val="000000"/>
                </a:solidFill>
              </a:rPr>
              <a:t>1MHz</a:t>
            </a:r>
            <a:r>
              <a:rPr lang="zh-CN" altLang="zh-CN" sz="2800" dirty="0" smtClean="0">
                <a:solidFill>
                  <a:srgbClr val="000000"/>
                </a:solidFill>
              </a:rPr>
              <a:t>。</a:t>
            </a:r>
          </a:p>
          <a:p>
            <a:pPr lvl="1" algn="just">
              <a:spcBef>
                <a:spcPct val="0"/>
              </a:spcBef>
              <a:buFont typeface="Wingdings" panose="05000000000000000000" pitchFamily="2" charset="2"/>
              <a:buChar char="n"/>
            </a:pPr>
            <a:r>
              <a:rPr lang="en-US" altLang="zh-CN" dirty="0" smtClean="0"/>
              <a:t> </a:t>
            </a:r>
            <a:r>
              <a:rPr lang="zh-CN" altLang="zh-CN" dirty="0" smtClean="0"/>
              <a:t>蓝牙模块体积很小、便于集成</a:t>
            </a:r>
            <a:endParaRPr lang="en-US" altLang="zh-CN" dirty="0" smtClean="0"/>
          </a:p>
          <a:p>
            <a:pPr marL="720000" lvl="2" indent="514350" algn="just">
              <a:spcBef>
                <a:spcPct val="0"/>
              </a:spcBef>
              <a:buFont typeface="Wingdings" panose="05000000000000000000" pitchFamily="2" charset="2"/>
              <a:buChar char="p"/>
            </a:pPr>
            <a:r>
              <a:rPr lang="zh-CN" altLang="zh-CN" sz="2800" dirty="0" smtClean="0">
                <a:solidFill>
                  <a:srgbClr val="000000"/>
                </a:solidFill>
              </a:rPr>
              <a:t>由于</a:t>
            </a:r>
            <a:r>
              <a:rPr lang="zh-CN" altLang="zh-CN" sz="2800" dirty="0">
                <a:solidFill>
                  <a:srgbClr val="000000"/>
                </a:solidFill>
              </a:rPr>
              <a:t>个人移动设备的体积较小，所以嵌入其内部的蓝牙模块体积就应该更小</a:t>
            </a:r>
            <a:r>
              <a:rPr lang="zh-CN" altLang="en-US" sz="2800" dirty="0">
                <a:solidFill>
                  <a:srgbClr val="000000"/>
                </a:solidFill>
              </a:rPr>
              <a:t>。</a:t>
            </a:r>
            <a:endParaRPr lang="zh-CN" altLang="zh-CN" sz="2800" dirty="0">
              <a:solidFill>
                <a:srgbClr val="000000"/>
              </a:solidFill>
            </a:endParaRPr>
          </a:p>
          <a:p>
            <a:pPr marL="720000" lvl="2" indent="514350" algn="just">
              <a:spcBef>
                <a:spcPct val="0"/>
              </a:spcBef>
              <a:buFont typeface="Wingdings" panose="05000000000000000000" pitchFamily="2" charset="2"/>
              <a:buChar char="p"/>
            </a:pPr>
            <a:endParaRPr lang="zh-CN" altLang="zh-CN" sz="2800" dirty="0">
              <a:solidFill>
                <a:srgbClr val="000000"/>
              </a:solidFill>
            </a:endParaRPr>
          </a:p>
          <a:p>
            <a:pPr marL="1428750" lvl="2" indent="-514350">
              <a:spcBef>
                <a:spcPct val="0"/>
              </a:spcBef>
              <a:buFont typeface="Wingdings" panose="05000000000000000000" pitchFamily="2" charset="2"/>
              <a:buChar char="p"/>
            </a:pPr>
            <a:endParaRPr lang="zh-CN" altLang="zh-CN" dirty="0"/>
          </a:p>
          <a:p>
            <a:pPr marL="0" indent="0">
              <a:spcBef>
                <a:spcPct val="0"/>
              </a:spcBef>
              <a:buNone/>
            </a:pPr>
            <a:endParaRPr lang="en-US" altLang="zh-CN" dirty="0"/>
          </a:p>
          <a:p>
            <a:pPr marL="1428750" lvl="2" indent="-514350">
              <a:spcBef>
                <a:spcPct val="0"/>
              </a:spcBef>
              <a:buFont typeface="Wingdings" panose="05000000000000000000" pitchFamily="2" charset="2"/>
              <a:buChar char="p"/>
            </a:pPr>
            <a:endParaRPr lang="zh-CN" altLang="zh-CN" dirty="0"/>
          </a:p>
        </p:txBody>
      </p:sp>
      <p:sp>
        <p:nvSpPr>
          <p:cNvPr id="2" name="标题 1"/>
          <p:cNvSpPr>
            <a:spLocks noGrp="1"/>
          </p:cNvSpPr>
          <p:nvPr>
            <p:ph type="title"/>
          </p:nvPr>
        </p:nvSpPr>
        <p:spPr/>
        <p:txBody>
          <a:bodyPr/>
          <a:lstStyle/>
          <a:p>
            <a:pPr lvl="0"/>
            <a:r>
              <a:rPr lang="en-US" altLang="zh-CN" dirty="0"/>
              <a:t>6.3.3  </a:t>
            </a:r>
            <a:r>
              <a:rPr lang="zh-CN" altLang="en-US" dirty="0"/>
              <a:t>技术特点</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
        <p:nvSpPr>
          <p:cNvPr id="6" name="内容占位符 2"/>
          <p:cNvSpPr txBox="1">
            <a:spLocks/>
          </p:cNvSpPr>
          <p:nvPr/>
        </p:nvSpPr>
        <p:spPr bwMode="auto">
          <a:xfrm>
            <a:off x="551384" y="1309700"/>
            <a:ext cx="10668000"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en-US" altLang="zh-CN" dirty="0"/>
              <a:t> </a:t>
            </a:r>
            <a:r>
              <a:rPr lang="zh-CN" altLang="zh-CN" dirty="0"/>
              <a:t>可以建立临时性的对等连接</a:t>
            </a:r>
            <a:r>
              <a:rPr lang="en-US" altLang="zh-CN" dirty="0"/>
              <a:t>		</a:t>
            </a:r>
          </a:p>
          <a:p>
            <a:pPr marL="720000" lvl="2" indent="514350" algn="just">
              <a:spcBef>
                <a:spcPct val="0"/>
              </a:spcBef>
              <a:buFont typeface="Wingdings" panose="05000000000000000000" pitchFamily="2" charset="2"/>
              <a:buChar char="p"/>
            </a:pPr>
            <a:r>
              <a:rPr lang="zh-CN" altLang="zh-CN" sz="2800" dirty="0" smtClean="0">
                <a:solidFill>
                  <a:srgbClr val="000000"/>
                </a:solidFill>
              </a:rPr>
              <a:t>蓝</a:t>
            </a:r>
            <a:r>
              <a:rPr lang="zh-CN" altLang="zh-CN" sz="2800" dirty="0">
                <a:solidFill>
                  <a:srgbClr val="000000"/>
                </a:solidFill>
              </a:rPr>
              <a:t>牙</a:t>
            </a:r>
            <a:r>
              <a:rPr lang="zh-CN" altLang="en-US" sz="2800" dirty="0">
                <a:solidFill>
                  <a:srgbClr val="000000"/>
                </a:solidFill>
              </a:rPr>
              <a:t>设备在网络中的</a:t>
            </a:r>
            <a:r>
              <a:rPr lang="zh-CN" altLang="en-US" sz="2800" dirty="0" smtClean="0">
                <a:solidFill>
                  <a:srgbClr val="000000"/>
                </a:solidFill>
              </a:rPr>
              <a:t>角色</a:t>
            </a:r>
            <a:r>
              <a:rPr lang="zh-CN" altLang="zh-CN" sz="2800" dirty="0" smtClean="0">
                <a:solidFill>
                  <a:srgbClr val="000000"/>
                </a:solidFill>
              </a:rPr>
              <a:t>可分</a:t>
            </a:r>
            <a:r>
              <a:rPr lang="zh-CN" altLang="zh-CN" sz="2800" dirty="0">
                <a:solidFill>
                  <a:srgbClr val="000000"/>
                </a:solidFill>
              </a:rPr>
              <a:t>为主设备与从设备。</a:t>
            </a:r>
            <a:r>
              <a:rPr lang="zh-CN" altLang="zh-CN" sz="2800" dirty="0" smtClean="0">
                <a:solidFill>
                  <a:srgbClr val="000000"/>
                </a:solidFill>
              </a:rPr>
              <a:t>主设备</a:t>
            </a:r>
            <a:r>
              <a:rPr lang="zh-CN" altLang="en-US" sz="2800" dirty="0" smtClean="0">
                <a:solidFill>
                  <a:srgbClr val="000000"/>
                </a:solidFill>
              </a:rPr>
              <a:t>在</a:t>
            </a:r>
            <a:r>
              <a:rPr lang="zh-CN" altLang="zh-CN" sz="2800" dirty="0" smtClean="0">
                <a:solidFill>
                  <a:srgbClr val="000000"/>
                </a:solidFill>
              </a:rPr>
              <a:t>组</a:t>
            </a:r>
            <a:r>
              <a:rPr lang="zh-CN" altLang="zh-CN" sz="2800" dirty="0">
                <a:solidFill>
                  <a:srgbClr val="000000"/>
                </a:solidFill>
              </a:rPr>
              <a:t>网连接时主动发起连接</a:t>
            </a:r>
            <a:r>
              <a:rPr lang="zh-CN" altLang="zh-CN" sz="2800" dirty="0" smtClean="0">
                <a:solidFill>
                  <a:srgbClr val="000000"/>
                </a:solidFill>
              </a:rPr>
              <a:t>请求</a:t>
            </a:r>
            <a:r>
              <a:rPr lang="zh-CN" altLang="en-US" sz="2800" dirty="0" smtClean="0">
                <a:solidFill>
                  <a:srgbClr val="000000"/>
                </a:solidFill>
              </a:rPr>
              <a:t>。</a:t>
            </a:r>
            <a:endParaRPr lang="en-US" altLang="zh-CN" sz="2800" dirty="0">
              <a:solidFill>
                <a:srgbClr val="000000"/>
              </a:solidFill>
            </a:endParaRPr>
          </a:p>
          <a:p>
            <a:pPr marL="720000" lvl="2" indent="514350" algn="just">
              <a:spcBef>
                <a:spcPct val="0"/>
              </a:spcBef>
              <a:buFont typeface="Wingdings" panose="05000000000000000000" pitchFamily="2" charset="2"/>
              <a:buChar char="p"/>
            </a:pPr>
            <a:r>
              <a:rPr lang="zh-CN" altLang="en-US" sz="2800" dirty="0" smtClean="0">
                <a:solidFill>
                  <a:srgbClr val="000000"/>
                </a:solidFill>
              </a:rPr>
              <a:t>在</a:t>
            </a:r>
            <a:r>
              <a:rPr lang="zh-CN" altLang="zh-CN" sz="2800" dirty="0" smtClean="0">
                <a:solidFill>
                  <a:srgbClr val="000000"/>
                </a:solidFill>
              </a:rPr>
              <a:t>一</a:t>
            </a:r>
            <a:r>
              <a:rPr lang="zh-CN" altLang="zh-CN" sz="2800" dirty="0">
                <a:solidFill>
                  <a:srgbClr val="000000"/>
                </a:solidFill>
              </a:rPr>
              <a:t>个微微</a:t>
            </a:r>
            <a:r>
              <a:rPr lang="zh-CN" altLang="zh-CN" sz="2800" dirty="0" smtClean="0">
                <a:solidFill>
                  <a:srgbClr val="000000"/>
                </a:solidFill>
              </a:rPr>
              <a:t>网</a:t>
            </a:r>
            <a:r>
              <a:rPr lang="zh-CN" altLang="en-US" sz="2800" dirty="0" smtClean="0">
                <a:solidFill>
                  <a:srgbClr val="000000"/>
                </a:solidFill>
              </a:rPr>
              <a:t>中</a:t>
            </a:r>
            <a:r>
              <a:rPr lang="zh-CN" altLang="zh-CN" sz="2800" dirty="0" smtClean="0">
                <a:solidFill>
                  <a:srgbClr val="000000"/>
                </a:solidFill>
              </a:rPr>
              <a:t>，</a:t>
            </a:r>
            <a:r>
              <a:rPr lang="zh-CN" altLang="zh-CN" sz="2800" dirty="0">
                <a:solidFill>
                  <a:srgbClr val="000000"/>
                </a:solidFill>
              </a:rPr>
              <a:t>只有一个主设备，其余的均为从设备</a:t>
            </a:r>
            <a:r>
              <a:rPr lang="zh-CN" altLang="zh-CN" sz="2800" dirty="0" smtClean="0">
                <a:solidFill>
                  <a:srgbClr val="000000"/>
                </a:solidFill>
              </a:rPr>
              <a:t>。</a:t>
            </a:r>
            <a:endParaRPr lang="en-US" altLang="zh-CN" dirty="0"/>
          </a:p>
          <a:p>
            <a:pPr marL="1428750" lvl="2" indent="-514350">
              <a:spcBef>
                <a:spcPct val="0"/>
              </a:spcBef>
              <a:buFont typeface="Wingdings" panose="05000000000000000000" pitchFamily="2" charset="2"/>
              <a:buChar char="p"/>
            </a:pPr>
            <a:endParaRPr lang="zh-CN" altLang="zh-CN" dirty="0"/>
          </a:p>
        </p:txBody>
      </p:sp>
    </p:spTree>
    <p:extLst>
      <p:ext uri="{BB962C8B-B14F-4D97-AF65-F5344CB8AC3E}">
        <p14:creationId xmlns:p14="http://schemas.microsoft.com/office/powerpoint/2010/main" val="26585459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801200" cy="2377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en-US" altLang="zh-CN" dirty="0"/>
              <a:t> </a:t>
            </a:r>
            <a:r>
              <a:rPr lang="zh-CN" altLang="zh-CN" dirty="0"/>
              <a:t>低功耗</a:t>
            </a:r>
            <a:r>
              <a:rPr lang="en-US" altLang="zh-CN" dirty="0"/>
              <a:t>		</a:t>
            </a:r>
          </a:p>
          <a:p>
            <a:pPr marL="720000" lvl="2" indent="514350" algn="just">
              <a:spcBef>
                <a:spcPct val="0"/>
              </a:spcBef>
              <a:buFont typeface="Wingdings" panose="05000000000000000000" pitchFamily="2" charset="2"/>
              <a:buChar char="p"/>
            </a:pPr>
            <a:r>
              <a:rPr lang="zh-CN" altLang="zh-CN" sz="2800" dirty="0">
                <a:solidFill>
                  <a:srgbClr val="000000"/>
                </a:solidFill>
              </a:rPr>
              <a:t>蓝牙设备在通信连接状态下，有</a:t>
            </a:r>
            <a:r>
              <a:rPr lang="en-US" altLang="zh-CN" sz="2800" dirty="0">
                <a:solidFill>
                  <a:srgbClr val="000000"/>
                </a:solidFill>
              </a:rPr>
              <a:t>4</a:t>
            </a:r>
            <a:r>
              <a:rPr lang="zh-CN" altLang="zh-CN" sz="2800" dirty="0">
                <a:solidFill>
                  <a:srgbClr val="000000"/>
                </a:solidFill>
              </a:rPr>
              <a:t>种工作模式，即</a:t>
            </a:r>
            <a:r>
              <a:rPr lang="zh-CN" altLang="zh-CN" sz="2800" dirty="0">
                <a:solidFill>
                  <a:schemeClr val="bg2"/>
                </a:solidFill>
              </a:rPr>
              <a:t>激活模式、呼吸模式、保持模式和休眠模式</a:t>
            </a:r>
            <a:r>
              <a:rPr lang="zh-CN" altLang="zh-CN" sz="2800" dirty="0" smtClean="0">
                <a:solidFill>
                  <a:srgbClr val="000000"/>
                </a:solidFill>
              </a:rPr>
              <a:t>。</a:t>
            </a:r>
            <a:r>
              <a:rPr lang="zh-CN" altLang="en-US" sz="2800" dirty="0" smtClean="0">
                <a:solidFill>
                  <a:srgbClr val="000000"/>
                </a:solidFill>
              </a:rPr>
              <a:t>后</a:t>
            </a:r>
            <a:r>
              <a:rPr lang="en-US" altLang="zh-CN" sz="2800" dirty="0" smtClean="0">
                <a:solidFill>
                  <a:srgbClr val="000000"/>
                </a:solidFill>
              </a:rPr>
              <a:t>3</a:t>
            </a:r>
            <a:r>
              <a:rPr lang="zh-CN" altLang="zh-CN" sz="2800" dirty="0">
                <a:solidFill>
                  <a:srgbClr val="000000"/>
                </a:solidFill>
              </a:rPr>
              <a:t>种模式是为了节能所规定的低功耗模式。</a:t>
            </a:r>
            <a:endParaRPr lang="en-US" altLang="zh-CN" sz="2800" dirty="0">
              <a:solidFill>
                <a:srgbClr val="000000"/>
              </a:solidFill>
            </a:endParaRPr>
          </a:p>
          <a:p>
            <a:pPr marL="720000" lvl="2" indent="514350" algn="just">
              <a:spcBef>
                <a:spcPct val="0"/>
              </a:spcBef>
              <a:buFont typeface="Wingdings" panose="05000000000000000000" pitchFamily="2" charset="2"/>
              <a:buChar char="p"/>
            </a:pPr>
            <a:r>
              <a:rPr lang="zh-CN" altLang="zh-CN" sz="2800" dirty="0">
                <a:solidFill>
                  <a:srgbClr val="000000"/>
                </a:solidFill>
              </a:rPr>
              <a:t>依据发射输出功率不同</a:t>
            </a:r>
            <a:r>
              <a:rPr lang="zh-CN" altLang="zh-CN" sz="2800" dirty="0" smtClean="0">
                <a:solidFill>
                  <a:srgbClr val="000000"/>
                </a:solidFill>
              </a:rPr>
              <a:t>，有</a:t>
            </a:r>
            <a:r>
              <a:rPr lang="en-US" altLang="zh-CN" sz="2800" dirty="0">
                <a:solidFill>
                  <a:srgbClr val="000000"/>
                </a:solidFill>
              </a:rPr>
              <a:t>3</a:t>
            </a:r>
            <a:r>
              <a:rPr lang="zh-CN" altLang="zh-CN" sz="2800" dirty="0">
                <a:solidFill>
                  <a:srgbClr val="000000"/>
                </a:solidFill>
              </a:rPr>
              <a:t>种距离</a:t>
            </a:r>
            <a:r>
              <a:rPr lang="zh-CN" altLang="zh-CN" sz="2800" dirty="0" smtClean="0">
                <a:solidFill>
                  <a:srgbClr val="000000"/>
                </a:solidFill>
              </a:rPr>
              <a:t>等级</a:t>
            </a:r>
            <a:r>
              <a:rPr lang="zh-CN" altLang="en-US" sz="2800" dirty="0" smtClean="0">
                <a:solidFill>
                  <a:srgbClr val="000000"/>
                </a:solidFill>
              </a:rPr>
              <a:t>。</a:t>
            </a:r>
            <a:endParaRPr lang="zh-CN" altLang="zh-CN" sz="2800" dirty="0">
              <a:solidFill>
                <a:srgbClr val="000000"/>
              </a:solidFill>
            </a:endParaRPr>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0" indent="0">
              <a:spcBef>
                <a:spcPct val="0"/>
              </a:spcBef>
              <a:buNone/>
            </a:pPr>
            <a:endParaRPr lang="en-US" altLang="zh-CN" dirty="0"/>
          </a:p>
          <a:p>
            <a:pPr marL="1428750" lvl="2" indent="-514350">
              <a:spcBef>
                <a:spcPct val="0"/>
              </a:spcBef>
              <a:buFont typeface="Wingdings" panose="05000000000000000000" pitchFamily="2" charset="2"/>
              <a:buChar char="p"/>
            </a:pPr>
            <a:endParaRPr lang="zh-CN" altLang="zh-CN" dirty="0"/>
          </a:p>
        </p:txBody>
      </p:sp>
      <p:sp>
        <p:nvSpPr>
          <p:cNvPr id="2" name="标题 1"/>
          <p:cNvSpPr>
            <a:spLocks noGrp="1"/>
          </p:cNvSpPr>
          <p:nvPr>
            <p:ph type="title"/>
          </p:nvPr>
        </p:nvSpPr>
        <p:spPr/>
        <p:txBody>
          <a:bodyPr/>
          <a:lstStyle/>
          <a:p>
            <a:pPr lvl="0"/>
            <a:r>
              <a:rPr lang="en-US" altLang="zh-CN" dirty="0"/>
              <a:t>6.3.3  </a:t>
            </a:r>
            <a:r>
              <a:rPr lang="zh-CN" altLang="en-US" dirty="0"/>
              <a:t>技术特点</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
        <p:nvSpPr>
          <p:cNvPr id="6" name="内容占位符 2"/>
          <p:cNvSpPr txBox="1">
            <a:spLocks/>
          </p:cNvSpPr>
          <p:nvPr/>
        </p:nvSpPr>
        <p:spPr bwMode="auto">
          <a:xfrm>
            <a:off x="839416" y="3717032"/>
            <a:ext cx="10873208" cy="2737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en-US" altLang="zh-CN" dirty="0"/>
              <a:t> </a:t>
            </a:r>
            <a:r>
              <a:rPr lang="zh-CN" altLang="zh-CN" dirty="0"/>
              <a:t>开放的接口标准</a:t>
            </a:r>
            <a:r>
              <a:rPr lang="en-US" altLang="zh-CN" dirty="0"/>
              <a:t>		</a:t>
            </a:r>
          </a:p>
          <a:p>
            <a:pPr marL="720000" lvl="2" indent="514350" algn="just">
              <a:spcBef>
                <a:spcPct val="0"/>
              </a:spcBef>
              <a:buFont typeface="Wingdings" panose="05000000000000000000" pitchFamily="2" charset="2"/>
              <a:buChar char="p"/>
            </a:pPr>
            <a:r>
              <a:rPr lang="zh-CN" altLang="zh-CN" sz="2800" dirty="0">
                <a:solidFill>
                  <a:srgbClr val="000000"/>
                </a:solidFill>
              </a:rPr>
              <a:t>蓝牙技术</a:t>
            </a:r>
            <a:r>
              <a:rPr lang="zh-CN" altLang="zh-CN" sz="2800" dirty="0" smtClean="0">
                <a:solidFill>
                  <a:srgbClr val="000000"/>
                </a:solidFill>
              </a:rPr>
              <a:t>联盟将</a:t>
            </a:r>
            <a:r>
              <a:rPr lang="zh-CN" altLang="zh-CN" sz="2800" dirty="0">
                <a:solidFill>
                  <a:srgbClr val="000000"/>
                </a:solidFill>
              </a:rPr>
              <a:t>蓝牙的技术标准全部公开，全世界范围内的任何单位和个人都可以进行蓝牙产品的</a:t>
            </a:r>
            <a:r>
              <a:rPr lang="zh-CN" altLang="zh-CN" sz="2800" dirty="0" smtClean="0">
                <a:solidFill>
                  <a:srgbClr val="000000"/>
                </a:solidFill>
              </a:rPr>
              <a:t>开发。</a:t>
            </a:r>
            <a:endParaRPr lang="zh-CN" altLang="zh-CN" sz="2800" dirty="0">
              <a:solidFill>
                <a:srgbClr val="000000"/>
              </a:solidFill>
            </a:endParaRPr>
          </a:p>
          <a:p>
            <a:pPr lvl="1" algn="just">
              <a:spcBef>
                <a:spcPct val="0"/>
              </a:spcBef>
              <a:buFont typeface="Wingdings" panose="05000000000000000000" pitchFamily="2" charset="2"/>
              <a:buChar char="n"/>
            </a:pPr>
            <a:r>
              <a:rPr lang="en-US" altLang="zh-CN" dirty="0"/>
              <a:t> </a:t>
            </a:r>
            <a:r>
              <a:rPr lang="zh-CN" altLang="zh-CN" dirty="0"/>
              <a:t>成本低</a:t>
            </a:r>
            <a:r>
              <a:rPr lang="en-US" altLang="zh-CN" dirty="0"/>
              <a:t>		</a:t>
            </a:r>
          </a:p>
          <a:p>
            <a:pPr marL="720000" lvl="2" indent="514350" algn="just">
              <a:spcBef>
                <a:spcPct val="0"/>
              </a:spcBef>
              <a:buFont typeface="Wingdings" panose="05000000000000000000" pitchFamily="2" charset="2"/>
              <a:buChar char="p"/>
            </a:pPr>
            <a:r>
              <a:rPr lang="zh-CN" altLang="zh-CN" sz="2800" dirty="0">
                <a:solidFill>
                  <a:srgbClr val="000000"/>
                </a:solidFill>
              </a:rPr>
              <a:t>随着市场需求的扩大，各个供应商纷纷推出自己的蓝牙芯片和</a:t>
            </a:r>
            <a:r>
              <a:rPr lang="zh-CN" altLang="zh-CN" sz="2800" dirty="0" smtClean="0">
                <a:solidFill>
                  <a:srgbClr val="000000"/>
                </a:solidFill>
              </a:rPr>
              <a:t>模块。</a:t>
            </a:r>
            <a:endParaRPr lang="zh-CN" altLang="zh-CN" sz="2800" dirty="0">
              <a:solidFill>
                <a:srgbClr val="000000"/>
              </a:solidFill>
            </a:endParaRPr>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0" indent="0">
              <a:spcBef>
                <a:spcPct val="0"/>
              </a:spcBef>
              <a:buNone/>
            </a:pPr>
            <a:endParaRPr lang="en-US" altLang="zh-CN" dirty="0"/>
          </a:p>
          <a:p>
            <a:pPr marL="1428750" lvl="2" indent="-514350">
              <a:spcBef>
                <a:spcPct val="0"/>
              </a:spcBef>
              <a:buFont typeface="Wingdings" panose="05000000000000000000" pitchFamily="2" charset="2"/>
              <a:buChar char="p"/>
            </a:pPr>
            <a:endParaRPr lang="zh-CN" altLang="zh-CN" dirty="0"/>
          </a:p>
        </p:txBody>
      </p:sp>
    </p:spTree>
    <p:extLst>
      <p:ext uri="{BB962C8B-B14F-4D97-AF65-F5344CB8AC3E}">
        <p14:creationId xmlns:p14="http://schemas.microsoft.com/office/powerpoint/2010/main" val="14098644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1584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zh-CN" altLang="zh-CN" dirty="0"/>
              <a:t>蓝牙系统一般由</a:t>
            </a:r>
            <a:r>
              <a:rPr lang="zh-CN" altLang="zh-CN" dirty="0">
                <a:solidFill>
                  <a:schemeClr val="bg2"/>
                </a:solidFill>
              </a:rPr>
              <a:t>天线单元</a:t>
            </a:r>
            <a:r>
              <a:rPr lang="zh-CN" altLang="zh-CN" dirty="0"/>
              <a:t>、</a:t>
            </a:r>
            <a:r>
              <a:rPr lang="zh-CN" altLang="zh-CN" dirty="0">
                <a:solidFill>
                  <a:schemeClr val="bg2"/>
                </a:solidFill>
              </a:rPr>
              <a:t>链路控制</a:t>
            </a:r>
            <a:r>
              <a:rPr lang="zh-CN" altLang="zh-CN" dirty="0"/>
              <a:t>（硬件）</a:t>
            </a:r>
            <a:r>
              <a:rPr lang="zh-CN" altLang="zh-CN" dirty="0">
                <a:solidFill>
                  <a:schemeClr val="bg2"/>
                </a:solidFill>
              </a:rPr>
              <a:t>单元</a:t>
            </a:r>
            <a:r>
              <a:rPr lang="zh-CN" altLang="zh-CN" dirty="0"/>
              <a:t>、</a:t>
            </a:r>
            <a:r>
              <a:rPr lang="zh-CN" altLang="zh-CN" dirty="0">
                <a:solidFill>
                  <a:schemeClr val="bg2"/>
                </a:solidFill>
              </a:rPr>
              <a:t>链路管理</a:t>
            </a:r>
            <a:r>
              <a:rPr lang="zh-CN" altLang="zh-CN" dirty="0"/>
              <a:t>（软件）</a:t>
            </a:r>
            <a:r>
              <a:rPr lang="zh-CN" altLang="zh-CN" dirty="0">
                <a:solidFill>
                  <a:schemeClr val="bg2"/>
                </a:solidFill>
              </a:rPr>
              <a:t>单元</a:t>
            </a:r>
            <a:r>
              <a:rPr lang="zh-CN" altLang="zh-CN" dirty="0"/>
              <a:t>和</a:t>
            </a:r>
            <a:r>
              <a:rPr lang="zh-CN" altLang="zh-CN" dirty="0">
                <a:solidFill>
                  <a:schemeClr val="bg2"/>
                </a:solidFill>
              </a:rPr>
              <a:t>蓝牙软件</a:t>
            </a:r>
            <a:r>
              <a:rPr lang="zh-CN" altLang="zh-CN" dirty="0"/>
              <a:t>（协议栈）</a:t>
            </a:r>
            <a:r>
              <a:rPr lang="zh-CN" altLang="zh-CN" dirty="0">
                <a:solidFill>
                  <a:schemeClr val="bg2"/>
                </a:solidFill>
              </a:rPr>
              <a:t>单元</a:t>
            </a:r>
            <a:r>
              <a:rPr lang="en-US" altLang="zh-CN" dirty="0"/>
              <a:t>4</a:t>
            </a:r>
            <a:r>
              <a:rPr lang="zh-CN" altLang="zh-CN" dirty="0"/>
              <a:t>个功能单元组成，如</a:t>
            </a:r>
            <a:r>
              <a:rPr lang="zh-CN" altLang="zh-CN" dirty="0" smtClean="0"/>
              <a:t>图所</a:t>
            </a:r>
            <a:r>
              <a:rPr lang="zh-CN" altLang="zh-CN" dirty="0"/>
              <a:t>示。</a:t>
            </a:r>
            <a:endParaRPr lang="en-US" altLang="zh-CN" dirty="0"/>
          </a:p>
          <a:p>
            <a:pPr marL="0" indent="0">
              <a:spcBef>
                <a:spcPct val="0"/>
              </a:spcBef>
              <a:buNone/>
            </a:pPr>
            <a:endParaRPr lang="en-US" altLang="zh-CN" dirty="0"/>
          </a:p>
          <a:p>
            <a:pPr marL="0" indent="0">
              <a:spcBef>
                <a:spcPct val="0"/>
              </a:spcBef>
              <a:buNone/>
            </a:pPr>
            <a:endParaRPr lang="en-US" altLang="zh-CN" dirty="0"/>
          </a:p>
          <a:p>
            <a:pPr marL="0" indent="0">
              <a:spcBef>
                <a:spcPct val="0"/>
              </a:spcBef>
              <a:buNone/>
            </a:pPr>
            <a:endParaRPr lang="en-US" altLang="zh-CN" dirty="0"/>
          </a:p>
          <a:p>
            <a:pPr marL="0" indent="0">
              <a:spcBef>
                <a:spcPct val="0"/>
              </a:spcBef>
              <a:buNone/>
            </a:pPr>
            <a:endParaRPr lang="en-US" altLang="zh-CN" dirty="0"/>
          </a:p>
          <a:p>
            <a:pPr marL="0" indent="0">
              <a:spcBef>
                <a:spcPct val="0"/>
              </a:spcBef>
              <a:buNone/>
            </a:pPr>
            <a:endParaRPr lang="zh-CN" altLang="zh-CN" dirty="0"/>
          </a:p>
        </p:txBody>
      </p:sp>
      <p:sp>
        <p:nvSpPr>
          <p:cNvPr id="2" name="标题 1"/>
          <p:cNvSpPr>
            <a:spLocks noGrp="1"/>
          </p:cNvSpPr>
          <p:nvPr>
            <p:ph type="title"/>
          </p:nvPr>
        </p:nvSpPr>
        <p:spPr/>
        <p:txBody>
          <a:bodyPr/>
          <a:lstStyle/>
          <a:p>
            <a:pPr lvl="0"/>
            <a:r>
              <a:rPr lang="en-US" altLang="zh-CN" dirty="0"/>
              <a:t>6.3.4  </a:t>
            </a:r>
            <a:r>
              <a:rPr lang="zh-CN" altLang="en-US" dirty="0"/>
              <a:t>蓝牙系统组成</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6" name="Picture 2" descr="0415"/>
          <p:cNvPicPr/>
          <p:nvPr/>
        </p:nvPicPr>
        <p:blipFill>
          <a:blip r:embed="rId3"/>
          <a:stretch>
            <a:fillRect/>
          </a:stretch>
        </p:blipFill>
        <p:spPr>
          <a:xfrm>
            <a:off x="3077072" y="3342627"/>
            <a:ext cx="6192688" cy="1199441"/>
          </a:xfrm>
          <a:prstGeom prst="rect">
            <a:avLst/>
          </a:prstGeom>
          <a:noFill/>
          <a:ln w="9525">
            <a:noFill/>
          </a:ln>
        </p:spPr>
      </p:pic>
      <p:sp>
        <p:nvSpPr>
          <p:cNvPr id="4" name="矩形 3"/>
          <p:cNvSpPr/>
          <p:nvPr/>
        </p:nvSpPr>
        <p:spPr>
          <a:xfrm>
            <a:off x="4439816" y="5013176"/>
            <a:ext cx="2377574" cy="400110"/>
          </a:xfrm>
          <a:prstGeom prst="rect">
            <a:avLst/>
          </a:prstGeom>
        </p:spPr>
        <p:txBody>
          <a:bodyPr wrap="none">
            <a:spAutoFit/>
          </a:bodyPr>
          <a:lstStyle/>
          <a:p>
            <a:r>
              <a:rPr lang="zh-CN" altLang="zh-CN" sz="2000" b="1" dirty="0">
                <a:solidFill>
                  <a:srgbClr val="000000"/>
                </a:solidFill>
              </a:rPr>
              <a:t>图</a:t>
            </a:r>
            <a:r>
              <a:rPr lang="en-US" altLang="zh-CN" sz="2000" b="1" dirty="0">
                <a:solidFill>
                  <a:srgbClr val="000000"/>
                </a:solidFill>
              </a:rPr>
              <a:t> </a:t>
            </a:r>
            <a:r>
              <a:rPr lang="en-US" altLang="zh-CN" sz="2000" b="1" dirty="0" smtClean="0">
                <a:solidFill>
                  <a:srgbClr val="000000"/>
                </a:solidFill>
              </a:rPr>
              <a:t> </a:t>
            </a:r>
            <a:r>
              <a:rPr lang="zh-CN" altLang="zh-CN" sz="2000" b="1" dirty="0" smtClean="0">
                <a:solidFill>
                  <a:srgbClr val="000000"/>
                </a:solidFill>
              </a:rPr>
              <a:t>蓝</a:t>
            </a:r>
            <a:r>
              <a:rPr lang="zh-CN" altLang="zh-CN" sz="2000" b="1" dirty="0">
                <a:solidFill>
                  <a:srgbClr val="000000"/>
                </a:solidFill>
              </a:rPr>
              <a:t>牙系统的组成</a:t>
            </a:r>
            <a:endParaRPr lang="en-US" altLang="zh-CN" sz="2000" b="1" dirty="0">
              <a:solidFill>
                <a:srgbClr val="000000"/>
              </a:solidFill>
            </a:endParaRPr>
          </a:p>
        </p:txBody>
      </p:sp>
    </p:spTree>
    <p:extLst>
      <p:ext uri="{BB962C8B-B14F-4D97-AF65-F5344CB8AC3E}">
        <p14:creationId xmlns:p14="http://schemas.microsoft.com/office/powerpoint/2010/main" val="28971187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en-US" altLang="zh-CN" dirty="0"/>
              <a:t> </a:t>
            </a:r>
            <a:r>
              <a:rPr lang="zh-CN" altLang="en-US" dirty="0"/>
              <a:t>天线单元</a:t>
            </a:r>
            <a:r>
              <a:rPr lang="en-US" altLang="zh-CN" dirty="0"/>
              <a:t>		</a:t>
            </a:r>
          </a:p>
          <a:p>
            <a:pPr marL="720000" lvl="2" indent="514350" algn="just">
              <a:spcBef>
                <a:spcPct val="0"/>
              </a:spcBef>
              <a:buFont typeface="Wingdings" panose="05000000000000000000" pitchFamily="2" charset="2"/>
              <a:buChar char="p"/>
            </a:pPr>
            <a:r>
              <a:rPr lang="zh-CN" altLang="zh-CN" sz="2800" dirty="0">
                <a:solidFill>
                  <a:srgbClr val="000000"/>
                </a:solidFill>
              </a:rPr>
              <a:t>蓝牙要求其天线部分体积小、重量轻，因此，蓝牙天线属于微带天线。</a:t>
            </a:r>
          </a:p>
          <a:p>
            <a:pPr lvl="1" algn="just">
              <a:spcBef>
                <a:spcPct val="0"/>
              </a:spcBef>
              <a:buFont typeface="Wingdings" panose="05000000000000000000" pitchFamily="2" charset="2"/>
              <a:buChar char="n"/>
            </a:pPr>
            <a:r>
              <a:rPr lang="en-US" altLang="zh-CN" dirty="0"/>
              <a:t> </a:t>
            </a:r>
            <a:r>
              <a:rPr lang="zh-CN" altLang="zh-CN" dirty="0"/>
              <a:t>链路控制单元</a:t>
            </a:r>
            <a:r>
              <a:rPr lang="en-US" altLang="zh-CN" dirty="0"/>
              <a:t>	</a:t>
            </a:r>
          </a:p>
          <a:p>
            <a:pPr marL="720000" lvl="2" indent="514350" algn="just">
              <a:spcBef>
                <a:spcPct val="0"/>
              </a:spcBef>
              <a:buFont typeface="Wingdings" panose="05000000000000000000" pitchFamily="2" charset="2"/>
              <a:buChar char="p"/>
            </a:pPr>
            <a:r>
              <a:rPr lang="zh-CN" altLang="zh-CN" sz="2800" dirty="0">
                <a:solidFill>
                  <a:srgbClr val="000000"/>
                </a:solidFill>
              </a:rPr>
              <a:t>基带链路控制器（</a:t>
            </a:r>
            <a:r>
              <a:rPr lang="en-US" altLang="zh-CN" sz="2800" dirty="0">
                <a:solidFill>
                  <a:srgbClr val="000000"/>
                </a:solidFill>
              </a:rPr>
              <a:t>LC</a:t>
            </a:r>
            <a:r>
              <a:rPr lang="zh-CN" altLang="zh-CN" sz="2800" dirty="0">
                <a:solidFill>
                  <a:srgbClr val="000000"/>
                </a:solidFill>
              </a:rPr>
              <a:t>）负责处理基带协议和其他一些低层常规协议。</a:t>
            </a:r>
          </a:p>
          <a:p>
            <a:pPr lvl="1" algn="just">
              <a:spcBef>
                <a:spcPct val="0"/>
              </a:spcBef>
              <a:buFont typeface="Wingdings" panose="05000000000000000000" pitchFamily="2" charset="2"/>
              <a:buChar char="n"/>
            </a:pPr>
            <a:r>
              <a:rPr lang="en-US" altLang="zh-CN" dirty="0"/>
              <a:t> </a:t>
            </a:r>
            <a:r>
              <a:rPr lang="zh-CN" altLang="zh-CN" dirty="0"/>
              <a:t>蓝牙链路管理单元</a:t>
            </a:r>
            <a:r>
              <a:rPr lang="en-US" altLang="zh-CN" dirty="0"/>
              <a:t>	</a:t>
            </a:r>
          </a:p>
          <a:p>
            <a:pPr marL="720000" lvl="2" indent="514350" algn="just">
              <a:spcBef>
                <a:spcPct val="0"/>
              </a:spcBef>
              <a:buFont typeface="Wingdings" panose="05000000000000000000" pitchFamily="2" charset="2"/>
              <a:buChar char="p"/>
            </a:pPr>
            <a:r>
              <a:rPr lang="zh-CN" altLang="zh-CN" sz="2800" dirty="0">
                <a:solidFill>
                  <a:srgbClr val="000000"/>
                </a:solidFill>
              </a:rPr>
              <a:t>链路管理（</a:t>
            </a:r>
            <a:r>
              <a:rPr lang="en-US" altLang="zh-CN" sz="2800" dirty="0">
                <a:solidFill>
                  <a:srgbClr val="000000"/>
                </a:solidFill>
              </a:rPr>
              <a:t>LM</a:t>
            </a:r>
            <a:r>
              <a:rPr lang="zh-CN" altLang="zh-CN" sz="2800" dirty="0">
                <a:solidFill>
                  <a:srgbClr val="000000"/>
                </a:solidFill>
              </a:rPr>
              <a:t>）软件模块携带了链路的数据设置、鉴权、链路硬件配置和其他协议。</a:t>
            </a:r>
            <a:r>
              <a:rPr lang="en-US" altLang="zh-CN" sz="2800" dirty="0">
                <a:solidFill>
                  <a:srgbClr val="000000"/>
                </a:solidFill>
              </a:rPr>
              <a:t>LM</a:t>
            </a:r>
            <a:r>
              <a:rPr lang="zh-CN" altLang="zh-CN" sz="2800" dirty="0">
                <a:solidFill>
                  <a:srgbClr val="000000"/>
                </a:solidFill>
              </a:rPr>
              <a:t>能够发现其他远端</a:t>
            </a:r>
            <a:r>
              <a:rPr lang="en-US" altLang="zh-CN" sz="2800" dirty="0">
                <a:solidFill>
                  <a:srgbClr val="000000"/>
                </a:solidFill>
              </a:rPr>
              <a:t>LM</a:t>
            </a:r>
            <a:r>
              <a:rPr lang="zh-CN" altLang="zh-CN" sz="2800" dirty="0">
                <a:solidFill>
                  <a:srgbClr val="000000"/>
                </a:solidFill>
              </a:rPr>
              <a:t>并通过链路管理协议（</a:t>
            </a:r>
            <a:r>
              <a:rPr lang="en-US" altLang="zh-CN" sz="2800" dirty="0">
                <a:solidFill>
                  <a:srgbClr val="000000"/>
                </a:solidFill>
              </a:rPr>
              <a:t>LMP</a:t>
            </a:r>
            <a:r>
              <a:rPr lang="zh-CN" altLang="zh-CN" sz="2800" dirty="0">
                <a:solidFill>
                  <a:srgbClr val="000000"/>
                </a:solidFill>
              </a:rPr>
              <a:t>）与之通信。</a:t>
            </a:r>
          </a:p>
          <a:p>
            <a:pPr marL="1428750" lvl="2" indent="-514350">
              <a:spcBef>
                <a:spcPct val="0"/>
              </a:spcBef>
              <a:buFont typeface="Wingdings" panose="05000000000000000000" pitchFamily="2" charset="2"/>
              <a:buChar char="p"/>
            </a:pPr>
            <a:endParaRPr lang="zh-CN" altLang="zh-CN" dirty="0"/>
          </a:p>
          <a:p>
            <a:pPr marL="0" indent="0">
              <a:spcBef>
                <a:spcPct val="0"/>
              </a:spcBef>
              <a:buNone/>
            </a:pPr>
            <a:endParaRPr lang="en-US" altLang="zh-CN" dirty="0"/>
          </a:p>
          <a:p>
            <a:pPr marL="1428750" lvl="2" indent="-514350">
              <a:spcBef>
                <a:spcPct val="0"/>
              </a:spcBef>
              <a:buFont typeface="Wingdings" panose="05000000000000000000" pitchFamily="2" charset="2"/>
              <a:buChar char="p"/>
            </a:pPr>
            <a:endParaRPr lang="zh-CN" altLang="zh-CN" dirty="0"/>
          </a:p>
        </p:txBody>
      </p:sp>
      <p:sp>
        <p:nvSpPr>
          <p:cNvPr id="2" name="标题 1"/>
          <p:cNvSpPr>
            <a:spLocks noGrp="1"/>
          </p:cNvSpPr>
          <p:nvPr>
            <p:ph type="title"/>
          </p:nvPr>
        </p:nvSpPr>
        <p:spPr/>
        <p:txBody>
          <a:bodyPr/>
          <a:lstStyle/>
          <a:p>
            <a:pPr lvl="0"/>
            <a:r>
              <a:rPr lang="en-US" altLang="zh-CN" dirty="0"/>
              <a:t>6.3.4  </a:t>
            </a:r>
            <a:r>
              <a:rPr lang="zh-CN" altLang="en-US" dirty="0"/>
              <a:t>蓝牙系统组成</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9559040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ED2B6-7144-4197-B3FF-9F498464B5EB}"/>
              </a:ext>
            </a:extLst>
          </p:cNvPr>
          <p:cNvSpPr>
            <a:spLocks noGrp="1"/>
          </p:cNvSpPr>
          <p:nvPr>
            <p:ph type="sldNum" sz="quarter" idx="4294967295"/>
          </p:nvPr>
        </p:nvSpPr>
        <p:spPr>
          <a:xfrm>
            <a:off x="9652000" y="6360583"/>
            <a:ext cx="25400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800" b="0" i="0" u="none" strike="noStrike" kern="1200" cap="none" spc="0" normalizeH="0" baseline="0" noProof="0" smtClean="0">
                <a:ln>
                  <a:noFill/>
                </a:ln>
                <a:solidFill>
                  <a:srgbClr val="FFFFFF"/>
                </a:solidFill>
                <a:effectLst/>
                <a:uLnTx/>
                <a:uFillTx/>
                <a:latin typeface="Times New Roman"/>
                <a:ea typeface="黑体"/>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zh-CN" altLang="en-US" sz="1800" b="0" i="0" u="none" strike="noStrike" kern="1200" cap="none" spc="0" normalizeH="0" baseline="0" noProof="0">
              <a:ln>
                <a:noFill/>
              </a:ln>
              <a:solidFill>
                <a:srgbClr val="FFFFFF"/>
              </a:solidFill>
              <a:effectLst/>
              <a:uLnTx/>
              <a:uFillTx/>
              <a:latin typeface="Times New Roman"/>
              <a:ea typeface="黑体"/>
              <a:cs typeface="+mn-cs"/>
            </a:endParaRPr>
          </a:p>
        </p:txBody>
      </p:sp>
      <p:sp>
        <p:nvSpPr>
          <p:cNvPr id="8" name="Rectangle 2"/>
          <p:cNvSpPr txBox="1">
            <a:spLocks noChangeArrowheads="1"/>
          </p:cNvSpPr>
          <p:nvPr/>
        </p:nvSpPr>
        <p:spPr bwMode="auto">
          <a:xfrm>
            <a:off x="1271464" y="404664"/>
            <a:ext cx="7056784"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pPr lvl="0"/>
            <a:r>
              <a:rPr lang="en-US" altLang="zh-CN" dirty="0"/>
              <a:t>6.1 ZigBee</a:t>
            </a:r>
            <a:r>
              <a:rPr lang="zh-CN" altLang="en-US" dirty="0"/>
              <a:t>技术</a:t>
            </a:r>
            <a:endParaRPr kumimoji="0" lang="zh-CN" altLang="en-US" sz="4200" b="0" i="0" u="none" strike="noStrike" kern="1200" cap="none" spc="0" normalizeH="0" baseline="0" noProof="0" dirty="0">
              <a:ln>
                <a:noFill/>
              </a:ln>
              <a:solidFill>
                <a:srgbClr val="000000"/>
              </a:solidFill>
              <a:effectLst/>
              <a:uLnTx/>
              <a:uFillTx/>
              <a:latin typeface="Book Antiqua"/>
              <a:ea typeface="黑体"/>
              <a:cs typeface="+mj-cs"/>
            </a:endParaRPr>
          </a:p>
        </p:txBody>
      </p:sp>
      <p:sp>
        <p:nvSpPr>
          <p:cNvPr id="9" name="TextBox 8"/>
          <p:cNvSpPr txBox="1"/>
          <p:nvPr/>
        </p:nvSpPr>
        <p:spPr>
          <a:xfrm>
            <a:off x="1301230" y="1628800"/>
            <a:ext cx="6264696" cy="3631763"/>
          </a:xfrm>
          <a:prstGeom prst="rect">
            <a:avLst/>
          </a:prstGeom>
          <a:noFill/>
        </p:spPr>
        <p:txBody>
          <a:bodyPr wrap="square" rtlCol="0">
            <a:spAutoFit/>
          </a:bodyPr>
          <a:lstStyle>
            <a:defPPr>
              <a:defRPr lang="zh-CN"/>
            </a:defPPr>
            <a:lvl1pPr marR="0" lvl="0" indent="0" algn="just" fontAlgn="auto">
              <a:lnSpc>
                <a:spcPts val="4600"/>
              </a:lnSpc>
              <a:spcBef>
                <a:spcPts val="0"/>
              </a:spcBef>
              <a:spcAft>
                <a:spcPts val="0"/>
              </a:spcAft>
              <a:buClrTx/>
              <a:buSzTx/>
              <a:buFontTx/>
              <a:buNone/>
              <a:tabLst/>
              <a:defRPr sz="3200" b="1" kern="100">
                <a:solidFill>
                  <a:srgbClr val="000000"/>
                </a:solidFill>
                <a:effectLst/>
                <a:ea typeface="宋体"/>
                <a:cs typeface="Times New Roman"/>
              </a:defRPr>
            </a:lvl1pPr>
          </a:lstStyle>
          <a:p>
            <a:r>
              <a:rPr lang="en-US" altLang="zh-CN" dirty="0"/>
              <a:t>6.1.1  </a:t>
            </a:r>
            <a:r>
              <a:rPr lang="zh-CN" altLang="en-US" dirty="0"/>
              <a:t>概述</a:t>
            </a:r>
            <a:endParaRPr lang="en-US" altLang="zh-CN" dirty="0"/>
          </a:p>
          <a:p>
            <a:r>
              <a:rPr lang="en-US" altLang="zh-CN" dirty="0"/>
              <a:t>6.1.2  </a:t>
            </a:r>
            <a:r>
              <a:rPr lang="zh-CN" altLang="en-US" dirty="0"/>
              <a:t>技术特点</a:t>
            </a:r>
            <a:endParaRPr lang="en-US" altLang="zh-CN" dirty="0"/>
          </a:p>
          <a:p>
            <a:r>
              <a:rPr lang="en-US" altLang="zh-CN" dirty="0"/>
              <a:t>6.1.3  ZigBee</a:t>
            </a:r>
            <a:r>
              <a:rPr lang="zh-CN" altLang="en-US" dirty="0"/>
              <a:t>网络体系与拓扑结构</a:t>
            </a:r>
            <a:endParaRPr lang="en-US" altLang="zh-CN" dirty="0"/>
          </a:p>
          <a:p>
            <a:r>
              <a:rPr lang="en-US" altLang="zh-CN" dirty="0"/>
              <a:t>6.1.4  </a:t>
            </a:r>
            <a:r>
              <a:rPr lang="zh-CN" altLang="en-US" dirty="0"/>
              <a:t>网络层</a:t>
            </a:r>
            <a:endParaRPr lang="en-US" altLang="zh-CN" dirty="0"/>
          </a:p>
          <a:p>
            <a:r>
              <a:rPr lang="en-US" altLang="zh-CN" dirty="0"/>
              <a:t>6.1.5  </a:t>
            </a:r>
            <a:r>
              <a:rPr lang="zh-CN" altLang="en-US" dirty="0"/>
              <a:t>应用层</a:t>
            </a:r>
            <a:endParaRPr lang="en-US" altLang="zh-CN" dirty="0"/>
          </a:p>
          <a:p>
            <a:r>
              <a:rPr lang="en-US" altLang="zh-CN" dirty="0"/>
              <a:t>6.1.6  ZigBee</a:t>
            </a:r>
            <a:r>
              <a:rPr lang="zh-CN" altLang="en-US" dirty="0"/>
              <a:t>技术的应用</a:t>
            </a:r>
            <a:endParaRPr lang="en-US" altLang="zh-CN" dirty="0"/>
          </a:p>
        </p:txBody>
      </p:sp>
    </p:spTree>
    <p:extLst>
      <p:ext uri="{BB962C8B-B14F-4D97-AF65-F5344CB8AC3E}">
        <p14:creationId xmlns:p14="http://schemas.microsoft.com/office/powerpoint/2010/main" val="29832540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177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en-US" altLang="zh-CN" dirty="0"/>
              <a:t> </a:t>
            </a:r>
            <a:r>
              <a:rPr lang="zh-CN" altLang="zh-CN" dirty="0"/>
              <a:t>软件（协议栈）单元</a:t>
            </a:r>
            <a:r>
              <a:rPr lang="en-US" altLang="zh-CN" dirty="0"/>
              <a:t>	</a:t>
            </a:r>
          </a:p>
          <a:p>
            <a:pPr marL="720000" lvl="2" indent="514350" algn="just">
              <a:spcBef>
                <a:spcPct val="0"/>
              </a:spcBef>
              <a:buFont typeface="Wingdings" panose="05000000000000000000" pitchFamily="2" charset="2"/>
              <a:buChar char="p"/>
            </a:pPr>
            <a:r>
              <a:rPr lang="zh-CN" altLang="zh-CN" sz="2800" dirty="0">
                <a:solidFill>
                  <a:srgbClr val="000000"/>
                </a:solidFill>
              </a:rPr>
              <a:t>蓝牙的软件（协议栈）单元是个独立的操作系统，不与任何操作系统捆绑。蓝牙规范包括两部分：</a:t>
            </a:r>
            <a:endParaRPr lang="en-US" altLang="zh-CN" sz="2800" dirty="0">
              <a:solidFill>
                <a:srgbClr val="000000"/>
              </a:solidFill>
            </a:endParaRPr>
          </a:p>
          <a:p>
            <a:pPr marL="1177200" lvl="2" indent="-457200" algn="just">
              <a:spcBef>
                <a:spcPct val="0"/>
              </a:spcBef>
              <a:buFont typeface="Wingdings" panose="05000000000000000000" pitchFamily="2" charset="2"/>
              <a:buChar char="Ø"/>
            </a:pPr>
            <a:r>
              <a:rPr lang="zh-CN" altLang="zh-CN" sz="2800" dirty="0">
                <a:solidFill>
                  <a:srgbClr val="000000"/>
                </a:solidFill>
              </a:rPr>
              <a:t>第一部分为核心部分，用以规定诸如射频、基带、连接管理、业务搜寻、传输层以及与不同通信协议间的互用、互操作性等组件；</a:t>
            </a:r>
            <a:endParaRPr lang="en-US" altLang="zh-CN" sz="2800" dirty="0">
              <a:solidFill>
                <a:srgbClr val="000000"/>
              </a:solidFill>
            </a:endParaRPr>
          </a:p>
          <a:p>
            <a:pPr marL="1177200" lvl="2" indent="-457200" algn="just">
              <a:spcBef>
                <a:spcPct val="0"/>
              </a:spcBef>
              <a:buFont typeface="Wingdings" panose="05000000000000000000" pitchFamily="2" charset="2"/>
              <a:buChar char="Ø"/>
            </a:pPr>
            <a:r>
              <a:rPr lang="zh-CN" altLang="zh-CN" sz="2800" dirty="0">
                <a:solidFill>
                  <a:srgbClr val="000000"/>
                </a:solidFill>
              </a:rPr>
              <a:t>第二部分为协议子集部分，用以规定不同蓝牙应用（也称使用模式）所需的协议和过程。</a:t>
            </a:r>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0" indent="0">
              <a:spcBef>
                <a:spcPct val="0"/>
              </a:spcBef>
              <a:buNone/>
            </a:pPr>
            <a:endParaRPr lang="en-US" altLang="zh-CN" dirty="0"/>
          </a:p>
          <a:p>
            <a:pPr marL="1428750" lvl="2" indent="-514350">
              <a:spcBef>
                <a:spcPct val="0"/>
              </a:spcBef>
              <a:buFont typeface="Wingdings" panose="05000000000000000000" pitchFamily="2" charset="2"/>
              <a:buChar char="p"/>
            </a:pPr>
            <a:endParaRPr lang="zh-CN" altLang="zh-CN" dirty="0"/>
          </a:p>
        </p:txBody>
      </p:sp>
      <p:sp>
        <p:nvSpPr>
          <p:cNvPr id="2" name="标题 1"/>
          <p:cNvSpPr>
            <a:spLocks noGrp="1"/>
          </p:cNvSpPr>
          <p:nvPr>
            <p:ph type="title"/>
          </p:nvPr>
        </p:nvSpPr>
        <p:spPr/>
        <p:txBody>
          <a:bodyPr/>
          <a:lstStyle/>
          <a:p>
            <a:pPr lvl="0"/>
            <a:r>
              <a:rPr lang="en-US" altLang="zh-CN" dirty="0"/>
              <a:t>6.3.4  </a:t>
            </a:r>
            <a:r>
              <a:rPr lang="zh-CN" altLang="en-US" dirty="0"/>
              <a:t>蓝牙系统组成</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6982700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1224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zh-CN" dirty="0"/>
              <a:t>蓝牙协议可以分为</a:t>
            </a:r>
            <a:r>
              <a:rPr lang="en-US" altLang="zh-CN" dirty="0"/>
              <a:t>4</a:t>
            </a:r>
            <a:r>
              <a:rPr lang="zh-CN" altLang="zh-CN" dirty="0"/>
              <a:t>层，即</a:t>
            </a:r>
            <a:r>
              <a:rPr lang="zh-CN" altLang="zh-CN" dirty="0">
                <a:solidFill>
                  <a:schemeClr val="bg2"/>
                </a:solidFill>
              </a:rPr>
              <a:t>核心协议、电缆替代协议、电话控制协议</a:t>
            </a:r>
            <a:r>
              <a:rPr lang="zh-CN" altLang="zh-CN" dirty="0"/>
              <a:t>和采纳的其他协议，如</a:t>
            </a:r>
            <a:r>
              <a:rPr lang="zh-CN" altLang="zh-CN" dirty="0" smtClean="0"/>
              <a:t>图所</a:t>
            </a:r>
            <a:r>
              <a:rPr lang="zh-CN" altLang="zh-CN" dirty="0"/>
              <a:t>示。</a:t>
            </a:r>
            <a:endParaRPr lang="en-US" altLang="zh-CN" dirty="0"/>
          </a:p>
          <a:p>
            <a:pPr marL="0" indent="0">
              <a:spcBef>
                <a:spcPct val="0"/>
              </a:spcBef>
              <a:buNone/>
            </a:pPr>
            <a:endParaRPr lang="zh-CN" altLang="zh-CN" dirty="0"/>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0" indent="0">
              <a:spcBef>
                <a:spcPct val="0"/>
              </a:spcBef>
              <a:buNone/>
            </a:pPr>
            <a:endParaRPr lang="en-US" altLang="zh-CN" dirty="0"/>
          </a:p>
          <a:p>
            <a:pPr marL="1428750" lvl="2" indent="-514350">
              <a:spcBef>
                <a:spcPct val="0"/>
              </a:spcBef>
              <a:buFont typeface="Wingdings" panose="05000000000000000000" pitchFamily="2" charset="2"/>
              <a:buChar char="p"/>
            </a:pPr>
            <a:endParaRPr lang="zh-CN" altLang="zh-CN" dirty="0"/>
          </a:p>
        </p:txBody>
      </p:sp>
      <p:sp>
        <p:nvSpPr>
          <p:cNvPr id="2" name="标题 1"/>
          <p:cNvSpPr>
            <a:spLocks noGrp="1"/>
          </p:cNvSpPr>
          <p:nvPr>
            <p:ph type="title"/>
          </p:nvPr>
        </p:nvSpPr>
        <p:spPr/>
        <p:txBody>
          <a:bodyPr/>
          <a:lstStyle/>
          <a:p>
            <a:pPr lvl="0"/>
            <a:r>
              <a:rPr lang="en-US" altLang="zh-CN" dirty="0"/>
              <a:t>6.3.5  </a:t>
            </a:r>
            <a:r>
              <a:rPr lang="zh-CN" altLang="en-US" dirty="0"/>
              <a:t>蓝牙协议与拓扑结构</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graphicFrame>
        <p:nvGraphicFramePr>
          <p:cNvPr id="6" name="对象 5"/>
          <p:cNvGraphicFramePr>
            <a:graphicFrameLocks/>
          </p:cNvGraphicFramePr>
          <p:nvPr>
            <p:extLst>
              <p:ext uri="{D42A27DB-BD31-4B8C-83A1-F6EECF244321}">
                <p14:modId xmlns:p14="http://schemas.microsoft.com/office/powerpoint/2010/main" val="358977871"/>
              </p:ext>
            </p:extLst>
          </p:nvPr>
        </p:nvGraphicFramePr>
        <p:xfrm>
          <a:off x="1127448" y="2457922"/>
          <a:ext cx="6336704" cy="4400078"/>
        </p:xfrm>
        <a:graphic>
          <a:graphicData uri="http://schemas.openxmlformats.org/presentationml/2006/ole">
            <mc:AlternateContent xmlns:mc="http://schemas.openxmlformats.org/markup-compatibility/2006">
              <mc:Choice xmlns:v="urn:schemas-microsoft-com:vml" Requires="v">
                <p:oleObj spid="_x0000_s2058" name="Visio" r:id="rId3" imgW="6284071" imgH="4876467" progId="Visio.Drawing.11">
                  <p:embed/>
                </p:oleObj>
              </mc:Choice>
              <mc:Fallback>
                <p:oleObj name="Visio" r:id="rId3" imgW="6284071" imgH="4876467" progId="Visio.Drawing.11">
                  <p:embed/>
                  <p:pic>
                    <p:nvPicPr>
                      <p:cNvPr id="8" name="对象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448" y="2457922"/>
                        <a:ext cx="6336704" cy="4400078"/>
                      </a:xfrm>
                      <a:prstGeom prst="rect">
                        <a:avLst/>
                      </a:prstGeom>
                      <a:noFill/>
                    </p:spPr>
                  </p:pic>
                </p:oleObj>
              </mc:Fallback>
            </mc:AlternateContent>
          </a:graphicData>
        </a:graphic>
      </p:graphicFrame>
      <p:sp>
        <p:nvSpPr>
          <p:cNvPr id="7" name="内容占位符 2"/>
          <p:cNvSpPr txBox="1">
            <a:spLocks/>
          </p:cNvSpPr>
          <p:nvPr/>
        </p:nvSpPr>
        <p:spPr bwMode="auto">
          <a:xfrm>
            <a:off x="8555073" y="6237312"/>
            <a:ext cx="1861407" cy="400110"/>
          </a:xfrm>
          <a:prstGeom prst="rect">
            <a:avLst/>
          </a:prstGeom>
          <a:extLst/>
        </p:spPr>
        <p:txBody>
          <a:bodyPr wrap="none">
            <a:spAutoFit/>
          </a:bodyPr>
          <a:lstStyle>
            <a:defPPr>
              <a:defRPr lang="zh-CN"/>
            </a:defPPr>
            <a:lvl1pPr>
              <a:defRPr sz="2000" b="1">
                <a:solidFill>
                  <a:srgbClr val="000000"/>
                </a:solidFill>
              </a:defRPr>
            </a:lvl1pPr>
          </a:lstStyle>
          <a:p>
            <a:r>
              <a:rPr lang="zh-CN" altLang="zh-CN" dirty="0" smtClean="0"/>
              <a:t>图</a:t>
            </a:r>
            <a:r>
              <a:rPr lang="en-US" altLang="zh-CN" dirty="0" smtClean="0"/>
              <a:t>  </a:t>
            </a:r>
            <a:r>
              <a:rPr lang="zh-CN" altLang="zh-CN" dirty="0" smtClean="0"/>
              <a:t>蓝</a:t>
            </a:r>
            <a:r>
              <a:rPr lang="zh-CN" altLang="zh-CN" dirty="0"/>
              <a:t>牙协议</a:t>
            </a:r>
            <a:r>
              <a:rPr lang="zh-CN" altLang="zh-CN" dirty="0" smtClean="0"/>
              <a:t>栈</a:t>
            </a:r>
            <a:endParaRPr lang="zh-CN" altLang="zh-CN" dirty="0"/>
          </a:p>
        </p:txBody>
      </p:sp>
    </p:spTree>
    <p:extLst>
      <p:ext uri="{BB962C8B-B14F-4D97-AF65-F5344CB8AC3E}">
        <p14:creationId xmlns:p14="http://schemas.microsoft.com/office/powerpoint/2010/main" val="13140602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en-US" altLang="zh-CN" dirty="0"/>
              <a:t> </a:t>
            </a:r>
            <a:r>
              <a:rPr lang="zh-CN" altLang="zh-CN" dirty="0"/>
              <a:t>核心协议</a:t>
            </a:r>
            <a:endParaRPr lang="en-US" altLang="zh-CN" dirty="0"/>
          </a:p>
          <a:p>
            <a:pPr marL="720000" lvl="2" indent="514350" algn="just">
              <a:spcBef>
                <a:spcPct val="0"/>
              </a:spcBef>
              <a:buFont typeface="Wingdings" panose="05000000000000000000" pitchFamily="2" charset="2"/>
              <a:buChar char="p"/>
            </a:pPr>
            <a:r>
              <a:rPr lang="zh-CN" altLang="zh-CN" sz="2800" dirty="0">
                <a:solidFill>
                  <a:srgbClr val="000000"/>
                </a:solidFill>
              </a:rPr>
              <a:t>蓝牙的核心协议由基带、链路管理协议（</a:t>
            </a:r>
            <a:r>
              <a:rPr lang="en-US" altLang="zh-CN" sz="2800" dirty="0">
                <a:solidFill>
                  <a:srgbClr val="000000"/>
                </a:solidFill>
              </a:rPr>
              <a:t>LMP</a:t>
            </a:r>
            <a:r>
              <a:rPr lang="zh-CN" altLang="zh-CN" sz="2800" dirty="0">
                <a:solidFill>
                  <a:srgbClr val="000000"/>
                </a:solidFill>
              </a:rPr>
              <a:t>）、逻辑链路控制和适配协议（</a:t>
            </a:r>
            <a:r>
              <a:rPr lang="en-US" altLang="zh-CN" sz="2800" dirty="0">
                <a:solidFill>
                  <a:srgbClr val="000000"/>
                </a:solidFill>
              </a:rPr>
              <a:t>L2CAP</a:t>
            </a:r>
            <a:r>
              <a:rPr lang="zh-CN" altLang="zh-CN" sz="2800" dirty="0">
                <a:solidFill>
                  <a:srgbClr val="000000"/>
                </a:solidFill>
              </a:rPr>
              <a:t>）和服务发现协议（</a:t>
            </a:r>
            <a:r>
              <a:rPr lang="en-US" altLang="zh-CN" sz="2800" dirty="0">
                <a:solidFill>
                  <a:srgbClr val="000000"/>
                </a:solidFill>
              </a:rPr>
              <a:t>SDP</a:t>
            </a:r>
            <a:r>
              <a:rPr lang="zh-CN" altLang="zh-CN" sz="2800" dirty="0">
                <a:solidFill>
                  <a:srgbClr val="000000"/>
                </a:solidFill>
              </a:rPr>
              <a:t>）等</a:t>
            </a:r>
            <a:r>
              <a:rPr lang="en-US" altLang="zh-CN" sz="2800" dirty="0">
                <a:solidFill>
                  <a:srgbClr val="000000"/>
                </a:solidFill>
              </a:rPr>
              <a:t>4</a:t>
            </a:r>
            <a:r>
              <a:rPr lang="zh-CN" altLang="zh-CN" sz="2800" dirty="0">
                <a:solidFill>
                  <a:srgbClr val="000000"/>
                </a:solidFill>
              </a:rPr>
              <a:t>部分组成。</a:t>
            </a:r>
          </a:p>
          <a:p>
            <a:pPr lvl="1" algn="just">
              <a:spcBef>
                <a:spcPct val="0"/>
              </a:spcBef>
              <a:buFont typeface="Wingdings" panose="05000000000000000000" pitchFamily="2" charset="2"/>
              <a:buChar char="n"/>
            </a:pPr>
            <a:r>
              <a:rPr lang="en-US" altLang="zh-CN" dirty="0"/>
              <a:t> </a:t>
            </a:r>
            <a:r>
              <a:rPr lang="zh-CN" altLang="zh-CN" dirty="0"/>
              <a:t>电缆替代协议</a:t>
            </a:r>
            <a:endParaRPr lang="en-US" altLang="zh-CN" dirty="0"/>
          </a:p>
          <a:p>
            <a:pPr marL="720000" lvl="2" indent="514350" algn="just">
              <a:spcBef>
                <a:spcPct val="0"/>
              </a:spcBef>
              <a:buFont typeface="Wingdings" panose="05000000000000000000" pitchFamily="2" charset="2"/>
              <a:buChar char="p"/>
            </a:pPr>
            <a:r>
              <a:rPr lang="zh-CN" altLang="zh-CN" sz="2800" dirty="0">
                <a:solidFill>
                  <a:srgbClr val="000000"/>
                </a:solidFill>
              </a:rPr>
              <a:t>串口仿真协议（</a:t>
            </a:r>
            <a:r>
              <a:rPr lang="en-US" altLang="zh-CN" sz="2800" dirty="0">
                <a:solidFill>
                  <a:srgbClr val="000000"/>
                </a:solidFill>
              </a:rPr>
              <a:t>RFCOMM</a:t>
            </a:r>
            <a:r>
              <a:rPr lang="zh-CN" altLang="zh-CN" sz="2800" dirty="0">
                <a:solidFill>
                  <a:srgbClr val="000000"/>
                </a:solidFill>
              </a:rPr>
              <a:t>）像</a:t>
            </a:r>
            <a:r>
              <a:rPr lang="en-US" altLang="zh-CN" sz="2800" dirty="0">
                <a:solidFill>
                  <a:srgbClr val="000000"/>
                </a:solidFill>
              </a:rPr>
              <a:t>SDP</a:t>
            </a:r>
            <a:r>
              <a:rPr lang="zh-CN" altLang="zh-CN" sz="2800" dirty="0">
                <a:solidFill>
                  <a:srgbClr val="000000"/>
                </a:solidFill>
              </a:rPr>
              <a:t>一样位于</a:t>
            </a:r>
            <a:r>
              <a:rPr lang="en-US" altLang="zh-CN" sz="2800" dirty="0">
                <a:solidFill>
                  <a:srgbClr val="000000"/>
                </a:solidFill>
              </a:rPr>
              <a:t>L2CAP</a:t>
            </a:r>
            <a:r>
              <a:rPr lang="zh-CN" altLang="zh-CN" sz="2800" dirty="0">
                <a:solidFill>
                  <a:srgbClr val="000000"/>
                </a:solidFill>
              </a:rPr>
              <a:t>之上，作为一个电缆替代协议。</a:t>
            </a:r>
          </a:p>
          <a:p>
            <a:pPr lvl="1" algn="just">
              <a:spcBef>
                <a:spcPct val="0"/>
              </a:spcBef>
              <a:buFont typeface="Wingdings" panose="05000000000000000000" pitchFamily="2" charset="2"/>
              <a:buChar char="n"/>
            </a:pPr>
            <a:r>
              <a:rPr lang="en-US" altLang="zh-CN" dirty="0"/>
              <a:t> </a:t>
            </a:r>
            <a:r>
              <a:rPr lang="zh-CN" altLang="zh-CN" dirty="0"/>
              <a:t>电话控制协议</a:t>
            </a:r>
            <a:endParaRPr lang="en-US" altLang="zh-CN" dirty="0"/>
          </a:p>
          <a:p>
            <a:pPr marL="720000" lvl="2" indent="514350" algn="just">
              <a:spcBef>
                <a:spcPct val="0"/>
              </a:spcBef>
              <a:buFont typeface="Wingdings" panose="05000000000000000000" pitchFamily="2" charset="2"/>
              <a:buChar char="p"/>
            </a:pPr>
            <a:r>
              <a:rPr lang="zh-CN" altLang="zh-CN" sz="2800" dirty="0">
                <a:solidFill>
                  <a:srgbClr val="000000"/>
                </a:solidFill>
              </a:rPr>
              <a:t>电话控制协议包括电话控制规范二进制（</a:t>
            </a:r>
            <a:r>
              <a:rPr lang="en-US" altLang="zh-CN" sz="2800" dirty="0">
                <a:solidFill>
                  <a:srgbClr val="000000"/>
                </a:solidFill>
              </a:rPr>
              <a:t>TCSBIN</a:t>
            </a:r>
            <a:r>
              <a:rPr lang="zh-CN" altLang="zh-CN" sz="2800" dirty="0">
                <a:solidFill>
                  <a:srgbClr val="000000"/>
                </a:solidFill>
              </a:rPr>
              <a:t>）协议和一套电话控制命令。</a:t>
            </a:r>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0" indent="0">
              <a:spcBef>
                <a:spcPct val="0"/>
              </a:spcBef>
              <a:buNone/>
            </a:pPr>
            <a:endParaRPr lang="en-US" altLang="zh-CN" dirty="0"/>
          </a:p>
          <a:p>
            <a:pPr marL="1428750" lvl="2" indent="-514350">
              <a:spcBef>
                <a:spcPct val="0"/>
              </a:spcBef>
              <a:buFont typeface="Wingdings" panose="05000000000000000000" pitchFamily="2" charset="2"/>
              <a:buChar char="p"/>
            </a:pPr>
            <a:endParaRPr lang="zh-CN" altLang="zh-CN" dirty="0"/>
          </a:p>
        </p:txBody>
      </p:sp>
      <p:sp>
        <p:nvSpPr>
          <p:cNvPr id="2" name="标题 1"/>
          <p:cNvSpPr>
            <a:spLocks noGrp="1"/>
          </p:cNvSpPr>
          <p:nvPr>
            <p:ph type="title"/>
          </p:nvPr>
        </p:nvSpPr>
        <p:spPr/>
        <p:txBody>
          <a:bodyPr/>
          <a:lstStyle/>
          <a:p>
            <a:pPr lvl="0"/>
            <a:r>
              <a:rPr lang="en-US" altLang="zh-CN" dirty="0"/>
              <a:t>6.3.5  </a:t>
            </a:r>
            <a:r>
              <a:rPr lang="zh-CN" altLang="en-US" dirty="0"/>
              <a:t>蓝牙协议与拓扑结构</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3947417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en-US" altLang="zh-CN" dirty="0"/>
              <a:t> </a:t>
            </a:r>
            <a:r>
              <a:rPr lang="zh-CN" altLang="zh-CN" dirty="0"/>
              <a:t>电话控制协议采纳的其他协议</a:t>
            </a:r>
            <a:endParaRPr lang="en-US" altLang="zh-CN" dirty="0"/>
          </a:p>
          <a:p>
            <a:pPr marL="720000" lvl="2" indent="514350" algn="just">
              <a:spcBef>
                <a:spcPct val="0"/>
              </a:spcBef>
              <a:buFont typeface="Wingdings" panose="05000000000000000000" pitchFamily="2" charset="2"/>
              <a:buChar char="p"/>
            </a:pPr>
            <a:r>
              <a:rPr lang="zh-CN" altLang="zh-CN" sz="2800" dirty="0">
                <a:solidFill>
                  <a:srgbClr val="000000"/>
                </a:solidFill>
                <a:latin typeface="+mn-lt"/>
              </a:rPr>
              <a:t>电缆替代层、电话控制层和被采纳的其他协议层可归为应用专用协议，在蓝牙中，应用专用协议可以加在串行电缆仿真协议之上或直接加在</a:t>
            </a:r>
            <a:r>
              <a:rPr lang="en-US" altLang="zh-CN" sz="2800" dirty="0">
                <a:solidFill>
                  <a:srgbClr val="000000"/>
                </a:solidFill>
                <a:latin typeface="+mn-lt"/>
              </a:rPr>
              <a:t>L2CAP</a:t>
            </a:r>
            <a:r>
              <a:rPr lang="zh-CN" altLang="zh-CN" sz="2800" dirty="0">
                <a:solidFill>
                  <a:srgbClr val="000000"/>
                </a:solidFill>
                <a:latin typeface="+mn-lt"/>
              </a:rPr>
              <a:t>之上，被采纳的其他协议有</a:t>
            </a:r>
            <a:r>
              <a:rPr lang="en-US" altLang="zh-CN" sz="2800" dirty="0">
                <a:solidFill>
                  <a:srgbClr val="000000"/>
                </a:solidFill>
                <a:latin typeface="+mn-lt"/>
              </a:rPr>
              <a:t>PPP</a:t>
            </a:r>
            <a:r>
              <a:rPr lang="zh-CN" altLang="zh-CN" sz="2800" dirty="0">
                <a:solidFill>
                  <a:srgbClr val="000000"/>
                </a:solidFill>
                <a:latin typeface="+mn-lt"/>
              </a:rPr>
              <a:t>（点到点协议）、</a:t>
            </a:r>
            <a:r>
              <a:rPr lang="en-US" altLang="zh-CN" sz="2800" dirty="0">
                <a:solidFill>
                  <a:srgbClr val="000000"/>
                </a:solidFill>
                <a:latin typeface="+mn-lt"/>
              </a:rPr>
              <a:t>UDP/TCPAP</a:t>
            </a:r>
            <a:r>
              <a:rPr lang="zh-CN" altLang="zh-CN" sz="2800" dirty="0">
                <a:solidFill>
                  <a:srgbClr val="000000"/>
                </a:solidFill>
                <a:latin typeface="+mn-lt"/>
              </a:rPr>
              <a:t>、</a:t>
            </a:r>
            <a:r>
              <a:rPr lang="en-US" altLang="zh-CN" sz="2800" dirty="0">
                <a:solidFill>
                  <a:srgbClr val="000000"/>
                </a:solidFill>
                <a:latin typeface="+mn-lt"/>
              </a:rPr>
              <a:t>OBEX</a:t>
            </a:r>
            <a:r>
              <a:rPr lang="zh-CN" altLang="zh-CN" sz="2800" dirty="0">
                <a:solidFill>
                  <a:srgbClr val="000000"/>
                </a:solidFill>
                <a:latin typeface="+mn-lt"/>
              </a:rPr>
              <a:t>、</a:t>
            </a:r>
            <a:r>
              <a:rPr lang="en-US" altLang="zh-CN" sz="2800" dirty="0">
                <a:solidFill>
                  <a:srgbClr val="000000"/>
                </a:solidFill>
                <a:latin typeface="+mn-lt"/>
              </a:rPr>
              <a:t>WAP</a:t>
            </a:r>
            <a:r>
              <a:rPr lang="zh-CN" altLang="zh-CN" sz="2800" dirty="0">
                <a:solidFill>
                  <a:srgbClr val="000000"/>
                </a:solidFill>
                <a:latin typeface="+mn-lt"/>
              </a:rPr>
              <a:t>（无线应用协议）、</a:t>
            </a:r>
            <a:r>
              <a:rPr lang="en-US" altLang="zh-CN" sz="2800" dirty="0">
                <a:solidFill>
                  <a:srgbClr val="000000"/>
                </a:solidFill>
                <a:latin typeface="+mn-lt"/>
              </a:rPr>
              <a:t>WAE</a:t>
            </a:r>
            <a:r>
              <a:rPr lang="zh-CN" altLang="zh-CN" sz="2800" dirty="0">
                <a:solidFill>
                  <a:srgbClr val="000000"/>
                </a:solidFill>
                <a:latin typeface="+mn-lt"/>
              </a:rPr>
              <a:t>（无线应用环境）、</a:t>
            </a:r>
            <a:r>
              <a:rPr lang="en-US" altLang="zh-CN" sz="2800" dirty="0">
                <a:solidFill>
                  <a:srgbClr val="000000"/>
                </a:solidFill>
                <a:latin typeface="+mn-lt"/>
              </a:rPr>
              <a:t>vCard</a:t>
            </a:r>
            <a:r>
              <a:rPr lang="zh-CN" altLang="zh-CN" sz="2800" dirty="0">
                <a:solidFill>
                  <a:srgbClr val="000000"/>
                </a:solidFill>
                <a:latin typeface="+mn-lt"/>
              </a:rPr>
              <a:t>（电子名片）等。</a:t>
            </a:r>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0" indent="0">
              <a:spcBef>
                <a:spcPct val="0"/>
              </a:spcBef>
              <a:buNone/>
            </a:pPr>
            <a:endParaRPr lang="en-US" altLang="zh-CN" dirty="0"/>
          </a:p>
          <a:p>
            <a:pPr marL="1428750" lvl="2" indent="-514350">
              <a:spcBef>
                <a:spcPct val="0"/>
              </a:spcBef>
              <a:buFont typeface="Wingdings" panose="05000000000000000000" pitchFamily="2" charset="2"/>
              <a:buChar char="p"/>
            </a:pPr>
            <a:endParaRPr lang="zh-CN" altLang="zh-CN" dirty="0"/>
          </a:p>
        </p:txBody>
      </p:sp>
      <p:sp>
        <p:nvSpPr>
          <p:cNvPr id="2" name="标题 1"/>
          <p:cNvSpPr>
            <a:spLocks noGrp="1"/>
          </p:cNvSpPr>
          <p:nvPr>
            <p:ph type="title"/>
          </p:nvPr>
        </p:nvSpPr>
        <p:spPr/>
        <p:txBody>
          <a:bodyPr/>
          <a:lstStyle/>
          <a:p>
            <a:pPr lvl="0"/>
            <a:r>
              <a:rPr lang="en-US" altLang="zh-CN" dirty="0"/>
              <a:t>6.3.5  </a:t>
            </a:r>
            <a:r>
              <a:rPr lang="zh-CN" altLang="en-US" dirty="0"/>
              <a:t>蓝牙协议与拓扑结构</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1859638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324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Bef>
                <a:spcPct val="0"/>
              </a:spcBef>
            </a:pPr>
            <a:r>
              <a:rPr lang="zh-CN" altLang="zh-CN" dirty="0"/>
              <a:t>基于时分多址原理和设备的平等性，任一蓝牙设备在微微网和散射网中，既可做主设备又可做从设备，还可同时既是主设备又是从设备，其中所有设备均可移动，每个微微网都有自己的跳频序列，它们之间并不跳频同步，这样就避免了同频干扰。</a:t>
            </a:r>
          </a:p>
          <a:p>
            <a:pPr>
              <a:spcBef>
                <a:spcPct val="0"/>
              </a:spcBef>
            </a:pPr>
            <a:endParaRPr lang="zh-CN" altLang="zh-CN" dirty="0"/>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0" indent="0">
              <a:spcBef>
                <a:spcPct val="0"/>
              </a:spcBef>
              <a:buNone/>
            </a:pPr>
            <a:endParaRPr lang="en-US" altLang="zh-CN" dirty="0"/>
          </a:p>
          <a:p>
            <a:pPr marL="1428750" lvl="2" indent="-514350">
              <a:spcBef>
                <a:spcPct val="0"/>
              </a:spcBef>
              <a:buFont typeface="Wingdings" panose="05000000000000000000" pitchFamily="2" charset="2"/>
              <a:buChar char="p"/>
            </a:pPr>
            <a:endParaRPr lang="zh-CN" altLang="zh-CN" dirty="0"/>
          </a:p>
        </p:txBody>
      </p:sp>
      <p:sp>
        <p:nvSpPr>
          <p:cNvPr id="2" name="标题 1"/>
          <p:cNvSpPr>
            <a:spLocks noGrp="1"/>
          </p:cNvSpPr>
          <p:nvPr>
            <p:ph type="title"/>
          </p:nvPr>
        </p:nvSpPr>
        <p:spPr/>
        <p:txBody>
          <a:bodyPr/>
          <a:lstStyle/>
          <a:p>
            <a:pPr lvl="0"/>
            <a:r>
              <a:rPr lang="en-US" altLang="zh-CN" dirty="0"/>
              <a:t>6.3.5  </a:t>
            </a:r>
            <a:r>
              <a:rPr lang="zh-CN" altLang="en-US" dirty="0"/>
              <a:t>蓝牙协议与拓扑结构</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7509713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1800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zh-CN" altLang="zh-CN" dirty="0"/>
              <a:t>蓝牙技术联盟的成员已经超过了</a:t>
            </a:r>
            <a:r>
              <a:rPr lang="en-US" altLang="zh-CN" dirty="0"/>
              <a:t>2500</a:t>
            </a:r>
            <a:r>
              <a:rPr lang="zh-CN" altLang="zh-CN" dirty="0"/>
              <a:t>家，几乎涵盖了全球各行各业，包括通信、计算机、商务办公、工业、家庭、医学、军事、农业等</a:t>
            </a:r>
            <a:r>
              <a:rPr lang="zh-CN" altLang="zh-CN" dirty="0" smtClean="0"/>
              <a:t>。</a:t>
            </a:r>
            <a:endParaRPr lang="zh-CN" altLang="zh-CN" dirty="0"/>
          </a:p>
          <a:p>
            <a:pPr marL="0" indent="0">
              <a:spcBef>
                <a:spcPct val="0"/>
              </a:spcBef>
              <a:buNone/>
            </a:pPr>
            <a:endParaRPr lang="zh-CN" altLang="zh-CN" dirty="0"/>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0" indent="0">
              <a:spcBef>
                <a:spcPct val="0"/>
              </a:spcBef>
              <a:buNone/>
            </a:pPr>
            <a:endParaRPr lang="en-US" altLang="zh-CN" dirty="0"/>
          </a:p>
          <a:p>
            <a:pPr marL="1428750" lvl="2" indent="-514350">
              <a:spcBef>
                <a:spcPct val="0"/>
              </a:spcBef>
              <a:buFont typeface="Wingdings" panose="05000000000000000000" pitchFamily="2" charset="2"/>
              <a:buChar char="p"/>
            </a:pPr>
            <a:endParaRPr lang="zh-CN" altLang="zh-CN" dirty="0"/>
          </a:p>
        </p:txBody>
      </p:sp>
      <p:sp>
        <p:nvSpPr>
          <p:cNvPr id="2" name="标题 1"/>
          <p:cNvSpPr>
            <a:spLocks noGrp="1"/>
          </p:cNvSpPr>
          <p:nvPr>
            <p:ph type="title"/>
          </p:nvPr>
        </p:nvSpPr>
        <p:spPr/>
        <p:txBody>
          <a:bodyPr/>
          <a:lstStyle/>
          <a:p>
            <a:pPr lvl="0"/>
            <a:r>
              <a:rPr lang="en-US" altLang="zh-CN" dirty="0"/>
              <a:t>6.3.6  </a:t>
            </a:r>
            <a:r>
              <a:rPr lang="zh-CN" altLang="en-US" dirty="0"/>
              <a:t>蓝牙技术的应用</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9895753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en-US" altLang="zh-CN" dirty="0"/>
              <a:t> </a:t>
            </a:r>
            <a:r>
              <a:rPr lang="zh-CN" altLang="en-US" dirty="0"/>
              <a:t>通信方面</a:t>
            </a:r>
            <a:endParaRPr lang="en-US" altLang="zh-CN" dirty="0"/>
          </a:p>
          <a:p>
            <a:pPr marL="720000" lvl="2" indent="514350" algn="just">
              <a:spcBef>
                <a:spcPct val="0"/>
              </a:spcBef>
              <a:buFont typeface="Wingdings" panose="05000000000000000000" pitchFamily="2" charset="2"/>
              <a:buChar char="p"/>
            </a:pPr>
            <a:r>
              <a:rPr lang="zh-CN" altLang="zh-CN" sz="2800" dirty="0">
                <a:solidFill>
                  <a:srgbClr val="000000"/>
                </a:solidFill>
                <a:latin typeface="+mn-lt"/>
              </a:rPr>
              <a:t>第二代产品能够在单个设备之间传送数据或文件，另外还可以构成特设网络。蓝牙技术产品应用于移动电话、家庭及办公室电话系统中，可以实现真正意义上的个人通信，即个人局域网，这种个人局域网采用移动电话为信息网关，使各种便携式设备之间可以交换内容。</a:t>
            </a:r>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0" indent="0">
              <a:spcBef>
                <a:spcPct val="0"/>
              </a:spcBef>
              <a:buNone/>
            </a:pPr>
            <a:endParaRPr lang="en-US" altLang="zh-CN" dirty="0"/>
          </a:p>
          <a:p>
            <a:pPr marL="1428750" lvl="2" indent="-514350">
              <a:spcBef>
                <a:spcPct val="0"/>
              </a:spcBef>
              <a:buFont typeface="Wingdings" panose="05000000000000000000" pitchFamily="2" charset="2"/>
              <a:buChar char="p"/>
            </a:pPr>
            <a:endParaRPr lang="zh-CN" altLang="zh-CN" dirty="0"/>
          </a:p>
        </p:txBody>
      </p:sp>
      <p:sp>
        <p:nvSpPr>
          <p:cNvPr id="2" name="标题 1"/>
          <p:cNvSpPr>
            <a:spLocks noGrp="1"/>
          </p:cNvSpPr>
          <p:nvPr>
            <p:ph type="title"/>
          </p:nvPr>
        </p:nvSpPr>
        <p:spPr/>
        <p:txBody>
          <a:bodyPr/>
          <a:lstStyle/>
          <a:p>
            <a:pPr lvl="0"/>
            <a:r>
              <a:rPr lang="en-US" altLang="zh-CN" dirty="0"/>
              <a:t>6.3.6  </a:t>
            </a:r>
            <a:r>
              <a:rPr lang="zh-CN" altLang="en-US" dirty="0"/>
              <a:t>蓝牙技术的应用</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8508637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en-US" altLang="zh-CN" dirty="0"/>
              <a:t> </a:t>
            </a:r>
            <a:r>
              <a:rPr lang="zh-CN" altLang="en-US" dirty="0"/>
              <a:t>商务办公方面</a:t>
            </a:r>
            <a:endParaRPr lang="en-US" altLang="zh-CN" dirty="0"/>
          </a:p>
          <a:p>
            <a:pPr marL="720000" lvl="2" indent="514350" algn="just">
              <a:spcBef>
                <a:spcPct val="0"/>
              </a:spcBef>
              <a:buFont typeface="Wingdings" panose="05000000000000000000" pitchFamily="2" charset="2"/>
              <a:buChar char="p"/>
            </a:pPr>
            <a:r>
              <a:rPr lang="zh-CN" altLang="zh-CN" sz="2800" dirty="0">
                <a:solidFill>
                  <a:srgbClr val="000000"/>
                </a:solidFill>
                <a:latin typeface="+mn-lt"/>
              </a:rPr>
              <a:t>可以实现数据共享，资料同步。如在开办公会议时，共享文件等信息。</a:t>
            </a:r>
            <a:endParaRPr lang="en-US" altLang="zh-CN" sz="2800" dirty="0">
              <a:solidFill>
                <a:srgbClr val="000000"/>
              </a:solidFill>
              <a:latin typeface="+mn-lt"/>
            </a:endParaRPr>
          </a:p>
          <a:p>
            <a:pPr marL="1428750" lvl="2" indent="-514350" algn="just">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a:p>
            <a:pPr marL="0" indent="0">
              <a:spcBef>
                <a:spcPct val="0"/>
              </a:spcBef>
              <a:buNone/>
            </a:pPr>
            <a:endParaRPr lang="en-US" altLang="zh-CN" dirty="0"/>
          </a:p>
          <a:p>
            <a:pPr marL="1428750" lvl="2" indent="-514350">
              <a:spcBef>
                <a:spcPct val="0"/>
              </a:spcBef>
              <a:buFont typeface="Wingdings" panose="05000000000000000000" pitchFamily="2" charset="2"/>
              <a:buChar char="p"/>
            </a:pPr>
            <a:endParaRPr lang="zh-CN" altLang="zh-CN" dirty="0"/>
          </a:p>
        </p:txBody>
      </p:sp>
      <p:sp>
        <p:nvSpPr>
          <p:cNvPr id="2" name="标题 1"/>
          <p:cNvSpPr>
            <a:spLocks noGrp="1"/>
          </p:cNvSpPr>
          <p:nvPr>
            <p:ph type="title"/>
          </p:nvPr>
        </p:nvSpPr>
        <p:spPr/>
        <p:txBody>
          <a:bodyPr/>
          <a:lstStyle/>
          <a:p>
            <a:pPr lvl="0"/>
            <a:r>
              <a:rPr lang="en-US" altLang="zh-CN" dirty="0"/>
              <a:t>6.3.6  </a:t>
            </a:r>
            <a:r>
              <a:rPr lang="zh-CN" altLang="en-US" dirty="0"/>
              <a:t>蓝牙技术的应用</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4" name="图片 3">
            <a:extLst>
              <a:ext uri="{FF2B5EF4-FFF2-40B4-BE49-F238E27FC236}">
                <a16:creationId xmlns:a16="http://schemas.microsoft.com/office/drawing/2014/main" id="{B32DA258-7291-4E03-BC7A-365FEF2E4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0056" y="2852936"/>
            <a:ext cx="4536504" cy="3024336"/>
          </a:xfrm>
          <a:prstGeom prst="rect">
            <a:avLst/>
          </a:prstGeom>
        </p:spPr>
      </p:pic>
    </p:spTree>
    <p:extLst>
      <p:ext uri="{BB962C8B-B14F-4D97-AF65-F5344CB8AC3E}">
        <p14:creationId xmlns:p14="http://schemas.microsoft.com/office/powerpoint/2010/main" val="6307936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en-US" altLang="zh-CN" dirty="0"/>
              <a:t> </a:t>
            </a:r>
            <a:r>
              <a:rPr lang="zh-CN" altLang="en-US" dirty="0"/>
              <a:t>家庭方面</a:t>
            </a:r>
            <a:endParaRPr lang="en-US" altLang="zh-CN" dirty="0"/>
          </a:p>
          <a:p>
            <a:pPr marL="720000" lvl="2" indent="514350" algn="just">
              <a:spcBef>
                <a:spcPct val="0"/>
              </a:spcBef>
              <a:buFont typeface="Wingdings" panose="05000000000000000000" pitchFamily="2" charset="2"/>
              <a:buChar char="p"/>
            </a:pPr>
            <a:r>
              <a:rPr lang="zh-CN" altLang="zh-CN" sz="2800" dirty="0">
                <a:solidFill>
                  <a:srgbClr val="000000"/>
                </a:solidFill>
                <a:latin typeface="+mn-lt"/>
              </a:rPr>
              <a:t>蓝牙技术将信息家电、家庭安防设施、家居自动化与某一类型的网络进行有机结合，可以建立一个智能家居系统。</a:t>
            </a:r>
            <a:endParaRPr lang="en-US" altLang="zh-CN" sz="2800" dirty="0">
              <a:solidFill>
                <a:srgbClr val="000000"/>
              </a:solidFill>
              <a:latin typeface="+mn-lt"/>
            </a:endParaRPr>
          </a:p>
          <a:p>
            <a:pPr marL="720000" lvl="2" indent="514350" algn="just">
              <a:spcBef>
                <a:spcPct val="0"/>
              </a:spcBef>
              <a:buFont typeface="Wingdings" panose="05000000000000000000" pitchFamily="2" charset="2"/>
              <a:buChar char="p"/>
            </a:pPr>
            <a:r>
              <a:rPr lang="zh-CN" altLang="zh-CN" sz="2800" dirty="0">
                <a:solidFill>
                  <a:srgbClr val="000000"/>
                </a:solidFill>
                <a:latin typeface="+mn-lt"/>
              </a:rPr>
              <a:t>智能家居系统实际上可分为两大部分：一部分是家庭安防系统，另一部分是智能家居布线系统。</a:t>
            </a:r>
          </a:p>
          <a:p>
            <a:pPr marL="720000" lvl="2" indent="514350" algn="just">
              <a:spcBef>
                <a:spcPct val="0"/>
              </a:spcBef>
              <a:buFont typeface="Wingdings" panose="05000000000000000000" pitchFamily="2" charset="2"/>
              <a:buChar char="p"/>
            </a:pPr>
            <a:endParaRPr lang="zh-CN" altLang="zh-CN" sz="2800" dirty="0">
              <a:solidFill>
                <a:srgbClr val="000000"/>
              </a:solidFill>
              <a:latin typeface="+mn-lt"/>
            </a:endParaRPr>
          </a:p>
          <a:p>
            <a:pPr marL="1428750" lvl="2" indent="-514350">
              <a:spcBef>
                <a:spcPct val="0"/>
              </a:spcBef>
              <a:buFont typeface="Wingdings" panose="05000000000000000000" pitchFamily="2" charset="2"/>
              <a:buChar char="p"/>
            </a:pPr>
            <a:endParaRPr lang="zh-CN" altLang="zh-CN" dirty="0"/>
          </a:p>
          <a:p>
            <a:pPr marL="0" indent="0">
              <a:spcBef>
                <a:spcPct val="0"/>
              </a:spcBef>
              <a:buNone/>
            </a:pPr>
            <a:endParaRPr lang="en-US" altLang="zh-CN" dirty="0"/>
          </a:p>
          <a:p>
            <a:pPr marL="1428750" lvl="2" indent="-514350">
              <a:spcBef>
                <a:spcPct val="0"/>
              </a:spcBef>
              <a:buFont typeface="Wingdings" panose="05000000000000000000" pitchFamily="2" charset="2"/>
              <a:buChar char="p"/>
            </a:pPr>
            <a:endParaRPr lang="zh-CN" altLang="zh-CN" dirty="0"/>
          </a:p>
        </p:txBody>
      </p:sp>
      <p:sp>
        <p:nvSpPr>
          <p:cNvPr id="2" name="标题 1"/>
          <p:cNvSpPr>
            <a:spLocks noGrp="1"/>
          </p:cNvSpPr>
          <p:nvPr>
            <p:ph type="title"/>
          </p:nvPr>
        </p:nvSpPr>
        <p:spPr/>
        <p:txBody>
          <a:bodyPr/>
          <a:lstStyle/>
          <a:p>
            <a:pPr lvl="0"/>
            <a:r>
              <a:rPr lang="en-US" altLang="zh-CN" dirty="0"/>
              <a:t>6.3.6  </a:t>
            </a:r>
            <a:r>
              <a:rPr lang="zh-CN" altLang="en-US" dirty="0"/>
              <a:t>蓝牙技术的应用</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6641219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5185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en-US" altLang="zh-CN" dirty="0"/>
              <a:t> </a:t>
            </a:r>
            <a:r>
              <a:rPr lang="zh-CN" altLang="en-US" dirty="0"/>
              <a:t>现代工业控制系统方面</a:t>
            </a:r>
            <a:endParaRPr lang="en-US" altLang="zh-CN" dirty="0"/>
          </a:p>
          <a:p>
            <a:pPr marL="720000" lvl="2" indent="514350" algn="just">
              <a:spcBef>
                <a:spcPct val="0"/>
              </a:spcBef>
              <a:buFont typeface="Wingdings" panose="05000000000000000000" pitchFamily="2" charset="2"/>
              <a:buChar char="p"/>
            </a:pPr>
            <a:r>
              <a:rPr lang="zh-CN" altLang="zh-CN" sz="2800" dirty="0">
                <a:solidFill>
                  <a:srgbClr val="000000"/>
                </a:solidFill>
                <a:latin typeface="+mn-lt"/>
              </a:rPr>
              <a:t>工业现场的电磁干扰频率一般在</a:t>
            </a:r>
            <a:r>
              <a:rPr lang="en-US" altLang="zh-CN" sz="2800" dirty="0">
                <a:solidFill>
                  <a:srgbClr val="000000"/>
                </a:solidFill>
                <a:latin typeface="+mn-lt"/>
              </a:rPr>
              <a:t>1GHz</a:t>
            </a:r>
            <a:r>
              <a:rPr lang="zh-CN" altLang="zh-CN" sz="2800" dirty="0">
                <a:solidFill>
                  <a:srgbClr val="000000"/>
                </a:solidFill>
                <a:latin typeface="+mn-lt"/>
              </a:rPr>
              <a:t>以下，因此将蓝牙技术用于工业现场环境有其突出的优势。例如，可以通过对数控机床无线手持操作器的研究与开发，得到蓝牙在嵌入式工业控制系统方面的集成和开发技术。</a:t>
            </a:r>
          </a:p>
          <a:p>
            <a:pPr marL="0" indent="0">
              <a:spcBef>
                <a:spcPct val="0"/>
              </a:spcBef>
              <a:buNone/>
            </a:pPr>
            <a:endParaRPr lang="en-US" altLang="zh-CN" dirty="0"/>
          </a:p>
          <a:p>
            <a:pPr marL="1428750" lvl="2" indent="-514350">
              <a:spcBef>
                <a:spcPct val="0"/>
              </a:spcBef>
              <a:buFont typeface="Wingdings" panose="05000000000000000000" pitchFamily="2" charset="2"/>
              <a:buChar char="p"/>
            </a:pPr>
            <a:endParaRPr lang="zh-CN" altLang="zh-CN" dirty="0"/>
          </a:p>
        </p:txBody>
      </p:sp>
      <p:sp>
        <p:nvSpPr>
          <p:cNvPr id="2" name="标题 1"/>
          <p:cNvSpPr>
            <a:spLocks noGrp="1"/>
          </p:cNvSpPr>
          <p:nvPr>
            <p:ph type="title"/>
          </p:nvPr>
        </p:nvSpPr>
        <p:spPr/>
        <p:txBody>
          <a:bodyPr/>
          <a:lstStyle/>
          <a:p>
            <a:pPr lvl="0"/>
            <a:r>
              <a:rPr lang="en-US" altLang="zh-CN" dirty="0"/>
              <a:t>6.3.6  </a:t>
            </a:r>
            <a:r>
              <a:rPr lang="zh-CN" altLang="en-US" dirty="0"/>
              <a:t>蓝牙技术的应用</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2829559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70012" y="1404602"/>
            <a:ext cx="10914620"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zh-CN" dirty="0"/>
              <a:t>对于多数的无线网络来说，无线通信技术应用的目的在于提高传输数据的速率和传输距离。</a:t>
            </a:r>
            <a:r>
              <a:rPr lang="zh-CN" altLang="en-US" dirty="0"/>
              <a:t>某些</a:t>
            </a:r>
            <a:r>
              <a:rPr lang="zh-CN" altLang="zh-CN" dirty="0"/>
              <a:t>系统的传输数据量小、传输速率低，系统所使用的终端设备通常为采用电池供电的嵌入式系统，因此这些系统必须要求传输设备具有成本低、功耗小的特点</a:t>
            </a:r>
            <a:r>
              <a:rPr lang="zh-CN" altLang="en-US" dirty="0"/>
              <a:t>。</a:t>
            </a:r>
            <a:endParaRPr lang="zh-CN" altLang="zh-CN" dirty="0"/>
          </a:p>
        </p:txBody>
      </p:sp>
      <p:sp>
        <p:nvSpPr>
          <p:cNvPr id="2" name="标题 1"/>
          <p:cNvSpPr>
            <a:spLocks noGrp="1"/>
          </p:cNvSpPr>
          <p:nvPr>
            <p:ph type="title"/>
          </p:nvPr>
        </p:nvSpPr>
        <p:spPr/>
        <p:txBody>
          <a:bodyPr/>
          <a:lstStyle/>
          <a:p>
            <a:pPr lvl="0"/>
            <a:r>
              <a:rPr lang="en-US" altLang="zh-CN" dirty="0"/>
              <a:t>6.1.1  </a:t>
            </a:r>
            <a:r>
              <a:rPr lang="zh-CN" altLang="en-US" dirty="0"/>
              <a:t>概述</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
        <p:nvSpPr>
          <p:cNvPr id="6" name="内容占位符 2"/>
          <p:cNvSpPr txBox="1">
            <a:spLocks/>
          </p:cNvSpPr>
          <p:nvPr/>
        </p:nvSpPr>
        <p:spPr bwMode="auto">
          <a:xfrm>
            <a:off x="839416" y="4060861"/>
            <a:ext cx="10945216" cy="2593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zh-CN" altLang="zh-CN" dirty="0" smtClean="0"/>
              <a:t>制定</a:t>
            </a:r>
            <a:r>
              <a:rPr lang="zh-CN" altLang="en-US" dirty="0"/>
              <a:t>的</a:t>
            </a:r>
            <a:r>
              <a:rPr lang="en-US" altLang="zh-CN" dirty="0"/>
              <a:t>IEEE 802.15.4</a:t>
            </a:r>
            <a:r>
              <a:rPr lang="zh-CN" altLang="zh-CN" dirty="0"/>
              <a:t>标准是一种经济、高效、低数据速率、工作在</a:t>
            </a:r>
            <a:r>
              <a:rPr lang="en-US" altLang="zh-CN" dirty="0"/>
              <a:t>2.4GHz</a:t>
            </a:r>
            <a:r>
              <a:rPr lang="zh-CN" altLang="zh-CN" dirty="0"/>
              <a:t>和</a:t>
            </a:r>
            <a:r>
              <a:rPr lang="en-US" altLang="zh-CN" dirty="0"/>
              <a:t>868/928MHz</a:t>
            </a:r>
            <a:r>
              <a:rPr lang="zh-CN" altLang="zh-CN" dirty="0"/>
              <a:t>的无线技术，用于个人局域网和对等网状网络。</a:t>
            </a:r>
          </a:p>
          <a:p>
            <a:pPr marL="0" indent="720000" algn="just">
              <a:spcBef>
                <a:spcPct val="0"/>
              </a:spcBef>
              <a:buNone/>
            </a:pPr>
            <a:r>
              <a:rPr lang="en-US" altLang="zh-CN" dirty="0">
                <a:solidFill>
                  <a:schemeClr val="bg2"/>
                </a:solidFill>
              </a:rPr>
              <a:t>802.15.4</a:t>
            </a:r>
            <a:r>
              <a:rPr lang="zh-CN" altLang="zh-CN" dirty="0">
                <a:solidFill>
                  <a:schemeClr val="bg2"/>
                </a:solidFill>
              </a:rPr>
              <a:t>只定义了物理层和</a:t>
            </a:r>
            <a:r>
              <a:rPr lang="en-US" altLang="zh-CN" dirty="0">
                <a:solidFill>
                  <a:schemeClr val="bg2"/>
                </a:solidFill>
              </a:rPr>
              <a:t>MAC</a:t>
            </a:r>
            <a:r>
              <a:rPr lang="zh-CN" altLang="zh-CN" dirty="0">
                <a:solidFill>
                  <a:schemeClr val="bg2"/>
                </a:solidFill>
              </a:rPr>
              <a:t>层</a:t>
            </a:r>
            <a:r>
              <a:rPr lang="zh-CN" altLang="zh-CN" dirty="0"/>
              <a:t>，并不足以保证不同的设备之间可以对话，于是便有了</a:t>
            </a:r>
            <a:r>
              <a:rPr lang="en-US" altLang="zh-CN" dirty="0"/>
              <a:t>ZigBee</a:t>
            </a:r>
            <a:r>
              <a:rPr lang="zh-CN" altLang="zh-CN" dirty="0"/>
              <a:t>。</a:t>
            </a:r>
          </a:p>
        </p:txBody>
      </p:sp>
    </p:spTree>
    <p:extLst>
      <p:ext uri="{BB962C8B-B14F-4D97-AF65-F5344CB8AC3E}">
        <p14:creationId xmlns:p14="http://schemas.microsoft.com/office/powerpoint/2010/main" val="27087956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5185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en-US" altLang="zh-CN" dirty="0"/>
              <a:t> </a:t>
            </a:r>
            <a:r>
              <a:rPr lang="zh-CN" altLang="zh-CN" dirty="0"/>
              <a:t>农业方面</a:t>
            </a:r>
            <a:endParaRPr lang="en-US" altLang="zh-CN" dirty="0"/>
          </a:p>
          <a:p>
            <a:pPr marL="720000" lvl="2" indent="514350" algn="just">
              <a:spcBef>
                <a:spcPct val="0"/>
              </a:spcBef>
              <a:buFont typeface="Wingdings" panose="05000000000000000000" pitchFamily="2" charset="2"/>
              <a:buChar char="p"/>
            </a:pPr>
            <a:r>
              <a:rPr lang="zh-CN" altLang="zh-CN" sz="2800" dirty="0">
                <a:solidFill>
                  <a:srgbClr val="000000"/>
                </a:solidFill>
                <a:latin typeface="+mn-lt"/>
              </a:rPr>
              <a:t>运用蓝牙技术把温室环境自动检测与控制系统中的各个电子检测装置和执行机构无线连接，不仅可以便捷地对温室环境参数自动检测，还能灵活地对温室环境参数进行自动控制。</a:t>
            </a:r>
            <a:endParaRPr lang="en-US" altLang="zh-CN" sz="2800" dirty="0">
              <a:solidFill>
                <a:srgbClr val="000000"/>
              </a:solidFill>
              <a:latin typeface="+mn-lt"/>
            </a:endParaRPr>
          </a:p>
          <a:p>
            <a:pPr marL="1428750" lvl="2" indent="-514350">
              <a:spcBef>
                <a:spcPct val="0"/>
              </a:spcBef>
              <a:buFont typeface="Wingdings" panose="05000000000000000000" pitchFamily="2" charset="2"/>
              <a:buChar char="p"/>
            </a:pPr>
            <a:endParaRPr lang="zh-CN" altLang="zh-CN" dirty="0"/>
          </a:p>
        </p:txBody>
      </p:sp>
      <p:sp>
        <p:nvSpPr>
          <p:cNvPr id="2" name="标题 1"/>
          <p:cNvSpPr>
            <a:spLocks noGrp="1"/>
          </p:cNvSpPr>
          <p:nvPr>
            <p:ph type="title"/>
          </p:nvPr>
        </p:nvSpPr>
        <p:spPr/>
        <p:txBody>
          <a:bodyPr/>
          <a:lstStyle/>
          <a:p>
            <a:pPr lvl="0"/>
            <a:r>
              <a:rPr lang="en-US" altLang="zh-CN" dirty="0"/>
              <a:t>6.3.6  </a:t>
            </a:r>
            <a:r>
              <a:rPr lang="zh-CN" altLang="en-US" dirty="0"/>
              <a:t>蓝牙技术的应用</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4399245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60GHZ</a:t>
            </a:r>
            <a:r>
              <a:rPr lang="zh-CN" altLang="en-US" dirty="0"/>
              <a:t>毫米波通信</a:t>
            </a:r>
          </a:p>
        </p:txBody>
      </p:sp>
      <p:sp>
        <p:nvSpPr>
          <p:cNvPr id="3" name="文本占位符 2"/>
          <p:cNvSpPr>
            <a:spLocks noGrp="1"/>
          </p:cNvSpPr>
          <p:nvPr>
            <p:ph type="body" idx="1"/>
          </p:nvPr>
        </p:nvSpPr>
        <p:spPr/>
        <p:txBody>
          <a:bodyPr anchor="ctr"/>
          <a:lstStyle/>
          <a:p>
            <a:pPr marL="0" indent="0" algn="ctr">
              <a:spcBef>
                <a:spcPct val="0"/>
              </a:spcBef>
              <a:buNone/>
            </a:pPr>
            <a:r>
              <a:rPr lang="en-US" altLang="zh-CN" sz="4000" dirty="0"/>
              <a:t>6.4  60GHZ</a:t>
            </a:r>
            <a:r>
              <a:rPr lang="zh-CN" altLang="en-US" sz="4000" dirty="0"/>
              <a:t>毫米波通信</a:t>
            </a:r>
          </a:p>
        </p:txBody>
      </p:sp>
    </p:spTree>
    <p:extLst>
      <p:ext uri="{BB962C8B-B14F-4D97-AF65-F5344CB8AC3E}">
        <p14:creationId xmlns:p14="http://schemas.microsoft.com/office/powerpoint/2010/main" val="40913348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ED2B6-7144-4197-B3FF-9F498464B5EB}"/>
              </a:ext>
            </a:extLst>
          </p:cNvPr>
          <p:cNvSpPr>
            <a:spLocks noGrp="1"/>
          </p:cNvSpPr>
          <p:nvPr>
            <p:ph type="sldNum" sz="quarter" idx="4294967295"/>
          </p:nvPr>
        </p:nvSpPr>
        <p:spPr>
          <a:xfrm>
            <a:off x="9652000" y="6360583"/>
            <a:ext cx="25400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800" b="0" i="0" u="none" strike="noStrike" kern="1200" cap="none" spc="0" normalizeH="0" baseline="0" noProof="0" smtClean="0">
                <a:ln>
                  <a:noFill/>
                </a:ln>
                <a:solidFill>
                  <a:srgbClr val="FFFFFF"/>
                </a:solidFill>
                <a:effectLst/>
                <a:uLnTx/>
                <a:uFillTx/>
                <a:latin typeface="Times New Roman"/>
                <a:ea typeface="黑体"/>
                <a:cs typeface="+mn-cs"/>
              </a:rPr>
              <a:pPr marL="0" marR="0" lvl="0" indent="0" algn="l" defTabSz="914400" rtl="0" eaLnBrk="1" fontAlgn="auto" latinLnBrk="0" hangingPunct="1">
                <a:lnSpc>
                  <a:spcPct val="100000"/>
                </a:lnSpc>
                <a:spcBef>
                  <a:spcPts val="0"/>
                </a:spcBef>
                <a:spcAft>
                  <a:spcPts val="0"/>
                </a:spcAft>
                <a:buClrTx/>
                <a:buSzTx/>
                <a:buFontTx/>
                <a:buNone/>
                <a:tabLst/>
                <a:defRPr/>
              </a:pPr>
              <a:t>82</a:t>
            </a:fld>
            <a:endParaRPr kumimoji="0" lang="zh-CN" altLang="en-US" sz="1800" b="0" i="0" u="none" strike="noStrike" kern="1200" cap="none" spc="0" normalizeH="0" baseline="0" noProof="0">
              <a:ln>
                <a:noFill/>
              </a:ln>
              <a:solidFill>
                <a:srgbClr val="FFFFFF"/>
              </a:solidFill>
              <a:effectLst/>
              <a:uLnTx/>
              <a:uFillTx/>
              <a:latin typeface="Times New Roman"/>
              <a:ea typeface="黑体"/>
              <a:cs typeface="+mn-cs"/>
            </a:endParaRPr>
          </a:p>
        </p:txBody>
      </p:sp>
      <p:sp>
        <p:nvSpPr>
          <p:cNvPr id="8" name="Rectangle 2"/>
          <p:cNvSpPr txBox="1">
            <a:spLocks noChangeArrowheads="1"/>
          </p:cNvSpPr>
          <p:nvPr/>
        </p:nvSpPr>
        <p:spPr bwMode="auto">
          <a:xfrm>
            <a:off x="1271464" y="404664"/>
            <a:ext cx="7056784"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pPr lvl="0"/>
            <a:r>
              <a:rPr lang="en-US" altLang="zh-CN" dirty="0"/>
              <a:t>6.4  60GHz</a:t>
            </a:r>
            <a:r>
              <a:rPr lang="zh-CN" altLang="en-US" dirty="0"/>
              <a:t>毫米波通信</a:t>
            </a:r>
            <a:endParaRPr kumimoji="0" lang="zh-CN" altLang="en-US" sz="4200" b="0" i="0" u="none" strike="noStrike" kern="1200" cap="none" spc="0" normalizeH="0" baseline="0" noProof="0" dirty="0">
              <a:ln>
                <a:noFill/>
              </a:ln>
              <a:solidFill>
                <a:srgbClr val="000000"/>
              </a:solidFill>
              <a:effectLst/>
              <a:uLnTx/>
              <a:uFillTx/>
              <a:latin typeface="Book Antiqua"/>
              <a:ea typeface="黑体"/>
              <a:cs typeface="+mj-cs"/>
            </a:endParaRPr>
          </a:p>
        </p:txBody>
      </p:sp>
      <p:sp>
        <p:nvSpPr>
          <p:cNvPr id="9" name="TextBox 8"/>
          <p:cNvSpPr txBox="1"/>
          <p:nvPr/>
        </p:nvSpPr>
        <p:spPr>
          <a:xfrm>
            <a:off x="1271464" y="1988840"/>
            <a:ext cx="6264696" cy="2451953"/>
          </a:xfrm>
          <a:prstGeom prst="rect">
            <a:avLst/>
          </a:prstGeom>
          <a:noFill/>
        </p:spPr>
        <p:txBody>
          <a:bodyPr wrap="square" rtlCol="0">
            <a:spAutoFit/>
          </a:bodyPr>
          <a:lstStyle>
            <a:defPPr>
              <a:defRPr lang="zh-CN"/>
            </a:defPPr>
            <a:lvl1pPr marR="0" lvl="0" indent="0" algn="just" fontAlgn="auto">
              <a:lnSpc>
                <a:spcPts val="4600"/>
              </a:lnSpc>
              <a:spcBef>
                <a:spcPts val="0"/>
              </a:spcBef>
              <a:spcAft>
                <a:spcPts val="0"/>
              </a:spcAft>
              <a:buClrTx/>
              <a:buSzTx/>
              <a:buFontTx/>
              <a:buNone/>
              <a:tabLst/>
              <a:defRPr sz="3200" b="1" kern="100">
                <a:solidFill>
                  <a:srgbClr val="000000"/>
                </a:solidFill>
                <a:effectLst/>
                <a:ea typeface="宋体"/>
                <a:cs typeface="Times New Roman"/>
              </a:defRPr>
            </a:lvl1pPr>
          </a:lstStyle>
          <a:p>
            <a:r>
              <a:rPr lang="en-US" altLang="zh-CN" dirty="0"/>
              <a:t>6.4.1  </a:t>
            </a:r>
            <a:r>
              <a:rPr lang="zh-CN" altLang="en-US" dirty="0"/>
              <a:t>概述</a:t>
            </a:r>
            <a:endParaRPr lang="en-US" altLang="zh-CN" dirty="0"/>
          </a:p>
          <a:p>
            <a:r>
              <a:rPr lang="en-US" altLang="zh-CN" dirty="0"/>
              <a:t>6.4.2  </a:t>
            </a:r>
            <a:r>
              <a:rPr lang="zh-CN" altLang="en-US" dirty="0"/>
              <a:t>关键技术</a:t>
            </a:r>
            <a:endParaRPr lang="en-US" altLang="zh-CN" dirty="0"/>
          </a:p>
          <a:p>
            <a:r>
              <a:rPr lang="en-US" altLang="zh-CN" dirty="0"/>
              <a:t>6.4.3  60GHz</a:t>
            </a:r>
            <a:r>
              <a:rPr lang="zh-CN" altLang="en-US" dirty="0"/>
              <a:t>标准化进程</a:t>
            </a:r>
            <a:endParaRPr lang="en-US" altLang="zh-CN" dirty="0"/>
          </a:p>
          <a:p>
            <a:r>
              <a:rPr lang="en-US" altLang="zh-CN" dirty="0"/>
              <a:t>6.4.4  60GHz</a:t>
            </a:r>
            <a:r>
              <a:rPr lang="zh-CN" altLang="en-US" dirty="0"/>
              <a:t>技术的应用</a:t>
            </a:r>
            <a:endParaRPr lang="en-US" altLang="zh-CN" dirty="0"/>
          </a:p>
        </p:txBody>
      </p:sp>
    </p:spTree>
    <p:extLst>
      <p:ext uri="{BB962C8B-B14F-4D97-AF65-F5344CB8AC3E}">
        <p14:creationId xmlns:p14="http://schemas.microsoft.com/office/powerpoint/2010/main" val="21350088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2161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zh-CN" altLang="zh-CN" dirty="0"/>
              <a:t>尽管超宽带技术将短距离应用的传输速率提升到了百兆比特数量级，但随着近些年数据业务的发展和人们日益增长的需求，众多的室内无线应用还需要更高速率的支持，</a:t>
            </a:r>
            <a:r>
              <a:rPr lang="en-US" altLang="zh-CN" dirty="0"/>
              <a:t>60GHz</a:t>
            </a:r>
            <a:r>
              <a:rPr lang="zh-CN" altLang="zh-CN" dirty="0"/>
              <a:t>技术因此应运而生。</a:t>
            </a:r>
            <a:endParaRPr lang="en-US" altLang="zh-CN" dirty="0"/>
          </a:p>
          <a:p>
            <a:pPr marL="0" indent="720000" algn="just">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6.4.1</a:t>
            </a:r>
            <a:r>
              <a:rPr lang="zh-CN" altLang="en-US" dirty="0"/>
              <a:t>  概述</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
        <p:nvSpPr>
          <p:cNvPr id="6" name="内容占位符 2"/>
          <p:cNvSpPr txBox="1">
            <a:spLocks/>
          </p:cNvSpPr>
          <p:nvPr/>
        </p:nvSpPr>
        <p:spPr bwMode="auto">
          <a:xfrm>
            <a:off x="772816" y="3708298"/>
            <a:ext cx="10801200" cy="2593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zh-CN" altLang="zh-CN" dirty="0" smtClean="0"/>
              <a:t>自</a:t>
            </a:r>
            <a:r>
              <a:rPr lang="en-US" altLang="zh-CN" dirty="0"/>
              <a:t>2000</a:t>
            </a:r>
            <a:r>
              <a:rPr lang="zh-CN" altLang="zh-CN" dirty="0"/>
              <a:t>年以来，众多国家和地区相继在</a:t>
            </a:r>
            <a:r>
              <a:rPr lang="en-US" altLang="zh-CN" dirty="0"/>
              <a:t>60GHz</a:t>
            </a:r>
            <a:r>
              <a:rPr lang="zh-CN" altLang="zh-CN" dirty="0"/>
              <a:t>附近划分出</a:t>
            </a:r>
            <a:r>
              <a:rPr lang="en-US" altLang="zh-CN" dirty="0"/>
              <a:t>5</a:t>
            </a:r>
            <a:r>
              <a:rPr lang="zh-CN" altLang="zh-CN" dirty="0"/>
              <a:t>～</a:t>
            </a:r>
            <a:r>
              <a:rPr lang="en-US" altLang="zh-CN" dirty="0"/>
              <a:t>7GHz</a:t>
            </a:r>
            <a:r>
              <a:rPr lang="zh-CN" altLang="zh-CN" dirty="0"/>
              <a:t>的免许可连续频谱用作一般用途。如</a:t>
            </a:r>
            <a:r>
              <a:rPr lang="zh-CN" altLang="zh-CN" dirty="0" smtClean="0"/>
              <a:t>图所</a:t>
            </a:r>
            <a:r>
              <a:rPr lang="zh-CN" altLang="zh-CN" dirty="0"/>
              <a:t>示，北美和韩国开放了</a:t>
            </a:r>
            <a:r>
              <a:rPr lang="en-US" altLang="zh-CN" dirty="0"/>
              <a:t>57</a:t>
            </a:r>
            <a:r>
              <a:rPr lang="zh-CN" altLang="zh-CN" dirty="0"/>
              <a:t>～</a:t>
            </a:r>
            <a:r>
              <a:rPr lang="en-US" altLang="zh-CN" dirty="0"/>
              <a:t>64GHz</a:t>
            </a:r>
            <a:r>
              <a:rPr lang="zh-CN" altLang="zh-CN" dirty="0"/>
              <a:t>频段，欧洲和日本开放了</a:t>
            </a:r>
            <a:r>
              <a:rPr lang="en-US" altLang="zh-CN" dirty="0"/>
              <a:t>59</a:t>
            </a:r>
            <a:r>
              <a:rPr lang="zh-CN" altLang="zh-CN" dirty="0"/>
              <a:t>～</a:t>
            </a:r>
            <a:r>
              <a:rPr lang="en-US" altLang="zh-CN" dirty="0"/>
              <a:t>66GHz</a:t>
            </a:r>
            <a:r>
              <a:rPr lang="zh-CN" altLang="zh-CN" dirty="0"/>
              <a:t>，澳大利亚开放了</a:t>
            </a:r>
            <a:r>
              <a:rPr lang="en-US" altLang="zh-CN" dirty="0"/>
              <a:t>59.4</a:t>
            </a:r>
            <a:r>
              <a:rPr lang="zh-CN" altLang="zh-CN" dirty="0"/>
              <a:t>～</a:t>
            </a:r>
            <a:r>
              <a:rPr lang="en-US" altLang="zh-CN" dirty="0"/>
              <a:t>62.9GHz</a:t>
            </a:r>
            <a:r>
              <a:rPr lang="zh-CN" altLang="zh-CN" dirty="0"/>
              <a:t>，我国目前也开放了</a:t>
            </a:r>
            <a:r>
              <a:rPr lang="en-US" altLang="zh-CN" dirty="0"/>
              <a:t>59</a:t>
            </a:r>
            <a:r>
              <a:rPr lang="zh-CN" altLang="zh-CN" dirty="0"/>
              <a:t>～</a:t>
            </a:r>
            <a:r>
              <a:rPr lang="en-US" altLang="zh-CN" dirty="0"/>
              <a:t>64GHz</a:t>
            </a:r>
            <a:r>
              <a:rPr lang="zh-CN" altLang="zh-CN" dirty="0"/>
              <a:t>的频段。</a:t>
            </a:r>
            <a:r>
              <a:rPr lang="en-US" altLang="zh-CN" dirty="0"/>
              <a:t>		</a:t>
            </a:r>
            <a:endParaRPr lang="zh-CN" altLang="zh-CN" dirty="0"/>
          </a:p>
        </p:txBody>
      </p:sp>
    </p:spTree>
    <p:extLst>
      <p:ext uri="{BB962C8B-B14F-4D97-AF65-F5344CB8AC3E}">
        <p14:creationId xmlns:p14="http://schemas.microsoft.com/office/powerpoint/2010/main" val="17179116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3899756" y="5445224"/>
            <a:ext cx="4284476" cy="400110"/>
          </a:xfrm>
          <a:prstGeom prst="rect">
            <a:avLst/>
          </a:prstGeom>
          <a:extLst/>
        </p:spPr>
        <p:txBody>
          <a:bodyPr wrap="square">
            <a:spAutoFit/>
          </a:bodyPr>
          <a:lstStyle>
            <a:defPPr>
              <a:defRPr lang="zh-CN"/>
            </a:defPPr>
            <a:lvl1pPr>
              <a:defRPr sz="2000" b="1">
                <a:solidFill>
                  <a:srgbClr val="000000"/>
                </a:solidFill>
              </a:defRPr>
            </a:lvl1pPr>
          </a:lstStyle>
          <a:p>
            <a:r>
              <a:rPr lang="zh-CN" altLang="zh-CN" dirty="0"/>
              <a:t>图</a:t>
            </a:r>
            <a:r>
              <a:rPr lang="en-US" altLang="zh-CN" dirty="0"/>
              <a:t> </a:t>
            </a:r>
            <a:r>
              <a:rPr lang="en-US" altLang="zh-CN" dirty="0" smtClean="0"/>
              <a:t>  </a:t>
            </a:r>
            <a:r>
              <a:rPr lang="zh-CN" altLang="zh-CN" dirty="0" smtClean="0"/>
              <a:t>各国</a:t>
            </a:r>
            <a:r>
              <a:rPr lang="zh-CN" altLang="zh-CN" dirty="0"/>
              <a:t>和地区对</a:t>
            </a:r>
            <a:r>
              <a:rPr lang="en-US" altLang="zh-CN" dirty="0"/>
              <a:t>60GHz</a:t>
            </a:r>
            <a:r>
              <a:rPr lang="zh-CN" altLang="zh-CN" dirty="0"/>
              <a:t>频谱的</a:t>
            </a:r>
            <a:r>
              <a:rPr lang="zh-CN" altLang="zh-CN" dirty="0" smtClean="0"/>
              <a:t>划</a:t>
            </a:r>
            <a:r>
              <a:rPr lang="zh-CN" altLang="en-US" dirty="0" smtClean="0"/>
              <a:t>分</a:t>
            </a:r>
            <a:endParaRPr lang="zh-CN" altLang="zh-CN" dirty="0"/>
          </a:p>
        </p:txBody>
      </p:sp>
      <p:sp>
        <p:nvSpPr>
          <p:cNvPr id="2" name="标题 1"/>
          <p:cNvSpPr>
            <a:spLocks noGrp="1"/>
          </p:cNvSpPr>
          <p:nvPr>
            <p:ph type="title"/>
          </p:nvPr>
        </p:nvSpPr>
        <p:spPr/>
        <p:txBody>
          <a:bodyPr/>
          <a:lstStyle/>
          <a:p>
            <a:pPr lvl="0"/>
            <a:r>
              <a:rPr lang="en-US" altLang="zh-CN" dirty="0"/>
              <a:t>6.4.1</a:t>
            </a:r>
            <a:r>
              <a:rPr lang="zh-CN" altLang="en-US" dirty="0"/>
              <a:t>  概述</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6" name="图片 5" descr="说明: 0422"/>
          <p:cNvPicPr/>
          <p:nvPr/>
        </p:nvPicPr>
        <p:blipFill>
          <a:blip r:embed="rId3"/>
          <a:stretch>
            <a:fillRect/>
          </a:stretch>
        </p:blipFill>
        <p:spPr>
          <a:xfrm>
            <a:off x="3215680" y="1491315"/>
            <a:ext cx="5472608" cy="3344728"/>
          </a:xfrm>
          <a:prstGeom prst="rect">
            <a:avLst/>
          </a:prstGeom>
          <a:noFill/>
          <a:ln w="9525">
            <a:noFill/>
          </a:ln>
        </p:spPr>
      </p:pic>
    </p:spTree>
    <p:extLst>
      <p:ext uri="{BB962C8B-B14F-4D97-AF65-F5344CB8AC3E}">
        <p14:creationId xmlns:p14="http://schemas.microsoft.com/office/powerpoint/2010/main" val="14769572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lvl="1" algn="just">
              <a:spcBef>
                <a:spcPct val="0"/>
              </a:spcBef>
            </a:pPr>
            <a:r>
              <a:rPr lang="en-US" altLang="zh-CN" dirty="0">
                <a:solidFill>
                  <a:srgbClr val="000000"/>
                </a:solidFill>
              </a:rPr>
              <a:t>1.60GHz</a:t>
            </a:r>
            <a:r>
              <a:rPr lang="zh-CN" altLang="zh-CN" dirty="0">
                <a:solidFill>
                  <a:srgbClr val="000000"/>
                </a:solidFill>
              </a:rPr>
              <a:t>信号传播特性</a:t>
            </a:r>
            <a:endParaRPr lang="en-US" altLang="zh-CN" dirty="0">
              <a:solidFill>
                <a:srgbClr val="000000"/>
              </a:solidFill>
            </a:endParaRPr>
          </a:p>
          <a:p>
            <a:pPr marL="0" lvl="1" indent="720000" algn="just">
              <a:spcBef>
                <a:spcPct val="0"/>
              </a:spcBef>
            </a:pPr>
            <a:r>
              <a:rPr lang="en-US" altLang="zh-CN" dirty="0">
                <a:solidFill>
                  <a:srgbClr val="000000"/>
                </a:solidFill>
              </a:rPr>
              <a:t>60GHz</a:t>
            </a:r>
            <a:r>
              <a:rPr lang="zh-CN" altLang="zh-CN" dirty="0">
                <a:solidFill>
                  <a:srgbClr val="000000"/>
                </a:solidFill>
              </a:rPr>
              <a:t>电磁波属于毫米波范畴，其传播特性和</a:t>
            </a:r>
            <a:r>
              <a:rPr lang="en-US" altLang="zh-CN" dirty="0">
                <a:solidFill>
                  <a:srgbClr val="000000"/>
                </a:solidFill>
              </a:rPr>
              <a:t>10GHz</a:t>
            </a:r>
            <a:r>
              <a:rPr lang="zh-CN" altLang="zh-CN" dirty="0">
                <a:solidFill>
                  <a:srgbClr val="000000"/>
                </a:solidFill>
              </a:rPr>
              <a:t>以下的无线信号有明显区别，主要表现在以下几方面。</a:t>
            </a:r>
            <a:endParaRPr lang="en-US" altLang="zh-CN" dirty="0">
              <a:solidFill>
                <a:srgbClr val="000000"/>
              </a:solidFill>
            </a:endParaRPr>
          </a:p>
          <a:p>
            <a:pPr lvl="1" algn="just">
              <a:spcBef>
                <a:spcPct val="0"/>
              </a:spcBef>
              <a:buFont typeface="Wingdings" panose="05000000000000000000" pitchFamily="2" charset="2"/>
              <a:buChar char="n"/>
            </a:pPr>
            <a:r>
              <a:rPr lang="zh-CN" altLang="zh-CN" dirty="0"/>
              <a:t>极大的路径损耗</a:t>
            </a:r>
            <a:r>
              <a:rPr lang="en-US" altLang="zh-CN" dirty="0"/>
              <a:t>	</a:t>
            </a:r>
          </a:p>
          <a:p>
            <a:pPr lvl="1" algn="just">
              <a:spcBef>
                <a:spcPct val="0"/>
              </a:spcBef>
              <a:buFont typeface="Wingdings" panose="05000000000000000000" pitchFamily="2" charset="2"/>
              <a:buChar char="n"/>
            </a:pPr>
            <a:r>
              <a:rPr lang="zh-CN" altLang="zh-CN" dirty="0"/>
              <a:t>氧气吸收损耗高</a:t>
            </a:r>
            <a:endParaRPr lang="en-US" altLang="zh-CN" dirty="0"/>
          </a:p>
          <a:p>
            <a:pPr lvl="1" algn="just">
              <a:spcBef>
                <a:spcPct val="0"/>
              </a:spcBef>
              <a:buFont typeface="Wingdings" panose="05000000000000000000" pitchFamily="2" charset="2"/>
              <a:buChar char="n"/>
            </a:pPr>
            <a:r>
              <a:rPr lang="zh-CN" altLang="zh-CN" dirty="0"/>
              <a:t>绕射能力差、穿透性差</a:t>
            </a:r>
            <a:endParaRPr lang="en-US" altLang="zh-CN" dirty="0"/>
          </a:p>
          <a:p>
            <a:pPr lvl="1" algn="just">
              <a:spcBef>
                <a:spcPct val="0"/>
              </a:spcBef>
              <a:buFont typeface="Wingdings" panose="05000000000000000000" pitchFamily="2" charset="2"/>
              <a:buChar char="n"/>
            </a:pPr>
            <a:endParaRPr lang="zh-CN" altLang="zh-CN" dirty="0"/>
          </a:p>
        </p:txBody>
      </p:sp>
      <p:sp>
        <p:nvSpPr>
          <p:cNvPr id="2" name="标题 1"/>
          <p:cNvSpPr>
            <a:spLocks noGrp="1"/>
          </p:cNvSpPr>
          <p:nvPr>
            <p:ph type="title"/>
          </p:nvPr>
        </p:nvSpPr>
        <p:spPr/>
        <p:txBody>
          <a:bodyPr/>
          <a:lstStyle/>
          <a:p>
            <a:pPr lvl="0"/>
            <a:r>
              <a:rPr lang="en-US" altLang="zh-CN" dirty="0"/>
              <a:t>6.4.2</a:t>
            </a:r>
            <a:r>
              <a:rPr lang="zh-CN" altLang="en-US" dirty="0"/>
              <a:t>  技术特点</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1787059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54714" y="1467802"/>
            <a:ext cx="6882172" cy="593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lvl="1" algn="just">
              <a:spcBef>
                <a:spcPct val="0"/>
              </a:spcBef>
              <a:buFont typeface="Wingdings" panose="05000000000000000000" pitchFamily="2" charset="2"/>
              <a:buChar char="n"/>
            </a:pPr>
            <a:r>
              <a:rPr lang="en-US" altLang="zh-CN" dirty="0"/>
              <a:t> </a:t>
            </a:r>
            <a:r>
              <a:rPr lang="zh-CN" altLang="zh-CN" dirty="0"/>
              <a:t>绕射能力差、穿透性差</a:t>
            </a:r>
            <a:endParaRPr lang="en-US" altLang="zh-CN" dirty="0"/>
          </a:p>
          <a:p>
            <a:pPr marL="0" lvl="1">
              <a:spcBef>
                <a:spcPct val="0"/>
              </a:spcBef>
            </a:pPr>
            <a:endParaRPr lang="zh-CN" altLang="zh-CN" dirty="0"/>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6.4.2</a:t>
            </a:r>
            <a:r>
              <a:rPr lang="zh-CN" altLang="en-US" dirty="0"/>
              <a:t>  技术特点</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3" name="图片 2">
            <a:extLst>
              <a:ext uri="{FF2B5EF4-FFF2-40B4-BE49-F238E27FC236}">
                <a16:creationId xmlns:a16="http://schemas.microsoft.com/office/drawing/2014/main" id="{071FF0C5-F66E-44BA-8CBB-A01789C48C0F}"/>
              </a:ext>
            </a:extLst>
          </p:cNvPr>
          <p:cNvPicPr>
            <a:picLocks noChangeAspect="1"/>
          </p:cNvPicPr>
          <p:nvPr/>
        </p:nvPicPr>
        <p:blipFill>
          <a:blip r:embed="rId3"/>
          <a:stretch>
            <a:fillRect/>
          </a:stretch>
        </p:blipFill>
        <p:spPr>
          <a:xfrm>
            <a:off x="1775520" y="3140968"/>
            <a:ext cx="8928992" cy="2808312"/>
          </a:xfrm>
          <a:prstGeom prst="rect">
            <a:avLst/>
          </a:prstGeom>
        </p:spPr>
      </p:pic>
      <p:sp>
        <p:nvSpPr>
          <p:cNvPr id="4" name="矩形 3"/>
          <p:cNvSpPr/>
          <p:nvPr/>
        </p:nvSpPr>
        <p:spPr>
          <a:xfrm>
            <a:off x="4217184" y="2386471"/>
            <a:ext cx="3685624" cy="461665"/>
          </a:xfrm>
          <a:prstGeom prst="rect">
            <a:avLst/>
          </a:prstGeom>
        </p:spPr>
        <p:txBody>
          <a:bodyPr wrap="none">
            <a:spAutoFit/>
          </a:bodyPr>
          <a:lstStyle/>
          <a:p>
            <a:pPr lvl="1" algn="ctr">
              <a:spcBef>
                <a:spcPct val="0"/>
              </a:spcBef>
            </a:pPr>
            <a:r>
              <a:rPr lang="zh-CN" altLang="zh-CN" sz="2400" b="1" dirty="0">
                <a:solidFill>
                  <a:srgbClr val="000000"/>
                </a:solidFill>
              </a:rPr>
              <a:t>表</a:t>
            </a:r>
            <a:r>
              <a:rPr lang="en-US" altLang="zh-CN" sz="2400" b="1" dirty="0">
                <a:solidFill>
                  <a:srgbClr val="000000"/>
                </a:solidFill>
              </a:rPr>
              <a:t>6-3  </a:t>
            </a:r>
            <a:r>
              <a:rPr lang="zh-CN" altLang="zh-CN" sz="2400" b="1" dirty="0">
                <a:solidFill>
                  <a:srgbClr val="000000"/>
                </a:solidFill>
              </a:rPr>
              <a:t>障碍物穿透损耗</a:t>
            </a:r>
          </a:p>
        </p:txBody>
      </p:sp>
    </p:spTree>
    <p:extLst>
      <p:ext uri="{BB962C8B-B14F-4D97-AF65-F5344CB8AC3E}">
        <p14:creationId xmlns:p14="http://schemas.microsoft.com/office/powerpoint/2010/main" val="36153103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lvl="1" algn="just">
              <a:spcBef>
                <a:spcPct val="0"/>
              </a:spcBef>
            </a:pPr>
            <a:r>
              <a:rPr lang="en-US" altLang="zh-CN" dirty="0">
                <a:solidFill>
                  <a:srgbClr val="000000"/>
                </a:solidFill>
              </a:rPr>
              <a:t>2.60GHz</a:t>
            </a:r>
            <a:r>
              <a:rPr lang="zh-CN" altLang="zh-CN" dirty="0">
                <a:solidFill>
                  <a:srgbClr val="000000"/>
                </a:solidFill>
              </a:rPr>
              <a:t>无线通信技术特点</a:t>
            </a:r>
            <a:endParaRPr lang="en-US" altLang="zh-CN" dirty="0">
              <a:solidFill>
                <a:srgbClr val="000000"/>
              </a:solidFill>
            </a:endParaRPr>
          </a:p>
          <a:p>
            <a:pPr marL="0" lvl="1" indent="720000" algn="just">
              <a:spcBef>
                <a:spcPct val="0"/>
              </a:spcBef>
            </a:pPr>
            <a:r>
              <a:rPr lang="en-US" altLang="zh-CN" dirty="0">
                <a:solidFill>
                  <a:srgbClr val="000000"/>
                </a:solidFill>
              </a:rPr>
              <a:t>60GHz</a:t>
            </a:r>
            <a:r>
              <a:rPr lang="zh-CN" altLang="zh-CN" dirty="0">
                <a:solidFill>
                  <a:srgbClr val="000000"/>
                </a:solidFill>
              </a:rPr>
              <a:t>信号传输损耗高、绕射能力差的特点决定了它只适合于进行短距离视距通信（</a:t>
            </a:r>
            <a:r>
              <a:rPr lang="en-US" altLang="zh-CN" dirty="0">
                <a:solidFill>
                  <a:srgbClr val="000000"/>
                </a:solidFill>
              </a:rPr>
              <a:t>LOS</a:t>
            </a:r>
            <a:r>
              <a:rPr lang="zh-CN" altLang="zh-CN" dirty="0">
                <a:solidFill>
                  <a:srgbClr val="000000"/>
                </a:solidFill>
              </a:rPr>
              <a:t>），并且需要采用</a:t>
            </a:r>
            <a:r>
              <a:rPr lang="zh-CN" altLang="en-US" dirty="0">
                <a:solidFill>
                  <a:srgbClr val="000000"/>
                </a:solidFill>
              </a:rPr>
              <a:t>如下</a:t>
            </a:r>
            <a:r>
              <a:rPr lang="zh-CN" altLang="zh-CN" dirty="0">
                <a:solidFill>
                  <a:srgbClr val="000000"/>
                </a:solidFill>
              </a:rPr>
              <a:t>一些相应的技术措施来克服其不利影响和提升系统性能</a:t>
            </a:r>
            <a:r>
              <a:rPr lang="zh-CN" altLang="en-US" dirty="0">
                <a:solidFill>
                  <a:srgbClr val="000000"/>
                </a:solidFill>
              </a:rPr>
              <a:t>：</a:t>
            </a:r>
            <a:endParaRPr lang="en-US" altLang="zh-CN" dirty="0">
              <a:solidFill>
                <a:srgbClr val="000000"/>
              </a:solidFill>
            </a:endParaRPr>
          </a:p>
          <a:p>
            <a:pPr lvl="1" algn="just">
              <a:spcBef>
                <a:spcPct val="0"/>
              </a:spcBef>
              <a:buFont typeface="Wingdings" panose="05000000000000000000" pitchFamily="2" charset="2"/>
              <a:buChar char="n"/>
            </a:pPr>
            <a:r>
              <a:rPr lang="en-US" altLang="zh-CN" dirty="0"/>
              <a:t> </a:t>
            </a:r>
            <a:r>
              <a:rPr lang="zh-CN" altLang="zh-CN" dirty="0"/>
              <a:t>定向发射和接收</a:t>
            </a:r>
            <a:endParaRPr lang="en-US" altLang="zh-CN" dirty="0"/>
          </a:p>
          <a:p>
            <a:pPr lvl="1" algn="just">
              <a:spcBef>
                <a:spcPct val="0"/>
              </a:spcBef>
              <a:buFont typeface="Wingdings" panose="05000000000000000000" pitchFamily="2" charset="2"/>
              <a:buChar char="n"/>
            </a:pPr>
            <a:r>
              <a:rPr lang="en-US" altLang="zh-CN" dirty="0"/>
              <a:t> </a:t>
            </a:r>
            <a:r>
              <a:rPr lang="zh-CN" altLang="zh-CN" dirty="0"/>
              <a:t>多跳中继</a:t>
            </a:r>
            <a:endParaRPr lang="en-US" altLang="zh-CN" dirty="0"/>
          </a:p>
          <a:p>
            <a:pPr lvl="1" algn="just">
              <a:spcBef>
                <a:spcPct val="0"/>
              </a:spcBef>
              <a:buFont typeface="Wingdings" panose="05000000000000000000" pitchFamily="2" charset="2"/>
              <a:buChar char="n"/>
            </a:pPr>
            <a:r>
              <a:rPr lang="en-US" altLang="zh-CN" dirty="0"/>
              <a:t> </a:t>
            </a:r>
            <a:r>
              <a:rPr lang="zh-CN" altLang="zh-CN" dirty="0"/>
              <a:t>空间复用</a:t>
            </a:r>
            <a:endParaRPr lang="en-US" altLang="zh-CN" dirty="0"/>
          </a:p>
          <a:p>
            <a:pPr lvl="1" algn="just">
              <a:spcBef>
                <a:spcPct val="0"/>
              </a:spcBef>
              <a:buFont typeface="Wingdings" panose="05000000000000000000" pitchFamily="2" charset="2"/>
              <a:buChar char="n"/>
            </a:pPr>
            <a:r>
              <a:rPr lang="en-US" altLang="zh-CN" dirty="0"/>
              <a:t> </a:t>
            </a:r>
            <a:r>
              <a:rPr lang="zh-CN" altLang="zh-CN" dirty="0"/>
              <a:t>单载波调制与</a:t>
            </a:r>
            <a:r>
              <a:rPr lang="en-US" altLang="zh-CN" dirty="0"/>
              <a:t>OFDM</a:t>
            </a:r>
          </a:p>
          <a:p>
            <a:pPr marL="0" lvl="1" indent="720000" algn="just">
              <a:spcBef>
                <a:spcPct val="0"/>
              </a:spcBef>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6.4.2</a:t>
            </a:r>
            <a:r>
              <a:rPr lang="zh-CN" altLang="en-US" dirty="0"/>
              <a:t>  技术特点</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5648414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692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zh-CN" altLang="zh-CN" dirty="0"/>
              <a:t>学术界、工业界和标准化组织已经投入大量精力研究</a:t>
            </a:r>
            <a:r>
              <a:rPr lang="en-US" altLang="zh-CN" dirty="0"/>
              <a:t>60GHz</a:t>
            </a:r>
            <a:r>
              <a:rPr lang="zh-CN" altLang="zh-CN" dirty="0"/>
              <a:t>技术及标准。其中，工业界有</a:t>
            </a:r>
            <a:r>
              <a:rPr lang="en-US" altLang="zh-CN" dirty="0" err="1"/>
              <a:t>WirelessHD</a:t>
            </a:r>
            <a:r>
              <a:rPr lang="zh-CN" altLang="zh-CN" dirty="0"/>
              <a:t>和</a:t>
            </a:r>
            <a:r>
              <a:rPr lang="en-US" altLang="zh-CN" dirty="0" err="1"/>
              <a:t>WiGig</a:t>
            </a:r>
            <a:r>
              <a:rPr lang="zh-CN" altLang="zh-CN" dirty="0"/>
              <a:t>联盟，标准化组织有</a:t>
            </a:r>
            <a:r>
              <a:rPr lang="en-US" altLang="zh-CN" dirty="0"/>
              <a:t>ECMA</a:t>
            </a:r>
            <a:r>
              <a:rPr lang="zh-CN" altLang="zh-CN" dirty="0"/>
              <a:t>、</a:t>
            </a:r>
            <a:r>
              <a:rPr lang="en-US" altLang="zh-CN" dirty="0"/>
              <a:t>IEEE 802.15.3c</a:t>
            </a:r>
            <a:r>
              <a:rPr lang="zh-CN" altLang="zh-CN" dirty="0"/>
              <a:t>（</a:t>
            </a:r>
            <a:r>
              <a:rPr lang="en-US" altLang="zh-CN" dirty="0"/>
              <a:t>TG30</a:t>
            </a:r>
            <a:r>
              <a:rPr lang="zh-CN" altLang="zh-CN" dirty="0"/>
              <a:t>）和</a:t>
            </a:r>
            <a:r>
              <a:rPr lang="en-US" altLang="zh-CN" dirty="0"/>
              <a:t>IEEE 802.11ad</a:t>
            </a:r>
            <a:r>
              <a:rPr lang="zh-CN" altLang="zh-CN" dirty="0"/>
              <a:t>（</a:t>
            </a:r>
            <a:r>
              <a:rPr lang="en-US" altLang="zh-CN" dirty="0" err="1"/>
              <a:t>TGad</a:t>
            </a:r>
            <a:r>
              <a:rPr lang="zh-CN" altLang="zh-CN" dirty="0"/>
              <a:t>）小组。</a:t>
            </a:r>
          </a:p>
        </p:txBody>
      </p:sp>
      <p:sp>
        <p:nvSpPr>
          <p:cNvPr id="2" name="标题 1"/>
          <p:cNvSpPr>
            <a:spLocks noGrp="1"/>
          </p:cNvSpPr>
          <p:nvPr>
            <p:ph type="title"/>
          </p:nvPr>
        </p:nvSpPr>
        <p:spPr/>
        <p:txBody>
          <a:bodyPr/>
          <a:lstStyle/>
          <a:p>
            <a:pPr lvl="0"/>
            <a:r>
              <a:rPr lang="en-US" altLang="zh-CN" dirty="0"/>
              <a:t>6.4.3  60GHz</a:t>
            </a:r>
            <a:r>
              <a:rPr lang="zh-CN" altLang="zh-CN" dirty="0"/>
              <a:t>标准化进程</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
        <p:nvSpPr>
          <p:cNvPr id="6" name="内容占位符 2"/>
          <p:cNvSpPr txBox="1">
            <a:spLocks/>
          </p:cNvSpPr>
          <p:nvPr/>
        </p:nvSpPr>
        <p:spPr bwMode="auto">
          <a:xfrm>
            <a:off x="725996" y="3717032"/>
            <a:ext cx="10781420" cy="223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60GHz</a:t>
            </a:r>
            <a:r>
              <a:rPr lang="zh-CN" altLang="zh-CN" dirty="0"/>
              <a:t>无线通信系统的应用范围，涵盖毫米波高速无线通信，无线高清多媒体接口、汽车雷达、医疗成像等应用，各国在</a:t>
            </a:r>
            <a:r>
              <a:rPr lang="en-US" altLang="zh-CN" dirty="0"/>
              <a:t>60GHz</a:t>
            </a:r>
            <a:r>
              <a:rPr lang="zh-CN" altLang="zh-CN" dirty="0"/>
              <a:t>附近分配的连续频谱资源，都可以提供</a:t>
            </a:r>
            <a:r>
              <a:rPr lang="en-US" altLang="zh-CN" dirty="0"/>
              <a:t>5GHz</a:t>
            </a:r>
            <a:r>
              <a:rPr lang="zh-CN" altLang="zh-CN" dirty="0"/>
              <a:t>以上的频宽，实现</a:t>
            </a:r>
            <a:r>
              <a:rPr lang="en-US" altLang="zh-CN" dirty="0"/>
              <a:t>2</a:t>
            </a:r>
            <a:r>
              <a:rPr lang="zh-CN" altLang="zh-CN" dirty="0"/>
              <a:t>～</a:t>
            </a:r>
            <a:r>
              <a:rPr lang="en-US" altLang="zh-CN" dirty="0"/>
              <a:t>4Gb/s</a:t>
            </a:r>
            <a:r>
              <a:rPr lang="zh-CN" altLang="zh-CN" dirty="0"/>
              <a:t>的高传输速率的无线数据通信。</a:t>
            </a:r>
            <a:endParaRPr lang="en-US" altLang="zh-CN" dirty="0"/>
          </a:p>
          <a:p>
            <a:pPr lvl="2">
              <a:spcBef>
                <a:spcPct val="0"/>
              </a:spcBef>
            </a:pPr>
            <a:endParaRPr lang="en-US" altLang="zh-CN" dirty="0"/>
          </a:p>
        </p:txBody>
      </p:sp>
    </p:spTree>
    <p:extLst>
      <p:ext uri="{BB962C8B-B14F-4D97-AF65-F5344CB8AC3E}">
        <p14:creationId xmlns:p14="http://schemas.microsoft.com/office/powerpoint/2010/main" val="27496462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5185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en-US" altLang="zh-CN" dirty="0"/>
              <a:t> </a:t>
            </a:r>
            <a:r>
              <a:rPr lang="zh-CN" altLang="zh-CN" dirty="0"/>
              <a:t>无线个域网（</a:t>
            </a:r>
            <a:r>
              <a:rPr lang="en-US" altLang="zh-CN" dirty="0"/>
              <a:t>WPW</a:t>
            </a:r>
            <a:r>
              <a:rPr lang="zh-CN" altLang="zh-CN" dirty="0"/>
              <a:t>）</a:t>
            </a:r>
            <a:endParaRPr lang="en-US" altLang="zh-CN" dirty="0"/>
          </a:p>
          <a:p>
            <a:pPr marL="720000" lvl="2" indent="514350" algn="just">
              <a:spcBef>
                <a:spcPct val="0"/>
              </a:spcBef>
              <a:buFont typeface="Wingdings" panose="05000000000000000000" pitchFamily="2" charset="2"/>
              <a:buChar char="p"/>
            </a:pPr>
            <a:r>
              <a:rPr lang="en-US" altLang="zh-CN" sz="2800" dirty="0">
                <a:solidFill>
                  <a:srgbClr val="000000"/>
                </a:solidFill>
                <a:latin typeface="+mn-lt"/>
              </a:rPr>
              <a:t>60GHz</a:t>
            </a:r>
            <a:r>
              <a:rPr lang="zh-CN" altLang="zh-CN" sz="2800" dirty="0">
                <a:solidFill>
                  <a:srgbClr val="000000"/>
                </a:solidFill>
                <a:latin typeface="+mn-lt"/>
              </a:rPr>
              <a:t>无线通信具备高传输速率的特点，有利于无线个域网内电子设备之间的数据流传输，可以有效降低通信传输的时间，提高传输效率。例如，</a:t>
            </a:r>
            <a:r>
              <a:rPr lang="en-US" altLang="zh-CN" sz="2800" dirty="0">
                <a:solidFill>
                  <a:srgbClr val="000000"/>
                </a:solidFill>
                <a:latin typeface="+mn-lt"/>
              </a:rPr>
              <a:t>1GHz</a:t>
            </a:r>
            <a:r>
              <a:rPr lang="zh-CN" altLang="zh-CN" sz="2800" dirty="0">
                <a:solidFill>
                  <a:srgbClr val="000000"/>
                </a:solidFill>
                <a:latin typeface="+mn-lt"/>
              </a:rPr>
              <a:t>大小的数据，通过</a:t>
            </a:r>
            <a:r>
              <a:rPr lang="en-US" altLang="zh-CN" sz="2800" dirty="0">
                <a:solidFill>
                  <a:srgbClr val="000000"/>
                </a:solidFill>
                <a:latin typeface="+mn-lt"/>
              </a:rPr>
              <a:t>54Mb/s Wi-Fi</a:t>
            </a:r>
            <a:r>
              <a:rPr lang="zh-CN" altLang="zh-CN" sz="2800" dirty="0">
                <a:solidFill>
                  <a:srgbClr val="000000"/>
                </a:solidFill>
                <a:latin typeface="+mn-lt"/>
              </a:rPr>
              <a:t>网络传输大约需要</a:t>
            </a:r>
            <a:r>
              <a:rPr lang="en-US" altLang="zh-CN" sz="2800" dirty="0">
                <a:solidFill>
                  <a:srgbClr val="000000"/>
                </a:solidFill>
                <a:latin typeface="+mn-lt"/>
              </a:rPr>
              <a:t>159s</a:t>
            </a:r>
            <a:r>
              <a:rPr lang="zh-CN" altLang="zh-CN" sz="2800" dirty="0">
                <a:solidFill>
                  <a:srgbClr val="000000"/>
                </a:solidFill>
                <a:latin typeface="+mn-lt"/>
              </a:rPr>
              <a:t>，但是通过</a:t>
            </a:r>
            <a:r>
              <a:rPr lang="en-US" altLang="zh-CN" sz="2800" dirty="0">
                <a:solidFill>
                  <a:srgbClr val="000000"/>
                </a:solidFill>
                <a:latin typeface="+mn-lt"/>
              </a:rPr>
              <a:t>630Mb/s 60GHz</a:t>
            </a:r>
            <a:r>
              <a:rPr lang="zh-CN" altLang="zh-CN" sz="2800" dirty="0">
                <a:solidFill>
                  <a:srgbClr val="000000"/>
                </a:solidFill>
                <a:latin typeface="+mn-lt"/>
              </a:rPr>
              <a:t>网络仅需要</a:t>
            </a:r>
            <a:r>
              <a:rPr lang="en-US" altLang="zh-CN" sz="2800" dirty="0">
                <a:solidFill>
                  <a:srgbClr val="000000"/>
                </a:solidFill>
                <a:latin typeface="+mn-lt"/>
              </a:rPr>
              <a:t>13.5s</a:t>
            </a:r>
            <a:r>
              <a:rPr lang="zh-CN" altLang="zh-CN" sz="2800" dirty="0">
                <a:solidFill>
                  <a:srgbClr val="000000"/>
                </a:solidFill>
                <a:latin typeface="+mn-lt"/>
              </a:rPr>
              <a:t>。</a:t>
            </a:r>
          </a:p>
          <a:p>
            <a:pPr marL="1428750" lvl="2" indent="-514350">
              <a:spcBef>
                <a:spcPct val="0"/>
              </a:spcBef>
              <a:buFont typeface="Wingdings" panose="05000000000000000000" pitchFamily="2" charset="2"/>
              <a:buChar char="p"/>
            </a:pPr>
            <a:endParaRPr lang="zh-CN" altLang="zh-CN" dirty="0"/>
          </a:p>
        </p:txBody>
      </p:sp>
      <p:sp>
        <p:nvSpPr>
          <p:cNvPr id="2" name="标题 1"/>
          <p:cNvSpPr>
            <a:spLocks noGrp="1"/>
          </p:cNvSpPr>
          <p:nvPr>
            <p:ph type="title"/>
          </p:nvPr>
        </p:nvSpPr>
        <p:spPr/>
        <p:txBody>
          <a:bodyPr/>
          <a:lstStyle/>
          <a:p>
            <a:pPr lvl="0"/>
            <a:r>
              <a:rPr lang="en-US" altLang="zh-CN" dirty="0"/>
              <a:t>6.4.4  60GHz</a:t>
            </a:r>
            <a:r>
              <a:rPr lang="zh-CN" altLang="zh-CN" dirty="0"/>
              <a:t>技术的应用</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5854275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3025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zh-CN" dirty="0"/>
              <a:t>在</a:t>
            </a:r>
            <a:r>
              <a:rPr lang="en-US" altLang="zh-CN" dirty="0"/>
              <a:t>ZigBee</a:t>
            </a:r>
            <a:r>
              <a:rPr lang="zh-CN" altLang="zh-CN" dirty="0"/>
              <a:t>网络中存在</a:t>
            </a:r>
            <a:r>
              <a:rPr lang="en-US" altLang="zh-CN" dirty="0"/>
              <a:t>3</a:t>
            </a:r>
            <a:r>
              <a:rPr lang="zh-CN" altLang="zh-CN" dirty="0"/>
              <a:t>种逻辑设备类型，分别为</a:t>
            </a:r>
            <a:r>
              <a:rPr lang="en-US" altLang="zh-CN" dirty="0"/>
              <a:t>Coordinator</a:t>
            </a:r>
            <a:r>
              <a:rPr lang="zh-CN" altLang="zh-CN" dirty="0"/>
              <a:t>（</a:t>
            </a:r>
            <a:r>
              <a:rPr lang="zh-CN" altLang="zh-CN" dirty="0">
                <a:solidFill>
                  <a:srgbClr val="FF00FF"/>
                </a:solidFill>
              </a:rPr>
              <a:t>协调器</a:t>
            </a:r>
            <a:r>
              <a:rPr lang="zh-CN" altLang="zh-CN" dirty="0"/>
              <a:t>）、</a:t>
            </a:r>
            <a:r>
              <a:rPr lang="en-US" altLang="zh-CN" dirty="0"/>
              <a:t>Router</a:t>
            </a:r>
            <a:r>
              <a:rPr lang="zh-CN" altLang="zh-CN" dirty="0"/>
              <a:t>（</a:t>
            </a:r>
            <a:r>
              <a:rPr lang="zh-CN" altLang="zh-CN" dirty="0">
                <a:solidFill>
                  <a:srgbClr val="FF00FF"/>
                </a:solidFill>
              </a:rPr>
              <a:t>路由器</a:t>
            </a:r>
            <a:r>
              <a:rPr lang="zh-CN" altLang="zh-CN" dirty="0"/>
              <a:t>）和</a:t>
            </a:r>
            <a:r>
              <a:rPr lang="en-US" altLang="zh-CN" dirty="0"/>
              <a:t>End-Device</a:t>
            </a:r>
            <a:r>
              <a:rPr lang="zh-CN" altLang="zh-CN" dirty="0"/>
              <a:t>（</a:t>
            </a:r>
            <a:r>
              <a:rPr lang="zh-CN" altLang="zh-CN" dirty="0">
                <a:solidFill>
                  <a:srgbClr val="FF00FF"/>
                </a:solidFill>
              </a:rPr>
              <a:t>终端设备</a:t>
            </a:r>
            <a:r>
              <a:rPr lang="zh-CN" altLang="zh-CN" dirty="0"/>
              <a:t>）。</a:t>
            </a:r>
            <a:r>
              <a:rPr lang="en-US" altLang="zh-CN" dirty="0"/>
              <a:t>ZigBee</a:t>
            </a:r>
            <a:r>
              <a:rPr lang="zh-CN" altLang="zh-CN" dirty="0"/>
              <a:t>网络由一个协调器、多个路由器和多个终端设备组成。</a:t>
            </a:r>
            <a:r>
              <a:rPr lang="zh-CN" altLang="zh-CN" dirty="0" smtClean="0"/>
              <a:t>图</a:t>
            </a:r>
            <a:r>
              <a:rPr lang="zh-CN" altLang="en-US" dirty="0" smtClean="0"/>
              <a:t>示</a:t>
            </a:r>
            <a:r>
              <a:rPr lang="zh-CN" altLang="zh-CN" dirty="0" smtClean="0"/>
              <a:t>是</a:t>
            </a:r>
            <a:r>
              <a:rPr lang="zh-CN" altLang="zh-CN" dirty="0"/>
              <a:t>一个简单的</a:t>
            </a:r>
            <a:r>
              <a:rPr lang="en-US" altLang="zh-CN" dirty="0"/>
              <a:t>ZigBee</a:t>
            </a:r>
            <a:r>
              <a:rPr lang="zh-CN" altLang="zh-CN" dirty="0"/>
              <a:t>网络示意图，其中黑色节点为协调器，灰色节点为路由器，白色节点为终端设备。</a:t>
            </a:r>
            <a:endParaRPr lang="en-US" altLang="zh-CN" dirty="0"/>
          </a:p>
          <a:p>
            <a:pPr marL="0" indent="0">
              <a:spcBef>
                <a:spcPct val="0"/>
              </a:spcBef>
              <a:buNone/>
            </a:pPr>
            <a:endParaRPr lang="zh-CN" altLang="zh-CN"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6.1.1  </a:t>
            </a:r>
            <a:r>
              <a:rPr lang="zh-CN" altLang="en-US" dirty="0"/>
              <a:t>概述</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
        <p:nvSpPr>
          <p:cNvPr id="6" name="内容占位符 2"/>
          <p:cNvSpPr txBox="1">
            <a:spLocks/>
          </p:cNvSpPr>
          <p:nvPr/>
        </p:nvSpPr>
        <p:spPr bwMode="auto">
          <a:xfrm>
            <a:off x="6240016" y="6165304"/>
            <a:ext cx="3600400" cy="514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ctr">
              <a:spcBef>
                <a:spcPct val="0"/>
              </a:spcBef>
              <a:buNone/>
            </a:pPr>
            <a:r>
              <a:rPr lang="zh-CN" altLang="zh-CN" sz="2400" kern="500" dirty="0" smtClean="0">
                <a:latin typeface="汉仪中黑简"/>
                <a:cs typeface="Courier New" panose="02070309020205020404" pitchFamily="49" charset="0"/>
              </a:rPr>
              <a:t>图</a:t>
            </a:r>
            <a:r>
              <a:rPr lang="en-US" altLang="zh-CN" sz="2400" kern="500" dirty="0">
                <a:latin typeface="汉仪中黑简"/>
                <a:cs typeface="Courier New" panose="02070309020205020404" pitchFamily="49" charset="0"/>
              </a:rPr>
              <a:t>6-1 ZigBee</a:t>
            </a:r>
            <a:r>
              <a:rPr lang="zh-CN" altLang="zh-CN" sz="2400" kern="500" dirty="0">
                <a:latin typeface="汉仪中黑简"/>
                <a:cs typeface="Courier New" panose="02070309020205020404" pitchFamily="49" charset="0"/>
              </a:rPr>
              <a:t>网络示意图</a:t>
            </a:r>
            <a:endParaRPr lang="zh-CN" altLang="zh-CN" sz="2400" kern="900" dirty="0">
              <a:latin typeface="汉仪中黑简"/>
              <a:cs typeface="Courier New" panose="02070309020205020404" pitchFamily="49" charset="0"/>
            </a:endParaRPr>
          </a:p>
          <a:p>
            <a:pPr marL="0" indent="0">
              <a:spcBef>
                <a:spcPct val="0"/>
              </a:spcBef>
              <a:buNone/>
            </a:pPr>
            <a:endParaRPr lang="zh-CN" altLang="zh-CN" sz="2400" dirty="0"/>
          </a:p>
        </p:txBody>
      </p:sp>
      <p:sp>
        <p:nvSpPr>
          <p:cNvPr id="7" name="矩形 6"/>
          <p:cNvSpPr/>
          <p:nvPr/>
        </p:nvSpPr>
        <p:spPr>
          <a:xfrm>
            <a:off x="3638673" y="1484784"/>
            <a:ext cx="184731" cy="369332"/>
          </a:xfrm>
          <a:prstGeom prst="rect">
            <a:avLst/>
          </a:prstGeom>
        </p:spPr>
        <p:txBody>
          <a:bodyPr wrap="none">
            <a:spAutoFit/>
          </a:bodyPr>
          <a:lstStyle/>
          <a:p>
            <a:pPr lvl="0"/>
            <a:endParaRPr lang="en-US" altLang="zh-CN" dirty="0"/>
          </a:p>
        </p:txBody>
      </p:sp>
      <p:pic>
        <p:nvPicPr>
          <p:cNvPr id="8" name="图片 7">
            <a:extLst>
              <a:ext uri="{FF2B5EF4-FFF2-40B4-BE49-F238E27FC236}">
                <a16:creationId xmlns:a16="http://schemas.microsoft.com/office/drawing/2014/main" id="{CB453F1F-9429-49B0-A218-F41953AE0F61}"/>
              </a:ext>
            </a:extLst>
          </p:cNvPr>
          <p:cNvPicPr>
            <a:picLocks noChangeAspect="1"/>
          </p:cNvPicPr>
          <p:nvPr/>
        </p:nvPicPr>
        <p:blipFill>
          <a:blip r:embed="rId3"/>
          <a:stretch>
            <a:fillRect/>
          </a:stretch>
        </p:blipFill>
        <p:spPr>
          <a:xfrm>
            <a:off x="6456040" y="3861048"/>
            <a:ext cx="3272431" cy="2201030"/>
          </a:xfrm>
          <a:prstGeom prst="rect">
            <a:avLst/>
          </a:prstGeom>
        </p:spPr>
      </p:pic>
    </p:spTree>
    <p:extLst>
      <p:ext uri="{BB962C8B-B14F-4D97-AF65-F5344CB8AC3E}">
        <p14:creationId xmlns:p14="http://schemas.microsoft.com/office/powerpoint/2010/main" val="18526518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3563"/>
            <a:ext cx="5040560" cy="4039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en-US" altLang="zh-CN" dirty="0"/>
              <a:t> </a:t>
            </a:r>
            <a:r>
              <a:rPr lang="zh-CN" altLang="zh-CN" dirty="0"/>
              <a:t>无线高清多媒体接口</a:t>
            </a:r>
            <a:endParaRPr lang="en-US" altLang="zh-CN" dirty="0"/>
          </a:p>
          <a:p>
            <a:pPr marL="720000" lvl="2" indent="514350" algn="just">
              <a:spcBef>
                <a:spcPct val="0"/>
              </a:spcBef>
              <a:buFont typeface="Wingdings" panose="05000000000000000000" pitchFamily="2" charset="2"/>
              <a:buChar char="p"/>
            </a:pPr>
            <a:r>
              <a:rPr lang="zh-CN" altLang="zh-CN" sz="2800" dirty="0">
                <a:solidFill>
                  <a:srgbClr val="000000"/>
                </a:solidFill>
                <a:latin typeface="+mn-lt"/>
              </a:rPr>
              <a:t>可以利用</a:t>
            </a:r>
            <a:r>
              <a:rPr lang="en-US" altLang="zh-CN" sz="2800" dirty="0">
                <a:solidFill>
                  <a:srgbClr val="000000"/>
                </a:solidFill>
                <a:latin typeface="+mn-lt"/>
              </a:rPr>
              <a:t>60GHz</a:t>
            </a:r>
            <a:r>
              <a:rPr lang="zh-CN" altLang="zh-CN" sz="2800" dirty="0" smtClean="0">
                <a:solidFill>
                  <a:srgbClr val="000000"/>
                </a:solidFill>
                <a:latin typeface="+mn-lt"/>
              </a:rPr>
              <a:t>无线通信</a:t>
            </a:r>
            <a:r>
              <a:rPr lang="zh-CN" altLang="zh-CN" sz="2800" dirty="0">
                <a:solidFill>
                  <a:srgbClr val="000000"/>
                </a:solidFill>
                <a:latin typeface="+mn-lt"/>
              </a:rPr>
              <a:t>系统供用户</a:t>
            </a:r>
            <a:r>
              <a:rPr lang="zh-CN" altLang="zh-CN" sz="2800" dirty="0" smtClean="0">
                <a:solidFill>
                  <a:srgbClr val="000000"/>
                </a:solidFill>
                <a:latin typeface="+mn-lt"/>
              </a:rPr>
              <a:t>通过</a:t>
            </a:r>
            <a:r>
              <a:rPr lang="en-US" altLang="zh-CN" sz="2800" dirty="0">
                <a:solidFill>
                  <a:srgbClr val="000000"/>
                </a:solidFill>
                <a:latin typeface="+mn-lt"/>
              </a:rPr>
              <a:t>DVD</a:t>
            </a:r>
            <a:r>
              <a:rPr lang="zh-CN" altLang="zh-CN" sz="2800" dirty="0">
                <a:solidFill>
                  <a:srgbClr val="000000"/>
                </a:solidFill>
                <a:latin typeface="+mn-lt"/>
              </a:rPr>
              <a:t>、机顶盒、</a:t>
            </a:r>
            <a:r>
              <a:rPr lang="zh-CN" altLang="zh-CN" sz="2800" dirty="0" smtClean="0">
                <a:solidFill>
                  <a:srgbClr val="000000"/>
                </a:solidFill>
                <a:latin typeface="+mn-lt"/>
              </a:rPr>
              <a:t>手机等</a:t>
            </a:r>
            <a:r>
              <a:rPr lang="zh-CN" altLang="zh-CN" sz="2800" dirty="0">
                <a:solidFill>
                  <a:srgbClr val="000000"/>
                </a:solidFill>
                <a:latin typeface="+mn-lt"/>
              </a:rPr>
              <a:t>终端以无线方式</a:t>
            </a:r>
            <a:r>
              <a:rPr lang="zh-CN" altLang="zh-CN" sz="2800" dirty="0" smtClean="0">
                <a:solidFill>
                  <a:srgbClr val="000000"/>
                </a:solidFill>
                <a:latin typeface="+mn-lt"/>
              </a:rPr>
              <a:t>向显示器</a:t>
            </a:r>
            <a:r>
              <a:rPr lang="zh-CN" altLang="zh-CN" sz="2800" dirty="0">
                <a:solidFill>
                  <a:srgbClr val="000000"/>
                </a:solidFill>
                <a:latin typeface="+mn-lt"/>
              </a:rPr>
              <a:t>、扬声器</a:t>
            </a:r>
            <a:r>
              <a:rPr lang="zh-CN" altLang="zh-CN" sz="2800" dirty="0" smtClean="0">
                <a:solidFill>
                  <a:srgbClr val="000000"/>
                </a:solidFill>
                <a:latin typeface="+mn-lt"/>
              </a:rPr>
              <a:t>系统传送</a:t>
            </a:r>
            <a:r>
              <a:rPr lang="zh-CN" altLang="zh-CN" sz="2800" dirty="0">
                <a:solidFill>
                  <a:srgbClr val="000000"/>
                </a:solidFill>
                <a:latin typeface="+mn-lt"/>
              </a:rPr>
              <a:t>非压缩方式的</a:t>
            </a:r>
            <a:r>
              <a:rPr lang="zh-CN" altLang="zh-CN" sz="2800" dirty="0" smtClean="0">
                <a:solidFill>
                  <a:srgbClr val="000000"/>
                </a:solidFill>
                <a:latin typeface="+mn-lt"/>
              </a:rPr>
              <a:t>视频</a:t>
            </a:r>
            <a:r>
              <a:rPr lang="zh-CN" altLang="zh-CN" sz="2800" dirty="0">
                <a:solidFill>
                  <a:srgbClr val="000000"/>
                </a:solidFill>
                <a:latin typeface="+mn-lt"/>
              </a:rPr>
              <a:t>音频数据。</a:t>
            </a:r>
            <a:endParaRPr lang="en-US" altLang="zh-CN" sz="2800" dirty="0">
              <a:solidFill>
                <a:srgbClr val="000000"/>
              </a:solidFill>
              <a:latin typeface="+mn-lt"/>
            </a:endParaRPr>
          </a:p>
          <a:p>
            <a:pPr marL="1428750" lvl="2" indent="-514350" algn="just">
              <a:spcBef>
                <a:spcPct val="0"/>
              </a:spcBef>
              <a:buFont typeface="Wingdings" panose="05000000000000000000" pitchFamily="2" charset="2"/>
              <a:buChar char="p"/>
            </a:pPr>
            <a:endParaRPr lang="zh-CN" altLang="zh-CN" dirty="0"/>
          </a:p>
          <a:p>
            <a:pPr marL="1428750" lvl="2" indent="-514350">
              <a:spcBef>
                <a:spcPct val="0"/>
              </a:spcBef>
              <a:buFont typeface="Wingdings" panose="05000000000000000000" pitchFamily="2" charset="2"/>
              <a:buChar char="p"/>
            </a:pPr>
            <a:endParaRPr lang="zh-CN" altLang="zh-CN" dirty="0"/>
          </a:p>
        </p:txBody>
      </p:sp>
      <p:sp>
        <p:nvSpPr>
          <p:cNvPr id="2" name="标题 1"/>
          <p:cNvSpPr>
            <a:spLocks noGrp="1"/>
          </p:cNvSpPr>
          <p:nvPr>
            <p:ph type="title"/>
          </p:nvPr>
        </p:nvSpPr>
        <p:spPr/>
        <p:txBody>
          <a:bodyPr/>
          <a:lstStyle/>
          <a:p>
            <a:pPr lvl="0"/>
            <a:r>
              <a:rPr lang="en-US" altLang="zh-CN" dirty="0"/>
              <a:t>6.4.4  60GHz</a:t>
            </a:r>
            <a:r>
              <a:rPr lang="zh-CN" altLang="zh-CN" dirty="0"/>
              <a:t>技术的应用</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7" name="图片 6">
            <a:extLst>
              <a:ext uri="{FF2B5EF4-FFF2-40B4-BE49-F238E27FC236}">
                <a16:creationId xmlns:a16="http://schemas.microsoft.com/office/drawing/2014/main" id="{1A95979F-62CD-494C-89C4-15AAC5065BDD}"/>
              </a:ext>
            </a:extLst>
          </p:cNvPr>
          <p:cNvPicPr>
            <a:picLocks noChangeAspect="1"/>
          </p:cNvPicPr>
          <p:nvPr/>
        </p:nvPicPr>
        <p:blipFill>
          <a:blip r:embed="rId3"/>
          <a:stretch>
            <a:fillRect/>
          </a:stretch>
        </p:blipFill>
        <p:spPr>
          <a:xfrm>
            <a:off x="5951984" y="1352985"/>
            <a:ext cx="5761219" cy="4419983"/>
          </a:xfrm>
          <a:prstGeom prst="rect">
            <a:avLst/>
          </a:prstGeom>
        </p:spPr>
      </p:pic>
    </p:spTree>
    <p:extLst>
      <p:ext uri="{BB962C8B-B14F-4D97-AF65-F5344CB8AC3E}">
        <p14:creationId xmlns:p14="http://schemas.microsoft.com/office/powerpoint/2010/main" val="421854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5185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en-US" altLang="zh-CN" dirty="0"/>
              <a:t> </a:t>
            </a:r>
            <a:r>
              <a:rPr lang="zh-CN" altLang="zh-CN" dirty="0"/>
              <a:t>汽车雷达</a:t>
            </a:r>
            <a:endParaRPr lang="en-US" altLang="zh-CN" dirty="0"/>
          </a:p>
          <a:p>
            <a:pPr marL="720000" lvl="2" indent="514350" algn="just">
              <a:spcBef>
                <a:spcPct val="0"/>
              </a:spcBef>
              <a:buFont typeface="Wingdings" panose="05000000000000000000" pitchFamily="2" charset="2"/>
              <a:buChar char="p"/>
            </a:pPr>
            <a:r>
              <a:rPr lang="zh-CN" altLang="zh-CN" sz="2800" dirty="0">
                <a:solidFill>
                  <a:srgbClr val="000000"/>
                </a:solidFill>
                <a:latin typeface="+mn-lt"/>
              </a:rPr>
              <a:t>近几十年来，多家汽车公司投入巨资，先后研究成功了</a:t>
            </a:r>
            <a:r>
              <a:rPr lang="en-US" altLang="zh-CN" sz="2800" dirty="0">
                <a:solidFill>
                  <a:srgbClr val="000000"/>
                </a:solidFill>
                <a:latin typeface="+mn-lt"/>
              </a:rPr>
              <a:t>24GHz</a:t>
            </a:r>
            <a:r>
              <a:rPr lang="zh-CN" altLang="zh-CN" sz="2800" dirty="0">
                <a:solidFill>
                  <a:srgbClr val="000000"/>
                </a:solidFill>
                <a:latin typeface="+mn-lt"/>
              </a:rPr>
              <a:t>、</a:t>
            </a:r>
            <a:r>
              <a:rPr lang="en-US" altLang="zh-CN" sz="2800" dirty="0">
                <a:solidFill>
                  <a:srgbClr val="000000"/>
                </a:solidFill>
                <a:latin typeface="+mn-lt"/>
              </a:rPr>
              <a:t>60GHz</a:t>
            </a:r>
            <a:r>
              <a:rPr lang="zh-CN" altLang="zh-CN" sz="2800" dirty="0">
                <a:solidFill>
                  <a:srgbClr val="000000"/>
                </a:solidFill>
                <a:latin typeface="+mn-lt"/>
              </a:rPr>
              <a:t>、</a:t>
            </a:r>
            <a:r>
              <a:rPr lang="en-US" altLang="zh-CN" sz="2800" dirty="0">
                <a:solidFill>
                  <a:srgbClr val="000000"/>
                </a:solidFill>
                <a:latin typeface="+mn-lt"/>
              </a:rPr>
              <a:t>76.5GHz</a:t>
            </a:r>
            <a:r>
              <a:rPr lang="zh-CN" altLang="zh-CN" sz="2800" dirty="0">
                <a:solidFill>
                  <a:srgbClr val="000000"/>
                </a:solidFill>
                <a:latin typeface="+mn-lt"/>
              </a:rPr>
              <a:t>等频率的单脉冲和调制连续波两种体制的雷达系统，这两种体制的雷达系统已经在高档轿车中应用</a:t>
            </a:r>
            <a:r>
              <a:rPr lang="zh-CN" altLang="en-US" sz="2800" dirty="0">
                <a:solidFill>
                  <a:srgbClr val="000000"/>
                </a:solidFill>
                <a:latin typeface="+mn-lt"/>
              </a:rPr>
              <a:t>。</a:t>
            </a:r>
            <a:endParaRPr lang="en-US" altLang="zh-CN" sz="2800" dirty="0">
              <a:solidFill>
                <a:srgbClr val="000000"/>
              </a:solidFill>
              <a:latin typeface="+mn-lt"/>
            </a:endParaRPr>
          </a:p>
          <a:p>
            <a:pPr marL="720000" lvl="2" indent="514350" algn="just">
              <a:spcBef>
                <a:spcPct val="0"/>
              </a:spcBef>
              <a:buFont typeface="Wingdings" panose="05000000000000000000" pitchFamily="2" charset="2"/>
              <a:buChar char="p"/>
            </a:pPr>
            <a:r>
              <a:rPr lang="zh-CN" altLang="en-US" sz="2800" dirty="0">
                <a:solidFill>
                  <a:srgbClr val="000000"/>
                </a:solidFill>
                <a:latin typeface="+mn-lt"/>
              </a:rPr>
              <a:t>如图为</a:t>
            </a:r>
            <a:r>
              <a:rPr lang="en-US" altLang="zh-CN" sz="2800" dirty="0">
                <a:solidFill>
                  <a:srgbClr val="000000"/>
                </a:solidFill>
                <a:latin typeface="+mn-lt"/>
              </a:rPr>
              <a:t>60GHZ</a:t>
            </a:r>
            <a:r>
              <a:rPr lang="zh-CN" altLang="en-US" sz="2800" dirty="0">
                <a:solidFill>
                  <a:srgbClr val="000000"/>
                </a:solidFill>
                <a:latin typeface="+mn-lt"/>
              </a:rPr>
              <a:t>雷达传感器</a:t>
            </a:r>
          </a:p>
          <a:p>
            <a:pPr lvl="2" algn="just">
              <a:spcBef>
                <a:spcPct val="0"/>
              </a:spcBef>
            </a:pPr>
            <a:endParaRPr lang="en-US" altLang="zh-CN" dirty="0"/>
          </a:p>
        </p:txBody>
      </p:sp>
      <p:sp>
        <p:nvSpPr>
          <p:cNvPr id="2" name="标题 1"/>
          <p:cNvSpPr>
            <a:spLocks noGrp="1"/>
          </p:cNvSpPr>
          <p:nvPr>
            <p:ph type="title"/>
          </p:nvPr>
        </p:nvSpPr>
        <p:spPr/>
        <p:txBody>
          <a:bodyPr/>
          <a:lstStyle/>
          <a:p>
            <a:pPr lvl="0"/>
            <a:r>
              <a:rPr lang="en-US" altLang="zh-CN" dirty="0"/>
              <a:t>6.4.4  60GHz</a:t>
            </a:r>
            <a:r>
              <a:rPr lang="zh-CN" altLang="zh-CN" dirty="0"/>
              <a:t>技术的应用</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7" name="图片 6">
            <a:extLst>
              <a:ext uri="{FF2B5EF4-FFF2-40B4-BE49-F238E27FC236}">
                <a16:creationId xmlns:a16="http://schemas.microsoft.com/office/drawing/2014/main" id="{83262534-4E6C-4F2C-986F-23073EF9F50F}"/>
              </a:ext>
            </a:extLst>
          </p:cNvPr>
          <p:cNvPicPr>
            <a:picLocks noChangeAspect="1"/>
          </p:cNvPicPr>
          <p:nvPr/>
        </p:nvPicPr>
        <p:blipFill rotWithShape="1">
          <a:blip r:embed="rId3">
            <a:extLst>
              <a:ext uri="{28A0092B-C50C-407E-A947-70E740481C1C}">
                <a14:useLocalDpi xmlns:a14="http://schemas.microsoft.com/office/drawing/2010/main" val="0"/>
              </a:ext>
            </a:extLst>
          </a:blip>
          <a:srcRect l="50000" t="50000" r="28738" b="26889"/>
          <a:stretch/>
        </p:blipFill>
        <p:spPr>
          <a:xfrm>
            <a:off x="7968208" y="3573016"/>
            <a:ext cx="2592288" cy="1584176"/>
          </a:xfrm>
          <a:prstGeom prst="rect">
            <a:avLst/>
          </a:prstGeom>
        </p:spPr>
      </p:pic>
    </p:spTree>
    <p:extLst>
      <p:ext uri="{BB962C8B-B14F-4D97-AF65-F5344CB8AC3E}">
        <p14:creationId xmlns:p14="http://schemas.microsoft.com/office/powerpoint/2010/main" val="26700012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5185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en-US" altLang="zh-CN" dirty="0"/>
              <a:t> </a:t>
            </a:r>
            <a:r>
              <a:rPr lang="zh-CN" altLang="zh-CN" dirty="0"/>
              <a:t>医疗成像</a:t>
            </a:r>
            <a:endParaRPr lang="en-US" altLang="zh-CN" dirty="0"/>
          </a:p>
          <a:p>
            <a:pPr marL="720000" lvl="2" indent="514350" algn="just">
              <a:spcBef>
                <a:spcPct val="0"/>
              </a:spcBef>
              <a:buFont typeface="Wingdings" panose="05000000000000000000" pitchFamily="2" charset="2"/>
              <a:buChar char="p"/>
            </a:pPr>
            <a:r>
              <a:rPr lang="zh-CN" altLang="zh-CN" sz="2800" dirty="0">
                <a:solidFill>
                  <a:srgbClr val="000000"/>
                </a:solidFill>
                <a:latin typeface="+mn-lt"/>
              </a:rPr>
              <a:t>无线毫米波通信可以提供</a:t>
            </a:r>
            <a:r>
              <a:rPr lang="en-US" altLang="zh-CN" sz="2800" dirty="0">
                <a:solidFill>
                  <a:srgbClr val="000000"/>
                </a:solidFill>
                <a:latin typeface="+mn-lt"/>
              </a:rPr>
              <a:t>5Gb/s</a:t>
            </a:r>
            <a:r>
              <a:rPr lang="zh-CN" altLang="zh-CN" sz="2800" dirty="0">
                <a:solidFill>
                  <a:srgbClr val="000000"/>
                </a:solidFill>
                <a:latin typeface="+mn-lt"/>
              </a:rPr>
              <a:t>的传输速率，则可以提高医疗设备的移动性和灵活性</a:t>
            </a:r>
            <a:r>
              <a:rPr lang="zh-CN" altLang="en-US" sz="2800" dirty="0">
                <a:solidFill>
                  <a:srgbClr val="000000"/>
                </a:solidFill>
                <a:latin typeface="+mn-lt"/>
              </a:rPr>
              <a:t>。</a:t>
            </a:r>
            <a:endParaRPr lang="en-US" altLang="zh-CN" sz="2800" dirty="0">
              <a:solidFill>
                <a:srgbClr val="000000"/>
              </a:solidFill>
              <a:latin typeface="+mn-lt"/>
            </a:endParaRPr>
          </a:p>
          <a:p>
            <a:pPr lvl="1" algn="just">
              <a:spcBef>
                <a:spcPct val="0"/>
              </a:spcBef>
              <a:buFont typeface="Wingdings" panose="05000000000000000000" pitchFamily="2" charset="2"/>
              <a:buChar char="n"/>
            </a:pPr>
            <a:r>
              <a:rPr lang="en-US" altLang="zh-CN" dirty="0"/>
              <a:t> </a:t>
            </a:r>
            <a:r>
              <a:rPr lang="zh-CN" altLang="zh-CN" dirty="0"/>
              <a:t>点对点链路</a:t>
            </a:r>
            <a:endParaRPr lang="en-US" altLang="zh-CN" dirty="0"/>
          </a:p>
          <a:p>
            <a:pPr marL="720000" lvl="2" indent="514350" algn="just">
              <a:spcBef>
                <a:spcPct val="0"/>
              </a:spcBef>
              <a:buFont typeface="Wingdings" panose="05000000000000000000" pitchFamily="2" charset="2"/>
              <a:buChar char="p"/>
            </a:pPr>
            <a:r>
              <a:rPr lang="zh-CN" altLang="zh-CN" sz="2800" dirty="0">
                <a:solidFill>
                  <a:srgbClr val="000000"/>
                </a:solidFill>
                <a:latin typeface="+mn-lt"/>
              </a:rPr>
              <a:t>点对点链路应用于无线通信回传，采用高增益天线以扩大链路的范围。</a:t>
            </a:r>
            <a:endParaRPr lang="en-US" altLang="zh-CN" sz="2800" dirty="0">
              <a:solidFill>
                <a:srgbClr val="000000"/>
              </a:solidFill>
              <a:latin typeface="+mn-lt"/>
            </a:endParaRPr>
          </a:p>
          <a:p>
            <a:pPr lvl="1" algn="just">
              <a:spcBef>
                <a:spcPct val="0"/>
              </a:spcBef>
              <a:buFont typeface="Wingdings" panose="05000000000000000000" pitchFamily="2" charset="2"/>
              <a:buChar char="n"/>
            </a:pPr>
            <a:r>
              <a:rPr lang="en-US" altLang="zh-CN" dirty="0"/>
              <a:t> </a:t>
            </a:r>
            <a:r>
              <a:rPr lang="zh-CN" altLang="zh-CN" dirty="0"/>
              <a:t>卫星星际通信</a:t>
            </a:r>
            <a:endParaRPr lang="en-US" altLang="zh-CN" dirty="0"/>
          </a:p>
          <a:p>
            <a:pPr marL="720000" lvl="2" indent="514350" algn="just">
              <a:spcBef>
                <a:spcPct val="0"/>
              </a:spcBef>
              <a:buFont typeface="Wingdings" panose="05000000000000000000" pitchFamily="2" charset="2"/>
              <a:buChar char="p"/>
            </a:pPr>
            <a:r>
              <a:rPr lang="zh-CN" altLang="zh-CN" sz="2800" dirty="0">
                <a:solidFill>
                  <a:srgbClr val="000000"/>
                </a:solidFill>
                <a:latin typeface="+mn-lt"/>
              </a:rPr>
              <a:t>采用</a:t>
            </a:r>
            <a:r>
              <a:rPr lang="en-US" altLang="zh-CN" sz="2800" dirty="0">
                <a:solidFill>
                  <a:srgbClr val="000000"/>
                </a:solidFill>
                <a:latin typeface="+mn-lt"/>
              </a:rPr>
              <a:t>60GHz</a:t>
            </a:r>
            <a:r>
              <a:rPr lang="zh-CN" altLang="zh-CN" sz="2800" dirty="0">
                <a:solidFill>
                  <a:srgbClr val="000000"/>
                </a:solidFill>
                <a:latin typeface="+mn-lt"/>
              </a:rPr>
              <a:t>频段作为星座各卫星之间的交叉通信频率，由于此频率的大气损耗高，不易受到地面的干扰，保密性强。</a:t>
            </a:r>
          </a:p>
          <a:p>
            <a:pPr marL="1428750" lvl="2" indent="-514350" algn="just">
              <a:spcBef>
                <a:spcPct val="0"/>
              </a:spcBef>
              <a:buFont typeface="Wingdings" panose="05000000000000000000" pitchFamily="2" charset="2"/>
              <a:buChar char="p"/>
            </a:pPr>
            <a:endParaRPr lang="zh-CN" altLang="zh-CN" dirty="0"/>
          </a:p>
        </p:txBody>
      </p:sp>
      <p:sp>
        <p:nvSpPr>
          <p:cNvPr id="2" name="标题 1"/>
          <p:cNvSpPr>
            <a:spLocks noGrp="1"/>
          </p:cNvSpPr>
          <p:nvPr>
            <p:ph type="title"/>
          </p:nvPr>
        </p:nvSpPr>
        <p:spPr/>
        <p:txBody>
          <a:bodyPr/>
          <a:lstStyle/>
          <a:p>
            <a:pPr lvl="0"/>
            <a:r>
              <a:rPr lang="en-US" altLang="zh-CN" dirty="0"/>
              <a:t>6.4.4  60GHz</a:t>
            </a:r>
            <a:r>
              <a:rPr lang="zh-CN" altLang="zh-CN" dirty="0"/>
              <a:t>技术的应用</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1198955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  </a:t>
            </a:r>
            <a:r>
              <a:rPr lang="zh-CN" altLang="en-US" dirty="0"/>
              <a:t>超宽带技术</a:t>
            </a:r>
          </a:p>
        </p:txBody>
      </p:sp>
      <p:sp>
        <p:nvSpPr>
          <p:cNvPr id="3" name="文本占位符 2"/>
          <p:cNvSpPr>
            <a:spLocks noGrp="1"/>
          </p:cNvSpPr>
          <p:nvPr>
            <p:ph type="body" idx="1"/>
          </p:nvPr>
        </p:nvSpPr>
        <p:spPr/>
        <p:txBody>
          <a:bodyPr anchor="ctr"/>
          <a:lstStyle/>
          <a:p>
            <a:pPr marL="0" indent="0" algn="ctr">
              <a:spcBef>
                <a:spcPct val="0"/>
              </a:spcBef>
              <a:buNone/>
            </a:pPr>
            <a:r>
              <a:rPr lang="en-US" altLang="zh-CN" sz="4000" dirty="0"/>
              <a:t>6.5  </a:t>
            </a:r>
            <a:r>
              <a:rPr lang="zh-CN" altLang="en-US" sz="4000" dirty="0"/>
              <a:t>超宽带技术</a:t>
            </a:r>
          </a:p>
        </p:txBody>
      </p:sp>
    </p:spTree>
    <p:extLst>
      <p:ext uri="{BB962C8B-B14F-4D97-AF65-F5344CB8AC3E}">
        <p14:creationId xmlns:p14="http://schemas.microsoft.com/office/powerpoint/2010/main" val="38351647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ED2B6-7144-4197-B3FF-9F498464B5EB}"/>
              </a:ext>
            </a:extLst>
          </p:cNvPr>
          <p:cNvSpPr>
            <a:spLocks noGrp="1"/>
          </p:cNvSpPr>
          <p:nvPr>
            <p:ph type="sldNum" sz="quarter" idx="4294967295"/>
          </p:nvPr>
        </p:nvSpPr>
        <p:spPr>
          <a:xfrm>
            <a:off x="9652000" y="6360583"/>
            <a:ext cx="25400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800" b="0" i="0" u="none" strike="noStrike" kern="1200" cap="none" spc="0" normalizeH="0" baseline="0" noProof="0" smtClean="0">
                <a:ln>
                  <a:noFill/>
                </a:ln>
                <a:solidFill>
                  <a:srgbClr val="FFFFFF"/>
                </a:solidFill>
                <a:effectLst/>
                <a:uLnTx/>
                <a:uFillTx/>
                <a:latin typeface="Times New Roman"/>
                <a:ea typeface="黑体"/>
                <a:cs typeface="+mn-cs"/>
              </a:rPr>
              <a:pPr marL="0" marR="0" lvl="0" indent="0" algn="l" defTabSz="914400" rtl="0" eaLnBrk="1" fontAlgn="auto" latinLnBrk="0" hangingPunct="1">
                <a:lnSpc>
                  <a:spcPct val="100000"/>
                </a:lnSpc>
                <a:spcBef>
                  <a:spcPts val="0"/>
                </a:spcBef>
                <a:spcAft>
                  <a:spcPts val="0"/>
                </a:spcAft>
                <a:buClrTx/>
                <a:buSzTx/>
                <a:buFontTx/>
                <a:buNone/>
                <a:tabLst/>
                <a:defRPr/>
              </a:pPr>
              <a:t>94</a:t>
            </a:fld>
            <a:endParaRPr kumimoji="0" lang="zh-CN" altLang="en-US" sz="1800" b="0" i="0" u="none" strike="noStrike" kern="1200" cap="none" spc="0" normalizeH="0" baseline="0" noProof="0">
              <a:ln>
                <a:noFill/>
              </a:ln>
              <a:solidFill>
                <a:srgbClr val="FFFFFF"/>
              </a:solidFill>
              <a:effectLst/>
              <a:uLnTx/>
              <a:uFillTx/>
              <a:latin typeface="Times New Roman"/>
              <a:ea typeface="黑体"/>
              <a:cs typeface="+mn-cs"/>
            </a:endParaRPr>
          </a:p>
        </p:txBody>
      </p:sp>
      <p:sp>
        <p:nvSpPr>
          <p:cNvPr id="8" name="Rectangle 2"/>
          <p:cNvSpPr txBox="1">
            <a:spLocks noChangeArrowheads="1"/>
          </p:cNvSpPr>
          <p:nvPr/>
        </p:nvSpPr>
        <p:spPr bwMode="auto">
          <a:xfrm>
            <a:off x="1271464" y="404664"/>
            <a:ext cx="7056784"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pPr lvl="0"/>
            <a:r>
              <a:rPr lang="en-US" altLang="zh-CN" dirty="0"/>
              <a:t>6.5  </a:t>
            </a:r>
            <a:r>
              <a:rPr lang="zh-CN" altLang="en-US" dirty="0"/>
              <a:t>超宽带技术</a:t>
            </a:r>
            <a:endParaRPr kumimoji="0" lang="zh-CN" altLang="en-US" sz="4200" b="0" i="0" u="none" strike="noStrike" kern="1200" cap="none" spc="0" normalizeH="0" baseline="0" noProof="0" dirty="0">
              <a:ln>
                <a:noFill/>
              </a:ln>
              <a:solidFill>
                <a:srgbClr val="000000"/>
              </a:solidFill>
              <a:effectLst/>
              <a:uLnTx/>
              <a:uFillTx/>
              <a:latin typeface="Book Antiqua"/>
              <a:ea typeface="黑体"/>
              <a:cs typeface="+mj-cs"/>
            </a:endParaRPr>
          </a:p>
        </p:txBody>
      </p:sp>
      <p:sp>
        <p:nvSpPr>
          <p:cNvPr id="9" name="TextBox 8"/>
          <p:cNvSpPr txBox="1"/>
          <p:nvPr/>
        </p:nvSpPr>
        <p:spPr>
          <a:xfrm>
            <a:off x="1271464" y="1772816"/>
            <a:ext cx="6264696" cy="3041858"/>
          </a:xfrm>
          <a:prstGeom prst="rect">
            <a:avLst/>
          </a:prstGeom>
          <a:noFill/>
        </p:spPr>
        <p:txBody>
          <a:bodyPr wrap="square" rtlCol="0">
            <a:spAutoFit/>
          </a:bodyPr>
          <a:lstStyle>
            <a:defPPr>
              <a:defRPr lang="zh-CN"/>
            </a:defPPr>
            <a:lvl1pPr marR="0" lvl="0" indent="0" algn="just" fontAlgn="auto">
              <a:lnSpc>
                <a:spcPts val="4600"/>
              </a:lnSpc>
              <a:spcBef>
                <a:spcPts val="0"/>
              </a:spcBef>
              <a:spcAft>
                <a:spcPts val="0"/>
              </a:spcAft>
              <a:buClrTx/>
              <a:buSzTx/>
              <a:buFontTx/>
              <a:buNone/>
              <a:tabLst/>
              <a:defRPr sz="3200" b="1" kern="100">
                <a:solidFill>
                  <a:srgbClr val="000000"/>
                </a:solidFill>
                <a:effectLst/>
                <a:ea typeface="宋体"/>
                <a:cs typeface="Times New Roman"/>
              </a:defRPr>
            </a:lvl1pPr>
          </a:lstStyle>
          <a:p>
            <a:r>
              <a:rPr lang="en-US" altLang="zh-CN" dirty="0"/>
              <a:t>6.5.1  </a:t>
            </a:r>
            <a:r>
              <a:rPr lang="zh-CN" altLang="en-US" dirty="0"/>
              <a:t>概述</a:t>
            </a:r>
            <a:endParaRPr lang="en-US" altLang="zh-CN" dirty="0"/>
          </a:p>
          <a:p>
            <a:r>
              <a:rPr lang="en-US" altLang="zh-CN" dirty="0"/>
              <a:t>6.5.2  </a:t>
            </a:r>
            <a:r>
              <a:rPr lang="zh-CN" altLang="en-US" dirty="0"/>
              <a:t>关键技术</a:t>
            </a:r>
            <a:endParaRPr lang="en-US" altLang="zh-CN" dirty="0"/>
          </a:p>
          <a:p>
            <a:r>
              <a:rPr lang="en-US" altLang="zh-CN" dirty="0"/>
              <a:t>6.5.3  </a:t>
            </a:r>
            <a:r>
              <a:rPr lang="zh-CN" altLang="en-US" dirty="0"/>
              <a:t>技术特点</a:t>
            </a:r>
            <a:endParaRPr lang="en-US" altLang="zh-CN" dirty="0"/>
          </a:p>
          <a:p>
            <a:r>
              <a:rPr lang="en-US" altLang="zh-CN" dirty="0"/>
              <a:t>6.5.4  </a:t>
            </a:r>
            <a:r>
              <a:rPr lang="zh-CN" altLang="en-US" dirty="0"/>
              <a:t>系统的基本模型</a:t>
            </a:r>
            <a:endParaRPr lang="en-US" altLang="zh-CN" dirty="0"/>
          </a:p>
          <a:p>
            <a:r>
              <a:rPr lang="en-US" altLang="zh-CN" dirty="0"/>
              <a:t>6.5.5  </a:t>
            </a:r>
            <a:r>
              <a:rPr lang="zh-CN" altLang="en-US" dirty="0"/>
              <a:t>超宽带技术的应用</a:t>
            </a:r>
            <a:endParaRPr lang="en-US" altLang="zh-CN" dirty="0"/>
          </a:p>
        </p:txBody>
      </p:sp>
    </p:spTree>
    <p:extLst>
      <p:ext uri="{BB962C8B-B14F-4D97-AF65-F5344CB8AC3E}">
        <p14:creationId xmlns:p14="http://schemas.microsoft.com/office/powerpoint/2010/main" val="7036246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6.5.1  </a:t>
            </a:r>
            <a:r>
              <a:rPr lang="zh-CN" altLang="en-US" dirty="0"/>
              <a:t>概述</a:t>
            </a:r>
          </a:p>
        </p:txBody>
      </p:sp>
      <p:sp>
        <p:nvSpPr>
          <p:cNvPr id="4" name="内容占位符 2"/>
          <p:cNvSpPr txBox="1">
            <a:spLocks/>
          </p:cNvSpPr>
          <p:nvPr/>
        </p:nvSpPr>
        <p:spPr bwMode="auto">
          <a:xfrm>
            <a:off x="839416" y="1339977"/>
            <a:ext cx="10801200" cy="4105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zh-CN" altLang="zh-CN" dirty="0"/>
              <a:t>超宽带技术（</a:t>
            </a:r>
            <a:r>
              <a:rPr lang="en-US" altLang="zh-CN" dirty="0"/>
              <a:t>UWB</a:t>
            </a:r>
            <a:r>
              <a:rPr lang="zh-CN" altLang="zh-CN" dirty="0"/>
              <a:t>）是一种无线载波通信技术，</a:t>
            </a:r>
            <a:r>
              <a:rPr lang="zh-CN" altLang="zh-CN" dirty="0" smtClean="0"/>
              <a:t>它利用</a:t>
            </a:r>
            <a:r>
              <a:rPr lang="zh-CN" altLang="zh-CN" dirty="0"/>
              <a:t>纳秒级的非正弦波窄脉冲来传输数据。因此，</a:t>
            </a:r>
            <a:r>
              <a:rPr lang="en-US" altLang="zh-CN" dirty="0"/>
              <a:t>UWB</a:t>
            </a:r>
            <a:r>
              <a:rPr lang="zh-CN" altLang="zh-CN" dirty="0"/>
              <a:t>所占的频谱范围很宽。</a:t>
            </a:r>
            <a:endParaRPr lang="en-US" altLang="zh-CN" dirty="0"/>
          </a:p>
          <a:p>
            <a:pPr marL="0" indent="720000" algn="just">
              <a:spcBef>
                <a:spcPct val="0"/>
              </a:spcBef>
              <a:buNone/>
            </a:pPr>
            <a:r>
              <a:rPr lang="en-US" altLang="zh-CN" dirty="0"/>
              <a:t>UWB</a:t>
            </a:r>
            <a:r>
              <a:rPr lang="zh-CN" altLang="zh-CN" dirty="0"/>
              <a:t>是指信号带宽大于</a:t>
            </a:r>
            <a:r>
              <a:rPr lang="en-US" altLang="zh-CN" dirty="0"/>
              <a:t>500MHz</a:t>
            </a:r>
            <a:r>
              <a:rPr lang="zh-CN" altLang="zh-CN" dirty="0"/>
              <a:t>或是信号带宽与中心频率之比大于</a:t>
            </a:r>
            <a:r>
              <a:rPr lang="en-US" altLang="zh-CN" dirty="0"/>
              <a:t>25%</a:t>
            </a:r>
            <a:r>
              <a:rPr lang="zh-CN" altLang="zh-CN" dirty="0"/>
              <a:t>的无线通信方案，与常见的连续载波通信方式不同，</a:t>
            </a:r>
            <a:r>
              <a:rPr lang="en-US" altLang="zh-CN" dirty="0"/>
              <a:t>UWB</a:t>
            </a:r>
            <a:r>
              <a:rPr lang="zh-CN" altLang="zh-CN" dirty="0"/>
              <a:t>采用极短的脉冲信号来传送信息。最大数据传输速率可以达到几百</a:t>
            </a:r>
            <a:r>
              <a:rPr lang="en-US" altLang="zh-CN" dirty="0"/>
              <a:t>Mb/s</a:t>
            </a:r>
            <a:r>
              <a:rPr lang="zh-CN" altLang="zh-CN" dirty="0"/>
              <a:t>。在高速通信的同时，</a:t>
            </a:r>
            <a:r>
              <a:rPr lang="en-US" altLang="zh-CN" dirty="0"/>
              <a:t>UWB</a:t>
            </a:r>
            <a:r>
              <a:rPr lang="zh-CN" altLang="zh-CN" dirty="0"/>
              <a:t>设备的发射功率很小，仅是现有设备的几百分之一。</a:t>
            </a:r>
          </a:p>
          <a:p>
            <a:pPr marL="0" indent="0">
              <a:spcBef>
                <a:spcPct val="0"/>
              </a:spcBef>
              <a:buNone/>
            </a:pPr>
            <a:r>
              <a:rPr lang="en-US" altLang="zh-CN" dirty="0"/>
              <a:t>	</a:t>
            </a:r>
          </a:p>
        </p:txBody>
      </p:sp>
    </p:spTree>
    <p:extLst>
      <p:ext uri="{BB962C8B-B14F-4D97-AF65-F5344CB8AC3E}">
        <p14:creationId xmlns:p14="http://schemas.microsoft.com/office/powerpoint/2010/main" val="3145172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6.5.2  </a:t>
            </a:r>
            <a:r>
              <a:rPr lang="zh-CN" altLang="en-US" dirty="0"/>
              <a:t>关键技术</a:t>
            </a:r>
          </a:p>
        </p:txBody>
      </p:sp>
      <p:sp>
        <p:nvSpPr>
          <p:cNvPr id="4" name="内容占位符 2"/>
          <p:cNvSpPr txBox="1">
            <a:spLocks/>
          </p:cNvSpPr>
          <p:nvPr/>
        </p:nvSpPr>
        <p:spPr bwMode="auto">
          <a:xfrm>
            <a:off x="839416" y="1339977"/>
            <a:ext cx="10668000" cy="388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t>1. UWB</a:t>
            </a:r>
            <a:r>
              <a:rPr lang="zh-CN" altLang="zh-CN" dirty="0"/>
              <a:t>脉冲信号的产生</a:t>
            </a:r>
          </a:p>
          <a:p>
            <a:pPr algn="just">
              <a:spcBef>
                <a:spcPct val="0"/>
              </a:spcBef>
            </a:pPr>
            <a:r>
              <a:rPr lang="zh-CN" altLang="zh-CN" dirty="0"/>
              <a:t>产生脉冲宽度为纳秒级的信号源是</a:t>
            </a:r>
            <a:r>
              <a:rPr lang="en-US" altLang="zh-CN" dirty="0"/>
              <a:t>UWB</a:t>
            </a:r>
            <a:r>
              <a:rPr lang="zh-CN" altLang="zh-CN" dirty="0"/>
              <a:t>技术的前提条件，产生脉冲源的方法有两类</a:t>
            </a:r>
            <a:r>
              <a:rPr lang="zh-CN" altLang="zh-CN" dirty="0" smtClean="0"/>
              <a:t>：</a:t>
            </a:r>
            <a:endParaRPr lang="en-US" altLang="zh-CN" dirty="0" smtClean="0"/>
          </a:p>
          <a:p>
            <a:pPr algn="just">
              <a:spcBef>
                <a:spcPct val="0"/>
              </a:spcBef>
              <a:buFont typeface="Wingdings" panose="05000000000000000000" pitchFamily="2" charset="2"/>
              <a:buChar char="Ø"/>
            </a:pPr>
            <a:r>
              <a:rPr lang="zh-CN" altLang="zh-CN" dirty="0" smtClean="0"/>
              <a:t>一是</a:t>
            </a:r>
            <a:r>
              <a:rPr lang="zh-CN" altLang="zh-CN" dirty="0"/>
              <a:t>利用光导开关导通瞬间的陡峭上升沿获得脉冲信号的光电方法</a:t>
            </a:r>
            <a:r>
              <a:rPr lang="zh-CN" altLang="zh-CN" dirty="0" smtClean="0"/>
              <a:t>；</a:t>
            </a:r>
            <a:endParaRPr lang="en-US" altLang="zh-CN" dirty="0" smtClean="0"/>
          </a:p>
          <a:p>
            <a:pPr algn="just">
              <a:spcBef>
                <a:spcPct val="0"/>
              </a:spcBef>
              <a:buFont typeface="Wingdings" panose="05000000000000000000" pitchFamily="2" charset="2"/>
              <a:buChar char="Ø"/>
            </a:pPr>
            <a:r>
              <a:rPr lang="zh-CN" altLang="zh-CN" dirty="0" smtClean="0"/>
              <a:t>二</a:t>
            </a:r>
            <a:r>
              <a:rPr lang="zh-CN" altLang="zh-CN" dirty="0"/>
              <a:t>是对半导体</a:t>
            </a:r>
            <a:r>
              <a:rPr lang="en-US" altLang="zh-CN" dirty="0"/>
              <a:t>PN</a:t>
            </a:r>
            <a:r>
              <a:rPr lang="zh-CN" altLang="zh-CN" dirty="0"/>
              <a:t>结反向加电使其达到雪崩状态，并在导通的瞬间取陡峭的上升沿作为脉冲信号的电子方法</a:t>
            </a:r>
            <a:r>
              <a:rPr lang="zh-CN" altLang="en-US" dirty="0"/>
              <a:t>。</a:t>
            </a:r>
            <a:endParaRPr lang="zh-CN" altLang="zh-CN" dirty="0"/>
          </a:p>
        </p:txBody>
      </p:sp>
    </p:spTree>
    <p:extLst>
      <p:ext uri="{BB962C8B-B14F-4D97-AF65-F5344CB8AC3E}">
        <p14:creationId xmlns:p14="http://schemas.microsoft.com/office/powerpoint/2010/main" val="36695829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6.5.2  </a:t>
            </a:r>
            <a:r>
              <a:rPr lang="zh-CN" altLang="en-US" dirty="0"/>
              <a:t>关键技术</a:t>
            </a:r>
          </a:p>
        </p:txBody>
      </p:sp>
      <p:sp>
        <p:nvSpPr>
          <p:cNvPr id="4"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t>2. </a:t>
            </a:r>
            <a:r>
              <a:rPr lang="zh-CN" altLang="zh-CN" dirty="0"/>
              <a:t>信息的调制</a:t>
            </a:r>
          </a:p>
          <a:p>
            <a:pPr algn="just">
              <a:spcBef>
                <a:spcPct val="0"/>
              </a:spcBef>
            </a:pPr>
            <a:r>
              <a:rPr lang="zh-CN" altLang="zh-CN" dirty="0"/>
              <a:t>脉冲的幅度、位置和极性变化都可以用于传递信息。适用于</a:t>
            </a:r>
            <a:r>
              <a:rPr lang="en-US" altLang="zh-CN" dirty="0"/>
              <a:t>UWB</a:t>
            </a:r>
            <a:r>
              <a:rPr lang="zh-CN" altLang="zh-CN" dirty="0"/>
              <a:t>的主要单脉冲调制技术包括脉冲幅度调制（</a:t>
            </a:r>
            <a:r>
              <a:rPr lang="en-US" altLang="zh-CN" dirty="0"/>
              <a:t>PAM</a:t>
            </a:r>
            <a:r>
              <a:rPr lang="zh-CN" altLang="zh-CN" dirty="0"/>
              <a:t>）、脉冲位置调制（</a:t>
            </a:r>
            <a:r>
              <a:rPr lang="en-US" altLang="zh-CN" dirty="0"/>
              <a:t>PPM</a:t>
            </a:r>
            <a:r>
              <a:rPr lang="zh-CN" altLang="zh-CN" dirty="0"/>
              <a:t>）、通断键控 （</a:t>
            </a:r>
            <a:r>
              <a:rPr lang="en-US" altLang="zh-CN" dirty="0"/>
              <a:t>OOK</a:t>
            </a:r>
            <a:r>
              <a:rPr lang="zh-CN" altLang="zh-CN" dirty="0"/>
              <a:t>）、二相调制（</a:t>
            </a:r>
            <a:r>
              <a:rPr lang="en-US" altLang="zh-CN" dirty="0"/>
              <a:t>BPM</a:t>
            </a:r>
            <a:r>
              <a:rPr lang="zh-CN" altLang="zh-CN" dirty="0"/>
              <a:t>）和跳时，直扩二进制相移键控调制（</a:t>
            </a:r>
            <a:r>
              <a:rPr lang="en-US" altLang="zh-CN" dirty="0"/>
              <a:t>TH/DS-BPSK</a:t>
            </a:r>
            <a:r>
              <a:rPr lang="zh-CN" altLang="zh-CN" dirty="0"/>
              <a:t>）等。其中，脉冲位置调制和脉冲幅度调制是超宽带无线电的两种主要调制方式。</a:t>
            </a:r>
          </a:p>
        </p:txBody>
      </p:sp>
    </p:spTree>
    <p:extLst>
      <p:ext uri="{BB962C8B-B14F-4D97-AF65-F5344CB8AC3E}">
        <p14:creationId xmlns:p14="http://schemas.microsoft.com/office/powerpoint/2010/main" val="17342056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6.5.2  </a:t>
            </a:r>
            <a:r>
              <a:rPr lang="zh-CN" altLang="en-US" dirty="0"/>
              <a:t>关键技术</a:t>
            </a:r>
          </a:p>
        </p:txBody>
      </p:sp>
      <p:sp>
        <p:nvSpPr>
          <p:cNvPr id="4"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t>3. </a:t>
            </a:r>
            <a:r>
              <a:rPr lang="zh-CN" altLang="zh-CN" dirty="0"/>
              <a:t>多址方式</a:t>
            </a:r>
          </a:p>
          <a:p>
            <a:pPr algn="just">
              <a:spcBef>
                <a:spcPct val="0"/>
              </a:spcBef>
            </a:pPr>
            <a:r>
              <a:rPr lang="zh-CN" altLang="zh-CN" dirty="0"/>
              <a:t>在</a:t>
            </a:r>
            <a:r>
              <a:rPr lang="en-US" altLang="zh-CN" dirty="0"/>
              <a:t>UWB</a:t>
            </a:r>
            <a:r>
              <a:rPr lang="zh-CN" altLang="zh-CN" dirty="0"/>
              <a:t>系统中，多址接入方式与调制方式有密切联系。当系统采用</a:t>
            </a:r>
            <a:r>
              <a:rPr lang="en-US" altLang="zh-CN" dirty="0"/>
              <a:t>PPM</a:t>
            </a:r>
            <a:r>
              <a:rPr lang="zh-CN" altLang="zh-CN" dirty="0"/>
              <a:t>调制方式时，多址接入方式多采用跳时多址。若系统采用</a:t>
            </a:r>
            <a:r>
              <a:rPr lang="en-US" altLang="zh-CN" dirty="0"/>
              <a:t>BPSK</a:t>
            </a:r>
            <a:r>
              <a:rPr lang="zh-CN" altLang="zh-CN" dirty="0"/>
              <a:t>方式，多址接入方式通常有两种，即直序方式和跳时方式。</a:t>
            </a:r>
            <a:endParaRPr lang="en-US" altLang="zh-CN" dirty="0"/>
          </a:p>
          <a:p>
            <a:pPr marL="0" indent="0" algn="just">
              <a:spcBef>
                <a:spcPct val="0"/>
              </a:spcBef>
              <a:buNone/>
            </a:pPr>
            <a:endParaRPr lang="zh-CN" altLang="zh-CN" dirty="0"/>
          </a:p>
        </p:txBody>
      </p:sp>
    </p:spTree>
    <p:extLst>
      <p:ext uri="{BB962C8B-B14F-4D97-AF65-F5344CB8AC3E}">
        <p14:creationId xmlns:p14="http://schemas.microsoft.com/office/powerpoint/2010/main" val="3547732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6.5.2  </a:t>
            </a:r>
            <a:r>
              <a:rPr lang="zh-CN" altLang="en-US" dirty="0"/>
              <a:t>关键技术</a:t>
            </a:r>
          </a:p>
        </p:txBody>
      </p:sp>
      <p:sp>
        <p:nvSpPr>
          <p:cNvPr id="4"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t>4. </a:t>
            </a:r>
            <a:r>
              <a:rPr lang="zh-CN" altLang="zh-CN" dirty="0"/>
              <a:t>天线的设计</a:t>
            </a:r>
          </a:p>
          <a:p>
            <a:pPr algn="just">
              <a:spcBef>
                <a:spcPct val="0"/>
              </a:spcBef>
            </a:pPr>
            <a:r>
              <a:rPr lang="en-US" altLang="zh-CN" dirty="0"/>
              <a:t>UWB</a:t>
            </a:r>
            <a:r>
              <a:rPr lang="zh-CN" altLang="zh-CN" dirty="0"/>
              <a:t>系统采用极短的脉冲信号来传送信息，信息被调制在这些脉冲的幅度、位置、极性或相位等参数上，对应所占用的带宽甚至高达几吉赫兹，能够有效辐射时域短脉冲的天线是</a:t>
            </a:r>
            <a:r>
              <a:rPr lang="en-US" altLang="zh-CN" dirty="0"/>
              <a:t>UWB</a:t>
            </a:r>
            <a:r>
              <a:rPr lang="zh-CN" altLang="zh-CN" dirty="0"/>
              <a:t>研究的一个重要方面。</a:t>
            </a:r>
          </a:p>
          <a:p>
            <a:pPr marL="0" indent="0">
              <a:spcBef>
                <a:spcPct val="0"/>
              </a:spcBef>
              <a:buNone/>
            </a:pPr>
            <a:endParaRPr lang="zh-CN" altLang="zh-CN" dirty="0"/>
          </a:p>
        </p:txBody>
      </p:sp>
    </p:spTree>
    <p:extLst>
      <p:ext uri="{BB962C8B-B14F-4D97-AF65-F5344CB8AC3E}">
        <p14:creationId xmlns:p14="http://schemas.microsoft.com/office/powerpoint/2010/main" val="37668501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主题1">
  <a:themeElements>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fontScheme name="1_Profile">
      <a:majorFont>
        <a:latin typeface="Book Antiqua"/>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1800" b="1"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2048524</TotalTime>
  <Words>6951</Words>
  <Application>Microsoft Office PowerPoint</Application>
  <PresentationFormat>宽屏</PresentationFormat>
  <Paragraphs>930</Paragraphs>
  <Slides>127</Slides>
  <Notes>56</Notes>
  <HiddenSlides>2</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127</vt:i4>
      </vt:variant>
    </vt:vector>
  </HeadingPairs>
  <TitlesOfParts>
    <vt:vector size="141" baseType="lpstr">
      <vt:lpstr>Arial Unicode MS</vt:lpstr>
      <vt:lpstr>等线</vt:lpstr>
      <vt:lpstr>汉仪中黑简</vt:lpstr>
      <vt:lpstr>黑体</vt:lpstr>
      <vt:lpstr>华文新魏</vt:lpstr>
      <vt:lpstr>宋体</vt:lpstr>
      <vt:lpstr>Arial</vt:lpstr>
      <vt:lpstr>Book Antiqua</vt:lpstr>
      <vt:lpstr>Calibri</vt:lpstr>
      <vt:lpstr>Courier New</vt:lpstr>
      <vt:lpstr>Times New Roman</vt:lpstr>
      <vt:lpstr>Wingdings</vt:lpstr>
      <vt:lpstr>主题1</vt:lpstr>
      <vt:lpstr>Visio</vt:lpstr>
      <vt:lpstr>第6章 近距离无线通信技术 </vt:lpstr>
      <vt:lpstr>第6章 近距离无线通信技术 </vt:lpstr>
      <vt:lpstr>PowerPoint 演示文稿</vt:lpstr>
      <vt:lpstr>第6章 近距离无线通信技术</vt:lpstr>
      <vt:lpstr>第6章 近距离无线通信技术</vt:lpstr>
      <vt:lpstr>6.1 ZigBee技术</vt:lpstr>
      <vt:lpstr>PowerPoint 演示文稿</vt:lpstr>
      <vt:lpstr>6.1.1  概述</vt:lpstr>
      <vt:lpstr>6.1.1  概述</vt:lpstr>
      <vt:lpstr>6.1.2  技术特点</vt:lpstr>
      <vt:lpstr>6.1.2  技术特点</vt:lpstr>
      <vt:lpstr>6.1.2  技术特点</vt:lpstr>
      <vt:lpstr>6.1.2  技术特点</vt:lpstr>
      <vt:lpstr>6.1.3  ZigBee网络体系与拓扑结构</vt:lpstr>
      <vt:lpstr>6.1.3  ZigBee网络体系与拓扑结构</vt:lpstr>
      <vt:lpstr>6.1.3  ZigBee网络体系与拓扑结构</vt:lpstr>
      <vt:lpstr>6.1.3  ZigBee网络体系与拓扑结构</vt:lpstr>
      <vt:lpstr>6.1.3  ZigBee网络体系与拓扑结构</vt:lpstr>
      <vt:lpstr>6.1.3  ZigBee网络体系与拓扑结构</vt:lpstr>
      <vt:lpstr>6.1.3  ZigBee网络体系与拓扑结构</vt:lpstr>
      <vt:lpstr>6.1.3  ZigBee网络体系与拓扑结构</vt:lpstr>
      <vt:lpstr>6.1.3  ZigBee网络体系与拓扑结构</vt:lpstr>
      <vt:lpstr>6.1.4  网络层</vt:lpstr>
      <vt:lpstr>6.1.4  网络层</vt:lpstr>
      <vt:lpstr>6.1.4  网络层</vt:lpstr>
      <vt:lpstr>6.1.4  网络层</vt:lpstr>
      <vt:lpstr>6.1.4  网络层</vt:lpstr>
      <vt:lpstr>6.1.4  网络层</vt:lpstr>
      <vt:lpstr>6.1.4  网络层</vt:lpstr>
      <vt:lpstr>6.1.5  应用层</vt:lpstr>
      <vt:lpstr>6.1.4  网络层</vt:lpstr>
      <vt:lpstr>6.1.5  应用层</vt:lpstr>
      <vt:lpstr>6.1.5  应用层</vt:lpstr>
      <vt:lpstr>6.1.5  应用层</vt:lpstr>
      <vt:lpstr>6.1.5  应用层</vt:lpstr>
      <vt:lpstr>6.1.6  ZigBee技术的应用</vt:lpstr>
      <vt:lpstr>6.1.6  ZigBee技术的应用</vt:lpstr>
      <vt:lpstr>6.1.6  ZigBee技术的应用</vt:lpstr>
      <vt:lpstr>6.1.6  ZigBee技术的应用</vt:lpstr>
      <vt:lpstr>6.1.6  ZigBee技术的应用</vt:lpstr>
      <vt:lpstr>6.2 Wi-Fi技术</vt:lpstr>
      <vt:lpstr>PowerPoint 演示文稿</vt:lpstr>
      <vt:lpstr>6.2.1 概述</vt:lpstr>
      <vt:lpstr>6.2.2  技术特点</vt:lpstr>
      <vt:lpstr>6.2.2  技术特点</vt:lpstr>
      <vt:lpstr>6.2.3  Wi-fi标准</vt:lpstr>
      <vt:lpstr>6.2.3  wi-fi标准</vt:lpstr>
      <vt:lpstr>6.2.4  WI-FI网络体系与架构</vt:lpstr>
      <vt:lpstr>6.2.4  WI-FI网络体系与架构</vt:lpstr>
      <vt:lpstr>6.2.4  WI-FI网络体系与架构</vt:lpstr>
      <vt:lpstr>6.2.4  WI-FI网络体系与架构</vt:lpstr>
      <vt:lpstr>6.2.4  WI-FI网络体系与架构</vt:lpstr>
      <vt:lpstr>6.2.4  WI-FI网络体系与架构</vt:lpstr>
      <vt:lpstr>6.2.5  WI-FI安全机制</vt:lpstr>
      <vt:lpstr>6.2.5  WI-FI安全机制</vt:lpstr>
      <vt:lpstr>6.2.5  WI-FI安全机制</vt:lpstr>
      <vt:lpstr>6.2.5  WI-FI安全机制</vt:lpstr>
      <vt:lpstr>6.2.6  WI-FI技术的应用</vt:lpstr>
      <vt:lpstr>6.3 蓝牙技术</vt:lpstr>
      <vt:lpstr>PowerPoint 演示文稿</vt:lpstr>
      <vt:lpstr>6.3.1  概述</vt:lpstr>
      <vt:lpstr>6.3.2  关键技术</vt:lpstr>
      <vt:lpstr>6.3.2  关键技术</vt:lpstr>
      <vt:lpstr>6.3.2  关键技术</vt:lpstr>
      <vt:lpstr>6.3.3  技术特点</vt:lpstr>
      <vt:lpstr>6.3.3  技术特点</vt:lpstr>
      <vt:lpstr>6.3.3  技术特点</vt:lpstr>
      <vt:lpstr>6.3.4  蓝牙系统组成</vt:lpstr>
      <vt:lpstr>6.3.4  蓝牙系统组成</vt:lpstr>
      <vt:lpstr>6.3.4  蓝牙系统组成</vt:lpstr>
      <vt:lpstr>6.3.5  蓝牙协议与拓扑结构</vt:lpstr>
      <vt:lpstr>6.3.5  蓝牙协议与拓扑结构</vt:lpstr>
      <vt:lpstr>6.3.5  蓝牙协议与拓扑结构</vt:lpstr>
      <vt:lpstr>6.3.5  蓝牙协议与拓扑结构</vt:lpstr>
      <vt:lpstr>6.3.6  蓝牙技术的应用</vt:lpstr>
      <vt:lpstr>6.3.6  蓝牙技术的应用</vt:lpstr>
      <vt:lpstr>6.3.6  蓝牙技术的应用</vt:lpstr>
      <vt:lpstr>6.3.6  蓝牙技术的应用</vt:lpstr>
      <vt:lpstr>6.3.6  蓝牙技术的应用</vt:lpstr>
      <vt:lpstr>6.3.6  蓝牙技术的应用</vt:lpstr>
      <vt:lpstr>6.4   60GHZ毫米波通信</vt:lpstr>
      <vt:lpstr>PowerPoint 演示文稿</vt:lpstr>
      <vt:lpstr>6.4.1  概述</vt:lpstr>
      <vt:lpstr>6.4.1  概述</vt:lpstr>
      <vt:lpstr>6.4.2  技术特点</vt:lpstr>
      <vt:lpstr>6.4.2  技术特点</vt:lpstr>
      <vt:lpstr>6.4.2  技术特点</vt:lpstr>
      <vt:lpstr>6.4.3  60GHz标准化进程</vt:lpstr>
      <vt:lpstr>6.4.4  60GHz技术的应用</vt:lpstr>
      <vt:lpstr>6.4.4  60GHz技术的应用</vt:lpstr>
      <vt:lpstr>6.4.4  60GHz技术的应用</vt:lpstr>
      <vt:lpstr>6.4.4  60GHz技术的应用</vt:lpstr>
      <vt:lpstr>6.5  超宽带技术</vt:lpstr>
      <vt:lpstr>PowerPoint 演示文稿</vt:lpstr>
      <vt:lpstr>6.5.1  概述</vt:lpstr>
      <vt:lpstr>6.5.2  关键技术</vt:lpstr>
      <vt:lpstr>6.5.2  关键技术</vt:lpstr>
      <vt:lpstr>6.5.2  关键技术</vt:lpstr>
      <vt:lpstr>6.5.2  关键技术</vt:lpstr>
      <vt:lpstr>6.5.2  关键技术</vt:lpstr>
      <vt:lpstr>6.5.3  技术特点</vt:lpstr>
      <vt:lpstr>6.5.3  技术特点</vt:lpstr>
      <vt:lpstr>6.5.3  技术特点</vt:lpstr>
      <vt:lpstr>6.5.4  系统基本模型</vt:lpstr>
      <vt:lpstr>6.5.5  超宽带技术的应用</vt:lpstr>
      <vt:lpstr>6.5.5  超宽带技术的应用</vt:lpstr>
      <vt:lpstr>6.6  近场通信技术</vt:lpstr>
      <vt:lpstr>PowerPoint 演示文稿</vt:lpstr>
      <vt:lpstr>6.6.1  概述</vt:lpstr>
      <vt:lpstr>6.6.1  概述</vt:lpstr>
      <vt:lpstr>6.6.2  技术特点</vt:lpstr>
      <vt:lpstr>6.6.2  技术特点</vt:lpstr>
      <vt:lpstr>6.6.3  近场通信技术原理</vt:lpstr>
      <vt:lpstr>6.6.3  近场通信技术原理</vt:lpstr>
      <vt:lpstr>6.6.4  近场通信技术的应用</vt:lpstr>
      <vt:lpstr>6.6.4  近场通信技术的应用</vt:lpstr>
      <vt:lpstr>6.7  可见光通信</vt:lpstr>
      <vt:lpstr>PowerPoint 演示文稿</vt:lpstr>
      <vt:lpstr>6.7.1  概述</vt:lpstr>
      <vt:lpstr>6.7.1  概述</vt:lpstr>
      <vt:lpstr>6.7.2  关键技术</vt:lpstr>
      <vt:lpstr>6.7.2  关键技术</vt:lpstr>
      <vt:lpstr>6.7.2  关键技术</vt:lpstr>
      <vt:lpstr>6.7.3  系统组成</vt:lpstr>
      <vt:lpstr>6.7.4  可见光通信技术的应用</vt:lpstr>
      <vt:lpstr>第6章 本章小结</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pku</dc:creator>
  <cp:lastModifiedBy>86136</cp:lastModifiedBy>
  <cp:revision>5147</cp:revision>
  <dcterms:created xsi:type="dcterms:W3CDTF">2013-10-09T06:36:40Z</dcterms:created>
  <dcterms:modified xsi:type="dcterms:W3CDTF">2021-09-22T09:43:48Z</dcterms:modified>
</cp:coreProperties>
</file>