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handoutMasterIdLst>
    <p:handoutMasterId r:id="rId82"/>
  </p:handoutMasterIdLst>
  <p:sldIdLst>
    <p:sldId id="609" r:id="rId2"/>
    <p:sldId id="700" r:id="rId3"/>
    <p:sldId id="590" r:id="rId4"/>
    <p:sldId id="623" r:id="rId5"/>
    <p:sldId id="592" r:id="rId6"/>
    <p:sldId id="702" r:id="rId7"/>
    <p:sldId id="624" r:id="rId8"/>
    <p:sldId id="588" r:id="rId9"/>
    <p:sldId id="591" r:id="rId10"/>
    <p:sldId id="594" r:id="rId11"/>
    <p:sldId id="595" r:id="rId12"/>
    <p:sldId id="596" r:id="rId13"/>
    <p:sldId id="627" r:id="rId14"/>
    <p:sldId id="597" r:id="rId15"/>
    <p:sldId id="628" r:id="rId16"/>
    <p:sldId id="629" r:id="rId17"/>
    <p:sldId id="630" r:id="rId18"/>
    <p:sldId id="631" r:id="rId19"/>
    <p:sldId id="598" r:id="rId20"/>
    <p:sldId id="634" r:id="rId21"/>
    <p:sldId id="635" r:id="rId22"/>
    <p:sldId id="636" r:id="rId23"/>
    <p:sldId id="599" r:id="rId24"/>
    <p:sldId id="638" r:id="rId25"/>
    <p:sldId id="639" r:id="rId26"/>
    <p:sldId id="637" r:id="rId27"/>
    <p:sldId id="640" r:id="rId28"/>
    <p:sldId id="642" r:id="rId29"/>
    <p:sldId id="643" r:id="rId30"/>
    <p:sldId id="644" r:id="rId31"/>
    <p:sldId id="645" r:id="rId32"/>
    <p:sldId id="646" r:id="rId33"/>
    <p:sldId id="647" r:id="rId34"/>
    <p:sldId id="648" r:id="rId35"/>
    <p:sldId id="649" r:id="rId36"/>
    <p:sldId id="704" r:id="rId37"/>
    <p:sldId id="653" r:id="rId38"/>
    <p:sldId id="654" r:id="rId39"/>
    <p:sldId id="655" r:id="rId40"/>
    <p:sldId id="656" r:id="rId41"/>
    <p:sldId id="657" r:id="rId42"/>
    <p:sldId id="658" r:id="rId43"/>
    <p:sldId id="659" r:id="rId44"/>
    <p:sldId id="660" r:id="rId45"/>
    <p:sldId id="663" r:id="rId46"/>
    <p:sldId id="608" r:id="rId47"/>
    <p:sldId id="701" r:id="rId48"/>
    <p:sldId id="600" r:id="rId49"/>
    <p:sldId id="601" r:id="rId50"/>
    <p:sldId id="665" r:id="rId51"/>
    <p:sldId id="610" r:id="rId52"/>
    <p:sldId id="666" r:id="rId53"/>
    <p:sldId id="611" r:id="rId54"/>
    <p:sldId id="612" r:id="rId55"/>
    <p:sldId id="668" r:id="rId56"/>
    <p:sldId id="669" r:id="rId57"/>
    <p:sldId id="671" r:id="rId58"/>
    <p:sldId id="672" r:id="rId59"/>
    <p:sldId id="613" r:id="rId60"/>
    <p:sldId id="674" r:id="rId61"/>
    <p:sldId id="676" r:id="rId62"/>
    <p:sldId id="679" r:id="rId63"/>
    <p:sldId id="680" r:id="rId64"/>
    <p:sldId id="682" r:id="rId65"/>
    <p:sldId id="683" r:id="rId66"/>
    <p:sldId id="685" r:id="rId67"/>
    <p:sldId id="619" r:id="rId68"/>
    <p:sldId id="686" r:id="rId69"/>
    <p:sldId id="687" r:id="rId70"/>
    <p:sldId id="688" r:id="rId71"/>
    <p:sldId id="689" r:id="rId72"/>
    <p:sldId id="691" r:id="rId73"/>
    <p:sldId id="693" r:id="rId74"/>
    <p:sldId id="694" r:id="rId75"/>
    <p:sldId id="695" r:id="rId76"/>
    <p:sldId id="696" r:id="rId77"/>
    <p:sldId id="698" r:id="rId78"/>
    <p:sldId id="699" r:id="rId79"/>
    <p:sldId id="620"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第8章 定位技术和定位方法" id="{E4FE1B69-908D-4E9A-A7F6-10F6F44214FF}">
          <p14:sldIdLst>
            <p14:sldId id="609"/>
            <p14:sldId id="700"/>
            <p14:sldId id="590"/>
          </p14:sldIdLst>
        </p14:section>
        <p14:section name="8.1 位置信息和位置服务" id="{F6BEC896-03B3-457C-AFA7-2E953A7DE0F8}">
          <p14:sldIdLst>
            <p14:sldId id="623"/>
            <p14:sldId id="592"/>
            <p14:sldId id="702"/>
          </p14:sldIdLst>
        </p14:section>
        <p14:section name="8.2 定位技术" id="{E3DBED27-67F9-40EA-B9D8-C47472E6C262}">
          <p14:sldIdLst>
            <p14:sldId id="624"/>
            <p14:sldId id="588"/>
            <p14:sldId id="591"/>
            <p14:sldId id="594"/>
            <p14:sldId id="595"/>
            <p14:sldId id="596"/>
            <p14:sldId id="627"/>
            <p14:sldId id="597"/>
            <p14:sldId id="628"/>
            <p14:sldId id="629"/>
            <p14:sldId id="630"/>
            <p14:sldId id="631"/>
            <p14:sldId id="598"/>
            <p14:sldId id="634"/>
            <p14:sldId id="635"/>
            <p14:sldId id="636"/>
            <p14:sldId id="599"/>
            <p14:sldId id="638"/>
            <p14:sldId id="639"/>
            <p14:sldId id="637"/>
            <p14:sldId id="640"/>
            <p14:sldId id="642"/>
            <p14:sldId id="643"/>
            <p14:sldId id="644"/>
            <p14:sldId id="645"/>
            <p14:sldId id="646"/>
            <p14:sldId id="647"/>
            <p14:sldId id="648"/>
            <p14:sldId id="649"/>
            <p14:sldId id="704"/>
            <p14:sldId id="653"/>
            <p14:sldId id="654"/>
            <p14:sldId id="655"/>
            <p14:sldId id="656"/>
            <p14:sldId id="657"/>
            <p14:sldId id="658"/>
            <p14:sldId id="659"/>
            <p14:sldId id="660"/>
            <p14:sldId id="663"/>
          </p14:sldIdLst>
        </p14:section>
        <p14:section name="8.3 定位方法" id="{7AC7EF9C-1910-436D-96B4-53AA2E9867FD}">
          <p14:sldIdLst>
            <p14:sldId id="608"/>
            <p14:sldId id="701"/>
            <p14:sldId id="600"/>
            <p14:sldId id="601"/>
            <p14:sldId id="665"/>
            <p14:sldId id="610"/>
            <p14:sldId id="666"/>
            <p14:sldId id="611"/>
            <p14:sldId id="612"/>
            <p14:sldId id="668"/>
            <p14:sldId id="669"/>
            <p14:sldId id="671"/>
            <p14:sldId id="672"/>
            <p14:sldId id="613"/>
            <p14:sldId id="674"/>
            <p14:sldId id="676"/>
            <p14:sldId id="679"/>
            <p14:sldId id="680"/>
            <p14:sldId id="682"/>
            <p14:sldId id="683"/>
            <p14:sldId id="685"/>
            <p14:sldId id="619"/>
            <p14:sldId id="686"/>
            <p14:sldId id="687"/>
            <p14:sldId id="688"/>
            <p14:sldId id="689"/>
            <p14:sldId id="691"/>
            <p14:sldId id="693"/>
            <p14:sldId id="694"/>
            <p14:sldId id="695"/>
            <p14:sldId id="696"/>
            <p14:sldId id="698"/>
          </p14:sldIdLst>
        </p14:section>
        <p14:section name="本章小结" id="{237F6F30-993D-4DAA-B136-820E6E78B62A}">
          <p14:sldIdLst>
            <p14:sldId id="699"/>
            <p14:sldId id="6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fl" initials="l" lastIdx="1" clrIdx="0"/>
  <p:cmAuthor id="2" name="王 文颖" initials="王" lastIdx="1" clrIdx="1">
    <p:extLst>
      <p:ext uri="{19B8F6BF-5375-455C-9EA6-DF929625EA0E}">
        <p15:presenceInfo xmlns:p15="http://schemas.microsoft.com/office/powerpoint/2012/main" userId="819b3b57f166f3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FF00FF"/>
    <a:srgbClr val="000000"/>
    <a:srgbClr val="000099"/>
    <a:srgbClr val="0000FF"/>
    <a:srgbClr val="FFFFFF"/>
    <a:srgbClr val="008000"/>
    <a:srgbClr val="FF9933"/>
    <a:srgbClr val="66FF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707" autoAdjust="0"/>
    <p:restoredTop sz="77970" autoAdjust="0"/>
  </p:normalViewPr>
  <p:slideViewPr>
    <p:cSldViewPr>
      <p:cViewPr varScale="1">
        <p:scale>
          <a:sx n="89" d="100"/>
          <a:sy n="89" d="100"/>
        </p:scale>
        <p:origin x="162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6" d="100"/>
          <a:sy n="96" d="100"/>
        </p:scale>
        <p:origin x="402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Yuqing" userId="375f49f74aef4dbf" providerId="LiveId" clId="{F3C20870-6BB9-47DF-AEE9-61006A23CB2A}"/>
    <pc:docChg chg="custSel addSld modSld">
      <pc:chgData name="Liu Yuqing" userId="375f49f74aef4dbf" providerId="LiveId" clId="{F3C20870-6BB9-47DF-AEE9-61006A23CB2A}" dt="2019-03-24T15:59:53.968" v="382" actId="20577"/>
      <pc:docMkLst>
        <pc:docMk/>
      </pc:docMkLst>
      <pc:sldChg chg="modSp">
        <pc:chgData name="Liu Yuqing" userId="375f49f74aef4dbf" providerId="LiveId" clId="{F3C20870-6BB9-47DF-AEE9-61006A23CB2A}" dt="2019-03-24T15:51:32.315" v="57" actId="20577"/>
        <pc:sldMkLst>
          <pc:docMk/>
          <pc:sldMk cId="2848414228" sldId="587"/>
        </pc:sldMkLst>
        <pc:spChg chg="mod">
          <ac:chgData name="Liu Yuqing" userId="375f49f74aef4dbf" providerId="LiveId" clId="{F3C20870-6BB9-47DF-AEE9-61006A23CB2A}" dt="2019-03-24T15:51:26.976" v="56"/>
          <ac:spMkLst>
            <pc:docMk/>
            <pc:sldMk cId="2848414228" sldId="587"/>
            <ac:spMk id="2" creationId="{00000000-0000-0000-0000-000000000000}"/>
          </ac:spMkLst>
        </pc:spChg>
        <pc:spChg chg="mod">
          <ac:chgData name="Liu Yuqing" userId="375f49f74aef4dbf" providerId="LiveId" clId="{F3C20870-6BB9-47DF-AEE9-61006A23CB2A}" dt="2019-03-24T15:51:32.315" v="57" actId="20577"/>
          <ac:spMkLst>
            <pc:docMk/>
            <pc:sldMk cId="2848414228" sldId="587"/>
            <ac:spMk id="3" creationId="{00000000-0000-0000-0000-000000000000}"/>
          </ac:spMkLst>
        </pc:spChg>
      </pc:sldChg>
      <pc:sldChg chg="modSp">
        <pc:chgData name="Liu Yuqing" userId="375f49f74aef4dbf" providerId="LiveId" clId="{F3C20870-6BB9-47DF-AEE9-61006A23CB2A}" dt="2019-03-24T15:56:51.236" v="116"/>
        <pc:sldMkLst>
          <pc:docMk/>
          <pc:sldMk cId="34062407" sldId="588"/>
        </pc:sldMkLst>
        <pc:spChg chg="mod">
          <ac:chgData name="Liu Yuqing" userId="375f49f74aef4dbf" providerId="LiveId" clId="{F3C20870-6BB9-47DF-AEE9-61006A23CB2A}" dt="2019-03-24T15:51:37.829" v="60"/>
          <ac:spMkLst>
            <pc:docMk/>
            <pc:sldMk cId="34062407" sldId="588"/>
            <ac:spMk id="2" creationId="{00000000-0000-0000-0000-000000000000}"/>
          </ac:spMkLst>
        </pc:spChg>
        <pc:spChg chg="mod">
          <ac:chgData name="Liu Yuqing" userId="375f49f74aef4dbf" providerId="LiveId" clId="{F3C20870-6BB9-47DF-AEE9-61006A23CB2A}" dt="2019-03-24T15:56:51.236" v="116"/>
          <ac:spMkLst>
            <pc:docMk/>
            <pc:sldMk cId="34062407" sldId="588"/>
            <ac:spMk id="3" creationId="{00000000-0000-0000-0000-000000000000}"/>
          </ac:spMkLst>
        </pc:spChg>
      </pc:sldChg>
      <pc:sldChg chg="modSp add">
        <pc:chgData name="Liu Yuqing" userId="375f49f74aef4dbf" providerId="LiveId" clId="{F3C20870-6BB9-47DF-AEE9-61006A23CB2A}" dt="2019-03-24T15:59:53.968" v="382" actId="20577"/>
        <pc:sldMkLst>
          <pc:docMk/>
          <pc:sldMk cId="1648965214" sldId="604"/>
        </pc:sldMkLst>
        <pc:spChg chg="mod">
          <ac:chgData name="Liu Yuqing" userId="375f49f74aef4dbf" providerId="LiveId" clId="{F3C20870-6BB9-47DF-AEE9-61006A23CB2A}" dt="2019-03-24T15:57:22.993" v="123"/>
          <ac:spMkLst>
            <pc:docMk/>
            <pc:sldMk cId="1648965214" sldId="604"/>
            <ac:spMk id="2" creationId="{00000000-0000-0000-0000-000000000000}"/>
          </ac:spMkLst>
        </pc:spChg>
        <pc:spChg chg="mod">
          <ac:chgData name="Liu Yuqing" userId="375f49f74aef4dbf" providerId="LiveId" clId="{F3C20870-6BB9-47DF-AEE9-61006A23CB2A}" dt="2019-03-24T15:59:53.968" v="382" actId="20577"/>
          <ac:spMkLst>
            <pc:docMk/>
            <pc:sldMk cId="1648965214" sldId="604"/>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2F25CB-913F-4410-91BD-48A762C9DC70}" type="datetimeFigureOut">
              <a:rPr lang="zh-CN" altLang="en-US" smtClean="0"/>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8B612C-D3D4-4BDA-9305-1ED685AF70E3}" type="slidenum">
              <a:rPr lang="zh-CN" altLang="en-US" smtClean="0"/>
              <a:pPr/>
              <a:t>‹#›</a:t>
            </a:fld>
            <a:endParaRPr lang="zh-CN" altLang="en-US"/>
          </a:p>
        </p:txBody>
      </p:sp>
    </p:spTree>
    <p:extLst>
      <p:ext uri="{BB962C8B-B14F-4D97-AF65-F5344CB8AC3E}">
        <p14:creationId xmlns:p14="http://schemas.microsoft.com/office/powerpoint/2010/main" val="1705463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429E8-4728-489A-AEC4-EAFEEEA29CD3}" type="datetimeFigureOut">
              <a:rPr lang="zh-CN" altLang="en-US" smtClean="0"/>
              <a:pPr/>
              <a:t>2020/11/2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36AFCD-C1B8-46D9-82F4-F773813E8FFF}" type="slidenum">
              <a:rPr lang="zh-CN" altLang="en-US" smtClean="0"/>
              <a:pPr/>
              <a:t>‹#›</a:t>
            </a:fld>
            <a:endParaRPr lang="zh-CN" altLang="en-US"/>
          </a:p>
        </p:txBody>
      </p:sp>
    </p:spTree>
    <p:extLst>
      <p:ext uri="{BB962C8B-B14F-4D97-AF65-F5344CB8AC3E}">
        <p14:creationId xmlns:p14="http://schemas.microsoft.com/office/powerpoint/2010/main" val="3424616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a:t>
            </a:fld>
            <a:endParaRPr lang="zh-CN" altLang="en-US"/>
          </a:p>
        </p:txBody>
      </p:sp>
    </p:spTree>
    <p:extLst>
      <p:ext uri="{BB962C8B-B14F-4D97-AF65-F5344CB8AC3E}">
        <p14:creationId xmlns:p14="http://schemas.microsoft.com/office/powerpoint/2010/main" val="1264597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24</a:t>
            </a:fld>
            <a:endParaRPr lang="zh-CN" altLang="en-US"/>
          </a:p>
        </p:txBody>
      </p:sp>
    </p:spTree>
    <p:extLst>
      <p:ext uri="{BB962C8B-B14F-4D97-AF65-F5344CB8AC3E}">
        <p14:creationId xmlns:p14="http://schemas.microsoft.com/office/powerpoint/2010/main" val="1287811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25</a:t>
            </a:fld>
            <a:endParaRPr lang="zh-CN" altLang="en-US"/>
          </a:p>
        </p:txBody>
      </p:sp>
    </p:spTree>
    <p:extLst>
      <p:ext uri="{BB962C8B-B14F-4D97-AF65-F5344CB8AC3E}">
        <p14:creationId xmlns:p14="http://schemas.microsoft.com/office/powerpoint/2010/main" val="868060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26</a:t>
            </a:fld>
            <a:endParaRPr lang="zh-CN" altLang="en-US"/>
          </a:p>
        </p:txBody>
      </p:sp>
    </p:spTree>
    <p:extLst>
      <p:ext uri="{BB962C8B-B14F-4D97-AF65-F5344CB8AC3E}">
        <p14:creationId xmlns:p14="http://schemas.microsoft.com/office/powerpoint/2010/main" val="795362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27</a:t>
            </a:fld>
            <a:endParaRPr lang="zh-CN" altLang="en-US"/>
          </a:p>
        </p:txBody>
      </p:sp>
    </p:spTree>
    <p:extLst>
      <p:ext uri="{BB962C8B-B14F-4D97-AF65-F5344CB8AC3E}">
        <p14:creationId xmlns:p14="http://schemas.microsoft.com/office/powerpoint/2010/main" val="3133602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设声波在空气中的速度为</a:t>
            </a:r>
            <a:r>
              <a:rPr lang="en-US" altLang="zh-CN" dirty="0" smtClean="0"/>
              <a:t>v</a:t>
            </a:r>
            <a:r>
              <a:rPr lang="zh-CN" altLang="en-US" dirty="0" smtClean="0"/>
              <a:t>，发射器发射声波到接收器接收声波的时间为</a:t>
            </a:r>
            <a:r>
              <a:rPr lang="en-US" altLang="zh-CN" dirty="0" smtClean="0"/>
              <a:t>t</a:t>
            </a:r>
            <a:r>
              <a:rPr lang="zh-CN" altLang="en-US" dirty="0" smtClean="0"/>
              <a:t>，距离可求得为</a:t>
            </a:r>
          </a:p>
          <a:p>
            <a:r>
              <a:rPr lang="en-US" altLang="zh-CN" dirty="0" smtClean="0"/>
              <a:t>L=</a:t>
            </a:r>
            <a:r>
              <a:rPr lang="en-US" altLang="zh-CN" dirty="0" err="1" smtClean="0"/>
              <a:t>vt</a:t>
            </a:r>
            <a:endParaRPr lang="en-US" altLang="zh-CN" dirty="0" smtClean="0"/>
          </a:p>
          <a:p>
            <a:r>
              <a:rPr lang="zh-CN" altLang="en-US" dirty="0" smtClean="0"/>
              <a:t>假设在</a:t>
            </a:r>
            <a:r>
              <a:rPr lang="en-US" altLang="zh-CN" dirty="0" smtClean="0"/>
              <a:t>A(a,0,0)</a:t>
            </a:r>
            <a:r>
              <a:rPr lang="zh-CN" altLang="en-US" dirty="0" smtClean="0"/>
              <a:t>、</a:t>
            </a:r>
            <a:r>
              <a:rPr lang="en-US" altLang="zh-CN" dirty="0" smtClean="0"/>
              <a:t>B </a:t>
            </a:r>
            <a:r>
              <a:rPr lang="zh-CN" altLang="en-US" dirty="0" smtClean="0"/>
              <a:t>（</a:t>
            </a:r>
            <a:r>
              <a:rPr lang="en-US" altLang="zh-CN" dirty="0" smtClean="0"/>
              <a:t>0,b,0</a:t>
            </a:r>
            <a:r>
              <a:rPr lang="zh-CN" altLang="en-US" dirty="0" smtClean="0"/>
              <a:t>）、</a:t>
            </a:r>
            <a:r>
              <a:rPr lang="en-US" altLang="zh-CN" dirty="0" smtClean="0"/>
              <a:t>c(0,0,0)</a:t>
            </a:r>
            <a:r>
              <a:rPr lang="zh-CN" altLang="en-US" dirty="0" smtClean="0"/>
              <a:t>三个位置安装上超声波接收器</a:t>
            </a:r>
            <a:r>
              <a:rPr lang="en-US" altLang="zh-CN" dirty="0" smtClean="0"/>
              <a:t>,</a:t>
            </a:r>
            <a:r>
              <a:rPr lang="zh-CN" altLang="en-US" dirty="0" smtClean="0"/>
              <a:t>被测对象在</a:t>
            </a:r>
            <a:r>
              <a:rPr lang="en-US" altLang="zh-CN" dirty="0" smtClean="0"/>
              <a:t>M(</a:t>
            </a:r>
            <a:r>
              <a:rPr lang="en-US" altLang="zh-CN" dirty="0" err="1" smtClean="0"/>
              <a:t>x,y,z</a:t>
            </a:r>
            <a:r>
              <a:rPr lang="en-US" altLang="zh-CN" dirty="0" smtClean="0"/>
              <a:t>)</a:t>
            </a:r>
            <a:r>
              <a:rPr lang="zh-CN" altLang="en-US" dirty="0" smtClean="0"/>
              <a:t>处</a:t>
            </a:r>
            <a:r>
              <a:rPr lang="en-US" altLang="zh-CN" dirty="0" smtClean="0"/>
              <a:t>,</a:t>
            </a:r>
            <a:r>
              <a:rPr lang="zh-CN" altLang="en-US" dirty="0" smtClean="0"/>
              <a:t>以上三个点到待定位物体的距离为</a:t>
            </a:r>
            <a:r>
              <a:rPr lang="en-US" altLang="zh-CN" dirty="0" smtClean="0"/>
              <a:t>L1</a:t>
            </a:r>
            <a:r>
              <a:rPr lang="zh-CN" altLang="en-US" dirty="0" smtClean="0"/>
              <a:t>，</a:t>
            </a:r>
            <a:r>
              <a:rPr lang="en-US" altLang="zh-CN" dirty="0" smtClean="0"/>
              <a:t>L2, L3</a:t>
            </a:r>
            <a:r>
              <a:rPr lang="zh-CN" altLang="en-US" dirty="0" smtClean="0"/>
              <a:t>，则有</a:t>
            </a:r>
            <a:r>
              <a:rPr lang="en-US" altLang="zh-CN" dirty="0" smtClean="0"/>
              <a:t>:</a:t>
            </a:r>
          </a:p>
          <a:p>
            <a:r>
              <a:rPr lang="en-US" altLang="zh-CN" dirty="0" smtClean="0"/>
              <a:t>L1</a:t>
            </a:r>
            <a:r>
              <a:rPr lang="en-US" altLang="zh-CN" baseline="30000" dirty="0" smtClean="0"/>
              <a:t>2</a:t>
            </a:r>
            <a:r>
              <a:rPr lang="en-US" altLang="zh-CN" dirty="0" smtClean="0"/>
              <a:t>= </a:t>
            </a:r>
            <a:r>
              <a:rPr lang="zh-CN" altLang="en-US" dirty="0" smtClean="0"/>
              <a:t>（</a:t>
            </a:r>
            <a:r>
              <a:rPr lang="en-US" altLang="zh-CN" dirty="0" smtClean="0"/>
              <a:t>a-x</a:t>
            </a:r>
            <a:r>
              <a:rPr lang="zh-CN" altLang="en-US" dirty="0" smtClean="0"/>
              <a:t>） </a:t>
            </a:r>
            <a:r>
              <a:rPr lang="en-US" altLang="zh-CN" baseline="30000" dirty="0" smtClean="0"/>
              <a:t>2</a:t>
            </a:r>
            <a:r>
              <a:rPr lang="en-US" altLang="zh-CN" dirty="0" smtClean="0"/>
              <a:t>+y</a:t>
            </a:r>
            <a:r>
              <a:rPr lang="en-US" altLang="zh-CN" baseline="30000" dirty="0" smtClean="0"/>
              <a:t>2</a:t>
            </a:r>
            <a:r>
              <a:rPr lang="en-US" altLang="zh-CN" dirty="0" smtClean="0"/>
              <a:t>+z</a:t>
            </a:r>
            <a:r>
              <a:rPr lang="en-US" altLang="zh-CN" baseline="30000" dirty="0" smtClean="0"/>
              <a:t>2</a:t>
            </a:r>
          </a:p>
          <a:p>
            <a:r>
              <a:rPr lang="en-US" altLang="zh-CN" dirty="0" smtClean="0"/>
              <a:t>L22=x2+</a:t>
            </a:r>
            <a:r>
              <a:rPr lang="zh-CN" altLang="en-US" dirty="0" smtClean="0"/>
              <a:t>（</a:t>
            </a:r>
            <a:r>
              <a:rPr lang="en-US" altLang="zh-CN" dirty="0" smtClean="0"/>
              <a:t>b-y</a:t>
            </a:r>
            <a:r>
              <a:rPr lang="zh-CN" altLang="en-US" dirty="0" smtClean="0"/>
              <a:t>） </a:t>
            </a:r>
            <a:r>
              <a:rPr lang="en-US" altLang="zh-CN" dirty="0" smtClean="0"/>
              <a:t>2+Z2</a:t>
            </a:r>
          </a:p>
          <a:p>
            <a:r>
              <a:rPr lang="en-US" altLang="zh-CN" dirty="0" smtClean="0"/>
              <a:t>L32=x2+y2+z2</a:t>
            </a:r>
          </a:p>
          <a:p>
            <a:r>
              <a:rPr lang="zh-CN" altLang="en-US" dirty="0" smtClean="0"/>
              <a:t>联立上式，解得</a:t>
            </a:r>
            <a:r>
              <a:rPr lang="en-US" altLang="zh-CN" dirty="0" smtClean="0"/>
              <a:t>:</a:t>
            </a:r>
          </a:p>
          <a:p>
            <a:r>
              <a:rPr lang="en-US" altLang="zh-CN" dirty="0" smtClean="0"/>
              <a:t>x= L3</a:t>
            </a:r>
            <a:r>
              <a:rPr lang="en-US" altLang="zh-CN" baseline="30000" dirty="0" smtClean="0"/>
              <a:t>2</a:t>
            </a:r>
            <a:r>
              <a:rPr lang="en-US" altLang="zh-CN" dirty="0" smtClean="0"/>
              <a:t>-L12+a2/2a</a:t>
            </a:r>
          </a:p>
          <a:p>
            <a:r>
              <a:rPr lang="en-US" altLang="zh-CN" dirty="0" smtClean="0"/>
              <a:t>y= L32-L22+b2/2b</a:t>
            </a:r>
          </a:p>
          <a:p>
            <a:r>
              <a:rPr lang="en-US" altLang="zh-CN" dirty="0" smtClean="0"/>
              <a:t>z=L32-x2-y2</a:t>
            </a:r>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28</a:t>
            </a:fld>
            <a:endParaRPr lang="zh-CN" altLang="en-US"/>
          </a:p>
        </p:txBody>
      </p:sp>
    </p:spTree>
    <p:extLst>
      <p:ext uri="{BB962C8B-B14F-4D97-AF65-F5344CB8AC3E}">
        <p14:creationId xmlns:p14="http://schemas.microsoft.com/office/powerpoint/2010/main" val="3909859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29</a:t>
            </a:fld>
            <a:endParaRPr lang="zh-CN" altLang="en-US"/>
          </a:p>
        </p:txBody>
      </p:sp>
    </p:spTree>
    <p:extLst>
      <p:ext uri="{BB962C8B-B14F-4D97-AF65-F5344CB8AC3E}">
        <p14:creationId xmlns:p14="http://schemas.microsoft.com/office/powerpoint/2010/main" val="539935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以收发传感器</a:t>
            </a:r>
            <a:r>
              <a:rPr lang="en-US" altLang="zh-CN" dirty="0" smtClean="0"/>
              <a:t>1</a:t>
            </a:r>
            <a:r>
              <a:rPr lang="zh-CN" altLang="en-US" dirty="0" smtClean="0"/>
              <a:t>为圆心</a:t>
            </a:r>
            <a:r>
              <a:rPr lang="en-US" altLang="zh-CN" dirty="0" smtClean="0"/>
              <a:t>,</a:t>
            </a:r>
            <a:r>
              <a:rPr lang="zh-CN" altLang="en-US" dirty="0" smtClean="0"/>
              <a:t>以 </a:t>
            </a:r>
            <a:r>
              <a:rPr lang="en-US" altLang="zh-CN" dirty="0" smtClean="0"/>
              <a:t>t11/2</a:t>
            </a:r>
            <a:r>
              <a:rPr lang="zh-CN" altLang="en-US" dirty="0" smtClean="0"/>
              <a:t>， </a:t>
            </a:r>
            <a:r>
              <a:rPr lang="en-US" altLang="zh-CN" dirty="0" smtClean="0"/>
              <a:t>t12/2</a:t>
            </a:r>
            <a:r>
              <a:rPr lang="zh-CN" altLang="en-US" dirty="0" smtClean="0"/>
              <a:t>为半径分别画圆</a:t>
            </a:r>
            <a:r>
              <a:rPr lang="en-US" altLang="zh-CN" dirty="0" smtClean="0"/>
              <a:t>,</a:t>
            </a:r>
            <a:r>
              <a:rPr lang="zh-CN" altLang="en-US" dirty="0" smtClean="0"/>
              <a:t>然后以收发传感器</a:t>
            </a:r>
            <a:r>
              <a:rPr lang="en-US" altLang="zh-CN" dirty="0" smtClean="0"/>
              <a:t>2</a:t>
            </a:r>
            <a:r>
              <a:rPr lang="zh-CN" altLang="en-US" dirty="0" smtClean="0"/>
              <a:t>为圆心</a:t>
            </a:r>
            <a:r>
              <a:rPr lang="en-US" altLang="zh-CN" dirty="0" smtClean="0"/>
              <a:t>,</a:t>
            </a:r>
            <a:r>
              <a:rPr lang="zh-CN" altLang="en-US" dirty="0" smtClean="0"/>
              <a:t>以</a:t>
            </a:r>
            <a:r>
              <a:rPr lang="en-US" altLang="zh-CN" dirty="0" smtClean="0"/>
              <a:t>T21/2</a:t>
            </a:r>
            <a:r>
              <a:rPr lang="zh-CN" altLang="en-US" dirty="0" smtClean="0"/>
              <a:t>， </a:t>
            </a:r>
            <a:r>
              <a:rPr lang="en-US" altLang="zh-CN" dirty="0" smtClean="0"/>
              <a:t>T22/2</a:t>
            </a:r>
            <a:r>
              <a:rPr lang="zh-CN" altLang="en-US" dirty="0" smtClean="0"/>
              <a:t>为半径分别画圆，可得出</a:t>
            </a:r>
            <a:r>
              <a:rPr lang="en-US" altLang="zh-CN" dirty="0" smtClean="0"/>
              <a:t>4</a:t>
            </a:r>
            <a:r>
              <a:rPr lang="zh-CN" altLang="en-US" dirty="0" smtClean="0"/>
              <a:t>个交点</a:t>
            </a:r>
            <a:r>
              <a:rPr lang="en-US" altLang="zh-CN" dirty="0" smtClean="0"/>
              <a:t>D,E</a:t>
            </a:r>
            <a:r>
              <a:rPr lang="zh-CN" altLang="en-US" dirty="0" smtClean="0"/>
              <a:t>，</a:t>
            </a:r>
            <a:r>
              <a:rPr lang="en-US" altLang="zh-CN" dirty="0" smtClean="0"/>
              <a:t>F,G</a:t>
            </a:r>
            <a:r>
              <a:rPr lang="zh-CN" altLang="en-US" dirty="0" smtClean="0"/>
              <a:t>，如左图所示。</a:t>
            </a:r>
          </a:p>
          <a:p>
            <a:r>
              <a:rPr lang="zh-CN" altLang="en-US" dirty="0" smtClean="0"/>
              <a:t>因为</a:t>
            </a:r>
            <a:r>
              <a:rPr lang="en-US" altLang="zh-CN" dirty="0" smtClean="0"/>
              <a:t>2</a:t>
            </a:r>
            <a:r>
              <a:rPr lang="zh-CN" altLang="en-US" dirty="0" smtClean="0"/>
              <a:t>个位置点要占尽</a:t>
            </a:r>
            <a:r>
              <a:rPr lang="en-US" altLang="zh-CN" dirty="0" smtClean="0"/>
              <a:t>4</a:t>
            </a:r>
            <a:r>
              <a:rPr lang="zh-CN" altLang="en-US" dirty="0" smtClean="0"/>
              <a:t>个圆弧</a:t>
            </a:r>
            <a:r>
              <a:rPr lang="en-US" altLang="zh-CN" dirty="0" smtClean="0"/>
              <a:t>,</a:t>
            </a:r>
            <a:r>
              <a:rPr lang="zh-CN" altLang="en-US" dirty="0" smtClean="0"/>
              <a:t>所以可以判断物体的位置在</a:t>
            </a:r>
            <a:r>
              <a:rPr lang="en-US" altLang="zh-CN" dirty="0" smtClean="0"/>
              <a:t>D</a:t>
            </a:r>
            <a:r>
              <a:rPr lang="zh-CN" altLang="en-US" dirty="0" smtClean="0"/>
              <a:t>点、</a:t>
            </a:r>
            <a:r>
              <a:rPr lang="en-US" altLang="zh-CN" dirty="0" smtClean="0"/>
              <a:t>F</a:t>
            </a:r>
            <a:r>
              <a:rPr lang="zh-CN" altLang="en-US" dirty="0" smtClean="0"/>
              <a:t>点或者</a:t>
            </a:r>
            <a:r>
              <a:rPr lang="en-US" altLang="zh-CN" dirty="0" smtClean="0"/>
              <a:t>G</a:t>
            </a:r>
            <a:r>
              <a:rPr lang="zh-CN" altLang="en-US" dirty="0" smtClean="0"/>
              <a:t>点、</a:t>
            </a:r>
            <a:r>
              <a:rPr lang="en-US" altLang="zh-CN" dirty="0" smtClean="0"/>
              <a:t>E</a:t>
            </a:r>
            <a:r>
              <a:rPr lang="zh-CN" altLang="en-US" dirty="0" smtClean="0"/>
              <a:t>点，即如果将圆弧相交所得的图形看作是扭曲的“矩形”，则物体所处位置的连线只能是“矩形”的对角线．所以只需判断</a:t>
            </a:r>
            <a:r>
              <a:rPr lang="en-US" altLang="zh-CN" dirty="0" smtClean="0"/>
              <a:t>D</a:t>
            </a:r>
            <a:r>
              <a:rPr lang="zh-CN" altLang="en-US" dirty="0" smtClean="0"/>
              <a:t>，</a:t>
            </a:r>
            <a:r>
              <a:rPr lang="en-US" altLang="zh-CN" dirty="0" smtClean="0"/>
              <a:t>E</a:t>
            </a:r>
            <a:r>
              <a:rPr lang="zh-CN" altLang="en-US" dirty="0" smtClean="0"/>
              <a:t>，</a:t>
            </a:r>
            <a:r>
              <a:rPr lang="en-US" altLang="zh-CN" dirty="0" smtClean="0"/>
              <a:t>F</a:t>
            </a:r>
            <a:r>
              <a:rPr lang="zh-CN" altLang="en-US" dirty="0" smtClean="0"/>
              <a:t>，</a:t>
            </a:r>
            <a:r>
              <a:rPr lang="en-US" altLang="zh-CN" dirty="0" smtClean="0"/>
              <a:t>G</a:t>
            </a:r>
            <a:r>
              <a:rPr lang="zh-CN" altLang="en-US" dirty="0" smtClean="0"/>
              <a:t>任意一点是不是物体所处的位置即可定位两物体</a:t>
            </a:r>
            <a:r>
              <a:rPr lang="en-US" altLang="zh-CN" dirty="0" smtClean="0"/>
              <a:t>,</a:t>
            </a:r>
            <a:r>
              <a:rPr lang="zh-CN" altLang="en-US" dirty="0" smtClean="0"/>
              <a:t>因为</a:t>
            </a:r>
            <a:r>
              <a:rPr lang="en-US" altLang="zh-CN" dirty="0" smtClean="0"/>
              <a:t>F</a:t>
            </a:r>
            <a:r>
              <a:rPr lang="zh-CN" altLang="en-US" dirty="0" smtClean="0"/>
              <a:t>点与收发传感器</a:t>
            </a:r>
            <a:r>
              <a:rPr lang="en-US" altLang="zh-CN" dirty="0" smtClean="0"/>
              <a:t>1</a:t>
            </a:r>
            <a:r>
              <a:rPr lang="zh-CN" altLang="en-US" dirty="0" smtClean="0"/>
              <a:t>和收发传感器</a:t>
            </a:r>
            <a:r>
              <a:rPr lang="en-US" altLang="zh-CN" dirty="0" smtClean="0"/>
              <a:t>2</a:t>
            </a:r>
            <a:r>
              <a:rPr lang="zh-CN" altLang="en-US" dirty="0" smtClean="0"/>
              <a:t>距离之和最近，所以只需判断</a:t>
            </a:r>
            <a:r>
              <a:rPr lang="en-US" altLang="zh-CN" dirty="0" smtClean="0"/>
              <a:t>t11/2</a:t>
            </a:r>
            <a:r>
              <a:rPr lang="zh-CN" altLang="en-US" dirty="0" smtClean="0"/>
              <a:t>与 </a:t>
            </a:r>
            <a:r>
              <a:rPr lang="en-US" altLang="zh-CN" dirty="0" smtClean="0"/>
              <a:t>T21/2</a:t>
            </a:r>
            <a:r>
              <a:rPr lang="zh-CN" altLang="en-US" dirty="0" smtClean="0"/>
              <a:t>的和是否等于</a:t>
            </a:r>
            <a:r>
              <a:rPr lang="en-US" altLang="zh-CN" dirty="0" smtClean="0"/>
              <a:t>T11</a:t>
            </a:r>
            <a:r>
              <a:rPr lang="zh-CN" altLang="en-US" dirty="0" smtClean="0"/>
              <a:t>，如果等于，则</a:t>
            </a:r>
            <a:r>
              <a:rPr lang="en-US" altLang="zh-CN" dirty="0" smtClean="0"/>
              <a:t>F</a:t>
            </a:r>
            <a:r>
              <a:rPr lang="zh-CN" altLang="en-US" dirty="0" smtClean="0"/>
              <a:t>点即为物体位置点，反之</a:t>
            </a:r>
            <a:r>
              <a:rPr lang="en-US" altLang="zh-CN" dirty="0" smtClean="0"/>
              <a:t>F</a:t>
            </a:r>
            <a:r>
              <a:rPr lang="zh-CN" altLang="en-US" dirty="0" smtClean="0"/>
              <a:t>点不是物体位置点</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30</a:t>
            </a:fld>
            <a:endParaRPr lang="zh-CN" altLang="en-US"/>
          </a:p>
        </p:txBody>
      </p:sp>
    </p:spTree>
    <p:extLst>
      <p:ext uri="{BB962C8B-B14F-4D97-AF65-F5344CB8AC3E}">
        <p14:creationId xmlns:p14="http://schemas.microsoft.com/office/powerpoint/2010/main" val="2747688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31</a:t>
            </a:fld>
            <a:endParaRPr lang="zh-CN" altLang="en-US"/>
          </a:p>
        </p:txBody>
      </p:sp>
    </p:spTree>
    <p:extLst>
      <p:ext uri="{BB962C8B-B14F-4D97-AF65-F5344CB8AC3E}">
        <p14:creationId xmlns:p14="http://schemas.microsoft.com/office/powerpoint/2010/main" val="1223874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32</a:t>
            </a:fld>
            <a:endParaRPr lang="zh-CN" altLang="en-US"/>
          </a:p>
        </p:txBody>
      </p:sp>
    </p:spTree>
    <p:extLst>
      <p:ext uri="{BB962C8B-B14F-4D97-AF65-F5344CB8AC3E}">
        <p14:creationId xmlns:p14="http://schemas.microsoft.com/office/powerpoint/2010/main" val="3151009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这种方式的优势在于不需要定位对象携带任何终端或标签，隐蔽性强，常用于安防领域。劣势在于要实现精度较高的定位需要部署大量红外接收和发射器，成本非常高，一般高等级的安防才会采用此技术</a:t>
            </a:r>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33</a:t>
            </a:fld>
            <a:endParaRPr lang="zh-CN" altLang="en-US"/>
          </a:p>
        </p:txBody>
      </p:sp>
    </p:spTree>
    <p:extLst>
      <p:ext uri="{BB962C8B-B14F-4D97-AF65-F5344CB8AC3E}">
        <p14:creationId xmlns:p14="http://schemas.microsoft.com/office/powerpoint/2010/main" val="41164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a:t>
            </a:fld>
            <a:endParaRPr lang="zh-CN" altLang="en-US"/>
          </a:p>
        </p:txBody>
      </p:sp>
    </p:spTree>
    <p:extLst>
      <p:ext uri="{BB962C8B-B14F-4D97-AF65-F5344CB8AC3E}">
        <p14:creationId xmlns:p14="http://schemas.microsoft.com/office/powerpoint/2010/main" val="1645428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但红外很容易被障碍物遮挡，传输距离也不长，因此需要大量密集部署传感器，造成较高的硬件和施工成本。此外红外易受热源、灯光等干扰，造成定位精度和准确度下降。</a:t>
            </a:r>
          </a:p>
          <a:p>
            <a:r>
              <a:rPr lang="zh-CN" altLang="en-US" sz="1200" b="0" i="0" kern="1200" dirty="0" smtClean="0">
                <a:solidFill>
                  <a:schemeClr val="tx1"/>
                </a:solidFill>
                <a:effectLst/>
                <a:latin typeface="+mn-lt"/>
                <a:ea typeface="+mn-ea"/>
                <a:cs typeface="+mn-cs"/>
              </a:rPr>
              <a:t>该技术目前主要用于军事上对飞行器、坦克、导弹等红外辐射源的被动定位，此外也用于室内自走机器人的位置定位。</a:t>
            </a:r>
          </a:p>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34</a:t>
            </a:fld>
            <a:endParaRPr lang="zh-CN" altLang="en-US"/>
          </a:p>
        </p:txBody>
      </p:sp>
    </p:spTree>
    <p:extLst>
      <p:ext uri="{BB962C8B-B14F-4D97-AF65-F5344CB8AC3E}">
        <p14:creationId xmlns:p14="http://schemas.microsoft.com/office/powerpoint/2010/main" val="3726571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35</a:t>
            </a:fld>
            <a:endParaRPr lang="zh-CN" altLang="en-US"/>
          </a:p>
        </p:txBody>
      </p:sp>
    </p:spTree>
    <p:extLst>
      <p:ext uri="{BB962C8B-B14F-4D97-AF65-F5344CB8AC3E}">
        <p14:creationId xmlns:p14="http://schemas.microsoft.com/office/powerpoint/2010/main" val="38103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36</a:t>
            </a:fld>
            <a:endParaRPr lang="zh-CN" altLang="en-US"/>
          </a:p>
        </p:txBody>
      </p:sp>
    </p:spTree>
    <p:extLst>
      <p:ext uri="{BB962C8B-B14F-4D97-AF65-F5344CB8AC3E}">
        <p14:creationId xmlns:p14="http://schemas.microsoft.com/office/powerpoint/2010/main" val="2856309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37</a:t>
            </a:fld>
            <a:endParaRPr lang="zh-CN" altLang="en-US"/>
          </a:p>
        </p:txBody>
      </p:sp>
    </p:spTree>
    <p:extLst>
      <p:ext uri="{BB962C8B-B14F-4D97-AF65-F5344CB8AC3E}">
        <p14:creationId xmlns:p14="http://schemas.microsoft.com/office/powerpoint/2010/main" val="3277537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38</a:t>
            </a:fld>
            <a:endParaRPr lang="zh-CN" altLang="en-US"/>
          </a:p>
        </p:txBody>
      </p:sp>
    </p:spTree>
    <p:extLst>
      <p:ext uri="{BB962C8B-B14F-4D97-AF65-F5344CB8AC3E}">
        <p14:creationId xmlns:p14="http://schemas.microsoft.com/office/powerpoint/2010/main" val="195652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39</a:t>
            </a:fld>
            <a:endParaRPr lang="zh-CN" altLang="en-US"/>
          </a:p>
        </p:txBody>
      </p:sp>
    </p:spTree>
    <p:extLst>
      <p:ext uri="{BB962C8B-B14F-4D97-AF65-F5344CB8AC3E}">
        <p14:creationId xmlns:p14="http://schemas.microsoft.com/office/powerpoint/2010/main" val="630132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40</a:t>
            </a:fld>
            <a:endParaRPr lang="zh-CN" altLang="en-US"/>
          </a:p>
        </p:txBody>
      </p:sp>
    </p:spTree>
    <p:extLst>
      <p:ext uri="{BB962C8B-B14F-4D97-AF65-F5344CB8AC3E}">
        <p14:creationId xmlns:p14="http://schemas.microsoft.com/office/powerpoint/2010/main" val="45703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41</a:t>
            </a:fld>
            <a:endParaRPr lang="zh-CN" altLang="en-US"/>
          </a:p>
        </p:txBody>
      </p:sp>
    </p:spTree>
    <p:extLst>
      <p:ext uri="{BB962C8B-B14F-4D97-AF65-F5344CB8AC3E}">
        <p14:creationId xmlns:p14="http://schemas.microsoft.com/office/powerpoint/2010/main" val="3331518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42</a:t>
            </a:fld>
            <a:endParaRPr lang="zh-CN" altLang="en-US"/>
          </a:p>
        </p:txBody>
      </p:sp>
    </p:spTree>
    <p:extLst>
      <p:ext uri="{BB962C8B-B14F-4D97-AF65-F5344CB8AC3E}">
        <p14:creationId xmlns:p14="http://schemas.microsoft.com/office/powerpoint/2010/main" val="1888337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43</a:t>
            </a:fld>
            <a:endParaRPr lang="zh-CN" altLang="en-US"/>
          </a:p>
        </p:txBody>
      </p:sp>
    </p:spTree>
    <p:extLst>
      <p:ext uri="{BB962C8B-B14F-4D97-AF65-F5344CB8AC3E}">
        <p14:creationId xmlns:p14="http://schemas.microsoft.com/office/powerpoint/2010/main" val="10794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9</a:t>
            </a:fld>
            <a:endParaRPr lang="zh-CN" altLang="en-US"/>
          </a:p>
        </p:txBody>
      </p:sp>
    </p:spTree>
    <p:extLst>
      <p:ext uri="{BB962C8B-B14F-4D97-AF65-F5344CB8AC3E}">
        <p14:creationId xmlns:p14="http://schemas.microsoft.com/office/powerpoint/2010/main" val="2605434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44</a:t>
            </a:fld>
            <a:endParaRPr lang="zh-CN" altLang="en-US"/>
          </a:p>
        </p:txBody>
      </p:sp>
    </p:spTree>
    <p:extLst>
      <p:ext uri="{BB962C8B-B14F-4D97-AF65-F5344CB8AC3E}">
        <p14:creationId xmlns:p14="http://schemas.microsoft.com/office/powerpoint/2010/main" val="2719812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45</a:t>
            </a:fld>
            <a:endParaRPr lang="zh-CN" altLang="en-US"/>
          </a:p>
        </p:txBody>
      </p:sp>
    </p:spTree>
    <p:extLst>
      <p:ext uri="{BB962C8B-B14F-4D97-AF65-F5344CB8AC3E}">
        <p14:creationId xmlns:p14="http://schemas.microsoft.com/office/powerpoint/2010/main" val="1292144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48</a:t>
            </a:fld>
            <a:endParaRPr lang="zh-CN" altLang="en-US"/>
          </a:p>
        </p:txBody>
      </p:sp>
    </p:spTree>
    <p:extLst>
      <p:ext uri="{BB962C8B-B14F-4D97-AF65-F5344CB8AC3E}">
        <p14:creationId xmlns:p14="http://schemas.microsoft.com/office/powerpoint/2010/main" val="1531199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C36AFCD-C1B8-46D9-82F4-F773813E8FFF}" type="slidenum">
              <a:rPr lang="zh-CN" altLang="en-US" smtClean="0"/>
              <a:pPr/>
              <a:t>50</a:t>
            </a:fld>
            <a:endParaRPr lang="zh-CN" altLang="en-US"/>
          </a:p>
        </p:txBody>
      </p:sp>
    </p:spTree>
    <p:extLst>
      <p:ext uri="{BB962C8B-B14F-4D97-AF65-F5344CB8AC3E}">
        <p14:creationId xmlns:p14="http://schemas.microsoft.com/office/powerpoint/2010/main" val="690564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53</a:t>
            </a:fld>
            <a:endParaRPr lang="zh-CN" altLang="en-US"/>
          </a:p>
        </p:txBody>
      </p:sp>
    </p:spTree>
    <p:extLst>
      <p:ext uri="{BB962C8B-B14F-4D97-AF65-F5344CB8AC3E}">
        <p14:creationId xmlns:p14="http://schemas.microsoft.com/office/powerpoint/2010/main" val="1873025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54</a:t>
            </a:fld>
            <a:endParaRPr lang="zh-CN" altLang="en-US"/>
          </a:p>
        </p:txBody>
      </p:sp>
    </p:spTree>
    <p:extLst>
      <p:ext uri="{BB962C8B-B14F-4D97-AF65-F5344CB8AC3E}">
        <p14:creationId xmlns:p14="http://schemas.microsoft.com/office/powerpoint/2010/main" val="1221538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55</a:t>
            </a:fld>
            <a:endParaRPr lang="zh-CN" altLang="en-US"/>
          </a:p>
        </p:txBody>
      </p:sp>
    </p:spTree>
    <p:extLst>
      <p:ext uri="{BB962C8B-B14F-4D97-AF65-F5344CB8AC3E}">
        <p14:creationId xmlns:p14="http://schemas.microsoft.com/office/powerpoint/2010/main" val="20950915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TDOA </a:t>
            </a:r>
            <a:r>
              <a:rPr lang="zh-CN" altLang="en-US" dirty="0" smtClean="0"/>
              <a:t>定位是一个稳定可靠的基于网络化的定位方式</a:t>
            </a:r>
            <a:endParaRPr lang="en-US" altLang="zh-CN" dirty="0" smtClean="0"/>
          </a:p>
          <a:p>
            <a:r>
              <a:rPr lang="zh-CN" altLang="en-US" dirty="0" smtClean="0"/>
              <a:t>测量目标到已知两点的距离差为常数，也就是说测量目标发送信号到两基站的时间差为常数，测量目标的位置一定处于以这两点为焦点的双曲线上。因此，要在平面上唯一确定目标的坐标，至少需要两组测量结果，三个参考点。实际中，一般使用多组测量结果，通过最小二乘法来减少误差。</a:t>
            </a:r>
          </a:p>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56</a:t>
            </a:fld>
            <a:endParaRPr lang="zh-CN" altLang="en-US"/>
          </a:p>
        </p:txBody>
      </p:sp>
    </p:spTree>
    <p:extLst>
      <p:ext uri="{BB962C8B-B14F-4D97-AF65-F5344CB8AC3E}">
        <p14:creationId xmlns:p14="http://schemas.microsoft.com/office/powerpoint/2010/main" val="2571453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57</a:t>
            </a:fld>
            <a:endParaRPr lang="zh-CN" altLang="en-US"/>
          </a:p>
        </p:txBody>
      </p:sp>
    </p:spTree>
    <p:extLst>
      <p:ext uri="{BB962C8B-B14F-4D97-AF65-F5344CB8AC3E}">
        <p14:creationId xmlns:p14="http://schemas.microsoft.com/office/powerpoint/2010/main" val="17706532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58</a:t>
            </a:fld>
            <a:endParaRPr lang="zh-CN" altLang="en-US"/>
          </a:p>
        </p:txBody>
      </p:sp>
    </p:spTree>
    <p:extLst>
      <p:ext uri="{BB962C8B-B14F-4D97-AF65-F5344CB8AC3E}">
        <p14:creationId xmlns:p14="http://schemas.microsoft.com/office/powerpoint/2010/main" val="1680511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14</a:t>
            </a:fld>
            <a:endParaRPr lang="zh-CN" altLang="en-US"/>
          </a:p>
        </p:txBody>
      </p:sp>
    </p:spTree>
    <p:extLst>
      <p:ext uri="{BB962C8B-B14F-4D97-AF65-F5344CB8AC3E}">
        <p14:creationId xmlns:p14="http://schemas.microsoft.com/office/powerpoint/2010/main" val="39502734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60</a:t>
            </a:fld>
            <a:endParaRPr lang="zh-CN" altLang="en-US"/>
          </a:p>
        </p:txBody>
      </p:sp>
    </p:spTree>
    <p:extLst>
      <p:ext uri="{BB962C8B-B14F-4D97-AF65-F5344CB8AC3E}">
        <p14:creationId xmlns:p14="http://schemas.microsoft.com/office/powerpoint/2010/main" val="3098424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理想情况下，通过测量接收到的信号强度，就可以根据这个式子计算出到发送端的距离了。</a:t>
            </a:r>
            <a:r>
              <a:rPr lang="zh-CN" altLang="en-US" dirty="0" smtClean="0"/>
              <a:t>但是</a:t>
            </a:r>
            <a:r>
              <a:rPr lang="zh-CN" altLang="zh-CN" dirty="0" smtClean="0"/>
              <a:t>，这个方程是在理想环境下得出的，实际应用中的情况与它相差甚远。现实世界中，射频信号会受到小尺度衰减、电子干扰及遮蔽效应等的影响，特别是在室内环境中，如果光凭这个方程来计算目标的位置，计算出来的结果可能和真实位置相距甚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统计学为建立无线信号衰减模型提供了依据。几种典型的室内传播模型包括线性距离路径损耗模型、对数距离路径损耗模型、衰减因子模型和</a:t>
            </a:r>
            <a:r>
              <a:rPr lang="en-US" altLang="zh-CN" dirty="0" smtClean="0"/>
              <a:t>MK</a:t>
            </a:r>
            <a:r>
              <a:rPr lang="zh-CN" altLang="zh-CN" dirty="0" smtClean="0"/>
              <a:t>模型等。除线性距离路径损耗模型外，其余几种模型皆在对数模型的基础上进行修改，建立起与实际无线信号拟合较好的模型。</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61</a:t>
            </a:fld>
            <a:endParaRPr lang="zh-CN" altLang="en-US"/>
          </a:p>
        </p:txBody>
      </p:sp>
    </p:spTree>
    <p:extLst>
      <p:ext uri="{BB962C8B-B14F-4D97-AF65-F5344CB8AC3E}">
        <p14:creationId xmlns:p14="http://schemas.microsoft.com/office/powerpoint/2010/main" val="13960958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67</a:t>
            </a:fld>
            <a:endParaRPr lang="zh-CN" altLang="en-US"/>
          </a:p>
        </p:txBody>
      </p:sp>
    </p:spTree>
    <p:extLst>
      <p:ext uri="{BB962C8B-B14F-4D97-AF65-F5344CB8AC3E}">
        <p14:creationId xmlns:p14="http://schemas.microsoft.com/office/powerpoint/2010/main" val="12183392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68</a:t>
            </a:fld>
            <a:endParaRPr lang="zh-CN" altLang="en-US"/>
          </a:p>
        </p:txBody>
      </p:sp>
    </p:spTree>
    <p:extLst>
      <p:ext uri="{BB962C8B-B14F-4D97-AF65-F5344CB8AC3E}">
        <p14:creationId xmlns:p14="http://schemas.microsoft.com/office/powerpoint/2010/main" val="21641666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69</a:t>
            </a:fld>
            <a:endParaRPr lang="zh-CN" altLang="en-US"/>
          </a:p>
        </p:txBody>
      </p:sp>
    </p:spTree>
    <p:extLst>
      <p:ext uri="{BB962C8B-B14F-4D97-AF65-F5344CB8AC3E}">
        <p14:creationId xmlns:p14="http://schemas.microsoft.com/office/powerpoint/2010/main" val="37125297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70</a:t>
            </a:fld>
            <a:endParaRPr lang="zh-CN" altLang="en-US"/>
          </a:p>
        </p:txBody>
      </p:sp>
    </p:spTree>
    <p:extLst>
      <p:ext uri="{BB962C8B-B14F-4D97-AF65-F5344CB8AC3E}">
        <p14:creationId xmlns:p14="http://schemas.microsoft.com/office/powerpoint/2010/main" val="2204177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71</a:t>
            </a:fld>
            <a:endParaRPr lang="zh-CN" altLang="en-US"/>
          </a:p>
        </p:txBody>
      </p:sp>
    </p:spTree>
    <p:extLst>
      <p:ext uri="{BB962C8B-B14F-4D97-AF65-F5344CB8AC3E}">
        <p14:creationId xmlns:p14="http://schemas.microsoft.com/office/powerpoint/2010/main" val="3147049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72</a:t>
            </a:fld>
            <a:endParaRPr lang="zh-CN" altLang="en-US"/>
          </a:p>
        </p:txBody>
      </p:sp>
    </p:spTree>
    <p:extLst>
      <p:ext uri="{BB962C8B-B14F-4D97-AF65-F5344CB8AC3E}">
        <p14:creationId xmlns:p14="http://schemas.microsoft.com/office/powerpoint/2010/main" val="34777454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73</a:t>
            </a:fld>
            <a:endParaRPr lang="zh-CN" altLang="en-US"/>
          </a:p>
        </p:txBody>
      </p:sp>
    </p:spTree>
    <p:extLst>
      <p:ext uri="{BB962C8B-B14F-4D97-AF65-F5344CB8AC3E}">
        <p14:creationId xmlns:p14="http://schemas.microsoft.com/office/powerpoint/2010/main" val="2939693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74</a:t>
            </a:fld>
            <a:endParaRPr lang="zh-CN" altLang="en-US"/>
          </a:p>
        </p:txBody>
      </p:sp>
    </p:spTree>
    <p:extLst>
      <p:ext uri="{BB962C8B-B14F-4D97-AF65-F5344CB8AC3E}">
        <p14:creationId xmlns:p14="http://schemas.microsoft.com/office/powerpoint/2010/main" val="4198294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15</a:t>
            </a:fld>
            <a:endParaRPr lang="zh-CN" altLang="en-US"/>
          </a:p>
        </p:txBody>
      </p:sp>
    </p:spTree>
    <p:extLst>
      <p:ext uri="{BB962C8B-B14F-4D97-AF65-F5344CB8AC3E}">
        <p14:creationId xmlns:p14="http://schemas.microsoft.com/office/powerpoint/2010/main" val="30433042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75</a:t>
            </a:fld>
            <a:endParaRPr lang="zh-CN" altLang="en-US"/>
          </a:p>
        </p:txBody>
      </p:sp>
    </p:spTree>
    <p:extLst>
      <p:ext uri="{BB962C8B-B14F-4D97-AF65-F5344CB8AC3E}">
        <p14:creationId xmlns:p14="http://schemas.microsoft.com/office/powerpoint/2010/main" val="32835548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76</a:t>
            </a:fld>
            <a:endParaRPr lang="zh-CN" altLang="en-US"/>
          </a:p>
        </p:txBody>
      </p:sp>
    </p:spTree>
    <p:extLst>
      <p:ext uri="{BB962C8B-B14F-4D97-AF65-F5344CB8AC3E}">
        <p14:creationId xmlns:p14="http://schemas.microsoft.com/office/powerpoint/2010/main" val="31249783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77</a:t>
            </a:fld>
            <a:endParaRPr lang="zh-CN" altLang="en-US"/>
          </a:p>
        </p:txBody>
      </p:sp>
    </p:spTree>
    <p:extLst>
      <p:ext uri="{BB962C8B-B14F-4D97-AF65-F5344CB8AC3E}">
        <p14:creationId xmlns:p14="http://schemas.microsoft.com/office/powerpoint/2010/main" val="1869583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16</a:t>
            </a:fld>
            <a:endParaRPr lang="zh-CN" altLang="en-US"/>
          </a:p>
        </p:txBody>
      </p:sp>
    </p:spTree>
    <p:extLst>
      <p:ext uri="{BB962C8B-B14F-4D97-AF65-F5344CB8AC3E}">
        <p14:creationId xmlns:p14="http://schemas.microsoft.com/office/powerpoint/2010/main" val="1648468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17</a:t>
            </a:fld>
            <a:endParaRPr lang="zh-CN" altLang="en-US"/>
          </a:p>
        </p:txBody>
      </p:sp>
    </p:spTree>
    <p:extLst>
      <p:ext uri="{BB962C8B-B14F-4D97-AF65-F5344CB8AC3E}">
        <p14:creationId xmlns:p14="http://schemas.microsoft.com/office/powerpoint/2010/main" val="1468342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18</a:t>
            </a:fld>
            <a:endParaRPr lang="zh-CN" altLang="en-US"/>
          </a:p>
        </p:txBody>
      </p:sp>
    </p:spTree>
    <p:extLst>
      <p:ext uri="{BB962C8B-B14F-4D97-AF65-F5344CB8AC3E}">
        <p14:creationId xmlns:p14="http://schemas.microsoft.com/office/powerpoint/2010/main" val="159845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23</a:t>
            </a:fld>
            <a:endParaRPr lang="zh-CN" altLang="en-US"/>
          </a:p>
        </p:txBody>
      </p:sp>
    </p:spTree>
    <p:extLst>
      <p:ext uri="{BB962C8B-B14F-4D97-AF65-F5344CB8AC3E}">
        <p14:creationId xmlns:p14="http://schemas.microsoft.com/office/powerpoint/2010/main" val="205902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9416" y="1339977"/>
            <a:ext cx="10668000" cy="4967287"/>
          </a:xfrm>
        </p:spPr>
        <p:txBody>
          <a:bodyPr/>
          <a:lstStyle>
            <a:lvl1pPr>
              <a:defRPr sz="3200">
                <a:solidFill>
                  <a:srgbClr val="000000"/>
                </a:solidFill>
              </a:defRPr>
            </a:lvl1pPr>
            <a:lvl2pPr>
              <a:defRPr sz="3200"/>
            </a:lvl2pPr>
            <a:lvl3pPr>
              <a:defRPr sz="3200"/>
            </a:lvl3pPr>
            <a:lvl4pPr>
              <a:defRPr sz="3200">
                <a:solidFill>
                  <a:schemeClr val="accent5">
                    <a:lumMod val="75000"/>
                  </a:schemeClr>
                </a:solidFill>
              </a:defRPr>
            </a:lvl4pPr>
            <a:lvl5pPr>
              <a:defRPr sz="3200">
                <a:solidFill>
                  <a:schemeClr val="accent6">
                    <a:lumMod val="7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6"/>
          <p:cNvSpPr txBox="1"/>
          <p:nvPr userDrawn="1"/>
        </p:nvSpPr>
        <p:spPr>
          <a:xfrm>
            <a:off x="5807968" y="6332590"/>
            <a:ext cx="1512168" cy="369332"/>
          </a:xfrm>
          <a:prstGeom prst="rect">
            <a:avLst/>
          </a:prstGeom>
          <a:noFill/>
        </p:spPr>
        <p:txBody>
          <a:bodyPr wrap="square" rtlCol="0">
            <a:spAutoFit/>
          </a:bodyPr>
          <a:lstStyle/>
          <a:p>
            <a:fld id="{979AB64E-FD29-4C73-ACA3-4778A8921330}" type="slidenum">
              <a:rPr lang="zh-CN" altLang="en-US" smtClean="0">
                <a:solidFill>
                  <a:srgbClr val="000000"/>
                </a:solidFill>
              </a:rPr>
              <a:t>‹#›</a:t>
            </a:fld>
            <a:endParaRPr lang="zh-CN" altLang="en-US" dirty="0">
              <a:solidFill>
                <a:srgbClr val="000000"/>
              </a:solidFill>
            </a:endParaRPr>
          </a:p>
        </p:txBody>
      </p:sp>
    </p:spTree>
    <p:extLst>
      <p:ext uri="{BB962C8B-B14F-4D97-AF65-F5344CB8AC3E}">
        <p14:creationId xmlns:p14="http://schemas.microsoft.com/office/powerpoint/2010/main" val="3009148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03512" y="332656"/>
            <a:ext cx="8712968" cy="648072"/>
          </a:xfrm>
          <a:prstGeom prst="rect">
            <a:avLst/>
          </a:prstGeom>
        </p:spPr>
        <p:txBody>
          <a:bodyPr anchor="t"/>
          <a:lstStyle>
            <a:lvl1pPr algn="ctr">
              <a:defRPr sz="4000" b="1" cap="all">
                <a:solidFill>
                  <a:srgbClr val="000099"/>
                </a:solidFill>
              </a:defRPr>
            </a:lvl1pPr>
          </a:lstStyle>
          <a:p>
            <a:r>
              <a:rPr lang="zh-CN" altLang="en-US" dirty="0"/>
              <a:t>物联网技术概论</a:t>
            </a:r>
          </a:p>
        </p:txBody>
      </p:sp>
      <p:sp>
        <p:nvSpPr>
          <p:cNvPr id="3" name="文本占位符 2"/>
          <p:cNvSpPr>
            <a:spLocks noGrp="1"/>
          </p:cNvSpPr>
          <p:nvPr>
            <p:ph type="body" idx="1" hasCustomPrompt="1"/>
          </p:nvPr>
        </p:nvSpPr>
        <p:spPr>
          <a:xfrm>
            <a:off x="1127448" y="1844824"/>
            <a:ext cx="10363200" cy="2736304"/>
          </a:xfrm>
        </p:spPr>
        <p:txBody>
          <a:bodyPr anchor="b"/>
          <a:lstStyle>
            <a:lvl1pPr marL="457200" indent="-457200">
              <a:buFont typeface="Arial" pitchFamily="34" charset="0"/>
              <a:buChar char="•"/>
              <a:defRPr sz="3200" b="1">
                <a:solidFill>
                  <a:srgbClr val="000000"/>
                </a:solidFill>
                <a:latin typeface="宋体" pitchFamily="2" charset="-122"/>
                <a:ea typeface="宋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第</a:t>
            </a:r>
            <a:r>
              <a:rPr lang="en-US" altLang="zh-CN" dirty="0"/>
              <a:t>1</a:t>
            </a:r>
            <a:r>
              <a:rPr lang="zh-CN" altLang="en-US" dirty="0"/>
              <a:t>章</a:t>
            </a:r>
            <a:endParaRPr lang="en-US" altLang="zh-CN" dirty="0"/>
          </a:p>
          <a:p>
            <a:pPr lvl="0"/>
            <a:r>
              <a:rPr lang="zh-CN" altLang="en-US" dirty="0"/>
              <a:t>第</a:t>
            </a:r>
            <a:r>
              <a:rPr lang="en-US" altLang="zh-CN" dirty="0"/>
              <a:t>2</a:t>
            </a:r>
            <a:r>
              <a:rPr lang="zh-CN" altLang="en-US" dirty="0"/>
              <a:t>章</a:t>
            </a:r>
            <a:endParaRPr lang="en-US" altLang="zh-CN" dirty="0"/>
          </a:p>
          <a:p>
            <a:pPr lvl="0"/>
            <a:r>
              <a:rPr lang="zh-CN" altLang="en-US" dirty="0"/>
              <a:t>第</a:t>
            </a:r>
            <a:r>
              <a:rPr lang="en-US" altLang="zh-CN" dirty="0"/>
              <a:t>3</a:t>
            </a:r>
            <a:r>
              <a:rPr lang="zh-CN" altLang="en-US" dirty="0"/>
              <a:t>章</a:t>
            </a:r>
            <a:endParaRPr lang="en-US" altLang="zh-CN" dirty="0"/>
          </a:p>
          <a:p>
            <a:pPr lvl="0"/>
            <a:r>
              <a:rPr lang="zh-CN" altLang="en-US" dirty="0"/>
              <a:t>第</a:t>
            </a:r>
            <a:r>
              <a:rPr lang="en-US" altLang="zh-CN" dirty="0"/>
              <a:t>4</a:t>
            </a:r>
            <a:r>
              <a:rPr lang="zh-CN" altLang="en-US" dirty="0"/>
              <a:t>章</a:t>
            </a:r>
            <a:endParaRPr lang="en-US" altLang="zh-CN" dirty="0"/>
          </a:p>
          <a:p>
            <a:pPr lvl="0"/>
            <a:endParaRPr lang="zh-CN" altLang="en-US" dirty="0"/>
          </a:p>
        </p:txBody>
      </p:sp>
    </p:spTree>
    <p:extLst>
      <p:ext uri="{BB962C8B-B14F-4D97-AF65-F5344CB8AC3E}">
        <p14:creationId xmlns:p14="http://schemas.microsoft.com/office/powerpoint/2010/main" val="19051461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2"/>
          <p:cNvSpPr txBox="1">
            <a:spLocks noChangeArrowheads="1"/>
          </p:cNvSpPr>
          <p:nvPr userDrawn="1"/>
        </p:nvSpPr>
        <p:spPr bwMode="auto">
          <a:xfrm>
            <a:off x="1219859" y="404663"/>
            <a:ext cx="424964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dirty="0"/>
              <a:t>第</a:t>
            </a:r>
            <a:r>
              <a:rPr lang="en-US" altLang="zh-CN" dirty="0"/>
              <a:t>1</a:t>
            </a:r>
            <a:r>
              <a:rPr lang="zh-CN" altLang="en-US" dirty="0"/>
              <a:t>章 绪论</a:t>
            </a:r>
          </a:p>
        </p:txBody>
      </p:sp>
      <p:sp>
        <p:nvSpPr>
          <p:cNvPr id="6" name="TextBox 5"/>
          <p:cNvSpPr txBox="1"/>
          <p:nvPr userDrawn="1"/>
        </p:nvSpPr>
        <p:spPr>
          <a:xfrm>
            <a:off x="1245608" y="1556792"/>
            <a:ext cx="6912768" cy="4343497"/>
          </a:xfrm>
          <a:prstGeom prst="rect">
            <a:avLst/>
          </a:prstGeom>
          <a:noFill/>
        </p:spPr>
        <p:txBody>
          <a:bodyPr wrap="square" rtlCol="0">
            <a:spAutoFit/>
          </a:bodyPr>
          <a:lstStyle/>
          <a:p>
            <a:pPr lvl="0">
              <a:lnSpc>
                <a:spcPct val="125000"/>
              </a:lnSpc>
            </a:pPr>
            <a:r>
              <a:rPr lang="en-US" altLang="zh-CN" sz="3200" b="1" dirty="0">
                <a:solidFill>
                  <a:srgbClr val="000000"/>
                </a:solidFill>
                <a:latin typeface="+mn-lt"/>
                <a:ea typeface="宋体" pitchFamily="2" charset="-122"/>
              </a:rPr>
              <a:t>1.1  </a:t>
            </a:r>
            <a:r>
              <a:rPr lang="zh-CN" altLang="zh-CN" sz="3200" b="1" dirty="0">
                <a:solidFill>
                  <a:srgbClr val="000000"/>
                </a:solidFill>
                <a:latin typeface="+mn-lt"/>
                <a:ea typeface="宋体" pitchFamily="2" charset="-122"/>
              </a:rPr>
              <a:t>物联网的起源与发展</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1.2  </a:t>
            </a:r>
            <a:r>
              <a:rPr lang="zh-CN" altLang="zh-CN" sz="3200" b="1" dirty="0">
                <a:solidFill>
                  <a:srgbClr val="000000"/>
                </a:solidFill>
                <a:latin typeface="+mn-lt"/>
                <a:ea typeface="宋体" pitchFamily="2" charset="-122"/>
              </a:rPr>
              <a:t>物联网的概念</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1.3  </a:t>
            </a:r>
            <a:r>
              <a:rPr lang="zh-CN" altLang="zh-CN" sz="3200" b="1" dirty="0">
                <a:solidFill>
                  <a:srgbClr val="000000"/>
                </a:solidFill>
                <a:latin typeface="+mn-lt"/>
                <a:ea typeface="宋体" pitchFamily="2" charset="-122"/>
              </a:rPr>
              <a:t>物联网关键技术</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1.4  </a:t>
            </a:r>
            <a:r>
              <a:rPr lang="zh-CN" altLang="zh-CN" sz="3200" b="1" kern="100" dirty="0">
                <a:solidFill>
                  <a:srgbClr val="000000"/>
                </a:solidFill>
                <a:effectLst/>
                <a:latin typeface="+mn-lt"/>
                <a:ea typeface="宋体" pitchFamily="2" charset="-122"/>
                <a:cs typeface="Times New Roman"/>
              </a:rPr>
              <a:t>物联网的体系结构</a:t>
            </a:r>
            <a:endParaRPr lang="en-US" altLang="zh-CN" sz="3200" b="1" kern="100" dirty="0">
              <a:solidFill>
                <a:srgbClr val="000000"/>
              </a:solidFill>
              <a:effectLst/>
              <a:latin typeface="+mn-lt"/>
              <a:ea typeface="宋体" pitchFamily="2" charset="-122"/>
              <a:cs typeface="Times New Roman"/>
            </a:endParaRPr>
          </a:p>
          <a:p>
            <a:pPr lvl="0">
              <a:lnSpc>
                <a:spcPct val="125000"/>
              </a:lnSpc>
            </a:pPr>
            <a:r>
              <a:rPr lang="en-US" altLang="zh-CN" sz="3200" b="1" kern="100" dirty="0">
                <a:solidFill>
                  <a:srgbClr val="000000"/>
                </a:solidFill>
                <a:effectLst/>
                <a:latin typeface="+mn-lt"/>
                <a:ea typeface="宋体" pitchFamily="2" charset="-122"/>
                <a:cs typeface="Times New Roman"/>
              </a:rPr>
              <a:t>1.5  </a:t>
            </a:r>
            <a:r>
              <a:rPr lang="zh-CN" altLang="zh-CN" sz="3200" b="1" kern="100" dirty="0">
                <a:solidFill>
                  <a:srgbClr val="000000"/>
                </a:solidFill>
                <a:effectLst/>
                <a:latin typeface="+mn-lt"/>
                <a:ea typeface="宋体" pitchFamily="2" charset="-122"/>
                <a:cs typeface="Times New Roman"/>
              </a:rPr>
              <a:t>物联网的应用前景</a:t>
            </a:r>
            <a:endParaRPr lang="en-US" altLang="zh-CN" sz="3200" b="1" dirty="0">
              <a:solidFill>
                <a:srgbClr val="000000"/>
              </a:solidFill>
              <a:latin typeface="+mn-lt"/>
              <a:ea typeface="宋体" pitchFamily="2" charset="-122"/>
            </a:endParaRPr>
          </a:p>
          <a:p>
            <a:pPr lvl="0">
              <a:lnSpc>
                <a:spcPct val="125000"/>
              </a:lnSpc>
            </a:pPr>
            <a:r>
              <a:rPr lang="en-US" altLang="zh-CN" sz="3200" b="1" dirty="0">
                <a:solidFill>
                  <a:srgbClr val="000000"/>
                </a:solidFill>
                <a:latin typeface="+mn-lt"/>
                <a:ea typeface="宋体" pitchFamily="2" charset="-122"/>
              </a:rPr>
              <a:t>1.6  </a:t>
            </a:r>
            <a:r>
              <a:rPr lang="zh-CN" altLang="zh-CN" sz="3200" b="1" kern="100" dirty="0">
                <a:solidFill>
                  <a:srgbClr val="000000"/>
                </a:solidFill>
                <a:effectLst/>
                <a:latin typeface="+mn-lt"/>
                <a:ea typeface="宋体" pitchFamily="2" charset="-122"/>
                <a:cs typeface="Times New Roman"/>
              </a:rPr>
              <a:t>物联网的发展趋势</a:t>
            </a:r>
            <a:endParaRPr lang="zh-CN" altLang="en-US" sz="3200" b="1" dirty="0">
              <a:solidFill>
                <a:srgbClr val="000000"/>
              </a:solidFill>
              <a:latin typeface="+mn-lt"/>
              <a:ea typeface="宋体" pitchFamily="2" charset="-122"/>
            </a:endParaRPr>
          </a:p>
          <a:p>
            <a:pPr>
              <a:lnSpc>
                <a:spcPct val="125000"/>
              </a:lnSpc>
            </a:pPr>
            <a:endParaRPr lang="zh-CN" altLang="en-US" sz="3200" b="1" dirty="0">
              <a:solidFill>
                <a:srgbClr val="000000"/>
              </a:solidFill>
              <a:latin typeface="+mn-lt"/>
              <a:ea typeface="宋体" pitchFamily="2" charset="-122"/>
            </a:endParaRPr>
          </a:p>
        </p:txBody>
      </p:sp>
    </p:spTree>
    <p:extLst>
      <p:ext uri="{BB962C8B-B14F-4D97-AF65-F5344CB8AC3E}">
        <p14:creationId xmlns:p14="http://schemas.microsoft.com/office/powerpoint/2010/main" val="1844747912"/>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755651" y="1341439"/>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14436" name="AutoShape 4"/>
          <p:cNvSpPr>
            <a:spLocks noChangeArrowheads="1"/>
          </p:cNvSpPr>
          <p:nvPr/>
        </p:nvSpPr>
        <p:spPr bwMode="auto">
          <a:xfrm>
            <a:off x="814918" y="1125539"/>
            <a:ext cx="10610849"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002060"/>
          </a:solidFill>
          <a:ln w="9525">
            <a:solidFill>
              <a:srgbClr val="000000"/>
            </a:solidFill>
            <a:round/>
            <a:headEnd/>
            <a:tailEnd/>
          </a:ln>
        </p:spPr>
        <p:txBody>
          <a:bodyPr/>
          <a:lstStyle/>
          <a:p>
            <a:pPr>
              <a:defRPr/>
            </a:pPr>
            <a:endParaRPr lang="zh-CN" altLang="zh-CN" sz="2400" b="0" i="0">
              <a:solidFill>
                <a:srgbClr val="000000"/>
              </a:solidFill>
            </a:endParaRPr>
          </a:p>
        </p:txBody>
      </p:sp>
      <p:pic>
        <p:nvPicPr>
          <p:cNvPr id="9" name="图片 8">
            <a:extLst>
              <a:ext uri="{FF2B5EF4-FFF2-40B4-BE49-F238E27FC236}">
                <a16:creationId xmlns:a16="http://schemas.microsoft.com/office/drawing/2014/main" id="{B61F17EA-31DC-4498-B59C-B6430A0CC39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4680" y="-27384"/>
            <a:ext cx="1224136" cy="1224136"/>
          </a:xfrm>
          <a:prstGeom prst="rect">
            <a:avLst/>
          </a:prstGeom>
        </p:spPr>
      </p:pic>
      <p:sp>
        <p:nvSpPr>
          <p:cNvPr id="8" name="标题 5"/>
          <p:cNvSpPr txBox="1">
            <a:spLocks/>
          </p:cNvSpPr>
          <p:nvPr userDrawn="1"/>
        </p:nvSpPr>
        <p:spPr>
          <a:xfrm>
            <a:off x="10031760" y="260648"/>
            <a:ext cx="2160240" cy="432048"/>
          </a:xfrm>
          <a:prstGeom prst="rect">
            <a:avLst/>
          </a:prstGeom>
        </p:spPr>
        <p:txBody>
          <a:bodyPr/>
          <a:lstStyle>
            <a:lvl1pPr algn="l" rtl="0" eaLnBrk="1" fontAlgn="base" hangingPunct="1">
              <a:spcBef>
                <a:spcPct val="0"/>
              </a:spcBef>
              <a:spcAft>
                <a:spcPct val="0"/>
              </a:spcAft>
              <a:defRPr sz="2000">
                <a:solidFill>
                  <a:srgbClr val="000000"/>
                </a:solidFill>
                <a:latin typeface="华文新魏" pitchFamily="2" charset="-122"/>
                <a:ea typeface="华文新魏" pitchFamily="2" charset="-122"/>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a:t>   物联网技术概论</a:t>
            </a:r>
            <a:endParaRPr lang="zh-CN" altLang="en-US" dirty="0"/>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6" r:id="rId3"/>
  </p:sldLayoutIdLst>
  <p:transition/>
  <p:hf hdr="0" ftr="0" dt="0"/>
  <p:txStyles>
    <p:title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itchFamily="2" charset="2"/>
        <a:buChar char="o"/>
        <a:defRPr lang="zh-CN" altLang="zh-CN" sz="3200" b="1" smtClean="0">
          <a:solidFill>
            <a:srgbClr val="000099"/>
          </a:solidFill>
          <a:effectLst/>
          <a:latin typeface="宋体" pitchFamily="2" charset="-122"/>
          <a:ea typeface="宋体" pitchFamily="2" charset="-122"/>
          <a:cs typeface="+mn-cs"/>
        </a:defRPr>
      </a:lvl1pPr>
      <a:lvl2pPr marL="712788" indent="-357188"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2pPr>
      <a:lvl3pPr marL="985838" indent="-357188" algn="l" rtl="0" eaLnBrk="1" fontAlgn="base" hangingPunct="1">
        <a:spcBef>
          <a:spcPct val="10000"/>
        </a:spcBef>
        <a:spcAft>
          <a:spcPct val="0"/>
        </a:spcAft>
        <a:buClr>
          <a:schemeClr val="accent2"/>
        </a:buClr>
        <a:buFont typeface="Wingdings" pitchFamily="2" charset="2"/>
        <a:buChar char="p"/>
        <a:defRPr sz="3200" b="1">
          <a:solidFill>
            <a:srgbClr val="000099"/>
          </a:solidFill>
          <a:latin typeface="宋体" pitchFamily="2" charset="-122"/>
          <a:ea typeface="宋体" pitchFamily="2" charset="-122"/>
        </a:defRPr>
      </a:lvl3pPr>
      <a:lvl4pPr marL="1258888" indent="-273050"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4pPr>
      <a:lvl5pPr marL="1614488" indent="-273050" algn="l" rtl="0" eaLnBrk="1" fontAlgn="base" hangingPunct="1">
        <a:spcBef>
          <a:spcPct val="10000"/>
        </a:spcBef>
        <a:spcAft>
          <a:spcPct val="0"/>
        </a:spcAft>
        <a:buClr>
          <a:schemeClr val="accent2"/>
        </a:buClr>
        <a:buFont typeface="Wingdings" pitchFamily="2" charset="2"/>
        <a:buChar char="§"/>
        <a:defRPr sz="3200" b="1">
          <a:solidFill>
            <a:srgbClr val="000099"/>
          </a:solidFill>
          <a:latin typeface="宋体" pitchFamily="2" charset="-122"/>
          <a:ea typeface="宋体" pitchFamily="2"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39.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1.bin"/><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wmf"/><Relationship Id="rId4" Type="http://schemas.openxmlformats.org/officeDocument/2006/relationships/oleObject" Target="../embeddings/oleObject3.bin"/></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oleObject" Target="../embeddings/oleObject4.bin"/></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1.wmf"/><Relationship Id="rId5" Type="http://schemas.openxmlformats.org/officeDocument/2006/relationships/oleObject" Target="../embeddings/oleObject5.bin"/><Relationship Id="rId4" Type="http://schemas.openxmlformats.org/officeDocument/2006/relationships/image" Target="../media/image32.png"/></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8</a:t>
            </a:r>
            <a:r>
              <a:rPr lang="zh-CN" altLang="en-US" dirty="0"/>
              <a:t>章 定位技术和定位方法</a:t>
            </a:r>
            <a:br>
              <a:rPr lang="zh-CN" altLang="en-US" dirty="0"/>
            </a:br>
            <a:endParaRPr lang="zh-CN" altLang="en-US" dirty="0"/>
          </a:p>
        </p:txBody>
      </p:sp>
      <p:sp>
        <p:nvSpPr>
          <p:cNvPr id="3" name="文本占位符 2"/>
          <p:cNvSpPr>
            <a:spLocks noGrp="1"/>
          </p:cNvSpPr>
          <p:nvPr>
            <p:ph type="body" idx="1"/>
          </p:nvPr>
        </p:nvSpPr>
        <p:spPr/>
        <p:txBody>
          <a:bodyPr anchor="ctr"/>
          <a:lstStyle/>
          <a:p>
            <a:pPr marL="0" indent="0" algn="ctr">
              <a:spcBef>
                <a:spcPct val="0"/>
              </a:spcBef>
              <a:buNone/>
            </a:pPr>
            <a:r>
              <a:rPr lang="zh-CN" altLang="en-US" sz="5400" dirty="0">
                <a:solidFill>
                  <a:srgbClr val="00B0F0"/>
                </a:solidFill>
                <a:latin typeface="黑体" panose="02010609060101010101" pitchFamily="49" charset="-122"/>
                <a:ea typeface="黑体" panose="02010609060101010101" pitchFamily="49" charset="-122"/>
              </a:rPr>
              <a:t>第</a:t>
            </a:r>
            <a:r>
              <a:rPr lang="en-US" altLang="zh-CN" sz="5400" dirty="0">
                <a:solidFill>
                  <a:srgbClr val="00B0F0"/>
                </a:solidFill>
                <a:latin typeface="黑体" panose="02010609060101010101" pitchFamily="49" charset="-122"/>
                <a:ea typeface="黑体" panose="02010609060101010101" pitchFamily="49" charset="-122"/>
              </a:rPr>
              <a:t>8</a:t>
            </a:r>
            <a:r>
              <a:rPr lang="zh-CN" altLang="en-US" sz="5400" dirty="0">
                <a:solidFill>
                  <a:srgbClr val="00B0F0"/>
                </a:solidFill>
                <a:latin typeface="黑体" panose="02010609060101010101" pitchFamily="49" charset="-122"/>
                <a:ea typeface="黑体" panose="02010609060101010101" pitchFamily="49" charset="-122"/>
              </a:rPr>
              <a:t>章 定位技术和定位方法</a:t>
            </a:r>
          </a:p>
        </p:txBody>
      </p:sp>
    </p:spTree>
    <p:extLst>
      <p:ext uri="{BB962C8B-B14F-4D97-AF65-F5344CB8AC3E}">
        <p14:creationId xmlns:p14="http://schemas.microsoft.com/office/powerpoint/2010/main" val="2443945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6552728" cy="475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GPS</a:t>
            </a:r>
            <a:r>
              <a:rPr lang="zh-CN" altLang="zh-CN" dirty="0"/>
              <a:t>是目前世界上最常用的</a:t>
            </a:r>
            <a:r>
              <a:rPr lang="zh-CN" altLang="zh-CN" dirty="0" smtClean="0"/>
              <a:t>卫星导航系统</a:t>
            </a:r>
            <a:r>
              <a:rPr lang="zh-CN" altLang="en-US" dirty="0"/>
              <a:t>。</a:t>
            </a:r>
            <a:r>
              <a:rPr lang="en-US" altLang="zh-CN" dirty="0"/>
              <a:t>GPS</a:t>
            </a:r>
            <a:r>
              <a:rPr lang="zh-CN" altLang="zh-CN" dirty="0"/>
              <a:t>是全天候高精度的</a:t>
            </a:r>
            <a:r>
              <a:rPr lang="zh-CN" altLang="zh-CN" dirty="0" smtClean="0"/>
              <a:t>定位系统</a:t>
            </a:r>
            <a:r>
              <a:rPr lang="zh-CN" altLang="zh-CN" dirty="0"/>
              <a:t>，可以在全球范围内</a:t>
            </a:r>
            <a:r>
              <a:rPr lang="zh-CN" altLang="zh-CN" dirty="0" smtClean="0"/>
              <a:t>提供高</a:t>
            </a:r>
            <a:r>
              <a:rPr lang="zh-CN" altLang="zh-CN" dirty="0"/>
              <a:t>精度的经纬度数据。</a:t>
            </a:r>
            <a:endParaRPr lang="en-US" altLang="zh-CN" dirty="0"/>
          </a:p>
          <a:p>
            <a:pPr marL="0" indent="720000" algn="just">
              <a:spcBef>
                <a:spcPct val="0"/>
              </a:spcBef>
              <a:buNone/>
            </a:pPr>
            <a:r>
              <a:rPr lang="en-US" altLang="zh-CN" dirty="0"/>
              <a:t>GPS</a:t>
            </a:r>
            <a:r>
              <a:rPr lang="zh-CN" altLang="zh-CN" dirty="0"/>
              <a:t>系统作为目前应用最广泛</a:t>
            </a:r>
            <a:r>
              <a:rPr lang="zh-CN" altLang="zh-CN" dirty="0" smtClean="0"/>
              <a:t>的定位系统</a:t>
            </a:r>
            <a:r>
              <a:rPr lang="zh-CN" altLang="zh-CN" dirty="0"/>
              <a:t>，在军事领域、海陆</a:t>
            </a:r>
            <a:r>
              <a:rPr lang="zh-CN" altLang="zh-CN" dirty="0" smtClean="0"/>
              <a:t>交通</a:t>
            </a:r>
            <a:r>
              <a:rPr lang="zh-CN" altLang="zh-CN" dirty="0"/>
              <a:t>、物流运输、应急指挥、</a:t>
            </a:r>
            <a:r>
              <a:rPr lang="zh-CN" altLang="zh-CN" dirty="0" smtClean="0"/>
              <a:t>大气观测</a:t>
            </a:r>
            <a:r>
              <a:rPr lang="zh-CN" altLang="zh-CN" dirty="0"/>
              <a:t>、资源勘探、工程测量等</a:t>
            </a:r>
            <a:r>
              <a:rPr lang="zh-CN" altLang="zh-CN" dirty="0" smtClean="0"/>
              <a:t>方面</a:t>
            </a:r>
            <a:r>
              <a:rPr lang="zh-CN" altLang="zh-CN" dirty="0"/>
              <a:t>都发挥着巨大作用。</a:t>
            </a:r>
            <a:endParaRPr lang="en-US" altLang="zh-CN" dirty="0"/>
          </a:p>
          <a:p>
            <a:pPr marL="0" indent="720000" algn="just">
              <a:spcBef>
                <a:spcPct val="0"/>
              </a:spcBef>
              <a:buNone/>
            </a:pPr>
            <a:endParaRPr lang="zh-CN" altLang="zh-CN" dirty="0"/>
          </a:p>
        </p:txBody>
      </p:sp>
      <p:sp>
        <p:nvSpPr>
          <p:cNvPr id="2" name="标题 1"/>
          <p:cNvSpPr>
            <a:spLocks noGrp="1"/>
          </p:cNvSpPr>
          <p:nvPr>
            <p:ph type="title"/>
          </p:nvPr>
        </p:nvSpPr>
        <p:spPr/>
        <p:txBody>
          <a:bodyPr/>
          <a:lstStyle/>
          <a:p>
            <a:r>
              <a:rPr lang="en-US" altLang="zh-CN" dirty="0"/>
              <a:t>8.2.1 </a:t>
            </a:r>
            <a:r>
              <a:rPr lang="zh-CN" altLang="en-US" dirty="0"/>
              <a:t>基于</a:t>
            </a:r>
            <a:r>
              <a:rPr lang="en-US" altLang="zh-CN" dirty="0"/>
              <a:t>GPS</a:t>
            </a:r>
            <a:r>
              <a:rPr lang="zh-CN" altLang="en-US" dirty="0"/>
              <a:t>的定位</a:t>
            </a:r>
            <a:endParaRPr lang="zh-CN"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A85E9A6F-1C63-4FD2-9996-DA698B9F9689}"/>
              </a:ext>
            </a:extLst>
          </p:cNvPr>
          <p:cNvPicPr>
            <a:picLocks noChangeAspect="1"/>
          </p:cNvPicPr>
          <p:nvPr/>
        </p:nvPicPr>
        <p:blipFill rotWithShape="1">
          <a:blip r:embed="rId2"/>
          <a:srcRect l="10903" t="5882" r="8587" b="6899"/>
          <a:stretch/>
        </p:blipFill>
        <p:spPr>
          <a:xfrm>
            <a:off x="8400256" y="1854116"/>
            <a:ext cx="2573795" cy="2788278"/>
          </a:xfrm>
          <a:prstGeom prst="rect">
            <a:avLst/>
          </a:prstGeom>
        </p:spPr>
      </p:pic>
    </p:spTree>
    <p:extLst>
      <p:ext uri="{BB962C8B-B14F-4D97-AF65-F5344CB8AC3E}">
        <p14:creationId xmlns:p14="http://schemas.microsoft.com/office/powerpoint/2010/main" val="5778805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1017224"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GPS</a:t>
            </a:r>
            <a:r>
              <a:rPr lang="zh-CN" altLang="zh-CN" dirty="0"/>
              <a:t>系统由以下三大部分组成。</a:t>
            </a:r>
            <a:endParaRPr lang="en-US" altLang="zh-CN" dirty="0"/>
          </a:p>
          <a:p>
            <a:pPr marL="914400" lvl="1" indent="-457200" algn="just">
              <a:spcBef>
                <a:spcPct val="0"/>
              </a:spcBef>
              <a:buFont typeface="Wingdings" panose="05000000000000000000" pitchFamily="2" charset="2"/>
              <a:buChar char="n"/>
            </a:pPr>
            <a:r>
              <a:rPr lang="zh-CN" altLang="zh-CN" dirty="0">
                <a:solidFill>
                  <a:schemeClr val="bg2"/>
                </a:solidFill>
              </a:rPr>
              <a:t>空间部分（</a:t>
            </a:r>
            <a:r>
              <a:rPr lang="en-US" altLang="zh-CN" dirty="0">
                <a:solidFill>
                  <a:schemeClr val="bg2"/>
                </a:solidFill>
              </a:rPr>
              <a:t>GPS</a:t>
            </a:r>
            <a:r>
              <a:rPr lang="zh-CN" altLang="zh-CN" dirty="0">
                <a:solidFill>
                  <a:schemeClr val="bg2"/>
                </a:solidFill>
              </a:rPr>
              <a:t>卫星）</a:t>
            </a:r>
            <a:endParaRPr lang="zh-CN" altLang="en-US" dirty="0">
              <a:solidFill>
                <a:schemeClr val="bg2"/>
              </a:solidFill>
            </a:endParaRPr>
          </a:p>
          <a:p>
            <a:pPr marL="1371600" lvl="2" indent="-457200" algn="just">
              <a:spcBef>
                <a:spcPct val="0"/>
              </a:spcBef>
              <a:buFont typeface="Wingdings" panose="05000000000000000000" pitchFamily="2" charset="2"/>
              <a:buChar char="p"/>
            </a:pPr>
            <a:r>
              <a:rPr lang="zh-CN" altLang="en-US" dirty="0" smtClean="0"/>
              <a:t>由</a:t>
            </a:r>
            <a:r>
              <a:rPr lang="en-US" altLang="zh-CN" dirty="0" smtClean="0"/>
              <a:t>24</a:t>
            </a:r>
            <a:r>
              <a:rPr lang="zh-CN" altLang="en-US" dirty="0" smtClean="0"/>
              <a:t>颗卫星构成。</a:t>
            </a:r>
            <a:r>
              <a:rPr lang="zh-CN" altLang="zh-CN" dirty="0" smtClean="0"/>
              <a:t>每</a:t>
            </a:r>
            <a:r>
              <a:rPr lang="zh-CN" altLang="zh-CN" dirty="0"/>
              <a:t>颗卫星都配备有多台原子钟，可为卫星提供高精度的时间标准。</a:t>
            </a:r>
            <a:r>
              <a:rPr lang="en-US" altLang="zh-CN" dirty="0"/>
              <a:t>	</a:t>
            </a:r>
          </a:p>
          <a:p>
            <a:pPr marL="914400" lvl="1" indent="-457200" algn="just">
              <a:spcBef>
                <a:spcPct val="0"/>
              </a:spcBef>
              <a:buFont typeface="Wingdings" panose="05000000000000000000" pitchFamily="2" charset="2"/>
              <a:buChar char="n"/>
            </a:pPr>
            <a:r>
              <a:rPr lang="zh-CN" altLang="zh-CN" dirty="0">
                <a:solidFill>
                  <a:schemeClr val="bg2"/>
                </a:solidFill>
              </a:rPr>
              <a:t>地面监控部分</a:t>
            </a:r>
            <a:endParaRPr lang="en-US" altLang="zh-CN" dirty="0">
              <a:solidFill>
                <a:schemeClr val="bg2"/>
              </a:solidFill>
            </a:endParaRPr>
          </a:p>
          <a:p>
            <a:pPr marL="1371600" lvl="2" indent="-457200" algn="just">
              <a:spcBef>
                <a:spcPct val="0"/>
              </a:spcBef>
              <a:buFont typeface="Wingdings" panose="05000000000000000000" pitchFamily="2" charset="2"/>
              <a:buChar char="p"/>
            </a:pPr>
            <a:r>
              <a:rPr lang="zh-CN" altLang="en-US" dirty="0" smtClean="0"/>
              <a:t>包括</a:t>
            </a:r>
            <a:r>
              <a:rPr lang="en-US" altLang="zh-CN" dirty="0" smtClean="0"/>
              <a:t>1</a:t>
            </a:r>
            <a:r>
              <a:rPr lang="zh-CN" altLang="en-US" dirty="0" smtClean="0"/>
              <a:t>个主控中心和</a:t>
            </a:r>
            <a:r>
              <a:rPr lang="en-US" altLang="zh-CN" dirty="0" smtClean="0"/>
              <a:t>4</a:t>
            </a:r>
            <a:r>
              <a:rPr lang="zh-CN" altLang="en-US" dirty="0" smtClean="0"/>
              <a:t>个专用的地面天线，以及</a:t>
            </a:r>
            <a:r>
              <a:rPr lang="en-US" altLang="zh-CN" dirty="0" smtClean="0"/>
              <a:t>6</a:t>
            </a:r>
            <a:r>
              <a:rPr lang="zh-CN" altLang="en-US" dirty="0" smtClean="0"/>
              <a:t>个专用的监视站，</a:t>
            </a:r>
            <a:r>
              <a:rPr lang="zh-CN" altLang="zh-CN" dirty="0" smtClean="0"/>
              <a:t>监测</a:t>
            </a:r>
            <a:r>
              <a:rPr lang="zh-CN" altLang="zh-CN" dirty="0"/>
              <a:t>和控制卫星运行</a:t>
            </a:r>
            <a:r>
              <a:rPr lang="zh-CN" altLang="zh-CN" dirty="0" smtClean="0"/>
              <a:t>，并</a:t>
            </a:r>
            <a:r>
              <a:rPr lang="zh-CN" altLang="zh-CN" dirty="0"/>
              <a:t>保持系统时间。</a:t>
            </a:r>
            <a:endParaRPr lang="en-US" altLang="zh-CN" dirty="0"/>
          </a:p>
          <a:p>
            <a:pPr marL="914400" lvl="1" indent="-457200" algn="just">
              <a:spcBef>
                <a:spcPct val="0"/>
              </a:spcBef>
              <a:buFont typeface="Wingdings" panose="05000000000000000000" pitchFamily="2" charset="2"/>
              <a:buChar char="n"/>
            </a:pPr>
            <a:r>
              <a:rPr lang="zh-CN" altLang="zh-CN" dirty="0">
                <a:solidFill>
                  <a:schemeClr val="bg2"/>
                </a:solidFill>
              </a:rPr>
              <a:t>用户部分</a:t>
            </a:r>
            <a:endParaRPr lang="en-US" altLang="zh-CN" dirty="0">
              <a:solidFill>
                <a:schemeClr val="bg2"/>
              </a:solidFill>
            </a:endParaRPr>
          </a:p>
          <a:p>
            <a:pPr marL="1371600" lvl="2" indent="-457200" algn="just">
              <a:spcBef>
                <a:spcPct val="0"/>
              </a:spcBef>
              <a:buFont typeface="Wingdings" panose="05000000000000000000" pitchFamily="2" charset="2"/>
              <a:buChar char="p"/>
            </a:pPr>
            <a:r>
              <a:rPr lang="en-US" altLang="zh-CN" dirty="0" smtClean="0"/>
              <a:t>GPS</a:t>
            </a:r>
            <a:r>
              <a:rPr lang="zh-CN" altLang="en-US" dirty="0" smtClean="0"/>
              <a:t>专用接收机，</a:t>
            </a:r>
            <a:r>
              <a:rPr lang="zh-CN" altLang="zh-CN" dirty="0" smtClean="0"/>
              <a:t>主要作用</a:t>
            </a:r>
            <a:r>
              <a:rPr lang="zh-CN" altLang="zh-CN" dirty="0"/>
              <a:t>是接收、跟踪、变换和测量</a:t>
            </a:r>
            <a:r>
              <a:rPr lang="en-US" altLang="zh-CN" dirty="0"/>
              <a:t>GPS</a:t>
            </a:r>
            <a:r>
              <a:rPr lang="zh-CN" altLang="zh-CN" dirty="0"/>
              <a:t>信号。</a:t>
            </a:r>
          </a:p>
        </p:txBody>
      </p:sp>
      <p:sp>
        <p:nvSpPr>
          <p:cNvPr id="2" name="标题 1"/>
          <p:cNvSpPr>
            <a:spLocks noGrp="1"/>
          </p:cNvSpPr>
          <p:nvPr>
            <p:ph type="title"/>
          </p:nvPr>
        </p:nvSpPr>
        <p:spPr/>
        <p:txBody>
          <a:bodyPr/>
          <a:lstStyle/>
          <a:p>
            <a:pPr lvl="0"/>
            <a:r>
              <a:rPr lang="en-US" altLang="zh-CN" dirty="0"/>
              <a:t>8.2.1 </a:t>
            </a:r>
            <a:r>
              <a:rPr lang="zh-CN" altLang="en-US" dirty="0"/>
              <a:t>基于</a:t>
            </a:r>
            <a:r>
              <a:rPr lang="en-US" altLang="zh-CN" dirty="0"/>
              <a:t>GPS</a:t>
            </a:r>
            <a:r>
              <a:rPr lang="zh-CN" altLang="en-US" dirty="0"/>
              <a:t>的定位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45769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04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GPS</a:t>
            </a:r>
            <a:r>
              <a:rPr lang="zh-CN" altLang="zh-CN" dirty="0"/>
              <a:t>定位的基本运作原理</a:t>
            </a:r>
            <a:endParaRPr lang="en-US" altLang="zh-CN" dirty="0"/>
          </a:p>
          <a:p>
            <a:pPr marL="914400" lvl="1" indent="-457200" algn="just">
              <a:spcBef>
                <a:spcPct val="0"/>
              </a:spcBef>
              <a:buFont typeface="Wingdings" panose="05000000000000000000" pitchFamily="2" charset="2"/>
              <a:buChar char="n"/>
            </a:pPr>
            <a:r>
              <a:rPr lang="zh-CN" altLang="zh-CN" dirty="0"/>
              <a:t>首先测得接收机与三个</a:t>
            </a:r>
            <a:r>
              <a:rPr lang="en-US" altLang="zh-CN" dirty="0"/>
              <a:t>GPS</a:t>
            </a:r>
            <a:r>
              <a:rPr lang="zh-CN" altLang="zh-CN" dirty="0"/>
              <a:t>卫星之间的距离，然后通过</a:t>
            </a:r>
            <a:r>
              <a:rPr lang="zh-CN" altLang="zh-CN" dirty="0">
                <a:solidFill>
                  <a:schemeClr val="bg2"/>
                </a:solidFill>
              </a:rPr>
              <a:t>三点定位方式</a:t>
            </a:r>
            <a:r>
              <a:rPr lang="zh-CN" altLang="zh-CN" dirty="0"/>
              <a:t>确定接收机的位置。这种定位方法就是</a:t>
            </a:r>
            <a:r>
              <a:rPr lang="zh-CN" altLang="zh-CN" dirty="0">
                <a:solidFill>
                  <a:schemeClr val="bg2"/>
                </a:solidFill>
              </a:rPr>
              <a:t>时间到达法（</a:t>
            </a:r>
            <a:r>
              <a:rPr lang="en-US" altLang="zh-CN" dirty="0">
                <a:solidFill>
                  <a:schemeClr val="bg2"/>
                </a:solidFill>
              </a:rPr>
              <a:t>TOA</a:t>
            </a:r>
            <a:r>
              <a:rPr lang="zh-CN" altLang="zh-CN" dirty="0">
                <a:solidFill>
                  <a:schemeClr val="bg2"/>
                </a:solidFill>
              </a:rPr>
              <a:t>）</a:t>
            </a:r>
            <a:r>
              <a:rPr lang="zh-CN" altLang="zh-CN" dirty="0"/>
              <a:t>定位方法</a:t>
            </a:r>
            <a:r>
              <a:rPr lang="zh-CN" altLang="en-US" dirty="0"/>
              <a:t>。</a:t>
            </a:r>
            <a:endParaRPr lang="en-US" altLang="zh-CN" dirty="0"/>
          </a:p>
          <a:p>
            <a:pPr marL="914400" lvl="1" indent="-457200" algn="just">
              <a:spcBef>
                <a:spcPct val="0"/>
              </a:spcBef>
              <a:buFont typeface="Wingdings" panose="05000000000000000000" pitchFamily="2" charset="2"/>
              <a:buChar char="n"/>
            </a:pPr>
            <a:r>
              <a:rPr lang="en-US" altLang="zh-CN" dirty="0"/>
              <a:t>GPS</a:t>
            </a:r>
            <a:r>
              <a:rPr lang="zh-CN" altLang="zh-CN" dirty="0"/>
              <a:t>工作卫星不断地向外发送自己该时刻的坐标和信息发出的时刻，接收机接收这些信息，同时根据自己的时钟记录下接收到</a:t>
            </a:r>
            <a:r>
              <a:rPr lang="zh-CN" altLang="zh-CN" dirty="0" smtClean="0"/>
              <a:t>信息</a:t>
            </a:r>
            <a:r>
              <a:rPr lang="zh-CN" altLang="en-US" dirty="0" smtClean="0"/>
              <a:t>的</a:t>
            </a:r>
            <a:r>
              <a:rPr lang="zh-CN" altLang="zh-CN" dirty="0" smtClean="0"/>
              <a:t>时刻</a:t>
            </a:r>
            <a:r>
              <a:rPr lang="zh-CN" altLang="zh-CN" dirty="0"/>
              <a:t>。接收机计算出获取信息在空间中传播所用的时间，再乘上电磁波传播的速度，这样就可以得到接收机到信息发出时的卫星坐标之间的距离。</a:t>
            </a:r>
            <a:endParaRPr lang="en-US" altLang="zh-CN" dirty="0"/>
          </a:p>
          <a:p>
            <a:pPr lvl="1" algn="just">
              <a:spcBef>
                <a:spcPct val="0"/>
              </a:spcBef>
            </a:pPr>
            <a:endParaRPr lang="en-US" altLang="zh-CN" dirty="0"/>
          </a:p>
          <a:p>
            <a:pPr lvl="2">
              <a:spcBef>
                <a:spcPct val="0"/>
              </a:spcBef>
            </a:pPr>
            <a:endParaRPr lang="zh-CN" altLang="zh-CN" dirty="0"/>
          </a:p>
        </p:txBody>
      </p:sp>
      <p:sp>
        <p:nvSpPr>
          <p:cNvPr id="2" name="标题 1"/>
          <p:cNvSpPr>
            <a:spLocks noGrp="1"/>
          </p:cNvSpPr>
          <p:nvPr>
            <p:ph type="title"/>
          </p:nvPr>
        </p:nvSpPr>
        <p:spPr/>
        <p:txBody>
          <a:bodyPr/>
          <a:lstStyle/>
          <a:p>
            <a:pPr lvl="0"/>
            <a:r>
              <a:rPr lang="en-US" altLang="zh-CN" dirty="0"/>
              <a:t>8.2.1  </a:t>
            </a:r>
            <a:r>
              <a:rPr lang="zh-CN" altLang="en-US" dirty="0"/>
              <a:t>基于</a:t>
            </a:r>
            <a:r>
              <a:rPr lang="en-US" altLang="zh-CN" dirty="0"/>
              <a:t>GPS</a:t>
            </a:r>
            <a:r>
              <a:rPr lang="zh-CN" altLang="en-US" dirty="0"/>
              <a:t>的定位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2773778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3745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根据</a:t>
            </a:r>
            <a:r>
              <a:rPr lang="en-US" altLang="zh-CN" dirty="0"/>
              <a:t>GPS</a:t>
            </a:r>
            <a:r>
              <a:rPr lang="zh-CN" altLang="zh-CN" dirty="0"/>
              <a:t>的工作原理，可以看出</a:t>
            </a:r>
            <a:r>
              <a:rPr lang="zh-CN" altLang="zh-CN" dirty="0">
                <a:solidFill>
                  <a:schemeClr val="bg2"/>
                </a:solidFill>
              </a:rPr>
              <a:t>时钟精确与否对定位的精度有着极大的影响</a:t>
            </a:r>
            <a:r>
              <a:rPr lang="zh-CN" altLang="zh-CN" dirty="0"/>
              <a:t>。</a:t>
            </a:r>
            <a:r>
              <a:rPr lang="en-US" altLang="zh-CN" dirty="0"/>
              <a:t>	</a:t>
            </a:r>
            <a:r>
              <a:rPr lang="zh-CN" altLang="zh-CN" dirty="0"/>
              <a:t>尽管理论上三颗卫星就已足够进行定位，但是实际中</a:t>
            </a:r>
            <a:r>
              <a:rPr lang="en-US" altLang="zh-CN" dirty="0"/>
              <a:t>GPS</a:t>
            </a:r>
            <a:r>
              <a:rPr lang="zh-CN" altLang="zh-CN" dirty="0"/>
              <a:t>定位借助至少四颗卫星。这极大地制约了</a:t>
            </a:r>
            <a:r>
              <a:rPr lang="en-US" altLang="zh-CN" dirty="0"/>
              <a:t>GPS</a:t>
            </a:r>
            <a:r>
              <a:rPr lang="zh-CN" altLang="zh-CN" dirty="0"/>
              <a:t>的使用范围，当处于室内环境时，由于电磁遮挡和干扰，往往难以接收到</a:t>
            </a:r>
            <a:r>
              <a:rPr lang="en-US" altLang="zh-CN" dirty="0"/>
              <a:t>GPS</a:t>
            </a:r>
            <a:r>
              <a:rPr lang="zh-CN" altLang="zh-CN" dirty="0"/>
              <a:t>的信号，因此，基于</a:t>
            </a:r>
            <a:r>
              <a:rPr lang="en-US" altLang="zh-CN" dirty="0"/>
              <a:t>GPS</a:t>
            </a:r>
            <a:r>
              <a:rPr lang="zh-CN" altLang="zh-CN" dirty="0"/>
              <a:t>的定位方式主要应用在室外场景中。</a:t>
            </a:r>
            <a:endParaRPr lang="en-US" altLang="zh-CN" dirty="0"/>
          </a:p>
          <a:p>
            <a:pPr lvl="2">
              <a:spcBef>
                <a:spcPct val="0"/>
              </a:spcBef>
            </a:pPr>
            <a:endParaRPr lang="zh-CN" altLang="zh-CN" dirty="0"/>
          </a:p>
        </p:txBody>
      </p:sp>
      <p:sp>
        <p:nvSpPr>
          <p:cNvPr id="2" name="标题 1"/>
          <p:cNvSpPr>
            <a:spLocks noGrp="1"/>
          </p:cNvSpPr>
          <p:nvPr>
            <p:ph type="title"/>
          </p:nvPr>
        </p:nvSpPr>
        <p:spPr/>
        <p:txBody>
          <a:bodyPr/>
          <a:lstStyle/>
          <a:p>
            <a:pPr lvl="0"/>
            <a:r>
              <a:rPr lang="en-US" altLang="zh-CN" dirty="0"/>
              <a:t>8.2.1  </a:t>
            </a:r>
            <a:r>
              <a:rPr lang="zh-CN" altLang="en-US" dirty="0"/>
              <a:t>基于</a:t>
            </a:r>
            <a:r>
              <a:rPr lang="en-US" altLang="zh-CN" dirty="0"/>
              <a:t>GPS</a:t>
            </a:r>
            <a:r>
              <a:rPr lang="zh-CN" altLang="en-US" dirty="0"/>
              <a:t>的定位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4831054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尽管在室外定位环境中</a:t>
            </a:r>
            <a:r>
              <a:rPr lang="en-US" altLang="zh-CN" dirty="0"/>
              <a:t>GPS</a:t>
            </a:r>
            <a:r>
              <a:rPr lang="zh-CN" altLang="zh-CN" dirty="0"/>
              <a:t>是当前最好的解决方案，但是当其处于室内环境中时，由于障碍物的遮挡以及建筑结构中金属结构的屏蔽作用，使得信号质量大大衰减，经常会出现无法定位的问题。除此之外，移动通信设备中并不一定全部配备集成</a:t>
            </a:r>
            <a:r>
              <a:rPr lang="en-US" altLang="zh-CN" dirty="0"/>
              <a:t>GPS</a:t>
            </a:r>
            <a:r>
              <a:rPr lang="zh-CN" altLang="zh-CN" dirty="0"/>
              <a:t>模块。综上所述，在很多时候人们都需要用</a:t>
            </a:r>
            <a:r>
              <a:rPr lang="zh-CN" altLang="zh-CN" dirty="0">
                <a:solidFill>
                  <a:schemeClr val="bg2"/>
                </a:solidFill>
              </a:rPr>
              <a:t>蜂窝基站定位来作为</a:t>
            </a:r>
            <a:r>
              <a:rPr lang="en-US" altLang="zh-CN" dirty="0">
                <a:solidFill>
                  <a:schemeClr val="bg2"/>
                </a:solidFill>
              </a:rPr>
              <a:t>GPS</a:t>
            </a:r>
            <a:r>
              <a:rPr lang="zh-CN" altLang="zh-CN" dirty="0">
                <a:solidFill>
                  <a:schemeClr val="bg2"/>
                </a:solidFill>
              </a:rPr>
              <a:t>定位的补充</a:t>
            </a:r>
            <a:r>
              <a:rPr lang="zh-CN" altLang="zh-CN" dirty="0"/>
              <a:t>。</a:t>
            </a:r>
          </a:p>
        </p:txBody>
      </p:sp>
      <p:sp>
        <p:nvSpPr>
          <p:cNvPr id="2" name="标题 1"/>
          <p:cNvSpPr>
            <a:spLocks noGrp="1"/>
          </p:cNvSpPr>
          <p:nvPr>
            <p:ph type="title"/>
          </p:nvPr>
        </p:nvSpPr>
        <p:spPr/>
        <p:txBody>
          <a:bodyPr/>
          <a:lstStyle/>
          <a:p>
            <a:pPr lvl="0"/>
            <a:r>
              <a:rPr lang="en-US" altLang="zh-CN" dirty="0"/>
              <a:t>8.2.2  </a:t>
            </a:r>
            <a:r>
              <a:rPr lang="zh-CN" altLang="en-US" dirty="0"/>
              <a:t>基于蜂窝基站的定位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6296414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随着第二代、第三代、第四代到第五代移动网络通信长期演进（</a:t>
            </a:r>
            <a:r>
              <a:rPr lang="en-US" altLang="zh-CN" dirty="0"/>
              <a:t>LTE</a:t>
            </a:r>
            <a:r>
              <a:rPr lang="zh-CN" altLang="zh-CN" dirty="0"/>
              <a:t>），其信号较为稳定且覆盖广泛，基于基站的蜂窝移动网络定位技术的精度得到了较大提高。</a:t>
            </a:r>
            <a:r>
              <a:rPr lang="en-US" altLang="zh-CN" dirty="0"/>
              <a:t>5G</a:t>
            </a:r>
            <a:r>
              <a:rPr lang="zh-CN" altLang="zh-CN" dirty="0"/>
              <a:t>协议的投入商用是定位领域的一个巨大契机，其密集组网技术也使得基站定位具备广阔的应用前景和发展空间。</a:t>
            </a:r>
          </a:p>
        </p:txBody>
      </p:sp>
      <p:sp>
        <p:nvSpPr>
          <p:cNvPr id="2" name="标题 1"/>
          <p:cNvSpPr>
            <a:spLocks noGrp="1"/>
          </p:cNvSpPr>
          <p:nvPr>
            <p:ph type="title"/>
          </p:nvPr>
        </p:nvSpPr>
        <p:spPr/>
        <p:txBody>
          <a:bodyPr/>
          <a:lstStyle/>
          <a:p>
            <a:pPr lvl="0"/>
            <a:r>
              <a:rPr lang="en-US" altLang="zh-CN" dirty="0"/>
              <a:t>8.2.2  </a:t>
            </a:r>
            <a:r>
              <a:rPr lang="zh-CN" altLang="en-US" dirty="0"/>
              <a:t>基于蜂窝基站的定位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3615756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蜂窝基站定位主要应用于移动通信中广泛采用的蜂窝网络，目前大部分的</a:t>
            </a:r>
            <a:r>
              <a:rPr lang="en-US" altLang="zh-CN" dirty="0">
                <a:solidFill>
                  <a:schemeClr val="bg2"/>
                </a:solidFill>
              </a:rPr>
              <a:t>GSM</a:t>
            </a:r>
            <a:r>
              <a:rPr lang="zh-CN" altLang="zh-CN" dirty="0">
                <a:solidFill>
                  <a:schemeClr val="bg2"/>
                </a:solidFill>
              </a:rPr>
              <a:t>、</a:t>
            </a:r>
            <a:r>
              <a:rPr lang="en-US" altLang="zh-CN" dirty="0">
                <a:solidFill>
                  <a:schemeClr val="bg2"/>
                </a:solidFill>
              </a:rPr>
              <a:t>CDMA</a:t>
            </a:r>
            <a:r>
              <a:rPr lang="zh-CN" altLang="zh-CN" dirty="0"/>
              <a:t>等通信网络均采用了蜂窝网络架构。</a:t>
            </a:r>
            <a:endParaRPr lang="en-US" altLang="zh-CN" dirty="0"/>
          </a:p>
          <a:p>
            <a:pPr marL="0" indent="720000" algn="just">
              <a:spcBef>
                <a:spcPct val="0"/>
              </a:spcBef>
              <a:buNone/>
            </a:pPr>
            <a:r>
              <a:rPr lang="en-US" altLang="zh-CN" dirty="0"/>
              <a:t>	</a:t>
            </a:r>
            <a:r>
              <a:rPr lang="zh-CN" altLang="zh-CN" dirty="0"/>
              <a:t>以</a:t>
            </a:r>
            <a:r>
              <a:rPr lang="en-US" altLang="zh-CN" dirty="0"/>
              <a:t>GSM</a:t>
            </a:r>
            <a:r>
              <a:rPr lang="zh-CN" altLang="zh-CN" dirty="0"/>
              <a:t>网络为例，当移动设备要进行通信时，先连接所在小区的蜂窝基站，然后通过该基站接入</a:t>
            </a:r>
            <a:r>
              <a:rPr lang="en-US" altLang="zh-CN" dirty="0"/>
              <a:t>GSM</a:t>
            </a:r>
            <a:r>
              <a:rPr lang="zh-CN" altLang="zh-CN" dirty="0"/>
              <a:t>网络进行通信。换言之，在进行移动通信时，移动设备始终是和蜂窝基站联系起来的，</a:t>
            </a:r>
            <a:r>
              <a:rPr lang="zh-CN" altLang="zh-CN" dirty="0">
                <a:solidFill>
                  <a:srgbClr val="FF00FF"/>
                </a:solidFill>
              </a:rPr>
              <a:t>蜂窝基站定位就是利用这些基站来定位移动设备</a:t>
            </a:r>
            <a:r>
              <a:rPr lang="zh-CN" altLang="zh-CN" dirty="0"/>
              <a:t>。</a:t>
            </a:r>
          </a:p>
          <a:p>
            <a:pPr marL="0" indent="0">
              <a:spcBef>
                <a:spcPct val="0"/>
              </a:spcBef>
              <a:buNone/>
            </a:pPr>
            <a:endParaRPr lang="zh-CN" altLang="zh-CN" dirty="0"/>
          </a:p>
        </p:txBody>
      </p:sp>
      <p:sp>
        <p:nvSpPr>
          <p:cNvPr id="2" name="标题 1"/>
          <p:cNvSpPr>
            <a:spLocks noGrp="1"/>
          </p:cNvSpPr>
          <p:nvPr>
            <p:ph type="title"/>
          </p:nvPr>
        </p:nvSpPr>
        <p:spPr/>
        <p:txBody>
          <a:bodyPr/>
          <a:lstStyle/>
          <a:p>
            <a:pPr lvl="0"/>
            <a:r>
              <a:rPr lang="en-US" altLang="zh-CN" dirty="0"/>
              <a:t>8.2.2  </a:t>
            </a:r>
            <a:r>
              <a:rPr lang="zh-CN" altLang="en-US" dirty="0"/>
              <a:t>基于蜂窝基站的定位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4078666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latin typeface="+mn-lt"/>
              </a:rPr>
              <a:t>COO</a:t>
            </a:r>
            <a:r>
              <a:rPr lang="zh-CN" altLang="zh-CN" dirty="0">
                <a:latin typeface="+mn-lt"/>
              </a:rPr>
              <a:t>（</a:t>
            </a:r>
            <a:r>
              <a:rPr lang="en-US" altLang="zh-CN" dirty="0">
                <a:latin typeface="+mn-lt"/>
              </a:rPr>
              <a:t>cell of origin</a:t>
            </a:r>
            <a:r>
              <a:rPr lang="zh-CN" altLang="zh-CN" dirty="0">
                <a:latin typeface="+mn-lt"/>
              </a:rPr>
              <a:t>）定位</a:t>
            </a:r>
            <a:r>
              <a:rPr lang="zh-CN" altLang="en-US" dirty="0">
                <a:latin typeface="+mn-lt"/>
              </a:rPr>
              <a:t>：</a:t>
            </a:r>
            <a:endParaRPr lang="en-US" altLang="zh-CN" dirty="0">
              <a:latin typeface="+mn-lt"/>
            </a:endParaRPr>
          </a:p>
          <a:p>
            <a:pPr lvl="1" algn="just">
              <a:spcBef>
                <a:spcPct val="0"/>
              </a:spcBef>
              <a:buFont typeface="Wingdings" panose="05000000000000000000" pitchFamily="2" charset="2"/>
              <a:buChar char="n"/>
            </a:pPr>
            <a:r>
              <a:rPr lang="en-US" altLang="zh-CN" dirty="0">
                <a:latin typeface="+mn-lt"/>
              </a:rPr>
              <a:t> </a:t>
            </a:r>
            <a:r>
              <a:rPr lang="zh-CN" altLang="en-US" dirty="0">
                <a:latin typeface="+mn-lt"/>
              </a:rPr>
              <a:t>概念</a:t>
            </a:r>
            <a:r>
              <a:rPr lang="en-US" altLang="zh-CN" dirty="0">
                <a:latin typeface="+mn-lt"/>
              </a:rPr>
              <a:t>:</a:t>
            </a:r>
            <a:r>
              <a:rPr lang="zh-CN" altLang="zh-CN" dirty="0">
                <a:latin typeface="+mn-lt"/>
              </a:rPr>
              <a:t>最简单的定位方法</a:t>
            </a:r>
            <a:r>
              <a:rPr lang="zh-CN" altLang="en-US" dirty="0">
                <a:latin typeface="+mn-lt"/>
              </a:rPr>
              <a:t>，</a:t>
            </a:r>
            <a:r>
              <a:rPr lang="zh-CN" altLang="zh-CN" dirty="0">
                <a:latin typeface="+mn-lt"/>
              </a:rPr>
              <a:t>它是一种</a:t>
            </a:r>
            <a:r>
              <a:rPr lang="zh-CN" altLang="zh-CN" dirty="0">
                <a:solidFill>
                  <a:srgbClr val="C00000"/>
                </a:solidFill>
                <a:latin typeface="+mn-lt"/>
              </a:rPr>
              <a:t>单基站定位方法</a:t>
            </a:r>
            <a:r>
              <a:rPr lang="zh-CN" altLang="zh-CN" dirty="0">
                <a:latin typeface="+mn-lt"/>
              </a:rPr>
              <a:t>，即根据设备当前连接的蜂窝基站的位置来确定设备的位置。</a:t>
            </a:r>
            <a:endParaRPr lang="en-US" altLang="zh-CN" dirty="0">
              <a:latin typeface="+mn-lt"/>
            </a:endParaRPr>
          </a:p>
          <a:p>
            <a:pPr lvl="1" algn="just">
              <a:spcBef>
                <a:spcPct val="0"/>
              </a:spcBef>
              <a:buFont typeface="Wingdings" panose="05000000000000000000" pitchFamily="2" charset="2"/>
              <a:buChar char="n"/>
            </a:pPr>
            <a:r>
              <a:rPr lang="zh-CN" altLang="zh-CN" dirty="0">
                <a:latin typeface="+mn-lt"/>
              </a:rPr>
              <a:t>蜂窝基站定位技术依赖通信基站，与基站密度密切相关，其</a:t>
            </a:r>
            <a:r>
              <a:rPr lang="zh-CN" altLang="zh-CN" dirty="0">
                <a:solidFill>
                  <a:srgbClr val="FF00FF"/>
                </a:solidFill>
                <a:latin typeface="+mn-lt"/>
              </a:rPr>
              <a:t>精度</a:t>
            </a:r>
            <a:r>
              <a:rPr lang="zh-CN" altLang="zh-CN" dirty="0">
                <a:latin typeface="+mn-lt"/>
              </a:rPr>
              <a:t>直接</a:t>
            </a:r>
            <a:r>
              <a:rPr lang="zh-CN" altLang="zh-CN" dirty="0">
                <a:solidFill>
                  <a:srgbClr val="FF00FF"/>
                </a:solidFill>
                <a:latin typeface="+mn-lt"/>
              </a:rPr>
              <a:t>取决于基站覆盖的范围</a:t>
            </a:r>
            <a:r>
              <a:rPr lang="zh-CN" altLang="zh-CN" dirty="0">
                <a:latin typeface="+mn-lt"/>
              </a:rPr>
              <a:t>。</a:t>
            </a:r>
            <a:endParaRPr lang="en-US" altLang="zh-CN" dirty="0">
              <a:latin typeface="+mn-lt"/>
            </a:endParaRPr>
          </a:p>
          <a:p>
            <a:pPr lvl="1" algn="just">
              <a:spcBef>
                <a:spcPct val="0"/>
              </a:spcBef>
              <a:buFont typeface="Wingdings" panose="05000000000000000000" pitchFamily="2" charset="2"/>
              <a:buChar char="n"/>
            </a:pPr>
            <a:r>
              <a:rPr lang="zh-CN" altLang="en-US" dirty="0">
                <a:latin typeface="+mn-lt"/>
              </a:rPr>
              <a:t>适用场景：</a:t>
            </a:r>
            <a:r>
              <a:rPr lang="zh-CN" altLang="zh-CN" dirty="0">
                <a:latin typeface="+mn-lt"/>
              </a:rPr>
              <a:t>虽然单基站定位方法的定位精度不高，但是其定位速度很快，通常只需要</a:t>
            </a:r>
            <a:r>
              <a:rPr lang="en-US" altLang="zh-CN" dirty="0">
                <a:latin typeface="+mn-lt"/>
              </a:rPr>
              <a:t>2</a:t>
            </a:r>
            <a:r>
              <a:rPr lang="zh-CN" altLang="zh-CN" dirty="0">
                <a:latin typeface="+mn-lt"/>
              </a:rPr>
              <a:t>～</a:t>
            </a:r>
            <a:r>
              <a:rPr lang="en-US" altLang="zh-CN" dirty="0">
                <a:latin typeface="+mn-lt"/>
              </a:rPr>
              <a:t>3s</a:t>
            </a:r>
            <a:r>
              <a:rPr lang="zh-CN" altLang="zh-CN" dirty="0">
                <a:latin typeface="+mn-lt"/>
              </a:rPr>
              <a:t>时间就可以完成定位，因此，在情况紧急的场合中比较适用。</a:t>
            </a:r>
            <a:endParaRPr lang="en-US" altLang="zh-CN" dirty="0">
              <a:latin typeface="+mn-lt"/>
            </a:endParaRPr>
          </a:p>
        </p:txBody>
      </p:sp>
      <p:sp>
        <p:nvSpPr>
          <p:cNvPr id="2" name="标题 1"/>
          <p:cNvSpPr>
            <a:spLocks noGrp="1"/>
          </p:cNvSpPr>
          <p:nvPr>
            <p:ph type="title"/>
          </p:nvPr>
        </p:nvSpPr>
        <p:spPr/>
        <p:txBody>
          <a:bodyPr/>
          <a:lstStyle/>
          <a:p>
            <a:pPr lvl="0"/>
            <a:r>
              <a:rPr lang="en-US" altLang="zh-CN" dirty="0"/>
              <a:t>8.2.2  </a:t>
            </a:r>
            <a:r>
              <a:rPr lang="zh-CN" altLang="en-US" dirty="0"/>
              <a:t>基于蜂窝基站的定位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9225321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96795" y="1669450"/>
            <a:ext cx="1066800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latin typeface="+mn-lt"/>
              </a:rPr>
              <a:t>	</a:t>
            </a:r>
            <a:r>
              <a:rPr lang="zh-CN" altLang="zh-CN" dirty="0">
                <a:latin typeface="+mn-lt"/>
              </a:rPr>
              <a:t>使用单个基站定位的速度比较快，但定位误差大，要想得到精确的定位，需要对多个基站测得的数据进行计算。</a:t>
            </a:r>
            <a:r>
              <a:rPr lang="zh-CN" altLang="zh-CN" dirty="0">
                <a:solidFill>
                  <a:srgbClr val="000099"/>
                </a:solidFill>
                <a:latin typeface="+mn-lt"/>
              </a:rPr>
              <a:t>多基站定位方法</a:t>
            </a:r>
            <a:r>
              <a:rPr lang="zh-CN" altLang="zh-CN" dirty="0">
                <a:latin typeface="+mn-lt"/>
              </a:rPr>
              <a:t>中，最常用的</a:t>
            </a:r>
            <a:r>
              <a:rPr lang="en-US" altLang="zh-CN" dirty="0">
                <a:solidFill>
                  <a:srgbClr val="000099"/>
                </a:solidFill>
                <a:latin typeface="+mn-lt"/>
              </a:rPr>
              <a:t>TOA</a:t>
            </a:r>
            <a:r>
              <a:rPr lang="zh-CN" altLang="zh-CN" dirty="0">
                <a:solidFill>
                  <a:srgbClr val="000099"/>
                </a:solidFill>
                <a:latin typeface="+mn-lt"/>
              </a:rPr>
              <a:t>与</a:t>
            </a:r>
            <a:r>
              <a:rPr lang="en-US" altLang="zh-CN" dirty="0">
                <a:solidFill>
                  <a:srgbClr val="000099"/>
                </a:solidFill>
                <a:latin typeface="+mn-lt"/>
              </a:rPr>
              <a:t>TDOA</a:t>
            </a:r>
            <a:r>
              <a:rPr lang="zh-CN" altLang="zh-CN" dirty="0">
                <a:latin typeface="+mn-lt"/>
              </a:rPr>
              <a:t>（</a:t>
            </a:r>
            <a:r>
              <a:rPr lang="en-US" altLang="zh-CN" dirty="0">
                <a:latin typeface="+mn-lt"/>
              </a:rPr>
              <a:t>time different of arrival </a:t>
            </a:r>
            <a:r>
              <a:rPr lang="zh-CN" altLang="zh-CN" dirty="0">
                <a:latin typeface="+mn-lt"/>
              </a:rPr>
              <a:t>，时间到达差法）定位。</a:t>
            </a:r>
          </a:p>
          <a:p>
            <a:pPr marL="0" indent="0">
              <a:spcBef>
                <a:spcPct val="0"/>
              </a:spcBef>
              <a:buNone/>
            </a:pPr>
            <a:endParaRPr lang="zh-CN" altLang="zh-CN" dirty="0">
              <a:latin typeface="+mn-lt"/>
            </a:endParaRPr>
          </a:p>
        </p:txBody>
      </p:sp>
      <p:sp>
        <p:nvSpPr>
          <p:cNvPr id="2" name="标题 1"/>
          <p:cNvSpPr>
            <a:spLocks noGrp="1"/>
          </p:cNvSpPr>
          <p:nvPr>
            <p:ph type="title"/>
          </p:nvPr>
        </p:nvSpPr>
        <p:spPr/>
        <p:txBody>
          <a:bodyPr/>
          <a:lstStyle/>
          <a:p>
            <a:pPr lvl="0"/>
            <a:r>
              <a:rPr lang="en-US" altLang="zh-CN" dirty="0"/>
              <a:t>8.2.2  </a:t>
            </a:r>
            <a:r>
              <a:rPr lang="zh-CN" altLang="en-US" dirty="0"/>
              <a:t>基于蜂窝基站的定位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3604761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pPr>
            <a:r>
              <a:rPr lang="zh-CN" altLang="en-US" dirty="0">
                <a:solidFill>
                  <a:srgbClr val="000000"/>
                </a:solidFill>
              </a:rPr>
              <a:t>多基站定位方法</a:t>
            </a:r>
            <a:endParaRPr lang="en-US" altLang="zh-CN" dirty="0">
              <a:solidFill>
                <a:srgbClr val="000000"/>
              </a:solidFill>
            </a:endParaRPr>
          </a:p>
          <a:p>
            <a:pPr marL="914400" lvl="1" indent="-457200" algn="just">
              <a:spcBef>
                <a:spcPct val="0"/>
              </a:spcBef>
              <a:buFont typeface="Wingdings" panose="05000000000000000000" pitchFamily="2" charset="2"/>
              <a:buChar char="n"/>
            </a:pPr>
            <a:r>
              <a:rPr lang="en-US" altLang="zh-CN" dirty="0"/>
              <a:t>TOA</a:t>
            </a:r>
            <a:r>
              <a:rPr lang="zh-CN" altLang="zh-CN" dirty="0"/>
              <a:t>基站定位法</a:t>
            </a:r>
            <a:endParaRPr lang="en-US" altLang="zh-CN" dirty="0"/>
          </a:p>
          <a:p>
            <a:pPr marL="1371600" lvl="2" indent="-457200" algn="just">
              <a:spcBef>
                <a:spcPct val="0"/>
              </a:spcBef>
              <a:buFont typeface="Wingdings" panose="05000000000000000000" pitchFamily="2" charset="2"/>
              <a:buChar char="p"/>
            </a:pPr>
            <a:r>
              <a:rPr lang="en-US" altLang="zh-CN" dirty="0"/>
              <a:t>TOA</a:t>
            </a:r>
            <a:r>
              <a:rPr lang="zh-CN" altLang="zh-CN" dirty="0"/>
              <a:t>基站定位</a:t>
            </a:r>
            <a:r>
              <a:rPr lang="zh-CN" altLang="zh-CN" dirty="0" smtClean="0"/>
              <a:t>法</a:t>
            </a:r>
            <a:r>
              <a:rPr lang="zh-CN" altLang="en-US" dirty="0" smtClean="0"/>
              <a:t>类似于</a:t>
            </a:r>
            <a:r>
              <a:rPr lang="en-US" altLang="zh-CN" dirty="0" smtClean="0"/>
              <a:t>GPS</a:t>
            </a:r>
            <a:r>
              <a:rPr lang="zh-CN" altLang="zh-CN" dirty="0"/>
              <a:t>定位方法</a:t>
            </a:r>
            <a:r>
              <a:rPr lang="zh-CN" altLang="zh-CN" dirty="0" smtClean="0"/>
              <a:t>，这种</a:t>
            </a:r>
            <a:r>
              <a:rPr lang="zh-CN" altLang="zh-CN" dirty="0"/>
              <a:t>计算方法对时钟同步精度要求很高，而基站时钟精度自然远远比不上</a:t>
            </a:r>
            <a:r>
              <a:rPr lang="en-US" altLang="zh-CN" dirty="0"/>
              <a:t>GPS</a:t>
            </a:r>
            <a:r>
              <a:rPr lang="zh-CN" altLang="zh-CN" dirty="0"/>
              <a:t>卫星的水平，同时多径效应也会对测量结果产生较大误差。</a:t>
            </a:r>
            <a:endParaRPr lang="en-US" altLang="zh-CN" dirty="0"/>
          </a:p>
        </p:txBody>
      </p:sp>
      <p:sp>
        <p:nvSpPr>
          <p:cNvPr id="2" name="标题 1"/>
          <p:cNvSpPr>
            <a:spLocks noGrp="1"/>
          </p:cNvSpPr>
          <p:nvPr>
            <p:ph type="title"/>
          </p:nvPr>
        </p:nvSpPr>
        <p:spPr/>
        <p:txBody>
          <a:bodyPr/>
          <a:lstStyle/>
          <a:p>
            <a:pPr lvl="0"/>
            <a:r>
              <a:rPr lang="en-US" altLang="zh-CN" dirty="0"/>
              <a:t>8.2.2  </a:t>
            </a:r>
            <a:r>
              <a:rPr lang="zh-CN" altLang="en-US" dirty="0"/>
              <a:t>基于蜂窝基站的定位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172230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fld id="{0C913308-F349-4B6D-A68A-DD1791B4A57B}" type="slidenum">
              <a:rPr lang="zh-CN" altLang="en-US" smtClean="0"/>
              <a:pPr/>
              <a:t>2</a:t>
            </a:fld>
            <a:endParaRPr lang="zh-CN" altLang="en-US"/>
          </a:p>
        </p:txBody>
      </p:sp>
      <p:sp>
        <p:nvSpPr>
          <p:cNvPr id="8" name="Rectangle 2"/>
          <p:cNvSpPr txBox="1">
            <a:spLocks noChangeArrowheads="1"/>
          </p:cNvSpPr>
          <p:nvPr/>
        </p:nvSpPr>
        <p:spPr bwMode="auto">
          <a:xfrm>
            <a:off x="1271464" y="404664"/>
            <a:ext cx="727280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dirty="0"/>
              <a:t>第</a:t>
            </a:r>
            <a:r>
              <a:rPr lang="en-US" altLang="zh-CN" dirty="0"/>
              <a:t>8</a:t>
            </a:r>
            <a:r>
              <a:rPr lang="zh-CN" altLang="en-US" dirty="0"/>
              <a:t>章 定位技术和定位方法</a:t>
            </a:r>
          </a:p>
        </p:txBody>
      </p:sp>
      <p:sp>
        <p:nvSpPr>
          <p:cNvPr id="9" name="TextBox 8"/>
          <p:cNvSpPr txBox="1"/>
          <p:nvPr/>
        </p:nvSpPr>
        <p:spPr>
          <a:xfrm>
            <a:off x="1415480" y="1988840"/>
            <a:ext cx="5440596" cy="1746632"/>
          </a:xfrm>
          <a:prstGeom prst="rect">
            <a:avLst/>
          </a:prstGeom>
          <a:noFill/>
        </p:spPr>
        <p:txBody>
          <a:bodyPr wrap="square" rtlCol="0">
            <a:spAutoFit/>
          </a:bodyPr>
          <a:lstStyle>
            <a:defPPr>
              <a:defRPr lang="zh-CN"/>
            </a:defPPr>
            <a:lvl1pPr marR="0" lvl="0" indent="0" fontAlgn="auto">
              <a:lnSpc>
                <a:spcPts val="4320"/>
              </a:lnSpc>
              <a:spcBef>
                <a:spcPts val="0"/>
              </a:spcBef>
              <a:spcAft>
                <a:spcPts val="0"/>
              </a:spcAft>
              <a:buClrTx/>
              <a:buSzTx/>
              <a:buFontTx/>
              <a:buNone/>
              <a:tabLst/>
              <a:defRPr sz="3600" b="1">
                <a:solidFill>
                  <a:srgbClr val="000000"/>
                </a:solidFill>
                <a:effectLst/>
                <a:ea typeface="宋体" pitchFamily="2" charset="-122"/>
              </a:defRPr>
            </a:lvl1pPr>
          </a:lstStyle>
          <a:p>
            <a:r>
              <a:rPr lang="en-US" altLang="zh-CN" dirty="0"/>
              <a:t>8.1  </a:t>
            </a:r>
            <a:r>
              <a:rPr lang="zh-CN" altLang="en-US" dirty="0"/>
              <a:t>位置信息和位置服务</a:t>
            </a:r>
            <a:endParaRPr lang="en-US" altLang="zh-CN" dirty="0"/>
          </a:p>
          <a:p>
            <a:r>
              <a:rPr lang="en-US" altLang="zh-CN" dirty="0"/>
              <a:t>8.2  </a:t>
            </a:r>
            <a:r>
              <a:rPr lang="zh-CN" altLang="en-US" dirty="0"/>
              <a:t>定位技术</a:t>
            </a:r>
            <a:endParaRPr lang="en-US" altLang="zh-CN" dirty="0"/>
          </a:p>
          <a:p>
            <a:r>
              <a:rPr lang="en-US" altLang="zh-CN" dirty="0"/>
              <a:t>8.3  </a:t>
            </a:r>
            <a:r>
              <a:rPr lang="zh-CN" altLang="en-US" dirty="0"/>
              <a:t>定位方法</a:t>
            </a:r>
            <a:endParaRPr lang="en-US" altLang="zh-CN" dirty="0"/>
          </a:p>
        </p:txBody>
      </p:sp>
    </p:spTree>
    <p:extLst>
      <p:ext uri="{BB962C8B-B14F-4D97-AF65-F5344CB8AC3E}">
        <p14:creationId xmlns:p14="http://schemas.microsoft.com/office/powerpoint/2010/main" val="6493838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295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pPr>
            <a:r>
              <a:rPr lang="zh-CN" altLang="en-US" dirty="0">
                <a:solidFill>
                  <a:srgbClr val="000000"/>
                </a:solidFill>
              </a:rPr>
              <a:t>多基站定位方法</a:t>
            </a:r>
            <a:endParaRPr lang="en-US" altLang="zh-CN" dirty="0">
              <a:solidFill>
                <a:srgbClr val="000000"/>
              </a:solidFill>
            </a:endParaRPr>
          </a:p>
          <a:p>
            <a:pPr marL="914400" lvl="1" indent="-457200" algn="just">
              <a:spcBef>
                <a:spcPct val="0"/>
              </a:spcBef>
              <a:buFont typeface="Wingdings" panose="05000000000000000000" pitchFamily="2" charset="2"/>
              <a:buChar char="n"/>
            </a:pPr>
            <a:r>
              <a:rPr lang="en-US" altLang="zh-CN" dirty="0"/>
              <a:t>TDOA</a:t>
            </a:r>
            <a:r>
              <a:rPr lang="zh-CN" altLang="zh-CN" dirty="0"/>
              <a:t>定位法</a:t>
            </a:r>
            <a:endParaRPr lang="en-US" altLang="zh-CN" dirty="0"/>
          </a:p>
          <a:p>
            <a:pPr marL="1371600" lvl="2" indent="-457200" algn="just">
              <a:spcBef>
                <a:spcPct val="0"/>
              </a:spcBef>
              <a:buFont typeface="Wingdings" panose="05000000000000000000" pitchFamily="2" charset="2"/>
              <a:buChar char="p"/>
            </a:pPr>
            <a:r>
              <a:rPr lang="zh-CN" altLang="zh-CN" dirty="0"/>
              <a:t>这种方法是用信号到达不同基站的时间差来建立方程组求解位置，通过</a:t>
            </a:r>
            <a:r>
              <a:rPr lang="zh-CN" altLang="zh-CN" dirty="0">
                <a:solidFill>
                  <a:schemeClr val="bg2"/>
                </a:solidFill>
              </a:rPr>
              <a:t>时间差抵消掉</a:t>
            </a:r>
            <a:r>
              <a:rPr lang="zh-CN" altLang="zh-CN" dirty="0"/>
              <a:t>一大部分</a:t>
            </a:r>
            <a:r>
              <a:rPr lang="zh-CN" altLang="zh-CN" dirty="0">
                <a:solidFill>
                  <a:schemeClr val="bg2"/>
                </a:solidFill>
              </a:rPr>
              <a:t>时钟不同步带来的误差</a:t>
            </a:r>
            <a:r>
              <a:rPr lang="zh-CN" altLang="en-US" dirty="0"/>
              <a:t>，更适于实际应用。</a:t>
            </a:r>
            <a:endParaRPr lang="en-US" altLang="zh-CN" dirty="0"/>
          </a:p>
        </p:txBody>
      </p:sp>
      <p:sp>
        <p:nvSpPr>
          <p:cNvPr id="2" name="标题 1"/>
          <p:cNvSpPr>
            <a:spLocks noGrp="1"/>
          </p:cNvSpPr>
          <p:nvPr>
            <p:ph type="title"/>
          </p:nvPr>
        </p:nvSpPr>
        <p:spPr/>
        <p:txBody>
          <a:bodyPr/>
          <a:lstStyle/>
          <a:p>
            <a:pPr lvl="0"/>
            <a:r>
              <a:rPr lang="en-US" altLang="zh-CN" dirty="0"/>
              <a:t>8.2.2  </a:t>
            </a:r>
            <a:r>
              <a:rPr lang="zh-CN" altLang="en-US" dirty="0"/>
              <a:t>基于蜂窝基站的定位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90265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3745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pPr>
            <a:r>
              <a:rPr lang="zh-CN" altLang="en-US" dirty="0">
                <a:solidFill>
                  <a:srgbClr val="000000"/>
                </a:solidFill>
                <a:latin typeface="+mn-lt"/>
              </a:rPr>
              <a:t>多基站定位方法</a:t>
            </a:r>
            <a:endParaRPr lang="en-US" altLang="zh-CN" dirty="0">
              <a:solidFill>
                <a:srgbClr val="000000"/>
              </a:solidFill>
              <a:latin typeface="+mn-lt"/>
            </a:endParaRPr>
          </a:p>
          <a:p>
            <a:pPr marL="914400" lvl="1" indent="-457200" algn="just">
              <a:spcBef>
                <a:spcPct val="0"/>
              </a:spcBef>
              <a:buFont typeface="Wingdings" panose="05000000000000000000" pitchFamily="2" charset="2"/>
              <a:buChar char="n"/>
            </a:pPr>
            <a:r>
              <a:rPr lang="zh-CN" altLang="zh-CN" dirty="0">
                <a:latin typeface="+mn-lt"/>
              </a:rPr>
              <a:t>到达角度差法（</a:t>
            </a:r>
            <a:r>
              <a:rPr lang="en-US" altLang="zh-CN" dirty="0">
                <a:latin typeface="+mn-lt"/>
              </a:rPr>
              <a:t>angle of arrival</a:t>
            </a:r>
            <a:r>
              <a:rPr lang="zh-CN" altLang="zh-CN" dirty="0">
                <a:latin typeface="+mn-lt"/>
              </a:rPr>
              <a:t>，</a:t>
            </a:r>
            <a:r>
              <a:rPr lang="en-US" altLang="zh-CN" dirty="0">
                <a:latin typeface="+mn-lt"/>
              </a:rPr>
              <a:t>AOA</a:t>
            </a:r>
            <a:r>
              <a:rPr lang="zh-CN" altLang="zh-CN" dirty="0">
                <a:latin typeface="+mn-lt"/>
              </a:rPr>
              <a:t>）定位</a:t>
            </a:r>
            <a:endParaRPr lang="en-US" altLang="zh-CN" dirty="0">
              <a:latin typeface="+mn-lt"/>
            </a:endParaRPr>
          </a:p>
          <a:p>
            <a:pPr marL="1371600" lvl="2" indent="-457200" algn="just">
              <a:spcBef>
                <a:spcPct val="0"/>
              </a:spcBef>
              <a:buFont typeface="Wingdings" panose="05000000000000000000" pitchFamily="2" charset="2"/>
              <a:buChar char="p"/>
            </a:pPr>
            <a:r>
              <a:rPr lang="zh-CN" altLang="zh-CN" dirty="0">
                <a:latin typeface="+mn-lt"/>
              </a:rPr>
              <a:t>在基站分布较为稀疏的地区，有时周围只能收到两个基站的信号，这种情况下可以使用到达角度差法（</a:t>
            </a:r>
            <a:r>
              <a:rPr lang="en-US" altLang="zh-CN" dirty="0">
                <a:latin typeface="+mn-lt"/>
              </a:rPr>
              <a:t>angle of arrival</a:t>
            </a:r>
            <a:r>
              <a:rPr lang="zh-CN" altLang="zh-CN" dirty="0">
                <a:latin typeface="+mn-lt"/>
              </a:rPr>
              <a:t>，</a:t>
            </a:r>
            <a:r>
              <a:rPr lang="en-US" altLang="zh-CN" dirty="0">
                <a:latin typeface="+mn-lt"/>
              </a:rPr>
              <a:t>AOA</a:t>
            </a:r>
            <a:r>
              <a:rPr lang="zh-CN" altLang="zh-CN" dirty="0">
                <a:latin typeface="+mn-lt"/>
              </a:rPr>
              <a:t>）定位。</a:t>
            </a:r>
            <a:endParaRPr lang="en-US" altLang="zh-CN" dirty="0">
              <a:latin typeface="+mn-lt"/>
            </a:endParaRPr>
          </a:p>
          <a:p>
            <a:pPr marL="914400" lvl="1" indent="-457200" algn="just">
              <a:spcBef>
                <a:spcPct val="0"/>
              </a:spcBef>
              <a:buFont typeface="Wingdings" panose="05000000000000000000" pitchFamily="2" charset="2"/>
              <a:buChar char="n"/>
            </a:pPr>
            <a:r>
              <a:rPr lang="zh-CN" altLang="zh-CN" dirty="0">
                <a:latin typeface="+mn-lt"/>
              </a:rPr>
              <a:t>蜂窝基站定位还可以基于信号强度使用位置指纹匹配方法</a:t>
            </a:r>
            <a:r>
              <a:rPr lang="zh-CN" altLang="en-US" dirty="0">
                <a:latin typeface="+mn-lt"/>
              </a:rPr>
              <a:t>。</a:t>
            </a:r>
            <a:endParaRPr lang="en-US" altLang="zh-CN" dirty="0">
              <a:latin typeface="+mn-lt"/>
            </a:endParaRPr>
          </a:p>
        </p:txBody>
      </p:sp>
      <p:sp>
        <p:nvSpPr>
          <p:cNvPr id="2" name="标题 1"/>
          <p:cNvSpPr>
            <a:spLocks noGrp="1"/>
          </p:cNvSpPr>
          <p:nvPr>
            <p:ph type="title"/>
          </p:nvPr>
        </p:nvSpPr>
        <p:spPr/>
        <p:txBody>
          <a:bodyPr/>
          <a:lstStyle/>
          <a:p>
            <a:pPr lvl="0"/>
            <a:r>
              <a:rPr lang="en-US" altLang="zh-CN" dirty="0"/>
              <a:t>8.2.2  </a:t>
            </a:r>
            <a:r>
              <a:rPr lang="zh-CN" altLang="en-US" dirty="0"/>
              <a:t>基于蜂窝基站的定位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16298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indent="720000" algn="just">
              <a:spcBef>
                <a:spcPct val="0"/>
              </a:spcBef>
            </a:pPr>
            <a:r>
              <a:rPr lang="zh-CN" altLang="zh-CN" dirty="0">
                <a:solidFill>
                  <a:srgbClr val="000000"/>
                </a:solidFill>
              </a:rPr>
              <a:t>由于蜂窝基站定位技术可以便捷使用搭建好的基础设施，依靠移动通信系统的体系结构和传输信息实现用户的位置坐标推算，所以具有</a:t>
            </a:r>
            <a:r>
              <a:rPr lang="zh-CN" altLang="zh-CN" dirty="0"/>
              <a:t>低功耗、低成本</a:t>
            </a:r>
            <a:r>
              <a:rPr lang="zh-CN" altLang="zh-CN" dirty="0">
                <a:solidFill>
                  <a:srgbClr val="000000"/>
                </a:solidFill>
              </a:rPr>
              <a:t>的优势。室外无缝定位需求下，可作为普适化的室内外坐标一体化的定位方案。</a:t>
            </a:r>
            <a:endParaRPr lang="en-US" altLang="zh-CN" dirty="0">
              <a:solidFill>
                <a:srgbClr val="000000"/>
              </a:solidFill>
            </a:endParaRPr>
          </a:p>
          <a:p>
            <a:pPr lvl="1">
              <a:spcBef>
                <a:spcPct val="0"/>
              </a:spcBef>
            </a:pPr>
            <a:endParaRPr lang="en-US" altLang="zh-CN" dirty="0">
              <a:solidFill>
                <a:srgbClr val="000000"/>
              </a:solidFill>
            </a:endParaRPr>
          </a:p>
        </p:txBody>
      </p:sp>
      <p:sp>
        <p:nvSpPr>
          <p:cNvPr id="2" name="标题 1"/>
          <p:cNvSpPr>
            <a:spLocks noGrp="1"/>
          </p:cNvSpPr>
          <p:nvPr>
            <p:ph type="title"/>
          </p:nvPr>
        </p:nvSpPr>
        <p:spPr/>
        <p:txBody>
          <a:bodyPr/>
          <a:lstStyle/>
          <a:p>
            <a:pPr lvl="0"/>
            <a:r>
              <a:rPr lang="en-US" altLang="zh-CN" dirty="0"/>
              <a:t>8.2.2  </a:t>
            </a:r>
            <a:r>
              <a:rPr lang="zh-CN" altLang="en-US" dirty="0"/>
              <a:t>基于蜂窝基站的定位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1485024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	</a:t>
            </a:r>
            <a:r>
              <a:rPr lang="zh-CN" altLang="zh-CN" dirty="0"/>
              <a:t>相对于传统的室外定位技术，室内定位技术由于其环境的特殊性，存在以下技术难点。</a:t>
            </a:r>
            <a:endParaRPr lang="en-US" altLang="zh-CN" dirty="0"/>
          </a:p>
          <a:p>
            <a:pPr lvl="1" algn="just">
              <a:spcBef>
                <a:spcPct val="0"/>
              </a:spcBef>
              <a:buFont typeface="Wingdings" panose="05000000000000000000" pitchFamily="2" charset="2"/>
              <a:buChar char="n"/>
            </a:pPr>
            <a:r>
              <a:rPr lang="en-US" altLang="zh-CN" dirty="0"/>
              <a:t> </a:t>
            </a:r>
            <a:r>
              <a:rPr lang="en-US" altLang="zh-CN" dirty="0">
                <a:solidFill>
                  <a:schemeClr val="bg2"/>
                </a:solidFill>
              </a:rPr>
              <a:t>GPS</a:t>
            </a:r>
            <a:r>
              <a:rPr lang="zh-CN" altLang="zh-CN" dirty="0">
                <a:solidFill>
                  <a:schemeClr val="bg2"/>
                </a:solidFill>
              </a:rPr>
              <a:t>信号变弱</a:t>
            </a:r>
            <a:r>
              <a:rPr lang="en-US" altLang="zh-CN" dirty="0"/>
              <a:t>			</a:t>
            </a:r>
          </a:p>
          <a:p>
            <a:pPr marL="1428750" lvl="2" indent="-514350" algn="just">
              <a:spcBef>
                <a:spcPct val="0"/>
              </a:spcBef>
              <a:buFont typeface="Wingdings" panose="05000000000000000000" pitchFamily="2" charset="2"/>
              <a:buChar char="p"/>
            </a:pPr>
            <a:r>
              <a:rPr lang="zh-CN" altLang="zh-CN" dirty="0"/>
              <a:t>由于室内墙体的遮蔽，尤其是钢筋混凝土，</a:t>
            </a:r>
            <a:r>
              <a:rPr lang="en-US" altLang="zh-CN" dirty="0"/>
              <a:t>GPS</a:t>
            </a:r>
            <a:r>
              <a:rPr lang="zh-CN" altLang="zh-CN" dirty="0"/>
              <a:t>信号穿过建筑物后会明显变弱，依靠传统</a:t>
            </a:r>
            <a:r>
              <a:rPr lang="en-US" altLang="zh-CN" dirty="0"/>
              <a:t>GPS</a:t>
            </a:r>
            <a:r>
              <a:rPr lang="zh-CN" altLang="zh-CN" dirty="0"/>
              <a:t>进行室内定位时，精确度大幅降低。所以室内环境下不适宜使用</a:t>
            </a:r>
            <a:r>
              <a:rPr lang="en-US" altLang="zh-CN" dirty="0"/>
              <a:t>GPS</a:t>
            </a:r>
            <a:r>
              <a:rPr lang="zh-CN" altLang="zh-CN" dirty="0"/>
              <a:t>技术进行定位。</a:t>
            </a: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1832882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zh-CN" altLang="zh-CN" dirty="0">
                <a:solidFill>
                  <a:schemeClr val="bg2"/>
                </a:solidFill>
              </a:rPr>
              <a:t>多径效应明显</a:t>
            </a:r>
            <a:r>
              <a:rPr lang="en-US" altLang="zh-CN" dirty="0"/>
              <a:t>			</a:t>
            </a:r>
          </a:p>
          <a:p>
            <a:pPr marL="1428750" lvl="2" indent="-514350" algn="just">
              <a:spcBef>
                <a:spcPct val="0"/>
              </a:spcBef>
              <a:buFont typeface="Wingdings" panose="05000000000000000000" pitchFamily="2" charset="2"/>
              <a:buChar char="p"/>
            </a:pPr>
            <a:r>
              <a:rPr lang="zh-CN" altLang="zh-CN" dirty="0"/>
              <a:t>建筑物内障碍物位置形状各异，房间布局不一，且人员流动较大。大量的障碍物都会使电磁波信号发生反射和叠加，就使信号的强弱发生了变化，甚至产生了变形</a:t>
            </a:r>
            <a:r>
              <a:rPr lang="en-US" altLang="zh-CN" dirty="0"/>
              <a:t>	</a:t>
            </a:r>
          </a:p>
          <a:p>
            <a:pPr lvl="1" algn="just">
              <a:spcBef>
                <a:spcPct val="0"/>
              </a:spcBef>
              <a:buFont typeface="Wingdings" panose="05000000000000000000" pitchFamily="2" charset="2"/>
              <a:buChar char="n"/>
            </a:pPr>
            <a:r>
              <a:rPr lang="zh-CN" altLang="zh-CN" dirty="0">
                <a:solidFill>
                  <a:schemeClr val="bg2"/>
                </a:solidFill>
              </a:rPr>
              <a:t>干扰源多</a:t>
            </a:r>
            <a:r>
              <a:rPr lang="en-US" altLang="zh-CN" dirty="0"/>
              <a:t>			</a:t>
            </a:r>
          </a:p>
          <a:p>
            <a:pPr marL="1428750" lvl="2" indent="-514350" algn="just">
              <a:spcBef>
                <a:spcPct val="0"/>
              </a:spcBef>
              <a:buFont typeface="Wingdings" panose="05000000000000000000" pitchFamily="2" charset="2"/>
              <a:buChar char="p"/>
            </a:pPr>
            <a:r>
              <a:rPr lang="zh-CN" altLang="zh-CN" dirty="0"/>
              <a:t>室内环境相对封闭，且声音、光线、温度等干扰源会在室内进行多次反射，使得室内干扰情况更加复杂，对于定位设备的传感器影响较大。</a:t>
            </a:r>
          </a:p>
          <a:p>
            <a:pPr marL="1428750" lvl="2" indent="-51435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043823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zh-CN" altLang="zh-CN" dirty="0">
                <a:solidFill>
                  <a:schemeClr val="bg2"/>
                </a:solidFill>
              </a:rPr>
              <a:t>多层建筑中的定位</a:t>
            </a:r>
            <a:r>
              <a:rPr lang="en-US" altLang="zh-CN" dirty="0"/>
              <a:t>			</a:t>
            </a:r>
          </a:p>
          <a:p>
            <a:pPr marL="1428750" lvl="2" indent="-514350" algn="just">
              <a:spcBef>
                <a:spcPct val="0"/>
              </a:spcBef>
              <a:buFont typeface="Wingdings" panose="05000000000000000000" pitchFamily="2" charset="2"/>
              <a:buChar char="p"/>
            </a:pPr>
            <a:r>
              <a:rPr lang="zh-CN" altLang="zh-CN" dirty="0"/>
              <a:t>室内定位不仅要考虑二维平面的位置，在多层建筑中还要考虑所处的楼层的位置，包括地上和地下部分。</a:t>
            </a:r>
            <a:endParaRPr lang="en-US" altLang="zh-CN" dirty="0"/>
          </a:p>
          <a:p>
            <a:pPr lvl="1" algn="just">
              <a:spcBef>
                <a:spcPct val="0"/>
              </a:spcBef>
              <a:buFont typeface="Wingdings" panose="05000000000000000000" pitchFamily="2" charset="2"/>
              <a:buChar char="n"/>
            </a:pPr>
            <a:r>
              <a:rPr lang="zh-CN" altLang="zh-CN" dirty="0">
                <a:solidFill>
                  <a:schemeClr val="bg2"/>
                </a:solidFill>
              </a:rPr>
              <a:t>未知环境定位困难</a:t>
            </a:r>
            <a:r>
              <a:rPr lang="en-US" altLang="zh-CN" dirty="0"/>
              <a:t>			</a:t>
            </a:r>
          </a:p>
          <a:p>
            <a:pPr marL="1428750" lvl="2" indent="-514350" algn="just">
              <a:spcBef>
                <a:spcPct val="0"/>
              </a:spcBef>
              <a:buFont typeface="Wingdings" panose="05000000000000000000" pitchFamily="2" charset="2"/>
              <a:buChar char="p"/>
            </a:pPr>
            <a:r>
              <a:rPr lang="zh-CN" altLang="zh-CN" dirty="0"/>
              <a:t>在定位基础设施遭到</a:t>
            </a:r>
            <a:r>
              <a:rPr lang="zh-CN" altLang="zh-CN" dirty="0" smtClean="0"/>
              <a:t>破</a:t>
            </a:r>
            <a:r>
              <a:rPr lang="zh-CN" altLang="en-US" dirty="0" smtClean="0"/>
              <a:t>坏</a:t>
            </a:r>
            <a:r>
              <a:rPr lang="zh-CN" altLang="zh-CN" dirty="0" smtClean="0"/>
              <a:t>或</a:t>
            </a:r>
            <a:r>
              <a:rPr lang="zh-CN" altLang="zh-CN" dirty="0"/>
              <a:t>不能预先取得室内环境信息时，要进行定位有很大的难度。</a:t>
            </a:r>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41574349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6624736" cy="3529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传统</a:t>
            </a:r>
            <a:r>
              <a:rPr lang="en-US" altLang="zh-CN" dirty="0"/>
              <a:t>GPS</a:t>
            </a:r>
            <a:r>
              <a:rPr lang="zh-CN" altLang="zh-CN" dirty="0"/>
              <a:t>定位和基站定位技术都需要专门的</a:t>
            </a:r>
            <a:r>
              <a:rPr lang="zh-CN" altLang="zh-CN" dirty="0">
                <a:solidFill>
                  <a:schemeClr val="bg2"/>
                </a:solidFill>
              </a:rPr>
              <a:t>硬件支持</a:t>
            </a:r>
            <a:r>
              <a:rPr lang="zh-CN" altLang="zh-CN" dirty="0"/>
              <a:t>，而这些硬件往往造价不菲，所以很多室内定位系统采用</a:t>
            </a:r>
            <a:r>
              <a:rPr lang="zh-CN" altLang="zh-CN" dirty="0">
                <a:solidFill>
                  <a:srgbClr val="000099"/>
                </a:solidFill>
              </a:rPr>
              <a:t>基于信号强度（</a:t>
            </a:r>
            <a:r>
              <a:rPr lang="en-US" altLang="zh-CN" dirty="0">
                <a:solidFill>
                  <a:srgbClr val="000099"/>
                </a:solidFill>
              </a:rPr>
              <a:t>RSS</a:t>
            </a:r>
            <a:r>
              <a:rPr lang="zh-CN" altLang="zh-CN" dirty="0">
                <a:solidFill>
                  <a:srgbClr val="000099"/>
                </a:solidFill>
              </a:rPr>
              <a:t>）</a:t>
            </a:r>
            <a:r>
              <a:rPr lang="zh-CN" altLang="zh-CN" dirty="0"/>
              <a:t>的定位技术。其优点在于不需要专门的定位设备，可以利用已有的架设好的网络来进行定位，经济实惠。</a:t>
            </a:r>
            <a:endParaRPr lang="en-US" altLang="zh-CN" dirty="0"/>
          </a:p>
          <a:p>
            <a:pPr marL="0" indent="0">
              <a:spcBef>
                <a:spcPct val="0"/>
              </a:spcBef>
              <a:buNone/>
            </a:pP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6" name="Picture 2">
            <a:extLst>
              <a:ext uri="{FF2B5EF4-FFF2-40B4-BE49-F238E27FC236}">
                <a16:creationId xmlns:a16="http://schemas.microsoft.com/office/drawing/2014/main" id="{34926CD2-8C19-4921-8976-B436CFC2F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160" y="2150387"/>
            <a:ext cx="4536504" cy="226825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839416" y="5013967"/>
            <a:ext cx="11130862" cy="1569660"/>
          </a:xfrm>
          <a:prstGeom prst="rect">
            <a:avLst/>
          </a:prstGeom>
        </p:spPr>
        <p:txBody>
          <a:bodyPr wrap="square">
            <a:spAutoFit/>
          </a:bodyPr>
          <a:lstStyle/>
          <a:p>
            <a:pPr indent="720000" algn="just">
              <a:spcBef>
                <a:spcPct val="0"/>
              </a:spcBef>
            </a:pPr>
            <a:r>
              <a:rPr lang="zh-CN" altLang="zh-CN" sz="3200" b="1" dirty="0">
                <a:solidFill>
                  <a:srgbClr val="000000"/>
                </a:solidFill>
                <a:latin typeface="宋体" pitchFamily="2" charset="-122"/>
                <a:ea typeface="宋体" pitchFamily="2" charset="-122"/>
              </a:rPr>
              <a:t>目前室内环境进行定位的方法有很多种，包括</a:t>
            </a:r>
            <a:r>
              <a:rPr lang="zh-CN" altLang="zh-CN" sz="3200" dirty="0">
                <a:solidFill>
                  <a:schemeClr val="bg2"/>
                </a:solidFill>
              </a:rPr>
              <a:t>红外线定位、超声波定位、蓝牙定位、射频识别定位、超宽带定位、</a:t>
            </a:r>
            <a:r>
              <a:rPr lang="en-US" altLang="zh-CN" sz="3200" dirty="0" err="1">
                <a:solidFill>
                  <a:schemeClr val="bg2"/>
                </a:solidFill>
              </a:rPr>
              <a:t>ZigBee</a:t>
            </a:r>
            <a:r>
              <a:rPr lang="zh-CN" altLang="zh-CN" sz="3200" dirty="0">
                <a:solidFill>
                  <a:schemeClr val="bg2"/>
                </a:solidFill>
              </a:rPr>
              <a:t>定位</a:t>
            </a:r>
            <a:r>
              <a:rPr lang="zh-CN" altLang="zh-CN" sz="3200" b="1" dirty="0">
                <a:solidFill>
                  <a:srgbClr val="000000"/>
                </a:solidFill>
                <a:latin typeface="宋体" pitchFamily="2" charset="-122"/>
                <a:ea typeface="宋体" pitchFamily="2" charset="-122"/>
              </a:rPr>
              <a:t>等。</a:t>
            </a:r>
          </a:p>
        </p:txBody>
      </p:sp>
    </p:spTree>
    <p:extLst>
      <p:ext uri="{BB962C8B-B14F-4D97-AF65-F5344CB8AC3E}">
        <p14:creationId xmlns:p14="http://schemas.microsoft.com/office/powerpoint/2010/main" val="981069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268760"/>
            <a:ext cx="10657184"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CC00FF"/>
                </a:solidFill>
              </a:rPr>
              <a:t>1. </a:t>
            </a:r>
            <a:r>
              <a:rPr lang="zh-CN" altLang="zh-CN" dirty="0">
                <a:solidFill>
                  <a:srgbClr val="CC00FF"/>
                </a:solidFill>
              </a:rPr>
              <a:t>基于超声波定位技术</a:t>
            </a:r>
          </a:p>
          <a:p>
            <a:pPr algn="just">
              <a:spcBef>
                <a:spcPct val="0"/>
              </a:spcBef>
            </a:pPr>
            <a:r>
              <a:rPr lang="zh-CN" altLang="zh-CN" dirty="0"/>
              <a:t>超声波定位是一种</a:t>
            </a:r>
            <a:r>
              <a:rPr lang="zh-CN" altLang="zh-CN" dirty="0">
                <a:solidFill>
                  <a:srgbClr val="000099"/>
                </a:solidFill>
              </a:rPr>
              <a:t>基于测距</a:t>
            </a:r>
            <a:r>
              <a:rPr lang="zh-CN" altLang="zh-CN" dirty="0"/>
              <a:t>的定位系统</a:t>
            </a:r>
            <a:r>
              <a:rPr lang="zh-CN" altLang="zh-CN" dirty="0" smtClean="0"/>
              <a:t>，通过</a:t>
            </a:r>
            <a:r>
              <a:rPr lang="zh-CN" altLang="zh-CN" dirty="0"/>
              <a:t>在测量位置发射超声波信号，信号传播到待测物体上发生反射从而出现回波来进行定位</a:t>
            </a:r>
            <a:r>
              <a:rPr lang="zh-CN" altLang="zh-CN" dirty="0" smtClean="0"/>
              <a:t>。</a:t>
            </a:r>
            <a:endParaRPr lang="en-US" altLang="zh-CN" dirty="0" smtClean="0"/>
          </a:p>
          <a:p>
            <a:pPr algn="just">
              <a:spcBef>
                <a:spcPct val="0"/>
              </a:spcBef>
            </a:pPr>
            <a:endParaRPr lang="en-US" altLang="zh-CN" dirty="0"/>
          </a:p>
          <a:p>
            <a:pPr algn="just">
              <a:spcBef>
                <a:spcPct val="0"/>
              </a:spcBef>
            </a:pPr>
            <a:r>
              <a:rPr lang="zh-CN" altLang="zh-CN" dirty="0" smtClean="0"/>
              <a:t>通过比较三个接收装置收到信号的时间，</a:t>
            </a:r>
            <a:r>
              <a:rPr lang="zh-CN" altLang="en-US" dirty="0" smtClean="0"/>
              <a:t>计算</a:t>
            </a:r>
            <a:r>
              <a:rPr lang="zh-CN" altLang="zh-CN" dirty="0" smtClean="0"/>
              <a:t>出超声波发生器的具体位置，也就是被定位目标的位置。当目标移动时，可以通过不间断测量，得出目标的运动轨迹。</a:t>
            </a:r>
            <a:endParaRPr lang="en-US" altLang="zh-CN" dirty="0" smtClean="0"/>
          </a:p>
          <a:p>
            <a:pPr marL="0" indent="0">
              <a:spcBef>
                <a:spcPct val="0"/>
              </a:spcBef>
              <a:buNone/>
            </a:pP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7523434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196753"/>
            <a:ext cx="7200800" cy="7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a:spcBef>
                <a:spcPct val="0"/>
              </a:spcBef>
            </a:pPr>
            <a:r>
              <a:rPr lang="zh-CN" altLang="zh-CN" dirty="0"/>
              <a:t>超声波定位的原理如图</a:t>
            </a:r>
            <a:r>
              <a:rPr lang="en-US" altLang="zh-CN" dirty="0"/>
              <a:t>8-1</a:t>
            </a:r>
            <a:r>
              <a:rPr lang="zh-CN" altLang="zh-CN" dirty="0"/>
              <a:t>所示。</a:t>
            </a:r>
            <a:endParaRPr lang="en-US" altLang="zh-CN" dirty="0"/>
          </a:p>
          <a:p>
            <a:pPr>
              <a:spcBef>
                <a:spcPct val="0"/>
              </a:spcBef>
            </a:pPr>
            <a:endParaRPr lang="en-US" altLang="zh-CN" dirty="0"/>
          </a:p>
          <a:p>
            <a:pPr>
              <a:spcBef>
                <a:spcPct val="0"/>
              </a:spcBef>
            </a:pPr>
            <a:endParaRPr lang="en-US" altLang="zh-CN" dirty="0"/>
          </a:p>
          <a:p>
            <a:pPr>
              <a:spcBef>
                <a:spcPct val="0"/>
              </a:spcBef>
            </a:pPr>
            <a:endParaRPr lang="en-US" altLang="zh-CN" dirty="0"/>
          </a:p>
          <a:p>
            <a:pPr>
              <a:spcBef>
                <a:spcPct val="0"/>
              </a:spcBef>
            </a:pPr>
            <a:endParaRPr lang="en-US" altLang="zh-CN" dirty="0"/>
          </a:p>
          <a:p>
            <a:pPr>
              <a:spcBef>
                <a:spcPct val="0"/>
              </a:spcBef>
            </a:pPr>
            <a:endParaRPr lang="en-US" altLang="zh-CN" dirty="0"/>
          </a:p>
          <a:p>
            <a:pPr marL="0" indent="0">
              <a:spcBef>
                <a:spcPct val="0"/>
              </a:spcBef>
              <a:buNone/>
            </a:pPr>
            <a:endParaRPr lang="en-US" altLang="zh-CN" dirty="0"/>
          </a:p>
          <a:p>
            <a:pPr marL="0" indent="0" algn="ctr">
              <a:spcBef>
                <a:spcPct val="0"/>
              </a:spcBef>
              <a:buNone/>
            </a:pPr>
            <a:endParaRPr lang="en-US" altLang="zh-CN" b="0" dirty="0"/>
          </a:p>
          <a:p>
            <a:pPr marL="0" indent="0">
              <a:spcBef>
                <a:spcPct val="0"/>
              </a:spcBef>
              <a:buNone/>
            </a:pP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09018D87-E930-4F92-98E4-F639C1C4FB0A}"/>
              </a:ext>
            </a:extLst>
          </p:cNvPr>
          <p:cNvPicPr>
            <a:picLocks noChangeAspect="1"/>
          </p:cNvPicPr>
          <p:nvPr/>
        </p:nvPicPr>
        <p:blipFill>
          <a:blip r:embed="rId3"/>
          <a:stretch>
            <a:fillRect/>
          </a:stretch>
        </p:blipFill>
        <p:spPr>
          <a:xfrm>
            <a:off x="1399715" y="2492896"/>
            <a:ext cx="3472149" cy="1584176"/>
          </a:xfrm>
          <a:prstGeom prst="rect">
            <a:avLst/>
          </a:prstGeom>
        </p:spPr>
      </p:pic>
      <p:sp>
        <p:nvSpPr>
          <p:cNvPr id="4" name="矩形 3"/>
          <p:cNvSpPr/>
          <p:nvPr/>
        </p:nvSpPr>
        <p:spPr>
          <a:xfrm>
            <a:off x="1511565" y="5013176"/>
            <a:ext cx="3147015" cy="461665"/>
          </a:xfrm>
          <a:prstGeom prst="rect">
            <a:avLst/>
          </a:prstGeom>
        </p:spPr>
        <p:txBody>
          <a:bodyPr wrap="none">
            <a:spAutoFit/>
          </a:bodyPr>
          <a:lstStyle/>
          <a:p>
            <a:pPr algn="ctr">
              <a:spcBef>
                <a:spcPct val="0"/>
              </a:spcBef>
            </a:pPr>
            <a:r>
              <a:rPr lang="zh-CN" altLang="zh-CN" sz="2400" b="1" dirty="0">
                <a:solidFill>
                  <a:srgbClr val="000000"/>
                </a:solidFill>
              </a:rPr>
              <a:t>图</a:t>
            </a:r>
            <a:r>
              <a:rPr lang="en-US" altLang="zh-CN" sz="2400" b="1" dirty="0">
                <a:solidFill>
                  <a:srgbClr val="000000"/>
                </a:solidFill>
              </a:rPr>
              <a:t>8-1 </a:t>
            </a:r>
            <a:r>
              <a:rPr lang="zh-CN" altLang="zh-CN" sz="2400" b="1" dirty="0">
                <a:solidFill>
                  <a:srgbClr val="000000"/>
                </a:solidFill>
              </a:rPr>
              <a:t>超声波定位原理</a:t>
            </a:r>
            <a:endParaRPr lang="en-US" altLang="zh-CN" sz="2400" b="1" dirty="0">
              <a:solidFill>
                <a:srgbClr val="000000"/>
              </a:solidFill>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1298" y="1988840"/>
            <a:ext cx="3586990" cy="2999601"/>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0256" y="4357822"/>
            <a:ext cx="3733023" cy="2455554"/>
          </a:xfrm>
          <a:prstGeom prst="rect">
            <a:avLst/>
          </a:prstGeom>
        </p:spPr>
      </p:pic>
    </p:spTree>
    <p:extLst>
      <p:ext uri="{BB962C8B-B14F-4D97-AF65-F5344CB8AC3E}">
        <p14:creationId xmlns:p14="http://schemas.microsoft.com/office/powerpoint/2010/main" val="765275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360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zh-CN" altLang="zh-CN" dirty="0"/>
              <a:t>目前比较流行的超声波定位技术有</a:t>
            </a:r>
            <a:r>
              <a:rPr lang="zh-CN" altLang="en-US" dirty="0"/>
              <a:t>以下</a:t>
            </a:r>
            <a:r>
              <a:rPr lang="zh-CN" altLang="zh-CN" dirty="0"/>
              <a:t>两种。</a:t>
            </a:r>
            <a:endParaRPr lang="en-US" altLang="zh-CN" dirty="0"/>
          </a:p>
          <a:p>
            <a:pPr lvl="1" algn="just">
              <a:spcBef>
                <a:spcPct val="0"/>
              </a:spcBef>
              <a:buFont typeface="Wingdings" panose="05000000000000000000" pitchFamily="2" charset="2"/>
              <a:buChar char="n"/>
            </a:pPr>
            <a:r>
              <a:rPr lang="zh-CN" altLang="zh-CN" dirty="0"/>
              <a:t>将超声波技术与射频识别技术结合进行定</a:t>
            </a:r>
            <a:r>
              <a:rPr lang="zh-CN" altLang="en-US" dirty="0"/>
              <a:t>位</a:t>
            </a:r>
            <a:endParaRPr lang="en-US" altLang="zh-CN" dirty="0"/>
          </a:p>
          <a:p>
            <a:pPr marL="1428750" lvl="2" indent="-514350" algn="just">
              <a:spcBef>
                <a:spcPct val="0"/>
              </a:spcBef>
              <a:buFont typeface="Wingdings" panose="05000000000000000000" pitchFamily="2" charset="2"/>
              <a:buChar char="p"/>
            </a:pPr>
            <a:r>
              <a:rPr lang="zh-CN" altLang="en-US" dirty="0"/>
              <a:t>原理：</a:t>
            </a:r>
            <a:r>
              <a:rPr lang="zh-CN" altLang="zh-CN" dirty="0"/>
              <a:t>射频信号传输速率接近光速</a:t>
            </a:r>
            <a:r>
              <a:rPr lang="zh-CN" altLang="zh-CN" dirty="0" smtClean="0"/>
              <a:t>，利用</a:t>
            </a:r>
            <a:r>
              <a:rPr lang="zh-CN" altLang="zh-CN" dirty="0"/>
              <a:t>射频信号先激活电子标签而后使其接收超声波信号，</a:t>
            </a:r>
            <a:r>
              <a:rPr lang="zh-CN" altLang="zh-CN" dirty="0">
                <a:solidFill>
                  <a:schemeClr val="bg2"/>
                </a:solidFill>
              </a:rPr>
              <a:t>利用时间差的方法测距</a:t>
            </a:r>
            <a:r>
              <a:rPr lang="zh-CN" altLang="zh-CN" dirty="0"/>
              <a:t>。</a:t>
            </a:r>
            <a:endParaRPr lang="en-US" altLang="zh-CN" dirty="0"/>
          </a:p>
          <a:p>
            <a:pPr marL="1428750" lvl="2" indent="-514350" algn="just">
              <a:spcBef>
                <a:spcPct val="0"/>
              </a:spcBef>
              <a:buFont typeface="Wingdings" panose="05000000000000000000" pitchFamily="2" charset="2"/>
              <a:buChar char="p"/>
            </a:pPr>
            <a:r>
              <a:rPr lang="zh-CN" altLang="en-US" dirty="0"/>
              <a:t>特点：</a:t>
            </a:r>
            <a:r>
              <a:rPr lang="zh-CN" altLang="zh-CN" dirty="0"/>
              <a:t>该方法具有技术成本低、功耗小、精度高的优势。</a:t>
            </a: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8416268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ts val="0"/>
              </a:spcBef>
              <a:buNone/>
            </a:pPr>
            <a:r>
              <a:rPr lang="en-US" altLang="zh-CN" dirty="0"/>
              <a:t>	</a:t>
            </a:r>
            <a:r>
              <a:rPr lang="zh-CN" altLang="zh-CN" dirty="0"/>
              <a:t>位置信息是各种物联网应用系统能够实现服务功能的基础，缺少位置的感知信息是没有实用价值的。通过实时感知目标事物的位置信息来提供给用户相关服务，因而通过定位技术来获取目标物体的位置信息是物联网时代研究的一个重要课题。本章主要介绍</a:t>
            </a:r>
            <a:r>
              <a:rPr lang="zh-CN" altLang="zh-CN" dirty="0">
                <a:solidFill>
                  <a:schemeClr val="bg2"/>
                </a:solidFill>
              </a:rPr>
              <a:t>位置信息</a:t>
            </a:r>
            <a:r>
              <a:rPr lang="zh-CN" altLang="zh-CN" dirty="0"/>
              <a:t>、</a:t>
            </a:r>
            <a:r>
              <a:rPr lang="zh-CN" altLang="zh-CN" dirty="0">
                <a:solidFill>
                  <a:schemeClr val="bg2"/>
                </a:solidFill>
              </a:rPr>
              <a:t>定位技术</a:t>
            </a:r>
            <a:r>
              <a:rPr lang="zh-CN" altLang="zh-CN" dirty="0"/>
              <a:t>和</a:t>
            </a:r>
            <a:r>
              <a:rPr lang="zh-CN" altLang="zh-CN" dirty="0">
                <a:solidFill>
                  <a:schemeClr val="bg2"/>
                </a:solidFill>
              </a:rPr>
              <a:t>定位方法</a:t>
            </a:r>
            <a:r>
              <a:rPr lang="zh-CN" altLang="zh-CN" dirty="0"/>
              <a:t>。</a:t>
            </a:r>
            <a:r>
              <a:rPr lang="en-US" altLang="zh-CN" dirty="0"/>
              <a:t>	</a:t>
            </a:r>
            <a:endParaRPr lang="zh-CN" altLang="zh-CN" dirty="0"/>
          </a:p>
        </p:txBody>
      </p:sp>
      <p:sp>
        <p:nvSpPr>
          <p:cNvPr id="2" name="标题 1"/>
          <p:cNvSpPr>
            <a:spLocks noGrp="1"/>
          </p:cNvSpPr>
          <p:nvPr>
            <p:ph type="title"/>
          </p:nvPr>
        </p:nvSpPr>
        <p:spPr/>
        <p:txBody>
          <a:bodyPr/>
          <a:lstStyle/>
          <a:p>
            <a:pPr lvl="0"/>
            <a:r>
              <a:rPr lang="zh-CN" altLang="en-US" dirty="0"/>
              <a:t>第</a:t>
            </a:r>
            <a:r>
              <a:rPr lang="en-US" altLang="zh-CN" dirty="0"/>
              <a:t>8</a:t>
            </a:r>
            <a:r>
              <a:rPr lang="zh-CN" altLang="en-US" dirty="0"/>
              <a:t>章 定位技术和定位方法</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970002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40768"/>
            <a:ext cx="72008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lvl="1" algn="just">
              <a:spcBef>
                <a:spcPct val="0"/>
              </a:spcBef>
              <a:buFont typeface="Wingdings" panose="05000000000000000000" pitchFamily="2" charset="2"/>
              <a:buChar char="n"/>
            </a:pPr>
            <a:r>
              <a:rPr lang="zh-CN" altLang="zh-CN" dirty="0"/>
              <a:t>多超声波定位技术</a:t>
            </a:r>
            <a:endParaRPr lang="en-US" altLang="zh-CN" dirty="0"/>
          </a:p>
          <a:p>
            <a:pPr marL="1371600" lvl="2" indent="-457200" algn="just">
              <a:spcBef>
                <a:spcPct val="0"/>
              </a:spcBef>
              <a:buFont typeface="Wingdings" panose="05000000000000000000" pitchFamily="2" charset="2"/>
              <a:buChar char="p"/>
            </a:pPr>
            <a:r>
              <a:rPr lang="zh-CN" altLang="en-US" dirty="0"/>
              <a:t>用途：</a:t>
            </a:r>
            <a:r>
              <a:rPr lang="zh-CN" altLang="zh-CN" dirty="0"/>
              <a:t>该技术常用于解决机器人迷路问题</a:t>
            </a:r>
            <a:endParaRPr lang="en-US" altLang="zh-CN" dirty="0"/>
          </a:p>
          <a:p>
            <a:pPr marL="1371600" lvl="2" indent="-457200" algn="just">
              <a:spcBef>
                <a:spcPct val="0"/>
              </a:spcBef>
              <a:buFont typeface="Wingdings" panose="05000000000000000000" pitchFamily="2" charset="2"/>
              <a:buChar char="p"/>
            </a:pPr>
            <a:r>
              <a:rPr lang="zh-CN" altLang="en-US" dirty="0"/>
              <a:t>原理：</a:t>
            </a:r>
            <a:r>
              <a:rPr lang="zh-CN" altLang="zh-CN" dirty="0"/>
              <a:t>在移动的机器人身上</a:t>
            </a:r>
            <a:r>
              <a:rPr lang="en-US" altLang="zh-CN" dirty="0"/>
              <a:t>4</a:t>
            </a:r>
            <a:r>
              <a:rPr lang="zh-CN" altLang="zh-CN" dirty="0"/>
              <a:t>个不同朝向安装</a:t>
            </a:r>
            <a:r>
              <a:rPr lang="en-US" altLang="zh-CN" dirty="0"/>
              <a:t>4</a:t>
            </a:r>
            <a:r>
              <a:rPr lang="zh-CN" altLang="zh-CN" dirty="0"/>
              <a:t>个超声波传感器，将待定位空间分区，由</a:t>
            </a:r>
            <a:r>
              <a:rPr lang="zh-CN" altLang="zh-CN" dirty="0">
                <a:solidFill>
                  <a:schemeClr val="bg2"/>
                </a:solidFill>
              </a:rPr>
              <a:t>超声波传感器测距</a:t>
            </a:r>
            <a:r>
              <a:rPr lang="zh-CN" altLang="zh-CN" dirty="0"/>
              <a:t>，形成坐标。</a:t>
            </a:r>
            <a:endParaRPr lang="en-US" altLang="zh-CN" dirty="0"/>
          </a:p>
          <a:p>
            <a:pPr marL="1371600" lvl="2" indent="-457200" algn="just">
              <a:spcBef>
                <a:spcPct val="0"/>
              </a:spcBef>
              <a:buFont typeface="Wingdings" panose="05000000000000000000" pitchFamily="2" charset="2"/>
              <a:buChar char="p"/>
            </a:pPr>
            <a:r>
              <a:rPr lang="zh-CN" altLang="en-US" dirty="0"/>
              <a:t>特点：</a:t>
            </a:r>
            <a:r>
              <a:rPr lang="zh-CN" altLang="zh-CN" dirty="0"/>
              <a:t>这种定位方法具有全局定位、总体把握数据、抗干扰性强、精度高等特点。</a:t>
            </a:r>
          </a:p>
          <a:p>
            <a:pPr marL="1371600" lvl="2" indent="-457200">
              <a:spcBef>
                <a:spcPct val="0"/>
              </a:spcBef>
              <a:buFont typeface="Wingdings" panose="05000000000000000000" pitchFamily="2" charset="2"/>
              <a:buChar char="p"/>
            </a:pPr>
            <a:endParaRPr lang="zh-CN"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415" y="2492896"/>
            <a:ext cx="4010585" cy="2981741"/>
          </a:xfrm>
          <a:prstGeom prst="rect">
            <a:avLst/>
          </a:prstGeom>
        </p:spPr>
      </p:pic>
    </p:spTree>
    <p:extLst>
      <p:ext uri="{BB962C8B-B14F-4D97-AF65-F5344CB8AC3E}">
        <p14:creationId xmlns:p14="http://schemas.microsoft.com/office/powerpoint/2010/main" val="4208081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7408" y="1268760"/>
            <a:ext cx="10668000" cy="453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CC00FF"/>
                </a:solidFill>
              </a:rPr>
              <a:t>2. </a:t>
            </a:r>
            <a:r>
              <a:rPr lang="zh-CN" altLang="zh-CN" dirty="0">
                <a:solidFill>
                  <a:srgbClr val="CC00FF"/>
                </a:solidFill>
              </a:rPr>
              <a:t>基于红外线的定位技术</a:t>
            </a:r>
            <a:endParaRPr lang="en-US" altLang="zh-CN" dirty="0">
              <a:solidFill>
                <a:srgbClr val="CC00FF"/>
              </a:solidFill>
            </a:endParaRPr>
          </a:p>
          <a:p>
            <a:pPr marL="0" indent="0" algn="just">
              <a:spcBef>
                <a:spcPct val="0"/>
              </a:spcBef>
              <a:buNone/>
            </a:pPr>
            <a:endParaRPr lang="zh-CN" altLang="zh-CN" dirty="0">
              <a:solidFill>
                <a:schemeClr val="bg2"/>
              </a:solidFill>
            </a:endParaRPr>
          </a:p>
          <a:p>
            <a:pPr algn="just">
              <a:spcBef>
                <a:spcPct val="0"/>
              </a:spcBef>
              <a:spcAft>
                <a:spcPts val="600"/>
              </a:spcAft>
            </a:pPr>
            <a:r>
              <a:rPr lang="zh-CN" altLang="zh-CN" dirty="0"/>
              <a:t>红外线是一种波长介入微波与可见光之间，波长在</a:t>
            </a:r>
            <a:r>
              <a:rPr lang="en-US" altLang="zh-CN" dirty="0"/>
              <a:t>700nm</a:t>
            </a:r>
            <a:r>
              <a:rPr lang="zh-CN" altLang="zh-CN" dirty="0"/>
              <a:t>到</a:t>
            </a:r>
            <a:r>
              <a:rPr lang="en-US" altLang="zh-CN" dirty="0"/>
              <a:t>1nm</a:t>
            </a:r>
            <a:r>
              <a:rPr lang="zh-CN" altLang="zh-CN" dirty="0"/>
              <a:t>之间的电磁波。红外线在人们日常生活中的应用很多，比如，生活中的家用电器遥控就是使用红外线进行控制的。</a:t>
            </a:r>
            <a:endParaRPr lang="en-US" altLang="zh-CN" dirty="0"/>
          </a:p>
          <a:p>
            <a:pPr algn="just">
              <a:spcBef>
                <a:spcPct val="0"/>
              </a:spcBef>
            </a:pPr>
            <a:r>
              <a:rPr lang="zh-CN" altLang="zh-CN" dirty="0"/>
              <a:t>红外线定位技术主要是靠</a:t>
            </a:r>
            <a:r>
              <a:rPr lang="zh-CN" altLang="zh-CN" dirty="0">
                <a:solidFill>
                  <a:schemeClr val="bg2"/>
                </a:solidFill>
              </a:rPr>
              <a:t>红外线发射器和红外线接收器完成</a:t>
            </a:r>
            <a:r>
              <a:rPr lang="zh-CN" altLang="zh-CN" dirty="0"/>
              <a:t>。</a:t>
            </a: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477197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268760"/>
            <a:ext cx="10668000" cy="260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zh-CN" altLang="zh-CN" dirty="0"/>
              <a:t>有</a:t>
            </a:r>
            <a:r>
              <a:rPr lang="zh-CN" altLang="en-US" dirty="0"/>
              <a:t>以下</a:t>
            </a:r>
            <a:r>
              <a:rPr lang="zh-CN" altLang="zh-CN" dirty="0"/>
              <a:t>两种方法可以实现：</a:t>
            </a:r>
            <a:endParaRPr lang="en-US" altLang="zh-CN" dirty="0"/>
          </a:p>
          <a:p>
            <a:pPr lvl="1" algn="just">
              <a:spcBef>
                <a:spcPct val="0"/>
              </a:spcBef>
              <a:buFont typeface="Wingdings" panose="05000000000000000000" pitchFamily="2" charset="2"/>
              <a:buChar char="n"/>
            </a:pPr>
            <a:r>
              <a:rPr lang="zh-CN" altLang="zh-CN" dirty="0"/>
              <a:t>通过在待定位目标上附带能够发射红外线的电子标签，并在周围区域安装多个</a:t>
            </a:r>
            <a:r>
              <a:rPr lang="zh-CN" altLang="zh-CN" dirty="0">
                <a:solidFill>
                  <a:schemeClr val="bg2"/>
                </a:solidFill>
              </a:rPr>
              <a:t>红外传感器</a:t>
            </a:r>
            <a:r>
              <a:rPr lang="zh-CN" altLang="zh-CN" dirty="0"/>
              <a:t>，通过测量传感器与信号源之间的距离和角度，从而估算出待定位目标的位置</a:t>
            </a:r>
            <a:r>
              <a:rPr lang="zh-CN" altLang="en-US" dirty="0"/>
              <a:t>，</a:t>
            </a:r>
            <a:r>
              <a:rPr lang="zh-CN" altLang="zh-CN" dirty="0"/>
              <a:t>定位原理如图</a:t>
            </a:r>
            <a:r>
              <a:rPr lang="en-US" altLang="zh-CN" dirty="0"/>
              <a:t>8-2</a:t>
            </a:r>
            <a:r>
              <a:rPr lang="zh-CN" altLang="zh-CN" dirty="0"/>
              <a:t>所示</a:t>
            </a:r>
            <a:r>
              <a:rPr lang="zh-CN" altLang="en-US" dirty="0"/>
              <a:t>：</a:t>
            </a:r>
            <a:endParaRPr lang="en-US" altLang="zh-CN" dirty="0"/>
          </a:p>
          <a:p>
            <a:pPr lvl="1">
              <a:spcBef>
                <a:spcPct val="0"/>
              </a:spcBef>
              <a:buFont typeface="Wingdings" panose="05000000000000000000" pitchFamily="2" charset="2"/>
              <a:buChar char="n"/>
            </a:pPr>
            <a:endParaRPr lang="en-US" altLang="zh-CN" dirty="0"/>
          </a:p>
          <a:p>
            <a:pPr lvl="1">
              <a:spcBef>
                <a:spcPct val="0"/>
              </a:spcBef>
              <a:buFont typeface="Wingdings" panose="05000000000000000000" pitchFamily="2" charset="2"/>
              <a:buChar char="n"/>
            </a:pPr>
            <a:endParaRPr lang="en-US" altLang="zh-CN" dirty="0"/>
          </a:p>
          <a:p>
            <a:pPr lvl="1">
              <a:spcBef>
                <a:spcPct val="0"/>
              </a:spcBef>
              <a:buFont typeface="Wingdings" panose="05000000000000000000" pitchFamily="2" charset="2"/>
              <a:buChar char="n"/>
            </a:pPr>
            <a:endParaRPr lang="en-US" altLang="zh-CN" dirty="0"/>
          </a:p>
          <a:p>
            <a:pPr lvl="1">
              <a:spcBef>
                <a:spcPct val="0"/>
              </a:spcBef>
              <a:buFont typeface="Wingdings" panose="05000000000000000000" pitchFamily="2" charset="2"/>
              <a:buChar char="n"/>
            </a:pPr>
            <a:endParaRPr lang="en-US" altLang="zh-CN" dirty="0"/>
          </a:p>
          <a:p>
            <a:pPr lvl="2">
              <a:spcBef>
                <a:spcPct val="0"/>
              </a:spcBef>
            </a:pP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44B313DC-844E-4DEF-9E7F-5C93D8C01FB7}"/>
              </a:ext>
            </a:extLst>
          </p:cNvPr>
          <p:cNvPicPr>
            <a:picLocks noChangeAspect="1"/>
          </p:cNvPicPr>
          <p:nvPr/>
        </p:nvPicPr>
        <p:blipFill>
          <a:blip r:embed="rId3"/>
          <a:stretch>
            <a:fillRect/>
          </a:stretch>
        </p:blipFill>
        <p:spPr>
          <a:xfrm>
            <a:off x="3823404" y="4090674"/>
            <a:ext cx="3362332" cy="1728192"/>
          </a:xfrm>
          <a:prstGeom prst="rect">
            <a:avLst/>
          </a:prstGeom>
        </p:spPr>
      </p:pic>
      <p:sp>
        <p:nvSpPr>
          <p:cNvPr id="4" name="矩形 3"/>
          <p:cNvSpPr/>
          <p:nvPr/>
        </p:nvSpPr>
        <p:spPr>
          <a:xfrm>
            <a:off x="3215680" y="6156145"/>
            <a:ext cx="5288627" cy="461665"/>
          </a:xfrm>
          <a:prstGeom prst="rect">
            <a:avLst/>
          </a:prstGeom>
        </p:spPr>
        <p:txBody>
          <a:bodyPr wrap="none">
            <a:spAutoFit/>
          </a:bodyPr>
          <a:lstStyle/>
          <a:p>
            <a:pPr lvl="1"/>
            <a:r>
              <a:rPr lang="zh-CN" altLang="zh-CN" sz="2400" b="1" dirty="0">
                <a:solidFill>
                  <a:srgbClr val="000000"/>
                </a:solidFill>
              </a:rPr>
              <a:t>图</a:t>
            </a:r>
            <a:r>
              <a:rPr lang="en-US" altLang="zh-CN" sz="2400" b="1" dirty="0">
                <a:solidFill>
                  <a:srgbClr val="000000"/>
                </a:solidFill>
              </a:rPr>
              <a:t>8-2  </a:t>
            </a:r>
            <a:r>
              <a:rPr lang="zh-CN" altLang="zh-CN" sz="2400" b="1" dirty="0">
                <a:solidFill>
                  <a:srgbClr val="000000"/>
                </a:solidFill>
              </a:rPr>
              <a:t>发射红外线的电子标签定位 </a:t>
            </a:r>
            <a:endParaRPr lang="en-US" altLang="zh-CN" sz="2400" b="1" dirty="0">
              <a:solidFill>
                <a:srgbClr val="000000"/>
              </a:solidFill>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3694" y="3869958"/>
            <a:ext cx="2498849" cy="2196932"/>
          </a:xfrm>
          <a:prstGeom prst="rect">
            <a:avLst/>
          </a:prstGeom>
        </p:spPr>
      </p:pic>
    </p:spTree>
    <p:extLst>
      <p:ext uri="{BB962C8B-B14F-4D97-AF65-F5344CB8AC3E}">
        <p14:creationId xmlns:p14="http://schemas.microsoft.com/office/powerpoint/2010/main" val="7730431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471182"/>
            <a:ext cx="10806608" cy="201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zh-CN" altLang="zh-CN" dirty="0"/>
              <a:t>有</a:t>
            </a:r>
            <a:r>
              <a:rPr lang="zh-CN" altLang="en-US" dirty="0"/>
              <a:t>以下</a:t>
            </a:r>
            <a:r>
              <a:rPr lang="zh-CN" altLang="zh-CN" dirty="0"/>
              <a:t>两种方法可以实现：</a:t>
            </a:r>
            <a:endParaRPr lang="en-US" altLang="zh-CN" dirty="0"/>
          </a:p>
          <a:p>
            <a:pPr lvl="1" algn="just">
              <a:spcBef>
                <a:spcPct val="0"/>
              </a:spcBef>
              <a:buFont typeface="Wingdings" panose="05000000000000000000" pitchFamily="2" charset="2"/>
              <a:buChar char="n"/>
            </a:pPr>
            <a:r>
              <a:rPr lang="zh-CN" altLang="zh-CN" dirty="0"/>
              <a:t>运用红外线组网来实现定位，在待定位区域通过多组红外线发射端与接收端来创建一个网络，直接对待定位对象实现定位，定位原理如图</a:t>
            </a:r>
            <a:r>
              <a:rPr lang="en-US" altLang="zh-CN" dirty="0"/>
              <a:t>8-3</a:t>
            </a:r>
            <a:r>
              <a:rPr lang="zh-CN" altLang="zh-CN" dirty="0"/>
              <a:t>所示</a:t>
            </a:r>
            <a:r>
              <a:rPr lang="zh-CN" altLang="en-US" dirty="0"/>
              <a:t>：</a:t>
            </a:r>
            <a:endParaRPr lang="en-US" altLang="zh-CN" dirty="0"/>
          </a:p>
          <a:p>
            <a:pPr lvl="1">
              <a:spcBef>
                <a:spcPct val="0"/>
              </a:spcBef>
              <a:buFont typeface="Wingdings" panose="05000000000000000000" pitchFamily="2" charset="2"/>
              <a:buChar char="n"/>
            </a:pPr>
            <a:endParaRPr lang="en-US" altLang="zh-CN" dirty="0"/>
          </a:p>
          <a:p>
            <a:pPr lvl="1">
              <a:spcBef>
                <a:spcPct val="0"/>
              </a:spcBef>
              <a:buFont typeface="Wingdings" panose="05000000000000000000" pitchFamily="2" charset="2"/>
              <a:buChar char="n"/>
            </a:pPr>
            <a:endParaRPr lang="en-US" altLang="zh-CN" dirty="0"/>
          </a:p>
          <a:p>
            <a:pPr lvl="1">
              <a:spcBef>
                <a:spcPct val="0"/>
              </a:spcBef>
              <a:buFont typeface="Wingdings" panose="05000000000000000000" pitchFamily="2" charset="2"/>
              <a:buChar char="n"/>
            </a:pPr>
            <a:endParaRPr lang="en-US" altLang="zh-CN" dirty="0"/>
          </a:p>
          <a:p>
            <a:pPr lvl="1">
              <a:spcBef>
                <a:spcPct val="0"/>
              </a:spcBef>
              <a:buFont typeface="Wingdings" panose="05000000000000000000" pitchFamily="2" charset="2"/>
              <a:buChar char="n"/>
            </a:pPr>
            <a:endParaRPr lang="en-US" altLang="zh-CN" dirty="0"/>
          </a:p>
          <a:p>
            <a:pPr lvl="1" algn="ctr">
              <a:spcBef>
                <a:spcPct val="0"/>
              </a:spcBef>
            </a:pPr>
            <a:endParaRPr lang="en-US" altLang="zh-CN" dirty="0"/>
          </a:p>
          <a:p>
            <a:pPr lvl="1">
              <a:spcBef>
                <a:spcPct val="0"/>
              </a:spcBef>
            </a:pP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4" name="图片 3">
            <a:extLst>
              <a:ext uri="{FF2B5EF4-FFF2-40B4-BE49-F238E27FC236}">
                <a16:creationId xmlns:a16="http://schemas.microsoft.com/office/drawing/2014/main" id="{C384096E-F789-4A26-9290-66E0F28A5F73}"/>
              </a:ext>
            </a:extLst>
          </p:cNvPr>
          <p:cNvPicPr>
            <a:picLocks noChangeAspect="1"/>
          </p:cNvPicPr>
          <p:nvPr/>
        </p:nvPicPr>
        <p:blipFill>
          <a:blip r:embed="rId3"/>
          <a:stretch>
            <a:fillRect/>
          </a:stretch>
        </p:blipFill>
        <p:spPr>
          <a:xfrm>
            <a:off x="2150770" y="3732505"/>
            <a:ext cx="2975806" cy="2237258"/>
          </a:xfrm>
          <a:prstGeom prst="rect">
            <a:avLst/>
          </a:prstGeom>
        </p:spPr>
      </p:pic>
      <p:sp>
        <p:nvSpPr>
          <p:cNvPr id="3" name="矩形 2"/>
          <p:cNvSpPr/>
          <p:nvPr/>
        </p:nvSpPr>
        <p:spPr>
          <a:xfrm>
            <a:off x="4331874" y="6237312"/>
            <a:ext cx="3685624" cy="461665"/>
          </a:xfrm>
          <a:prstGeom prst="rect">
            <a:avLst/>
          </a:prstGeom>
        </p:spPr>
        <p:txBody>
          <a:bodyPr wrap="none">
            <a:spAutoFit/>
          </a:bodyPr>
          <a:lstStyle/>
          <a:p>
            <a:pPr lvl="1"/>
            <a:r>
              <a:rPr lang="zh-CN" altLang="zh-CN" sz="2400" b="1" dirty="0">
                <a:solidFill>
                  <a:srgbClr val="000000"/>
                </a:solidFill>
              </a:rPr>
              <a:t>图</a:t>
            </a:r>
            <a:r>
              <a:rPr lang="en-US" altLang="zh-CN" sz="2400" b="1" dirty="0">
                <a:solidFill>
                  <a:srgbClr val="000000"/>
                </a:solidFill>
              </a:rPr>
              <a:t>8-3  </a:t>
            </a:r>
            <a:r>
              <a:rPr lang="zh-CN" altLang="zh-CN" sz="2400" b="1" dirty="0">
                <a:solidFill>
                  <a:srgbClr val="000000"/>
                </a:solidFill>
              </a:rPr>
              <a:t>红外线组网定位</a:t>
            </a:r>
            <a:endParaRPr lang="en-US" altLang="zh-CN" sz="2400" b="1" dirty="0">
              <a:solidFill>
                <a:srgbClr val="000000"/>
              </a:solidFill>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072" y="3544214"/>
            <a:ext cx="3813699" cy="2634418"/>
          </a:xfrm>
          <a:prstGeom prst="rect">
            <a:avLst/>
          </a:prstGeom>
        </p:spPr>
      </p:pic>
    </p:spTree>
    <p:extLst>
      <p:ext uri="{BB962C8B-B14F-4D97-AF65-F5344CB8AC3E}">
        <p14:creationId xmlns:p14="http://schemas.microsoft.com/office/powerpoint/2010/main" val="3600476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340768"/>
            <a:ext cx="106680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zh-CN" altLang="en-US" dirty="0"/>
              <a:t>红外线室内定位技术优缺点</a:t>
            </a:r>
            <a:r>
              <a:rPr lang="zh-CN" altLang="zh-CN" dirty="0"/>
              <a:t>：</a:t>
            </a:r>
            <a:endParaRPr lang="en-US" altLang="zh-CN" dirty="0"/>
          </a:p>
          <a:p>
            <a:pPr lvl="1" algn="just">
              <a:spcBef>
                <a:spcPct val="0"/>
              </a:spcBef>
              <a:buFont typeface="Wingdings" panose="05000000000000000000" pitchFamily="2" charset="2"/>
              <a:buChar char="n"/>
            </a:pPr>
            <a:r>
              <a:rPr lang="zh-CN" altLang="en-US" dirty="0"/>
              <a:t>优点：</a:t>
            </a:r>
            <a:r>
              <a:rPr lang="zh-CN" altLang="zh-CN" dirty="0"/>
              <a:t>定位精度高、响应速度快</a:t>
            </a:r>
            <a:r>
              <a:rPr lang="zh-CN" altLang="en-US" dirty="0"/>
              <a:t>等</a:t>
            </a:r>
            <a:endParaRPr lang="en-US" altLang="zh-CN" dirty="0"/>
          </a:p>
          <a:p>
            <a:pPr lvl="1" algn="just">
              <a:spcBef>
                <a:spcPct val="0"/>
              </a:spcBef>
              <a:buFont typeface="Wingdings" panose="05000000000000000000" pitchFamily="2" charset="2"/>
              <a:buChar char="n"/>
            </a:pPr>
            <a:r>
              <a:rPr lang="zh-CN" altLang="en-US" dirty="0"/>
              <a:t>缺点：</a:t>
            </a:r>
            <a:r>
              <a:rPr lang="zh-CN" altLang="zh-CN" dirty="0"/>
              <a:t>红外线只能进行直线、短距离的</a:t>
            </a:r>
            <a:r>
              <a:rPr lang="zh-CN" altLang="zh-CN" dirty="0" smtClean="0"/>
              <a:t>传播</a:t>
            </a:r>
            <a:r>
              <a:rPr lang="zh-CN" altLang="en-US" dirty="0" smtClean="0"/>
              <a:t>；</a:t>
            </a:r>
            <a:r>
              <a:rPr lang="zh-CN" altLang="en-US" dirty="0"/>
              <a:t>此外红外易受热源、灯光等干扰，造成定位精度和准确度下降</a:t>
            </a:r>
            <a:endParaRPr lang="en-US" altLang="zh-CN" dirty="0"/>
          </a:p>
          <a:p>
            <a:pPr lvl="1" algn="just">
              <a:spcBef>
                <a:spcPct val="0"/>
              </a:spcBef>
              <a:buFont typeface="Wingdings" panose="05000000000000000000" pitchFamily="2" charset="2"/>
              <a:buChar char="n"/>
            </a:pPr>
            <a:r>
              <a:rPr lang="zh-CN" altLang="en-US" dirty="0"/>
              <a:t>应用：</a:t>
            </a:r>
            <a:r>
              <a:rPr lang="zh-CN" altLang="zh-CN" dirty="0"/>
              <a:t>实际应用中，红外线定位技术一般适用于面积较小、空间开阔的室内，难以应对复杂的室内环境</a:t>
            </a:r>
            <a:r>
              <a:rPr lang="zh-CN" altLang="zh-CN" dirty="0" smtClean="0"/>
              <a:t>。</a:t>
            </a:r>
            <a:endParaRPr lang="en-US" altLang="zh-CN" dirty="0" smtClean="0"/>
          </a:p>
          <a:p>
            <a:pPr lvl="1" indent="457200">
              <a:spcBef>
                <a:spcPct val="0"/>
              </a:spcBef>
            </a:pPr>
            <a:r>
              <a:rPr lang="zh-CN" altLang="en-US" dirty="0"/>
              <a:t>目前主要用于军事上对飞行器、坦克、导弹等红外辐射源的被动定位，此外也用于室内自走机器人的位置</a:t>
            </a:r>
            <a:r>
              <a:rPr lang="zh-CN" altLang="en-US" dirty="0" smtClean="0"/>
              <a:t>定位；高</a:t>
            </a:r>
            <a:r>
              <a:rPr lang="zh-CN" altLang="en-US" dirty="0"/>
              <a:t>等级的安防。</a:t>
            </a:r>
          </a:p>
          <a:p>
            <a:pPr lvl="1" indent="457200">
              <a:spcBef>
                <a:spcPct val="0"/>
              </a:spcBef>
            </a:pP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829091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471182"/>
            <a:ext cx="10668000" cy="426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CC00FF"/>
                </a:solidFill>
              </a:rPr>
              <a:t>3. </a:t>
            </a:r>
            <a:r>
              <a:rPr lang="zh-CN" altLang="zh-CN" dirty="0">
                <a:solidFill>
                  <a:srgbClr val="CC00FF"/>
                </a:solidFill>
              </a:rPr>
              <a:t>基于超宽带的定位技术</a:t>
            </a:r>
          </a:p>
          <a:p>
            <a:pPr algn="just">
              <a:spcBef>
                <a:spcPct val="0"/>
              </a:spcBef>
            </a:pPr>
            <a:r>
              <a:rPr lang="en-US" altLang="zh-CN" dirty="0"/>
              <a:t>UWB</a:t>
            </a:r>
            <a:r>
              <a:rPr lang="zh-CN" altLang="zh-CN" dirty="0"/>
              <a:t>技术与传统的窄带技术相比，它用来</a:t>
            </a:r>
            <a:r>
              <a:rPr lang="zh-CN" altLang="zh-CN" dirty="0">
                <a:solidFill>
                  <a:srgbClr val="000099"/>
                </a:solidFill>
              </a:rPr>
              <a:t>传输数据的脉冲信号不但功率谱密度极低</a:t>
            </a:r>
            <a:r>
              <a:rPr lang="zh-CN" altLang="zh-CN" dirty="0"/>
              <a:t>、</a:t>
            </a:r>
            <a:r>
              <a:rPr lang="zh-CN" altLang="zh-CN" dirty="0">
                <a:solidFill>
                  <a:srgbClr val="000099"/>
                </a:solidFill>
              </a:rPr>
              <a:t>脉冲宽带极窄、穿透力强，功耗低和抗多径效果好，还具有高安全性、低系统复杂度等优点。</a:t>
            </a:r>
            <a:endParaRPr lang="en-US" altLang="zh-CN" dirty="0">
              <a:solidFill>
                <a:srgbClr val="000099"/>
              </a:solidFill>
            </a:endParaRPr>
          </a:p>
          <a:p>
            <a:pPr algn="just">
              <a:spcBef>
                <a:spcPct val="0"/>
              </a:spcBef>
            </a:pPr>
            <a:r>
              <a:rPr lang="zh-CN" altLang="zh-CN" dirty="0"/>
              <a:t>因此，将超宽带技术应用于室内人员或物体定位，可以达到十分精确的定位精度，在视距环境下能获得优于厘米级的测距和定位精度。</a:t>
            </a:r>
            <a:endParaRPr lang="en-US" altLang="zh-CN" dirty="0"/>
          </a:p>
          <a:p>
            <a:pPr algn="just">
              <a:spcBef>
                <a:spcPct val="0"/>
              </a:spcBef>
            </a:pPr>
            <a:endParaRPr lang="zh-CN" altLang="zh-CN" dirty="0"/>
          </a:p>
          <a:p>
            <a:pPr algn="just">
              <a:spcBef>
                <a:spcPct val="0"/>
              </a:spcBef>
            </a:pPr>
            <a:endParaRPr lang="zh-CN"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4363041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551384" y="1669450"/>
            <a:ext cx="5904656" cy="456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zh-CN" altLang="en-US" dirty="0">
                <a:solidFill>
                  <a:schemeClr val="bg2"/>
                </a:solidFill>
              </a:rPr>
              <a:t>原理</a:t>
            </a:r>
            <a:r>
              <a:rPr lang="zh-CN" altLang="en-US" dirty="0"/>
              <a:t>：</a:t>
            </a:r>
            <a:r>
              <a:rPr lang="zh-CN" altLang="zh-CN" dirty="0"/>
              <a:t>超宽带室内定位技术常通过信号</a:t>
            </a:r>
            <a:r>
              <a:rPr lang="zh-CN" altLang="zh-CN" dirty="0" smtClean="0"/>
              <a:t>的到达时间差</a:t>
            </a:r>
            <a:r>
              <a:rPr lang="en-US" altLang="zh-CN" dirty="0" smtClean="0"/>
              <a:t>TDOA</a:t>
            </a:r>
            <a:r>
              <a:rPr lang="zh-CN" altLang="en-US" dirty="0" smtClean="0"/>
              <a:t>（</a:t>
            </a:r>
            <a:r>
              <a:rPr lang="en-US" altLang="zh-CN" dirty="0"/>
              <a:t>TOA</a:t>
            </a:r>
            <a:r>
              <a:rPr lang="zh-CN" altLang="en-US" dirty="0" smtClean="0"/>
              <a:t>、</a:t>
            </a:r>
            <a:r>
              <a:rPr lang="en-US" altLang="zh-CN" dirty="0" smtClean="0"/>
              <a:t>AOA</a:t>
            </a:r>
            <a:r>
              <a:rPr lang="zh-CN" altLang="en-US" dirty="0" smtClean="0"/>
              <a:t>）</a:t>
            </a:r>
            <a:r>
              <a:rPr lang="zh-CN" altLang="zh-CN" dirty="0" smtClean="0"/>
              <a:t>，</a:t>
            </a:r>
            <a:r>
              <a:rPr lang="zh-CN" altLang="zh-CN" dirty="0"/>
              <a:t>运用双曲线模型进行定位计算。定位过程由超宽带接收器接收标签发射的超宽带信号</a:t>
            </a:r>
            <a:r>
              <a:rPr lang="zh-CN" altLang="zh-CN" dirty="0" smtClean="0"/>
              <a:t>，再通</a:t>
            </a:r>
            <a:r>
              <a:rPr lang="zh-CN" altLang="zh-CN" dirty="0"/>
              <a:t>过中央处理单元进行测距定位计算分析</a:t>
            </a:r>
            <a:r>
              <a:rPr lang="zh-CN" altLang="zh-CN" dirty="0" smtClean="0"/>
              <a:t>。</a:t>
            </a: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p:cNvPicPr>
            <a:picLocks noChangeAspect="1"/>
          </p:cNvPicPr>
          <p:nvPr/>
        </p:nvPicPr>
        <p:blipFill>
          <a:blip r:embed="rId3"/>
          <a:stretch>
            <a:fillRect/>
          </a:stretch>
        </p:blipFill>
        <p:spPr>
          <a:xfrm>
            <a:off x="6505575" y="2852936"/>
            <a:ext cx="5686425" cy="3000375"/>
          </a:xfrm>
          <a:prstGeom prst="rect">
            <a:avLst/>
          </a:prstGeom>
        </p:spPr>
      </p:pic>
    </p:spTree>
    <p:extLst>
      <p:ext uri="{BB962C8B-B14F-4D97-AF65-F5344CB8AC3E}">
        <p14:creationId xmlns:p14="http://schemas.microsoft.com/office/powerpoint/2010/main" val="20135109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471182"/>
            <a:ext cx="10668000" cy="411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zh-CN" altLang="en-US" dirty="0" smtClean="0">
                <a:solidFill>
                  <a:schemeClr val="bg2"/>
                </a:solidFill>
              </a:rPr>
              <a:t>应用</a:t>
            </a:r>
            <a:r>
              <a:rPr lang="zh-CN" altLang="en-US" dirty="0"/>
              <a:t>：</a:t>
            </a:r>
            <a:r>
              <a:rPr lang="zh-CN" altLang="zh-CN" dirty="0"/>
              <a:t>应用于医院、大型仓储中心、隧道施工、养老院等方面，虽然精度高，但较高的系统建设成本也成为了制约其发展的瓶颈</a:t>
            </a:r>
            <a:r>
              <a:rPr lang="zh-CN" altLang="zh-CN" dirty="0" smtClean="0"/>
              <a:t>。</a:t>
            </a:r>
            <a:endParaRPr lang="en-US" altLang="zh-CN" dirty="0" smtClean="0"/>
          </a:p>
          <a:p>
            <a:pPr lvl="1" algn="just">
              <a:spcBef>
                <a:spcPct val="0"/>
              </a:spcBef>
              <a:buFont typeface="Wingdings" panose="05000000000000000000" pitchFamily="2" charset="2"/>
              <a:buChar char="n"/>
            </a:pPr>
            <a:endParaRPr lang="en-US" altLang="zh-CN" dirty="0"/>
          </a:p>
          <a:p>
            <a:pPr lvl="1" algn="just">
              <a:spcBef>
                <a:spcPct val="0"/>
              </a:spcBef>
              <a:buFont typeface="Wingdings" panose="05000000000000000000" pitchFamily="2" charset="2"/>
              <a:buChar char="n"/>
            </a:pPr>
            <a:r>
              <a:rPr lang="zh-CN" altLang="en-US" dirty="0"/>
              <a:t>定位精度一般在</a:t>
            </a:r>
            <a:r>
              <a:rPr lang="en-US" altLang="zh-CN" dirty="0"/>
              <a:t>10</a:t>
            </a:r>
            <a:r>
              <a:rPr lang="zh-CN" altLang="en-US" dirty="0"/>
              <a:t>厘米</a:t>
            </a:r>
            <a:r>
              <a:rPr lang="en-US" altLang="zh-CN" dirty="0"/>
              <a:t>-30</a:t>
            </a:r>
            <a:r>
              <a:rPr lang="zh-CN" altLang="en-US" dirty="0"/>
              <a:t>厘米，也可以做到</a:t>
            </a:r>
            <a:r>
              <a:rPr lang="en-US" altLang="zh-CN" dirty="0"/>
              <a:t>10</a:t>
            </a:r>
            <a:r>
              <a:rPr lang="zh-CN" altLang="en-US" dirty="0"/>
              <a:t>厘米以内的定位精度</a:t>
            </a:r>
            <a:endParaRPr lang="zh-CN"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8522474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7408" y="1268760"/>
            <a:ext cx="10729192"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CC00FF"/>
                </a:solidFill>
              </a:rPr>
              <a:t>4. </a:t>
            </a:r>
            <a:r>
              <a:rPr lang="zh-CN" altLang="zh-CN" dirty="0">
                <a:solidFill>
                  <a:srgbClr val="CC00FF"/>
                </a:solidFill>
              </a:rPr>
              <a:t>基于</a:t>
            </a:r>
            <a:r>
              <a:rPr lang="en-US" altLang="zh-CN" dirty="0">
                <a:solidFill>
                  <a:srgbClr val="CC00FF"/>
                </a:solidFill>
              </a:rPr>
              <a:t>RFID</a:t>
            </a:r>
            <a:r>
              <a:rPr lang="zh-CN" altLang="zh-CN" dirty="0">
                <a:solidFill>
                  <a:srgbClr val="CC00FF"/>
                </a:solidFill>
              </a:rPr>
              <a:t>的定位技术</a:t>
            </a:r>
          </a:p>
          <a:p>
            <a:pPr lvl="1" algn="just">
              <a:spcBef>
                <a:spcPct val="0"/>
              </a:spcBef>
              <a:buFont typeface="Wingdings" panose="05000000000000000000" pitchFamily="2" charset="2"/>
              <a:buChar char="n"/>
            </a:pPr>
            <a:r>
              <a:rPr lang="zh-CN" altLang="en-US" dirty="0">
                <a:solidFill>
                  <a:schemeClr val="bg2"/>
                </a:solidFill>
              </a:rPr>
              <a:t>原理</a:t>
            </a:r>
            <a:r>
              <a:rPr lang="zh-CN" altLang="en-US" dirty="0"/>
              <a:t>：</a:t>
            </a:r>
            <a:r>
              <a:rPr lang="zh-CN" altLang="zh-CN" dirty="0"/>
              <a:t>通过非接触式双向通信交换数据实现目标定位。</a:t>
            </a:r>
            <a:endParaRPr lang="en-US" altLang="zh-CN" dirty="0"/>
          </a:p>
          <a:p>
            <a:pPr lvl="1" algn="just">
              <a:spcBef>
                <a:spcPct val="0"/>
              </a:spcBef>
              <a:buFont typeface="Wingdings" panose="05000000000000000000" pitchFamily="2" charset="2"/>
              <a:buChar char="n"/>
            </a:pPr>
            <a:r>
              <a:rPr lang="zh-CN" altLang="zh-CN" dirty="0">
                <a:solidFill>
                  <a:schemeClr val="bg2"/>
                </a:solidFill>
              </a:rPr>
              <a:t>定位过程</a:t>
            </a:r>
            <a:r>
              <a:rPr lang="zh-CN" altLang="zh-CN" dirty="0"/>
              <a:t>：</a:t>
            </a:r>
            <a:r>
              <a:rPr lang="en-US" altLang="zh-CN" dirty="0"/>
              <a:t>RFID</a:t>
            </a:r>
            <a:r>
              <a:rPr lang="zh-CN" altLang="zh-CN" dirty="0"/>
              <a:t>阅读器通过天线发送特定频率的信号，当附有</a:t>
            </a:r>
            <a:r>
              <a:rPr lang="en-US" altLang="zh-CN" dirty="0"/>
              <a:t>RFID</a:t>
            </a:r>
            <a:r>
              <a:rPr lang="zh-CN" altLang="zh-CN" dirty="0"/>
              <a:t>标签的待定位对象进入到信号范围时，激活标签并将其</a:t>
            </a:r>
            <a:r>
              <a:rPr lang="en-US" altLang="zh-CN" dirty="0"/>
              <a:t>ID</a:t>
            </a:r>
            <a:r>
              <a:rPr lang="zh-CN" altLang="zh-CN" dirty="0"/>
              <a:t>和数据信息发送给阅读器</a:t>
            </a:r>
            <a:r>
              <a:rPr lang="zh-CN" altLang="zh-CN" dirty="0" smtClean="0"/>
              <a:t>。</a:t>
            </a:r>
            <a:endParaRPr lang="en-US" altLang="zh-CN" dirty="0" smtClean="0"/>
          </a:p>
          <a:p>
            <a:pPr lvl="1" algn="just">
              <a:spcBef>
                <a:spcPct val="0"/>
              </a:spcBef>
            </a:pPr>
            <a:r>
              <a:rPr lang="zh-CN" altLang="zh-CN" dirty="0" smtClean="0"/>
              <a:t>阅读器</a:t>
            </a:r>
            <a:r>
              <a:rPr lang="zh-CN" altLang="zh-CN" dirty="0"/>
              <a:t>接收信息并将其发送到信息处理系统进行处理。</a:t>
            </a:r>
            <a:endParaRPr lang="en-US" altLang="zh-CN" dirty="0"/>
          </a:p>
          <a:p>
            <a:pPr lvl="1">
              <a:spcBef>
                <a:spcPct val="0"/>
              </a:spcBef>
              <a:buFont typeface="Wingdings" panose="05000000000000000000" pitchFamily="2" charset="2"/>
              <a:buChar char="n"/>
            </a:pP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p:cNvPicPr>
            <a:picLocks noChangeAspect="1"/>
          </p:cNvPicPr>
          <p:nvPr/>
        </p:nvPicPr>
        <p:blipFill>
          <a:blip r:embed="rId3"/>
          <a:stretch>
            <a:fillRect/>
          </a:stretch>
        </p:blipFill>
        <p:spPr>
          <a:xfrm>
            <a:off x="7392144" y="4327095"/>
            <a:ext cx="4378474" cy="2496989"/>
          </a:xfrm>
          <a:prstGeom prst="rect">
            <a:avLst/>
          </a:prstGeom>
        </p:spPr>
      </p:pic>
    </p:spTree>
    <p:extLst>
      <p:ext uri="{BB962C8B-B14F-4D97-AF65-F5344CB8AC3E}">
        <p14:creationId xmlns:p14="http://schemas.microsoft.com/office/powerpoint/2010/main" val="4673673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471182"/>
            <a:ext cx="10668000" cy="41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zh-CN" altLang="zh-CN" dirty="0">
                <a:solidFill>
                  <a:schemeClr val="bg2"/>
                </a:solidFill>
              </a:rPr>
              <a:t>定位</a:t>
            </a:r>
            <a:r>
              <a:rPr lang="zh-CN" altLang="en-US" dirty="0">
                <a:solidFill>
                  <a:schemeClr val="bg2"/>
                </a:solidFill>
              </a:rPr>
              <a:t>精度</a:t>
            </a:r>
            <a:r>
              <a:rPr lang="zh-CN" altLang="zh-CN" dirty="0"/>
              <a:t>：在室内利用</a:t>
            </a:r>
            <a:r>
              <a:rPr lang="en-US" altLang="zh-CN" dirty="0"/>
              <a:t>RFID</a:t>
            </a:r>
            <a:r>
              <a:rPr lang="zh-CN" altLang="zh-CN" dirty="0"/>
              <a:t>进行定位，在视距范围或者短距离条件下能够达到理想的效果，如果室内环境发生变化或被障碍物阻挡，定位精度将急剧下降。同时根据定位需求需要在室内安装特定的标签和阅读器。</a:t>
            </a:r>
            <a:endParaRPr lang="en-US" altLang="zh-CN" dirty="0"/>
          </a:p>
          <a:p>
            <a:pPr lvl="1" algn="just">
              <a:spcBef>
                <a:spcPct val="0"/>
              </a:spcBef>
            </a:pPr>
            <a:r>
              <a:rPr lang="en-US" altLang="zh-CN" dirty="0"/>
              <a:t>	  RFID</a:t>
            </a:r>
            <a:r>
              <a:rPr lang="zh-CN" altLang="zh-CN" dirty="0"/>
              <a:t>定位系统精度由参考标签的位置决定，参考标签的位置会影响定位精度，系统为了提高定位精度需要增加参考标签的密度，然而密度较高会产生较大的干扰，影响信号强度。</a:t>
            </a: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0529761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位置信息和位置服务</a:t>
            </a:r>
          </a:p>
        </p:txBody>
      </p:sp>
      <p:sp>
        <p:nvSpPr>
          <p:cNvPr id="3" name="文本占位符 2"/>
          <p:cNvSpPr>
            <a:spLocks noGrp="1"/>
          </p:cNvSpPr>
          <p:nvPr>
            <p:ph type="body" idx="1"/>
          </p:nvPr>
        </p:nvSpPr>
        <p:spPr>
          <a:xfrm>
            <a:off x="1127448" y="1844824"/>
            <a:ext cx="10363200" cy="2376264"/>
          </a:xfrm>
        </p:spPr>
        <p:txBody>
          <a:bodyPr anchor="ctr"/>
          <a:lstStyle/>
          <a:p>
            <a:pPr marL="0" indent="0" algn="ctr">
              <a:spcBef>
                <a:spcPct val="0"/>
              </a:spcBef>
              <a:buNone/>
            </a:pPr>
            <a:r>
              <a:rPr lang="en-US" altLang="zh-CN" sz="4000" dirty="0"/>
              <a:t>8.1 </a:t>
            </a:r>
            <a:r>
              <a:rPr lang="zh-CN" altLang="en-US" sz="4000" dirty="0" smtClean="0"/>
              <a:t>位置信息</a:t>
            </a:r>
            <a:r>
              <a:rPr lang="zh-CN" altLang="en-US" sz="4000" dirty="0"/>
              <a:t>和位置服务</a:t>
            </a:r>
          </a:p>
        </p:txBody>
      </p:sp>
    </p:spTree>
    <p:extLst>
      <p:ext uri="{BB962C8B-B14F-4D97-AF65-F5344CB8AC3E}">
        <p14:creationId xmlns:p14="http://schemas.microsoft.com/office/powerpoint/2010/main" val="1880856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471182"/>
            <a:ext cx="10806608" cy="426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zh-CN" altLang="en-US" dirty="0">
                <a:solidFill>
                  <a:schemeClr val="bg2"/>
                </a:solidFill>
              </a:rPr>
              <a:t>优点</a:t>
            </a:r>
            <a:r>
              <a:rPr lang="zh-CN" altLang="zh-CN" dirty="0"/>
              <a:t>：定位范围较广，定位所需要的成本低，精度相对较高</a:t>
            </a:r>
            <a:endParaRPr lang="en-US" altLang="zh-CN" dirty="0"/>
          </a:p>
          <a:p>
            <a:pPr lvl="1" algn="just">
              <a:spcBef>
                <a:spcPct val="0"/>
              </a:spcBef>
              <a:buFont typeface="Wingdings" panose="05000000000000000000" pitchFamily="2" charset="2"/>
              <a:buChar char="n"/>
            </a:pPr>
            <a:r>
              <a:rPr lang="zh-CN" altLang="en-US" dirty="0">
                <a:solidFill>
                  <a:schemeClr val="bg2"/>
                </a:solidFill>
              </a:rPr>
              <a:t>缺点</a:t>
            </a:r>
            <a:r>
              <a:rPr lang="zh-CN" altLang="en-US" dirty="0"/>
              <a:t>：</a:t>
            </a:r>
            <a:r>
              <a:rPr lang="zh-CN" altLang="zh-CN" dirty="0"/>
              <a:t>作用距离短，模块间不能互相通信；需要计算参考标签和待定标签的距离，所以计算量较大，定位速度较慢</a:t>
            </a:r>
            <a:endParaRPr lang="en-US" altLang="zh-CN" dirty="0"/>
          </a:p>
          <a:p>
            <a:pPr lvl="1" algn="just">
              <a:spcBef>
                <a:spcPct val="0"/>
              </a:spcBef>
              <a:buFont typeface="Wingdings" panose="05000000000000000000" pitchFamily="2" charset="2"/>
              <a:buChar char="n"/>
            </a:pPr>
            <a:r>
              <a:rPr lang="zh-CN" altLang="en-US" dirty="0"/>
              <a:t>应用：</a:t>
            </a:r>
            <a:r>
              <a:rPr lang="en-US" altLang="zh-CN" dirty="0"/>
              <a:t>RFID</a:t>
            </a:r>
            <a:r>
              <a:rPr lang="zh-CN" altLang="zh-CN" dirty="0"/>
              <a:t>定位技术主要应用</a:t>
            </a:r>
            <a:r>
              <a:rPr lang="zh-CN" altLang="zh-CN" dirty="0" smtClean="0"/>
              <a:t>于</a:t>
            </a:r>
            <a:r>
              <a:rPr lang="zh-CN" altLang="en-US" dirty="0"/>
              <a:t>紧急救援、资产管理、人员追踪等领域</a:t>
            </a:r>
            <a:r>
              <a:rPr lang="zh-CN" altLang="zh-CN" dirty="0" smtClean="0"/>
              <a:t>。</a:t>
            </a:r>
            <a:r>
              <a:rPr lang="zh-CN" altLang="en-US" dirty="0" smtClean="0"/>
              <a:t>如：</a:t>
            </a:r>
            <a:r>
              <a:rPr lang="zh-CN" altLang="zh-CN" dirty="0" smtClean="0"/>
              <a:t>工厂</a:t>
            </a:r>
            <a:r>
              <a:rPr lang="zh-CN" altLang="zh-CN" dirty="0"/>
              <a:t>、仓库、隧道内的人、物、车的</a:t>
            </a:r>
            <a:r>
              <a:rPr lang="zh-CN" altLang="zh-CN" dirty="0" smtClean="0"/>
              <a:t>定位</a:t>
            </a:r>
            <a:r>
              <a:rPr lang="zh-CN" altLang="en-US" dirty="0" smtClean="0"/>
              <a:t>；</a:t>
            </a: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6006100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471182"/>
            <a:ext cx="11238656" cy="498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solidFill>
                  <a:srgbClr val="CC00FF"/>
                </a:solidFill>
              </a:rPr>
              <a:t>5. </a:t>
            </a:r>
            <a:r>
              <a:rPr lang="zh-CN" altLang="zh-CN" dirty="0">
                <a:solidFill>
                  <a:srgbClr val="CC00FF"/>
                </a:solidFill>
              </a:rPr>
              <a:t>基于</a:t>
            </a:r>
            <a:r>
              <a:rPr lang="en-US" altLang="zh-CN" dirty="0">
                <a:solidFill>
                  <a:srgbClr val="CC00FF"/>
                </a:solidFill>
              </a:rPr>
              <a:t>Wi-Fi</a:t>
            </a:r>
            <a:r>
              <a:rPr lang="zh-CN" altLang="zh-CN" dirty="0">
                <a:solidFill>
                  <a:srgbClr val="CC00FF"/>
                </a:solidFill>
              </a:rPr>
              <a:t>的定位技术 </a:t>
            </a:r>
          </a:p>
          <a:p>
            <a:pPr algn="just">
              <a:spcBef>
                <a:spcPct val="0"/>
              </a:spcBef>
            </a:pPr>
            <a:r>
              <a:rPr lang="en-US" altLang="zh-CN" dirty="0"/>
              <a:t>Wi-Fi</a:t>
            </a:r>
            <a:r>
              <a:rPr lang="zh-CN" altLang="zh-CN" dirty="0"/>
              <a:t>在日常生活环境中基本实现了全覆盖，且</a:t>
            </a:r>
            <a:r>
              <a:rPr lang="en-US" altLang="zh-CN" dirty="0"/>
              <a:t>Wi-Fi</a:t>
            </a:r>
            <a:r>
              <a:rPr lang="zh-CN" altLang="zh-CN" dirty="0"/>
              <a:t>通信模块广泛应用在智能终端上，使得基于</a:t>
            </a:r>
            <a:r>
              <a:rPr lang="en-US" altLang="zh-CN" dirty="0"/>
              <a:t>Wi-Fi</a:t>
            </a:r>
            <a:r>
              <a:rPr lang="zh-CN" altLang="zh-CN" dirty="0"/>
              <a:t>的定位技术使用很广。</a:t>
            </a:r>
            <a:r>
              <a:rPr lang="en-US" altLang="zh-CN" dirty="0"/>
              <a:t>Wi-Fi</a:t>
            </a:r>
            <a:r>
              <a:rPr lang="zh-CN" altLang="zh-CN" dirty="0"/>
              <a:t>定位方法包括</a:t>
            </a:r>
            <a:r>
              <a:rPr lang="zh-CN" altLang="zh-CN" dirty="0">
                <a:solidFill>
                  <a:srgbClr val="000099"/>
                </a:solidFill>
              </a:rPr>
              <a:t>几何测距法</a:t>
            </a:r>
            <a:r>
              <a:rPr lang="zh-CN" altLang="zh-CN" dirty="0"/>
              <a:t>和</a:t>
            </a:r>
            <a:r>
              <a:rPr lang="zh-CN" altLang="zh-CN" dirty="0">
                <a:solidFill>
                  <a:srgbClr val="000099"/>
                </a:solidFill>
              </a:rPr>
              <a:t>位置指纹法</a:t>
            </a:r>
            <a:r>
              <a:rPr lang="zh-CN" altLang="zh-CN" dirty="0" smtClean="0"/>
              <a:t>。</a:t>
            </a:r>
            <a:endParaRPr lang="en-US" altLang="zh-CN" dirty="0" smtClean="0"/>
          </a:p>
          <a:p>
            <a:pPr algn="just">
              <a:spcBef>
                <a:spcPct val="0"/>
              </a:spcBef>
            </a:pPr>
            <a:endParaRPr lang="en-US" altLang="zh-CN" dirty="0"/>
          </a:p>
          <a:p>
            <a:pPr algn="just">
              <a:spcBef>
                <a:spcPct val="0"/>
              </a:spcBef>
            </a:pPr>
            <a:r>
              <a:rPr lang="en-US" altLang="zh-CN" dirty="0" err="1"/>
              <a:t>WiFi</a:t>
            </a:r>
            <a:r>
              <a:rPr lang="zh-CN" altLang="en-US" dirty="0"/>
              <a:t>定位可以实现复杂的大范围定位，但精度只能达到</a:t>
            </a:r>
            <a:r>
              <a:rPr lang="en-US" altLang="zh-CN" dirty="0"/>
              <a:t>2</a:t>
            </a:r>
            <a:r>
              <a:rPr lang="zh-CN" altLang="en-US" dirty="0"/>
              <a:t>米左右，无法做到精准定位。因此适用于对人或者车的定位导航，可以于医疗机构、主题公园、工厂、商场等各种需要定位导航的场合。</a:t>
            </a:r>
            <a:endParaRPr lang="zh-CN"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7183229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4842" y="1412776"/>
            <a:ext cx="10668000" cy="462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solidFill>
                  <a:schemeClr val="bg2"/>
                </a:solidFill>
              </a:rPr>
              <a:t>几何测距法</a:t>
            </a:r>
            <a:r>
              <a:rPr lang="en-US" altLang="zh-CN" dirty="0"/>
              <a:t>			</a:t>
            </a:r>
          </a:p>
          <a:p>
            <a:pPr marL="1428750" lvl="2" indent="-514350" algn="just">
              <a:spcBef>
                <a:spcPct val="0"/>
              </a:spcBef>
              <a:buFont typeface="Wingdings" panose="05000000000000000000" pitchFamily="2" charset="2"/>
              <a:buChar char="p"/>
            </a:pPr>
            <a:r>
              <a:rPr lang="zh-CN" altLang="zh-CN" dirty="0"/>
              <a:t>几何测距法利用信号传播模型进行位置估计。理论上，无线信号在传播过程中的能量衰减程度与传播距离之间的关系符合一定的理论模型，因此，根据接收信号能量可以反演出传播距离。然而无线信号在室内传播受到衰减、反射、衍射等效应的影响，接收信号不确定性大，因此几何测距法往往难以取得令人满意的效果。且信号模型受环境影响比较大，定位精度较低。</a:t>
            </a: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7105698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340768"/>
            <a:ext cx="10668000" cy="50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spcBef>
                <a:spcPct val="0"/>
              </a:spcBef>
              <a:buFont typeface="Wingdings" panose="05000000000000000000" pitchFamily="2" charset="2"/>
              <a:buChar char="n"/>
            </a:pPr>
            <a:r>
              <a:rPr lang="en-US" altLang="zh-CN" dirty="0"/>
              <a:t> </a:t>
            </a:r>
            <a:r>
              <a:rPr lang="zh-CN" altLang="zh-CN" dirty="0">
                <a:solidFill>
                  <a:schemeClr val="bg2"/>
                </a:solidFill>
              </a:rPr>
              <a:t>位置指纹法</a:t>
            </a:r>
            <a:r>
              <a:rPr lang="en-US" altLang="zh-CN" dirty="0"/>
              <a:t>			</a:t>
            </a:r>
          </a:p>
          <a:p>
            <a:pPr marL="1428750" lvl="2" indent="-514350">
              <a:spcBef>
                <a:spcPct val="0"/>
              </a:spcBef>
              <a:buFont typeface="Wingdings" panose="05000000000000000000" pitchFamily="2" charset="2"/>
              <a:buChar char="p"/>
            </a:pPr>
            <a:r>
              <a:rPr lang="zh-CN" altLang="zh-CN" dirty="0"/>
              <a:t>位置指纹法通过创建信号强度与位置坐标的指纹库进行定位。</a:t>
            </a:r>
            <a:endParaRPr lang="en-US" altLang="zh-CN" dirty="0"/>
          </a:p>
          <a:p>
            <a:pPr marL="1428750" lvl="2" indent="-514350">
              <a:spcBef>
                <a:spcPct val="0"/>
              </a:spcBef>
              <a:buFont typeface="Wingdings" panose="05000000000000000000" pitchFamily="2" charset="2"/>
              <a:buChar char="p"/>
            </a:pPr>
            <a:r>
              <a:rPr lang="zh-CN" altLang="zh-CN" dirty="0"/>
              <a:t>信号的多径传播对环境有依赖性，呈现了很强的特殊性，对于每个特定的位置而言，该位置上信道的多径结构是唯一的，可以认为是该位置的指纹。</a:t>
            </a:r>
            <a:endParaRPr lang="en-US" altLang="zh-CN" dirty="0"/>
          </a:p>
          <a:p>
            <a:pPr marL="1428750" lvl="2" indent="-514350">
              <a:spcBef>
                <a:spcPct val="0"/>
              </a:spcBef>
              <a:buFont typeface="Wingdings" panose="05000000000000000000" pitchFamily="2" charset="2"/>
              <a:buChar char="p"/>
            </a:pPr>
            <a:r>
              <a:rPr lang="zh-CN" altLang="zh-CN" dirty="0" smtClean="0"/>
              <a:t>可以</a:t>
            </a:r>
            <a:r>
              <a:rPr lang="zh-CN" altLang="zh-CN" dirty="0"/>
              <a:t>方便测得无线信号的强度。</a:t>
            </a:r>
            <a:endParaRPr lang="en-US" altLang="zh-CN" dirty="0"/>
          </a:p>
          <a:p>
            <a:pPr marL="1428750" lvl="2" indent="-514350">
              <a:spcBef>
                <a:spcPct val="0"/>
              </a:spcBef>
              <a:buFont typeface="Wingdings" panose="05000000000000000000" pitchFamily="2" charset="2"/>
              <a:buChar char="p"/>
            </a:pPr>
            <a:r>
              <a:rPr lang="zh-CN" altLang="zh-CN" dirty="0"/>
              <a:t>位置指纹法就是基于这个原理，使得定位精度更高且易于部署，成为了研究的热门方向。</a:t>
            </a:r>
            <a:endParaRPr lang="en-US" altLang="zh-CN" dirty="0"/>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4149244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471182"/>
            <a:ext cx="10668000" cy="538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6. </a:t>
            </a:r>
            <a:r>
              <a:rPr lang="zh-CN" altLang="zh-CN" dirty="0">
                <a:solidFill>
                  <a:srgbClr val="CC00FF"/>
                </a:solidFill>
              </a:rPr>
              <a:t>基于蓝牙的定位技术</a:t>
            </a:r>
          </a:p>
          <a:p>
            <a:pPr algn="just">
              <a:spcBef>
                <a:spcPct val="0"/>
              </a:spcBef>
            </a:pPr>
            <a:r>
              <a:rPr lang="zh-CN" altLang="zh-CN" dirty="0"/>
              <a:t>蓝牙传输作为一种通用通信技术，为越来越多的电子设备赋予了简便、安全、低成本的连接方案。</a:t>
            </a:r>
            <a:endParaRPr lang="en-US" altLang="zh-CN" dirty="0"/>
          </a:p>
          <a:p>
            <a:pPr algn="just">
              <a:spcBef>
                <a:spcPct val="0"/>
              </a:spcBef>
            </a:pPr>
            <a:r>
              <a:rPr lang="zh-CN" altLang="zh-CN" dirty="0"/>
              <a:t>基于蓝牙技术实现的室内定位可以通过信号的发射角度或信号强度进行。通过在室内的环境中部署蓝牙发射端，蓝牙接收端在接收到发射端广播的信号强度指示（</a:t>
            </a:r>
            <a:r>
              <a:rPr lang="en-US" altLang="zh-CN" dirty="0"/>
              <a:t>RSSI</a:t>
            </a:r>
            <a:r>
              <a:rPr lang="zh-CN" altLang="zh-CN" dirty="0"/>
              <a:t>）后，就能判断出蓝牙接收端在房间内的位置。与</a:t>
            </a:r>
            <a:r>
              <a:rPr lang="en-US" altLang="zh-CN" dirty="0"/>
              <a:t>Wi-Fi</a:t>
            </a:r>
            <a:r>
              <a:rPr lang="zh-CN" altLang="zh-CN" dirty="0"/>
              <a:t>定位原理相同，蓝牙定位分为</a:t>
            </a:r>
            <a:r>
              <a:rPr lang="zh-CN" altLang="zh-CN" dirty="0">
                <a:solidFill>
                  <a:srgbClr val="000099"/>
                </a:solidFill>
              </a:rPr>
              <a:t>测距法</a:t>
            </a:r>
            <a:r>
              <a:rPr lang="zh-CN" altLang="zh-CN" dirty="0"/>
              <a:t>和</a:t>
            </a:r>
            <a:r>
              <a:rPr lang="zh-CN" altLang="zh-CN" dirty="0">
                <a:solidFill>
                  <a:srgbClr val="000099"/>
                </a:solidFill>
              </a:rPr>
              <a:t>指纹匹配法</a:t>
            </a:r>
            <a:r>
              <a:rPr lang="zh-CN" altLang="zh-CN" dirty="0"/>
              <a:t>。</a:t>
            </a:r>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6497043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471182"/>
            <a:ext cx="10668000" cy="538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zh-CN" altLang="en-US" dirty="0"/>
              <a:t>优点：</a:t>
            </a:r>
            <a:r>
              <a:rPr lang="zh-CN" altLang="zh-CN" dirty="0"/>
              <a:t>成本低、部署相对简单、具有穿透性，而且蓝牙技术比较成熟</a:t>
            </a:r>
            <a:endParaRPr lang="en-US" altLang="zh-CN" dirty="0"/>
          </a:p>
          <a:p>
            <a:pPr lvl="1" algn="just">
              <a:spcBef>
                <a:spcPct val="0"/>
              </a:spcBef>
              <a:buFont typeface="Wingdings" panose="05000000000000000000" pitchFamily="2" charset="2"/>
              <a:buChar char="n"/>
            </a:pPr>
            <a:r>
              <a:rPr lang="zh-CN" altLang="en-US" dirty="0"/>
              <a:t>缺点：</a:t>
            </a:r>
            <a:r>
              <a:rPr lang="zh-CN" altLang="zh-CN" dirty="0"/>
              <a:t>蓝牙信号容易受到环境干扰，信号覆盖范围小、稳定性较差</a:t>
            </a:r>
            <a:endParaRPr lang="en-US" altLang="zh-CN" dirty="0"/>
          </a:p>
          <a:p>
            <a:pPr lvl="1" algn="just">
              <a:spcBef>
                <a:spcPct val="0"/>
              </a:spcBef>
              <a:buFont typeface="Wingdings" panose="05000000000000000000" pitchFamily="2" charset="2"/>
              <a:buChar char="n"/>
            </a:pPr>
            <a:r>
              <a:rPr lang="zh-CN" altLang="en-US" dirty="0"/>
              <a:t>解决：</a:t>
            </a:r>
            <a:r>
              <a:rPr lang="zh-CN" altLang="zh-CN" dirty="0"/>
              <a:t>蓝牙技术经常与</a:t>
            </a:r>
            <a:r>
              <a:rPr lang="en-US" altLang="zh-CN" dirty="0"/>
              <a:t>Wi-Fi</a:t>
            </a:r>
            <a:r>
              <a:rPr lang="zh-CN" altLang="zh-CN" dirty="0"/>
              <a:t>技术组合应用来实现小范围的定位</a:t>
            </a:r>
          </a:p>
        </p:txBody>
      </p:sp>
      <p:sp>
        <p:nvSpPr>
          <p:cNvPr id="2" name="标题 1"/>
          <p:cNvSpPr>
            <a:spLocks noGrp="1"/>
          </p:cNvSpPr>
          <p:nvPr>
            <p:ph type="title"/>
          </p:nvPr>
        </p:nvSpPr>
        <p:spPr/>
        <p:txBody>
          <a:bodyPr/>
          <a:lstStyle/>
          <a:p>
            <a:pPr lvl="0"/>
            <a:r>
              <a:rPr lang="en-US" altLang="zh-CN" dirty="0"/>
              <a:t>8.2.3  </a:t>
            </a:r>
            <a:r>
              <a:rPr lang="zh-CN" altLang="en-US" dirty="0"/>
              <a:t>无线室内环境定位</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8934801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  </a:t>
            </a:r>
            <a:r>
              <a:rPr lang="zh-CN" altLang="en-US" dirty="0"/>
              <a:t>定位方法</a:t>
            </a:r>
            <a:br>
              <a:rPr lang="zh-CN" altLang="en-US" dirty="0"/>
            </a:br>
            <a:endParaRPr lang="zh-CN" altLang="en-US" dirty="0"/>
          </a:p>
        </p:txBody>
      </p:sp>
      <p:sp>
        <p:nvSpPr>
          <p:cNvPr id="3" name="文本占位符 2"/>
          <p:cNvSpPr>
            <a:spLocks noGrp="1"/>
          </p:cNvSpPr>
          <p:nvPr>
            <p:ph type="body" idx="1"/>
          </p:nvPr>
        </p:nvSpPr>
        <p:spPr>
          <a:xfrm>
            <a:off x="2423592" y="2348880"/>
            <a:ext cx="7200800" cy="1872208"/>
          </a:xfrm>
        </p:spPr>
        <p:txBody>
          <a:bodyPr anchor="ctr"/>
          <a:lstStyle/>
          <a:p>
            <a:pPr marL="0" indent="0" algn="ctr">
              <a:spcBef>
                <a:spcPct val="0"/>
              </a:spcBef>
              <a:buNone/>
            </a:pPr>
            <a:r>
              <a:rPr lang="en-US" altLang="zh-CN" sz="4000" dirty="0">
                <a:latin typeface="+mn-lt"/>
                <a:ea typeface="MS UI Gothic" pitchFamily="34" charset="-128"/>
              </a:rPr>
              <a:t>8.3  </a:t>
            </a:r>
            <a:r>
              <a:rPr lang="zh-CN" altLang="en-US" sz="4000" dirty="0">
                <a:latin typeface="+mn-lt"/>
                <a:ea typeface="MS UI Gothic" pitchFamily="34" charset="-128"/>
              </a:rPr>
              <a:t>定位方法</a:t>
            </a:r>
          </a:p>
        </p:txBody>
      </p:sp>
    </p:spTree>
    <p:extLst>
      <p:ext uri="{BB962C8B-B14F-4D97-AF65-F5344CB8AC3E}">
        <p14:creationId xmlns:p14="http://schemas.microsoft.com/office/powerpoint/2010/main" val="36154266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fld id="{0C913308-F349-4B6D-A68A-DD1791B4A57B}" type="slidenum">
              <a:rPr lang="zh-CN" altLang="en-US" smtClean="0"/>
              <a:pPr/>
              <a:t>47</a:t>
            </a:fld>
            <a:endParaRPr lang="zh-CN" altLang="en-US"/>
          </a:p>
        </p:txBody>
      </p:sp>
      <p:sp>
        <p:nvSpPr>
          <p:cNvPr id="8" name="Rectangle 2"/>
          <p:cNvSpPr txBox="1">
            <a:spLocks noChangeArrowheads="1"/>
          </p:cNvSpPr>
          <p:nvPr/>
        </p:nvSpPr>
        <p:spPr bwMode="auto">
          <a:xfrm>
            <a:off x="1271464" y="404664"/>
            <a:ext cx="727280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en-US" altLang="zh-CN" dirty="0"/>
              <a:t>8.3  </a:t>
            </a:r>
            <a:r>
              <a:rPr lang="zh-CN" altLang="en-US" dirty="0"/>
              <a:t>定位技术</a:t>
            </a:r>
          </a:p>
        </p:txBody>
      </p:sp>
      <p:sp>
        <p:nvSpPr>
          <p:cNvPr id="9" name="TextBox 8"/>
          <p:cNvSpPr txBox="1"/>
          <p:nvPr/>
        </p:nvSpPr>
        <p:spPr>
          <a:xfrm>
            <a:off x="1271464" y="1556388"/>
            <a:ext cx="7776864" cy="4503797"/>
          </a:xfrm>
          <a:prstGeom prst="rect">
            <a:avLst/>
          </a:prstGeom>
          <a:noFill/>
        </p:spPr>
        <p:txBody>
          <a:bodyPr wrap="square" rtlCol="0">
            <a:spAutoFit/>
          </a:bodyPr>
          <a:lstStyle>
            <a:defPPr>
              <a:defRPr lang="zh-CN"/>
            </a:defPPr>
            <a:lvl1pPr marR="0" lvl="0" indent="0" fontAlgn="auto">
              <a:lnSpc>
                <a:spcPct val="150000"/>
              </a:lnSpc>
              <a:spcBef>
                <a:spcPts val="0"/>
              </a:spcBef>
              <a:spcAft>
                <a:spcPts val="0"/>
              </a:spcAft>
              <a:buClrTx/>
              <a:buSzTx/>
              <a:buFontTx/>
              <a:buNone/>
              <a:tabLst/>
              <a:defRPr sz="3600" b="1">
                <a:solidFill>
                  <a:srgbClr val="000000"/>
                </a:solidFill>
                <a:effectLst/>
                <a:ea typeface="宋体" pitchFamily="2" charset="-122"/>
              </a:defRPr>
            </a:lvl1pPr>
          </a:lstStyle>
          <a:p>
            <a:pPr>
              <a:lnSpc>
                <a:spcPts val="4320"/>
              </a:lnSpc>
            </a:pPr>
            <a:r>
              <a:rPr lang="en-US" altLang="zh-CN" dirty="0"/>
              <a:t>8.3.1  </a:t>
            </a:r>
            <a:r>
              <a:rPr lang="zh-CN" altLang="en-US" dirty="0"/>
              <a:t>时间到达法</a:t>
            </a:r>
            <a:r>
              <a:rPr lang="en-US" altLang="zh-CN" dirty="0"/>
              <a:t>(TOA)</a:t>
            </a:r>
          </a:p>
          <a:p>
            <a:pPr>
              <a:lnSpc>
                <a:spcPts val="4320"/>
              </a:lnSpc>
            </a:pPr>
            <a:r>
              <a:rPr lang="en-US" altLang="zh-CN" dirty="0"/>
              <a:t>8.3.2  </a:t>
            </a:r>
            <a:r>
              <a:rPr lang="zh-CN" altLang="en-US" dirty="0" smtClean="0"/>
              <a:t>时间到达</a:t>
            </a:r>
            <a:r>
              <a:rPr lang="zh-CN" altLang="en-US" dirty="0"/>
              <a:t>差</a:t>
            </a:r>
            <a:r>
              <a:rPr lang="zh-CN" altLang="en-US" dirty="0" smtClean="0"/>
              <a:t>法</a:t>
            </a:r>
            <a:r>
              <a:rPr lang="en-US" altLang="zh-CN" dirty="0"/>
              <a:t>(TDOA)</a:t>
            </a:r>
          </a:p>
          <a:p>
            <a:pPr>
              <a:lnSpc>
                <a:spcPts val="4320"/>
              </a:lnSpc>
            </a:pPr>
            <a:r>
              <a:rPr lang="en-US" altLang="zh-CN" dirty="0"/>
              <a:t>8.3.3  </a:t>
            </a:r>
            <a:r>
              <a:rPr lang="zh-CN" altLang="en-US" dirty="0"/>
              <a:t>到达角度差法</a:t>
            </a:r>
            <a:r>
              <a:rPr lang="en-US" altLang="zh-CN" dirty="0"/>
              <a:t>(AOA)</a:t>
            </a:r>
          </a:p>
          <a:p>
            <a:pPr>
              <a:lnSpc>
                <a:spcPts val="4320"/>
              </a:lnSpc>
            </a:pPr>
            <a:r>
              <a:rPr lang="en-US" altLang="zh-CN" dirty="0"/>
              <a:t>8.3.4  </a:t>
            </a:r>
            <a:r>
              <a:rPr lang="zh-CN" altLang="en-US" dirty="0"/>
              <a:t>位置指纹定位法</a:t>
            </a:r>
            <a:endParaRPr lang="en-US" altLang="zh-CN" dirty="0"/>
          </a:p>
          <a:p>
            <a:pPr>
              <a:lnSpc>
                <a:spcPts val="4320"/>
              </a:lnSpc>
            </a:pPr>
            <a:r>
              <a:rPr lang="en-US" altLang="zh-CN" dirty="0"/>
              <a:t>8.3.5  </a:t>
            </a:r>
            <a:r>
              <a:rPr lang="zh-CN" altLang="en-US" dirty="0"/>
              <a:t>质心定位法</a:t>
            </a:r>
            <a:endParaRPr lang="en-US" altLang="zh-CN" dirty="0"/>
          </a:p>
          <a:p>
            <a:pPr>
              <a:lnSpc>
                <a:spcPts val="4320"/>
              </a:lnSpc>
            </a:pPr>
            <a:r>
              <a:rPr lang="en-US" altLang="zh-CN" dirty="0"/>
              <a:t>8.3.6  </a:t>
            </a:r>
            <a:r>
              <a:rPr lang="zh-CN" altLang="en-US" dirty="0"/>
              <a:t>凸规划定位法</a:t>
            </a:r>
            <a:endParaRPr lang="en-US" altLang="zh-CN" dirty="0"/>
          </a:p>
          <a:p>
            <a:pPr>
              <a:lnSpc>
                <a:spcPts val="4320"/>
              </a:lnSpc>
            </a:pPr>
            <a:r>
              <a:rPr lang="en-US" altLang="zh-CN" dirty="0"/>
              <a:t>8.3.7  DV-Hop</a:t>
            </a:r>
            <a:r>
              <a:rPr lang="zh-CN" altLang="en-US" dirty="0"/>
              <a:t>定位法</a:t>
            </a:r>
            <a:endParaRPr lang="en-US" altLang="zh-CN" dirty="0"/>
          </a:p>
          <a:p>
            <a:pPr>
              <a:lnSpc>
                <a:spcPts val="4320"/>
              </a:lnSpc>
            </a:pPr>
            <a:r>
              <a:rPr lang="en-US" altLang="zh-CN" dirty="0"/>
              <a:t>8.3.8  </a:t>
            </a:r>
            <a:r>
              <a:rPr lang="zh-CN" altLang="en-US" dirty="0"/>
              <a:t>行人航位推算法</a:t>
            </a:r>
            <a:r>
              <a:rPr lang="en-US" altLang="zh-CN" dirty="0"/>
              <a:t>(PDR)</a:t>
            </a:r>
          </a:p>
        </p:txBody>
      </p:sp>
    </p:spTree>
    <p:extLst>
      <p:ext uri="{BB962C8B-B14F-4D97-AF65-F5344CB8AC3E}">
        <p14:creationId xmlns:p14="http://schemas.microsoft.com/office/powerpoint/2010/main" val="3113266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729192" cy="396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 </a:t>
            </a:r>
            <a:r>
              <a:rPr lang="en-US" altLang="zh-CN" dirty="0" smtClean="0"/>
              <a:t>   </a:t>
            </a:r>
            <a:r>
              <a:rPr lang="zh-CN" altLang="zh-CN" dirty="0" smtClean="0"/>
              <a:t>前面</a:t>
            </a:r>
            <a:r>
              <a:rPr lang="zh-CN" altLang="zh-CN" dirty="0"/>
              <a:t>已经介绍了各种主流定位技术，</a:t>
            </a:r>
            <a:r>
              <a:rPr lang="zh-CN" altLang="zh-CN" dirty="0" smtClean="0"/>
              <a:t>下面探讨具体</a:t>
            </a:r>
            <a:r>
              <a:rPr lang="zh-CN" altLang="zh-CN" dirty="0"/>
              <a:t>的定位方法</a:t>
            </a:r>
            <a:r>
              <a:rPr lang="zh-CN" altLang="zh-CN" dirty="0" smtClean="0"/>
              <a:t>。</a:t>
            </a:r>
            <a:endParaRPr lang="en-US" altLang="zh-CN" dirty="0" smtClean="0"/>
          </a:p>
          <a:p>
            <a:pPr marL="0" indent="720000" algn="just">
              <a:spcBef>
                <a:spcPct val="0"/>
              </a:spcBef>
              <a:buNone/>
            </a:pPr>
            <a:r>
              <a:rPr lang="zh-CN" altLang="zh-CN" dirty="0" smtClean="0"/>
              <a:t>要</a:t>
            </a:r>
            <a:r>
              <a:rPr lang="zh-CN" altLang="zh-CN" dirty="0"/>
              <a:t>对一个物体进行定位，有两个关键要素：</a:t>
            </a:r>
            <a:endParaRPr lang="en-US" altLang="zh-CN" dirty="0"/>
          </a:p>
          <a:p>
            <a:pPr marL="914400" lvl="1" indent="-457200" algn="just">
              <a:spcBef>
                <a:spcPct val="0"/>
              </a:spcBef>
              <a:buFont typeface="Wingdings" panose="05000000000000000000" pitchFamily="2" charset="2"/>
              <a:buChar char="n"/>
            </a:pPr>
            <a:r>
              <a:rPr lang="zh-CN" altLang="zh-CN" dirty="0"/>
              <a:t>一是必须要有一个或多个已知坐标的参考点，利用节点之间的物理信息，计算出节点之间的距离</a:t>
            </a:r>
            <a:endParaRPr lang="en-US" altLang="zh-CN" dirty="0"/>
          </a:p>
          <a:p>
            <a:pPr marL="914400" lvl="1" indent="-457200" algn="just">
              <a:spcBef>
                <a:spcPct val="0"/>
              </a:spcBef>
              <a:buFont typeface="Wingdings" panose="05000000000000000000" pitchFamily="2" charset="2"/>
              <a:buChar char="n"/>
            </a:pPr>
            <a:r>
              <a:rPr lang="zh-CN" altLang="zh-CN" dirty="0"/>
              <a:t>二是必须要得到待定位物体与已知参考点的空间</a:t>
            </a:r>
            <a:r>
              <a:rPr lang="zh-CN" altLang="zh-CN" dirty="0" smtClean="0"/>
              <a:t>关系</a:t>
            </a:r>
            <a:endParaRPr lang="zh-CN"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8.3  </a:t>
            </a:r>
            <a:r>
              <a:rPr lang="zh-CN" altLang="en-US" dirty="0"/>
              <a:t>定位方法</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465771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388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TOA</a:t>
            </a:r>
            <a:r>
              <a:rPr lang="zh-CN" altLang="zh-CN" dirty="0"/>
              <a:t>是通过测量信号的传播时间来测量距离。</a:t>
            </a:r>
            <a:endParaRPr lang="en-US" altLang="zh-CN" dirty="0"/>
          </a:p>
          <a:p>
            <a:pPr marL="914400" lvl="1" indent="-457200" algn="just">
              <a:spcBef>
                <a:spcPct val="0"/>
              </a:spcBef>
              <a:buFont typeface="Wingdings" panose="05000000000000000000" pitchFamily="2" charset="2"/>
              <a:buChar char="n"/>
            </a:pPr>
            <a:r>
              <a:rPr lang="zh-CN" altLang="en-US" dirty="0"/>
              <a:t>原理：</a:t>
            </a:r>
            <a:r>
              <a:rPr lang="zh-CN" altLang="zh-CN" dirty="0"/>
              <a:t>此种算法需要定位节点位置已知，通过测量信号从信号发射源与信号接收器之间的传播时间，再根据传播时间来推算出它们之间的距离。</a:t>
            </a:r>
            <a:endParaRPr lang="en-US" altLang="zh-CN" dirty="0"/>
          </a:p>
          <a:p>
            <a:pPr marL="914400" lvl="1" indent="-457200" algn="just">
              <a:spcBef>
                <a:spcPct val="0"/>
              </a:spcBef>
              <a:buFont typeface="Wingdings" panose="05000000000000000000" pitchFamily="2" charset="2"/>
              <a:buChar char="n"/>
            </a:pPr>
            <a:r>
              <a:rPr lang="zh-CN" altLang="zh-CN" dirty="0"/>
              <a:t>关键</a:t>
            </a:r>
            <a:r>
              <a:rPr lang="zh-CN" altLang="en-US" dirty="0"/>
              <a:t>：</a:t>
            </a:r>
            <a:r>
              <a:rPr lang="zh-CN" altLang="zh-CN" dirty="0"/>
              <a:t>正确测量传播时间</a:t>
            </a:r>
            <a:endParaRPr lang="en-US" altLang="zh-CN" dirty="0"/>
          </a:p>
          <a:p>
            <a:pPr marL="914400" lvl="1" indent="-457200" algn="just">
              <a:spcBef>
                <a:spcPct val="0"/>
              </a:spcBef>
              <a:buFont typeface="Wingdings" panose="05000000000000000000" pitchFamily="2" charset="2"/>
              <a:buChar char="n"/>
            </a:pPr>
            <a:r>
              <a:rPr lang="zh-CN" altLang="en-US" dirty="0"/>
              <a:t>典型定位系统：</a:t>
            </a:r>
            <a:r>
              <a:rPr lang="en-US" altLang="zh-CN" dirty="0"/>
              <a:t>GPS</a:t>
            </a:r>
            <a:endParaRPr lang="zh-CN" altLang="zh-CN" dirty="0"/>
          </a:p>
        </p:txBody>
      </p:sp>
      <p:sp>
        <p:nvSpPr>
          <p:cNvPr id="2" name="标题 1"/>
          <p:cNvSpPr>
            <a:spLocks noGrp="1"/>
          </p:cNvSpPr>
          <p:nvPr>
            <p:ph type="title"/>
          </p:nvPr>
        </p:nvSpPr>
        <p:spPr/>
        <p:txBody>
          <a:bodyPr/>
          <a:lstStyle/>
          <a:p>
            <a:pPr lvl="0"/>
            <a:r>
              <a:rPr lang="en-US" altLang="zh-CN" dirty="0"/>
              <a:t>8.3.1  </a:t>
            </a:r>
            <a:r>
              <a:rPr lang="zh-CN" altLang="zh-CN" dirty="0"/>
              <a:t>时间到达法（</a:t>
            </a:r>
            <a:r>
              <a:rPr lang="en-US" altLang="zh-CN" dirty="0"/>
              <a:t>TOA</a:t>
            </a:r>
            <a:r>
              <a:rPr lang="zh-CN" altLang="zh-CN" dirty="0"/>
              <a:t>）</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202421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ts val="0"/>
              </a:spcBef>
              <a:buNone/>
            </a:pPr>
            <a:r>
              <a:rPr lang="en-US" altLang="zh-CN" dirty="0"/>
              <a:t>	</a:t>
            </a:r>
            <a:r>
              <a:rPr lang="zh-CN" altLang="zh-CN" dirty="0"/>
              <a:t>位置信息包括三大要素：所在的地理位置、处在该地理位置的时间、处在该地理位置的对象（人或设备）</a:t>
            </a:r>
            <a:r>
              <a:rPr lang="zh-CN" altLang="zh-CN" dirty="0" smtClean="0"/>
              <a:t>。</a:t>
            </a:r>
            <a:endParaRPr lang="en-US" altLang="zh-CN" dirty="0"/>
          </a:p>
          <a:p>
            <a:pPr marL="0" indent="720000" algn="just">
              <a:spcBef>
                <a:spcPts val="0"/>
              </a:spcBef>
              <a:buNone/>
            </a:pPr>
            <a:r>
              <a:rPr lang="zh-CN" altLang="zh-CN" dirty="0" smtClean="0"/>
              <a:t>位置信息</a:t>
            </a:r>
            <a:r>
              <a:rPr lang="zh-CN" altLang="zh-CN" dirty="0"/>
              <a:t>涵盖了</a:t>
            </a:r>
            <a:r>
              <a:rPr lang="zh-CN" altLang="zh-CN" dirty="0">
                <a:solidFill>
                  <a:schemeClr val="bg2"/>
                </a:solidFill>
              </a:rPr>
              <a:t>空间</a:t>
            </a:r>
            <a:r>
              <a:rPr lang="zh-CN" altLang="zh-CN" dirty="0"/>
              <a:t>、</a:t>
            </a:r>
            <a:r>
              <a:rPr lang="zh-CN" altLang="zh-CN" dirty="0">
                <a:solidFill>
                  <a:schemeClr val="bg2"/>
                </a:solidFill>
              </a:rPr>
              <a:t>时间</a:t>
            </a:r>
            <a:r>
              <a:rPr lang="zh-CN" altLang="zh-CN" dirty="0"/>
              <a:t>与</a:t>
            </a:r>
            <a:r>
              <a:rPr lang="zh-CN" altLang="zh-CN" dirty="0">
                <a:solidFill>
                  <a:schemeClr val="bg2"/>
                </a:solidFill>
              </a:rPr>
              <a:t>对象</a:t>
            </a:r>
            <a:r>
              <a:rPr lang="zh-CN" altLang="zh-CN" dirty="0"/>
              <a:t>三要素。利用这些信息，人们可以根据所处的空间，提供所在地附近的相关服务；根据时间信息，提供具有时效性的服务；根据个人的喜爱或偏好，提供更具个性化的服务。</a:t>
            </a:r>
          </a:p>
        </p:txBody>
      </p:sp>
      <p:sp>
        <p:nvSpPr>
          <p:cNvPr id="2" name="标题 1"/>
          <p:cNvSpPr>
            <a:spLocks noGrp="1"/>
          </p:cNvSpPr>
          <p:nvPr>
            <p:ph type="title"/>
          </p:nvPr>
        </p:nvSpPr>
        <p:spPr/>
        <p:txBody>
          <a:bodyPr/>
          <a:lstStyle/>
          <a:p>
            <a:pPr lvl="0"/>
            <a:r>
              <a:rPr lang="en-US" altLang="zh-CN" dirty="0"/>
              <a:t>8.1  </a:t>
            </a:r>
            <a:r>
              <a:rPr lang="zh-CN" altLang="en-US" dirty="0"/>
              <a:t>位置信息和位置服务</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851784" y="4653136"/>
            <a:ext cx="10657184" cy="1008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ts val="0"/>
              </a:spcBef>
              <a:buNone/>
            </a:pPr>
            <a:r>
              <a:rPr lang="en-US" altLang="zh-CN" dirty="0"/>
              <a:t>	</a:t>
            </a:r>
            <a:r>
              <a:rPr lang="zh-CN" altLang="zh-CN" dirty="0" smtClean="0"/>
              <a:t>隐藏</a:t>
            </a:r>
            <a:r>
              <a:rPr lang="zh-CN" altLang="zh-CN" dirty="0"/>
              <a:t>在位置服务背后的关键信息是高精度位置信息，可以说高精度位置信息是提供高质量位置服务的基础。</a:t>
            </a:r>
            <a:endParaRPr lang="en-US" altLang="zh-CN" dirty="0"/>
          </a:p>
        </p:txBody>
      </p:sp>
    </p:spTree>
    <p:extLst>
      <p:ext uri="{BB962C8B-B14F-4D97-AF65-F5344CB8AC3E}">
        <p14:creationId xmlns:p14="http://schemas.microsoft.com/office/powerpoint/2010/main" val="20604708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内容占位符 2"/>
              <p:cNvSpPr txBox="1">
                <a:spLocks/>
              </p:cNvSpPr>
              <p:nvPr/>
            </p:nvSpPr>
            <p:spPr bwMode="auto">
              <a:xfrm>
                <a:off x="839416" y="1339977"/>
                <a:ext cx="10801200" cy="360119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en-US" dirty="0"/>
                  <a:t>假设波从参考点发出的时刻为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a:latin typeface="Cambria Math" panose="02040503050406030204" pitchFamily="18" charset="0"/>
                          </a:rPr>
                          <m:t>0</m:t>
                        </m:r>
                      </m:sub>
                    </m:sSub>
                  </m:oMath>
                </a14:m>
                <a:r>
                  <a:rPr lang="en-US" altLang="zh-CN" dirty="0"/>
                  <a:t>,</a:t>
                </a:r>
                <a:r>
                  <a:rPr lang="zh-CN" altLang="zh-CN" dirty="0"/>
                  <a:t>波被目标接收到的时刻为</a:t>
                </a:r>
                <a:r>
                  <a:rPr lang="en-US" altLang="zh-CN" dirty="0"/>
                  <a:t>t,</a:t>
                </a:r>
                <a:r>
                  <a:rPr lang="zh-CN" altLang="zh-CN" dirty="0"/>
                  <a:t>而波传播的速度为</a:t>
                </a:r>
                <a:r>
                  <a:rPr lang="en-US" altLang="zh-CN" dirty="0"/>
                  <a:t>v,</a:t>
                </a:r>
                <a:r>
                  <a:rPr lang="zh-CN" altLang="zh-CN" dirty="0"/>
                  <a:t>那么参考点到目标的距离就是</a:t>
                </a:r>
                <a:r>
                  <a:rPr lang="en-US" altLang="zh-CN" dirty="0" smtClean="0">
                    <a:solidFill>
                      <a:srgbClr val="CC00FF"/>
                    </a:solidFill>
                  </a:rPr>
                  <a:t>v(t-</a:t>
                </a:r>
                <a14:m>
                  <m:oMath xmlns:m="http://schemas.openxmlformats.org/officeDocument/2006/math">
                    <m:sSub>
                      <m:sSubPr>
                        <m:ctrlPr>
                          <a:rPr lang="en-US" altLang="zh-CN" i="1" smtClean="0">
                            <a:solidFill>
                              <a:srgbClr val="CC00FF"/>
                            </a:solidFill>
                            <a:latin typeface="Cambria Math" panose="02040503050406030204" pitchFamily="18" charset="0"/>
                          </a:rPr>
                        </m:ctrlPr>
                      </m:sSubPr>
                      <m:e>
                        <m:r>
                          <a:rPr lang="en-US" altLang="zh-CN" i="1" smtClean="0">
                            <a:solidFill>
                              <a:srgbClr val="CC00FF"/>
                            </a:solidFill>
                            <a:latin typeface="Cambria Math" panose="02040503050406030204" pitchFamily="18" charset="0"/>
                          </a:rPr>
                          <m:t>𝑡</m:t>
                        </m:r>
                      </m:e>
                      <m:sub>
                        <m:r>
                          <a:rPr lang="en-US" altLang="zh-CN" i="0" smtClean="0">
                            <a:solidFill>
                              <a:srgbClr val="CC00FF"/>
                            </a:solidFill>
                            <a:latin typeface="Cambria Math" panose="02040503050406030204" pitchFamily="18" charset="0"/>
                          </a:rPr>
                          <m:t>0</m:t>
                        </m:r>
                      </m:sub>
                    </m:sSub>
                  </m:oMath>
                </a14:m>
                <a:r>
                  <a:rPr lang="en-US" altLang="zh-CN" dirty="0">
                    <a:solidFill>
                      <a:srgbClr val="CC00FF"/>
                    </a:solidFill>
                  </a:rPr>
                  <a:t>)</a:t>
                </a:r>
                <a:r>
                  <a:rPr lang="zh-CN" altLang="en-US" dirty="0"/>
                  <a:t>。</a:t>
                </a:r>
                <a:endParaRPr lang="en-US" altLang="zh-CN" dirty="0"/>
              </a:p>
              <a:p>
                <a:pPr marL="0" indent="720000" algn="just">
                  <a:spcBef>
                    <a:spcPct val="0"/>
                  </a:spcBef>
                  <a:buNone/>
                </a:pPr>
                <a:r>
                  <a:rPr lang="en-US" altLang="zh-CN" dirty="0"/>
                  <a:t>	</a:t>
                </a:r>
                <a:r>
                  <a:rPr lang="zh-CN" altLang="zh-CN" dirty="0"/>
                  <a:t>假设</a:t>
                </a:r>
                <a:r>
                  <a:rPr lang="zh-CN" altLang="zh-CN" dirty="0" smtClean="0"/>
                  <a:t>有</a:t>
                </a:r>
                <a:r>
                  <a:rPr lang="en-US" altLang="zh-CN" dirty="0" smtClean="0">
                    <a:solidFill>
                      <a:schemeClr val="bg2"/>
                    </a:solidFill>
                  </a:rPr>
                  <a:t>3</a:t>
                </a:r>
                <a:r>
                  <a:rPr lang="zh-CN" altLang="zh-CN" dirty="0" smtClean="0">
                    <a:solidFill>
                      <a:schemeClr val="bg2"/>
                    </a:solidFill>
                  </a:rPr>
                  <a:t>个</a:t>
                </a:r>
                <a:r>
                  <a:rPr lang="en-US" altLang="zh-CN" dirty="0" smtClean="0">
                    <a:solidFill>
                      <a:schemeClr val="bg2"/>
                    </a:solidFill>
                  </a:rPr>
                  <a:t>AP</a:t>
                </a:r>
                <a:r>
                  <a:rPr lang="zh-CN" altLang="zh-CN" dirty="0" smtClean="0">
                    <a:solidFill>
                      <a:schemeClr val="bg2"/>
                    </a:solidFill>
                  </a:rPr>
                  <a:t>信标节点</a:t>
                </a:r>
                <a:r>
                  <a:rPr lang="zh-CN" altLang="en-US" dirty="0"/>
                  <a:t>，坐标为</a:t>
                </a:r>
                <a14:m>
                  <m:oMath xmlns:m="http://schemas.openxmlformats.org/officeDocument/2006/math">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𝜒</m:t>
                            </m:r>
                          </m:e>
                          <m:sub>
                            <m:r>
                              <a:rPr lang="en-US" altLang="zh-CN" i="1" dirty="0" smtClean="0">
                                <a:latin typeface="Cambria Math" panose="02040503050406030204" pitchFamily="18" charset="0"/>
                              </a:rPr>
                              <m:t>𝑖</m:t>
                            </m:r>
                          </m:sub>
                        </m:sSub>
                        <m:r>
                          <a:rPr lang="en-US" altLang="zh-CN" b="1"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1" dirty="0" smtClean="0">
                                <a:latin typeface="Cambria Math" panose="02040503050406030204" pitchFamily="18" charset="0"/>
                              </a:rPr>
                              <m:t>𝑖</m:t>
                            </m:r>
                          </m:sub>
                        </m:sSub>
                      </m:e>
                    </m:d>
                  </m:oMath>
                </a14:m>
                <a:r>
                  <a:rPr lang="en-US" altLang="zh-CN" dirty="0"/>
                  <a:t>,i=1,2,3,</a:t>
                </a:r>
                <a:r>
                  <a:rPr lang="zh-CN" altLang="en-US" dirty="0"/>
                  <a:t>未知节点的坐标</a:t>
                </a:r>
                <a:r>
                  <a:rPr lang="zh-CN" altLang="en-US" dirty="0" smtClean="0"/>
                  <a:t>为</a:t>
                </a:r>
                <a:r>
                  <a:rPr lang="en-US" altLang="zh-CN" dirty="0" smtClean="0"/>
                  <a:t>O(X,Y</a:t>
                </a:r>
                <a:r>
                  <a:rPr lang="en-US" altLang="zh-CN" dirty="0"/>
                  <a:t>),</a:t>
                </a:r>
                <a:r>
                  <a:rPr lang="zh-CN" altLang="zh-CN" dirty="0" smtClean="0"/>
                  <a:t>那么</a:t>
                </a:r>
                <a:r>
                  <a:rPr lang="zh-CN" altLang="en-US" dirty="0" smtClean="0"/>
                  <a:t>可得到</a:t>
                </a:r>
                <a:r>
                  <a:rPr lang="zh-CN" altLang="zh-CN" dirty="0" smtClean="0"/>
                  <a:t>未知</a:t>
                </a:r>
                <a:r>
                  <a:rPr lang="zh-CN" altLang="zh-CN" dirty="0"/>
                  <a:t>节点到第</a:t>
                </a:r>
                <a:r>
                  <a:rPr lang="en-US" altLang="zh-CN" i="1" dirty="0"/>
                  <a:t>i</a:t>
                </a:r>
                <a:r>
                  <a:rPr lang="zh-CN" altLang="zh-CN" dirty="0"/>
                  <a:t>个已知节点的</a:t>
                </a:r>
                <a:r>
                  <a:rPr lang="zh-CN" altLang="zh-CN" dirty="0" smtClean="0"/>
                  <a:t>距离。</a:t>
                </a:r>
                <a:r>
                  <a:rPr lang="en-US" altLang="zh-CN" i="1" dirty="0" err="1" smtClean="0"/>
                  <a:t>t</a:t>
                </a:r>
                <a:r>
                  <a:rPr lang="en-US" altLang="zh-CN" baseline="-25000" dirty="0" err="1" smtClean="0"/>
                  <a:t>i</a:t>
                </a:r>
                <a:r>
                  <a:rPr lang="zh-CN" altLang="zh-CN" dirty="0"/>
                  <a:t>为第</a:t>
                </a:r>
                <a:r>
                  <a:rPr lang="en-US" altLang="zh-CN" i="1" dirty="0"/>
                  <a:t>i</a:t>
                </a:r>
                <a:r>
                  <a:rPr lang="zh-CN" altLang="zh-CN" dirty="0"/>
                  <a:t>个定位节点到未知节点的距离和时间；</a:t>
                </a:r>
                <a:r>
                  <a:rPr lang="en-US" altLang="zh-CN" i="1" dirty="0"/>
                  <a:t>v</a:t>
                </a:r>
                <a:r>
                  <a:rPr lang="zh-CN" altLang="zh-CN" dirty="0"/>
                  <a:t>为无线信号的传播速度</a:t>
                </a:r>
                <a:r>
                  <a:rPr lang="zh-CN" altLang="zh-CN" dirty="0" smtClean="0"/>
                  <a:t>。</a:t>
                </a:r>
                <a:r>
                  <a:rPr lang="en-US" altLang="zh-CN" dirty="0" smtClean="0"/>
                  <a:t>           </a:t>
                </a:r>
                <a:endParaRPr lang="en-US" altLang="zh-CN" dirty="0"/>
              </a:p>
              <a:p>
                <a:pPr marL="0" indent="0">
                  <a:spcBef>
                    <a:spcPct val="0"/>
                  </a:spcBef>
                  <a:buNone/>
                </a:pPr>
                <a:r>
                  <a:rPr lang="en-US" altLang="zh-CN" dirty="0" smtClean="0"/>
                  <a:t>                                        </a:t>
                </a:r>
                <a:endParaRPr lang="en-US" altLang="zh-CN" dirty="0"/>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839416" y="1339977"/>
                <a:ext cx="10801200" cy="3601191"/>
              </a:xfrm>
              <a:prstGeom prst="rect">
                <a:avLst/>
              </a:prstGeom>
              <a:blipFill rotWithShape="0">
                <a:blip r:embed="rId3"/>
                <a:stretch>
                  <a:fillRect l="-1467" t="-2707" r="-1411" b="-28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标题 1"/>
          <p:cNvSpPr>
            <a:spLocks noGrp="1"/>
          </p:cNvSpPr>
          <p:nvPr>
            <p:ph type="title"/>
          </p:nvPr>
        </p:nvSpPr>
        <p:spPr/>
        <p:txBody>
          <a:bodyPr/>
          <a:lstStyle/>
          <a:p>
            <a:pPr lvl="0"/>
            <a:r>
              <a:rPr lang="en-US" altLang="zh-CN" dirty="0"/>
              <a:t>8.3.1  </a:t>
            </a:r>
            <a:r>
              <a:rPr lang="zh-CN" altLang="zh-CN" dirty="0"/>
              <a:t>时间到达法（</a:t>
            </a:r>
            <a:r>
              <a:rPr lang="en-US" altLang="zh-CN" dirty="0"/>
              <a:t>TOA</a:t>
            </a:r>
            <a:r>
              <a:rPr lang="zh-CN" altLang="zh-CN" dirty="0"/>
              <a:t>）</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7" name="图片 6">
            <a:extLst>
              <a:ext uri="{FF2B5EF4-FFF2-40B4-BE49-F238E27FC236}">
                <a16:creationId xmlns:a16="http://schemas.microsoft.com/office/drawing/2014/main" id="{245CDB64-03E5-403C-9E72-6B272291755F}"/>
              </a:ext>
            </a:extLst>
          </p:cNvPr>
          <p:cNvPicPr>
            <a:picLocks noChangeAspect="1"/>
          </p:cNvPicPr>
          <p:nvPr/>
        </p:nvPicPr>
        <p:blipFill>
          <a:blip r:embed="rId4"/>
          <a:stretch>
            <a:fillRect/>
          </a:stretch>
        </p:blipFill>
        <p:spPr>
          <a:xfrm>
            <a:off x="3935760" y="5157192"/>
            <a:ext cx="2952328" cy="51196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5760" y="5916201"/>
            <a:ext cx="1224136" cy="615401"/>
          </a:xfrm>
          <a:prstGeom prst="rect">
            <a:avLst/>
          </a:prstGeom>
        </p:spPr>
      </p:pic>
    </p:spTree>
    <p:extLst>
      <p:ext uri="{BB962C8B-B14F-4D97-AF65-F5344CB8AC3E}">
        <p14:creationId xmlns:p14="http://schemas.microsoft.com/office/powerpoint/2010/main" val="4813504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729192" cy="302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每个定位节点向待测移动终端发送无线信号，在无测距误差时，待测移动终端位于以定位节点为圆心、以定位节点待测移动终端的距离为半径的圆上，若待测点位于</a:t>
            </a:r>
            <a:r>
              <a:rPr lang="en-US" altLang="zh-CN" dirty="0"/>
              <a:t>O</a:t>
            </a:r>
            <a:r>
              <a:rPr lang="zh-CN" altLang="zh-CN" dirty="0"/>
              <a:t>点，同时有</a:t>
            </a:r>
            <a:r>
              <a:rPr lang="en-US" altLang="zh-CN" dirty="0"/>
              <a:t>3</a:t>
            </a:r>
            <a:r>
              <a:rPr lang="zh-CN" altLang="zh-CN" dirty="0"/>
              <a:t>个定位节点接收到待测节点发送的同一信号，即可产生</a:t>
            </a:r>
            <a:r>
              <a:rPr lang="en-US" altLang="zh-CN" dirty="0"/>
              <a:t>3</a:t>
            </a:r>
            <a:r>
              <a:rPr lang="zh-CN" altLang="zh-CN" dirty="0"/>
              <a:t>个这样的圆，而待测节点位于</a:t>
            </a:r>
            <a:r>
              <a:rPr lang="en-US" altLang="zh-CN" dirty="0"/>
              <a:t>3</a:t>
            </a:r>
            <a:r>
              <a:rPr lang="zh-CN" altLang="zh-CN" dirty="0"/>
              <a:t>个圆的交点上，如</a:t>
            </a:r>
            <a:r>
              <a:rPr lang="zh-CN" altLang="zh-CN" dirty="0" smtClean="0"/>
              <a:t>图所</a:t>
            </a:r>
            <a:r>
              <a:rPr lang="zh-CN" altLang="zh-CN" dirty="0"/>
              <a:t>示。</a:t>
            </a: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lgn="ctr">
              <a:spcBef>
                <a:spcPct val="0"/>
              </a:spcBef>
              <a:buNone/>
            </a:pPr>
            <a:endParaRPr lang="en-US" altLang="zh-CN" b="0" dirty="0"/>
          </a:p>
          <a:p>
            <a:pPr marL="0" indent="0">
              <a:spcBef>
                <a:spcPct val="0"/>
              </a:spcBef>
              <a:buNone/>
            </a:pPr>
            <a:endParaRPr lang="en-US" altLang="zh-CN" dirty="0"/>
          </a:p>
        </p:txBody>
      </p:sp>
      <p:sp>
        <p:nvSpPr>
          <p:cNvPr id="2" name="标题 1"/>
          <p:cNvSpPr>
            <a:spLocks noGrp="1"/>
          </p:cNvSpPr>
          <p:nvPr>
            <p:ph type="title"/>
          </p:nvPr>
        </p:nvSpPr>
        <p:spPr/>
        <p:txBody>
          <a:bodyPr/>
          <a:lstStyle/>
          <a:p>
            <a:pPr lvl="0"/>
            <a:r>
              <a:rPr lang="en-US" altLang="zh-CN" dirty="0"/>
              <a:t>8.3.1  </a:t>
            </a:r>
            <a:r>
              <a:rPr lang="zh-CN" altLang="zh-CN" dirty="0"/>
              <a:t>时间到达法（</a:t>
            </a:r>
            <a:r>
              <a:rPr lang="en-US" altLang="zh-CN" dirty="0"/>
              <a:t>TOA</a:t>
            </a:r>
            <a:r>
              <a:rPr lang="zh-CN" altLang="zh-CN" dirty="0"/>
              <a:t>）</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7" name="图片 6">
            <a:extLst>
              <a:ext uri="{FF2B5EF4-FFF2-40B4-BE49-F238E27FC236}">
                <a16:creationId xmlns:a16="http://schemas.microsoft.com/office/drawing/2014/main" id="{538B6BB1-01A1-436A-8A59-EB6B89B6CCF9}"/>
              </a:ext>
            </a:extLst>
          </p:cNvPr>
          <p:cNvPicPr>
            <a:picLocks noChangeAspect="1"/>
          </p:cNvPicPr>
          <p:nvPr/>
        </p:nvPicPr>
        <p:blipFill>
          <a:blip r:embed="rId2"/>
          <a:stretch>
            <a:fillRect/>
          </a:stretch>
        </p:blipFill>
        <p:spPr>
          <a:xfrm>
            <a:off x="4689613" y="3920834"/>
            <a:ext cx="2967605" cy="2172462"/>
          </a:xfrm>
          <a:prstGeom prst="rect">
            <a:avLst/>
          </a:prstGeom>
        </p:spPr>
      </p:pic>
      <p:sp>
        <p:nvSpPr>
          <p:cNvPr id="3" name="矩形 2"/>
          <p:cNvSpPr/>
          <p:nvPr/>
        </p:nvSpPr>
        <p:spPr>
          <a:xfrm>
            <a:off x="4367808" y="6219801"/>
            <a:ext cx="3600400" cy="461665"/>
          </a:xfrm>
          <a:prstGeom prst="rect">
            <a:avLst/>
          </a:prstGeom>
        </p:spPr>
        <p:txBody>
          <a:bodyPr wrap="square">
            <a:spAutoFit/>
          </a:bodyPr>
          <a:lstStyle/>
          <a:p>
            <a:r>
              <a:rPr lang="zh-CN" altLang="zh-CN" sz="2400" b="1" dirty="0" smtClean="0">
                <a:solidFill>
                  <a:srgbClr val="000000"/>
                </a:solidFill>
              </a:rPr>
              <a:t>图</a:t>
            </a:r>
            <a:r>
              <a:rPr lang="en-US" altLang="zh-CN" sz="2400" b="1" dirty="0" smtClean="0">
                <a:solidFill>
                  <a:srgbClr val="000000"/>
                </a:solidFill>
              </a:rPr>
              <a:t>  </a:t>
            </a:r>
            <a:r>
              <a:rPr lang="en-US" altLang="zh-CN" sz="2400" b="1" dirty="0">
                <a:solidFill>
                  <a:srgbClr val="000000"/>
                </a:solidFill>
              </a:rPr>
              <a:t>3</a:t>
            </a:r>
            <a:r>
              <a:rPr lang="zh-CN" altLang="zh-CN" sz="2400" b="1" dirty="0">
                <a:solidFill>
                  <a:srgbClr val="000000"/>
                </a:solidFill>
              </a:rPr>
              <a:t>个</a:t>
            </a:r>
            <a:r>
              <a:rPr lang="en-US" altLang="zh-CN" sz="2400" b="1" dirty="0">
                <a:solidFill>
                  <a:srgbClr val="000000"/>
                </a:solidFill>
              </a:rPr>
              <a:t>AP</a:t>
            </a:r>
            <a:r>
              <a:rPr lang="zh-CN" altLang="zh-CN" sz="2400" b="1" dirty="0">
                <a:solidFill>
                  <a:srgbClr val="000000"/>
                </a:solidFill>
              </a:rPr>
              <a:t>的</a:t>
            </a:r>
            <a:r>
              <a:rPr lang="en-US" altLang="zh-CN" sz="2400" b="1" dirty="0">
                <a:solidFill>
                  <a:srgbClr val="000000"/>
                </a:solidFill>
              </a:rPr>
              <a:t>TOA</a:t>
            </a:r>
            <a:r>
              <a:rPr lang="zh-CN" altLang="zh-CN" sz="2400" b="1" dirty="0">
                <a:solidFill>
                  <a:srgbClr val="000000"/>
                </a:solidFill>
              </a:rPr>
              <a:t>测距</a:t>
            </a:r>
          </a:p>
        </p:txBody>
      </p:sp>
    </p:spTree>
    <p:extLst>
      <p:ext uri="{BB962C8B-B14F-4D97-AF65-F5344CB8AC3E}">
        <p14:creationId xmlns:p14="http://schemas.microsoft.com/office/powerpoint/2010/main" val="27359600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411985"/>
            <a:ext cx="10668000" cy="16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TOA</a:t>
            </a:r>
            <a:r>
              <a:rPr lang="zh-CN" altLang="zh-CN" dirty="0"/>
              <a:t>技术对系统的时钟同步精度要求非常高，例如使用电磁波的传播时间来测量距离，电磁波的传播速度为</a:t>
            </a:r>
            <a:r>
              <a:rPr lang="en-US" altLang="zh-CN" dirty="0"/>
              <a:t>3×10</a:t>
            </a:r>
            <a:r>
              <a:rPr lang="en-US" altLang="zh-CN" baseline="30000" dirty="0"/>
              <a:t>8</a:t>
            </a:r>
            <a:r>
              <a:rPr lang="en-US" altLang="zh-CN" dirty="0"/>
              <a:t>m/s</a:t>
            </a:r>
            <a:r>
              <a:rPr lang="zh-CN" altLang="zh-CN" dirty="0"/>
              <a:t>，如果时钟精度为</a:t>
            </a:r>
            <a:r>
              <a:rPr lang="en-US" altLang="zh-CN" dirty="0"/>
              <a:t>10ns</a:t>
            </a:r>
            <a:r>
              <a:rPr lang="zh-CN" altLang="zh-CN" dirty="0"/>
              <a:t>，将导致测距误差达</a:t>
            </a:r>
            <a:r>
              <a:rPr lang="en-US" altLang="zh-CN" dirty="0" smtClean="0"/>
              <a:t>3m</a:t>
            </a:r>
            <a:r>
              <a:rPr lang="zh-CN" altLang="zh-CN" dirty="0" smtClean="0"/>
              <a:t>。</a:t>
            </a:r>
            <a:endParaRPr lang="en-US" altLang="zh-CN" dirty="0"/>
          </a:p>
        </p:txBody>
      </p:sp>
      <p:sp>
        <p:nvSpPr>
          <p:cNvPr id="2" name="标题 1"/>
          <p:cNvSpPr>
            <a:spLocks noGrp="1"/>
          </p:cNvSpPr>
          <p:nvPr>
            <p:ph type="title"/>
          </p:nvPr>
        </p:nvSpPr>
        <p:spPr/>
        <p:txBody>
          <a:bodyPr/>
          <a:lstStyle/>
          <a:p>
            <a:pPr lvl="0"/>
            <a:r>
              <a:rPr lang="en-US" altLang="zh-CN" dirty="0"/>
              <a:t>8.3.1  </a:t>
            </a:r>
            <a:r>
              <a:rPr lang="zh-CN" altLang="zh-CN" dirty="0"/>
              <a:t>时间到达法（</a:t>
            </a:r>
            <a:r>
              <a:rPr lang="en-US" altLang="zh-CN" dirty="0"/>
              <a:t>TOA</a:t>
            </a:r>
            <a:r>
              <a:rPr lang="zh-CN" altLang="zh-CN" dirty="0"/>
              <a:t>）</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839416" y="3356201"/>
            <a:ext cx="10801200" cy="266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smtClean="0"/>
              <a:t>通常</a:t>
            </a:r>
            <a:r>
              <a:rPr lang="en-US" altLang="zh-CN" dirty="0" smtClean="0"/>
              <a:t>TOA</a:t>
            </a:r>
            <a:r>
              <a:rPr lang="zh-CN" altLang="zh-CN" dirty="0" smtClean="0"/>
              <a:t>节点</a:t>
            </a:r>
            <a:r>
              <a:rPr lang="zh-CN" altLang="zh-CN" dirty="0"/>
              <a:t>间测距误差较大，因此经常出现三个圆无法交于一点的情况</a:t>
            </a:r>
            <a:r>
              <a:rPr lang="zh-CN" altLang="zh-CN" dirty="0" smtClean="0"/>
              <a:t>。这时</a:t>
            </a:r>
            <a:r>
              <a:rPr lang="zh-CN" altLang="zh-CN" dirty="0"/>
              <a:t>就需要在测得一组距离之后，使用最大似然估计法来处理这个距离误差。极大似然估计法，也称多边测量法。然后，通过最小二乘法（</a:t>
            </a:r>
            <a:r>
              <a:rPr lang="en-US" altLang="zh-CN" dirty="0"/>
              <a:t>LS</a:t>
            </a:r>
            <a:r>
              <a:rPr lang="zh-CN" altLang="zh-CN" dirty="0"/>
              <a:t>）或加权最小二乘法（</a:t>
            </a:r>
            <a:r>
              <a:rPr lang="en-US" altLang="zh-CN" dirty="0"/>
              <a:t>WLS</a:t>
            </a:r>
            <a:r>
              <a:rPr lang="zh-CN" altLang="zh-CN" dirty="0"/>
              <a:t>）等滤波技术得到实际的估计位置</a:t>
            </a:r>
            <a:r>
              <a:rPr lang="zh-CN" altLang="zh-CN" dirty="0" smtClean="0"/>
              <a:t>。</a:t>
            </a:r>
            <a:endParaRPr lang="en-US" altLang="zh-CN" dirty="0"/>
          </a:p>
        </p:txBody>
      </p:sp>
    </p:spTree>
    <p:extLst>
      <p:ext uri="{BB962C8B-B14F-4D97-AF65-F5344CB8AC3E}">
        <p14:creationId xmlns:p14="http://schemas.microsoft.com/office/powerpoint/2010/main" val="29397002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208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en-US" altLang="zh-CN" dirty="0" smtClean="0"/>
              <a:t>TDOA</a:t>
            </a:r>
            <a:r>
              <a:rPr lang="zh-CN" altLang="zh-CN" dirty="0" smtClean="0"/>
              <a:t>是</a:t>
            </a:r>
            <a:r>
              <a:rPr lang="zh-CN" altLang="zh-CN" dirty="0"/>
              <a:t>使用到达时间差作为依据来计算出信号源距离。</a:t>
            </a:r>
            <a:endParaRPr lang="en-US" altLang="zh-CN" dirty="0"/>
          </a:p>
          <a:p>
            <a:pPr marL="0" indent="720000" algn="just">
              <a:spcBef>
                <a:spcPct val="0"/>
              </a:spcBef>
              <a:buNone/>
            </a:pPr>
            <a:r>
              <a:rPr lang="en-US" altLang="zh-CN" dirty="0"/>
              <a:t>	</a:t>
            </a:r>
            <a:r>
              <a:rPr lang="zh-CN" altLang="zh-CN" dirty="0"/>
              <a:t>在实际使用中根据双曲线交点确定待测位置坐标信息，因此不需要对测量目标与参考点之间的时钟进行同步，只需要所有参考点之间保持时钟同步即可</a:t>
            </a:r>
            <a:r>
              <a:rPr lang="zh-CN" altLang="zh-CN" dirty="0" smtClean="0"/>
              <a:t>。</a:t>
            </a:r>
            <a:endParaRPr lang="zh-CN" altLang="zh-CN" dirty="0"/>
          </a:p>
        </p:txBody>
      </p:sp>
      <p:sp>
        <p:nvSpPr>
          <p:cNvPr id="2" name="标题 1"/>
          <p:cNvSpPr>
            <a:spLocks noGrp="1"/>
          </p:cNvSpPr>
          <p:nvPr>
            <p:ph type="title"/>
          </p:nvPr>
        </p:nvSpPr>
        <p:spPr/>
        <p:txBody>
          <a:bodyPr/>
          <a:lstStyle/>
          <a:p>
            <a:pPr lvl="0"/>
            <a:r>
              <a:rPr lang="en-US" altLang="zh-CN" dirty="0"/>
              <a:t>8.3.2  </a:t>
            </a:r>
            <a:r>
              <a:rPr lang="zh-CN" altLang="zh-CN" dirty="0"/>
              <a:t>时间到达差法（</a:t>
            </a:r>
            <a:r>
              <a:rPr lang="en-US" altLang="zh-CN" dirty="0"/>
              <a:t>TDOA</a:t>
            </a:r>
            <a:r>
              <a:rPr lang="zh-CN" altLang="zh-CN" dirty="0"/>
              <a:t>）</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6" name="图片 5">
            <a:extLst>
              <a:ext uri="{FF2B5EF4-FFF2-40B4-BE49-F238E27FC236}">
                <a16:creationId xmlns:a16="http://schemas.microsoft.com/office/drawing/2014/main" id="{48B9DE18-FD00-48CB-9A39-74F5473F2A2C}"/>
              </a:ext>
            </a:extLst>
          </p:cNvPr>
          <p:cNvPicPr>
            <a:picLocks noChangeAspect="1"/>
          </p:cNvPicPr>
          <p:nvPr/>
        </p:nvPicPr>
        <p:blipFill>
          <a:blip r:embed="rId3"/>
          <a:stretch>
            <a:fillRect/>
          </a:stretch>
        </p:blipFill>
        <p:spPr>
          <a:xfrm>
            <a:off x="4655840" y="3861048"/>
            <a:ext cx="3168352" cy="2277252"/>
          </a:xfrm>
          <a:prstGeom prst="rect">
            <a:avLst/>
          </a:prstGeom>
        </p:spPr>
      </p:pic>
    </p:spTree>
    <p:extLst>
      <p:ext uri="{BB962C8B-B14F-4D97-AF65-F5344CB8AC3E}">
        <p14:creationId xmlns:p14="http://schemas.microsoft.com/office/powerpoint/2010/main" val="28971187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309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zh-CN" altLang="zh-CN" dirty="0">
                <a:solidFill>
                  <a:schemeClr val="bg2"/>
                </a:solidFill>
              </a:rPr>
              <a:t>原理</a:t>
            </a:r>
            <a:r>
              <a:rPr lang="en-US" altLang="zh-CN" dirty="0">
                <a:solidFill>
                  <a:schemeClr val="bg2"/>
                </a:solidFill>
              </a:rPr>
              <a:t>:</a:t>
            </a:r>
            <a:r>
              <a:rPr lang="zh-CN" altLang="zh-CN" dirty="0"/>
              <a:t>一组</a:t>
            </a:r>
            <a:r>
              <a:rPr lang="en-US" altLang="zh-CN" dirty="0"/>
              <a:t>TDOA</a:t>
            </a:r>
            <a:r>
              <a:rPr lang="zh-CN" altLang="zh-CN" dirty="0"/>
              <a:t>测量值确定一对双曲线，该双曲线以参与该</a:t>
            </a:r>
            <a:r>
              <a:rPr lang="en-US" altLang="zh-CN" dirty="0"/>
              <a:t>TDOA</a:t>
            </a:r>
            <a:r>
              <a:rPr lang="zh-CN" altLang="zh-CN" dirty="0"/>
              <a:t>测量的两个接收基站为焦点，需要定位的测量目标就在这对双曲线的某一条分支上，因此，通过求由两组</a:t>
            </a:r>
            <a:r>
              <a:rPr lang="en-US" altLang="zh-CN" dirty="0"/>
              <a:t>TDOA</a:t>
            </a:r>
            <a:r>
              <a:rPr lang="zh-CN" altLang="zh-CN" dirty="0"/>
              <a:t>值确定的两对双曲线的交点就可以得到测量目标的精确位置</a:t>
            </a:r>
          </a:p>
        </p:txBody>
      </p:sp>
      <p:sp>
        <p:nvSpPr>
          <p:cNvPr id="2" name="标题 1"/>
          <p:cNvSpPr>
            <a:spLocks noGrp="1"/>
          </p:cNvSpPr>
          <p:nvPr>
            <p:ph type="title"/>
          </p:nvPr>
        </p:nvSpPr>
        <p:spPr/>
        <p:txBody>
          <a:bodyPr/>
          <a:lstStyle/>
          <a:p>
            <a:pPr lvl="0"/>
            <a:r>
              <a:rPr lang="en-US" altLang="zh-CN" dirty="0"/>
              <a:t>8.3.2  </a:t>
            </a:r>
            <a:r>
              <a:rPr lang="zh-CN" altLang="zh-CN" dirty="0"/>
              <a:t>时间到达差法（</a:t>
            </a:r>
            <a:r>
              <a:rPr lang="en-US" altLang="zh-CN" dirty="0"/>
              <a:t>TDOA</a:t>
            </a:r>
            <a:r>
              <a:rPr lang="zh-CN" altLang="zh-CN" dirty="0"/>
              <a:t>）</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7179116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内容占位符 2"/>
              <p:cNvSpPr txBox="1">
                <a:spLocks/>
              </p:cNvSpPr>
              <p:nvPr/>
            </p:nvSpPr>
            <p:spPr bwMode="auto">
              <a:xfrm>
                <a:off x="839416" y="1339977"/>
                <a:ext cx="10668000" cy="352918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spcBef>
                    <a:spcPct val="0"/>
                  </a:spcBef>
                  <a:buNone/>
                </a:pPr>
                <a:r>
                  <a:rPr lang="en-US" altLang="zh-CN" dirty="0"/>
                  <a:t>	TDOA</a:t>
                </a:r>
                <a:r>
                  <a:rPr lang="zh-CN" altLang="zh-CN" dirty="0"/>
                  <a:t>定位过程中，测量目标</a:t>
                </a:r>
                <a:r>
                  <a:rPr lang="en-US" altLang="zh-CN" dirty="0"/>
                  <a:t>P</a:t>
                </a:r>
                <a:r>
                  <a:rPr lang="zh-CN" altLang="zh-CN" dirty="0"/>
                  <a:t>首先广播一个信号，如果有两个已知坐标点</a:t>
                </a:r>
                <a:r>
                  <a:rPr lang="en-US" altLang="zh-CN" dirty="0"/>
                  <a:t>A</a:t>
                </a:r>
                <a:r>
                  <a:rPr lang="zh-CN" altLang="zh-CN" dirty="0"/>
                  <a:t>、</a:t>
                </a:r>
                <a:r>
                  <a:rPr lang="en-US" altLang="zh-CN" dirty="0"/>
                  <a:t>B</a:t>
                </a:r>
                <a:r>
                  <a:rPr lang="zh-CN" altLang="zh-CN" dirty="0"/>
                  <a:t>的定位基站收到信号，并记录接收到的时刻。测量目标</a:t>
                </a:r>
                <a:r>
                  <a:rPr lang="en-US" altLang="zh-CN" dirty="0"/>
                  <a:t>P</a:t>
                </a:r>
                <a:r>
                  <a:rPr lang="zh-CN" altLang="zh-CN" dirty="0"/>
                  <a:t>距离两个定位基站的间隔不同，它们接收到信号的时刻分别是</a:t>
                </a:r>
                <a14:m>
                  <m:oMath xmlns:m="http://schemas.openxmlformats.org/officeDocument/2006/math">
                    <m:sSub>
                      <m:sSubPr>
                        <m:ctrlPr>
                          <a:rPr lang="zh-CN" altLang="zh-CN" i="1" dirty="0" smtClean="0">
                            <a:latin typeface="Cambria Math" panose="02040503050406030204" pitchFamily="18" charset="0"/>
                          </a:rPr>
                        </m:ctrlPr>
                      </m:sSubPr>
                      <m:e>
                        <m:r>
                          <a:rPr lang="zh-CN" altLang="zh-CN" i="1" dirty="0">
                            <a:latin typeface="Cambria Math" panose="02040503050406030204" pitchFamily="18" charset="0"/>
                          </a:rPr>
                          <m:t>𝑡</m:t>
                        </m:r>
                      </m:e>
                      <m:sub>
                        <m:r>
                          <a:rPr lang="zh-CN" altLang="zh-CN" i="1" dirty="0">
                            <a:latin typeface="Cambria Math" panose="02040503050406030204" pitchFamily="18" charset="0"/>
                          </a:rPr>
                          <m:t>𝐴</m:t>
                        </m:r>
                      </m:sub>
                    </m:sSub>
                    <m:sSub>
                      <m:sSubPr>
                        <m:ctrlPr>
                          <a:rPr lang="zh-CN" altLang="zh-CN" i="1" dirty="0">
                            <a:latin typeface="Cambria Math" panose="02040503050406030204" pitchFamily="18" charset="0"/>
                          </a:rPr>
                        </m:ctrlPr>
                      </m:sSubPr>
                      <m:e>
                        <m:r>
                          <a:rPr lang="zh-CN" altLang="en-US" i="1" dirty="0">
                            <a:latin typeface="Cambria Math" panose="02040503050406030204" pitchFamily="18" charset="0"/>
                          </a:rPr>
                          <m:t>和</m:t>
                        </m:r>
                        <m:r>
                          <a:rPr lang="zh-CN" altLang="zh-CN" i="1" dirty="0">
                            <a:latin typeface="Cambria Math" panose="02040503050406030204" pitchFamily="18" charset="0"/>
                          </a:rPr>
                          <m:t>𝑡</m:t>
                        </m:r>
                      </m:e>
                      <m:sub>
                        <m:r>
                          <a:rPr lang="zh-CN" altLang="zh-CN" i="1" dirty="0">
                            <a:latin typeface="Cambria Math" panose="02040503050406030204" pitchFamily="18" charset="0"/>
                          </a:rPr>
                          <m:t>𝐵</m:t>
                        </m:r>
                      </m:sub>
                    </m:sSub>
                  </m:oMath>
                </a14:m>
                <a:r>
                  <a:rPr lang="zh-CN" altLang="en-US" dirty="0"/>
                  <a:t>，对应的时间差值为</a:t>
                </a:r>
                <a14:m>
                  <m:oMath xmlns:m="http://schemas.openxmlformats.org/officeDocument/2006/math">
                    <m:r>
                      <m:rPr>
                        <m:sty m:val="p"/>
                      </m:rPr>
                      <a:rPr lang="zh-CN" altLang="zh-CN" dirty="0" smtClean="0">
                        <a:latin typeface="Cambria Math" panose="02040503050406030204" pitchFamily="18" charset="0"/>
                      </a:rPr>
                      <m:t>Δ</m:t>
                    </m:r>
                    <m:sSub>
                      <m:sSubPr>
                        <m:ctrlPr>
                          <a:rPr lang="zh-CN" altLang="zh-CN" i="1" dirty="0">
                            <a:latin typeface="Cambria Math" panose="02040503050406030204" pitchFamily="18" charset="0"/>
                          </a:rPr>
                        </m:ctrlPr>
                      </m:sSubPr>
                      <m:e>
                        <m:r>
                          <a:rPr lang="zh-CN" altLang="zh-CN" i="1" dirty="0">
                            <a:latin typeface="Cambria Math" panose="02040503050406030204" pitchFamily="18" charset="0"/>
                          </a:rPr>
                          <m:t>𝑡</m:t>
                        </m:r>
                      </m:e>
                      <m:sub>
                        <m:r>
                          <a:rPr lang="zh-CN" altLang="zh-CN" i="1" dirty="0">
                            <a:latin typeface="Cambria Math" panose="02040503050406030204" pitchFamily="18" charset="0"/>
                          </a:rPr>
                          <m:t>𝐴𝐵</m:t>
                        </m:r>
                      </m:sub>
                    </m:sSub>
                    <m:r>
                      <a:rPr lang="zh-CN" altLang="zh-CN" i="0" dirty="0">
                        <a:latin typeface="Cambria Math" panose="02040503050406030204" pitchFamily="18" charset="0"/>
                      </a:rPr>
                      <m:t>=</m:t>
                    </m:r>
                    <m:sSub>
                      <m:sSubPr>
                        <m:ctrlPr>
                          <a:rPr lang="zh-CN" altLang="zh-CN" i="1" dirty="0">
                            <a:latin typeface="Cambria Math" panose="02040503050406030204" pitchFamily="18" charset="0"/>
                          </a:rPr>
                        </m:ctrlPr>
                      </m:sSubPr>
                      <m:e>
                        <m:r>
                          <a:rPr lang="zh-CN" altLang="zh-CN" i="1" dirty="0">
                            <a:latin typeface="Cambria Math" panose="02040503050406030204" pitchFamily="18" charset="0"/>
                          </a:rPr>
                          <m:t>𝑡</m:t>
                        </m:r>
                      </m:e>
                      <m:sub>
                        <m:r>
                          <a:rPr lang="zh-CN" altLang="zh-CN" i="1" dirty="0">
                            <a:latin typeface="Cambria Math" panose="02040503050406030204" pitchFamily="18" charset="0"/>
                          </a:rPr>
                          <m:t>𝐴</m:t>
                        </m:r>
                      </m:sub>
                    </m:sSub>
                    <m:r>
                      <a:rPr lang="zh-CN" altLang="zh-CN" i="0" dirty="0">
                        <a:latin typeface="Cambria Math" panose="02040503050406030204" pitchFamily="18" charset="0"/>
                      </a:rPr>
                      <m:t>−</m:t>
                    </m:r>
                    <m:sSub>
                      <m:sSubPr>
                        <m:ctrlPr>
                          <a:rPr lang="zh-CN" altLang="zh-CN" i="1" dirty="0">
                            <a:latin typeface="Cambria Math" panose="02040503050406030204" pitchFamily="18" charset="0"/>
                          </a:rPr>
                        </m:ctrlPr>
                      </m:sSubPr>
                      <m:e>
                        <m:r>
                          <a:rPr lang="zh-CN" altLang="zh-CN" i="1" dirty="0">
                            <a:latin typeface="Cambria Math" panose="02040503050406030204" pitchFamily="18" charset="0"/>
                          </a:rPr>
                          <m:t>𝑡</m:t>
                        </m:r>
                      </m:e>
                      <m:sub>
                        <m:r>
                          <a:rPr lang="zh-CN" altLang="zh-CN" i="1" dirty="0">
                            <a:latin typeface="Cambria Math" panose="02040503050406030204" pitchFamily="18" charset="0"/>
                          </a:rPr>
                          <m:t>𝐵</m:t>
                        </m:r>
                      </m:sub>
                    </m:sSub>
                  </m:oMath>
                </a14:m>
                <a:r>
                  <a:rPr lang="zh-CN" altLang="en-US" dirty="0"/>
                  <a:t>。</a:t>
                </a:r>
                <a:r>
                  <a:rPr lang="zh-CN" altLang="zh-CN" dirty="0"/>
                  <a:t>通过这个值可以算出测量目标到这两个参考点的距离差</a:t>
                </a:r>
                <a14:m>
                  <m:oMath xmlns:m="http://schemas.openxmlformats.org/officeDocument/2006/math">
                    <m:r>
                      <m:rPr>
                        <m:sty m:val="p"/>
                      </m:rPr>
                      <a:rPr lang="zh-CN" altLang="zh-CN" dirty="0">
                        <a:latin typeface="Cambria Math" panose="02040503050406030204" pitchFamily="18" charset="0"/>
                      </a:rPr>
                      <m:t>Δ</m:t>
                    </m:r>
                    <m:sSub>
                      <m:sSubPr>
                        <m:ctrlPr>
                          <a:rPr lang="zh-CN" altLang="zh-CN" i="1" dirty="0">
                            <a:latin typeface="Cambria Math" panose="02040503050406030204" pitchFamily="18" charset="0"/>
                          </a:rPr>
                        </m:ctrlPr>
                      </m:sSubPr>
                      <m:e>
                        <m:r>
                          <m:rPr>
                            <m:sty m:val="p"/>
                          </m:rPr>
                          <a:rPr lang="en-US" altLang="zh-CN" i="1" dirty="0">
                            <a:latin typeface="Cambria Math" panose="02040503050406030204" pitchFamily="18" charset="0"/>
                          </a:rPr>
                          <m:t>d</m:t>
                        </m:r>
                      </m:e>
                      <m:sub>
                        <m:r>
                          <a:rPr lang="zh-CN" altLang="zh-CN" i="1" dirty="0">
                            <a:latin typeface="Cambria Math" panose="02040503050406030204" pitchFamily="18" charset="0"/>
                          </a:rPr>
                          <m:t>𝐴𝐵</m:t>
                        </m:r>
                      </m:sub>
                    </m:sSub>
                  </m:oMath>
                </a14:m>
                <a:r>
                  <a:rPr lang="zh-CN" altLang="en-US" dirty="0"/>
                  <a:t>。</a:t>
                </a:r>
                <a:r>
                  <a:rPr lang="zh-CN" altLang="zh-CN" dirty="0"/>
                  <a:t>假设信号发出的时刻为</a:t>
                </a:r>
                <a14:m>
                  <m:oMath xmlns:m="http://schemas.openxmlformats.org/officeDocument/2006/math">
                    <m:sSub>
                      <m:sSubPr>
                        <m:ctrlPr>
                          <a:rPr lang="zh-CN" altLang="zh-CN" i="1" dirty="0">
                            <a:latin typeface="Cambria Math" panose="02040503050406030204" pitchFamily="18" charset="0"/>
                          </a:rPr>
                        </m:ctrlPr>
                      </m:sSubPr>
                      <m:e>
                        <m:r>
                          <a:rPr lang="zh-CN" altLang="zh-CN" i="1" dirty="0">
                            <a:latin typeface="Cambria Math" panose="02040503050406030204" pitchFamily="18" charset="0"/>
                          </a:rPr>
                          <m:t>𝑡</m:t>
                        </m:r>
                      </m:e>
                      <m:sub>
                        <m:r>
                          <a:rPr lang="en-US" altLang="zh-CN" b="1" i="1" dirty="0" smtClean="0">
                            <a:latin typeface="Cambria Math" panose="02040503050406030204" pitchFamily="18" charset="0"/>
                          </a:rPr>
                          <m:t>𝟎</m:t>
                        </m:r>
                      </m:sub>
                    </m:sSub>
                  </m:oMath>
                </a14:m>
                <a:r>
                  <a:rPr lang="zh-CN" altLang="en-US" dirty="0"/>
                  <a:t>，</a:t>
                </a:r>
                <a:r>
                  <a:rPr lang="zh-CN" altLang="zh-CN" dirty="0"/>
                  <a:t>信息传播速度为</a:t>
                </a:r>
                <a:r>
                  <a:rPr lang="en-US" altLang="zh-CN" i="1" dirty="0"/>
                  <a:t>v</a:t>
                </a:r>
                <a:r>
                  <a:rPr lang="zh-CN" altLang="zh-CN" dirty="0"/>
                  <a:t>，</a:t>
                </a:r>
                <a:r>
                  <a:rPr lang="zh-CN" altLang="zh-CN" dirty="0" smtClean="0"/>
                  <a:t>则</a:t>
                </a:r>
                <a:endParaRPr lang="zh-CN" altLang="zh-CN" dirty="0"/>
              </a:p>
            </p:txBody>
          </p:sp>
        </mc:Choice>
        <mc:Fallback xmlns="">
          <p:sp>
            <p:nvSpPr>
              <p:cNvPr id="9" name="内容占位符 2"/>
              <p:cNvSpPr txBox="1">
                <a:spLocks noRot="1" noChangeAspect="1" noMove="1" noResize="1" noEditPoints="1" noAdjustHandles="1" noChangeArrowheads="1" noChangeShapeType="1" noTextEdit="1"/>
              </p:cNvSpPr>
              <p:nvPr/>
            </p:nvSpPr>
            <p:spPr bwMode="auto">
              <a:xfrm>
                <a:off x="839416" y="1339977"/>
                <a:ext cx="10668000" cy="3529183"/>
              </a:xfrm>
              <a:prstGeom prst="rect">
                <a:avLst/>
              </a:prstGeom>
              <a:blipFill rotWithShape="1">
                <a:blip r:embed="rId3"/>
                <a:stretch>
                  <a:fillRect l="-1486" t="-2245" r="-857" b="-50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标题 1"/>
          <p:cNvSpPr>
            <a:spLocks noGrp="1"/>
          </p:cNvSpPr>
          <p:nvPr>
            <p:ph type="title"/>
          </p:nvPr>
        </p:nvSpPr>
        <p:spPr/>
        <p:txBody>
          <a:bodyPr/>
          <a:lstStyle/>
          <a:p>
            <a:pPr lvl="0"/>
            <a:r>
              <a:rPr lang="en-US" altLang="zh-CN" dirty="0">
                <a:latin typeface="+mn-lt"/>
              </a:rPr>
              <a:t>8.3.2  </a:t>
            </a:r>
            <a:r>
              <a:rPr lang="zh-CN" altLang="zh-CN" dirty="0">
                <a:latin typeface="+mn-lt"/>
              </a:rPr>
              <a:t>时间到达差法（</a:t>
            </a:r>
            <a:r>
              <a:rPr lang="en-US" altLang="zh-CN" dirty="0">
                <a:latin typeface="+mn-lt"/>
              </a:rPr>
              <a:t>TDOA</a:t>
            </a:r>
            <a:r>
              <a:rPr lang="zh-CN" altLang="zh-CN" dirty="0">
                <a:latin typeface="+mn-lt"/>
              </a:rPr>
              <a:t>）</a:t>
            </a:r>
            <a:endParaRPr lang="en-US" altLang="zh-CN" dirty="0">
              <a:latin typeface="+mn-lt"/>
            </a:endParaRPr>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A5D5C3C6-7494-4687-AE39-67937D2BB491}"/>
              </a:ext>
            </a:extLst>
          </p:cNvPr>
          <p:cNvPicPr>
            <a:picLocks noChangeAspect="1"/>
          </p:cNvPicPr>
          <p:nvPr/>
        </p:nvPicPr>
        <p:blipFill>
          <a:blip r:embed="rId4"/>
          <a:stretch>
            <a:fillRect/>
          </a:stretch>
        </p:blipFill>
        <p:spPr>
          <a:xfrm>
            <a:off x="1847529" y="5157989"/>
            <a:ext cx="8208912" cy="560926"/>
          </a:xfrm>
          <a:prstGeom prst="rect">
            <a:avLst/>
          </a:prstGeom>
        </p:spPr>
      </p:pic>
    </p:spTree>
    <p:extLst>
      <p:ext uri="{BB962C8B-B14F-4D97-AF65-F5344CB8AC3E}">
        <p14:creationId xmlns:p14="http://schemas.microsoft.com/office/powerpoint/2010/main" val="2193029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2105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通过</a:t>
            </a:r>
            <a:r>
              <a:rPr lang="en-US" altLang="zh-CN" dirty="0"/>
              <a:t>TDOA</a:t>
            </a:r>
            <a:r>
              <a:rPr lang="zh-CN" altLang="zh-CN" dirty="0"/>
              <a:t>算法，可以构建出以</a:t>
            </a:r>
            <a:r>
              <a:rPr lang="en-US" altLang="zh-CN" dirty="0"/>
              <a:t>A</a:t>
            </a:r>
            <a:r>
              <a:rPr lang="zh-CN" altLang="zh-CN" dirty="0"/>
              <a:t>、</a:t>
            </a:r>
            <a:r>
              <a:rPr lang="en-US" altLang="zh-CN" dirty="0"/>
              <a:t>B</a:t>
            </a:r>
            <a:r>
              <a:rPr lang="zh-CN" altLang="zh-CN" dirty="0"/>
              <a:t>两个基站为焦点的两条双曲线，再以</a:t>
            </a:r>
            <a:r>
              <a:rPr lang="en-US" altLang="zh-CN" dirty="0"/>
              <a:t>B</a:t>
            </a:r>
            <a:r>
              <a:rPr lang="zh-CN" altLang="zh-CN" dirty="0"/>
              <a:t>、</a:t>
            </a:r>
            <a:r>
              <a:rPr lang="en-US" altLang="zh-CN" dirty="0"/>
              <a:t>C</a:t>
            </a:r>
            <a:r>
              <a:rPr lang="zh-CN" altLang="zh-CN" dirty="0"/>
              <a:t>两个基站为焦点作另一对双曲线，则以</a:t>
            </a:r>
            <a:r>
              <a:rPr lang="en-US" altLang="zh-CN" dirty="0"/>
              <a:t>A</a:t>
            </a:r>
            <a:r>
              <a:rPr lang="zh-CN" altLang="zh-CN" dirty="0"/>
              <a:t>、</a:t>
            </a:r>
            <a:r>
              <a:rPr lang="en-US" altLang="zh-CN" dirty="0"/>
              <a:t>C</a:t>
            </a:r>
            <a:r>
              <a:rPr lang="zh-CN" altLang="zh-CN" dirty="0"/>
              <a:t>为焦点的两个双曲线的交点即为测量目标</a:t>
            </a:r>
            <a:r>
              <a:rPr lang="en-US" altLang="zh-CN" dirty="0"/>
              <a:t>P</a:t>
            </a:r>
            <a:r>
              <a:rPr lang="zh-CN" altLang="zh-CN" dirty="0"/>
              <a:t>的位置坐标，如</a:t>
            </a:r>
            <a:r>
              <a:rPr lang="zh-CN" altLang="zh-CN" dirty="0" smtClean="0"/>
              <a:t>图所</a:t>
            </a:r>
            <a:r>
              <a:rPr lang="zh-CN" altLang="zh-CN" dirty="0"/>
              <a:t>示</a:t>
            </a:r>
            <a:r>
              <a:rPr lang="zh-CN" altLang="zh-CN" dirty="0" smtClean="0"/>
              <a:t>。</a:t>
            </a:r>
            <a:endParaRPr lang="zh-CN" altLang="zh-CN" dirty="0"/>
          </a:p>
        </p:txBody>
      </p:sp>
      <p:sp>
        <p:nvSpPr>
          <p:cNvPr id="2" name="标题 1"/>
          <p:cNvSpPr>
            <a:spLocks noGrp="1"/>
          </p:cNvSpPr>
          <p:nvPr>
            <p:ph type="title"/>
          </p:nvPr>
        </p:nvSpPr>
        <p:spPr/>
        <p:txBody>
          <a:bodyPr/>
          <a:lstStyle/>
          <a:p>
            <a:pPr lvl="0"/>
            <a:r>
              <a:rPr lang="en-US" altLang="zh-CN" dirty="0"/>
              <a:t>8.3.2  </a:t>
            </a:r>
            <a:r>
              <a:rPr lang="zh-CN" altLang="zh-CN" dirty="0"/>
              <a:t>时间到达差法（</a:t>
            </a:r>
            <a:r>
              <a:rPr lang="en-US" altLang="zh-CN" dirty="0"/>
              <a:t>TDOA</a:t>
            </a:r>
            <a:r>
              <a:rPr lang="zh-CN" altLang="zh-CN" dirty="0"/>
              <a:t>）</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4" name="图片 3">
            <a:extLst>
              <a:ext uri="{FF2B5EF4-FFF2-40B4-BE49-F238E27FC236}">
                <a16:creationId xmlns:a16="http://schemas.microsoft.com/office/drawing/2014/main" id="{48B9DE18-FD00-48CB-9A39-74F5473F2A2C}"/>
              </a:ext>
            </a:extLst>
          </p:cNvPr>
          <p:cNvPicPr>
            <a:picLocks noChangeAspect="1"/>
          </p:cNvPicPr>
          <p:nvPr/>
        </p:nvPicPr>
        <p:blipFill>
          <a:blip r:embed="rId3"/>
          <a:stretch>
            <a:fillRect/>
          </a:stretch>
        </p:blipFill>
        <p:spPr>
          <a:xfrm>
            <a:off x="4655840" y="3573016"/>
            <a:ext cx="3168352" cy="2277252"/>
          </a:xfrm>
          <a:prstGeom prst="rect">
            <a:avLst/>
          </a:prstGeom>
        </p:spPr>
      </p:pic>
      <p:sp>
        <p:nvSpPr>
          <p:cNvPr id="3" name="矩形 2"/>
          <p:cNvSpPr/>
          <p:nvPr/>
        </p:nvSpPr>
        <p:spPr>
          <a:xfrm>
            <a:off x="4151784" y="6030355"/>
            <a:ext cx="4968552" cy="461665"/>
          </a:xfrm>
          <a:prstGeom prst="rect">
            <a:avLst/>
          </a:prstGeom>
        </p:spPr>
        <p:txBody>
          <a:bodyPr wrap="square">
            <a:spAutoFit/>
          </a:bodyPr>
          <a:lstStyle/>
          <a:p>
            <a:pPr lvl="0" algn="ctr">
              <a:spcBef>
                <a:spcPct val="0"/>
              </a:spcBef>
            </a:pPr>
            <a:r>
              <a:rPr lang="zh-CN" altLang="zh-CN" sz="2400" b="1" dirty="0" smtClean="0">
                <a:solidFill>
                  <a:srgbClr val="000000"/>
                </a:solidFill>
              </a:rPr>
              <a:t>图</a:t>
            </a:r>
            <a:r>
              <a:rPr lang="en-US" altLang="zh-CN" sz="2400" b="1" dirty="0" smtClean="0">
                <a:solidFill>
                  <a:srgbClr val="000000"/>
                </a:solidFill>
              </a:rPr>
              <a:t>  </a:t>
            </a:r>
            <a:r>
              <a:rPr lang="zh-CN" altLang="zh-CN" sz="2400" b="1" dirty="0">
                <a:solidFill>
                  <a:srgbClr val="000000"/>
                </a:solidFill>
              </a:rPr>
              <a:t>基于到达时间差的</a:t>
            </a:r>
            <a:r>
              <a:rPr lang="en-US" altLang="zh-CN" sz="2400" b="1" dirty="0">
                <a:solidFill>
                  <a:srgbClr val="000000"/>
                </a:solidFill>
              </a:rPr>
              <a:t>TDOA</a:t>
            </a:r>
            <a:r>
              <a:rPr lang="zh-CN" altLang="zh-CN" sz="2400" b="1" dirty="0">
                <a:solidFill>
                  <a:srgbClr val="000000"/>
                </a:solidFill>
              </a:rPr>
              <a:t>算法</a:t>
            </a:r>
          </a:p>
        </p:txBody>
      </p:sp>
    </p:spTree>
    <p:extLst>
      <p:ext uri="{BB962C8B-B14F-4D97-AF65-F5344CB8AC3E}">
        <p14:creationId xmlns:p14="http://schemas.microsoft.com/office/powerpoint/2010/main" val="17679786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2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TOA</a:t>
            </a:r>
            <a:r>
              <a:rPr lang="zh-CN" altLang="zh-CN" dirty="0"/>
              <a:t>和</a:t>
            </a:r>
            <a:r>
              <a:rPr lang="en-US" altLang="zh-CN" dirty="0"/>
              <a:t>TDOA</a:t>
            </a:r>
            <a:r>
              <a:rPr lang="zh-CN" altLang="zh-CN" dirty="0"/>
              <a:t>测量法都至少需要三个基站才能进行定位，如果人们所在的区域基站分布比较稀疏，周围能收到信号的基站只有两个，可以使用</a:t>
            </a:r>
            <a:r>
              <a:rPr lang="en-US" altLang="zh-CN" dirty="0"/>
              <a:t>AOA</a:t>
            </a:r>
            <a:r>
              <a:rPr lang="zh-CN" altLang="zh-CN" dirty="0"/>
              <a:t>定位法。测量定位目标和基站之间的到达角度，以定位目标为起点形成的射线必经过基站，就可以利用两条射线的交点确定出目标的</a:t>
            </a:r>
            <a:r>
              <a:rPr lang="zh-CN" altLang="zh-CN" dirty="0" smtClean="0"/>
              <a:t>位置</a:t>
            </a:r>
            <a:r>
              <a:rPr lang="en-US" altLang="zh-CN" dirty="0" smtClean="0"/>
              <a:t>,</a:t>
            </a:r>
            <a:r>
              <a:rPr lang="zh-CN" altLang="en-US" dirty="0" smtClean="0"/>
              <a:t>但</a:t>
            </a:r>
            <a:r>
              <a:rPr lang="zh-CN" altLang="zh-CN" dirty="0" smtClean="0"/>
              <a:t>需要</a:t>
            </a:r>
            <a:r>
              <a:rPr lang="zh-CN" altLang="zh-CN" dirty="0"/>
              <a:t>配备价格不菲的方向性强的天线阵列。</a:t>
            </a:r>
            <a:r>
              <a:rPr lang="en-US" altLang="zh-CN" dirty="0"/>
              <a:t>AOA</a:t>
            </a:r>
            <a:r>
              <a:rPr lang="zh-CN" altLang="zh-CN" dirty="0"/>
              <a:t>方法通常用来确定一个二维位置。</a:t>
            </a:r>
          </a:p>
          <a:p>
            <a:pPr marL="0" indent="0">
              <a:spcBef>
                <a:spcPct val="0"/>
              </a:spcBef>
              <a:buNone/>
            </a:pPr>
            <a:endParaRPr lang="zh-CN" altLang="zh-CN" dirty="0"/>
          </a:p>
          <a:p>
            <a:pPr marL="0" indent="0">
              <a:spcBef>
                <a:spcPct val="0"/>
              </a:spcBef>
              <a:buNone/>
            </a:pPr>
            <a:endParaRPr lang="zh-CN" altLang="zh-CN" dirty="0"/>
          </a:p>
        </p:txBody>
      </p:sp>
      <p:sp>
        <p:nvSpPr>
          <p:cNvPr id="2" name="标题 1"/>
          <p:cNvSpPr>
            <a:spLocks noGrp="1"/>
          </p:cNvSpPr>
          <p:nvPr>
            <p:ph type="title"/>
          </p:nvPr>
        </p:nvSpPr>
        <p:spPr/>
        <p:txBody>
          <a:bodyPr/>
          <a:lstStyle/>
          <a:p>
            <a:r>
              <a:rPr lang="en-US" altLang="zh-CN" dirty="0"/>
              <a:t>8.3.3  </a:t>
            </a:r>
            <a:r>
              <a:rPr lang="zh-CN" altLang="zh-CN" dirty="0"/>
              <a:t>到达角度差法（</a:t>
            </a:r>
            <a:r>
              <a:rPr lang="en-US" altLang="zh-CN" dirty="0"/>
              <a:t>AOA</a:t>
            </a:r>
            <a:r>
              <a:rPr lang="zh-CN" altLang="zh-CN" dirty="0"/>
              <a:t>）</a:t>
            </a:r>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1866938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1046385" y="5013176"/>
            <a:ext cx="5184576" cy="461665"/>
          </a:xfrm>
          <a:prstGeom prst="rect">
            <a:avLst/>
          </a:prstGeom>
          <a:extLst/>
        </p:spPr>
        <p:txBody>
          <a:bodyPr wrap="square">
            <a:spAutoFit/>
          </a:bodyPr>
          <a:lstStyle>
            <a:defPPr>
              <a:defRPr lang="zh-CN"/>
            </a:defPPr>
            <a:lvl1pPr lvl="0" algn="ctr">
              <a:spcBef>
                <a:spcPct val="0"/>
              </a:spcBef>
              <a:defRPr sz="2400" b="1">
                <a:solidFill>
                  <a:srgbClr val="000000"/>
                </a:solidFill>
              </a:defRPr>
            </a:lvl1pPr>
          </a:lstStyle>
          <a:p>
            <a:r>
              <a:rPr lang="zh-CN" altLang="zh-CN" dirty="0" smtClean="0"/>
              <a:t>图</a:t>
            </a:r>
            <a:r>
              <a:rPr lang="en-US" altLang="zh-CN" dirty="0" smtClean="0"/>
              <a:t>  </a:t>
            </a:r>
            <a:r>
              <a:rPr lang="zh-CN" altLang="zh-CN" dirty="0"/>
              <a:t>基于到达角度的</a:t>
            </a:r>
            <a:r>
              <a:rPr lang="en-US" altLang="zh-CN" dirty="0"/>
              <a:t>AOA</a:t>
            </a:r>
            <a:r>
              <a:rPr lang="zh-CN" altLang="zh-CN" dirty="0" smtClean="0"/>
              <a:t>算法</a:t>
            </a:r>
            <a:endParaRPr lang="zh-CN" altLang="zh-CN" dirty="0"/>
          </a:p>
        </p:txBody>
      </p:sp>
      <p:sp>
        <p:nvSpPr>
          <p:cNvPr id="2" name="标题 1"/>
          <p:cNvSpPr>
            <a:spLocks noGrp="1"/>
          </p:cNvSpPr>
          <p:nvPr>
            <p:ph type="title"/>
          </p:nvPr>
        </p:nvSpPr>
        <p:spPr/>
        <p:txBody>
          <a:bodyPr/>
          <a:lstStyle/>
          <a:p>
            <a:r>
              <a:rPr lang="en-US" altLang="zh-CN" dirty="0"/>
              <a:t>8.3.3  </a:t>
            </a:r>
            <a:r>
              <a:rPr lang="zh-CN" altLang="zh-CN" dirty="0"/>
              <a:t>到达角度差法（</a:t>
            </a:r>
            <a:r>
              <a:rPr lang="en-US" altLang="zh-CN" dirty="0"/>
              <a:t>AOA</a:t>
            </a:r>
            <a:r>
              <a:rPr lang="zh-CN" altLang="zh-CN" dirty="0"/>
              <a:t>）</a:t>
            </a:r>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F6873912-6E8E-4FE7-841C-8950BFCECC20}"/>
              </a:ext>
            </a:extLst>
          </p:cNvPr>
          <p:cNvPicPr>
            <a:picLocks noChangeAspect="1"/>
          </p:cNvPicPr>
          <p:nvPr/>
        </p:nvPicPr>
        <p:blipFill>
          <a:blip r:embed="rId4"/>
          <a:stretch>
            <a:fillRect/>
          </a:stretch>
        </p:blipFill>
        <p:spPr>
          <a:xfrm>
            <a:off x="1420110" y="1906618"/>
            <a:ext cx="4437126" cy="2263606"/>
          </a:xfrm>
          <a:prstGeom prst="rect">
            <a:avLst/>
          </a:prstGeom>
        </p:spPr>
      </p:pic>
      <p:sp>
        <p:nvSpPr>
          <p:cNvPr id="4" name="Rectangle 2"/>
          <p:cNvSpPr>
            <a:spLocks noChangeArrowheads="1"/>
          </p:cNvSpPr>
          <p:nvPr/>
        </p:nvSpPr>
        <p:spPr bwMode="auto">
          <a:xfrm>
            <a:off x="8832304" y="2420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85580252"/>
              </p:ext>
            </p:extLst>
          </p:nvPr>
        </p:nvGraphicFramePr>
        <p:xfrm>
          <a:off x="8184232" y="2197252"/>
          <a:ext cx="1584176" cy="792088"/>
        </p:xfrm>
        <a:graphic>
          <a:graphicData uri="http://schemas.openxmlformats.org/presentationml/2006/ole">
            <mc:AlternateContent xmlns:mc="http://schemas.openxmlformats.org/markup-compatibility/2006">
              <mc:Choice xmlns:v="urn:schemas-microsoft-com:vml" Requires="v">
                <p:oleObj spid="_x0000_s1033" r:id="rId5" imgW="914400" imgH="431800" progId="Equation.DSMT4">
                  <p:embed/>
                </p:oleObj>
              </mc:Choice>
              <mc:Fallback>
                <p:oleObj r:id="rId5" imgW="914400" imgH="4318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4232" y="2197252"/>
                        <a:ext cx="1584176" cy="792088"/>
                      </a:xfrm>
                      <a:prstGeom prst="rect">
                        <a:avLst/>
                      </a:prstGeom>
                      <a:noFill/>
                    </p:spPr>
                  </p:pic>
                </p:oleObj>
              </mc:Fallback>
            </mc:AlternateContent>
          </a:graphicData>
        </a:graphic>
      </p:graphicFrame>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765249435"/>
              </p:ext>
            </p:extLst>
          </p:nvPr>
        </p:nvGraphicFramePr>
        <p:xfrm>
          <a:off x="8184232" y="3284984"/>
          <a:ext cx="2880320" cy="418370"/>
        </p:xfrm>
        <a:graphic>
          <a:graphicData uri="http://schemas.openxmlformats.org/presentationml/2006/ole">
            <mc:AlternateContent xmlns:mc="http://schemas.openxmlformats.org/markup-compatibility/2006">
              <mc:Choice xmlns:v="urn:schemas-microsoft-com:vml" Requires="v">
                <p:oleObj spid="_x0000_s1034" r:id="rId7" imgW="1701800" imgH="228600" progId="Equation.DSMT4">
                  <p:embed/>
                </p:oleObj>
              </mc:Choice>
              <mc:Fallback>
                <p:oleObj r:id="rId7" imgW="1701800" imgH="2286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4232" y="3284984"/>
                        <a:ext cx="2880320" cy="418370"/>
                      </a:xfrm>
                      <a:prstGeom prst="rect">
                        <a:avLst/>
                      </a:prstGeom>
                      <a:noFill/>
                    </p:spPr>
                  </p:pic>
                </p:oleObj>
              </mc:Fallback>
            </mc:AlternateContent>
          </a:graphicData>
        </a:graphic>
      </p:graphicFrame>
    </p:spTree>
    <p:extLst>
      <p:ext uri="{BB962C8B-B14F-4D97-AF65-F5344CB8AC3E}">
        <p14:creationId xmlns:p14="http://schemas.microsoft.com/office/powerpoint/2010/main" val="5711251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en-US" altLang="zh-CN" dirty="0" smtClean="0"/>
              <a:t>AOA</a:t>
            </a:r>
            <a:r>
              <a:rPr lang="zh-CN" altLang="zh-CN" dirty="0"/>
              <a:t>定位</a:t>
            </a:r>
            <a:r>
              <a:rPr lang="zh-CN" altLang="zh-CN" dirty="0" smtClean="0"/>
              <a:t>中角度</a:t>
            </a:r>
            <a:r>
              <a:rPr lang="zh-CN" altLang="zh-CN" dirty="0"/>
              <a:t>的测量会受噪声、非</a:t>
            </a:r>
            <a:r>
              <a:rPr lang="zh-CN" altLang="zh-CN" dirty="0" smtClean="0"/>
              <a:t>视距等</a:t>
            </a:r>
            <a:r>
              <a:rPr lang="zh-CN" altLang="zh-CN" dirty="0"/>
              <a:t>的影响而变得不准确，且角度测量精度随着用户和基站之间的距离增大而降低。</a:t>
            </a:r>
            <a:endParaRPr lang="en-US" altLang="zh-CN" dirty="0"/>
          </a:p>
          <a:p>
            <a:pPr marL="0" indent="720000" algn="just">
              <a:spcBef>
                <a:spcPct val="0"/>
              </a:spcBef>
              <a:buNone/>
            </a:pPr>
            <a:r>
              <a:rPr lang="en-US" altLang="zh-CN" dirty="0"/>
              <a:t>	</a:t>
            </a:r>
            <a:r>
              <a:rPr lang="zh-CN" altLang="en-US" dirty="0" smtClean="0"/>
              <a:t>另外：</a:t>
            </a:r>
            <a:r>
              <a:rPr lang="zh-CN" altLang="zh-CN" dirty="0" smtClean="0"/>
              <a:t>硬件</a:t>
            </a:r>
            <a:r>
              <a:rPr lang="zh-CN" altLang="zh-CN" dirty="0"/>
              <a:t>系统设备复杂</a:t>
            </a:r>
            <a:r>
              <a:rPr lang="zh-CN" altLang="zh-CN" dirty="0" smtClean="0"/>
              <a:t>，且</a:t>
            </a:r>
            <a:r>
              <a:rPr lang="zh-CN" altLang="zh-CN" dirty="0"/>
              <a:t>需要两节点之间存在视距传输，因此不适合用于无线传感器网络的定位。如果</a:t>
            </a:r>
            <a:r>
              <a:rPr lang="en-US" altLang="zh-CN" dirty="0"/>
              <a:t>AOA</a:t>
            </a:r>
            <a:r>
              <a:rPr lang="zh-CN" altLang="zh-CN" dirty="0"/>
              <a:t>估计中出现一个小的误差，位置估计误差可能会很大。因此，基于</a:t>
            </a:r>
            <a:r>
              <a:rPr lang="en-US" altLang="zh-CN" dirty="0"/>
              <a:t>AOA</a:t>
            </a:r>
            <a:r>
              <a:rPr lang="zh-CN" altLang="zh-CN" dirty="0"/>
              <a:t>的技术对于定位效果有限，除非它与大型天线阵列一起使用。</a:t>
            </a:r>
            <a:endParaRPr lang="en-US" altLang="zh-CN" dirty="0"/>
          </a:p>
        </p:txBody>
      </p:sp>
      <p:sp>
        <p:nvSpPr>
          <p:cNvPr id="2" name="标题 1"/>
          <p:cNvSpPr>
            <a:spLocks noGrp="1"/>
          </p:cNvSpPr>
          <p:nvPr>
            <p:ph type="title"/>
          </p:nvPr>
        </p:nvSpPr>
        <p:spPr/>
        <p:txBody>
          <a:bodyPr/>
          <a:lstStyle/>
          <a:p>
            <a:pPr lvl="0"/>
            <a:r>
              <a:rPr lang="en-US" altLang="zh-CN" dirty="0"/>
              <a:t>8.3.3  </a:t>
            </a:r>
            <a:r>
              <a:rPr lang="zh-CN" altLang="zh-CN" dirty="0"/>
              <a:t>到达角度差法（</a:t>
            </a:r>
            <a:r>
              <a:rPr lang="en-US" altLang="zh-CN" dirty="0"/>
              <a:t>AOA</a:t>
            </a:r>
            <a:r>
              <a:rPr lang="zh-CN" altLang="zh-CN" dirty="0"/>
              <a:t>）</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749646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5472608"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spcBef>
                <a:spcPts val="0"/>
              </a:spcBef>
              <a:buNone/>
            </a:pPr>
            <a:r>
              <a:rPr lang="zh-CN" altLang="zh-CN" dirty="0"/>
              <a:t>人们日常出行使用的</a:t>
            </a:r>
            <a:r>
              <a:rPr lang="zh-CN" altLang="zh-CN" dirty="0" smtClean="0"/>
              <a:t>地图与</a:t>
            </a:r>
            <a:r>
              <a:rPr lang="zh-CN" altLang="zh-CN" dirty="0"/>
              <a:t>导航，搜索周边</a:t>
            </a:r>
            <a:r>
              <a:rPr lang="zh-CN" altLang="zh-CN" dirty="0" smtClean="0"/>
              <a:t>娱乐场所</a:t>
            </a:r>
            <a:r>
              <a:rPr lang="zh-CN" altLang="zh-CN" dirty="0"/>
              <a:t>信息的应用软件，</a:t>
            </a:r>
            <a:r>
              <a:rPr lang="zh-CN" altLang="zh-CN" dirty="0" smtClean="0"/>
              <a:t>基于位置</a:t>
            </a:r>
            <a:r>
              <a:rPr lang="zh-CN" altLang="zh-CN" dirty="0"/>
              <a:t>的社交软件等，</a:t>
            </a:r>
            <a:r>
              <a:rPr lang="zh-CN" altLang="zh-CN" dirty="0" smtClean="0"/>
              <a:t>都是通过</a:t>
            </a:r>
            <a:r>
              <a:rPr lang="zh-CN" altLang="zh-CN" dirty="0"/>
              <a:t>定位技术给我们</a:t>
            </a:r>
            <a:r>
              <a:rPr lang="zh-CN" altLang="zh-CN" dirty="0" smtClean="0"/>
              <a:t>提供的</a:t>
            </a:r>
            <a:r>
              <a:rPr lang="zh-CN" altLang="zh-CN" dirty="0"/>
              <a:t>基于位置的服务。</a:t>
            </a:r>
            <a:r>
              <a:rPr lang="zh-CN" altLang="zh-CN" dirty="0" smtClean="0"/>
              <a:t>既然位置信息</a:t>
            </a:r>
            <a:r>
              <a:rPr lang="zh-CN" altLang="zh-CN" dirty="0"/>
              <a:t>如此重要，</a:t>
            </a:r>
            <a:r>
              <a:rPr lang="zh-CN" altLang="zh-CN" dirty="0" smtClean="0"/>
              <a:t>如何获取</a:t>
            </a:r>
            <a:r>
              <a:rPr lang="zh-CN" altLang="zh-CN" dirty="0"/>
              <a:t>位置信息就</a:t>
            </a:r>
            <a:r>
              <a:rPr lang="zh-CN" altLang="zh-CN" dirty="0" smtClean="0"/>
              <a:t>理所当然地</a:t>
            </a:r>
            <a:r>
              <a:rPr lang="zh-CN" altLang="zh-CN" dirty="0"/>
              <a:t>成为物联网时代的一</a:t>
            </a:r>
            <a:r>
              <a:rPr lang="zh-CN" altLang="zh-CN" dirty="0" smtClean="0"/>
              <a:t>个重要</a:t>
            </a:r>
            <a:r>
              <a:rPr lang="zh-CN" altLang="zh-CN" dirty="0"/>
              <a:t>研究课题。</a:t>
            </a:r>
            <a:endParaRPr lang="en-US" altLang="zh-CN" dirty="0"/>
          </a:p>
          <a:p>
            <a:pPr marL="0" indent="720000">
              <a:spcBef>
                <a:spcPts val="0"/>
              </a:spcBef>
              <a:buNone/>
            </a:pPr>
            <a:endParaRPr lang="zh-CN" altLang="zh-CN" dirty="0"/>
          </a:p>
        </p:txBody>
      </p:sp>
      <p:sp>
        <p:nvSpPr>
          <p:cNvPr id="2" name="标题 1"/>
          <p:cNvSpPr>
            <a:spLocks noGrp="1"/>
          </p:cNvSpPr>
          <p:nvPr>
            <p:ph type="title"/>
          </p:nvPr>
        </p:nvSpPr>
        <p:spPr/>
        <p:txBody>
          <a:bodyPr/>
          <a:lstStyle/>
          <a:p>
            <a:pPr lvl="0"/>
            <a:r>
              <a:rPr lang="en-US" altLang="zh-CN" dirty="0"/>
              <a:t>8.1  </a:t>
            </a:r>
            <a:r>
              <a:rPr lang="zh-CN" altLang="en-US" dirty="0"/>
              <a:t>位置信息和位置服务</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9745508A-D0F7-4A58-88E1-BC5917DB94BE}"/>
              </a:ext>
            </a:extLst>
          </p:cNvPr>
          <p:cNvPicPr>
            <a:picLocks noChangeAspect="1"/>
          </p:cNvPicPr>
          <p:nvPr/>
        </p:nvPicPr>
        <p:blipFill>
          <a:blip r:embed="rId3"/>
          <a:stretch>
            <a:fillRect/>
          </a:stretch>
        </p:blipFill>
        <p:spPr>
          <a:xfrm>
            <a:off x="6456040" y="1482215"/>
            <a:ext cx="5457148" cy="3601718"/>
          </a:xfrm>
          <a:prstGeom prst="rect">
            <a:avLst/>
          </a:prstGeom>
        </p:spPr>
      </p:pic>
    </p:spTree>
    <p:extLst>
      <p:ext uri="{BB962C8B-B14F-4D97-AF65-F5344CB8AC3E}">
        <p14:creationId xmlns:p14="http://schemas.microsoft.com/office/powerpoint/2010/main" val="137388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151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前面介绍的几种方法都需要在设备上</a:t>
            </a:r>
            <a:r>
              <a:rPr lang="zh-CN" altLang="zh-CN" dirty="0" smtClean="0"/>
              <a:t>安装信号</a:t>
            </a:r>
            <a:r>
              <a:rPr lang="zh-CN" altLang="zh-CN" dirty="0"/>
              <a:t>发射和接收</a:t>
            </a:r>
            <a:r>
              <a:rPr lang="zh-CN" altLang="zh-CN" dirty="0" smtClean="0"/>
              <a:t>装置才能</a:t>
            </a:r>
            <a:r>
              <a:rPr lang="zh-CN" altLang="zh-CN" dirty="0"/>
              <a:t>对这个设备进行定位，这限制了这些定位方法的应用范围</a:t>
            </a:r>
            <a:r>
              <a:rPr lang="zh-CN" altLang="zh-CN" dirty="0" smtClean="0"/>
              <a:t>。</a:t>
            </a:r>
            <a:endParaRPr lang="zh-CN" altLang="zh-CN" dirty="0"/>
          </a:p>
        </p:txBody>
      </p:sp>
      <p:sp>
        <p:nvSpPr>
          <p:cNvPr id="2" name="标题 1"/>
          <p:cNvSpPr>
            <a:spLocks noGrp="1"/>
          </p:cNvSpPr>
          <p:nvPr>
            <p:ph type="title"/>
          </p:nvPr>
        </p:nvSpPr>
        <p:spPr/>
        <p:txBody>
          <a:bodyPr/>
          <a:lstStyle/>
          <a:p>
            <a:r>
              <a:rPr lang="en-US" altLang="zh-CN" dirty="0"/>
              <a:t>8.3.4  </a:t>
            </a:r>
            <a:r>
              <a:rPr lang="zh-CN" altLang="zh-CN" dirty="0"/>
              <a:t>位置指纹定位法</a:t>
            </a:r>
            <a:br>
              <a:rPr lang="zh-CN" altLang="zh-CN" dirty="0"/>
            </a:b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839416" y="2996953"/>
            <a:ext cx="10801200"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在实际传输中，无线信号强度并不是一成不变，而是随着传输距离与覆盖范围的增加而呈现出规律性的衰减。基于接收信号强度的</a:t>
            </a:r>
            <a:r>
              <a:rPr lang="en-US" altLang="zh-CN" dirty="0"/>
              <a:t> RSSI </a:t>
            </a:r>
            <a:r>
              <a:rPr lang="zh-CN" altLang="zh-CN" dirty="0"/>
              <a:t>算法就是根据这种衰减规律，通过接收到的信号强度推算出接收点与发射点的距离，进一步得出接收点的</a:t>
            </a:r>
            <a:r>
              <a:rPr lang="zh-CN" altLang="zh-CN" dirty="0" smtClean="0"/>
              <a:t>位置信息。</a:t>
            </a:r>
            <a:endParaRPr lang="en-US" altLang="zh-CN" dirty="0" smtClean="0"/>
          </a:p>
          <a:p>
            <a:pPr marL="0" indent="720000" algn="just">
              <a:spcBef>
                <a:spcPct val="0"/>
              </a:spcBef>
              <a:buNone/>
            </a:pPr>
            <a:r>
              <a:rPr lang="zh-CN" altLang="zh-CN" dirty="0" smtClean="0"/>
              <a:t>算法</a:t>
            </a:r>
            <a:r>
              <a:rPr lang="zh-CN" altLang="zh-CN" dirty="0"/>
              <a:t>实现简便</a:t>
            </a:r>
            <a:r>
              <a:rPr lang="zh-CN" altLang="zh-CN" dirty="0" smtClean="0"/>
              <a:t>，需要</a:t>
            </a:r>
            <a:r>
              <a:rPr lang="zh-CN" altLang="zh-CN" dirty="0"/>
              <a:t>的硬件成本低，但是自身的定位精度不是很高</a:t>
            </a:r>
            <a:r>
              <a:rPr lang="zh-CN" altLang="zh-CN" dirty="0" smtClean="0"/>
              <a:t>。</a:t>
            </a:r>
            <a:endParaRPr lang="zh-CN" altLang="zh-CN" dirty="0"/>
          </a:p>
        </p:txBody>
      </p:sp>
    </p:spTree>
    <p:extLst>
      <p:ext uri="{BB962C8B-B14F-4D97-AF65-F5344CB8AC3E}">
        <p14:creationId xmlns:p14="http://schemas.microsoft.com/office/powerpoint/2010/main" val="1423156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43031" y="1444033"/>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smtClean="0"/>
              <a:t>无线</a:t>
            </a:r>
            <a:r>
              <a:rPr lang="zh-CN" altLang="zh-CN" dirty="0"/>
              <a:t>信号在无障碍物和无干扰空间传播时，其衰减可以</a:t>
            </a:r>
            <a:r>
              <a:rPr lang="zh-CN" altLang="zh-CN" dirty="0" smtClean="0"/>
              <a:t>用</a:t>
            </a:r>
            <a:r>
              <a:rPr lang="zh-CN" altLang="en-US" dirty="0"/>
              <a:t>下</a:t>
            </a:r>
            <a:r>
              <a:rPr lang="zh-CN" altLang="zh-CN" dirty="0" smtClean="0"/>
              <a:t>式表示</a:t>
            </a:r>
            <a:r>
              <a:rPr lang="zh-CN" altLang="zh-CN" dirty="0"/>
              <a:t>：</a:t>
            </a:r>
            <a:endParaRPr lang="en-US" altLang="zh-CN" dirty="0"/>
          </a:p>
          <a:p>
            <a:pPr marL="0" indent="0">
              <a:spcBef>
                <a:spcPct val="0"/>
              </a:spcBef>
              <a:buNone/>
            </a:pPr>
            <a:endParaRPr lang="en-US" altLang="zh-CN" dirty="0"/>
          </a:p>
          <a:p>
            <a:pPr marL="0" indent="0">
              <a:spcBef>
                <a:spcPct val="0"/>
              </a:spcBef>
              <a:buNone/>
            </a:pPr>
            <a:r>
              <a:rPr lang="en-US" altLang="zh-CN" dirty="0"/>
              <a:t>                                    </a:t>
            </a:r>
          </a:p>
          <a:p>
            <a:pPr marL="0" indent="720000" algn="just">
              <a:spcBef>
                <a:spcPct val="0"/>
              </a:spcBef>
              <a:buNone/>
            </a:pPr>
            <a:r>
              <a:rPr lang="en-US" altLang="zh-CN" dirty="0"/>
              <a:t>	</a:t>
            </a:r>
            <a:endParaRPr lang="en-US" altLang="zh-CN" dirty="0" smtClean="0"/>
          </a:p>
          <a:p>
            <a:pPr marL="0" indent="720000" algn="just">
              <a:spcBef>
                <a:spcPct val="0"/>
              </a:spcBef>
              <a:buNone/>
            </a:pPr>
            <a:r>
              <a:rPr lang="zh-CN" altLang="zh-CN" dirty="0" smtClean="0"/>
              <a:t>式</a:t>
            </a:r>
            <a:r>
              <a:rPr lang="zh-CN" altLang="zh-CN" dirty="0"/>
              <a:t>中，</a:t>
            </a:r>
            <a:r>
              <a:rPr lang="en-US" altLang="zh-CN" i="1" dirty="0"/>
              <a:t>P</a:t>
            </a:r>
            <a:r>
              <a:rPr lang="en-US" altLang="zh-CN" baseline="-25000" dirty="0"/>
              <a:t>t</a:t>
            </a:r>
            <a:r>
              <a:rPr lang="zh-CN" altLang="zh-CN" dirty="0"/>
              <a:t>是基站传输功率，</a:t>
            </a:r>
            <a:r>
              <a:rPr lang="en-US" altLang="zh-CN" i="1" dirty="0" err="1"/>
              <a:t>P</a:t>
            </a:r>
            <a:r>
              <a:rPr lang="en-US" altLang="zh-CN" baseline="-25000" dirty="0" err="1"/>
              <a:t>r</a:t>
            </a:r>
            <a:r>
              <a:rPr lang="en-US" altLang="zh-CN" dirty="0"/>
              <a:t>(</a:t>
            </a:r>
            <a:r>
              <a:rPr lang="en-US" altLang="zh-CN" i="1" dirty="0"/>
              <a:t>d</a:t>
            </a:r>
            <a:r>
              <a:rPr lang="en-US" altLang="zh-CN" dirty="0"/>
              <a:t>)</a:t>
            </a:r>
            <a:r>
              <a:rPr lang="zh-CN" altLang="zh-CN" dirty="0"/>
              <a:t>是接收端接收功率，</a:t>
            </a:r>
            <a:r>
              <a:rPr lang="en-US" altLang="zh-CN" i="1" dirty="0"/>
              <a:t>G</a:t>
            </a:r>
            <a:r>
              <a:rPr lang="en-US" altLang="zh-CN" baseline="-25000" dirty="0"/>
              <a:t>t</a:t>
            </a:r>
            <a:r>
              <a:rPr lang="zh-CN" altLang="zh-CN" dirty="0"/>
              <a:t>是发射端天线增益，</a:t>
            </a:r>
            <a:r>
              <a:rPr lang="en-US" altLang="zh-CN" i="1" dirty="0"/>
              <a:t>G</a:t>
            </a:r>
            <a:r>
              <a:rPr lang="en-US" altLang="zh-CN" baseline="-25000" dirty="0"/>
              <a:t>r</a:t>
            </a:r>
            <a:r>
              <a:rPr lang="zh-CN" altLang="zh-CN" dirty="0"/>
              <a:t>是接收端天线增益，</a:t>
            </a:r>
            <a:r>
              <a:rPr lang="en-US" altLang="zh-CN" i="1" dirty="0"/>
              <a:t>L</a:t>
            </a:r>
            <a:r>
              <a:rPr lang="zh-CN" altLang="zh-CN" dirty="0"/>
              <a:t>是系统损耗系数随环境障碍物的材质改变而改变。</a:t>
            </a:r>
            <a:r>
              <a:rPr lang="en-US" altLang="zh-CN" i="1" dirty="0"/>
              <a:t>λ</a:t>
            </a:r>
            <a:r>
              <a:rPr lang="zh-CN" altLang="zh-CN" dirty="0"/>
              <a:t>是传输波的波长，</a:t>
            </a:r>
            <a:r>
              <a:rPr lang="en-US" altLang="zh-CN" i="1" dirty="0">
                <a:solidFill>
                  <a:schemeClr val="bg2"/>
                </a:solidFill>
              </a:rPr>
              <a:t>d</a:t>
            </a:r>
            <a:r>
              <a:rPr lang="zh-CN" altLang="zh-CN" dirty="0">
                <a:solidFill>
                  <a:schemeClr val="bg2"/>
                </a:solidFill>
              </a:rPr>
              <a:t>是接收端与发射端之间的距离。</a:t>
            </a:r>
          </a:p>
          <a:p>
            <a:pPr marL="0" indent="0">
              <a:spcBef>
                <a:spcPct val="0"/>
              </a:spcBef>
              <a:buNone/>
            </a:pPr>
            <a:endParaRPr lang="zh-CN" altLang="zh-CN" dirty="0"/>
          </a:p>
          <a:p>
            <a:pPr marL="0" indent="0">
              <a:spcBef>
                <a:spcPct val="0"/>
              </a:spcBef>
              <a:buNone/>
            </a:pPr>
            <a:endParaRPr lang="zh-CN" altLang="zh-CN" dirty="0"/>
          </a:p>
        </p:txBody>
      </p:sp>
      <p:sp>
        <p:nvSpPr>
          <p:cNvPr id="2" name="标题 1"/>
          <p:cNvSpPr>
            <a:spLocks noGrp="1"/>
          </p:cNvSpPr>
          <p:nvPr>
            <p:ph type="title"/>
          </p:nvPr>
        </p:nvSpPr>
        <p:spPr/>
        <p:txBody>
          <a:bodyPr/>
          <a:lstStyle/>
          <a:p>
            <a:r>
              <a:rPr lang="en-US" altLang="zh-CN" dirty="0"/>
              <a:t>8.3.4  </a:t>
            </a:r>
            <a:r>
              <a:rPr lang="zh-CN" altLang="zh-CN" dirty="0"/>
              <a:t>位置指纹定位法</a:t>
            </a:r>
            <a:br>
              <a:rPr lang="zh-CN" altLang="zh-CN" dirty="0"/>
            </a:b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4" name="Rectangle 2"/>
          <p:cNvSpPr>
            <a:spLocks noChangeArrowheads="1"/>
          </p:cNvSpPr>
          <p:nvPr/>
        </p:nvSpPr>
        <p:spPr bwMode="auto">
          <a:xfrm>
            <a:off x="3615" y="104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830020749"/>
              </p:ext>
            </p:extLst>
          </p:nvPr>
        </p:nvGraphicFramePr>
        <p:xfrm>
          <a:off x="4151784" y="2564903"/>
          <a:ext cx="2448272" cy="971215"/>
        </p:xfrm>
        <a:graphic>
          <a:graphicData uri="http://schemas.openxmlformats.org/presentationml/2006/ole">
            <mc:AlternateContent xmlns:mc="http://schemas.openxmlformats.org/markup-compatibility/2006">
              <mc:Choice xmlns:v="urn:schemas-microsoft-com:vml" Requires="v">
                <p:oleObj spid="_x0000_s2054" r:id="rId4" imgW="1143000" imgH="444500" progId="Equation.DSMT4">
                  <p:embed/>
                </p:oleObj>
              </mc:Choice>
              <mc:Fallback>
                <p:oleObj r:id="rId4" imgW="1143000" imgH="4445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1784" y="2564903"/>
                        <a:ext cx="2448272" cy="971215"/>
                      </a:xfrm>
                      <a:prstGeom prst="rect">
                        <a:avLst/>
                      </a:prstGeom>
                      <a:noFill/>
                    </p:spPr>
                  </p:pic>
                </p:oleObj>
              </mc:Fallback>
            </mc:AlternateContent>
          </a:graphicData>
        </a:graphic>
      </p:graphicFrame>
    </p:spTree>
    <p:extLst>
      <p:ext uri="{BB962C8B-B14F-4D97-AF65-F5344CB8AC3E}">
        <p14:creationId xmlns:p14="http://schemas.microsoft.com/office/powerpoint/2010/main" val="924020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266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由于噪声、多径效应和阴影效应的原因，信号强度表现出很强的特殊性和唯一性</a:t>
            </a:r>
            <a:r>
              <a:rPr lang="zh-CN" altLang="zh-CN" dirty="0" smtClean="0"/>
              <a:t>。</a:t>
            </a:r>
            <a:endParaRPr lang="en-US" altLang="zh-CN" dirty="0" smtClean="0"/>
          </a:p>
          <a:p>
            <a:pPr marL="0" indent="720000" algn="just">
              <a:spcBef>
                <a:spcPct val="0"/>
              </a:spcBef>
              <a:buNone/>
            </a:pPr>
            <a:r>
              <a:rPr lang="zh-CN" altLang="zh-CN" dirty="0" smtClean="0"/>
              <a:t>在</a:t>
            </a:r>
            <a:r>
              <a:rPr lang="zh-CN" altLang="zh-CN" dirty="0"/>
              <a:t>利用信号强度进行室内定位时</a:t>
            </a:r>
            <a:r>
              <a:rPr lang="zh-CN" altLang="zh-CN" dirty="0" smtClean="0"/>
              <a:t>，根据</a:t>
            </a:r>
            <a:r>
              <a:rPr lang="zh-CN" altLang="zh-CN" dirty="0"/>
              <a:t>室内的每个位置信号强度收集起来，做成一个用以进行数据比对的</a:t>
            </a:r>
            <a:r>
              <a:rPr lang="zh-CN" altLang="zh-CN" dirty="0">
                <a:solidFill>
                  <a:schemeClr val="bg2"/>
                </a:solidFill>
              </a:rPr>
              <a:t>指纹地图</a:t>
            </a:r>
            <a:r>
              <a:rPr lang="zh-CN" altLang="zh-CN" dirty="0"/>
              <a:t>（或是特征</a:t>
            </a:r>
            <a:r>
              <a:rPr lang="zh-CN" altLang="zh-CN" dirty="0" smtClean="0"/>
              <a:t>地图</a:t>
            </a:r>
            <a:r>
              <a:rPr lang="zh-CN" altLang="en-US" dirty="0" smtClean="0"/>
              <a:t>）</a:t>
            </a:r>
            <a:r>
              <a:rPr lang="zh-CN" altLang="zh-CN" dirty="0" smtClean="0"/>
              <a:t>。</a:t>
            </a:r>
            <a:endParaRPr lang="zh-CN" altLang="zh-CN" dirty="0"/>
          </a:p>
        </p:txBody>
      </p:sp>
      <p:sp>
        <p:nvSpPr>
          <p:cNvPr id="2" name="标题 1"/>
          <p:cNvSpPr>
            <a:spLocks noGrp="1"/>
          </p:cNvSpPr>
          <p:nvPr>
            <p:ph type="title"/>
          </p:nvPr>
        </p:nvSpPr>
        <p:spPr/>
        <p:txBody>
          <a:bodyPr/>
          <a:lstStyle/>
          <a:p>
            <a:r>
              <a:rPr lang="en-US" altLang="zh-CN" dirty="0"/>
              <a:t>8.3.4  </a:t>
            </a:r>
            <a:r>
              <a:rPr lang="zh-CN" altLang="zh-CN" dirty="0"/>
              <a:t>位置指纹定位法</a:t>
            </a:r>
            <a:br>
              <a:rPr lang="zh-CN" altLang="zh-CN" dirty="0"/>
            </a:b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6" name="内容占位符 2"/>
          <p:cNvSpPr txBox="1">
            <a:spLocks/>
          </p:cNvSpPr>
          <p:nvPr/>
        </p:nvSpPr>
        <p:spPr bwMode="auto">
          <a:xfrm>
            <a:off x="5816272" y="6063679"/>
            <a:ext cx="3672409" cy="461665"/>
          </a:xfrm>
          <a:prstGeom prst="rect">
            <a:avLst/>
          </a:prstGeom>
          <a:extLst/>
        </p:spPr>
        <p:txBody>
          <a:bodyPr wrap="square">
            <a:spAutoFit/>
          </a:bodyPr>
          <a:lstStyle>
            <a:defPPr>
              <a:defRPr lang="zh-CN"/>
            </a:defPPr>
            <a:lvl1pPr lvl="0" algn="ctr">
              <a:spcBef>
                <a:spcPct val="0"/>
              </a:spcBef>
              <a:defRPr sz="2400" b="1">
                <a:solidFill>
                  <a:srgbClr val="000000"/>
                </a:solidFill>
              </a:defRPr>
            </a:lvl1pPr>
          </a:lstStyle>
          <a:p>
            <a:r>
              <a:rPr lang="zh-CN" altLang="zh-CN" dirty="0" smtClean="0"/>
              <a:t>图</a:t>
            </a:r>
            <a:r>
              <a:rPr lang="en-US" altLang="zh-CN" dirty="0" smtClean="0"/>
              <a:t>  </a:t>
            </a:r>
            <a:r>
              <a:rPr lang="zh-CN" altLang="zh-CN" dirty="0" smtClean="0"/>
              <a:t>位置</a:t>
            </a:r>
            <a:r>
              <a:rPr lang="zh-CN" altLang="zh-CN" dirty="0"/>
              <a:t>指纹定位原理</a:t>
            </a:r>
          </a:p>
        </p:txBody>
      </p:sp>
      <p:sp>
        <p:nvSpPr>
          <p:cNvPr id="7" name="矩形 6"/>
          <p:cNvSpPr/>
          <p:nvPr/>
        </p:nvSpPr>
        <p:spPr>
          <a:xfrm>
            <a:off x="6408045" y="4088764"/>
            <a:ext cx="184731" cy="369332"/>
          </a:xfrm>
          <a:prstGeom prst="rect">
            <a:avLst/>
          </a:prstGeom>
        </p:spPr>
        <p:txBody>
          <a:bodyPr wrap="none">
            <a:spAutoFit/>
          </a:bodyPr>
          <a:lstStyle/>
          <a:p>
            <a:pPr lvl="0"/>
            <a:endParaRPr lang="en-US" altLang="zh-CN" dirty="0"/>
          </a:p>
        </p:txBody>
      </p:sp>
      <p:pic>
        <p:nvPicPr>
          <p:cNvPr id="8" name="图片 7">
            <a:extLst>
              <a:ext uri="{FF2B5EF4-FFF2-40B4-BE49-F238E27FC236}">
                <a16:creationId xmlns:a16="http://schemas.microsoft.com/office/drawing/2014/main" id="{EF936379-09C5-4C91-AEF4-FA38A4AB0176}"/>
              </a:ext>
            </a:extLst>
          </p:cNvPr>
          <p:cNvPicPr>
            <a:picLocks noChangeAspect="1"/>
          </p:cNvPicPr>
          <p:nvPr/>
        </p:nvPicPr>
        <p:blipFill>
          <a:blip r:embed="rId2"/>
          <a:stretch>
            <a:fillRect/>
          </a:stretch>
        </p:blipFill>
        <p:spPr>
          <a:xfrm>
            <a:off x="5320523" y="4191471"/>
            <a:ext cx="4663909" cy="1769501"/>
          </a:xfrm>
          <a:prstGeom prst="rect">
            <a:avLst/>
          </a:prstGeom>
        </p:spPr>
      </p:pic>
    </p:spTree>
    <p:extLst>
      <p:ext uri="{BB962C8B-B14F-4D97-AF65-F5344CB8AC3E}">
        <p14:creationId xmlns:p14="http://schemas.microsoft.com/office/powerpoint/2010/main" val="792777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人们可以用手机、计算机等设备把待定位处的信号强度收集起来，通过计算概率或计算欧式距离来测算出用户的位置。位置指纹法主要分为</a:t>
            </a:r>
            <a:r>
              <a:rPr lang="zh-CN" altLang="zh-CN" dirty="0">
                <a:solidFill>
                  <a:srgbClr val="000099"/>
                </a:solidFill>
              </a:rPr>
              <a:t>离线阶段</a:t>
            </a:r>
            <a:r>
              <a:rPr lang="zh-CN" altLang="zh-CN" dirty="0"/>
              <a:t>和</a:t>
            </a:r>
            <a:r>
              <a:rPr lang="zh-CN" altLang="zh-CN" dirty="0">
                <a:solidFill>
                  <a:srgbClr val="000099"/>
                </a:solidFill>
              </a:rPr>
              <a:t>在线阶段</a:t>
            </a:r>
            <a:r>
              <a:rPr lang="zh-CN" altLang="zh-CN" dirty="0"/>
              <a:t>。</a:t>
            </a:r>
            <a:endParaRPr lang="en-US" altLang="zh-CN" dirty="0"/>
          </a:p>
          <a:p>
            <a:pPr lvl="1" algn="just">
              <a:spcBef>
                <a:spcPct val="0"/>
              </a:spcBef>
              <a:buFont typeface="Wingdings" panose="05000000000000000000" pitchFamily="2" charset="2"/>
              <a:buChar char="n"/>
            </a:pPr>
            <a:r>
              <a:rPr lang="zh-CN" altLang="zh-CN" dirty="0">
                <a:solidFill>
                  <a:schemeClr val="bg2"/>
                </a:solidFill>
              </a:rPr>
              <a:t>离线阶段</a:t>
            </a:r>
            <a:r>
              <a:rPr lang="en-US" altLang="zh-CN" dirty="0"/>
              <a:t>		</a:t>
            </a:r>
          </a:p>
          <a:p>
            <a:pPr marL="1428750" lvl="2" indent="-514350" algn="just">
              <a:spcBef>
                <a:spcPct val="0"/>
              </a:spcBef>
              <a:buFont typeface="Wingdings" panose="05000000000000000000" pitchFamily="2" charset="2"/>
              <a:buChar char="p"/>
            </a:pPr>
            <a:r>
              <a:rPr lang="zh-CN" altLang="zh-CN" dirty="0"/>
              <a:t>即离线训练阶段，主要工作是通过采集来自参考点的无线信号，如</a:t>
            </a:r>
            <a:r>
              <a:rPr lang="en-US" altLang="zh-CN" dirty="0"/>
              <a:t>WLAN</a:t>
            </a:r>
            <a:r>
              <a:rPr lang="zh-CN" altLang="zh-CN" dirty="0"/>
              <a:t>网络的无线接入点，通过训练提取出特征参数（信号强度、相位等），然后连同该点位置信息一起作为一条指纹存入位置指纹数据库</a:t>
            </a:r>
          </a:p>
        </p:txBody>
      </p:sp>
      <p:sp>
        <p:nvSpPr>
          <p:cNvPr id="2" name="标题 1"/>
          <p:cNvSpPr>
            <a:spLocks noGrp="1"/>
          </p:cNvSpPr>
          <p:nvPr>
            <p:ph type="title"/>
          </p:nvPr>
        </p:nvSpPr>
        <p:spPr/>
        <p:txBody>
          <a:bodyPr/>
          <a:lstStyle/>
          <a:p>
            <a:r>
              <a:rPr lang="en-US" altLang="zh-CN" dirty="0"/>
              <a:t>8.3.4  </a:t>
            </a:r>
            <a:r>
              <a:rPr lang="zh-CN" altLang="zh-CN" dirty="0"/>
              <a:t>位置指纹定位法</a:t>
            </a:r>
            <a:br>
              <a:rPr lang="zh-CN" altLang="zh-CN" dirty="0"/>
            </a:b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1852198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zh-CN" altLang="zh-CN" dirty="0">
                <a:solidFill>
                  <a:schemeClr val="bg2"/>
                </a:solidFill>
              </a:rPr>
              <a:t>在线阶段</a:t>
            </a:r>
            <a:r>
              <a:rPr lang="en-US" altLang="zh-CN" dirty="0"/>
              <a:t>		</a:t>
            </a:r>
          </a:p>
          <a:p>
            <a:pPr marL="1428750" lvl="2" indent="-514350" algn="just">
              <a:spcBef>
                <a:spcPct val="0"/>
              </a:spcBef>
              <a:buFont typeface="Wingdings" panose="05000000000000000000" pitchFamily="2" charset="2"/>
              <a:buChar char="p"/>
            </a:pPr>
            <a:r>
              <a:rPr lang="zh-CN" altLang="zh-CN" dirty="0"/>
              <a:t>利用移动接收端测定的其周边的无线特征参数，采用匹配算法与位置指纹库中的各种数据进行匹配计算，求出最相似的数据，从而获得估计的用户的位置信息。</a:t>
            </a:r>
          </a:p>
        </p:txBody>
      </p:sp>
      <p:sp>
        <p:nvSpPr>
          <p:cNvPr id="2" name="标题 1"/>
          <p:cNvSpPr>
            <a:spLocks noGrp="1"/>
          </p:cNvSpPr>
          <p:nvPr>
            <p:ph type="title"/>
          </p:nvPr>
        </p:nvSpPr>
        <p:spPr/>
        <p:txBody>
          <a:bodyPr/>
          <a:lstStyle/>
          <a:p>
            <a:r>
              <a:rPr lang="en-US" altLang="zh-CN" dirty="0"/>
              <a:t>8.3.4  </a:t>
            </a:r>
            <a:r>
              <a:rPr lang="zh-CN" altLang="zh-CN" dirty="0"/>
              <a:t>位置指纹定位法</a:t>
            </a:r>
            <a:br>
              <a:rPr lang="zh-CN" altLang="zh-CN" dirty="0"/>
            </a:b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650288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这种定位方法有两个缺陷</a:t>
            </a:r>
            <a:r>
              <a:rPr lang="zh-CN" altLang="en-US" dirty="0"/>
              <a:t>：</a:t>
            </a:r>
            <a:endParaRPr lang="en-US" altLang="zh-CN" dirty="0"/>
          </a:p>
          <a:p>
            <a:pPr lvl="1" algn="just">
              <a:spcBef>
                <a:spcPct val="0"/>
              </a:spcBef>
              <a:buFont typeface="Wingdings" panose="05000000000000000000" pitchFamily="2" charset="2"/>
              <a:buChar char="n"/>
            </a:pPr>
            <a:r>
              <a:rPr lang="zh-CN" altLang="zh-CN" dirty="0">
                <a:solidFill>
                  <a:schemeClr val="bg2"/>
                </a:solidFill>
              </a:rPr>
              <a:t>需要事先建立指纹地图</a:t>
            </a:r>
            <a:r>
              <a:rPr lang="en-US" altLang="zh-CN" dirty="0"/>
              <a:t>		</a:t>
            </a:r>
          </a:p>
          <a:p>
            <a:pPr marL="1428750" lvl="2" indent="-514350" algn="just">
              <a:spcBef>
                <a:spcPct val="0"/>
              </a:spcBef>
              <a:buFont typeface="Wingdings" panose="05000000000000000000" pitchFamily="2" charset="2"/>
              <a:buChar char="p"/>
            </a:pPr>
            <a:r>
              <a:rPr lang="zh-CN" altLang="zh-CN" dirty="0"/>
              <a:t>指纹地图的建立需要事先有专业人员使用专业设备进行现场勘测工作，耗时费力</a:t>
            </a:r>
            <a:endParaRPr lang="en-US" altLang="zh-CN" dirty="0"/>
          </a:p>
          <a:p>
            <a:pPr lvl="1" algn="just">
              <a:spcBef>
                <a:spcPct val="0"/>
              </a:spcBef>
              <a:buFont typeface="Wingdings" panose="05000000000000000000" pitchFamily="2" charset="2"/>
              <a:buChar char="n"/>
            </a:pPr>
            <a:r>
              <a:rPr lang="zh-CN" altLang="en-US" dirty="0"/>
              <a:t>需要频繁更新地图</a:t>
            </a:r>
            <a:r>
              <a:rPr lang="en-US" altLang="zh-CN" dirty="0"/>
              <a:t>	</a:t>
            </a:r>
          </a:p>
          <a:p>
            <a:pPr marL="1428750" lvl="2" indent="-514350" algn="just">
              <a:spcBef>
                <a:spcPct val="0"/>
              </a:spcBef>
              <a:buFont typeface="Wingdings" panose="05000000000000000000" pitchFamily="2" charset="2"/>
              <a:buChar char="p"/>
            </a:pPr>
            <a:r>
              <a:rPr lang="zh-CN" altLang="zh-CN" dirty="0"/>
              <a:t>由于室内定位区域中人员流动或信号源的位置、数量发生改变，区域中的信号强度特征是动态变化的，之前耗时费力测得的指纹地图的准确性大大下降。于是，如果想获得实时精确的定位结果，需要频繁地更新</a:t>
            </a:r>
            <a:r>
              <a:rPr lang="zh-CN" altLang="zh-CN" dirty="0" smtClean="0"/>
              <a:t>地图。</a:t>
            </a:r>
            <a:endParaRPr lang="zh-CN" altLang="zh-CN" dirty="0"/>
          </a:p>
        </p:txBody>
      </p:sp>
      <p:sp>
        <p:nvSpPr>
          <p:cNvPr id="2" name="标题 1"/>
          <p:cNvSpPr>
            <a:spLocks noGrp="1"/>
          </p:cNvSpPr>
          <p:nvPr>
            <p:ph type="title"/>
          </p:nvPr>
        </p:nvSpPr>
        <p:spPr/>
        <p:txBody>
          <a:bodyPr/>
          <a:lstStyle/>
          <a:p>
            <a:r>
              <a:rPr lang="en-US" altLang="zh-CN" dirty="0"/>
              <a:t>8.3.4  </a:t>
            </a:r>
            <a:r>
              <a:rPr lang="zh-CN" altLang="zh-CN" dirty="0"/>
              <a:t>位置指纹定位法</a:t>
            </a:r>
            <a:br>
              <a:rPr lang="zh-CN" altLang="zh-CN" dirty="0"/>
            </a:b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6083150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zh-CN" altLang="zh-CN" dirty="0"/>
              <a:t>质心定位法的工作原理为：</a:t>
            </a:r>
            <a:endParaRPr lang="en-US" altLang="zh-CN" dirty="0"/>
          </a:p>
          <a:p>
            <a:pPr lvl="1" algn="just">
              <a:spcBef>
                <a:spcPct val="0"/>
              </a:spcBef>
              <a:buFont typeface="Wingdings" panose="05000000000000000000" pitchFamily="2" charset="2"/>
              <a:buChar char="n"/>
            </a:pPr>
            <a:r>
              <a:rPr lang="zh-CN" altLang="zh-CN" dirty="0" smtClean="0"/>
              <a:t>参考</a:t>
            </a:r>
            <a:r>
              <a:rPr lang="zh-CN" altLang="zh-CN" dirty="0"/>
              <a:t>节点在无线网络中广播带有自身</a:t>
            </a:r>
            <a:r>
              <a:rPr lang="en-US" altLang="zh-CN" dirty="0"/>
              <a:t>ID</a:t>
            </a:r>
            <a:r>
              <a:rPr lang="zh-CN" altLang="zh-CN" dirty="0"/>
              <a:t>编号和位置坐标信息的</a:t>
            </a:r>
            <a:r>
              <a:rPr lang="zh-CN" altLang="zh-CN" dirty="0" smtClean="0"/>
              <a:t>数据包</a:t>
            </a:r>
            <a:endParaRPr lang="en-US" altLang="zh-CN" dirty="0" smtClean="0"/>
          </a:p>
          <a:p>
            <a:pPr lvl="1" algn="just">
              <a:spcBef>
                <a:spcPct val="0"/>
              </a:spcBef>
              <a:buFont typeface="Wingdings" panose="05000000000000000000" pitchFamily="2" charset="2"/>
              <a:buChar char="n"/>
            </a:pPr>
            <a:r>
              <a:rPr lang="zh-CN" altLang="zh-CN" dirty="0" smtClean="0"/>
              <a:t>未知</a:t>
            </a:r>
            <a:r>
              <a:rPr lang="zh-CN" altLang="zh-CN" dirty="0"/>
              <a:t>节点在</a:t>
            </a:r>
            <a:r>
              <a:rPr lang="en-US" altLang="zh-CN" i="1" dirty="0"/>
              <a:t>t</a:t>
            </a:r>
            <a:r>
              <a:rPr lang="zh-CN" altLang="zh-CN" dirty="0"/>
              <a:t>时间内</a:t>
            </a:r>
            <a:r>
              <a:rPr lang="zh-CN" altLang="zh-CN" dirty="0" smtClean="0"/>
              <a:t>，计算</a:t>
            </a:r>
            <a:r>
              <a:rPr lang="zh-CN" altLang="zh-CN" dirty="0"/>
              <a:t>未知节点与各个参考节点之间通信成功的比例，当参考节点通信成功的比例达到设定阈值时，就可以把该参考点作为几何图形的</a:t>
            </a:r>
            <a:r>
              <a:rPr lang="zh-CN" altLang="zh-CN" dirty="0" smtClean="0"/>
              <a:t>顶点</a:t>
            </a:r>
            <a:endParaRPr lang="en-US" altLang="zh-CN" dirty="0" smtClean="0"/>
          </a:p>
          <a:p>
            <a:pPr lvl="1" algn="just">
              <a:spcBef>
                <a:spcPct val="0"/>
              </a:spcBef>
              <a:buFont typeface="Wingdings" panose="05000000000000000000" pitchFamily="2" charset="2"/>
              <a:buChar char="n"/>
            </a:pPr>
            <a:r>
              <a:rPr lang="zh-CN" altLang="zh-CN" dirty="0" smtClean="0"/>
              <a:t>通过</a:t>
            </a:r>
            <a:r>
              <a:rPr lang="zh-CN" altLang="zh-CN" dirty="0"/>
              <a:t>这些满足阈值要求的参考点组成的图形，求取该图形的质心，并将其当作未知节点的位置信息</a:t>
            </a:r>
            <a:r>
              <a:rPr lang="en-US" altLang="zh-CN" dirty="0"/>
              <a:t>		</a:t>
            </a:r>
          </a:p>
        </p:txBody>
      </p:sp>
      <p:sp>
        <p:nvSpPr>
          <p:cNvPr id="2" name="标题 1"/>
          <p:cNvSpPr>
            <a:spLocks noGrp="1"/>
          </p:cNvSpPr>
          <p:nvPr>
            <p:ph type="title"/>
          </p:nvPr>
        </p:nvSpPr>
        <p:spPr/>
        <p:txBody>
          <a:bodyPr/>
          <a:lstStyle/>
          <a:p>
            <a:r>
              <a:rPr lang="en-US" altLang="zh-CN" dirty="0"/>
              <a:t>8.3.5  </a:t>
            </a:r>
            <a:r>
              <a:rPr lang="zh-CN" altLang="en-US" dirty="0"/>
              <a:t>质心</a:t>
            </a:r>
            <a:r>
              <a:rPr lang="zh-CN" altLang="zh-CN" dirty="0"/>
              <a:t>定位法</a:t>
            </a:r>
            <a:br>
              <a:rPr lang="zh-CN" altLang="zh-CN" dirty="0"/>
            </a:b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6742181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792088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smtClean="0"/>
              <a:t>已知</a:t>
            </a:r>
            <a:r>
              <a:rPr lang="en-US" altLang="zh-CN" dirty="0"/>
              <a:t>A</a:t>
            </a:r>
            <a:r>
              <a:rPr lang="zh-CN" altLang="zh-CN" dirty="0"/>
              <a:t>（</a:t>
            </a:r>
            <a:r>
              <a:rPr lang="en-US" altLang="zh-CN" i="1" dirty="0"/>
              <a:t>x</a:t>
            </a:r>
            <a:r>
              <a:rPr lang="en-US" altLang="zh-CN" baseline="-25000" dirty="0"/>
              <a:t>1</a:t>
            </a:r>
            <a:r>
              <a:rPr lang="zh-CN" altLang="zh-CN" dirty="0"/>
              <a:t>，</a:t>
            </a:r>
            <a:r>
              <a:rPr lang="en-US" altLang="zh-CN" i="1" dirty="0"/>
              <a:t>y</a:t>
            </a:r>
            <a:r>
              <a:rPr lang="en-US" altLang="zh-CN" baseline="-25000" dirty="0"/>
              <a:t>1</a:t>
            </a:r>
            <a:r>
              <a:rPr lang="zh-CN" altLang="zh-CN" dirty="0"/>
              <a:t>）、</a:t>
            </a:r>
            <a:r>
              <a:rPr lang="en-US" altLang="zh-CN" dirty="0"/>
              <a:t>B</a:t>
            </a:r>
            <a:r>
              <a:rPr lang="zh-CN" altLang="zh-CN" dirty="0"/>
              <a:t>（</a:t>
            </a:r>
            <a:r>
              <a:rPr lang="en-US" altLang="zh-CN" i="1" dirty="0"/>
              <a:t>x</a:t>
            </a:r>
            <a:r>
              <a:rPr lang="en-US" altLang="zh-CN" baseline="-25000" dirty="0"/>
              <a:t>2</a:t>
            </a:r>
            <a:r>
              <a:rPr lang="zh-CN" altLang="zh-CN" dirty="0"/>
              <a:t>，</a:t>
            </a:r>
            <a:r>
              <a:rPr lang="en-US" altLang="zh-CN" i="1" dirty="0"/>
              <a:t>y</a:t>
            </a:r>
            <a:r>
              <a:rPr lang="en-US" altLang="zh-CN" baseline="-25000" dirty="0"/>
              <a:t>2</a:t>
            </a:r>
            <a:r>
              <a:rPr lang="zh-CN" altLang="zh-CN" dirty="0"/>
              <a:t>）、</a:t>
            </a:r>
            <a:r>
              <a:rPr lang="en-US" altLang="zh-CN" dirty="0"/>
              <a:t>C</a:t>
            </a:r>
            <a:r>
              <a:rPr lang="zh-CN" altLang="zh-CN" dirty="0"/>
              <a:t>（</a:t>
            </a:r>
            <a:r>
              <a:rPr lang="en-US" altLang="zh-CN" i="1" dirty="0"/>
              <a:t>x</a:t>
            </a:r>
            <a:r>
              <a:rPr lang="en-US" altLang="zh-CN" baseline="-25000" dirty="0"/>
              <a:t>3</a:t>
            </a:r>
            <a:r>
              <a:rPr lang="zh-CN" altLang="zh-CN" dirty="0"/>
              <a:t>，</a:t>
            </a:r>
            <a:r>
              <a:rPr lang="en-US" altLang="zh-CN" i="1" dirty="0"/>
              <a:t>y</a:t>
            </a:r>
            <a:r>
              <a:rPr lang="en-US" altLang="zh-CN" baseline="-25000" dirty="0"/>
              <a:t>3</a:t>
            </a:r>
            <a:r>
              <a:rPr lang="zh-CN" altLang="zh-CN" dirty="0"/>
              <a:t>）、</a:t>
            </a:r>
            <a:r>
              <a:rPr lang="en-US" altLang="zh-CN" dirty="0"/>
              <a:t>D</a:t>
            </a:r>
            <a:r>
              <a:rPr lang="zh-CN" altLang="zh-CN" dirty="0"/>
              <a:t>（</a:t>
            </a:r>
            <a:r>
              <a:rPr lang="en-US" altLang="zh-CN" i="1" dirty="0"/>
              <a:t>x</a:t>
            </a:r>
            <a:r>
              <a:rPr lang="en-US" altLang="zh-CN" baseline="-25000" dirty="0"/>
              <a:t>4</a:t>
            </a:r>
            <a:r>
              <a:rPr lang="zh-CN" altLang="zh-CN" dirty="0"/>
              <a:t>，</a:t>
            </a:r>
            <a:r>
              <a:rPr lang="en-US" altLang="zh-CN" i="1" dirty="0"/>
              <a:t>y</a:t>
            </a:r>
            <a:r>
              <a:rPr lang="en-US" altLang="zh-CN" baseline="-25000" dirty="0"/>
              <a:t>4</a:t>
            </a:r>
            <a:r>
              <a:rPr lang="zh-CN" altLang="zh-CN" dirty="0"/>
              <a:t>）四个参考节点的位置坐标，则未知节点</a:t>
            </a:r>
            <a:r>
              <a:rPr lang="en-US" altLang="zh-CN" dirty="0"/>
              <a:t>P</a:t>
            </a:r>
            <a:r>
              <a:rPr lang="zh-CN" altLang="zh-CN" dirty="0"/>
              <a:t>（</a:t>
            </a:r>
            <a:r>
              <a:rPr lang="en-US" altLang="zh-CN" dirty="0"/>
              <a:t>x</a:t>
            </a:r>
            <a:r>
              <a:rPr lang="zh-CN" altLang="zh-CN" dirty="0"/>
              <a:t>，</a:t>
            </a:r>
            <a:r>
              <a:rPr lang="en-US" altLang="zh-CN" dirty="0"/>
              <a:t>y</a:t>
            </a:r>
            <a:r>
              <a:rPr lang="zh-CN" altLang="zh-CN" dirty="0"/>
              <a:t>）的位置坐标可以通过下式得出。</a:t>
            </a:r>
            <a:endParaRPr lang="en-US" altLang="zh-CN" dirty="0"/>
          </a:p>
          <a:p>
            <a:pPr marL="0" indent="0">
              <a:spcBef>
                <a:spcPct val="0"/>
              </a:spcBef>
              <a:buNone/>
            </a:pPr>
            <a:endParaRPr lang="en-US" altLang="zh-CN" dirty="0"/>
          </a:p>
          <a:p>
            <a:pPr marL="0" indent="0">
              <a:spcBef>
                <a:spcPct val="0"/>
              </a:spcBef>
              <a:buNone/>
            </a:pPr>
            <a:r>
              <a:rPr lang="en-US" altLang="zh-CN" dirty="0"/>
              <a:t>                                            </a:t>
            </a:r>
          </a:p>
          <a:p>
            <a:pPr marL="0" indent="720000" algn="just">
              <a:spcBef>
                <a:spcPct val="0"/>
              </a:spcBef>
              <a:buNone/>
            </a:pPr>
            <a:r>
              <a:rPr lang="en-US" altLang="zh-CN" dirty="0"/>
              <a:t>	</a:t>
            </a:r>
            <a:endParaRPr lang="en-US" altLang="zh-CN" dirty="0" smtClean="0"/>
          </a:p>
          <a:p>
            <a:pPr marL="0" indent="720000" algn="just">
              <a:spcBef>
                <a:spcPct val="0"/>
              </a:spcBef>
              <a:buNone/>
            </a:pPr>
            <a:r>
              <a:rPr lang="zh-CN" altLang="zh-CN" dirty="0" smtClean="0"/>
              <a:t>质心</a:t>
            </a:r>
            <a:r>
              <a:rPr lang="zh-CN" altLang="zh-CN" dirty="0"/>
              <a:t>定位法需要几何图形的质心去估算未知节点的位置坐标，因此定位精度依赖于参考节点的部署方式和参考节点的密度。</a:t>
            </a:r>
            <a:endParaRPr lang="en-US"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8.3.5  </a:t>
            </a:r>
            <a:r>
              <a:rPr lang="zh-CN" altLang="en-US" dirty="0"/>
              <a:t>质心</a:t>
            </a:r>
            <a:r>
              <a:rPr lang="zh-CN" altLang="zh-CN" dirty="0"/>
              <a:t>定位法</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231082958"/>
              </p:ext>
            </p:extLst>
          </p:nvPr>
        </p:nvGraphicFramePr>
        <p:xfrm>
          <a:off x="1959441" y="3612638"/>
          <a:ext cx="5233500" cy="896482"/>
        </p:xfrm>
        <a:graphic>
          <a:graphicData uri="http://schemas.openxmlformats.org/presentationml/2006/ole">
            <mc:AlternateContent xmlns:mc="http://schemas.openxmlformats.org/markup-compatibility/2006">
              <mc:Choice xmlns:v="urn:schemas-microsoft-com:vml" Requires="v">
                <p:oleObj spid="_x0000_s3077" r:id="rId4" imgW="2654300" imgH="393700" progId="Equation.DSMT4">
                  <p:embed/>
                </p:oleObj>
              </mc:Choice>
              <mc:Fallback>
                <p:oleObj r:id="rId4" imgW="2654300" imgH="3937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9441" y="3612638"/>
                        <a:ext cx="5233500" cy="896482"/>
                      </a:xfrm>
                      <a:prstGeom prst="rect">
                        <a:avLst/>
                      </a:prstGeom>
                      <a:noFill/>
                    </p:spPr>
                  </p:pic>
                </p:oleObj>
              </mc:Fallback>
            </mc:AlternateContent>
          </a:graphicData>
        </a:graphic>
      </p:graphicFrame>
      <p:pic>
        <p:nvPicPr>
          <p:cNvPr id="8" name="图片 7">
            <a:extLst>
              <a:ext uri="{FF2B5EF4-FFF2-40B4-BE49-F238E27FC236}">
                <a16:creationId xmlns:a16="http://schemas.microsoft.com/office/drawing/2014/main" id="{08374FAE-EF89-415A-9A90-090F203D2802}"/>
              </a:ext>
            </a:extLst>
          </p:cNvPr>
          <p:cNvPicPr>
            <a:picLocks noChangeAspect="1"/>
          </p:cNvPicPr>
          <p:nvPr/>
        </p:nvPicPr>
        <p:blipFill>
          <a:blip r:embed="rId6"/>
          <a:stretch>
            <a:fillRect/>
          </a:stretch>
        </p:blipFill>
        <p:spPr>
          <a:xfrm>
            <a:off x="9294968" y="2000531"/>
            <a:ext cx="2489663" cy="2300234"/>
          </a:xfrm>
          <a:prstGeom prst="rect">
            <a:avLst/>
          </a:prstGeom>
        </p:spPr>
      </p:pic>
      <p:sp>
        <p:nvSpPr>
          <p:cNvPr id="10" name="矩形 9"/>
          <p:cNvSpPr/>
          <p:nvPr/>
        </p:nvSpPr>
        <p:spPr>
          <a:xfrm>
            <a:off x="9645121" y="4653136"/>
            <a:ext cx="2126110" cy="830997"/>
          </a:xfrm>
          <a:prstGeom prst="rect">
            <a:avLst/>
          </a:prstGeom>
        </p:spPr>
        <p:txBody>
          <a:bodyPr wrap="square">
            <a:spAutoFit/>
          </a:bodyPr>
          <a:lstStyle/>
          <a:p>
            <a:pPr algn="ctr">
              <a:spcBef>
                <a:spcPct val="0"/>
              </a:spcBef>
            </a:pPr>
            <a:r>
              <a:rPr lang="zh-CN" altLang="zh-CN" sz="2400" b="1" dirty="0" smtClean="0">
                <a:solidFill>
                  <a:srgbClr val="000000"/>
                </a:solidFill>
              </a:rPr>
              <a:t>图</a:t>
            </a:r>
            <a:r>
              <a:rPr lang="en-US" altLang="zh-CN" sz="2400" b="1" dirty="0" smtClean="0">
                <a:solidFill>
                  <a:srgbClr val="000000"/>
                </a:solidFill>
              </a:rPr>
              <a:t>  </a:t>
            </a:r>
            <a:r>
              <a:rPr lang="zh-CN" altLang="zh-CN" sz="2400" b="1" dirty="0" smtClean="0">
                <a:solidFill>
                  <a:srgbClr val="000000"/>
                </a:solidFill>
              </a:rPr>
              <a:t>质心</a:t>
            </a:r>
            <a:r>
              <a:rPr lang="zh-CN" altLang="zh-CN" sz="2400" b="1" dirty="0">
                <a:solidFill>
                  <a:srgbClr val="000000"/>
                </a:solidFill>
              </a:rPr>
              <a:t>定位法原理图</a:t>
            </a:r>
          </a:p>
        </p:txBody>
      </p:sp>
    </p:spTree>
    <p:extLst>
      <p:ext uri="{BB962C8B-B14F-4D97-AF65-F5344CB8AC3E}">
        <p14:creationId xmlns:p14="http://schemas.microsoft.com/office/powerpoint/2010/main" val="2314159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221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凸规划定位法是将参考节点与未知节点之间的通信连接视为未知节点的几何约束</a:t>
            </a:r>
            <a:r>
              <a:rPr lang="zh-CN" altLang="zh-CN" dirty="0" smtClean="0"/>
              <a:t>，将</a:t>
            </a:r>
            <a:r>
              <a:rPr lang="zh-CN" altLang="zh-CN" dirty="0"/>
              <a:t>未知节点的通信连接拓扑图转化为一个凸集，进而转化为凸约束优化问题</a:t>
            </a:r>
            <a:r>
              <a:rPr lang="zh-CN" altLang="zh-CN" dirty="0" smtClean="0"/>
              <a:t>，利用</a:t>
            </a:r>
            <a:r>
              <a:rPr lang="zh-CN" altLang="zh-CN" dirty="0"/>
              <a:t>线性规划和半定规划等方法进行优化求解</a:t>
            </a:r>
            <a:r>
              <a:rPr lang="zh-CN" altLang="zh-CN" dirty="0" smtClean="0"/>
              <a:t>。</a:t>
            </a: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8.3.6  </a:t>
            </a:r>
            <a:r>
              <a:rPr lang="zh-CN" altLang="en-US" dirty="0"/>
              <a:t>凸规划</a:t>
            </a:r>
            <a:r>
              <a:rPr lang="zh-CN" altLang="zh-CN" dirty="0"/>
              <a:t>定位法</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4" name="图片 3">
            <a:extLst>
              <a:ext uri="{FF2B5EF4-FFF2-40B4-BE49-F238E27FC236}">
                <a16:creationId xmlns:a16="http://schemas.microsoft.com/office/drawing/2014/main" id="{009B3AC4-FD2A-4693-9BCB-49FB4AA73ED4}"/>
              </a:ext>
            </a:extLst>
          </p:cNvPr>
          <p:cNvPicPr>
            <a:picLocks noChangeAspect="1"/>
          </p:cNvPicPr>
          <p:nvPr/>
        </p:nvPicPr>
        <p:blipFill>
          <a:blip r:embed="rId3"/>
          <a:stretch>
            <a:fillRect/>
          </a:stretch>
        </p:blipFill>
        <p:spPr>
          <a:xfrm>
            <a:off x="5303912" y="3557132"/>
            <a:ext cx="2790255" cy="2382919"/>
          </a:xfrm>
          <a:prstGeom prst="rect">
            <a:avLst/>
          </a:prstGeom>
        </p:spPr>
      </p:pic>
      <p:sp>
        <p:nvSpPr>
          <p:cNvPr id="3" name="矩形 2"/>
          <p:cNvSpPr/>
          <p:nvPr/>
        </p:nvSpPr>
        <p:spPr>
          <a:xfrm>
            <a:off x="4727848" y="6165304"/>
            <a:ext cx="3765775" cy="461665"/>
          </a:xfrm>
          <a:prstGeom prst="rect">
            <a:avLst/>
          </a:prstGeom>
        </p:spPr>
        <p:txBody>
          <a:bodyPr wrap="square">
            <a:spAutoFit/>
          </a:bodyPr>
          <a:lstStyle/>
          <a:p>
            <a:pPr algn="ctr">
              <a:spcBef>
                <a:spcPct val="0"/>
              </a:spcBef>
            </a:pPr>
            <a:r>
              <a:rPr lang="zh-CN" altLang="zh-CN" sz="2400" b="1" dirty="0" smtClean="0">
                <a:solidFill>
                  <a:srgbClr val="000000"/>
                </a:solidFill>
              </a:rPr>
              <a:t>图</a:t>
            </a:r>
            <a:r>
              <a:rPr lang="en-US" altLang="zh-CN" sz="2400" b="1" dirty="0" smtClean="0">
                <a:solidFill>
                  <a:srgbClr val="000000"/>
                </a:solidFill>
              </a:rPr>
              <a:t>  </a:t>
            </a:r>
            <a:r>
              <a:rPr lang="zh-CN" altLang="zh-CN" sz="2400" b="1" dirty="0" smtClean="0">
                <a:solidFill>
                  <a:srgbClr val="000000"/>
                </a:solidFill>
              </a:rPr>
              <a:t>凸规划</a:t>
            </a:r>
            <a:r>
              <a:rPr lang="zh-CN" altLang="zh-CN" sz="2400" b="1" dirty="0">
                <a:solidFill>
                  <a:srgbClr val="000000"/>
                </a:solidFill>
              </a:rPr>
              <a:t>定位法原理图</a:t>
            </a:r>
          </a:p>
        </p:txBody>
      </p:sp>
    </p:spTree>
    <p:extLst>
      <p:ext uri="{BB962C8B-B14F-4D97-AF65-F5344CB8AC3E}">
        <p14:creationId xmlns:p14="http://schemas.microsoft.com/office/powerpoint/2010/main" val="2883359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801200" cy="31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smtClean="0"/>
              <a:t>已知</a:t>
            </a:r>
            <a:r>
              <a:rPr lang="zh-CN" altLang="zh-CN" dirty="0"/>
              <a:t>三个参考节点</a:t>
            </a:r>
            <a:r>
              <a:rPr lang="en-US" altLang="zh-CN" dirty="0"/>
              <a:t>A</a:t>
            </a:r>
            <a:r>
              <a:rPr lang="zh-CN" altLang="zh-CN" dirty="0"/>
              <a:t>（</a:t>
            </a:r>
            <a:r>
              <a:rPr lang="en-US" altLang="zh-CN" i="1" dirty="0"/>
              <a:t>x</a:t>
            </a:r>
            <a:r>
              <a:rPr lang="en-US" altLang="zh-CN" baseline="-25000" dirty="0"/>
              <a:t>1</a:t>
            </a:r>
            <a:r>
              <a:rPr lang="zh-CN" altLang="zh-CN" dirty="0"/>
              <a:t>，</a:t>
            </a:r>
            <a:r>
              <a:rPr lang="en-US" altLang="zh-CN" i="1" dirty="0"/>
              <a:t>y</a:t>
            </a:r>
            <a:r>
              <a:rPr lang="en-US" altLang="zh-CN" baseline="-25000" dirty="0"/>
              <a:t>1</a:t>
            </a:r>
            <a:r>
              <a:rPr lang="zh-CN" altLang="zh-CN" dirty="0"/>
              <a:t>）、</a:t>
            </a:r>
            <a:r>
              <a:rPr lang="en-US" altLang="zh-CN" dirty="0"/>
              <a:t>B</a:t>
            </a:r>
            <a:r>
              <a:rPr lang="zh-CN" altLang="zh-CN" dirty="0"/>
              <a:t>（</a:t>
            </a:r>
            <a:r>
              <a:rPr lang="en-US" altLang="zh-CN" i="1" dirty="0"/>
              <a:t>x</a:t>
            </a:r>
            <a:r>
              <a:rPr lang="en-US" altLang="zh-CN" baseline="-25000" dirty="0"/>
              <a:t>2</a:t>
            </a:r>
            <a:r>
              <a:rPr lang="zh-CN" altLang="zh-CN" dirty="0"/>
              <a:t>，</a:t>
            </a:r>
            <a:r>
              <a:rPr lang="en-US" altLang="zh-CN" i="1" dirty="0"/>
              <a:t>y</a:t>
            </a:r>
            <a:r>
              <a:rPr lang="en-US" altLang="zh-CN" baseline="-25000" dirty="0"/>
              <a:t>2</a:t>
            </a:r>
            <a:r>
              <a:rPr lang="zh-CN" altLang="zh-CN" dirty="0"/>
              <a:t>）、</a:t>
            </a:r>
            <a:r>
              <a:rPr lang="en-US" altLang="zh-CN" dirty="0"/>
              <a:t>C</a:t>
            </a:r>
            <a:r>
              <a:rPr lang="zh-CN" altLang="zh-CN" dirty="0"/>
              <a:t>（</a:t>
            </a:r>
            <a:r>
              <a:rPr lang="en-US" altLang="zh-CN" i="1" dirty="0"/>
              <a:t>x</a:t>
            </a:r>
            <a:r>
              <a:rPr lang="en-US" altLang="zh-CN" baseline="-25000" dirty="0"/>
              <a:t>3</a:t>
            </a:r>
            <a:r>
              <a:rPr lang="zh-CN" altLang="zh-CN" dirty="0"/>
              <a:t>，</a:t>
            </a:r>
            <a:r>
              <a:rPr lang="en-US" altLang="zh-CN" i="1" dirty="0"/>
              <a:t>y</a:t>
            </a:r>
            <a:r>
              <a:rPr lang="en-US" altLang="zh-CN" baseline="-25000" dirty="0"/>
              <a:t>3</a:t>
            </a:r>
            <a:r>
              <a:rPr lang="zh-CN" altLang="zh-CN" dirty="0"/>
              <a:t>）分别向未知节点</a:t>
            </a:r>
            <a:r>
              <a:rPr lang="en-US" altLang="zh-CN" dirty="0"/>
              <a:t>P</a:t>
            </a:r>
            <a:r>
              <a:rPr lang="zh-CN" altLang="zh-CN" dirty="0"/>
              <a:t>（</a:t>
            </a:r>
            <a:r>
              <a:rPr lang="en-US" altLang="zh-CN" i="1" dirty="0"/>
              <a:t>x</a:t>
            </a:r>
            <a:r>
              <a:rPr lang="zh-CN" altLang="zh-CN" dirty="0"/>
              <a:t>，</a:t>
            </a:r>
            <a:r>
              <a:rPr lang="en-US" altLang="zh-CN" i="1" dirty="0"/>
              <a:t>y</a:t>
            </a:r>
            <a:r>
              <a:rPr lang="zh-CN" altLang="zh-CN" dirty="0"/>
              <a:t>）发送包含该节点的</a:t>
            </a:r>
            <a:r>
              <a:rPr lang="en-US" altLang="zh-CN" dirty="0"/>
              <a:t>ID</a:t>
            </a:r>
            <a:r>
              <a:rPr lang="zh-CN" altLang="zh-CN" dirty="0"/>
              <a:t>编号和坐标信息的数据包，</a:t>
            </a:r>
            <a:r>
              <a:rPr lang="en-US" altLang="zh-CN" dirty="0"/>
              <a:t>P</a:t>
            </a:r>
            <a:r>
              <a:rPr lang="zh-CN" altLang="zh-CN" dirty="0"/>
              <a:t>将收到的数据包整理后交给处理器</a:t>
            </a:r>
            <a:r>
              <a:rPr lang="zh-CN" altLang="zh-CN" dirty="0" smtClean="0"/>
              <a:t>。</a:t>
            </a:r>
            <a:r>
              <a:rPr lang="en-US" altLang="zh-CN" dirty="0" smtClean="0"/>
              <a:t>P</a:t>
            </a:r>
            <a:r>
              <a:rPr lang="zh-CN" altLang="zh-CN" dirty="0"/>
              <a:t>位于以</a:t>
            </a:r>
            <a:r>
              <a:rPr lang="en-US" altLang="zh-CN" dirty="0"/>
              <a:t>A</a:t>
            </a:r>
            <a:r>
              <a:rPr lang="zh-CN" altLang="zh-CN" dirty="0"/>
              <a:t>、</a:t>
            </a:r>
            <a:r>
              <a:rPr lang="en-US" altLang="zh-CN" dirty="0"/>
              <a:t>B</a:t>
            </a:r>
            <a:r>
              <a:rPr lang="zh-CN" altLang="zh-CN" dirty="0"/>
              <a:t>、</a:t>
            </a:r>
            <a:r>
              <a:rPr lang="en-US" altLang="zh-CN" dirty="0"/>
              <a:t>C</a:t>
            </a:r>
            <a:r>
              <a:rPr lang="zh-CN" altLang="zh-CN" dirty="0"/>
              <a:t>为中心、半径为</a:t>
            </a:r>
            <a:r>
              <a:rPr lang="en-US" altLang="zh-CN" i="1" dirty="0"/>
              <a:t>r</a:t>
            </a:r>
            <a:r>
              <a:rPr lang="zh-CN" altLang="zh-CN" dirty="0"/>
              <a:t>的圆形相交的不规则阴影区域内。对不规则区域利用半定规划和线性规划得到覆盖该区的最小的矩形，最后利用质心定位法计算出</a:t>
            </a:r>
            <a:r>
              <a:rPr lang="en-US" altLang="zh-CN" dirty="0"/>
              <a:t>P</a:t>
            </a:r>
            <a:r>
              <a:rPr lang="zh-CN" altLang="zh-CN" dirty="0"/>
              <a:t>的位置坐标。</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8.3.6  </a:t>
            </a:r>
            <a:r>
              <a:rPr lang="zh-CN" altLang="en-US" dirty="0"/>
              <a:t>凸规划</a:t>
            </a:r>
            <a:r>
              <a:rPr lang="zh-CN" altLang="zh-CN" dirty="0"/>
              <a:t>定位法</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928597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a:t>
            </a:r>
            <a:r>
              <a:rPr lang="zh-CN" altLang="en-US" dirty="0"/>
              <a:t>定位技术</a:t>
            </a:r>
          </a:p>
        </p:txBody>
      </p:sp>
      <p:sp>
        <p:nvSpPr>
          <p:cNvPr id="3" name="文本占位符 2"/>
          <p:cNvSpPr>
            <a:spLocks noGrp="1"/>
          </p:cNvSpPr>
          <p:nvPr>
            <p:ph type="body"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indent="0" algn="ctr">
              <a:spcBef>
                <a:spcPct val="0"/>
              </a:spcBef>
              <a:buNone/>
            </a:pPr>
            <a:r>
              <a:rPr lang="en-US" altLang="zh-CN" sz="4000" dirty="0">
                <a:latin typeface="+mn-lt"/>
                <a:ea typeface="MS UI Gothic" pitchFamily="34" charset="-128"/>
              </a:rPr>
              <a:t>8.2  </a:t>
            </a:r>
            <a:r>
              <a:rPr lang="zh-CN" altLang="en-US" sz="4000" dirty="0">
                <a:latin typeface="+mn-lt"/>
                <a:ea typeface="MS UI Gothic" pitchFamily="34" charset="-128"/>
              </a:rPr>
              <a:t>定位技术</a:t>
            </a:r>
          </a:p>
        </p:txBody>
      </p:sp>
    </p:spTree>
    <p:extLst>
      <p:ext uri="{BB962C8B-B14F-4D97-AF65-F5344CB8AC3E}">
        <p14:creationId xmlns:p14="http://schemas.microsoft.com/office/powerpoint/2010/main" val="34142807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DV-Hop</a:t>
            </a:r>
            <a:r>
              <a:rPr lang="zh-CN" altLang="zh-CN" dirty="0"/>
              <a:t>是利用</a:t>
            </a:r>
            <a:r>
              <a:rPr lang="en-US" altLang="zh-CN" dirty="0"/>
              <a:t>WSN</a:t>
            </a:r>
            <a:r>
              <a:rPr lang="zh-CN" altLang="zh-CN" dirty="0"/>
              <a:t>中点对点通信和自组织网络特性提出的一种定位方法，利用多跳信标节点信息来参与节点定位， 定位覆盖率较大。</a:t>
            </a:r>
            <a:r>
              <a:rPr lang="en-US" altLang="zh-CN" dirty="0"/>
              <a:t>DV-Hop</a:t>
            </a:r>
            <a:r>
              <a:rPr lang="zh-CN" altLang="zh-CN" dirty="0"/>
              <a:t>定位法简单易实现，但这种定位算法受限于参考节点分布情况。</a:t>
            </a:r>
            <a:endParaRPr lang="en-US" altLang="zh-CN" dirty="0"/>
          </a:p>
          <a:p>
            <a:pPr marL="0" indent="720000" algn="just">
              <a:spcBef>
                <a:spcPct val="0"/>
              </a:spcBef>
              <a:buNone/>
            </a:pPr>
            <a:r>
              <a:rPr lang="en-US" altLang="zh-CN" dirty="0"/>
              <a:t>	DV-Hop</a:t>
            </a:r>
            <a:r>
              <a:rPr lang="zh-CN" altLang="zh-CN" dirty="0"/>
              <a:t>定位法主要分为三个步骤：</a:t>
            </a:r>
            <a:endParaRPr lang="en-US" altLang="zh-CN" dirty="0"/>
          </a:p>
          <a:p>
            <a:pPr lvl="1" algn="just">
              <a:spcBef>
                <a:spcPct val="0"/>
              </a:spcBef>
              <a:buFont typeface="Wingdings" panose="05000000000000000000" pitchFamily="2" charset="2"/>
              <a:buChar char="n"/>
            </a:pPr>
            <a:r>
              <a:rPr lang="en-US" altLang="zh-CN" dirty="0"/>
              <a:t>	</a:t>
            </a:r>
            <a:r>
              <a:rPr lang="zh-CN" altLang="zh-CN" dirty="0"/>
              <a:t>首先，获取平均跳段距离，参考节点在无线网络中广播带有自己的</a:t>
            </a:r>
            <a:r>
              <a:rPr lang="en-US" altLang="zh-CN" dirty="0"/>
              <a:t>ID</a:t>
            </a:r>
            <a:r>
              <a:rPr lang="zh-CN" altLang="zh-CN" dirty="0"/>
              <a:t>编号、位置坐标和跳数的数据包，随后通过计算出各个参考点间的距离以及跳数，得出各个参考点之间的平均跳段距离。</a:t>
            </a:r>
          </a:p>
        </p:txBody>
      </p:sp>
      <p:sp>
        <p:nvSpPr>
          <p:cNvPr id="2" name="标题 1"/>
          <p:cNvSpPr>
            <a:spLocks noGrp="1"/>
          </p:cNvSpPr>
          <p:nvPr>
            <p:ph type="title"/>
          </p:nvPr>
        </p:nvSpPr>
        <p:spPr/>
        <p:txBody>
          <a:bodyPr/>
          <a:lstStyle/>
          <a:p>
            <a:pPr lvl="0"/>
            <a:r>
              <a:rPr lang="en-US" altLang="zh-CN" dirty="0"/>
              <a:t>8.3.7   DV-Hop</a:t>
            </a:r>
            <a:r>
              <a:rPr lang="zh-CN" altLang="zh-CN" dirty="0"/>
              <a:t>定位法</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1243446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945216" cy="259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zh-CN" altLang="zh-CN" dirty="0" smtClean="0"/>
              <a:t>已知</a:t>
            </a:r>
            <a:r>
              <a:rPr lang="zh-CN" altLang="zh-CN" dirty="0"/>
              <a:t>三个参考节点</a:t>
            </a:r>
            <a:r>
              <a:rPr lang="en-US" altLang="zh-CN" dirty="0"/>
              <a:t>A</a:t>
            </a:r>
            <a:r>
              <a:rPr lang="zh-CN" altLang="zh-CN" dirty="0"/>
              <a:t>（</a:t>
            </a:r>
            <a:r>
              <a:rPr lang="en-US" altLang="zh-CN" i="1" dirty="0"/>
              <a:t>x</a:t>
            </a:r>
            <a:r>
              <a:rPr lang="en-US" altLang="zh-CN" baseline="-25000" dirty="0"/>
              <a:t>1</a:t>
            </a:r>
            <a:r>
              <a:rPr lang="zh-CN" altLang="zh-CN" dirty="0"/>
              <a:t>，</a:t>
            </a:r>
            <a:r>
              <a:rPr lang="en-US" altLang="zh-CN" i="1" dirty="0"/>
              <a:t>y</a:t>
            </a:r>
            <a:r>
              <a:rPr lang="en-US" altLang="zh-CN" baseline="-25000" dirty="0"/>
              <a:t>1</a:t>
            </a:r>
            <a:r>
              <a:rPr lang="zh-CN" altLang="zh-CN" dirty="0"/>
              <a:t>）、</a:t>
            </a:r>
            <a:r>
              <a:rPr lang="en-US" altLang="zh-CN" dirty="0"/>
              <a:t>B</a:t>
            </a:r>
            <a:r>
              <a:rPr lang="zh-CN" altLang="zh-CN" dirty="0"/>
              <a:t>（</a:t>
            </a:r>
            <a:r>
              <a:rPr lang="en-US" altLang="zh-CN" i="1" dirty="0"/>
              <a:t>x</a:t>
            </a:r>
            <a:r>
              <a:rPr lang="en-US" altLang="zh-CN" baseline="-25000" dirty="0"/>
              <a:t>2</a:t>
            </a:r>
            <a:r>
              <a:rPr lang="zh-CN" altLang="zh-CN" dirty="0"/>
              <a:t>，</a:t>
            </a:r>
            <a:r>
              <a:rPr lang="en-US" altLang="zh-CN" i="1" dirty="0"/>
              <a:t>y</a:t>
            </a:r>
            <a:r>
              <a:rPr lang="en-US" altLang="zh-CN" baseline="-25000" dirty="0"/>
              <a:t>2</a:t>
            </a:r>
            <a:r>
              <a:rPr lang="zh-CN" altLang="zh-CN" dirty="0"/>
              <a:t>）、</a:t>
            </a:r>
            <a:r>
              <a:rPr lang="en-US" altLang="zh-CN" dirty="0"/>
              <a:t>C</a:t>
            </a:r>
            <a:r>
              <a:rPr lang="zh-CN" altLang="zh-CN" dirty="0"/>
              <a:t>（</a:t>
            </a:r>
            <a:r>
              <a:rPr lang="en-US" altLang="zh-CN" i="1" dirty="0"/>
              <a:t>x</a:t>
            </a:r>
            <a:r>
              <a:rPr lang="en-US" altLang="zh-CN" baseline="-25000" dirty="0"/>
              <a:t>3</a:t>
            </a:r>
            <a:r>
              <a:rPr lang="zh-CN" altLang="zh-CN" dirty="0"/>
              <a:t>，</a:t>
            </a:r>
            <a:r>
              <a:rPr lang="en-US" altLang="zh-CN" i="1" dirty="0"/>
              <a:t>y</a:t>
            </a:r>
            <a:r>
              <a:rPr lang="en-US" altLang="zh-CN" baseline="-25000" dirty="0"/>
              <a:t>3</a:t>
            </a:r>
            <a:r>
              <a:rPr lang="zh-CN" altLang="zh-CN" dirty="0"/>
              <a:t>）</a:t>
            </a:r>
            <a:r>
              <a:rPr lang="zh-CN" altLang="en-US" dirty="0"/>
              <a:t>，</a:t>
            </a:r>
            <a:r>
              <a:rPr lang="zh-CN" altLang="zh-CN" dirty="0"/>
              <a:t>计算出</a:t>
            </a:r>
            <a:r>
              <a:rPr lang="en-US" altLang="zh-CN" dirty="0"/>
              <a:t>AB</a:t>
            </a:r>
            <a:r>
              <a:rPr lang="zh-CN" altLang="zh-CN" dirty="0"/>
              <a:t>之间的距离为</a:t>
            </a:r>
            <a:r>
              <a:rPr lang="en-US" altLang="zh-CN" dirty="0"/>
              <a:t>40m</a:t>
            </a:r>
            <a:r>
              <a:rPr lang="zh-CN" altLang="zh-CN" dirty="0"/>
              <a:t>，</a:t>
            </a:r>
            <a:r>
              <a:rPr lang="en-US" altLang="zh-CN" dirty="0"/>
              <a:t>BC</a:t>
            </a:r>
            <a:r>
              <a:rPr lang="zh-CN" altLang="zh-CN" dirty="0"/>
              <a:t>之间的距离为</a:t>
            </a:r>
            <a:r>
              <a:rPr lang="en-US" altLang="zh-CN" dirty="0"/>
              <a:t>75m</a:t>
            </a:r>
            <a:r>
              <a:rPr lang="zh-CN" altLang="zh-CN" dirty="0"/>
              <a:t>，</a:t>
            </a:r>
            <a:r>
              <a:rPr lang="en-US" altLang="zh-CN" dirty="0"/>
              <a:t>AC</a:t>
            </a:r>
            <a:r>
              <a:rPr lang="zh-CN" altLang="zh-CN" dirty="0"/>
              <a:t>之间的距离为</a:t>
            </a:r>
            <a:r>
              <a:rPr lang="en-US" altLang="zh-CN" dirty="0"/>
              <a:t>100m</a:t>
            </a:r>
            <a:r>
              <a:rPr lang="zh-CN" altLang="zh-CN" dirty="0"/>
              <a:t>，</a:t>
            </a:r>
            <a:r>
              <a:rPr lang="en-US" altLang="zh-CN" dirty="0"/>
              <a:t>A</a:t>
            </a:r>
            <a:r>
              <a:rPr lang="zh-CN" altLang="zh-CN" dirty="0"/>
              <a:t>到</a:t>
            </a:r>
            <a:r>
              <a:rPr lang="en-US" altLang="zh-CN" dirty="0"/>
              <a:t>B</a:t>
            </a:r>
            <a:r>
              <a:rPr lang="zh-CN" altLang="zh-CN" dirty="0"/>
              <a:t>的跳数为</a:t>
            </a:r>
            <a:r>
              <a:rPr lang="en-US" altLang="zh-CN" dirty="0"/>
              <a:t>2</a:t>
            </a:r>
            <a:r>
              <a:rPr lang="zh-CN" altLang="zh-CN" dirty="0"/>
              <a:t>，</a:t>
            </a:r>
            <a:r>
              <a:rPr lang="en-US" altLang="zh-CN" dirty="0"/>
              <a:t>A</a:t>
            </a:r>
            <a:r>
              <a:rPr lang="zh-CN" altLang="zh-CN" dirty="0"/>
              <a:t>到</a:t>
            </a:r>
            <a:r>
              <a:rPr lang="en-US" altLang="zh-CN" dirty="0"/>
              <a:t>C</a:t>
            </a:r>
            <a:r>
              <a:rPr lang="zh-CN" altLang="zh-CN" dirty="0"/>
              <a:t>的跳数为</a:t>
            </a:r>
            <a:r>
              <a:rPr lang="en-US" altLang="zh-CN" dirty="0"/>
              <a:t>6</a:t>
            </a:r>
            <a:r>
              <a:rPr lang="zh-CN" altLang="zh-CN" dirty="0"/>
              <a:t>，则</a:t>
            </a:r>
            <a:r>
              <a:rPr lang="en-US" altLang="zh-CN" dirty="0"/>
              <a:t>A</a:t>
            </a:r>
            <a:r>
              <a:rPr lang="zh-CN" altLang="zh-CN" dirty="0"/>
              <a:t>点的平均跳段距离为：（</a:t>
            </a:r>
            <a:r>
              <a:rPr lang="en-US" altLang="zh-CN" dirty="0"/>
              <a:t>40+100</a:t>
            </a:r>
            <a:r>
              <a:rPr lang="zh-CN" altLang="zh-CN" dirty="0"/>
              <a:t>）</a:t>
            </a:r>
            <a:r>
              <a:rPr lang="en-US" altLang="zh-CN" dirty="0"/>
              <a:t>/</a:t>
            </a:r>
            <a:r>
              <a:rPr lang="zh-CN" altLang="zh-CN" dirty="0"/>
              <a:t>（</a:t>
            </a:r>
            <a:r>
              <a:rPr lang="en-US" altLang="zh-CN" dirty="0"/>
              <a:t>2+6</a:t>
            </a:r>
            <a:r>
              <a:rPr lang="zh-CN" altLang="zh-CN" dirty="0"/>
              <a:t>）</a:t>
            </a:r>
            <a:r>
              <a:rPr lang="en-US" altLang="zh-CN" dirty="0"/>
              <a:t>=17.5 m</a:t>
            </a:r>
            <a:r>
              <a:rPr lang="zh-CN" altLang="zh-CN" dirty="0"/>
              <a:t>，同理</a:t>
            </a:r>
            <a:r>
              <a:rPr lang="en-US" altLang="zh-CN" dirty="0"/>
              <a:t>B</a:t>
            </a:r>
            <a:r>
              <a:rPr lang="zh-CN" altLang="zh-CN" dirty="0"/>
              <a:t>、</a:t>
            </a:r>
            <a:r>
              <a:rPr lang="en-US" altLang="zh-CN" dirty="0"/>
              <a:t>C</a:t>
            </a:r>
            <a:r>
              <a:rPr lang="zh-CN" altLang="zh-CN" dirty="0"/>
              <a:t>点的平均跳段距离是</a:t>
            </a:r>
            <a:r>
              <a:rPr lang="en-US" altLang="zh-CN" dirty="0"/>
              <a:t>16.4m</a:t>
            </a:r>
            <a:r>
              <a:rPr lang="zh-CN" altLang="zh-CN" dirty="0"/>
              <a:t>、</a:t>
            </a:r>
            <a:r>
              <a:rPr lang="en-US" altLang="zh-CN" dirty="0"/>
              <a:t>15.9m</a:t>
            </a:r>
            <a:r>
              <a:rPr lang="zh-CN" altLang="zh-CN" dirty="0"/>
              <a:t>。</a:t>
            </a: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zh-CN" altLang="zh-CN" dirty="0"/>
          </a:p>
        </p:txBody>
      </p:sp>
      <p:sp>
        <p:nvSpPr>
          <p:cNvPr id="2" name="标题 1"/>
          <p:cNvSpPr>
            <a:spLocks noGrp="1"/>
          </p:cNvSpPr>
          <p:nvPr>
            <p:ph type="title"/>
          </p:nvPr>
        </p:nvSpPr>
        <p:spPr/>
        <p:txBody>
          <a:bodyPr/>
          <a:lstStyle/>
          <a:p>
            <a:pPr lvl="0"/>
            <a:r>
              <a:rPr lang="en-US" altLang="zh-CN" dirty="0"/>
              <a:t>8.3.7   DV-Hop</a:t>
            </a:r>
            <a:r>
              <a:rPr lang="zh-CN" altLang="zh-CN" dirty="0"/>
              <a:t>定位法</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7824D6F8-A6D2-426D-97D0-485A56866DB3}"/>
              </a:ext>
            </a:extLst>
          </p:cNvPr>
          <p:cNvPicPr>
            <a:picLocks noChangeAspect="1"/>
          </p:cNvPicPr>
          <p:nvPr/>
        </p:nvPicPr>
        <p:blipFill>
          <a:blip r:embed="rId3"/>
          <a:stretch>
            <a:fillRect/>
          </a:stretch>
        </p:blipFill>
        <p:spPr>
          <a:xfrm>
            <a:off x="4511824" y="3933056"/>
            <a:ext cx="3104656" cy="2079132"/>
          </a:xfrm>
          <a:prstGeom prst="rect">
            <a:avLst/>
          </a:prstGeom>
        </p:spPr>
      </p:pic>
      <p:sp>
        <p:nvSpPr>
          <p:cNvPr id="4" name="矩形 3"/>
          <p:cNvSpPr/>
          <p:nvPr/>
        </p:nvSpPr>
        <p:spPr>
          <a:xfrm>
            <a:off x="4178250" y="6237312"/>
            <a:ext cx="3771803" cy="461665"/>
          </a:xfrm>
          <a:prstGeom prst="rect">
            <a:avLst/>
          </a:prstGeom>
        </p:spPr>
        <p:txBody>
          <a:bodyPr wrap="square">
            <a:spAutoFit/>
          </a:bodyPr>
          <a:lstStyle/>
          <a:p>
            <a:pPr algn="ctr">
              <a:spcBef>
                <a:spcPct val="0"/>
              </a:spcBef>
            </a:pPr>
            <a:r>
              <a:rPr lang="zh-CN" altLang="zh-CN" sz="2400" b="1" dirty="0" smtClean="0">
                <a:solidFill>
                  <a:srgbClr val="000000"/>
                </a:solidFill>
              </a:rPr>
              <a:t>图</a:t>
            </a:r>
            <a:r>
              <a:rPr lang="en-US" altLang="zh-CN" sz="2400" b="1" dirty="0" smtClean="0">
                <a:solidFill>
                  <a:srgbClr val="000000"/>
                </a:solidFill>
              </a:rPr>
              <a:t>   </a:t>
            </a:r>
            <a:r>
              <a:rPr lang="en-US" altLang="zh-CN" sz="2400" b="1" dirty="0">
                <a:solidFill>
                  <a:srgbClr val="000000"/>
                </a:solidFill>
              </a:rPr>
              <a:t>DV-Hop</a:t>
            </a:r>
            <a:r>
              <a:rPr lang="zh-CN" altLang="zh-CN" sz="2400" b="1" dirty="0">
                <a:solidFill>
                  <a:srgbClr val="000000"/>
                </a:solidFill>
              </a:rPr>
              <a:t>定位法原理</a:t>
            </a:r>
          </a:p>
        </p:txBody>
      </p:sp>
    </p:spTree>
    <p:extLst>
      <p:ext uri="{BB962C8B-B14F-4D97-AF65-F5344CB8AC3E}">
        <p14:creationId xmlns:p14="http://schemas.microsoft.com/office/powerpoint/2010/main" val="18376195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zh-CN" dirty="0"/>
              <a:t>然后，参考节点在无线网络中广播带有自己</a:t>
            </a:r>
            <a:r>
              <a:rPr lang="en-US" altLang="zh-CN" dirty="0"/>
              <a:t>ID</a:t>
            </a:r>
            <a:r>
              <a:rPr lang="zh-CN" altLang="zh-CN" dirty="0"/>
              <a:t>编号、位置坐标、跳数和平均跳段距离的数据包，未知节点选用跳数最小参考点的平均跳段距离用于测距</a:t>
            </a:r>
            <a:r>
              <a:rPr lang="zh-CN" altLang="zh-CN" dirty="0" smtClean="0"/>
              <a:t>。</a:t>
            </a:r>
            <a:endParaRPr lang="en-US" altLang="zh-CN" dirty="0" smtClean="0"/>
          </a:p>
          <a:p>
            <a:pPr lvl="1" algn="just">
              <a:spcBef>
                <a:spcPct val="0"/>
              </a:spcBef>
            </a:pPr>
            <a:r>
              <a:rPr lang="en-US" altLang="zh-CN" dirty="0"/>
              <a:t>	</a:t>
            </a:r>
          </a:p>
          <a:p>
            <a:pPr lvl="1" algn="just">
              <a:spcBef>
                <a:spcPct val="0"/>
              </a:spcBef>
              <a:buFont typeface="Wingdings" panose="05000000000000000000" pitchFamily="2" charset="2"/>
              <a:buChar char="n"/>
            </a:pPr>
            <a:r>
              <a:rPr lang="zh-CN" altLang="zh-CN" dirty="0"/>
              <a:t>最后，在已知</a:t>
            </a:r>
            <a:r>
              <a:rPr lang="en-US" altLang="zh-CN" dirty="0"/>
              <a:t>A</a:t>
            </a:r>
            <a:r>
              <a:rPr lang="zh-CN" altLang="zh-CN" dirty="0"/>
              <a:t>、</a:t>
            </a:r>
            <a:r>
              <a:rPr lang="en-US" altLang="zh-CN" dirty="0"/>
              <a:t>B</a:t>
            </a:r>
            <a:r>
              <a:rPr lang="zh-CN" altLang="zh-CN" dirty="0"/>
              <a:t>、</a:t>
            </a:r>
            <a:r>
              <a:rPr lang="en-US" altLang="zh-CN" dirty="0"/>
              <a:t>C</a:t>
            </a:r>
            <a:r>
              <a:rPr lang="zh-CN" altLang="zh-CN" dirty="0"/>
              <a:t>点的位置信息，以及分别到</a:t>
            </a:r>
            <a:r>
              <a:rPr lang="en-US" altLang="zh-CN" dirty="0"/>
              <a:t>P</a:t>
            </a:r>
            <a:r>
              <a:rPr lang="zh-CN" altLang="zh-CN" dirty="0"/>
              <a:t>点距离的情况下，利用上节的三边定位法，计算出</a:t>
            </a:r>
            <a:r>
              <a:rPr lang="en-US" altLang="zh-CN" dirty="0"/>
              <a:t>P</a:t>
            </a:r>
            <a:r>
              <a:rPr lang="zh-CN" altLang="zh-CN" dirty="0"/>
              <a:t>的坐标。</a:t>
            </a:r>
            <a:r>
              <a:rPr lang="en-US" altLang="zh-CN" dirty="0"/>
              <a:t>DV-Hop</a:t>
            </a:r>
            <a:r>
              <a:rPr lang="zh-CN" altLang="zh-CN" dirty="0"/>
              <a:t>定位法简单易实现，但这种定位算法受限于参考节点分布情况。</a:t>
            </a:r>
          </a:p>
          <a:p>
            <a:pPr lvl="1">
              <a:spcBef>
                <a:spcPct val="0"/>
              </a:spcBef>
              <a:buFont typeface="Wingdings" panose="05000000000000000000" pitchFamily="2" charset="2"/>
              <a:buChar char="n"/>
            </a:pPr>
            <a:endParaRPr lang="zh-CN" altLang="zh-CN" dirty="0"/>
          </a:p>
          <a:p>
            <a:pPr marL="0" indent="0">
              <a:spcBef>
                <a:spcPct val="0"/>
              </a:spcBef>
              <a:buNone/>
            </a:pPr>
            <a:endParaRPr lang="zh-CN" altLang="zh-CN" dirty="0"/>
          </a:p>
        </p:txBody>
      </p:sp>
      <p:sp>
        <p:nvSpPr>
          <p:cNvPr id="2" name="标题 1"/>
          <p:cNvSpPr>
            <a:spLocks noGrp="1"/>
          </p:cNvSpPr>
          <p:nvPr>
            <p:ph type="title"/>
          </p:nvPr>
        </p:nvSpPr>
        <p:spPr/>
        <p:txBody>
          <a:bodyPr/>
          <a:lstStyle/>
          <a:p>
            <a:pPr lvl="0"/>
            <a:r>
              <a:rPr lang="en-US" altLang="zh-CN" dirty="0"/>
              <a:t>8.3.7   DV-Hop</a:t>
            </a:r>
            <a:r>
              <a:rPr lang="zh-CN" altLang="zh-CN" dirty="0"/>
              <a:t>定位法</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33042998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273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0" algn="just">
              <a:spcBef>
                <a:spcPct val="0"/>
              </a:spcBef>
              <a:buNone/>
            </a:pPr>
            <a:r>
              <a:rPr lang="en-US" altLang="zh-CN" dirty="0"/>
              <a:t>	</a:t>
            </a:r>
            <a:r>
              <a:rPr lang="zh-CN" altLang="zh-CN" dirty="0"/>
              <a:t>行人航位推算法是一种基于惯性传感器的定位算法。</a:t>
            </a:r>
            <a:endParaRPr lang="en-US" altLang="zh-CN" dirty="0"/>
          </a:p>
          <a:p>
            <a:pPr marL="0" indent="0" algn="just">
              <a:spcBef>
                <a:spcPct val="0"/>
              </a:spcBef>
              <a:buNone/>
            </a:pPr>
            <a:r>
              <a:rPr lang="en-US" altLang="zh-CN" dirty="0"/>
              <a:t>	</a:t>
            </a:r>
            <a:r>
              <a:rPr lang="zh-CN" altLang="zh-CN" dirty="0"/>
              <a:t>根据人</a:t>
            </a:r>
            <a:r>
              <a:rPr lang="zh-CN" altLang="zh-CN" dirty="0" smtClean="0"/>
              <a:t>在运动时</a:t>
            </a:r>
            <a:r>
              <a:rPr lang="zh-CN" altLang="en-US" dirty="0" smtClean="0"/>
              <a:t>的</a:t>
            </a:r>
            <a:r>
              <a:rPr lang="zh-CN" altLang="zh-CN" dirty="0" smtClean="0"/>
              <a:t>特性</a:t>
            </a:r>
            <a:r>
              <a:rPr lang="zh-CN" altLang="en-US" dirty="0" smtClean="0"/>
              <a:t>，</a:t>
            </a:r>
            <a:r>
              <a:rPr lang="zh-CN" altLang="zh-CN" dirty="0" smtClean="0"/>
              <a:t>统计</a:t>
            </a:r>
            <a:r>
              <a:rPr lang="zh-CN" altLang="zh-CN" dirty="0"/>
              <a:t>人体运动时的步频。当人携带惯性传感器在行走时根据反馈数据可以计算出人此时运动的</a:t>
            </a:r>
            <a:r>
              <a:rPr lang="zh-CN" altLang="zh-CN" dirty="0">
                <a:solidFill>
                  <a:schemeClr val="bg2"/>
                </a:solidFill>
              </a:rPr>
              <a:t>步态、步长、方向角</a:t>
            </a:r>
            <a:r>
              <a:rPr lang="zh-CN" altLang="zh-CN" dirty="0"/>
              <a:t>等信息，进而推算出行人当前所处的位置信息。</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8.3.8  </a:t>
            </a:r>
            <a:r>
              <a:rPr lang="zh-CN" altLang="zh-CN" dirty="0"/>
              <a:t>行人航位推算法（</a:t>
            </a:r>
            <a:r>
              <a:rPr lang="en-US" altLang="zh-CN" dirty="0"/>
              <a:t>PDR</a:t>
            </a:r>
            <a:r>
              <a:rPr lang="zh-CN" altLang="zh-CN" dirty="0"/>
              <a:t>）</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2793850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801200" cy="216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惯性传感器是一种用于检测和测量加速度、倾斜、冲击、振动、旋转和多自由度运动的传感器，是解决</a:t>
            </a:r>
            <a:r>
              <a:rPr lang="zh-CN" altLang="zh-CN" dirty="0">
                <a:solidFill>
                  <a:schemeClr val="bg2"/>
                </a:solidFill>
              </a:rPr>
              <a:t>导航、定位和运动载体控制</a:t>
            </a:r>
            <a:r>
              <a:rPr lang="zh-CN" altLang="zh-CN" dirty="0"/>
              <a:t>的重要部件</a:t>
            </a:r>
            <a:r>
              <a:rPr lang="zh-CN" altLang="zh-CN" dirty="0" smtClean="0"/>
              <a:t>。</a:t>
            </a:r>
            <a:r>
              <a:rPr lang="en-US" altLang="zh-CN" dirty="0" smtClean="0"/>
              <a:t>PDR</a:t>
            </a:r>
            <a:r>
              <a:rPr lang="zh-CN" altLang="zh-CN" dirty="0"/>
              <a:t>算法理论基础是人在行走时的步态和姿势是呈现一定规律性的。</a:t>
            </a:r>
            <a:r>
              <a:rPr lang="en-US" altLang="zh-CN" dirty="0"/>
              <a:t>PDR</a:t>
            </a:r>
            <a:r>
              <a:rPr lang="zh-CN" altLang="zh-CN" dirty="0"/>
              <a:t>算法</a:t>
            </a:r>
            <a:r>
              <a:rPr lang="zh-CN" altLang="zh-CN" dirty="0" smtClean="0"/>
              <a:t>示意图</a:t>
            </a:r>
            <a:r>
              <a:rPr lang="zh-CN" altLang="en-US" dirty="0" smtClean="0"/>
              <a:t>。</a:t>
            </a:r>
            <a:endParaRPr lang="zh-CN" altLang="zh-CN" dirty="0"/>
          </a:p>
        </p:txBody>
      </p:sp>
      <p:sp>
        <p:nvSpPr>
          <p:cNvPr id="2" name="标题 1"/>
          <p:cNvSpPr>
            <a:spLocks noGrp="1"/>
          </p:cNvSpPr>
          <p:nvPr>
            <p:ph type="title"/>
          </p:nvPr>
        </p:nvSpPr>
        <p:spPr/>
        <p:txBody>
          <a:bodyPr/>
          <a:lstStyle/>
          <a:p>
            <a:pPr lvl="0"/>
            <a:r>
              <a:rPr lang="en-US" altLang="zh-CN" dirty="0"/>
              <a:t>8.3.8  </a:t>
            </a:r>
            <a:r>
              <a:rPr lang="zh-CN" altLang="zh-CN" dirty="0"/>
              <a:t>行人航位推算法（</a:t>
            </a:r>
            <a:r>
              <a:rPr lang="en-US" altLang="zh-CN" dirty="0"/>
              <a:t>PDR</a:t>
            </a:r>
            <a:r>
              <a:rPr lang="zh-CN" altLang="zh-CN" dirty="0"/>
              <a:t>）</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3" name="图片 2">
            <a:extLst>
              <a:ext uri="{FF2B5EF4-FFF2-40B4-BE49-F238E27FC236}">
                <a16:creationId xmlns:a16="http://schemas.microsoft.com/office/drawing/2014/main" id="{000C0BC3-0A9E-4623-8729-E082D5C3BA2C}"/>
              </a:ext>
            </a:extLst>
          </p:cNvPr>
          <p:cNvPicPr>
            <a:picLocks noChangeAspect="1"/>
          </p:cNvPicPr>
          <p:nvPr/>
        </p:nvPicPr>
        <p:blipFill>
          <a:blip r:embed="rId3"/>
          <a:stretch>
            <a:fillRect/>
          </a:stretch>
        </p:blipFill>
        <p:spPr>
          <a:xfrm>
            <a:off x="1199456" y="3789040"/>
            <a:ext cx="3528392" cy="1680979"/>
          </a:xfrm>
          <a:prstGeom prst="rect">
            <a:avLst/>
          </a:prstGeom>
        </p:spPr>
      </p:pic>
      <p:sp>
        <p:nvSpPr>
          <p:cNvPr id="4" name="矩形 3"/>
          <p:cNvSpPr/>
          <p:nvPr/>
        </p:nvSpPr>
        <p:spPr>
          <a:xfrm>
            <a:off x="1199456" y="5949280"/>
            <a:ext cx="3456384" cy="461665"/>
          </a:xfrm>
          <a:prstGeom prst="rect">
            <a:avLst/>
          </a:prstGeom>
        </p:spPr>
        <p:txBody>
          <a:bodyPr wrap="square">
            <a:spAutoFit/>
          </a:bodyPr>
          <a:lstStyle/>
          <a:p>
            <a:pPr algn="ctr">
              <a:spcBef>
                <a:spcPct val="0"/>
              </a:spcBef>
            </a:pPr>
            <a:r>
              <a:rPr lang="zh-CN" altLang="zh-CN" sz="2400" b="1" dirty="0" smtClean="0">
                <a:solidFill>
                  <a:srgbClr val="000000"/>
                </a:solidFill>
              </a:rPr>
              <a:t>图</a:t>
            </a:r>
            <a:r>
              <a:rPr lang="en-US" altLang="zh-CN" sz="2400" b="1" dirty="0" smtClean="0">
                <a:solidFill>
                  <a:srgbClr val="000000"/>
                </a:solidFill>
              </a:rPr>
              <a:t>   </a:t>
            </a:r>
            <a:r>
              <a:rPr lang="en-US" altLang="zh-CN" sz="2400" b="1" dirty="0">
                <a:solidFill>
                  <a:srgbClr val="000000"/>
                </a:solidFill>
              </a:rPr>
              <a:t>PDR</a:t>
            </a:r>
            <a:r>
              <a:rPr lang="zh-CN" altLang="zh-CN" sz="2400" b="1" dirty="0">
                <a:solidFill>
                  <a:srgbClr val="000000"/>
                </a:solidFill>
              </a:rPr>
              <a:t>算法示意图</a:t>
            </a:r>
          </a:p>
        </p:txBody>
      </p:sp>
    </p:spTree>
    <p:extLst>
      <p:ext uri="{BB962C8B-B14F-4D97-AF65-F5344CB8AC3E}">
        <p14:creationId xmlns:p14="http://schemas.microsoft.com/office/powerpoint/2010/main" val="42095861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假设已知初始位置信息</a:t>
                </a:r>
                <a14:m>
                  <m:oMath xmlns:m="http://schemas.openxmlformats.org/officeDocument/2006/math">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dirty="0">
                                <a:latin typeface="Cambria Math" panose="02040503050406030204" pitchFamily="18" charset="0"/>
                              </a:rPr>
                              <m:t>1</m:t>
                            </m:r>
                          </m:sub>
                        </m:sSub>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dirty="0">
                                <a:latin typeface="Cambria Math" panose="02040503050406030204" pitchFamily="18" charset="0"/>
                              </a:rPr>
                              <m:t>1</m:t>
                            </m:r>
                          </m:sub>
                        </m:sSub>
                      </m:e>
                    </m:d>
                    <m:r>
                      <a:rPr lang="en-US" altLang="zh-CN" i="1" dirty="0">
                        <a:latin typeface="Cambria Math" panose="02040503050406030204" pitchFamily="18" charset="0"/>
                      </a:rPr>
                      <m:t> </m:t>
                    </m:r>
                  </m:oMath>
                </a14:m>
                <a:r>
                  <a:rPr lang="zh-CN" altLang="zh-CN" dirty="0"/>
                  <a:t>，推算下一点位置信息</a:t>
                </a:r>
                <a14:m>
                  <m:oMath xmlns:m="http://schemas.openxmlformats.org/officeDocument/2006/math">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1" i="0" dirty="0" smtClean="0">
                                <a:latin typeface="Cambria Math" panose="02040503050406030204" pitchFamily="18" charset="0"/>
                              </a:rPr>
                              <m:t>𝟐</m:t>
                            </m:r>
                          </m:sub>
                        </m:sSub>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b="1" i="0" dirty="0" smtClean="0">
                                <a:latin typeface="Cambria Math" panose="02040503050406030204" pitchFamily="18" charset="0"/>
                              </a:rPr>
                              <m:t>𝟐</m:t>
                            </m:r>
                          </m:sub>
                        </m:sSub>
                      </m:e>
                    </m:d>
                    <m:r>
                      <a:rPr lang="en-US" altLang="zh-CN" i="1" dirty="0">
                        <a:latin typeface="Cambria Math" panose="02040503050406030204" pitchFamily="18" charset="0"/>
                      </a:rPr>
                      <m:t> </m:t>
                    </m:r>
                  </m:oMath>
                </a14:m>
                <a:r>
                  <a:rPr lang="zh-CN" altLang="zh-CN" dirty="0"/>
                  <a:t>，推算公式为</a:t>
                </a:r>
                <a:endParaRPr lang="en-US" altLang="zh-CN" dirty="0"/>
              </a:p>
              <a:p>
                <a:pPr marL="0" indent="0">
                  <a:spcBef>
                    <a:spcPct val="0"/>
                  </a:spcBef>
                  <a:buNone/>
                </a:pPr>
                <a:endParaRPr lang="en-US" altLang="zh-CN" dirty="0"/>
              </a:p>
              <a:p>
                <a:pPr marL="0" indent="0">
                  <a:spcBef>
                    <a:spcPct val="0"/>
                  </a:spcBef>
                  <a:buNone/>
                </a:pPr>
                <a:r>
                  <a:rPr lang="en-US" altLang="zh-CN" dirty="0"/>
                  <a:t>                                     </a:t>
                </a:r>
              </a:p>
              <a:p>
                <a:pPr marL="0" indent="720000" algn="just">
                  <a:spcBef>
                    <a:spcPct val="0"/>
                  </a:spcBef>
                  <a:buNone/>
                </a:pPr>
                <a:r>
                  <a:rPr lang="en-US" altLang="zh-CN" dirty="0"/>
                  <a:t>	</a:t>
                </a:r>
                <a:r>
                  <a:rPr lang="zh-CN" altLang="en-US" dirty="0"/>
                  <a:t>同</a:t>
                </a:r>
                <a:r>
                  <a:rPr lang="zh-CN" altLang="zh-CN" dirty="0"/>
                  <a:t>理可得往后每一步的递推公式</a:t>
                </a:r>
                <a:r>
                  <a:rPr lang="zh-CN" altLang="zh-CN" dirty="0" smtClean="0"/>
                  <a:t>。行走</a:t>
                </a:r>
                <a:r>
                  <a:rPr lang="zh-CN" altLang="zh-CN" dirty="0"/>
                  <a:t>位移</a:t>
                </a:r>
                <a:r>
                  <a:rPr lang="en-US" altLang="zh-CN" i="1" dirty="0"/>
                  <a:t>S</a:t>
                </a:r>
                <a:r>
                  <a:rPr lang="zh-CN" altLang="zh-CN" dirty="0"/>
                  <a:t>和方向角</a:t>
                </a:r>
                <a14:m>
                  <m:oMath xmlns:m="http://schemas.openxmlformats.org/officeDocument/2006/math">
                    <m:r>
                      <a:rPr lang="zh-CN" altLang="zh-CN" i="1" dirty="0" smtClean="0">
                        <a:latin typeface="Cambria Math" panose="02040503050406030204" pitchFamily="18" charset="0"/>
                      </a:rPr>
                      <m:t>𝜃</m:t>
                    </m:r>
                  </m:oMath>
                </a14:m>
                <a:r>
                  <a:rPr lang="zh-CN" altLang="zh-CN" dirty="0"/>
                  <a:t>是两个关键因素。</a:t>
                </a:r>
                <a:r>
                  <a:rPr lang="en-US" altLang="zh-CN" i="1" dirty="0" smtClean="0"/>
                  <a:t>S</a:t>
                </a:r>
                <a:r>
                  <a:rPr lang="zh-CN" altLang="zh-CN" dirty="0" smtClean="0"/>
                  <a:t>通过</a:t>
                </a:r>
                <a:r>
                  <a:rPr lang="zh-CN" altLang="zh-CN" dirty="0"/>
                  <a:t>典型的步频</a:t>
                </a:r>
                <a:r>
                  <a:rPr lang="en-US" altLang="zh-CN" dirty="0"/>
                  <a:t>-</a:t>
                </a:r>
                <a:r>
                  <a:rPr lang="zh-CN" altLang="zh-CN" dirty="0"/>
                  <a:t>步长模型来估算，</a:t>
                </a:r>
                <a14:m>
                  <m:oMath xmlns:m="http://schemas.openxmlformats.org/officeDocument/2006/math">
                    <m:r>
                      <a:rPr lang="zh-CN" altLang="zh-CN" i="1" dirty="0">
                        <a:latin typeface="Cambria Math" panose="02040503050406030204" pitchFamily="18" charset="0"/>
                      </a:rPr>
                      <m:t>𝜃</m:t>
                    </m:r>
                  </m:oMath>
                </a14:m>
                <a:r>
                  <a:rPr lang="zh-CN" altLang="zh-CN" dirty="0"/>
                  <a:t>可以通过方向传感器直接获取或者通过与陀螺仪两者组合并结合地图约束信息来得到。</a:t>
                </a:r>
              </a:p>
              <a:p>
                <a:pPr marL="0" indent="0">
                  <a:spcBef>
                    <a:spcPct val="0"/>
                  </a:spcBef>
                  <a:buNone/>
                </a:pPr>
                <a:endParaRPr lang="zh-CN"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zh-CN" altLang="zh-CN" dirty="0"/>
              </a:p>
              <a:p>
                <a:pPr marL="0" indent="0">
                  <a:spcBef>
                    <a:spcPct val="0"/>
                  </a:spcBef>
                  <a:buNone/>
                </a:pPr>
                <a:r>
                  <a:rPr lang="en-US" altLang="zh-CN" dirty="0"/>
                  <a:t>	</a:t>
                </a:r>
                <a:endParaRPr lang="zh-CN" altLang="zh-CN" dirty="0"/>
              </a:p>
            </p:txBody>
          </p:sp>
        </mc:Choice>
        <mc:Fallback>
          <p:sp>
            <p:nvSpPr>
              <p:cNvPr id="9" name="内容占位符 2"/>
              <p:cNvSpPr txBox="1">
                <a:spLocks noRot="1" noChangeAspect="1" noMove="1" noResize="1" noEditPoints="1" noAdjustHandles="1" noChangeArrowheads="1" noChangeShapeType="1" noTextEdit="1"/>
              </p:cNvSpPr>
              <p:nvPr/>
            </p:nvSpPr>
            <p:spPr bwMode="auto">
              <a:xfrm>
                <a:off x="839416" y="1339977"/>
                <a:ext cx="10668000" cy="5185367"/>
              </a:xfrm>
              <a:prstGeom prst="rect">
                <a:avLst/>
              </a:prstGeom>
              <a:blipFill>
                <a:blip r:embed="rId4"/>
                <a:stretch>
                  <a:fillRect l="-1486" t="-1882" r="-14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标题 1"/>
          <p:cNvSpPr>
            <a:spLocks noGrp="1"/>
          </p:cNvSpPr>
          <p:nvPr>
            <p:ph type="title"/>
          </p:nvPr>
        </p:nvSpPr>
        <p:spPr/>
        <p:txBody>
          <a:bodyPr/>
          <a:lstStyle/>
          <a:p>
            <a:pPr lvl="0"/>
            <a:r>
              <a:rPr lang="en-US" altLang="zh-CN" dirty="0"/>
              <a:t>8.3.8  </a:t>
            </a:r>
            <a:r>
              <a:rPr lang="zh-CN" altLang="zh-CN" dirty="0"/>
              <a:t>行人航位推算法（</a:t>
            </a:r>
            <a:r>
              <a:rPr lang="en-US" altLang="zh-CN" dirty="0"/>
              <a:t>PDR</a:t>
            </a:r>
            <a:r>
              <a:rPr lang="zh-CN" altLang="zh-CN" dirty="0"/>
              <a:t>）</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357243896"/>
              </p:ext>
            </p:extLst>
          </p:nvPr>
        </p:nvGraphicFramePr>
        <p:xfrm>
          <a:off x="2135560" y="2504198"/>
          <a:ext cx="2081119" cy="812144"/>
        </p:xfrm>
        <a:graphic>
          <a:graphicData uri="http://schemas.openxmlformats.org/presentationml/2006/ole">
            <mc:AlternateContent xmlns:mc="http://schemas.openxmlformats.org/markup-compatibility/2006">
              <mc:Choice xmlns:v="urn:schemas-microsoft-com:vml" Requires="v">
                <p:oleObj spid="_x0000_s4100" r:id="rId5" imgW="1206500" imgH="482600" progId="Equation.DSMT4">
                  <p:embed/>
                </p:oleObj>
              </mc:Choice>
              <mc:Fallback>
                <p:oleObj r:id="rId5" imgW="1206500" imgH="4826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560" y="2504198"/>
                        <a:ext cx="2081119" cy="812144"/>
                      </a:xfrm>
                      <a:prstGeom prst="rect">
                        <a:avLst/>
                      </a:prstGeom>
                      <a:noFill/>
                    </p:spPr>
                  </p:pic>
                </p:oleObj>
              </mc:Fallback>
            </mc:AlternateContent>
          </a:graphicData>
        </a:graphic>
      </p:graphicFrame>
    </p:spTree>
    <p:extLst>
      <p:ext uri="{BB962C8B-B14F-4D97-AF65-F5344CB8AC3E}">
        <p14:creationId xmlns:p14="http://schemas.microsoft.com/office/powerpoint/2010/main" val="1237731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873208" cy="266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en-US" altLang="zh-CN" dirty="0" smtClean="0"/>
              <a:t>PDR</a:t>
            </a:r>
            <a:r>
              <a:rPr lang="zh-CN" altLang="zh-CN" dirty="0"/>
              <a:t>算法的优势在于弱依赖于加速度传感器的精度，而是根据行为规范对位置进行估算。</a:t>
            </a:r>
            <a:r>
              <a:rPr lang="en-US" altLang="zh-CN" dirty="0"/>
              <a:t>PDR</a:t>
            </a:r>
            <a:r>
              <a:rPr lang="zh-CN" altLang="zh-CN" dirty="0"/>
              <a:t>系统无需在建筑物内预装信标节点，利用惯性传感器计算步长和方向，即可推测出行人的踪迹。</a:t>
            </a:r>
            <a:r>
              <a:rPr lang="en-US" altLang="zh-CN" dirty="0">
                <a:solidFill>
                  <a:srgbClr val="000099"/>
                </a:solidFill>
              </a:rPr>
              <a:t>PDR</a:t>
            </a:r>
            <a:r>
              <a:rPr lang="zh-CN" altLang="zh-CN" dirty="0">
                <a:solidFill>
                  <a:srgbClr val="000099"/>
                </a:solidFill>
              </a:rPr>
              <a:t>算法的关键步骤分为步态检测、步长推算、方向推算三部分</a:t>
            </a:r>
            <a:r>
              <a:rPr lang="zh-CN" altLang="zh-CN" dirty="0"/>
              <a:t>。</a:t>
            </a:r>
            <a:r>
              <a:rPr lang="en-US" altLang="zh-CN" dirty="0"/>
              <a:t>PDR</a:t>
            </a:r>
            <a:r>
              <a:rPr lang="zh-CN" altLang="zh-CN" dirty="0"/>
              <a:t>系统</a:t>
            </a:r>
            <a:r>
              <a:rPr lang="zh-CN" altLang="zh-CN" dirty="0" smtClean="0"/>
              <a:t>结构图</a:t>
            </a:r>
            <a:endParaRPr lang="zh-CN" altLang="zh-CN" dirty="0"/>
          </a:p>
          <a:p>
            <a:pPr marL="0" indent="0">
              <a:spcBef>
                <a:spcPct val="0"/>
              </a:spcBef>
              <a:buNone/>
            </a:pPr>
            <a:endParaRPr lang="zh-CN"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zh-CN" altLang="zh-CN" dirty="0"/>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8.3.8  </a:t>
            </a:r>
            <a:r>
              <a:rPr lang="zh-CN" altLang="zh-CN" dirty="0"/>
              <a:t>行人航位推算法（</a:t>
            </a:r>
            <a:r>
              <a:rPr lang="en-US" altLang="zh-CN" dirty="0"/>
              <a:t>PDR</a:t>
            </a:r>
            <a:r>
              <a:rPr lang="zh-CN" altLang="zh-CN" dirty="0"/>
              <a:t>）</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pic>
        <p:nvPicPr>
          <p:cNvPr id="6" name="图片 5">
            <a:extLst>
              <a:ext uri="{FF2B5EF4-FFF2-40B4-BE49-F238E27FC236}">
                <a16:creationId xmlns:a16="http://schemas.microsoft.com/office/drawing/2014/main" id="{0923DB11-C62B-41E8-B5EA-EDCBD3BBEE1E}"/>
              </a:ext>
            </a:extLst>
          </p:cNvPr>
          <p:cNvPicPr>
            <a:picLocks noChangeAspect="1"/>
          </p:cNvPicPr>
          <p:nvPr/>
        </p:nvPicPr>
        <p:blipFill>
          <a:blip r:embed="rId3"/>
          <a:stretch>
            <a:fillRect/>
          </a:stretch>
        </p:blipFill>
        <p:spPr>
          <a:xfrm>
            <a:off x="1847528" y="4005064"/>
            <a:ext cx="8144281" cy="1872208"/>
          </a:xfrm>
          <a:prstGeom prst="rect">
            <a:avLst/>
          </a:prstGeom>
        </p:spPr>
      </p:pic>
      <p:sp>
        <p:nvSpPr>
          <p:cNvPr id="7" name="矩形 6"/>
          <p:cNvSpPr/>
          <p:nvPr/>
        </p:nvSpPr>
        <p:spPr>
          <a:xfrm>
            <a:off x="3857129" y="6136478"/>
            <a:ext cx="3934090" cy="461665"/>
          </a:xfrm>
          <a:prstGeom prst="rect">
            <a:avLst/>
          </a:prstGeom>
        </p:spPr>
        <p:txBody>
          <a:bodyPr wrap="square">
            <a:spAutoFit/>
          </a:bodyPr>
          <a:lstStyle/>
          <a:p>
            <a:pPr algn="ctr">
              <a:spcBef>
                <a:spcPct val="0"/>
              </a:spcBef>
            </a:pPr>
            <a:r>
              <a:rPr lang="zh-CN" altLang="zh-CN" sz="2400" b="1" dirty="0" smtClean="0">
                <a:solidFill>
                  <a:srgbClr val="000000"/>
                </a:solidFill>
              </a:rPr>
              <a:t>图</a:t>
            </a:r>
            <a:r>
              <a:rPr lang="en-US" altLang="zh-CN" sz="2400" b="1" dirty="0" smtClean="0">
                <a:solidFill>
                  <a:srgbClr val="000000"/>
                </a:solidFill>
              </a:rPr>
              <a:t>  PDR</a:t>
            </a:r>
            <a:r>
              <a:rPr lang="zh-CN" altLang="zh-CN" sz="2400" b="1" dirty="0">
                <a:solidFill>
                  <a:srgbClr val="000000"/>
                </a:solidFill>
              </a:rPr>
              <a:t>系统的结构框架</a:t>
            </a:r>
          </a:p>
        </p:txBody>
      </p:sp>
    </p:spTree>
    <p:extLst>
      <p:ext uri="{BB962C8B-B14F-4D97-AF65-F5344CB8AC3E}">
        <p14:creationId xmlns:p14="http://schemas.microsoft.com/office/powerpoint/2010/main" val="22483530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839416" y="1339977"/>
            <a:ext cx="10668000" cy="518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lvl="1" algn="just">
              <a:spcBef>
                <a:spcPct val="0"/>
              </a:spcBef>
              <a:buFont typeface="Wingdings" panose="05000000000000000000" pitchFamily="2" charset="2"/>
              <a:buChar char="n"/>
            </a:pPr>
            <a:r>
              <a:rPr lang="en-US" altLang="zh-CN" dirty="0"/>
              <a:t>	</a:t>
            </a:r>
            <a:r>
              <a:rPr lang="zh-CN" altLang="en-US" dirty="0"/>
              <a:t>优点：</a:t>
            </a:r>
            <a:r>
              <a:rPr lang="zh-CN" altLang="zh-CN" dirty="0"/>
              <a:t>实现简单、计算量小，可以方便地做到实时检测</a:t>
            </a:r>
            <a:r>
              <a:rPr lang="en-US" altLang="zh-CN" dirty="0"/>
              <a:t>;</a:t>
            </a:r>
            <a:r>
              <a:rPr lang="zh-CN" altLang="zh-CN" dirty="0"/>
              <a:t>能够应用到普通定位算法所依赖的无线信号覆盖不到的室内环境，同时可以和其他定位算法进行很好的融合</a:t>
            </a:r>
            <a:endParaRPr lang="en-US" altLang="zh-CN" dirty="0"/>
          </a:p>
          <a:p>
            <a:pPr lvl="1" algn="just">
              <a:spcBef>
                <a:spcPct val="0"/>
              </a:spcBef>
              <a:buFont typeface="Wingdings" panose="05000000000000000000" pitchFamily="2" charset="2"/>
              <a:buChar char="n"/>
            </a:pPr>
            <a:r>
              <a:rPr lang="zh-CN" altLang="en-US" dirty="0"/>
              <a:t>缺点：</a:t>
            </a:r>
            <a:r>
              <a:rPr lang="zh-CN" altLang="zh-CN" dirty="0"/>
              <a:t>存在累计误差，需要在定位过程中不断对当前坐标进行修正。</a:t>
            </a:r>
            <a:endParaRPr lang="en-US" altLang="zh-CN" dirty="0"/>
          </a:p>
          <a:p>
            <a:pPr lvl="1" algn="just">
              <a:spcBef>
                <a:spcPct val="0"/>
              </a:spcBef>
              <a:buFont typeface="Wingdings" panose="05000000000000000000" pitchFamily="2" charset="2"/>
              <a:buChar char="n"/>
            </a:pPr>
            <a:r>
              <a:rPr lang="zh-CN" altLang="en-US" dirty="0"/>
              <a:t>应用：</a:t>
            </a:r>
            <a:r>
              <a:rPr lang="zh-CN" altLang="zh-CN" dirty="0"/>
              <a:t>随时随地快速进行室内定位与跟踪，帮助工作人员在紧急情况下对建筑物内的人员实施搜寻、医疗救助；对建筑物内敏感区域人员进出流动进行监视；对用户进行快速的室内位置导航</a:t>
            </a:r>
            <a:r>
              <a:rPr lang="zh-CN" altLang="en-US" dirty="0"/>
              <a:t>。</a:t>
            </a:r>
            <a:endParaRPr lang="zh-CN" altLang="zh-CN" dirty="0"/>
          </a:p>
          <a:p>
            <a:pPr lvl="1">
              <a:spcBef>
                <a:spcPct val="0"/>
              </a:spcBef>
              <a:buFont typeface="Wingdings" panose="05000000000000000000" pitchFamily="2" charset="2"/>
              <a:buChar char="n"/>
            </a:pPr>
            <a:endParaRPr lang="en-US" altLang="zh-CN" dirty="0"/>
          </a:p>
        </p:txBody>
      </p:sp>
      <p:sp>
        <p:nvSpPr>
          <p:cNvPr id="2" name="标题 1"/>
          <p:cNvSpPr>
            <a:spLocks noGrp="1"/>
          </p:cNvSpPr>
          <p:nvPr>
            <p:ph type="title"/>
          </p:nvPr>
        </p:nvSpPr>
        <p:spPr/>
        <p:txBody>
          <a:bodyPr/>
          <a:lstStyle/>
          <a:p>
            <a:pPr lvl="0"/>
            <a:r>
              <a:rPr lang="en-US" altLang="zh-CN" dirty="0"/>
              <a:t>8.3.8  </a:t>
            </a:r>
            <a:r>
              <a:rPr lang="zh-CN" altLang="zh-CN" dirty="0"/>
              <a:t>行人航位推算法（</a:t>
            </a:r>
            <a:r>
              <a:rPr lang="en-US" altLang="zh-CN" dirty="0"/>
              <a:t>PDR</a:t>
            </a:r>
            <a:r>
              <a:rPr lang="zh-CN" altLang="zh-CN" dirty="0"/>
              <a:t>）</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41523989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9516" y="332656"/>
            <a:ext cx="8712968" cy="648072"/>
          </a:xfrm>
        </p:spPr>
        <p:txBody>
          <a:bodyPr/>
          <a:lstStyle/>
          <a:p>
            <a:r>
              <a:rPr lang="zh-CN" altLang="en-US" dirty="0"/>
              <a:t>第</a:t>
            </a:r>
            <a:r>
              <a:rPr lang="en-US" altLang="zh-CN" dirty="0"/>
              <a:t>8</a:t>
            </a:r>
            <a:r>
              <a:rPr lang="zh-CN" altLang="en-US" dirty="0"/>
              <a:t>章 定位技术和定位方法</a:t>
            </a:r>
            <a:br>
              <a:rPr lang="zh-CN" altLang="en-US" dirty="0"/>
            </a:br>
            <a:endParaRPr lang="zh-CN" altLang="en-US" dirty="0"/>
          </a:p>
        </p:txBody>
      </p:sp>
      <p:sp>
        <p:nvSpPr>
          <p:cNvPr id="3" name="文本占位符 2"/>
          <p:cNvSpPr>
            <a:spLocks noGrp="1"/>
          </p:cNvSpPr>
          <p:nvPr>
            <p:ph type="body" idx="1"/>
          </p:nvPr>
        </p:nvSpPr>
        <p:spPr/>
        <p:txBody>
          <a:bodyPr anchor="ctr"/>
          <a:lstStyle/>
          <a:p>
            <a:pPr marL="0" indent="0" algn="ctr">
              <a:spcBef>
                <a:spcPct val="0"/>
              </a:spcBef>
              <a:buNone/>
            </a:pPr>
            <a:r>
              <a:rPr lang="zh-CN" altLang="en-US" sz="4000" dirty="0"/>
              <a:t>本章小结</a:t>
            </a:r>
          </a:p>
        </p:txBody>
      </p:sp>
    </p:spTree>
    <p:extLst>
      <p:ext uri="{BB962C8B-B14F-4D97-AF65-F5344CB8AC3E}">
        <p14:creationId xmlns:p14="http://schemas.microsoft.com/office/powerpoint/2010/main" val="3281711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8</a:t>
            </a:r>
            <a:r>
              <a:rPr lang="zh-CN" altLang="en-US" dirty="0"/>
              <a:t>章 定位技术和定位方法</a:t>
            </a:r>
          </a:p>
        </p:txBody>
      </p:sp>
      <p:sp>
        <p:nvSpPr>
          <p:cNvPr id="4" name="内容占位符 2"/>
          <p:cNvSpPr txBox="1">
            <a:spLocks/>
          </p:cNvSpPr>
          <p:nvPr/>
        </p:nvSpPr>
        <p:spPr bwMode="auto">
          <a:xfrm>
            <a:off x="839416"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本章主要介绍了位置信息、定位技术和定位方法，定位技术包括基于</a:t>
            </a:r>
            <a:r>
              <a:rPr lang="en-US" altLang="zh-CN" dirty="0"/>
              <a:t>GPS</a:t>
            </a:r>
            <a:r>
              <a:rPr lang="zh-CN" altLang="zh-CN" dirty="0"/>
              <a:t>的定位，基于蜂窝基站的定位，以及无线室内环境定位中基于超声波、红外线、超宽带、</a:t>
            </a:r>
            <a:r>
              <a:rPr lang="en-US" altLang="zh-CN" dirty="0"/>
              <a:t>RFID</a:t>
            </a:r>
            <a:r>
              <a:rPr lang="zh-CN" altLang="zh-CN" dirty="0"/>
              <a:t>、</a:t>
            </a:r>
            <a:r>
              <a:rPr lang="en-US" altLang="zh-CN" dirty="0"/>
              <a:t>Wi-Fi</a:t>
            </a:r>
            <a:r>
              <a:rPr lang="zh-CN" altLang="zh-CN" dirty="0"/>
              <a:t>和蓝牙的定位技术。定位方法主要有时间到达法、时间到达差法、到达角度差法、位置指纹定位法、质心定位法、凸规划定位法、</a:t>
            </a:r>
            <a:r>
              <a:rPr lang="en-US" altLang="zh-CN" dirty="0"/>
              <a:t>DV-Hop</a:t>
            </a:r>
            <a:r>
              <a:rPr lang="zh-CN" altLang="zh-CN" dirty="0"/>
              <a:t>定位法及行人航位推算法。通过本章的学习，读者对常用的定位技术和定位方法有较全面的了解，为从事物联网应用的研究提供理论基础。</a:t>
            </a:r>
            <a:endParaRPr lang="en-US" altLang="zh-CN" dirty="0"/>
          </a:p>
          <a:p>
            <a:pPr lvl="2">
              <a:spcBef>
                <a:spcPct val="0"/>
              </a:spcBef>
            </a:pPr>
            <a:endParaRPr lang="en-US" altLang="zh-CN" dirty="0"/>
          </a:p>
        </p:txBody>
      </p:sp>
    </p:spTree>
    <p:extLst>
      <p:ext uri="{BB962C8B-B14F-4D97-AF65-F5344CB8AC3E}">
        <p14:creationId xmlns:p14="http://schemas.microsoft.com/office/powerpoint/2010/main" val="26047041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fld id="{0C913308-F349-4B6D-A68A-DD1791B4A57B}" type="slidenum">
              <a:rPr lang="zh-CN" altLang="en-US" smtClean="0"/>
              <a:pPr/>
              <a:t>8</a:t>
            </a:fld>
            <a:endParaRPr lang="zh-CN" altLang="en-US"/>
          </a:p>
        </p:txBody>
      </p:sp>
      <p:sp>
        <p:nvSpPr>
          <p:cNvPr id="8" name="Rectangle 2"/>
          <p:cNvSpPr txBox="1">
            <a:spLocks noChangeArrowheads="1"/>
          </p:cNvSpPr>
          <p:nvPr/>
        </p:nvSpPr>
        <p:spPr bwMode="auto">
          <a:xfrm>
            <a:off x="1271464" y="404664"/>
            <a:ext cx="727280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en-US" altLang="zh-CN" dirty="0"/>
              <a:t>8.2  </a:t>
            </a:r>
            <a:r>
              <a:rPr lang="zh-CN" altLang="en-US" dirty="0"/>
              <a:t>定位技术</a:t>
            </a:r>
          </a:p>
        </p:txBody>
      </p:sp>
      <p:sp>
        <p:nvSpPr>
          <p:cNvPr id="9" name="TextBox 8"/>
          <p:cNvSpPr txBox="1"/>
          <p:nvPr/>
        </p:nvSpPr>
        <p:spPr>
          <a:xfrm>
            <a:off x="1271464" y="2204864"/>
            <a:ext cx="6264696" cy="1746632"/>
          </a:xfrm>
          <a:prstGeom prst="rect">
            <a:avLst/>
          </a:prstGeom>
          <a:noFill/>
        </p:spPr>
        <p:txBody>
          <a:bodyPr wrap="square" rtlCol="0">
            <a:spAutoFit/>
          </a:bodyPr>
          <a:lstStyle>
            <a:defPPr>
              <a:defRPr lang="zh-CN"/>
            </a:defPPr>
            <a:lvl1pPr marR="0" lvl="0" indent="0" fontAlgn="auto">
              <a:lnSpc>
                <a:spcPts val="4320"/>
              </a:lnSpc>
              <a:spcBef>
                <a:spcPts val="0"/>
              </a:spcBef>
              <a:spcAft>
                <a:spcPts val="0"/>
              </a:spcAft>
              <a:buClrTx/>
              <a:buSzTx/>
              <a:buFontTx/>
              <a:buNone/>
              <a:tabLst/>
              <a:defRPr sz="3600" b="1">
                <a:solidFill>
                  <a:srgbClr val="000000"/>
                </a:solidFill>
                <a:effectLst/>
                <a:ea typeface="宋体" pitchFamily="2" charset="-122"/>
              </a:defRPr>
            </a:lvl1pPr>
          </a:lstStyle>
          <a:p>
            <a:r>
              <a:rPr lang="en-US" altLang="zh-CN" dirty="0"/>
              <a:t>8.2.1  </a:t>
            </a:r>
            <a:r>
              <a:rPr lang="zh-CN" altLang="en-US" dirty="0"/>
              <a:t>基于</a:t>
            </a:r>
            <a:r>
              <a:rPr lang="en-US" altLang="zh-CN" dirty="0"/>
              <a:t>GPS</a:t>
            </a:r>
            <a:r>
              <a:rPr lang="zh-CN" altLang="en-US" dirty="0"/>
              <a:t>的定位</a:t>
            </a:r>
            <a:endParaRPr lang="en-US" altLang="zh-CN" dirty="0"/>
          </a:p>
          <a:p>
            <a:r>
              <a:rPr lang="en-US" altLang="zh-CN" dirty="0"/>
              <a:t>8.2.2  </a:t>
            </a:r>
            <a:r>
              <a:rPr lang="zh-CN" altLang="en-US" dirty="0"/>
              <a:t>基于蜂窝基站的定位</a:t>
            </a:r>
            <a:endParaRPr lang="en-US" altLang="zh-CN" dirty="0"/>
          </a:p>
          <a:p>
            <a:r>
              <a:rPr lang="en-US" altLang="zh-CN" dirty="0"/>
              <a:t>8.2.3  </a:t>
            </a:r>
            <a:r>
              <a:rPr lang="zh-CN" altLang="en-US" dirty="0"/>
              <a:t>无线室内环境定位</a:t>
            </a:r>
            <a:endParaRPr lang="en-US" altLang="zh-CN" dirty="0"/>
          </a:p>
        </p:txBody>
      </p:sp>
    </p:spTree>
    <p:extLst>
      <p:ext uri="{BB962C8B-B14F-4D97-AF65-F5344CB8AC3E}">
        <p14:creationId xmlns:p14="http://schemas.microsoft.com/office/powerpoint/2010/main" val="27363468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a:spLocks/>
          </p:cNvSpPr>
          <p:nvPr/>
        </p:nvSpPr>
        <p:spPr bwMode="auto">
          <a:xfrm>
            <a:off x="762000" y="1339977"/>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10000"/>
              </a:spcBef>
              <a:spcAft>
                <a:spcPct val="0"/>
              </a:spcAft>
              <a:buClr>
                <a:schemeClr val="accent2"/>
              </a:buClr>
              <a:buFont typeface="Arial" pitchFamily="34" charset="0"/>
              <a:buChar char="•"/>
              <a:defRPr lang="zh-CN" altLang="zh-CN" sz="3200" b="1">
                <a:solidFill>
                  <a:srgbClr val="000000"/>
                </a:solidFill>
                <a:effectLst/>
                <a:latin typeface="宋体" pitchFamily="2" charset="-122"/>
                <a:ea typeface="宋体" pitchFamily="2" charset="-122"/>
                <a:cs typeface="+mn-cs"/>
              </a:defRPr>
            </a:lvl1pPr>
            <a:lvl2pPr marL="4572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2pPr>
            <a:lvl3pPr marL="914400" indent="0" algn="l" rtl="0" eaLnBrk="1" fontAlgn="base" hangingPunct="1">
              <a:spcBef>
                <a:spcPct val="10000"/>
              </a:spcBef>
              <a:spcAft>
                <a:spcPct val="0"/>
              </a:spcAft>
              <a:buClr>
                <a:schemeClr val="accent2"/>
              </a:buClr>
              <a:buFont typeface="Wingdings" pitchFamily="2" charset="2"/>
              <a:buNone/>
              <a:defRPr sz="3200" b="1">
                <a:solidFill>
                  <a:srgbClr val="000099"/>
                </a:solidFill>
                <a:latin typeface="宋体" pitchFamily="2" charset="-122"/>
                <a:ea typeface="宋体" pitchFamily="2" charset="-122"/>
              </a:defRPr>
            </a:lvl3pPr>
            <a:lvl4pPr marL="1371600" indent="0" algn="l" rtl="0" eaLnBrk="1" fontAlgn="base" hangingPunct="1">
              <a:spcBef>
                <a:spcPct val="10000"/>
              </a:spcBef>
              <a:spcAft>
                <a:spcPct val="0"/>
              </a:spcAft>
              <a:buClr>
                <a:schemeClr val="accent2"/>
              </a:buClr>
              <a:buFont typeface="Wingdings" pitchFamily="2" charset="2"/>
              <a:buNone/>
              <a:defRPr sz="3200" b="1">
                <a:solidFill>
                  <a:schemeClr val="accent5">
                    <a:lumMod val="75000"/>
                  </a:schemeClr>
                </a:solidFill>
                <a:latin typeface="宋体" pitchFamily="2" charset="-122"/>
                <a:ea typeface="宋体" pitchFamily="2" charset="-122"/>
              </a:defRPr>
            </a:lvl4pPr>
            <a:lvl5pPr marL="1828800" indent="0" algn="l" rtl="0" eaLnBrk="1" fontAlgn="base" hangingPunct="1">
              <a:spcBef>
                <a:spcPct val="10000"/>
              </a:spcBef>
              <a:spcAft>
                <a:spcPct val="0"/>
              </a:spcAft>
              <a:buClr>
                <a:schemeClr val="accent2"/>
              </a:buClr>
              <a:buFont typeface="Wingdings" pitchFamily="2" charset="2"/>
              <a:buNone/>
              <a:defRPr sz="3200" b="1">
                <a:solidFill>
                  <a:schemeClr val="accent6">
                    <a:lumMod val="75000"/>
                  </a:schemeClr>
                </a:solidFill>
                <a:latin typeface="宋体" pitchFamily="2" charset="-122"/>
                <a:ea typeface="宋体" pitchFamily="2" charset="-122"/>
              </a:defRPr>
            </a:lvl5pPr>
            <a:lvl6pPr marL="22860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6pPr>
            <a:lvl7pPr marL="27432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7pPr>
            <a:lvl8pPr marL="32004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8pPr>
            <a:lvl9pPr marL="3657600" indent="0" algn="l" rtl="0" eaLnBrk="1" fontAlgn="base" hangingPunct="1">
              <a:spcBef>
                <a:spcPct val="10000"/>
              </a:spcBef>
              <a:spcAft>
                <a:spcPct val="0"/>
              </a:spcAft>
              <a:buClr>
                <a:schemeClr val="accent2"/>
              </a:buClr>
              <a:buFont typeface="Wingdings" pitchFamily="2" charset="2"/>
              <a:buNone/>
              <a:defRPr sz="1400">
                <a:solidFill>
                  <a:schemeClr val="tx1"/>
                </a:solidFill>
                <a:latin typeface="+mn-lt"/>
                <a:ea typeface="+mn-ea"/>
              </a:defRPr>
            </a:lvl9pPr>
          </a:lstStyle>
          <a:p>
            <a:pPr marL="0" indent="720000" algn="just">
              <a:spcBef>
                <a:spcPct val="0"/>
              </a:spcBef>
              <a:buNone/>
            </a:pPr>
            <a:r>
              <a:rPr lang="en-US" altLang="zh-CN" dirty="0"/>
              <a:t>	</a:t>
            </a:r>
            <a:r>
              <a:rPr lang="zh-CN" altLang="zh-CN" dirty="0"/>
              <a:t>定位技术中有传统卫星定位系统，如全球定位系统、北斗定位系统，在室外空旷环境拥有较高的定位精度，但是，受制于信号强度，卫星定位信号很容易受到遮挡或干扰，导致卫星定位系统在城市、峡谷及室内环境定位不准甚至无法定位。</a:t>
            </a:r>
            <a:endParaRPr lang="en-US" altLang="zh-CN" dirty="0"/>
          </a:p>
          <a:p>
            <a:pPr marL="0" indent="0">
              <a:spcBef>
                <a:spcPct val="0"/>
              </a:spcBef>
              <a:buNone/>
            </a:pPr>
            <a:r>
              <a:rPr lang="en-US" altLang="zh-CN" dirty="0"/>
              <a:t>	</a:t>
            </a:r>
            <a:r>
              <a:rPr lang="zh-CN" altLang="zh-CN" dirty="0"/>
              <a:t>为了解决室内环境下的定位问题，近年来出现了很多室内定位技术，如</a:t>
            </a:r>
            <a:r>
              <a:rPr lang="zh-CN" altLang="zh-CN" dirty="0">
                <a:solidFill>
                  <a:schemeClr val="bg2"/>
                </a:solidFill>
              </a:rPr>
              <a:t>基站定位、无线局域网（</a:t>
            </a:r>
            <a:r>
              <a:rPr lang="en-US" altLang="zh-CN" dirty="0">
                <a:solidFill>
                  <a:schemeClr val="bg2"/>
                </a:solidFill>
              </a:rPr>
              <a:t>Wi-Fi</a:t>
            </a:r>
            <a:r>
              <a:rPr lang="zh-CN" altLang="zh-CN" dirty="0">
                <a:solidFill>
                  <a:schemeClr val="bg2"/>
                </a:solidFill>
              </a:rPr>
              <a:t>）定位</a:t>
            </a:r>
            <a:r>
              <a:rPr lang="zh-CN" altLang="zh-CN" dirty="0"/>
              <a:t>等。对室内定位相关理论方法的研究已经成为了定位导航领域的热点问题之一。</a:t>
            </a:r>
            <a:r>
              <a:rPr lang="en-US" altLang="zh-CN" dirty="0"/>
              <a:t>	</a:t>
            </a:r>
          </a:p>
          <a:p>
            <a:pPr marL="0" indent="0">
              <a:spcBef>
                <a:spcPct val="0"/>
              </a:spcBef>
              <a:buNone/>
            </a:pPr>
            <a:r>
              <a:rPr lang="en-US" altLang="zh-CN" dirty="0"/>
              <a:t>	</a:t>
            </a:r>
            <a:endParaRPr lang="zh-CN" altLang="zh-CN" dirty="0"/>
          </a:p>
        </p:txBody>
      </p:sp>
      <p:sp>
        <p:nvSpPr>
          <p:cNvPr id="2" name="标题 1"/>
          <p:cNvSpPr>
            <a:spLocks noGrp="1"/>
          </p:cNvSpPr>
          <p:nvPr>
            <p:ph type="title"/>
          </p:nvPr>
        </p:nvSpPr>
        <p:spPr/>
        <p:txBody>
          <a:bodyPr/>
          <a:lstStyle/>
          <a:p>
            <a:pPr lvl="0"/>
            <a:r>
              <a:rPr lang="en-US" altLang="zh-CN" dirty="0"/>
              <a:t>8.2  </a:t>
            </a:r>
            <a:r>
              <a:rPr lang="zh-CN" altLang="en-US" dirty="0"/>
              <a:t>定位技术</a:t>
            </a:r>
            <a:endParaRPr lang="en-US" altLang="zh-CN" dirty="0"/>
          </a:p>
        </p:txBody>
      </p:sp>
      <p:sp>
        <p:nvSpPr>
          <p:cNvPr id="5" name="矩形 4"/>
          <p:cNvSpPr/>
          <p:nvPr/>
        </p:nvSpPr>
        <p:spPr>
          <a:xfrm>
            <a:off x="3638673" y="1484784"/>
            <a:ext cx="184731" cy="369332"/>
          </a:xfrm>
          <a:prstGeom prst="rect">
            <a:avLst/>
          </a:prstGeom>
        </p:spPr>
        <p:txBody>
          <a:bodyPr wrap="none">
            <a:spAutoFit/>
          </a:bodyPr>
          <a:lstStyle/>
          <a:p>
            <a:pPr lvl="0"/>
            <a:endParaRPr lang="en-US" altLang="zh-CN" dirty="0"/>
          </a:p>
        </p:txBody>
      </p:sp>
    </p:spTree>
    <p:extLst>
      <p:ext uri="{BB962C8B-B14F-4D97-AF65-F5344CB8AC3E}">
        <p14:creationId xmlns:p14="http://schemas.microsoft.com/office/powerpoint/2010/main" val="18526518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主题1">
  <a:themeElements>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fontScheme name="1_Profile">
      <a:majorFont>
        <a:latin typeface="Book Antiqua"/>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2048960</TotalTime>
  <Words>3596</Words>
  <Application>Microsoft Office PowerPoint</Application>
  <PresentationFormat>宽屏</PresentationFormat>
  <Paragraphs>409</Paragraphs>
  <Slides>79</Slides>
  <Notes>52</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79</vt:i4>
      </vt:variant>
    </vt:vector>
  </HeadingPairs>
  <TitlesOfParts>
    <vt:vector size="91" baseType="lpstr">
      <vt:lpstr>MS UI Gothic</vt:lpstr>
      <vt:lpstr>黑体</vt:lpstr>
      <vt:lpstr>华文新魏</vt:lpstr>
      <vt:lpstr>宋体</vt:lpstr>
      <vt:lpstr>Arial</vt:lpstr>
      <vt:lpstr>Book Antiqua</vt:lpstr>
      <vt:lpstr>Calibri</vt:lpstr>
      <vt:lpstr>Cambria Math</vt:lpstr>
      <vt:lpstr>Times New Roman</vt:lpstr>
      <vt:lpstr>Wingdings</vt:lpstr>
      <vt:lpstr>主题1</vt:lpstr>
      <vt:lpstr>Equation.DSMT4</vt:lpstr>
      <vt:lpstr>第8章 定位技术和定位方法 </vt:lpstr>
      <vt:lpstr>PowerPoint 演示文稿</vt:lpstr>
      <vt:lpstr>第8章 定位技术和定位方法</vt:lpstr>
      <vt:lpstr>8.1  位置信息和位置服务</vt:lpstr>
      <vt:lpstr>8.1  位置信息和位置服务</vt:lpstr>
      <vt:lpstr>8.1  位置信息和位置服务</vt:lpstr>
      <vt:lpstr>8.2  定位技术</vt:lpstr>
      <vt:lpstr>PowerPoint 演示文稿</vt:lpstr>
      <vt:lpstr>8.2  定位技术</vt:lpstr>
      <vt:lpstr>8.2.1 基于GPS的定位</vt:lpstr>
      <vt:lpstr>8.2.1 基于GPS的定位</vt:lpstr>
      <vt:lpstr>8.2.1  基于GPS的定位</vt:lpstr>
      <vt:lpstr>8.2.1  基于GPS的定位</vt:lpstr>
      <vt:lpstr>8.2.2  基于蜂窝基站的定位</vt:lpstr>
      <vt:lpstr>8.2.2  基于蜂窝基站的定位</vt:lpstr>
      <vt:lpstr>8.2.2  基于蜂窝基站的定位</vt:lpstr>
      <vt:lpstr>8.2.2  基于蜂窝基站的定位</vt:lpstr>
      <vt:lpstr>8.2.2  基于蜂窝基站的定位</vt:lpstr>
      <vt:lpstr>8.2.2  基于蜂窝基站的定位</vt:lpstr>
      <vt:lpstr>8.2.2  基于蜂窝基站的定位</vt:lpstr>
      <vt:lpstr>8.2.2  基于蜂窝基站的定位</vt:lpstr>
      <vt:lpstr>8.2.2  基于蜂窝基站的定位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8.2.3  无线室内环境定位</vt:lpstr>
      <vt:lpstr>8.3  定位方法 </vt:lpstr>
      <vt:lpstr>PowerPoint 演示文稿</vt:lpstr>
      <vt:lpstr>8.3  定位方法</vt:lpstr>
      <vt:lpstr>8.3.1  时间到达法（TOA）</vt:lpstr>
      <vt:lpstr>8.3.1  时间到达法（TOA）</vt:lpstr>
      <vt:lpstr>8.3.1  时间到达法（TOA）</vt:lpstr>
      <vt:lpstr>8.3.1  时间到达法（TOA）</vt:lpstr>
      <vt:lpstr>8.3.2  时间到达差法（TDOA）</vt:lpstr>
      <vt:lpstr>8.3.2  时间到达差法（TDOA）</vt:lpstr>
      <vt:lpstr>8.3.2  时间到达差法（TDOA）</vt:lpstr>
      <vt:lpstr>8.3.2  时间到达差法（TDOA）</vt:lpstr>
      <vt:lpstr>8.3.3  到达角度差法（AOA）</vt:lpstr>
      <vt:lpstr>8.3.3  到达角度差法（AOA）</vt:lpstr>
      <vt:lpstr>8.3.3  到达角度差法（AOA）</vt:lpstr>
      <vt:lpstr>8.3.4  位置指纹定位法 </vt:lpstr>
      <vt:lpstr>8.3.4  位置指纹定位法 </vt:lpstr>
      <vt:lpstr>8.3.4  位置指纹定位法 </vt:lpstr>
      <vt:lpstr>8.3.4  位置指纹定位法 </vt:lpstr>
      <vt:lpstr>8.3.4  位置指纹定位法 </vt:lpstr>
      <vt:lpstr>8.3.4  位置指纹定位法 </vt:lpstr>
      <vt:lpstr>8.3.5  质心定位法 </vt:lpstr>
      <vt:lpstr>8.3.5  质心定位法</vt:lpstr>
      <vt:lpstr>8.3.6  凸规划定位法</vt:lpstr>
      <vt:lpstr>8.3.6  凸规划定位法</vt:lpstr>
      <vt:lpstr>8.3.7   DV-Hop定位法</vt:lpstr>
      <vt:lpstr>8.3.7   DV-Hop定位法</vt:lpstr>
      <vt:lpstr>8.3.7   DV-Hop定位法</vt:lpstr>
      <vt:lpstr>8.3.8  行人航位推算法（PDR）</vt:lpstr>
      <vt:lpstr>8.3.8  行人航位推算法（PDR）</vt:lpstr>
      <vt:lpstr>8.3.8  行人航位推算法（PDR）</vt:lpstr>
      <vt:lpstr>8.3.8  行人航位推算法（PDR）</vt:lpstr>
      <vt:lpstr>8.3.8  行人航位推算法（PDR）</vt:lpstr>
      <vt:lpstr>第8章 定位技术和定位方法 </vt:lpstr>
      <vt:lpstr>第8章 定位技术和定位方法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pku</dc:creator>
  <cp:lastModifiedBy>86136</cp:lastModifiedBy>
  <cp:revision>5103</cp:revision>
  <dcterms:created xsi:type="dcterms:W3CDTF">2013-10-09T06:36:40Z</dcterms:created>
  <dcterms:modified xsi:type="dcterms:W3CDTF">2020-11-02T08:40:31Z</dcterms:modified>
</cp:coreProperties>
</file>