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handoutMasterIdLst>
    <p:handoutMasterId r:id="rId75"/>
  </p:handoutMasterIdLst>
  <p:sldIdLst>
    <p:sldId id="591" r:id="rId2"/>
    <p:sldId id="732" r:id="rId3"/>
    <p:sldId id="588" r:id="rId4"/>
    <p:sldId id="590" r:id="rId5"/>
    <p:sldId id="733" r:id="rId6"/>
    <p:sldId id="905" r:id="rId7"/>
    <p:sldId id="596" r:id="rId8"/>
    <p:sldId id="598" r:id="rId9"/>
    <p:sldId id="735" r:id="rId10"/>
    <p:sldId id="736" r:id="rId11"/>
    <p:sldId id="601" r:id="rId12"/>
    <p:sldId id="602" r:id="rId13"/>
    <p:sldId id="906" r:id="rId14"/>
    <p:sldId id="737" r:id="rId15"/>
    <p:sldId id="738" r:id="rId16"/>
    <p:sldId id="907" r:id="rId17"/>
    <p:sldId id="739" r:id="rId18"/>
    <p:sldId id="740" r:id="rId19"/>
    <p:sldId id="741" r:id="rId20"/>
    <p:sldId id="742" r:id="rId21"/>
    <p:sldId id="743" r:id="rId22"/>
    <p:sldId id="744" r:id="rId23"/>
    <p:sldId id="745" r:id="rId24"/>
    <p:sldId id="908" r:id="rId25"/>
    <p:sldId id="746" r:id="rId26"/>
    <p:sldId id="747" r:id="rId27"/>
    <p:sldId id="748" r:id="rId28"/>
    <p:sldId id="750" r:id="rId29"/>
    <p:sldId id="749" r:id="rId30"/>
    <p:sldId id="592" r:id="rId31"/>
    <p:sldId id="751" r:id="rId32"/>
    <p:sldId id="752" r:id="rId33"/>
    <p:sldId id="909" r:id="rId34"/>
    <p:sldId id="910" r:id="rId35"/>
    <p:sldId id="754" r:id="rId36"/>
    <p:sldId id="755" r:id="rId37"/>
    <p:sldId id="757" r:id="rId38"/>
    <p:sldId id="758" r:id="rId39"/>
    <p:sldId id="759" r:id="rId40"/>
    <p:sldId id="760" r:id="rId41"/>
    <p:sldId id="761" r:id="rId42"/>
    <p:sldId id="762" r:id="rId43"/>
    <p:sldId id="763" r:id="rId44"/>
    <p:sldId id="764" r:id="rId45"/>
    <p:sldId id="765" r:id="rId46"/>
    <p:sldId id="766" r:id="rId47"/>
    <p:sldId id="767" r:id="rId48"/>
    <p:sldId id="768" r:id="rId49"/>
    <p:sldId id="769" r:id="rId50"/>
    <p:sldId id="770" r:id="rId51"/>
    <p:sldId id="771" r:id="rId52"/>
    <p:sldId id="772" r:id="rId53"/>
    <p:sldId id="775" r:id="rId54"/>
    <p:sldId id="773" r:id="rId55"/>
    <p:sldId id="774" r:id="rId56"/>
    <p:sldId id="776" r:id="rId57"/>
    <p:sldId id="777" r:id="rId58"/>
    <p:sldId id="778" r:id="rId59"/>
    <p:sldId id="780" r:id="rId60"/>
    <p:sldId id="782" r:id="rId61"/>
    <p:sldId id="783" r:id="rId62"/>
    <p:sldId id="784" r:id="rId63"/>
    <p:sldId id="785" r:id="rId64"/>
    <p:sldId id="593" r:id="rId65"/>
    <p:sldId id="786" r:id="rId66"/>
    <p:sldId id="787" r:id="rId67"/>
    <p:sldId id="788" r:id="rId68"/>
    <p:sldId id="789" r:id="rId69"/>
    <p:sldId id="790" r:id="rId70"/>
    <p:sldId id="791" r:id="rId71"/>
    <p:sldId id="792" r:id="rId72"/>
    <p:sldId id="904"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4FE1B69-908D-4E9A-A7F6-10F6F44214FF}">
          <p14:sldIdLst>
            <p14:sldId id="591"/>
            <p14:sldId id="732"/>
            <p14:sldId id="588"/>
            <p14:sldId id="590"/>
            <p14:sldId id="733"/>
            <p14:sldId id="905"/>
            <p14:sldId id="596"/>
            <p14:sldId id="598"/>
            <p14:sldId id="735"/>
            <p14:sldId id="736"/>
            <p14:sldId id="601"/>
            <p14:sldId id="602"/>
            <p14:sldId id="906"/>
            <p14:sldId id="737"/>
            <p14:sldId id="738"/>
            <p14:sldId id="907"/>
            <p14:sldId id="739"/>
            <p14:sldId id="740"/>
            <p14:sldId id="741"/>
            <p14:sldId id="742"/>
            <p14:sldId id="743"/>
            <p14:sldId id="744"/>
            <p14:sldId id="745"/>
            <p14:sldId id="908"/>
            <p14:sldId id="746"/>
            <p14:sldId id="747"/>
            <p14:sldId id="748"/>
            <p14:sldId id="750"/>
            <p14:sldId id="749"/>
            <p14:sldId id="592"/>
            <p14:sldId id="751"/>
            <p14:sldId id="752"/>
            <p14:sldId id="909"/>
            <p14:sldId id="910"/>
            <p14:sldId id="754"/>
            <p14:sldId id="755"/>
            <p14:sldId id="757"/>
            <p14:sldId id="758"/>
            <p14:sldId id="759"/>
            <p14:sldId id="760"/>
            <p14:sldId id="761"/>
            <p14:sldId id="762"/>
            <p14:sldId id="763"/>
            <p14:sldId id="764"/>
            <p14:sldId id="765"/>
            <p14:sldId id="766"/>
            <p14:sldId id="767"/>
            <p14:sldId id="768"/>
            <p14:sldId id="769"/>
            <p14:sldId id="770"/>
            <p14:sldId id="771"/>
            <p14:sldId id="772"/>
            <p14:sldId id="775"/>
            <p14:sldId id="773"/>
            <p14:sldId id="774"/>
            <p14:sldId id="776"/>
            <p14:sldId id="777"/>
            <p14:sldId id="778"/>
            <p14:sldId id="780"/>
            <p14:sldId id="782"/>
            <p14:sldId id="783"/>
            <p14:sldId id="784"/>
            <p14:sldId id="785"/>
            <p14:sldId id="593"/>
            <p14:sldId id="786"/>
            <p14:sldId id="787"/>
            <p14:sldId id="788"/>
            <p14:sldId id="789"/>
            <p14:sldId id="790"/>
            <p14:sldId id="791"/>
            <p14:sldId id="792"/>
            <p14:sldId id="9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fl" initial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99"/>
    <a:srgbClr val="0000FF"/>
    <a:srgbClr val="008000"/>
    <a:srgbClr val="66FFFF"/>
    <a:srgbClr val="FFFFFF"/>
    <a:srgbClr val="FF9933"/>
    <a:srgbClr val="FF00FF"/>
    <a:srgbClr val="99FF33"/>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18" autoAdjust="0"/>
    <p:restoredTop sz="90775" autoAdjust="0"/>
  </p:normalViewPr>
  <p:slideViewPr>
    <p:cSldViewPr>
      <p:cViewPr varScale="1">
        <p:scale>
          <a:sx n="104" d="100"/>
          <a:sy n="104" d="100"/>
        </p:scale>
        <p:origin x="1068" y="108"/>
      </p:cViewPr>
      <p:guideLst>
        <p:guide orient="horz" pos="2160"/>
        <p:guide pos="3840"/>
      </p:guideLst>
    </p:cSldViewPr>
  </p:slideViewPr>
  <p:outlineViewPr>
    <p:cViewPr>
      <p:scale>
        <a:sx n="33" d="100"/>
        <a:sy n="33" d="100"/>
      </p:scale>
      <p:origin x="0" y="13662"/>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9" d="100"/>
          <a:sy n="69" d="100"/>
        </p:scale>
        <p:origin x="2894"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96"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uqing" userId="375f49f74aef4dbf" providerId="LiveId" clId="{F3C20870-6BB9-47DF-AEE9-61006A23CB2A}"/>
    <pc:docChg chg="custSel addSld modSld">
      <pc:chgData name="Liu Yuqing" userId="375f49f74aef4dbf" providerId="LiveId" clId="{F3C20870-6BB9-47DF-AEE9-61006A23CB2A}" dt="2019-03-24T15:59:53.968" v="382" actId="20577"/>
      <pc:docMkLst>
        <pc:docMk/>
      </pc:docMkLst>
      <pc:sldChg chg="modSp">
        <pc:chgData name="Liu Yuqing" userId="375f49f74aef4dbf" providerId="LiveId" clId="{F3C20870-6BB9-47DF-AEE9-61006A23CB2A}" dt="2019-03-24T15:51:32.315" v="57" actId="20577"/>
        <pc:sldMkLst>
          <pc:docMk/>
          <pc:sldMk cId="2848414228" sldId="587"/>
        </pc:sldMkLst>
        <pc:spChg chg="mod">
          <ac:chgData name="Liu Yuqing" userId="375f49f74aef4dbf" providerId="LiveId" clId="{F3C20870-6BB9-47DF-AEE9-61006A23CB2A}" dt="2019-03-24T15:51:26.976" v="56"/>
          <ac:spMkLst>
            <pc:docMk/>
            <pc:sldMk cId="2848414228" sldId="587"/>
            <ac:spMk id="2" creationId="{00000000-0000-0000-0000-000000000000}"/>
          </ac:spMkLst>
        </pc:spChg>
        <pc:spChg chg="mod">
          <ac:chgData name="Liu Yuqing" userId="375f49f74aef4dbf" providerId="LiveId" clId="{F3C20870-6BB9-47DF-AEE9-61006A23CB2A}" dt="2019-03-24T15:51:32.315" v="57" actId="20577"/>
          <ac:spMkLst>
            <pc:docMk/>
            <pc:sldMk cId="2848414228" sldId="587"/>
            <ac:spMk id="3" creationId="{00000000-0000-0000-0000-000000000000}"/>
          </ac:spMkLst>
        </pc:spChg>
      </pc:sldChg>
      <pc:sldChg chg="modSp">
        <pc:chgData name="Liu Yuqing" userId="375f49f74aef4dbf" providerId="LiveId" clId="{F3C20870-6BB9-47DF-AEE9-61006A23CB2A}" dt="2019-03-24T15:56:51.236" v="116"/>
        <pc:sldMkLst>
          <pc:docMk/>
          <pc:sldMk cId="34062407" sldId="588"/>
        </pc:sldMkLst>
        <pc:spChg chg="mod">
          <ac:chgData name="Liu Yuqing" userId="375f49f74aef4dbf" providerId="LiveId" clId="{F3C20870-6BB9-47DF-AEE9-61006A23CB2A}" dt="2019-03-24T15:51:37.829" v="60"/>
          <ac:spMkLst>
            <pc:docMk/>
            <pc:sldMk cId="34062407" sldId="588"/>
            <ac:spMk id="2" creationId="{00000000-0000-0000-0000-000000000000}"/>
          </ac:spMkLst>
        </pc:spChg>
        <pc:spChg chg="mod">
          <ac:chgData name="Liu Yuqing" userId="375f49f74aef4dbf" providerId="LiveId" clId="{F3C20870-6BB9-47DF-AEE9-61006A23CB2A}" dt="2019-03-24T15:56:51.236" v="116"/>
          <ac:spMkLst>
            <pc:docMk/>
            <pc:sldMk cId="34062407" sldId="588"/>
            <ac:spMk id="3" creationId="{00000000-0000-0000-0000-000000000000}"/>
          </ac:spMkLst>
        </pc:spChg>
      </pc:sldChg>
      <pc:sldChg chg="modSp add">
        <pc:chgData name="Liu Yuqing" userId="375f49f74aef4dbf" providerId="LiveId" clId="{F3C20870-6BB9-47DF-AEE9-61006A23CB2A}" dt="2019-03-24T15:59:53.968" v="382" actId="20577"/>
        <pc:sldMkLst>
          <pc:docMk/>
          <pc:sldMk cId="1648965214" sldId="604"/>
        </pc:sldMkLst>
        <pc:spChg chg="mod">
          <ac:chgData name="Liu Yuqing" userId="375f49f74aef4dbf" providerId="LiveId" clId="{F3C20870-6BB9-47DF-AEE9-61006A23CB2A}" dt="2019-03-24T15:57:22.993" v="123"/>
          <ac:spMkLst>
            <pc:docMk/>
            <pc:sldMk cId="1648965214" sldId="604"/>
            <ac:spMk id="2" creationId="{00000000-0000-0000-0000-000000000000}"/>
          </ac:spMkLst>
        </pc:spChg>
        <pc:spChg chg="mod">
          <ac:chgData name="Liu Yuqing" userId="375f49f74aef4dbf" providerId="LiveId" clId="{F3C20870-6BB9-47DF-AEE9-61006A23CB2A}" dt="2019-03-24T15:59:53.968" v="382" actId="20577"/>
          <ac:spMkLst>
            <pc:docMk/>
            <pc:sldMk cId="1648965214" sldId="6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25CB-913F-4410-91BD-48A762C9DC70}" type="datetimeFigureOut">
              <a:rPr lang="zh-CN" altLang="en-US" smtClean="0"/>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8B612C-D3D4-4BDA-9305-1ED685AF70E3}" type="slidenum">
              <a:rPr lang="zh-CN" altLang="en-US" smtClean="0"/>
              <a:pPr/>
              <a:t>‹#›</a:t>
            </a:fld>
            <a:endParaRPr lang="zh-CN" altLang="en-US"/>
          </a:p>
        </p:txBody>
      </p:sp>
    </p:spTree>
    <p:extLst>
      <p:ext uri="{BB962C8B-B14F-4D97-AF65-F5344CB8AC3E}">
        <p14:creationId xmlns:p14="http://schemas.microsoft.com/office/powerpoint/2010/main" val="1705463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429E8-4728-489A-AEC4-EAFEEEA29CD3}" type="datetimeFigureOut">
              <a:rPr lang="zh-CN" altLang="en-US" smtClean="0"/>
              <a:pPr/>
              <a:t>2020/11/2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6AFCD-C1B8-46D9-82F4-F773813E8FFF}" type="slidenum">
              <a:rPr lang="zh-CN" altLang="en-US" smtClean="0"/>
              <a:pPr/>
              <a:t>‹#›</a:t>
            </a:fld>
            <a:endParaRPr lang="zh-CN" altLang="en-US"/>
          </a:p>
        </p:txBody>
      </p:sp>
    </p:spTree>
    <p:extLst>
      <p:ext uri="{BB962C8B-B14F-4D97-AF65-F5344CB8AC3E}">
        <p14:creationId xmlns:p14="http://schemas.microsoft.com/office/powerpoint/2010/main" val="3424616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AFCD-C1B8-46D9-82F4-F773813E8FFF}" type="slidenum">
              <a:rPr lang="zh-CN" altLang="en-US" smtClean="0"/>
              <a:pPr/>
              <a:t>18</a:t>
            </a:fld>
            <a:endParaRPr lang="zh-CN" altLang="en-US"/>
          </a:p>
        </p:txBody>
      </p:sp>
    </p:spTree>
    <p:extLst>
      <p:ext uri="{BB962C8B-B14F-4D97-AF65-F5344CB8AC3E}">
        <p14:creationId xmlns:p14="http://schemas.microsoft.com/office/powerpoint/2010/main" val="40206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1339977"/>
            <a:ext cx="10668000" cy="4967287"/>
          </a:xfrm>
        </p:spPr>
        <p:txBody>
          <a:bodyPr/>
          <a:lstStyle>
            <a:lvl1pPr>
              <a:defRPr sz="3200">
                <a:solidFill>
                  <a:srgbClr val="000000"/>
                </a:solidFill>
              </a:defRPr>
            </a:lvl1pPr>
            <a:lvl2pPr>
              <a:defRPr sz="3200"/>
            </a:lvl2pPr>
            <a:lvl3pPr>
              <a:defRPr sz="3200"/>
            </a:lvl3pPr>
            <a:lvl4pPr>
              <a:defRPr sz="3200">
                <a:solidFill>
                  <a:schemeClr val="accent5">
                    <a:lumMod val="75000"/>
                  </a:schemeClr>
                </a:solidFill>
              </a:defRPr>
            </a:lvl4pPr>
            <a:lvl5pPr>
              <a:defRPr sz="3200">
                <a:solidFill>
                  <a:schemeClr val="accent6">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091480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332656"/>
            <a:ext cx="8712968" cy="648072"/>
          </a:xfrm>
          <a:prstGeom prst="rect">
            <a:avLst/>
          </a:prstGeom>
        </p:spPr>
        <p:txBody>
          <a:bodyPr anchor="t"/>
          <a:lstStyle>
            <a:lvl1pPr algn="ctr">
              <a:defRPr sz="4000" b="1" cap="all">
                <a:solidFill>
                  <a:srgbClr val="000099"/>
                </a:solidFill>
              </a:defRPr>
            </a:lvl1pPr>
          </a:lstStyle>
          <a:p>
            <a:r>
              <a:rPr lang="zh-CN" altLang="en-US" dirty="0" smtClean="0"/>
              <a:t>物联网技术概论</a:t>
            </a:r>
            <a:endParaRPr lang="zh-CN" altLang="en-US" dirty="0"/>
          </a:p>
        </p:txBody>
      </p:sp>
      <p:sp>
        <p:nvSpPr>
          <p:cNvPr id="3" name="文本占位符 2"/>
          <p:cNvSpPr>
            <a:spLocks noGrp="1"/>
          </p:cNvSpPr>
          <p:nvPr>
            <p:ph type="body" idx="1" hasCustomPrompt="1"/>
          </p:nvPr>
        </p:nvSpPr>
        <p:spPr>
          <a:xfrm>
            <a:off x="1127448" y="1844824"/>
            <a:ext cx="10363200" cy="2736304"/>
          </a:xfrm>
        </p:spPr>
        <p:txBody>
          <a:bodyPr anchor="b"/>
          <a:lstStyle>
            <a:lvl1pPr marL="457200" indent="-457200">
              <a:buFont typeface="Arial" pitchFamily="34" charset="0"/>
              <a:buChar char="•"/>
              <a:defRPr sz="3200" b="1">
                <a:solidFill>
                  <a:srgbClr val="000000"/>
                </a:solidFill>
                <a:latin typeface="宋体" pitchFamily="2" charset="-122"/>
                <a:ea typeface="宋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第</a:t>
            </a:r>
            <a:r>
              <a:rPr lang="en-US" altLang="zh-CN" dirty="0" smtClean="0"/>
              <a:t>1</a:t>
            </a:r>
            <a:r>
              <a:rPr lang="zh-CN" altLang="en-US" dirty="0" smtClean="0"/>
              <a:t>章</a:t>
            </a:r>
            <a:endParaRPr lang="en-US" altLang="zh-CN" dirty="0" smtClean="0"/>
          </a:p>
          <a:p>
            <a:pPr lvl="0"/>
            <a:r>
              <a:rPr lang="zh-CN" altLang="en-US" dirty="0" smtClean="0"/>
              <a:t>第</a:t>
            </a:r>
            <a:r>
              <a:rPr lang="en-US" altLang="zh-CN" dirty="0" smtClean="0"/>
              <a:t>2</a:t>
            </a:r>
            <a:r>
              <a:rPr lang="zh-CN" altLang="en-US" dirty="0" smtClean="0"/>
              <a:t>章</a:t>
            </a:r>
            <a:endParaRPr lang="en-US" altLang="zh-CN" dirty="0" smtClean="0"/>
          </a:p>
          <a:p>
            <a:pPr lvl="0"/>
            <a:r>
              <a:rPr lang="zh-CN" altLang="en-US" dirty="0" smtClean="0"/>
              <a:t>第</a:t>
            </a:r>
            <a:r>
              <a:rPr lang="en-US" altLang="zh-CN" dirty="0" smtClean="0"/>
              <a:t>3</a:t>
            </a:r>
            <a:r>
              <a:rPr lang="zh-CN" altLang="en-US" dirty="0" smtClean="0"/>
              <a:t>章</a:t>
            </a:r>
            <a:endParaRPr lang="en-US" altLang="zh-CN" dirty="0" smtClean="0"/>
          </a:p>
          <a:p>
            <a:pPr lvl="0"/>
            <a:r>
              <a:rPr lang="zh-CN" altLang="en-US" dirty="0" smtClean="0"/>
              <a:t>第</a:t>
            </a:r>
            <a:r>
              <a:rPr lang="en-US" altLang="zh-CN" dirty="0" smtClean="0"/>
              <a:t>4</a:t>
            </a:r>
            <a:r>
              <a:rPr lang="zh-CN" altLang="en-US" dirty="0" smtClean="0"/>
              <a:t>章</a:t>
            </a:r>
            <a:endParaRPr lang="en-US" altLang="zh-CN" dirty="0" smtClean="0"/>
          </a:p>
          <a:p>
            <a:pPr lvl="0"/>
            <a:endParaRPr lang="zh-CN" altLang="en-US" dirty="0"/>
          </a:p>
        </p:txBody>
      </p:sp>
    </p:spTree>
    <p:extLst>
      <p:ext uri="{BB962C8B-B14F-4D97-AF65-F5344CB8AC3E}">
        <p14:creationId xmlns:p14="http://schemas.microsoft.com/office/powerpoint/2010/main" val="190514612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a:t>
            </a:r>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14436" name="AutoShape 4"/>
          <p:cNvSpPr>
            <a:spLocks noChangeArrowheads="1"/>
          </p:cNvSpPr>
          <p:nvPr/>
        </p:nvSpPr>
        <p:spPr bwMode="auto">
          <a:xfrm>
            <a:off x="814918" y="1125539"/>
            <a:ext cx="10610849"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2060"/>
          </a:solidFill>
          <a:ln w="9525">
            <a:solidFill>
              <a:srgbClr val="000000"/>
            </a:solidFill>
            <a:round/>
            <a:headEnd/>
            <a:tailEnd/>
          </a:ln>
        </p:spPr>
        <p:txBody>
          <a:bodyPr/>
          <a:lstStyle/>
          <a:p>
            <a:pPr>
              <a:defRPr/>
            </a:pPr>
            <a:endParaRPr lang="zh-CN" altLang="zh-CN" sz="2400" b="0" i="0">
              <a:solidFill>
                <a:srgbClr val="000000"/>
              </a:solidFill>
            </a:endParaRPr>
          </a:p>
        </p:txBody>
      </p:sp>
      <p:pic>
        <p:nvPicPr>
          <p:cNvPr id="9" name="图片 8">
            <a:extLst>
              <a:ext uri="{FF2B5EF4-FFF2-40B4-BE49-F238E27FC236}">
                <a16:creationId xmlns:a16="http://schemas.microsoft.com/office/drawing/2014/main" id="{B61F17EA-31DC-4498-B59C-B6430A0CC3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0" y="-27384"/>
            <a:ext cx="1224136" cy="1224136"/>
          </a:xfrm>
          <a:prstGeom prst="rect">
            <a:avLst/>
          </a:prstGeom>
        </p:spPr>
      </p:pic>
      <p:sp>
        <p:nvSpPr>
          <p:cNvPr id="8" name="标题 5"/>
          <p:cNvSpPr txBox="1">
            <a:spLocks/>
          </p:cNvSpPr>
          <p:nvPr/>
        </p:nvSpPr>
        <p:spPr>
          <a:xfrm>
            <a:off x="10031760" y="260648"/>
            <a:ext cx="2160240" cy="432048"/>
          </a:xfrm>
          <a:prstGeom prst="rect">
            <a:avLst/>
          </a:prstGeom>
        </p:spPr>
        <p:txBody>
          <a:bodyPr/>
          <a:lstStyle>
            <a:lvl1pPr algn="l" rtl="0" eaLnBrk="1" fontAlgn="base" hangingPunct="1">
              <a:spcBef>
                <a:spcPct val="0"/>
              </a:spcBef>
              <a:spcAft>
                <a:spcPct val="0"/>
              </a:spcAft>
              <a:defRPr sz="2000">
                <a:solidFill>
                  <a:srgbClr val="000000"/>
                </a:solidFill>
                <a:latin typeface="华文新魏" pitchFamily="2" charset="-122"/>
                <a:ea typeface="华文新魏" pitchFamily="2" charset="-122"/>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smtClean="0"/>
              <a:t>   物联网技术概论</a:t>
            </a:r>
            <a:endParaRPr lang="zh-CN" altLang="en-US" dirty="0"/>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smtClean="0">
          <a:solidFill>
            <a:srgbClr val="000099"/>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rgbClr val="000099"/>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83432" y="2564904"/>
            <a:ext cx="10363200" cy="1296144"/>
          </a:xfrm>
        </p:spPr>
        <p:txBody>
          <a:bodyPr/>
          <a:lstStyle/>
          <a:p>
            <a:pPr marL="0" indent="0" algn="ctr">
              <a:buNone/>
            </a:pPr>
            <a:r>
              <a:rPr lang="zh-CN" altLang="en-US" sz="5400" dirty="0" smtClean="0">
                <a:solidFill>
                  <a:srgbClr val="00B0F0"/>
                </a:solidFill>
                <a:latin typeface="+mj-ea"/>
                <a:ea typeface="+mj-ea"/>
              </a:rPr>
              <a:t>第九章 </a:t>
            </a:r>
            <a:r>
              <a:rPr lang="zh-CN" altLang="zh-CN" sz="5400" dirty="0" smtClean="0">
                <a:solidFill>
                  <a:srgbClr val="00B0F0"/>
                </a:solidFill>
                <a:latin typeface="+mj-ea"/>
                <a:ea typeface="+mj-ea"/>
              </a:rPr>
              <a:t>数据处理</a:t>
            </a:r>
            <a:r>
              <a:rPr lang="zh-CN" altLang="zh-CN" sz="5400" dirty="0">
                <a:solidFill>
                  <a:srgbClr val="00B0F0"/>
                </a:solidFill>
                <a:latin typeface="+mj-ea"/>
                <a:ea typeface="+mj-ea"/>
              </a:rPr>
              <a:t>与智能</a:t>
            </a:r>
            <a:r>
              <a:rPr lang="zh-CN" altLang="zh-CN" sz="5400" dirty="0" smtClean="0">
                <a:solidFill>
                  <a:srgbClr val="00B0F0"/>
                </a:solidFill>
                <a:latin typeface="+mj-ea"/>
                <a:ea typeface="+mj-ea"/>
              </a:rPr>
              <a:t>决策</a:t>
            </a:r>
            <a:endParaRPr lang="zh-CN" altLang="zh-CN" sz="5400" dirty="0">
              <a:solidFill>
                <a:srgbClr val="00B0F0"/>
              </a:solidFill>
              <a:latin typeface="+mj-ea"/>
              <a:ea typeface="+mj-ea"/>
            </a:endParaRPr>
          </a:p>
        </p:txBody>
      </p:sp>
    </p:spTree>
    <p:extLst>
      <p:ext uri="{BB962C8B-B14F-4D97-AF65-F5344CB8AC3E}">
        <p14:creationId xmlns:p14="http://schemas.microsoft.com/office/powerpoint/2010/main" val="25568992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组成</a:t>
            </a:r>
            <a:endParaRPr lang="en-US" altLang="zh-CN" dirty="0" smtClean="0"/>
          </a:p>
          <a:p>
            <a:pPr lvl="1" algn="just"/>
            <a:r>
              <a:rPr lang="zh-CN" altLang="zh-CN" dirty="0"/>
              <a:t>资源监控  监控和计量云系统资源的使用情况，以便作出迅速反应，完成节点同步配置、负载均衡配置和资源监控，确保资源能顺利分配给合适的用户</a:t>
            </a:r>
            <a:r>
              <a:rPr lang="zh-CN" altLang="zh-CN" dirty="0" smtClean="0"/>
              <a:t>。</a:t>
            </a:r>
            <a:endParaRPr lang="en-US" altLang="zh-CN" dirty="0" smtClean="0"/>
          </a:p>
          <a:p>
            <a:pPr lvl="1" algn="just"/>
            <a:r>
              <a:rPr lang="zh-CN" altLang="zh-CN" dirty="0"/>
              <a:t>服务器集群  虚拟的或物理的服务器，由管理系统管理，负责高并发量的用户请求处理、大运算量计算处理、用户</a:t>
            </a:r>
            <a:r>
              <a:rPr lang="en-US" altLang="zh-CN" dirty="0"/>
              <a:t>Web</a:t>
            </a:r>
            <a:r>
              <a:rPr lang="zh-CN" altLang="zh-CN" dirty="0"/>
              <a:t>应用服务，云数据存储时采用数据切割算法，而且使用并行方式来上传和下载大容量数据。</a:t>
            </a:r>
          </a:p>
          <a:p>
            <a:pPr lvl="1"/>
            <a:endParaRPr lang="en-US" altLang="zh-CN" dirty="0" smtClean="0"/>
          </a:p>
        </p:txBody>
      </p:sp>
      <p:sp>
        <p:nvSpPr>
          <p:cNvPr id="2" name="标题 1"/>
          <p:cNvSpPr>
            <a:spLocks noGrp="1"/>
          </p:cNvSpPr>
          <p:nvPr>
            <p:ph type="title" idx="4294967295"/>
          </p:nvPr>
        </p:nvSpPr>
        <p:spPr>
          <a:xfrm>
            <a:off x="1199456" y="260648"/>
            <a:ext cx="9145588" cy="647700"/>
          </a:xfrm>
          <a:prstGeom prst="rect">
            <a:avLst/>
          </a:prstGeom>
        </p:spPr>
        <p:txBody>
          <a:bodyPr/>
          <a:lstStyle/>
          <a:p>
            <a:r>
              <a:rPr lang="en-US" altLang="zh-CN" b="1" dirty="0">
                <a:solidFill>
                  <a:srgbClr val="000099"/>
                </a:solidFill>
                <a:latin typeface="+mn-lt"/>
              </a:rPr>
              <a:t>9.1.1  </a:t>
            </a:r>
            <a:r>
              <a:rPr lang="zh-CN" altLang="en-US" b="1" dirty="0">
                <a:solidFill>
                  <a:srgbClr val="000099"/>
                </a:solidFill>
                <a:latin typeface="+mn-lt"/>
              </a:rPr>
              <a:t>云计算体系架构</a:t>
            </a:r>
            <a:r>
              <a:rPr lang="en-US" altLang="zh-CN" b="1" dirty="0">
                <a:solidFill>
                  <a:srgbClr val="000099"/>
                </a:solidFill>
                <a:latin typeface="+mn-lt"/>
              </a:rPr>
              <a:t/>
            </a:r>
            <a:br>
              <a:rPr lang="en-US"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149920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smtClean="0"/>
              <a:t>什么是云服务</a:t>
            </a:r>
            <a:endParaRPr lang="en-US" altLang="zh-CN" dirty="0" smtClean="0"/>
          </a:p>
          <a:p>
            <a:pPr lvl="1" algn="just"/>
            <a:r>
              <a:rPr lang="zh-CN" altLang="zh-CN" dirty="0"/>
              <a:t>云计算服务表现形式多种多样，简单的云计算在人们日常网络应用中随处可见，云计算服务提供方式</a:t>
            </a:r>
            <a:r>
              <a:rPr lang="zh-CN" altLang="zh-CN" dirty="0" smtClean="0"/>
              <a:t>包含</a:t>
            </a:r>
            <a:r>
              <a:rPr lang="zh-CN" altLang="en-US" dirty="0" smtClean="0"/>
              <a:t>：</a:t>
            </a:r>
            <a:endParaRPr lang="zh-CN" altLang="en-US" dirty="0"/>
          </a:p>
          <a:p>
            <a:pPr marL="355600" lvl="1" indent="0" algn="just">
              <a:buNone/>
            </a:pPr>
            <a:endParaRPr lang="en-US" altLang="zh-CN" dirty="0" smtClean="0"/>
          </a:p>
        </p:txBody>
      </p:sp>
      <p:sp>
        <p:nvSpPr>
          <p:cNvPr id="7" name="标题 1"/>
          <p:cNvSpPr txBox="1">
            <a:spLocks/>
          </p:cNvSpPr>
          <p:nvPr/>
        </p:nvSpPr>
        <p:spPr>
          <a:xfrm>
            <a:off x="1199456" y="332656"/>
            <a:ext cx="9001000" cy="648072"/>
          </a:xfrm>
          <a:prstGeom prst="rect">
            <a:avLst/>
          </a:prstGeom>
        </p:spPr>
        <p:txBody>
          <a:bodyPr/>
          <a:lstStyle>
            <a:lvl1pPr lvl="0" fontAlgn="base">
              <a:spcBef>
                <a:spcPct val="0"/>
              </a:spcBef>
              <a:spcAft>
                <a:spcPct val="0"/>
              </a:spcAft>
              <a:defRPr sz="4200" b="1" baseline="0">
                <a:solidFill>
                  <a:srgbClr val="000099"/>
                </a:solidFill>
                <a:ea typeface="+mj-ea"/>
                <a:cs typeface="+mj-cs"/>
              </a:defRPr>
            </a:lvl1pPr>
            <a:lvl2pPr fontAlgn="base">
              <a:spcBef>
                <a:spcPct val="0"/>
              </a:spcBef>
              <a:spcAft>
                <a:spcPct val="0"/>
              </a:spcAft>
              <a:defRPr sz="4200">
                <a:solidFill>
                  <a:schemeClr val="tx2"/>
                </a:solidFill>
                <a:latin typeface="Book Antiqua" pitchFamily="18" charset="0"/>
                <a:ea typeface="黑体" pitchFamily="2" charset="-122"/>
              </a:defRPr>
            </a:lvl2pPr>
            <a:lvl3pPr fontAlgn="base">
              <a:spcBef>
                <a:spcPct val="0"/>
              </a:spcBef>
              <a:spcAft>
                <a:spcPct val="0"/>
              </a:spcAft>
              <a:defRPr sz="4200">
                <a:solidFill>
                  <a:schemeClr val="tx2"/>
                </a:solidFill>
                <a:latin typeface="Book Antiqua" pitchFamily="18" charset="0"/>
                <a:ea typeface="黑体" pitchFamily="2" charset="-122"/>
              </a:defRPr>
            </a:lvl3pPr>
            <a:lvl4pPr fontAlgn="base">
              <a:spcBef>
                <a:spcPct val="0"/>
              </a:spcBef>
              <a:spcAft>
                <a:spcPct val="0"/>
              </a:spcAft>
              <a:defRPr sz="4200">
                <a:solidFill>
                  <a:schemeClr val="tx2"/>
                </a:solidFill>
                <a:latin typeface="Book Antiqua" pitchFamily="18" charset="0"/>
                <a:ea typeface="黑体" pitchFamily="2" charset="-122"/>
              </a:defRPr>
            </a:lvl4pPr>
            <a:lvl5pPr fontAlgn="base">
              <a:spcBef>
                <a:spcPct val="0"/>
              </a:spcBef>
              <a:spcAft>
                <a:spcPct val="0"/>
              </a:spcAft>
              <a:defRPr sz="4200">
                <a:solidFill>
                  <a:schemeClr val="tx2"/>
                </a:solidFill>
                <a:latin typeface="Book Antiqua" pitchFamily="18" charset="0"/>
                <a:ea typeface="黑体" pitchFamily="2" charset="-122"/>
              </a:defRPr>
            </a:lvl5pPr>
            <a:lvl6pPr marL="457200" fontAlgn="base">
              <a:spcBef>
                <a:spcPct val="0"/>
              </a:spcBef>
              <a:spcAft>
                <a:spcPct val="0"/>
              </a:spcAft>
              <a:defRPr sz="4200">
                <a:solidFill>
                  <a:schemeClr val="tx2"/>
                </a:solidFill>
                <a:latin typeface="Book Antiqua" pitchFamily="18" charset="0"/>
                <a:ea typeface="黑体" pitchFamily="2" charset="-122"/>
              </a:defRPr>
            </a:lvl6pPr>
            <a:lvl7pPr marL="914400" fontAlgn="base">
              <a:spcBef>
                <a:spcPct val="0"/>
              </a:spcBef>
              <a:spcAft>
                <a:spcPct val="0"/>
              </a:spcAft>
              <a:defRPr sz="4200">
                <a:solidFill>
                  <a:schemeClr val="tx2"/>
                </a:solidFill>
                <a:latin typeface="Book Antiqua" pitchFamily="18" charset="0"/>
                <a:ea typeface="黑体" pitchFamily="2" charset="-122"/>
              </a:defRPr>
            </a:lvl7pPr>
            <a:lvl8pPr marL="1371600" fontAlgn="base">
              <a:spcBef>
                <a:spcPct val="0"/>
              </a:spcBef>
              <a:spcAft>
                <a:spcPct val="0"/>
              </a:spcAft>
              <a:defRPr sz="4200">
                <a:solidFill>
                  <a:schemeClr val="tx2"/>
                </a:solidFill>
                <a:latin typeface="Book Antiqua" pitchFamily="18" charset="0"/>
                <a:ea typeface="黑体" pitchFamily="2" charset="-122"/>
              </a:defRPr>
            </a:lvl8pPr>
            <a:lvl9pPr marL="1828800" fontAlgn="base">
              <a:spcBef>
                <a:spcPct val="0"/>
              </a:spcBef>
              <a:spcAft>
                <a:spcPct val="0"/>
              </a:spcAft>
              <a:defRPr sz="4200">
                <a:solidFill>
                  <a:schemeClr val="tx2"/>
                </a:solidFill>
                <a:latin typeface="Book Antiqua" pitchFamily="18" charset="0"/>
                <a:ea typeface="黑体" pitchFamily="2" charset="-122"/>
              </a:defRPr>
            </a:lvl9pPr>
          </a:lstStyle>
          <a:p>
            <a:r>
              <a:rPr lang="en-US" altLang="zh-CN" dirty="0"/>
              <a:t>9.1.2  </a:t>
            </a:r>
            <a:r>
              <a:rPr lang="zh-CN" altLang="zh-CN" dirty="0"/>
              <a:t>云服务</a:t>
            </a:r>
            <a:br>
              <a:rPr lang="zh-CN" altLang="zh-CN" dirty="0"/>
            </a:br>
            <a:endParaRPr lang="zh-CN" altLang="en-US" dirty="0"/>
          </a:p>
        </p:txBody>
      </p:sp>
      <p:pic>
        <p:nvPicPr>
          <p:cNvPr id="5" name="图片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7608" y="2996951"/>
            <a:ext cx="6553200" cy="335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149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lgn="just"/>
            <a:r>
              <a:rPr lang="zh-CN" altLang="zh-CN" dirty="0"/>
              <a:t>软件即服务（</a:t>
            </a:r>
            <a:r>
              <a:rPr lang="en-US" altLang="zh-CN" dirty="0" err="1"/>
              <a:t>SaaS</a:t>
            </a:r>
            <a:r>
              <a:rPr lang="zh-CN" altLang="zh-CN" dirty="0"/>
              <a:t>）  </a:t>
            </a:r>
            <a:endParaRPr lang="en-US" altLang="zh-CN" dirty="0" smtClean="0"/>
          </a:p>
          <a:p>
            <a:pPr lvl="1" algn="just"/>
            <a:r>
              <a:rPr lang="zh-CN" altLang="zh-CN" dirty="0" smtClean="0">
                <a:solidFill>
                  <a:srgbClr val="000099"/>
                </a:solidFill>
              </a:rPr>
              <a:t>将</a:t>
            </a:r>
            <a:r>
              <a:rPr lang="zh-CN" altLang="zh-CN" dirty="0">
                <a:solidFill>
                  <a:srgbClr val="000099"/>
                </a:solidFill>
              </a:rPr>
              <a:t>软件部署到云端，用户通过互联网向厂商订购所需要的应用软件服务，服务提供商根据客户所订购软件的数量、订购软件的时间长短等进行收费。这种服务模式的优势是由服务提供商维护和管理软件，提供软件运行的硬件设施，用户只需要拥有能够接入互联网的终端，即可随时随地使用软件。目前，</a:t>
            </a:r>
            <a:r>
              <a:rPr lang="en-US" altLang="zh-CN" dirty="0">
                <a:solidFill>
                  <a:srgbClr val="000099"/>
                </a:solidFill>
              </a:rPr>
              <a:t>Google Doc</a:t>
            </a:r>
            <a:r>
              <a:rPr lang="zh-CN" altLang="zh-CN" dirty="0">
                <a:solidFill>
                  <a:srgbClr val="000099"/>
                </a:solidFill>
              </a:rPr>
              <a:t>、</a:t>
            </a:r>
            <a:r>
              <a:rPr lang="en-US" altLang="zh-CN" dirty="0">
                <a:solidFill>
                  <a:srgbClr val="000099"/>
                </a:solidFill>
              </a:rPr>
              <a:t>Office 365</a:t>
            </a:r>
            <a:r>
              <a:rPr lang="zh-CN" altLang="zh-CN" dirty="0">
                <a:solidFill>
                  <a:srgbClr val="000099"/>
                </a:solidFill>
              </a:rPr>
              <a:t>就属于这一类服务。</a:t>
            </a:r>
            <a:endParaRPr lang="zh-CN" altLang="en-US" dirty="0">
              <a:solidFill>
                <a:srgbClr val="000099"/>
              </a:solidFill>
            </a:endParaRPr>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9.1.2  </a:t>
            </a:r>
            <a:r>
              <a:rPr lang="zh-CN" altLang="zh-CN" b="1" dirty="0">
                <a:solidFill>
                  <a:srgbClr val="000099"/>
                </a:solidFill>
                <a:latin typeface="+mn-lt"/>
              </a:rPr>
              <a:t>云服务</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576067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57184" cy="4967287"/>
          </a:xfrm>
        </p:spPr>
        <p:txBody>
          <a:bodyPr/>
          <a:lstStyle/>
          <a:p>
            <a:pPr algn="just"/>
            <a:r>
              <a:rPr lang="zh-CN" altLang="zh-CN" dirty="0"/>
              <a:t>软件即服务（</a:t>
            </a:r>
            <a:r>
              <a:rPr lang="en-US" altLang="zh-CN" dirty="0" err="1"/>
              <a:t>SaaS</a:t>
            </a:r>
            <a:r>
              <a:rPr lang="zh-CN" altLang="zh-CN" dirty="0"/>
              <a:t>）  </a:t>
            </a:r>
            <a:endParaRPr lang="en-US" altLang="zh-CN" dirty="0" smtClean="0"/>
          </a:p>
          <a:p>
            <a:pPr lvl="1" algn="just"/>
            <a:r>
              <a:rPr lang="zh-CN" altLang="zh-CN" dirty="0" smtClean="0">
                <a:solidFill>
                  <a:srgbClr val="000099"/>
                </a:solidFill>
              </a:rPr>
              <a:t>目前</a:t>
            </a:r>
            <a:r>
              <a:rPr lang="zh-CN" altLang="zh-CN" dirty="0">
                <a:solidFill>
                  <a:srgbClr val="000099"/>
                </a:solidFill>
              </a:rPr>
              <a:t>，</a:t>
            </a:r>
            <a:r>
              <a:rPr lang="en-US" altLang="zh-CN" dirty="0">
                <a:solidFill>
                  <a:srgbClr val="000099"/>
                </a:solidFill>
              </a:rPr>
              <a:t>Google Doc</a:t>
            </a:r>
            <a:r>
              <a:rPr lang="zh-CN" altLang="zh-CN" dirty="0">
                <a:solidFill>
                  <a:srgbClr val="000099"/>
                </a:solidFill>
              </a:rPr>
              <a:t>、</a:t>
            </a:r>
            <a:r>
              <a:rPr lang="en-US" altLang="zh-CN" dirty="0">
                <a:solidFill>
                  <a:srgbClr val="000099"/>
                </a:solidFill>
              </a:rPr>
              <a:t>Office 365</a:t>
            </a:r>
            <a:r>
              <a:rPr lang="zh-CN" altLang="zh-CN" dirty="0">
                <a:solidFill>
                  <a:srgbClr val="000099"/>
                </a:solidFill>
              </a:rPr>
              <a:t>就属于这一类服务</a:t>
            </a:r>
            <a:r>
              <a:rPr lang="zh-CN" altLang="zh-CN" dirty="0" smtClean="0">
                <a:solidFill>
                  <a:srgbClr val="000099"/>
                </a:solidFill>
              </a:rPr>
              <a:t>。</a:t>
            </a:r>
            <a:r>
              <a:rPr lang="en-US" altLang="zh-CN" dirty="0" err="1" smtClean="0">
                <a:solidFill>
                  <a:srgbClr val="000099"/>
                </a:solidFill>
              </a:rPr>
              <a:t>SaaS</a:t>
            </a:r>
            <a:r>
              <a:rPr lang="zh-CN" altLang="en-US" dirty="0" smtClean="0">
                <a:solidFill>
                  <a:srgbClr val="000099"/>
                </a:solidFill>
              </a:rPr>
              <a:t>服务示意图如下</a:t>
            </a:r>
            <a:endParaRPr lang="zh-CN" altLang="en-US" dirty="0">
              <a:solidFill>
                <a:srgbClr val="000099"/>
              </a:solidFill>
            </a:endParaRPr>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9.1.2  </a:t>
            </a:r>
            <a:r>
              <a:rPr lang="zh-CN" altLang="zh-CN" b="1" dirty="0">
                <a:solidFill>
                  <a:srgbClr val="000099"/>
                </a:solidFill>
                <a:latin typeface="+mn-lt"/>
              </a:rPr>
              <a:t>云服务</a:t>
            </a:r>
            <a:br>
              <a:rPr lang="zh-CN" altLang="zh-CN" b="1" dirty="0">
                <a:solidFill>
                  <a:srgbClr val="000099"/>
                </a:solidFill>
                <a:latin typeface="+mn-lt"/>
              </a:rPr>
            </a:br>
            <a:endParaRPr lang="zh-CN" altLang="en-US" b="1" dirty="0">
              <a:solidFill>
                <a:srgbClr val="000099"/>
              </a:solidFill>
              <a:latin typeface="+mn-lt"/>
            </a:endParaRPr>
          </a:p>
        </p:txBody>
      </p:sp>
      <p:pic>
        <p:nvPicPr>
          <p:cNvPr id="5" name="Picture 2" descr="1"/>
          <p:cNvPicPr>
            <a:picLocks noChangeAspect="1" noChangeArrowheads="1"/>
          </p:cNvPicPr>
          <p:nvPr/>
        </p:nvPicPr>
        <p:blipFill>
          <a:blip r:embed="rId2"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287688" y="3068960"/>
            <a:ext cx="5184576" cy="331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987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5400600" cy="4967287"/>
          </a:xfrm>
        </p:spPr>
        <p:txBody>
          <a:bodyPr/>
          <a:lstStyle/>
          <a:p>
            <a:pPr algn="just"/>
            <a:r>
              <a:rPr lang="zh-CN" altLang="zh-CN" dirty="0"/>
              <a:t>平台即服务（</a:t>
            </a:r>
            <a:r>
              <a:rPr lang="en-US" altLang="zh-CN" dirty="0" err="1"/>
              <a:t>PaaS</a:t>
            </a:r>
            <a:r>
              <a:rPr lang="zh-CN" altLang="zh-CN" dirty="0" smtClean="0"/>
              <a:t>）</a:t>
            </a:r>
            <a:endParaRPr lang="en-US" altLang="zh-CN" dirty="0"/>
          </a:p>
          <a:p>
            <a:pPr lvl="1" algn="just"/>
            <a:r>
              <a:rPr lang="zh-CN" altLang="zh-CN" dirty="0" smtClean="0"/>
              <a:t>把</a:t>
            </a:r>
            <a:r>
              <a:rPr lang="zh-CN" altLang="zh-CN" dirty="0"/>
              <a:t>软件开发环境作为一种服务来提供，这是一种分布式平台服务，</a:t>
            </a:r>
            <a:r>
              <a:rPr lang="zh-CN" altLang="en-US" dirty="0"/>
              <a:t>为用户提供一个包括应用设计、应用开发、应用测试及应用托管的完整的计算机平台</a:t>
            </a:r>
            <a:r>
              <a:rPr lang="zh-CN" altLang="en-US" dirty="0" smtClean="0"/>
              <a:t>。</a:t>
            </a:r>
            <a:r>
              <a:rPr lang="en-US" altLang="zh-CN" dirty="0" err="1" smtClean="0"/>
              <a:t>PaaS</a:t>
            </a:r>
            <a:r>
              <a:rPr lang="zh-CN" altLang="zh-CN" dirty="0"/>
              <a:t>服务</a:t>
            </a:r>
            <a:r>
              <a:rPr lang="zh-CN" altLang="zh-CN" dirty="0" smtClean="0"/>
              <a:t>示意图</a:t>
            </a:r>
            <a:r>
              <a:rPr lang="zh-CN" altLang="en-US" dirty="0" smtClean="0"/>
              <a:t>如右图所示：</a:t>
            </a:r>
            <a:endParaRPr lang="zh-CN" altLang="en-US" dirty="0"/>
          </a:p>
          <a:p>
            <a:pPr lvl="1" algn="just"/>
            <a:endParaRPr lang="en-US" altLang="zh-CN" dirty="0" smtClean="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9.1.2  </a:t>
            </a:r>
            <a:r>
              <a:rPr lang="zh-CN" altLang="zh-CN" b="1" dirty="0">
                <a:solidFill>
                  <a:srgbClr val="000099"/>
                </a:solidFill>
                <a:latin typeface="+mn-lt"/>
              </a:rPr>
              <a:t>云服务</a:t>
            </a:r>
            <a:br>
              <a:rPr lang="zh-CN" altLang="zh-CN" b="1" dirty="0">
                <a:solidFill>
                  <a:srgbClr val="000099"/>
                </a:solidFill>
                <a:latin typeface="+mn-lt"/>
              </a:rPr>
            </a:br>
            <a:endParaRPr lang="zh-CN" altLang="en-US" b="1" dirty="0">
              <a:solidFill>
                <a:srgbClr val="000099"/>
              </a:solidFill>
              <a:latin typeface="+mn-lt"/>
            </a:endParaRPr>
          </a:p>
        </p:txBody>
      </p:sp>
      <p:pic>
        <p:nvPicPr>
          <p:cNvPr id="7" name="Picture 2" descr="Snap1"/>
          <p:cNvPicPr>
            <a:picLocks noChangeAspect="1" noChangeArrowheads="1"/>
          </p:cNvPicPr>
          <p:nvPr/>
        </p:nvPicPr>
        <p:blipFill>
          <a:blip r:embed="rId2">
            <a:duotone>
              <a:srgbClr val="4F81BD">
                <a:shade val="45000"/>
                <a:satMod val="135000"/>
              </a:srgbClr>
              <a:prstClr val="white"/>
            </a:duotone>
            <a:extLst>
              <a:ext uri="{28A0092B-C50C-407E-A947-70E740481C1C}">
                <a14:useLocalDpi xmlns:a14="http://schemas.microsoft.com/office/drawing/2010/main" val="0"/>
              </a:ext>
            </a:extLst>
          </a:blip>
          <a:srcRect l="3899" r="3667"/>
          <a:stretch>
            <a:fillRect/>
          </a:stretch>
        </p:blipFill>
        <p:spPr bwMode="auto">
          <a:xfrm>
            <a:off x="6537046" y="1556792"/>
            <a:ext cx="515572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9644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57184" cy="4967287"/>
          </a:xfrm>
        </p:spPr>
        <p:txBody>
          <a:bodyPr/>
          <a:lstStyle/>
          <a:p>
            <a:pPr algn="just"/>
            <a:r>
              <a:rPr lang="zh-CN" altLang="zh-CN" dirty="0"/>
              <a:t>基础建设即服务（</a:t>
            </a:r>
            <a:r>
              <a:rPr lang="en-US" altLang="zh-CN" dirty="0" err="1"/>
              <a:t>IaaS</a:t>
            </a:r>
            <a:r>
              <a:rPr lang="zh-CN" altLang="zh-CN" dirty="0" smtClean="0"/>
              <a:t>）</a:t>
            </a:r>
            <a:endParaRPr lang="en-US" altLang="zh-CN" dirty="0" smtClean="0"/>
          </a:p>
          <a:p>
            <a:pPr lvl="1" algn="just"/>
            <a:r>
              <a:rPr lang="en-US" altLang="zh-CN" dirty="0" err="1"/>
              <a:t>IaaS</a:t>
            </a:r>
            <a:r>
              <a:rPr lang="zh-CN" altLang="zh-CN" dirty="0"/>
              <a:t>把厂商由多台服务器组成的“云端”基础设施，作为计量服务提供给用户，它将内存、</a:t>
            </a:r>
            <a:r>
              <a:rPr lang="en-US" altLang="zh-CN" dirty="0"/>
              <a:t>I/O</a:t>
            </a:r>
            <a:r>
              <a:rPr lang="zh-CN" altLang="zh-CN" dirty="0"/>
              <a:t>设备、存储、计算能力整合成一个虚拟的资源池，为整个业界提供所需要的存储资源和虚拟化服务器等服务。通过虚拟化技术，用户可以付费使用一定数量的硬件设施，如内存、</a:t>
            </a:r>
            <a:r>
              <a:rPr lang="en-US" altLang="zh-CN" dirty="0"/>
              <a:t>CPU</a:t>
            </a:r>
            <a:r>
              <a:rPr lang="zh-CN" altLang="zh-CN" dirty="0"/>
              <a:t>、硬盘等。例如，亚马逊的</a:t>
            </a:r>
            <a:r>
              <a:rPr lang="en-US" altLang="zh-CN" dirty="0"/>
              <a:t>AWS</a:t>
            </a:r>
            <a:r>
              <a:rPr lang="zh-CN" altLang="zh-CN" dirty="0"/>
              <a:t>（</a:t>
            </a:r>
            <a:r>
              <a:rPr lang="en-US" altLang="zh-CN" dirty="0"/>
              <a:t>Amazon web services</a:t>
            </a:r>
            <a:r>
              <a:rPr lang="zh-CN" altLang="zh-CN" dirty="0"/>
              <a:t>）、微软的</a:t>
            </a:r>
            <a:r>
              <a:rPr lang="en-US" altLang="zh-CN" dirty="0"/>
              <a:t>Azure</a:t>
            </a:r>
            <a:r>
              <a:rPr lang="zh-CN" altLang="zh-CN" dirty="0"/>
              <a:t>（</a:t>
            </a:r>
            <a:r>
              <a:rPr lang="en-US" altLang="zh-CN" dirty="0" err="1"/>
              <a:t>Mocrosoft</a:t>
            </a:r>
            <a:r>
              <a:rPr lang="en-US" altLang="zh-CN" dirty="0"/>
              <a:t> Azure</a:t>
            </a:r>
            <a:r>
              <a:rPr lang="zh-CN" altLang="zh-CN" dirty="0"/>
              <a:t>）等均提供基础设计有偿服务</a:t>
            </a:r>
            <a:r>
              <a:rPr lang="zh-CN" altLang="zh-CN" dirty="0" smtClean="0"/>
              <a:t>。</a:t>
            </a:r>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9.1.2  </a:t>
            </a:r>
            <a:r>
              <a:rPr lang="zh-CN" altLang="zh-CN" b="1" dirty="0">
                <a:solidFill>
                  <a:srgbClr val="000099"/>
                </a:solidFill>
                <a:latin typeface="+mn-lt"/>
              </a:rPr>
              <a:t>云服务</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940809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57184" cy="4967287"/>
          </a:xfrm>
        </p:spPr>
        <p:txBody>
          <a:bodyPr/>
          <a:lstStyle/>
          <a:p>
            <a:pPr algn="just"/>
            <a:r>
              <a:rPr lang="en-US" altLang="zh-CN" dirty="0" err="1" smtClean="0"/>
              <a:t>IaaS</a:t>
            </a:r>
            <a:r>
              <a:rPr lang="zh-CN" altLang="en-US" dirty="0" smtClean="0"/>
              <a:t>服务模式</a:t>
            </a:r>
            <a:endParaRPr lang="en-US" altLang="zh-CN" dirty="0" smtClean="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9.1.2  </a:t>
            </a:r>
            <a:r>
              <a:rPr lang="zh-CN" altLang="zh-CN" b="1" dirty="0">
                <a:solidFill>
                  <a:srgbClr val="000099"/>
                </a:solidFill>
                <a:latin typeface="+mn-lt"/>
              </a:rPr>
              <a:t>云服务</a:t>
            </a:r>
            <a:br>
              <a:rPr lang="zh-CN" altLang="zh-CN" b="1" dirty="0">
                <a:solidFill>
                  <a:srgbClr val="000099"/>
                </a:solidFill>
                <a:latin typeface="+mn-lt"/>
              </a:rPr>
            </a:br>
            <a:endParaRPr lang="zh-CN" altLang="en-US" b="1" dirty="0">
              <a:solidFill>
                <a:srgbClr val="000099"/>
              </a:solidFill>
              <a:latin typeface="+mn-lt"/>
            </a:endParaRPr>
          </a:p>
        </p:txBody>
      </p:sp>
      <p:pic>
        <p:nvPicPr>
          <p:cNvPr id="5" name="图片 25"/>
          <p:cNvPicPr>
            <a:picLocks noChangeAspect="1" noChangeArrowheads="1"/>
          </p:cNvPicPr>
          <p:nvPr/>
        </p:nvPicPr>
        <p:blipFill>
          <a:blip r:embed="rId2">
            <a:duotone>
              <a:srgbClr val="4F81BD">
                <a:shade val="45000"/>
                <a:satMod val="135000"/>
              </a:srgbClr>
              <a:prstClr val="white"/>
            </a:duotone>
            <a:extLst>
              <a:ext uri="{28A0092B-C50C-407E-A947-70E740481C1C}">
                <a14:useLocalDpi xmlns:a14="http://schemas.microsoft.com/office/drawing/2010/main" val="0"/>
              </a:ext>
            </a:extLst>
          </a:blip>
          <a:srcRect l="13506" r="10315"/>
          <a:stretch>
            <a:fillRect/>
          </a:stretch>
        </p:blipFill>
        <p:spPr bwMode="auto">
          <a:xfrm>
            <a:off x="2999656" y="2132855"/>
            <a:ext cx="6192688" cy="401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682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297144" cy="4967287"/>
          </a:xfrm>
        </p:spPr>
        <p:txBody>
          <a:bodyPr/>
          <a:lstStyle/>
          <a:p>
            <a:pPr algn="just"/>
            <a:r>
              <a:rPr lang="zh-CN" altLang="en-US" dirty="0"/>
              <a:t>云</a:t>
            </a:r>
            <a:r>
              <a:rPr lang="zh-CN" altLang="en-US" dirty="0" smtClean="0"/>
              <a:t>存储概念</a:t>
            </a:r>
            <a:endParaRPr lang="en-US" altLang="zh-CN" dirty="0" smtClean="0"/>
          </a:p>
          <a:p>
            <a:pPr lvl="1" algn="just"/>
            <a:r>
              <a:rPr lang="zh-CN" altLang="zh-CN" dirty="0">
                <a:latin typeface="+mn-ea"/>
              </a:rPr>
              <a:t>云存储的概念与云计算类似，它是通过网络将大量普通存储设备构成的存储资源池中的存储和数据服务以统一的接口按需提供给授权用户。它通过多种云存储技术的融合，将大量普通</a:t>
            </a:r>
            <a:r>
              <a:rPr lang="en-US" altLang="zh-CN" dirty="0">
                <a:latin typeface="+mn-lt"/>
              </a:rPr>
              <a:t>PC</a:t>
            </a:r>
            <a:r>
              <a:rPr lang="zh-CN" altLang="zh-CN" dirty="0">
                <a:latin typeface="+mn-ea"/>
              </a:rPr>
              <a:t>服务器构成的存储集群虚拟化为易扩展、弹性、透明、具有伸缩性的存储资源池，并将存储资源池按需分配给授权用户，授权用户则可以通过网络对存储资源池进行任意的访问和管理</a:t>
            </a:r>
            <a:r>
              <a:rPr lang="zh-CN" altLang="zh-CN" dirty="0" smtClean="0">
                <a:latin typeface="+mn-ea"/>
              </a:rPr>
              <a:t>。</a:t>
            </a:r>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824729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云</a:t>
            </a:r>
            <a:r>
              <a:rPr lang="zh-CN" altLang="en-US" dirty="0" smtClean="0"/>
              <a:t>存储特点</a:t>
            </a:r>
            <a:endParaRPr lang="en-US" altLang="zh-CN" dirty="0" smtClean="0"/>
          </a:p>
          <a:p>
            <a:pPr lvl="1" algn="just"/>
            <a:r>
              <a:rPr lang="zh-CN" altLang="zh-CN" dirty="0">
                <a:latin typeface="+mn-ea"/>
              </a:rPr>
              <a:t>超大规模：云存储具有相当的规模，单个系统存储的数据可以到达千亿级，甚至万亿级</a:t>
            </a:r>
            <a:r>
              <a:rPr lang="zh-CN" altLang="zh-CN" b="0" dirty="0">
                <a:latin typeface="+mn-ea"/>
              </a:rPr>
              <a:t>。</a:t>
            </a:r>
            <a:endParaRPr lang="en-US" altLang="zh-CN" b="0" dirty="0">
              <a:latin typeface="+mn-ea"/>
            </a:endParaRPr>
          </a:p>
          <a:p>
            <a:pPr lvl="1" algn="just"/>
            <a:r>
              <a:rPr lang="zh-CN" altLang="zh-CN" dirty="0">
                <a:latin typeface="+mn-ea"/>
              </a:rPr>
              <a:t>高可扩展性：系统本身可以很容易动态增加服务器资源以应对数据增长；系统运维可扩展，随着系统规模的增加，不需要增加太多运维人员。</a:t>
            </a:r>
            <a:endParaRPr lang="en-US" altLang="zh-CN" dirty="0">
              <a:latin typeface="+mn-ea"/>
            </a:endParaRPr>
          </a:p>
          <a:p>
            <a:pPr lvl="1" algn="just"/>
            <a:r>
              <a:rPr lang="zh-CN" altLang="zh-CN" dirty="0" smtClean="0">
                <a:latin typeface="+mn-ea"/>
              </a:rPr>
              <a:t>高</a:t>
            </a:r>
            <a:r>
              <a:rPr lang="zh-CN" altLang="zh-CN" dirty="0">
                <a:latin typeface="+mn-ea"/>
              </a:rPr>
              <a:t>可用性和可靠性：通过多副本复制以及节点故障自动容错等技术，云存储提供了很高的可用性和可靠性</a:t>
            </a:r>
            <a:r>
              <a:rPr lang="zh-CN" altLang="zh-CN" dirty="0" smtClean="0">
                <a:latin typeface="+mn-ea"/>
              </a:rPr>
              <a:t>。</a:t>
            </a:r>
            <a:endParaRPr lang="en-US" altLang="zh-CN" dirty="0" smtClean="0">
              <a:latin typeface="+mn-ea"/>
            </a:endParaRPr>
          </a:p>
          <a:p>
            <a:pPr lvl="1" algn="just"/>
            <a:r>
              <a:rPr lang="zh-CN" altLang="zh-CN" dirty="0">
                <a:latin typeface="+mn-ea"/>
              </a:rPr>
              <a:t>安全：云存储内部通过用户鉴权、访问权限控制、安全通信（</a:t>
            </a:r>
            <a:r>
              <a:rPr lang="en-US" altLang="zh-CN" dirty="0">
                <a:latin typeface="+mn-ea"/>
              </a:rPr>
              <a:t>HTTPS</a:t>
            </a:r>
            <a:r>
              <a:rPr lang="zh-CN" altLang="zh-CN" dirty="0">
                <a:latin typeface="+mn-ea"/>
              </a:rPr>
              <a:t>、</a:t>
            </a:r>
            <a:r>
              <a:rPr lang="en-US" altLang="zh-CN" dirty="0">
                <a:latin typeface="+mn-ea"/>
              </a:rPr>
              <a:t>TLS</a:t>
            </a:r>
            <a:r>
              <a:rPr lang="zh-CN" altLang="zh-CN" dirty="0">
                <a:latin typeface="+mn-ea"/>
              </a:rPr>
              <a:t>协议）等方式保障安全性。</a:t>
            </a: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502682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云</a:t>
            </a:r>
            <a:r>
              <a:rPr lang="zh-CN" altLang="en-US" dirty="0" smtClean="0"/>
              <a:t>存储特点</a:t>
            </a:r>
            <a:endParaRPr lang="en-US" altLang="zh-CN" dirty="0" smtClean="0"/>
          </a:p>
          <a:p>
            <a:pPr lvl="1"/>
            <a:r>
              <a:rPr lang="zh-CN" altLang="zh-CN" dirty="0">
                <a:latin typeface="+mn-lt"/>
              </a:rPr>
              <a:t>透明服务：云存储以统一的接口，如</a:t>
            </a:r>
            <a:r>
              <a:rPr lang="en-US" altLang="zh-CN" dirty="0" err="1">
                <a:solidFill>
                  <a:srgbClr val="FF0000"/>
                </a:solidFill>
                <a:latin typeface="+mn-lt"/>
              </a:rPr>
              <a:t>RESTFful</a:t>
            </a:r>
            <a:r>
              <a:rPr lang="zh-CN" altLang="zh-CN" dirty="0">
                <a:latin typeface="+mn-lt"/>
              </a:rPr>
              <a:t>（</a:t>
            </a:r>
            <a:r>
              <a:rPr lang="en-US" altLang="zh-CN" dirty="0">
                <a:latin typeface="+mn-lt"/>
              </a:rPr>
              <a:t>representational state transfer</a:t>
            </a:r>
            <a:r>
              <a:rPr lang="zh-CN" altLang="zh-CN" dirty="0">
                <a:latin typeface="+mn-lt"/>
              </a:rPr>
              <a:t>，</a:t>
            </a:r>
            <a:r>
              <a:rPr lang="en-US" altLang="zh-CN" dirty="0">
                <a:latin typeface="+mn-lt"/>
              </a:rPr>
              <a:t>REST</a:t>
            </a:r>
            <a:r>
              <a:rPr lang="zh-CN" altLang="zh-CN" dirty="0">
                <a:latin typeface="+mn-lt"/>
              </a:rPr>
              <a:t>式的架构方式）接口的形式提供服务，后端存储节点的变化，如增加节点，节点故障对用户是透明的</a:t>
            </a:r>
            <a:r>
              <a:rPr lang="zh-CN" altLang="zh-CN" dirty="0" smtClean="0">
                <a:latin typeface="+mn-lt"/>
              </a:rPr>
              <a:t>。</a:t>
            </a:r>
            <a:endParaRPr lang="en-US" altLang="zh-CN" dirty="0" smtClean="0">
              <a:latin typeface="+mn-lt"/>
            </a:endParaRPr>
          </a:p>
          <a:p>
            <a:pPr lvl="1" algn="just"/>
            <a:r>
              <a:rPr lang="zh-CN" altLang="zh-CN" dirty="0">
                <a:latin typeface="+mn-lt"/>
              </a:rPr>
              <a:t>自动容错：云存储能够自动处理节点故障，从而实现运维可扩展，保证高可靠性和高可用性</a:t>
            </a:r>
            <a:r>
              <a:rPr lang="zh-CN" altLang="zh-CN" dirty="0" smtClean="0">
                <a:latin typeface="+mn-lt"/>
              </a:rPr>
              <a:t>。</a:t>
            </a:r>
            <a:endParaRPr lang="en-US" altLang="zh-CN" dirty="0" smtClean="0">
              <a:latin typeface="+mn-lt"/>
            </a:endParaRPr>
          </a:p>
          <a:p>
            <a:pPr marL="355600" lvl="1" indent="0" algn="just">
              <a:buNone/>
            </a:pPr>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2606472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9416" y="1225757"/>
            <a:ext cx="10668000" cy="5617415"/>
          </a:xfrm>
        </p:spPr>
        <p:txBody>
          <a:bodyPr/>
          <a:lstStyle/>
          <a:p>
            <a:pPr marL="0" indent="720000" algn="just">
              <a:spcBef>
                <a:spcPts val="3000"/>
              </a:spcBef>
              <a:buNone/>
            </a:pPr>
            <a:r>
              <a:rPr lang="zh-CN" altLang="zh-CN" dirty="0"/>
              <a:t>随着物联网产业的不断发展</a:t>
            </a:r>
            <a:r>
              <a:rPr lang="zh-CN" altLang="zh-CN" dirty="0" smtClean="0"/>
              <a:t>，数</a:t>
            </a:r>
            <a:r>
              <a:rPr lang="zh-CN" altLang="zh-CN" dirty="0"/>
              <a:t>以亿计的物联网感知设备嵌入到实体设备中采集数据，导致数据规模逐渐由</a:t>
            </a:r>
            <a:r>
              <a:rPr lang="en-US" altLang="zh-CN" dirty="0"/>
              <a:t>TB</a:t>
            </a:r>
            <a:r>
              <a:rPr lang="zh-CN" altLang="zh-CN" dirty="0"/>
              <a:t>（太字节，万亿字节）级发展到目前的</a:t>
            </a:r>
            <a:r>
              <a:rPr lang="en-US" altLang="zh-CN" dirty="0"/>
              <a:t>PB</a:t>
            </a:r>
            <a:r>
              <a:rPr lang="zh-CN" altLang="zh-CN" dirty="0"/>
              <a:t>（拍字节，千万亿字节）级，甚至是</a:t>
            </a:r>
            <a:r>
              <a:rPr lang="en-US" altLang="zh-CN" dirty="0"/>
              <a:t>ZB</a:t>
            </a:r>
            <a:r>
              <a:rPr lang="zh-CN" altLang="zh-CN" dirty="0"/>
              <a:t>（译字节，十万亿字节）级，而且数据的呈现方式也逐渐由以前的结构化数据过渡到非结构化数据，这就使得传统的数据分析和处理方法无法达到实际的应用需求。因此，广泛采用云计算等大数据处理技术，实现数据分析、智能决策、信息传递和交换的不断优化，从而使得物联网产业在智能识别、定位、跟踪、监控、管理等领域的应用需求从概念化走向商业实质化</a:t>
            </a:r>
            <a:r>
              <a:rPr lang="zh-CN" altLang="zh-CN" dirty="0" smtClean="0"/>
              <a:t>。</a:t>
            </a:r>
            <a:endParaRPr lang="zh-CN" altLang="en-US" dirty="0"/>
          </a:p>
        </p:txBody>
      </p:sp>
      <p:sp>
        <p:nvSpPr>
          <p:cNvPr id="5" name="Rectangle 2"/>
          <p:cNvSpPr txBox="1">
            <a:spLocks noChangeArrowheads="1"/>
          </p:cNvSpPr>
          <p:nvPr/>
        </p:nvSpPr>
        <p:spPr bwMode="auto">
          <a:xfrm>
            <a:off x="1919536" y="374048"/>
            <a:ext cx="806489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algn="ctr"/>
            <a:r>
              <a:rPr lang="zh-CN" altLang="en-US" sz="4000" b="1" dirty="0">
                <a:solidFill>
                  <a:srgbClr val="000099"/>
                </a:solidFill>
                <a:latin typeface="+mj-ea"/>
              </a:rPr>
              <a:t>背景</a:t>
            </a:r>
            <a:endParaRPr lang="zh-CN" altLang="zh-CN" sz="4000" b="1" dirty="0">
              <a:solidFill>
                <a:srgbClr val="000099"/>
              </a:solidFill>
              <a:latin typeface="+mj-ea"/>
            </a:endParaRPr>
          </a:p>
        </p:txBody>
      </p:sp>
    </p:spTree>
    <p:extLst>
      <p:ext uri="{BB962C8B-B14F-4D97-AF65-F5344CB8AC3E}">
        <p14:creationId xmlns:p14="http://schemas.microsoft.com/office/powerpoint/2010/main" val="6563459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云</a:t>
            </a:r>
            <a:r>
              <a:rPr lang="zh-CN" altLang="en-US" dirty="0" smtClean="0"/>
              <a:t>存储特点</a:t>
            </a:r>
            <a:endParaRPr lang="en-US" altLang="zh-CN" dirty="0" smtClean="0"/>
          </a:p>
          <a:p>
            <a:pPr lvl="1" algn="just"/>
            <a:r>
              <a:rPr lang="zh-CN" altLang="zh-CN" dirty="0" smtClean="0">
                <a:latin typeface="+mn-ea"/>
              </a:rPr>
              <a:t>低成本：低成本是云存储的重要目标。云存储的自动容错使得可以采用普通的</a:t>
            </a:r>
            <a:r>
              <a:rPr lang="en-US" altLang="zh-CN" dirty="0" smtClean="0">
                <a:latin typeface="+mn-ea"/>
              </a:rPr>
              <a:t>PC</a:t>
            </a:r>
            <a:r>
              <a:rPr lang="zh-CN" altLang="zh-CN" dirty="0" smtClean="0">
                <a:latin typeface="+mn-ea"/>
              </a:rPr>
              <a:t>服务端来构建；云存储的通用性使得资源利用率大幅提升；云存储的自动化管理使得运维成本大幅降低；云存储所在的数据中心可以建在电力资源丰富的地区，从而大幅降低能源成本。</a:t>
            </a: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3616984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911424" y="1340768"/>
            <a:ext cx="5904656" cy="5257375"/>
          </a:xfrm>
        </p:spPr>
        <p:txBody>
          <a:bodyPr/>
          <a:lstStyle/>
          <a:p>
            <a:pPr algn="just"/>
            <a:r>
              <a:rPr lang="zh-CN" altLang="en-US" dirty="0" smtClean="0"/>
              <a:t>常见三类云存储</a:t>
            </a:r>
            <a:endParaRPr lang="en-US" altLang="zh-CN" dirty="0" smtClean="0"/>
          </a:p>
          <a:p>
            <a:pPr lvl="1" algn="just"/>
            <a:r>
              <a:rPr lang="zh-CN" altLang="en-US" dirty="0" smtClean="0">
                <a:latin typeface="+mn-ea"/>
              </a:rPr>
              <a:t>公共</a:t>
            </a:r>
            <a:r>
              <a:rPr lang="zh-CN" altLang="en-US" dirty="0">
                <a:latin typeface="+mn-ea"/>
              </a:rPr>
              <a:t>云</a:t>
            </a:r>
            <a:r>
              <a:rPr lang="zh-CN" altLang="en-US" dirty="0" smtClean="0">
                <a:latin typeface="+mn-ea"/>
              </a:rPr>
              <a:t>存储</a:t>
            </a:r>
            <a:endParaRPr lang="en-US" altLang="zh-CN" dirty="0" smtClean="0">
              <a:latin typeface="+mn-ea"/>
            </a:endParaRPr>
          </a:p>
          <a:p>
            <a:pPr lvl="2" algn="just"/>
            <a:r>
              <a:rPr lang="zh-CN" altLang="zh-CN" dirty="0">
                <a:solidFill>
                  <a:srgbClr val="000000"/>
                </a:solidFill>
              </a:rPr>
              <a:t>公共云存储一般以低成本提供大量的文件存储，供应商可以保持每个客户的存储、应用都是独立的、私有的。国内较为突出的公共云存储有百度网盘、华为云盘、</a:t>
            </a:r>
            <a:r>
              <a:rPr lang="en-US" altLang="zh-CN" dirty="0">
                <a:solidFill>
                  <a:srgbClr val="000000"/>
                </a:solidFill>
              </a:rPr>
              <a:t>360</a:t>
            </a:r>
            <a:r>
              <a:rPr lang="zh-CN" altLang="zh-CN" dirty="0">
                <a:solidFill>
                  <a:srgbClr val="000000"/>
                </a:solidFill>
              </a:rPr>
              <a:t>云盘、腾讯微云等。</a:t>
            </a: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612" y="4941168"/>
            <a:ext cx="1944216"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6857" y="4797152"/>
            <a:ext cx="23812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duotone>
              <a:srgbClr val="4F81BD">
                <a:shade val="45000"/>
                <a:satMod val="135000"/>
              </a:srgbClr>
              <a:prstClr val="white"/>
            </a:duotone>
            <a:extLst>
              <a:ext uri="{28A0092B-C50C-407E-A947-70E740481C1C}">
                <a14:useLocalDpi xmlns:a14="http://schemas.microsoft.com/office/drawing/2010/main" val="0"/>
              </a:ext>
            </a:extLst>
          </a:blip>
          <a:srcRect l="19914" t="3421" r="18124" b="1862"/>
          <a:stretch>
            <a:fillRect/>
          </a:stretch>
        </p:blipFill>
        <p:spPr bwMode="auto">
          <a:xfrm>
            <a:off x="7196463" y="1484784"/>
            <a:ext cx="4519661"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5335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t>常见三类云存储</a:t>
            </a:r>
            <a:endParaRPr lang="en-US" altLang="zh-CN" dirty="0" smtClean="0"/>
          </a:p>
          <a:p>
            <a:pPr lvl="1" algn="just"/>
            <a:r>
              <a:rPr lang="zh-CN" altLang="en-US" dirty="0">
                <a:latin typeface="+mn-ea"/>
              </a:rPr>
              <a:t>私有</a:t>
            </a:r>
            <a:r>
              <a:rPr lang="zh-CN" altLang="en-US" dirty="0" smtClean="0">
                <a:latin typeface="+mn-ea"/>
              </a:rPr>
              <a:t>云存储</a:t>
            </a:r>
            <a:endParaRPr lang="en-US" altLang="zh-CN" dirty="0" smtClean="0">
              <a:latin typeface="+mn-ea"/>
            </a:endParaRPr>
          </a:p>
          <a:p>
            <a:pPr lvl="2" algn="just"/>
            <a:r>
              <a:rPr lang="zh-CN" altLang="en-US" dirty="0">
                <a:solidFill>
                  <a:srgbClr val="000000"/>
                </a:solidFill>
              </a:rPr>
              <a:t>私有云是指组织机构建设的专供自己使用的云平台</a:t>
            </a:r>
            <a:r>
              <a:rPr lang="zh-CN" altLang="zh-CN" dirty="0" smtClean="0">
                <a:solidFill>
                  <a:srgbClr val="000000"/>
                </a:solidFill>
                <a:latin typeface="+mn-ea"/>
              </a:rPr>
              <a:t>。用户只要</a:t>
            </a:r>
            <a:r>
              <a:rPr lang="zh-CN" altLang="zh-CN" dirty="0">
                <a:solidFill>
                  <a:srgbClr val="000000"/>
                </a:solidFill>
                <a:latin typeface="+mn-ea"/>
              </a:rPr>
              <a:t>知道相应的接口，并提供相应的策略，剩下的工作交由“云”来完成</a:t>
            </a:r>
            <a:r>
              <a:rPr lang="zh-CN" altLang="zh-CN" dirty="0" smtClean="0">
                <a:solidFill>
                  <a:srgbClr val="000000"/>
                </a:solidFill>
                <a:latin typeface="+mn-ea"/>
              </a:rPr>
              <a:t>。</a:t>
            </a:r>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5" name="图片 27"/>
          <p:cNvPicPr>
            <a:picLocks noChangeAspect="1" noChangeArrowheads="1"/>
          </p:cNvPicPr>
          <p:nvPr/>
        </p:nvPicPr>
        <p:blipFill>
          <a:blip r:embed="rId2">
            <a:duotone>
              <a:srgbClr val="4F81BD">
                <a:shade val="45000"/>
                <a:satMod val="135000"/>
              </a:srgbClr>
              <a:prstClr val="white"/>
            </a:duotone>
            <a:extLst>
              <a:ext uri="{28A0092B-C50C-407E-A947-70E740481C1C}">
                <a14:useLocalDpi xmlns:a14="http://schemas.microsoft.com/office/drawing/2010/main" val="0"/>
              </a:ext>
            </a:extLst>
          </a:blip>
          <a:srcRect l="6827" r="10852"/>
          <a:stretch>
            <a:fillRect/>
          </a:stretch>
        </p:blipFill>
        <p:spPr bwMode="auto">
          <a:xfrm>
            <a:off x="3647728" y="3933056"/>
            <a:ext cx="5019474"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802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t>常见三类云存储</a:t>
            </a:r>
            <a:endParaRPr lang="en-US" altLang="zh-CN" dirty="0" smtClean="0"/>
          </a:p>
          <a:p>
            <a:pPr lvl="1" algn="just"/>
            <a:r>
              <a:rPr lang="zh-CN" altLang="en-US" dirty="0">
                <a:latin typeface="+mn-ea"/>
              </a:rPr>
              <a:t>混合</a:t>
            </a:r>
            <a:r>
              <a:rPr lang="zh-CN" altLang="en-US" dirty="0" smtClean="0">
                <a:latin typeface="+mn-ea"/>
              </a:rPr>
              <a:t>云存储</a:t>
            </a:r>
            <a:endParaRPr lang="en-US" altLang="zh-CN" dirty="0" smtClean="0">
              <a:latin typeface="+mn-ea"/>
            </a:endParaRPr>
          </a:p>
          <a:p>
            <a:pPr lvl="2" algn="just"/>
            <a:r>
              <a:rPr lang="zh-CN" altLang="zh-CN" dirty="0">
                <a:solidFill>
                  <a:srgbClr val="000000"/>
                </a:solidFill>
                <a:latin typeface="+mn-ea"/>
              </a:rPr>
              <a:t>这种云存储把公共云和私有云</a:t>
            </a:r>
            <a:r>
              <a:rPr lang="en-US" altLang="zh-CN" dirty="0">
                <a:solidFill>
                  <a:srgbClr val="000000"/>
                </a:solidFill>
                <a:latin typeface="+mn-ea"/>
              </a:rPr>
              <a:t>/</a:t>
            </a:r>
            <a:r>
              <a:rPr lang="zh-CN" altLang="zh-CN" dirty="0">
                <a:solidFill>
                  <a:srgbClr val="000000"/>
                </a:solidFill>
                <a:latin typeface="+mn-ea"/>
              </a:rPr>
              <a:t>内部云结合在一起，主要用于按客户要求的访问，特别是需要临时配置容量的时候，从公共云上划出一部分容量配置一种私有云或内部云，可以帮助公司面对迅速增长的负载波动，这对高峰时的访问很有帮助。</a:t>
            </a: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968217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t>常见三类云存储</a:t>
            </a:r>
            <a:endParaRPr lang="zh-CN" altLang="zh-CN" dirty="0" smtClean="0">
              <a:latin typeface="+mn-ea"/>
            </a:endParaRPr>
          </a:p>
          <a:p>
            <a:pPr lvl="1" algn="just"/>
            <a:r>
              <a:rPr lang="zh-CN" altLang="en-US" dirty="0"/>
              <a:t>混合云的结构图</a:t>
            </a: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9.1.3  </a:t>
            </a:r>
            <a:r>
              <a:rPr lang="zh-CN" altLang="zh-CN" b="1" dirty="0">
                <a:solidFill>
                  <a:srgbClr val="000099"/>
                </a:solidFill>
                <a:latin typeface="+mn-lt"/>
              </a:rPr>
              <a:t>云</a:t>
            </a:r>
            <a:r>
              <a:rPr lang="zh-CN" altLang="en-US" b="1" dirty="0">
                <a:solidFill>
                  <a:srgbClr val="000099"/>
                </a:solidFill>
                <a:latin typeface="+mn-lt"/>
              </a:rPr>
              <a:t>存储</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descr="1"/>
          <p:cNvPicPr>
            <a:picLocks noChangeAspect="1" noChangeArrowheads="1"/>
          </p:cNvPicPr>
          <p:nvPr/>
        </p:nvPicPr>
        <p:blipFill rotWithShape="1">
          <a:blip r:embed="rId2" cstate="print">
            <a:duotone>
              <a:srgbClr val="4F81BD">
                <a:shade val="45000"/>
                <a:satMod val="135000"/>
              </a:srgbClr>
              <a:prstClr val="white"/>
            </a:duotone>
            <a:extLst>
              <a:ext uri="{28A0092B-C50C-407E-A947-70E740481C1C}">
                <a14:useLocalDpi xmlns:a14="http://schemas.microsoft.com/office/drawing/2010/main" val="0"/>
              </a:ext>
            </a:extLst>
          </a:blip>
          <a:srcRect l="2466"/>
          <a:stretch/>
        </p:blipFill>
        <p:spPr bwMode="auto">
          <a:xfrm>
            <a:off x="2685645" y="2529704"/>
            <a:ext cx="6976236" cy="39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938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虚拟</a:t>
            </a:r>
            <a:r>
              <a:rPr lang="zh-CN" altLang="en-US" dirty="0" smtClean="0"/>
              <a:t>化概念</a:t>
            </a:r>
            <a:endParaRPr lang="en-US" altLang="zh-CN" dirty="0" smtClean="0"/>
          </a:p>
          <a:p>
            <a:pPr lvl="1" algn="just"/>
            <a:r>
              <a:rPr lang="zh-CN" altLang="zh-CN" dirty="0">
                <a:latin typeface="+mn-ea"/>
              </a:rPr>
              <a:t>虚拟化是云计算技术的核心，是把计算机的各种物理资源，如网络、内存及存储等，予以抽象、转换后呈现出来，打破实体结构间的不可切割的障碍，使用户可以比原本的组态更好的方式来应用这些资源。主要包括以下三个方面</a:t>
            </a:r>
            <a:r>
              <a:rPr lang="zh-CN" altLang="zh-CN" dirty="0" smtClean="0">
                <a:latin typeface="+mn-ea"/>
              </a:rPr>
              <a:t>：</a:t>
            </a:r>
            <a:endParaRPr lang="en-US" altLang="zh-CN" dirty="0" smtClean="0">
              <a:latin typeface="+mn-ea"/>
            </a:endParaRPr>
          </a:p>
          <a:p>
            <a:pPr lvl="2" algn="just"/>
            <a:r>
              <a:rPr lang="zh-CN" altLang="zh-CN" dirty="0">
                <a:solidFill>
                  <a:srgbClr val="000000"/>
                </a:solidFill>
                <a:latin typeface="+mn-ea"/>
              </a:rPr>
              <a:t>把一台物理机拆分成多台虚拟机</a:t>
            </a:r>
            <a:r>
              <a:rPr lang="zh-CN" altLang="zh-CN" dirty="0" smtClean="0">
                <a:solidFill>
                  <a:srgbClr val="000000"/>
                </a:solidFill>
                <a:latin typeface="+mn-ea"/>
              </a:rPr>
              <a:t>。</a:t>
            </a:r>
            <a:endParaRPr lang="en-US" altLang="zh-CN" dirty="0" smtClean="0">
              <a:solidFill>
                <a:srgbClr val="000000"/>
              </a:solidFill>
              <a:latin typeface="+mn-ea"/>
            </a:endParaRPr>
          </a:p>
          <a:p>
            <a:pPr lvl="2" algn="just"/>
            <a:r>
              <a:rPr lang="zh-CN" altLang="zh-CN" dirty="0">
                <a:solidFill>
                  <a:srgbClr val="000000"/>
                </a:solidFill>
                <a:latin typeface="+mn-ea"/>
              </a:rPr>
              <a:t>把多台物理机组合成一台虚拟机</a:t>
            </a:r>
            <a:r>
              <a:rPr lang="zh-CN" altLang="zh-CN" dirty="0" smtClean="0">
                <a:solidFill>
                  <a:srgbClr val="000000"/>
                </a:solidFill>
                <a:latin typeface="+mn-ea"/>
              </a:rPr>
              <a:t>。</a:t>
            </a:r>
            <a:endParaRPr lang="en-US" altLang="zh-CN" dirty="0" smtClean="0">
              <a:solidFill>
                <a:srgbClr val="000000"/>
              </a:solidFill>
              <a:latin typeface="+mn-ea"/>
            </a:endParaRPr>
          </a:p>
          <a:p>
            <a:pPr lvl="2" algn="just"/>
            <a:r>
              <a:rPr lang="zh-CN" altLang="zh-CN" dirty="0">
                <a:solidFill>
                  <a:srgbClr val="000000"/>
                </a:solidFill>
                <a:latin typeface="+mn-ea"/>
              </a:rPr>
              <a:t>动态迁移虚拟机及资源配置。</a:t>
            </a: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9.1.4  </a:t>
            </a:r>
            <a:r>
              <a:rPr lang="zh-CN" altLang="en-US" b="1" dirty="0">
                <a:solidFill>
                  <a:srgbClr val="000099"/>
                </a:solidFill>
                <a:latin typeface="+mn-lt"/>
              </a:rPr>
              <a:t>虚拟化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9989119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虚拟</a:t>
            </a:r>
            <a:r>
              <a:rPr lang="zh-CN" altLang="en-US" dirty="0" smtClean="0"/>
              <a:t>化子类</a:t>
            </a:r>
            <a:endParaRPr lang="en-US" altLang="zh-CN" dirty="0" smtClean="0"/>
          </a:p>
          <a:p>
            <a:pPr lvl="1" algn="just"/>
            <a:r>
              <a:rPr lang="zh-CN" altLang="zh-CN" dirty="0">
                <a:solidFill>
                  <a:srgbClr val="FF0000"/>
                </a:solidFill>
                <a:latin typeface="+mn-ea"/>
              </a:rPr>
              <a:t>全虚拟化</a:t>
            </a:r>
            <a:r>
              <a:rPr lang="en-US" altLang="zh-CN" dirty="0">
                <a:solidFill>
                  <a:srgbClr val="FF0000"/>
                </a:solidFill>
                <a:latin typeface="+mn-ea"/>
              </a:rPr>
              <a:t>  </a:t>
            </a:r>
            <a:r>
              <a:rPr lang="zh-CN" altLang="zh-CN" dirty="0">
                <a:latin typeface="+mn-lt"/>
              </a:rPr>
              <a:t>是指虚拟机模拟了完整的底层硬件，包括处理器、物理内存、时钟、外设等，使得为原始硬件设计的操作系统或其他系统软件完全不做任何修改就可以在虚拟机中运行。操作系统与真实硬件之间的交互可以看成是通过一个预先规定的硬件接口进行的，全虚拟化</a:t>
            </a:r>
            <a:r>
              <a:rPr lang="en-US" altLang="zh-CN" dirty="0">
                <a:latin typeface="+mn-lt"/>
              </a:rPr>
              <a:t>VMM</a:t>
            </a:r>
            <a:r>
              <a:rPr lang="zh-CN" altLang="zh-CN" dirty="0">
                <a:latin typeface="+mn-lt"/>
              </a:rPr>
              <a:t>以完整模拟硬件的方式提供全部接口，全虚拟化必须完整地模拟该接口执行的全过程。</a:t>
            </a:r>
            <a:endParaRPr lang="en-US" altLang="zh-CN" dirty="0">
              <a:latin typeface="+mn-lt"/>
            </a:endParaRPr>
          </a:p>
          <a:p>
            <a:pPr lvl="1" algn="just"/>
            <a:endParaRPr lang="zh-CN" altLang="zh-CN" dirty="0">
              <a:solidFill>
                <a:srgbClr val="000000"/>
              </a:solidFill>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9.1.4  </a:t>
            </a:r>
            <a:r>
              <a:rPr lang="zh-CN" altLang="en-US" b="1" dirty="0">
                <a:solidFill>
                  <a:srgbClr val="000099"/>
                </a:solidFill>
                <a:latin typeface="+mn-lt"/>
              </a:rPr>
              <a:t>虚拟化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448" y="5301208"/>
            <a:ext cx="1226941" cy="1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691" y="5301208"/>
            <a:ext cx="2376264" cy="1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733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虚拟</a:t>
            </a:r>
            <a:r>
              <a:rPr lang="zh-CN" altLang="en-US" dirty="0" smtClean="0"/>
              <a:t>化子类</a:t>
            </a:r>
            <a:endParaRPr lang="en-US" altLang="zh-CN" dirty="0" smtClean="0"/>
          </a:p>
          <a:p>
            <a:pPr lvl="1" algn="just"/>
            <a:r>
              <a:rPr lang="zh-CN" altLang="en-US" dirty="0" smtClean="0">
                <a:solidFill>
                  <a:srgbClr val="FF0000"/>
                </a:solidFill>
                <a:latin typeface="+mn-lt"/>
              </a:rPr>
              <a:t>超</a:t>
            </a:r>
            <a:r>
              <a:rPr lang="zh-CN" altLang="zh-CN" dirty="0" smtClean="0">
                <a:solidFill>
                  <a:srgbClr val="FF0000"/>
                </a:solidFill>
                <a:latin typeface="+mn-lt"/>
              </a:rPr>
              <a:t>虚拟化</a:t>
            </a:r>
            <a:r>
              <a:rPr lang="en-US" altLang="zh-CN" dirty="0" smtClean="0">
                <a:latin typeface="+mn-lt"/>
              </a:rPr>
              <a:t>	</a:t>
            </a:r>
            <a:r>
              <a:rPr lang="zh-CN" altLang="zh-CN" dirty="0">
                <a:latin typeface="+mn-lt"/>
              </a:rPr>
              <a:t>是一种修改</a:t>
            </a:r>
            <a:r>
              <a:rPr lang="en-US" altLang="zh-CN" dirty="0">
                <a:latin typeface="+mn-lt"/>
              </a:rPr>
              <a:t>Guest OS</a:t>
            </a:r>
            <a:r>
              <a:rPr lang="zh-CN" altLang="zh-CN" dirty="0">
                <a:latin typeface="+mn-lt"/>
              </a:rPr>
              <a:t>部分访问特权状态的代码以便直接与</a:t>
            </a:r>
            <a:r>
              <a:rPr lang="en-US" altLang="zh-CN" dirty="0">
                <a:latin typeface="+mn-lt"/>
              </a:rPr>
              <a:t> VMM</a:t>
            </a:r>
            <a:r>
              <a:rPr lang="zh-CN" altLang="zh-CN" dirty="0">
                <a:latin typeface="+mn-lt"/>
              </a:rPr>
              <a:t>交互的技术。在超虚拟化虚拟机中，部分硬件接口以软件的形式提供给客户机操作系统，这可以通过</a:t>
            </a:r>
            <a:r>
              <a:rPr lang="en-US" altLang="zh-CN" dirty="0" err="1">
                <a:latin typeface="+mn-lt"/>
              </a:rPr>
              <a:t>Hypercall</a:t>
            </a:r>
            <a:r>
              <a:rPr lang="zh-CN" altLang="zh-CN" dirty="0">
                <a:latin typeface="+mn-lt"/>
              </a:rPr>
              <a:t>（提供给</a:t>
            </a:r>
            <a:r>
              <a:rPr lang="en-US" altLang="zh-CN" dirty="0">
                <a:latin typeface="+mn-lt"/>
              </a:rPr>
              <a:t>Guest OS</a:t>
            </a:r>
            <a:r>
              <a:rPr lang="zh-CN" altLang="zh-CN" dirty="0">
                <a:latin typeface="+mn-lt"/>
              </a:rPr>
              <a:t>的直接调用，与系统调用类似）的方式来提供。由于不需要产生额外的异常和模拟部分硬件执行流程，超虚拟化可以大幅度提高性能，比较著名的有</a:t>
            </a:r>
            <a:r>
              <a:rPr lang="en-US" altLang="zh-CN" dirty="0">
                <a:latin typeface="+mn-lt"/>
              </a:rPr>
              <a:t>Denali</a:t>
            </a:r>
            <a:r>
              <a:rPr lang="zh-CN" altLang="zh-CN" dirty="0">
                <a:latin typeface="+mn-lt"/>
              </a:rPr>
              <a:t>、</a:t>
            </a:r>
            <a:r>
              <a:rPr lang="en-US" altLang="zh-CN" dirty="0" err="1">
                <a:latin typeface="+mn-lt"/>
              </a:rPr>
              <a:t>Xen</a:t>
            </a:r>
            <a:r>
              <a:rPr lang="zh-CN" altLang="zh-CN" dirty="0">
                <a:latin typeface="+mn-lt"/>
              </a:rPr>
              <a:t>。</a:t>
            </a:r>
            <a:endParaRPr lang="en-US" altLang="zh-CN" dirty="0">
              <a:latin typeface="+mn-lt"/>
            </a:endParaRPr>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9.1.4  </a:t>
            </a:r>
            <a:r>
              <a:rPr lang="zh-CN" altLang="en-US" b="1" dirty="0">
                <a:solidFill>
                  <a:srgbClr val="000099"/>
                </a:solidFill>
                <a:latin typeface="+mn-lt"/>
              </a:rPr>
              <a:t>虚拟化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4506924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虚拟</a:t>
            </a:r>
            <a:r>
              <a:rPr lang="zh-CN" altLang="en-US" dirty="0" smtClean="0"/>
              <a:t>化子类</a:t>
            </a:r>
            <a:endParaRPr lang="en-US" altLang="zh-CN" dirty="0" smtClean="0"/>
          </a:p>
          <a:p>
            <a:pPr lvl="1" algn="just"/>
            <a:r>
              <a:rPr lang="zh-CN" altLang="zh-CN" dirty="0">
                <a:solidFill>
                  <a:srgbClr val="FF0000"/>
                </a:solidFill>
                <a:latin typeface="+mn-lt"/>
              </a:rPr>
              <a:t>操作系统级虚拟化</a:t>
            </a:r>
            <a:r>
              <a:rPr lang="en-US" altLang="zh-CN" dirty="0">
                <a:solidFill>
                  <a:srgbClr val="FF0000"/>
                </a:solidFill>
                <a:latin typeface="+mn-lt"/>
              </a:rPr>
              <a:t>  </a:t>
            </a:r>
            <a:r>
              <a:rPr lang="zh-CN" altLang="zh-CN" dirty="0">
                <a:latin typeface="+mn-lt"/>
              </a:rPr>
              <a:t>在传统操作系统中所有用户的进程本质上是在同一个操作系统的实例中运行，因此内核或应用程序的缺陷可能影响到其他进程。操作系统级虚拟化是一种在服务器操作系统中使用的轻量级的虚拟化技术，内核通过创建多个虚拟的操作系统实例（内核和库）来隔离不同的进程，不同实例中的进程完全不了解对方的存在。比较著名的有</a:t>
            </a:r>
            <a:r>
              <a:rPr lang="en-US" altLang="zh-CN" dirty="0">
                <a:latin typeface="+mn-lt"/>
              </a:rPr>
              <a:t>Solaris Container</a:t>
            </a:r>
            <a:r>
              <a:rPr lang="zh-CN" altLang="zh-CN" dirty="0">
                <a:latin typeface="+mn-lt"/>
              </a:rPr>
              <a:t>、</a:t>
            </a:r>
            <a:r>
              <a:rPr lang="en-US" altLang="zh-CN" dirty="0">
                <a:latin typeface="+mn-lt"/>
              </a:rPr>
              <a:t>FreeBSD Jail</a:t>
            </a:r>
            <a:r>
              <a:rPr lang="zh-CN" altLang="zh-CN" dirty="0">
                <a:latin typeface="+mn-lt"/>
              </a:rPr>
              <a:t>和 </a:t>
            </a:r>
            <a:r>
              <a:rPr lang="en-US" altLang="zh-CN" dirty="0" err="1">
                <a:latin typeface="+mn-lt"/>
              </a:rPr>
              <a:t>OpenVZ</a:t>
            </a:r>
            <a:r>
              <a:rPr lang="zh-CN" altLang="zh-CN" dirty="0">
                <a:latin typeface="+mn-lt"/>
              </a:rPr>
              <a:t>等。</a:t>
            </a:r>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9.1.4  </a:t>
            </a:r>
            <a:r>
              <a:rPr lang="zh-CN" altLang="en-US" b="1" dirty="0">
                <a:solidFill>
                  <a:srgbClr val="000099"/>
                </a:solidFill>
                <a:latin typeface="+mn-lt"/>
              </a:rPr>
              <a:t>虚拟化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056633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虚拟</a:t>
            </a:r>
            <a:r>
              <a:rPr lang="zh-CN" altLang="en-US" dirty="0" smtClean="0"/>
              <a:t>化子类</a:t>
            </a:r>
            <a:endParaRPr lang="en-US" altLang="zh-CN" dirty="0" smtClean="0"/>
          </a:p>
          <a:p>
            <a:pPr lvl="1" algn="just"/>
            <a:r>
              <a:rPr lang="zh-CN" altLang="zh-CN" dirty="0" smtClean="0">
                <a:solidFill>
                  <a:srgbClr val="FF0000"/>
                </a:solidFill>
                <a:latin typeface="+mn-lt"/>
              </a:rPr>
              <a:t>硬件</a:t>
            </a:r>
            <a:r>
              <a:rPr lang="zh-CN" altLang="zh-CN" dirty="0">
                <a:solidFill>
                  <a:srgbClr val="FF0000"/>
                </a:solidFill>
                <a:latin typeface="+mn-lt"/>
              </a:rPr>
              <a:t>辅助虚拟化</a:t>
            </a:r>
            <a:r>
              <a:rPr lang="en-US" altLang="zh-CN" dirty="0">
                <a:solidFill>
                  <a:srgbClr val="FF0000"/>
                </a:solidFill>
                <a:latin typeface="+mn-lt"/>
              </a:rPr>
              <a:t>  </a:t>
            </a:r>
            <a:r>
              <a:rPr lang="zh-CN" altLang="zh-CN" dirty="0">
                <a:latin typeface="+mn-lt"/>
              </a:rPr>
              <a:t>是指借助硬件（主要是主机处理器）的支持来实现高效的全虚拟化。例如有了</a:t>
            </a:r>
            <a:r>
              <a:rPr lang="en-US" altLang="zh-CN" dirty="0">
                <a:latin typeface="+mn-lt"/>
              </a:rPr>
              <a:t>Intel-VT</a:t>
            </a:r>
            <a:r>
              <a:rPr lang="zh-CN" altLang="zh-CN" dirty="0">
                <a:latin typeface="+mn-lt"/>
              </a:rPr>
              <a:t>技术的支持，</a:t>
            </a:r>
            <a:r>
              <a:rPr lang="en-US" altLang="zh-CN" dirty="0">
                <a:latin typeface="+mn-lt"/>
              </a:rPr>
              <a:t>Guest OS</a:t>
            </a:r>
            <a:r>
              <a:rPr lang="zh-CN" altLang="zh-CN" dirty="0">
                <a:latin typeface="+mn-lt"/>
              </a:rPr>
              <a:t>和</a:t>
            </a:r>
            <a:r>
              <a:rPr lang="en-US" altLang="zh-CN" dirty="0">
                <a:latin typeface="+mn-lt"/>
              </a:rPr>
              <a:t>VMM</a:t>
            </a:r>
            <a:r>
              <a:rPr lang="zh-CN" altLang="zh-CN" dirty="0">
                <a:latin typeface="+mn-lt"/>
              </a:rPr>
              <a:t>的执行环境自动地完全隔离开来，</a:t>
            </a:r>
            <a:r>
              <a:rPr lang="en-US" altLang="zh-CN" dirty="0">
                <a:latin typeface="+mn-lt"/>
              </a:rPr>
              <a:t>Guest OS</a:t>
            </a:r>
            <a:r>
              <a:rPr lang="zh-CN" altLang="zh-CN" dirty="0">
                <a:latin typeface="+mn-lt"/>
              </a:rPr>
              <a:t>有自己的</a:t>
            </a:r>
            <a:r>
              <a:rPr lang="en-US" altLang="zh-CN" dirty="0">
                <a:latin typeface="+mn-lt"/>
              </a:rPr>
              <a:t>“</a:t>
            </a:r>
            <a:r>
              <a:rPr lang="zh-CN" altLang="zh-CN" dirty="0">
                <a:latin typeface="+mn-lt"/>
              </a:rPr>
              <a:t>全套寄存器</a:t>
            </a:r>
            <a:r>
              <a:rPr lang="en-US" altLang="zh-CN" dirty="0">
                <a:latin typeface="+mn-lt"/>
              </a:rPr>
              <a:t>”</a:t>
            </a:r>
            <a:r>
              <a:rPr lang="zh-CN" altLang="zh-CN" dirty="0">
                <a:latin typeface="+mn-lt"/>
              </a:rPr>
              <a:t>，可以直接运行在最高级别</a:t>
            </a:r>
            <a:r>
              <a:rPr lang="zh-CN" altLang="zh-CN" dirty="0" smtClean="0">
                <a:latin typeface="+mn-lt"/>
              </a:rPr>
              <a:t>。</a:t>
            </a:r>
            <a:endParaRPr lang="en-US" altLang="zh-CN" dirty="0" smtClean="0">
              <a:latin typeface="+mn-lt"/>
            </a:endParaRPr>
          </a:p>
          <a:p>
            <a:pPr lvl="1" algn="just"/>
            <a:r>
              <a:rPr lang="zh-CN" altLang="zh-CN" dirty="0" smtClean="0">
                <a:solidFill>
                  <a:srgbClr val="FF0000"/>
                </a:solidFill>
                <a:latin typeface="+mn-lt"/>
              </a:rPr>
              <a:t>部分</a:t>
            </a:r>
            <a:r>
              <a:rPr lang="zh-CN" altLang="zh-CN" dirty="0">
                <a:solidFill>
                  <a:srgbClr val="FF0000"/>
                </a:solidFill>
                <a:latin typeface="+mn-lt"/>
              </a:rPr>
              <a:t>虚拟化</a:t>
            </a:r>
            <a:r>
              <a:rPr lang="en-US" altLang="zh-CN" dirty="0">
                <a:solidFill>
                  <a:srgbClr val="FF0000"/>
                </a:solidFill>
                <a:latin typeface="+mn-lt"/>
              </a:rPr>
              <a:t>  </a:t>
            </a:r>
            <a:r>
              <a:rPr lang="zh-CN" altLang="zh-CN" dirty="0">
                <a:latin typeface="+mn-lt"/>
              </a:rPr>
              <a:t>全虚拟化只模拟部分底层硬件，因此客户机操作系统不做修改是无法在虚拟机中运行的，其他程序可能也需要进行修改。在历史上，部分虚拟化是通往全虚拟化道路上的重要</a:t>
            </a:r>
            <a:r>
              <a:rPr lang="zh-CN" altLang="zh-CN" dirty="0" smtClean="0">
                <a:latin typeface="+mn-lt"/>
              </a:rPr>
              <a:t>里程碑</a:t>
            </a:r>
            <a:r>
              <a:rPr lang="zh-CN" altLang="en-US" dirty="0" smtClean="0">
                <a:latin typeface="+mn-lt"/>
              </a:rPr>
              <a:t>。</a:t>
            </a:r>
            <a:endParaRPr lang="zh-CN" altLang="zh-CN" dirty="0">
              <a:latin typeface="+mn-lt"/>
            </a:endParaRPr>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9.1.4  </a:t>
            </a:r>
            <a:r>
              <a:rPr lang="zh-CN" altLang="en-US" b="1" dirty="0">
                <a:solidFill>
                  <a:srgbClr val="000099"/>
                </a:solidFill>
                <a:latin typeface="+mn-lt"/>
              </a:rPr>
              <a:t>虚拟化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553298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ED2B6-7144-4197-B3FF-9F498464B5EB}"/>
              </a:ext>
            </a:extLst>
          </p:cNvPr>
          <p:cNvSpPr>
            <a:spLocks noGrp="1"/>
          </p:cNvSpPr>
          <p:nvPr>
            <p:ph type="sldNum" sz="quarter" idx="4294967295"/>
          </p:nvPr>
        </p:nvSpPr>
        <p:spPr>
          <a:xfrm>
            <a:off x="9652000" y="6360583"/>
            <a:ext cx="2540000" cy="457200"/>
          </a:xfrm>
          <a:prstGeom prst="rect">
            <a:avLst/>
          </a:prstGeom>
        </p:spPr>
        <p:txBody>
          <a:bodyPr/>
          <a:lstStyle/>
          <a:p>
            <a:fld id="{0C913308-F349-4B6D-A68A-DD1791B4A57B}" type="slidenum">
              <a:rPr lang="zh-CN" altLang="en-US" smtClean="0"/>
              <a:pPr/>
              <a:t>3</a:t>
            </a:fld>
            <a:endParaRPr lang="zh-CN" altLang="en-US"/>
          </a:p>
        </p:txBody>
      </p:sp>
      <p:sp>
        <p:nvSpPr>
          <p:cNvPr id="8" name="Rectangle 2"/>
          <p:cNvSpPr txBox="1">
            <a:spLocks noChangeArrowheads="1"/>
          </p:cNvSpPr>
          <p:nvPr/>
        </p:nvSpPr>
        <p:spPr bwMode="auto">
          <a:xfrm>
            <a:off x="1246022" y="404662"/>
            <a:ext cx="806489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b="1" dirty="0" smtClean="0">
                <a:solidFill>
                  <a:srgbClr val="000099"/>
                </a:solidFill>
                <a:latin typeface="+mj-ea"/>
              </a:rPr>
              <a:t>第</a:t>
            </a:r>
            <a:r>
              <a:rPr lang="en-US" altLang="zh-CN" b="1" dirty="0" smtClean="0">
                <a:solidFill>
                  <a:srgbClr val="000099"/>
                </a:solidFill>
                <a:latin typeface="+mj-ea"/>
              </a:rPr>
              <a:t>9</a:t>
            </a:r>
            <a:r>
              <a:rPr lang="zh-CN" altLang="en-US" b="1" dirty="0" smtClean="0">
                <a:solidFill>
                  <a:srgbClr val="000099"/>
                </a:solidFill>
                <a:latin typeface="+mj-ea"/>
              </a:rPr>
              <a:t>章  </a:t>
            </a:r>
            <a:r>
              <a:rPr lang="zh-CN" altLang="zh-CN" b="1" dirty="0" smtClean="0">
                <a:solidFill>
                  <a:srgbClr val="000099"/>
                </a:solidFill>
                <a:latin typeface="+mj-ea"/>
              </a:rPr>
              <a:t>数据处理</a:t>
            </a:r>
            <a:r>
              <a:rPr lang="zh-CN" altLang="zh-CN" b="1" dirty="0">
                <a:solidFill>
                  <a:srgbClr val="000099"/>
                </a:solidFill>
                <a:latin typeface="+mj-ea"/>
              </a:rPr>
              <a:t>与智能</a:t>
            </a:r>
            <a:r>
              <a:rPr lang="zh-CN" altLang="zh-CN" b="1" dirty="0" smtClean="0">
                <a:solidFill>
                  <a:srgbClr val="000099"/>
                </a:solidFill>
                <a:latin typeface="+mj-ea"/>
              </a:rPr>
              <a:t>决策</a:t>
            </a:r>
            <a:endParaRPr lang="zh-CN" altLang="zh-CN" b="1" dirty="0">
              <a:solidFill>
                <a:srgbClr val="000099"/>
              </a:solidFill>
              <a:latin typeface="+mj-ea"/>
            </a:endParaRPr>
          </a:p>
        </p:txBody>
      </p:sp>
      <p:sp>
        <p:nvSpPr>
          <p:cNvPr id="7" name="文本占位符 2"/>
          <p:cNvSpPr txBox="1">
            <a:spLocks/>
          </p:cNvSpPr>
          <p:nvPr/>
        </p:nvSpPr>
        <p:spPr bwMode="auto">
          <a:xfrm>
            <a:off x="1281263" y="1916832"/>
            <a:ext cx="6642056"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10000"/>
              </a:spcBef>
              <a:spcAft>
                <a:spcPct val="0"/>
              </a:spcAft>
              <a:buClr>
                <a:schemeClr val="accent2"/>
              </a:buClr>
              <a:buFont typeface="Wingdings" pitchFamily="2" charset="2"/>
              <a:buChar char="o"/>
              <a:defRPr lang="zh-CN" altLang="zh-CN" sz="3200" b="1">
                <a:solidFill>
                  <a:srgbClr val="000000"/>
                </a:solidFill>
                <a:effectLst/>
                <a:latin typeface="宋体" pitchFamily="2" charset="-122"/>
                <a:ea typeface="宋体" pitchFamily="2" charset="-122"/>
                <a:cs typeface="+mn-cs"/>
              </a:defRPr>
            </a:lvl1pPr>
            <a:lvl2pPr marL="712788" indent="-357188" algn="l" rtl="0" eaLnBrk="1" fontAlgn="base" hangingPunct="1">
              <a:spcBef>
                <a:spcPct val="10000"/>
              </a:spcBef>
              <a:spcAft>
                <a:spcPct val="0"/>
              </a:spcAft>
              <a:buClr>
                <a:schemeClr val="accent2"/>
              </a:buClr>
              <a:buFont typeface="Wingdings" pitchFamily="2" charset="2"/>
              <a:buChar char="n"/>
              <a:defRPr sz="3200" b="1">
                <a:solidFill>
                  <a:srgbClr val="000099"/>
                </a:solidFill>
                <a:latin typeface="宋体" pitchFamily="2" charset="-122"/>
                <a:ea typeface="宋体" pitchFamily="2" charset="-122"/>
              </a:defRPr>
            </a:lvl2pPr>
            <a:lvl3pPr marL="985838" indent="-357188" algn="l" rtl="0" eaLnBrk="1" fontAlgn="base" hangingPunct="1">
              <a:spcBef>
                <a:spcPct val="10000"/>
              </a:spcBef>
              <a:spcAft>
                <a:spcPct val="0"/>
              </a:spcAft>
              <a:buClr>
                <a:schemeClr val="accent2"/>
              </a:buClr>
              <a:buFont typeface="Wingdings" pitchFamily="2" charset="2"/>
              <a:buChar char="p"/>
              <a:defRPr sz="3200" b="1">
                <a:solidFill>
                  <a:srgbClr val="000099"/>
                </a:solidFill>
                <a:latin typeface="宋体" pitchFamily="2" charset="-122"/>
                <a:ea typeface="宋体" pitchFamily="2" charset="-122"/>
              </a:defRPr>
            </a:lvl3pPr>
            <a:lvl4pPr marL="1258888" indent="-273050" algn="l" rtl="0" eaLnBrk="1" fontAlgn="base" hangingPunct="1">
              <a:spcBef>
                <a:spcPct val="10000"/>
              </a:spcBef>
              <a:spcAft>
                <a:spcPct val="0"/>
              </a:spcAft>
              <a:buClr>
                <a:schemeClr val="accent2"/>
              </a:buClr>
              <a:buFont typeface="Wingdings" pitchFamily="2" charset="2"/>
              <a:buChar char="n"/>
              <a:defRPr sz="3200" b="1">
                <a:solidFill>
                  <a:schemeClr val="accent5">
                    <a:lumMod val="75000"/>
                  </a:schemeClr>
                </a:solidFill>
                <a:latin typeface="宋体" pitchFamily="2" charset="-122"/>
                <a:ea typeface="宋体" pitchFamily="2" charset="-122"/>
              </a:defRPr>
            </a:lvl4pPr>
            <a:lvl5pPr marL="1614488" indent="-273050" algn="l" rtl="0" eaLnBrk="1" fontAlgn="base" hangingPunct="1">
              <a:spcBef>
                <a:spcPct val="10000"/>
              </a:spcBef>
              <a:spcAft>
                <a:spcPct val="0"/>
              </a:spcAft>
              <a:buClr>
                <a:schemeClr val="accent2"/>
              </a:buClr>
              <a:buFont typeface="Wingdings" pitchFamily="2" charset="2"/>
              <a:buChar char="§"/>
              <a:defRPr sz="3200" b="1">
                <a:solidFill>
                  <a:schemeClr val="accent6">
                    <a:lumMod val="75000"/>
                  </a:schemeClr>
                </a:solidFill>
                <a:latin typeface="宋体" pitchFamily="2" charset="-122"/>
                <a:ea typeface="宋体" pitchFamily="2"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a:lnSpc>
                <a:spcPts val="4500"/>
              </a:lnSpc>
              <a:buFont typeface="Arial" pitchFamily="34" charset="0"/>
              <a:buChar char="•"/>
            </a:pPr>
            <a:r>
              <a:rPr lang="zh-CN" altLang="en-US" sz="3600" dirty="0" smtClean="0">
                <a:latin typeface="+mn-lt"/>
              </a:rPr>
              <a:t> </a:t>
            </a:r>
            <a:r>
              <a:rPr lang="en-US" altLang="zh-CN" sz="3600" dirty="0" smtClean="0">
                <a:latin typeface="+mn-lt"/>
              </a:rPr>
              <a:t>9.1  </a:t>
            </a:r>
            <a:r>
              <a:rPr lang="zh-CN" altLang="en-US" sz="3600" dirty="0" smtClean="0">
                <a:latin typeface="+mn-lt"/>
              </a:rPr>
              <a:t>云计算</a:t>
            </a:r>
          </a:p>
          <a:p>
            <a:pPr>
              <a:lnSpc>
                <a:spcPts val="4500"/>
              </a:lnSpc>
              <a:buFont typeface="Arial" pitchFamily="34" charset="0"/>
              <a:buChar char="•"/>
            </a:pPr>
            <a:r>
              <a:rPr lang="zh-CN" altLang="en-US" sz="3600" dirty="0" smtClean="0">
                <a:latin typeface="+mn-lt"/>
              </a:rPr>
              <a:t> </a:t>
            </a:r>
            <a:r>
              <a:rPr lang="en-US" altLang="zh-CN" sz="3600" dirty="0" smtClean="0">
                <a:latin typeface="+mn-lt"/>
              </a:rPr>
              <a:t>9.2</a:t>
            </a:r>
            <a:r>
              <a:rPr lang="en-US" altLang="zh-CN" sz="3600" dirty="0">
                <a:latin typeface="+mn-lt"/>
              </a:rPr>
              <a:t> </a:t>
            </a:r>
            <a:r>
              <a:rPr lang="en-US" altLang="zh-CN" sz="3600" dirty="0" smtClean="0">
                <a:latin typeface="+mn-lt"/>
              </a:rPr>
              <a:t> </a:t>
            </a:r>
            <a:r>
              <a:rPr lang="zh-CN" altLang="zh-CN" sz="3600" dirty="0" smtClean="0">
                <a:latin typeface="+mn-lt"/>
              </a:rPr>
              <a:t>大数据</a:t>
            </a:r>
            <a:endParaRPr lang="zh-CN" altLang="en-US" sz="3600" dirty="0">
              <a:latin typeface="+mn-lt"/>
            </a:endParaRPr>
          </a:p>
          <a:p>
            <a:pPr>
              <a:lnSpc>
                <a:spcPts val="5000"/>
              </a:lnSpc>
              <a:buFont typeface="Arial" pitchFamily="34" charset="0"/>
              <a:buChar char="•"/>
            </a:pPr>
            <a:r>
              <a:rPr lang="zh-CN" altLang="en-US" sz="3600" dirty="0">
                <a:latin typeface="+mn-lt"/>
              </a:rPr>
              <a:t> </a:t>
            </a:r>
            <a:r>
              <a:rPr lang="en-US" altLang="zh-CN" sz="3600" dirty="0" smtClean="0">
                <a:latin typeface="+mn-lt"/>
              </a:rPr>
              <a:t>9.3</a:t>
            </a:r>
            <a:r>
              <a:rPr lang="en-US" altLang="zh-CN" sz="3600" dirty="0">
                <a:latin typeface="+mn-lt"/>
              </a:rPr>
              <a:t> </a:t>
            </a:r>
            <a:r>
              <a:rPr lang="en-US" altLang="zh-CN" sz="3600" dirty="0" smtClean="0">
                <a:latin typeface="+mn-lt"/>
              </a:rPr>
              <a:t> </a:t>
            </a:r>
            <a:r>
              <a:rPr lang="zh-CN" altLang="zh-CN" sz="3600" dirty="0" smtClean="0">
                <a:latin typeface="+mn-lt"/>
              </a:rPr>
              <a:t>智能决策</a:t>
            </a:r>
            <a:endParaRPr lang="en-US" altLang="zh-CN" sz="3600" dirty="0" smtClean="0">
              <a:latin typeface="+mn-lt"/>
            </a:endParaRPr>
          </a:p>
          <a:p>
            <a:pPr>
              <a:lnSpc>
                <a:spcPts val="4500"/>
              </a:lnSpc>
              <a:buFont typeface="Arial" pitchFamily="34" charset="0"/>
              <a:buChar char="•"/>
            </a:pPr>
            <a:r>
              <a:rPr lang="en-US" altLang="zh-CN" sz="3600" dirty="0">
                <a:latin typeface="+mn-lt"/>
              </a:rPr>
              <a:t> </a:t>
            </a:r>
            <a:r>
              <a:rPr lang="en-US" altLang="zh-CN" sz="3600" dirty="0" smtClean="0">
                <a:latin typeface="+mn-lt"/>
              </a:rPr>
              <a:t>9.4  </a:t>
            </a:r>
            <a:r>
              <a:rPr lang="zh-CN" altLang="zh-CN" sz="3600" dirty="0" smtClean="0">
                <a:latin typeface="+mn-lt"/>
              </a:rPr>
              <a:t>雾计算</a:t>
            </a:r>
            <a:endParaRPr lang="en-US" altLang="zh-CN" sz="3600" dirty="0" smtClean="0">
              <a:latin typeface="+mn-lt"/>
            </a:endParaRPr>
          </a:p>
          <a:p>
            <a:pPr>
              <a:lnSpc>
                <a:spcPts val="4500"/>
              </a:lnSpc>
              <a:buFont typeface="Arial" pitchFamily="34" charset="0"/>
              <a:buChar char="•"/>
            </a:pPr>
            <a:r>
              <a:rPr lang="en-US" altLang="zh-CN" sz="3600" dirty="0" smtClean="0">
                <a:latin typeface="+mn-lt"/>
              </a:rPr>
              <a:t> 9.5  </a:t>
            </a:r>
            <a:r>
              <a:rPr lang="zh-CN" altLang="zh-CN" sz="3600" dirty="0">
                <a:latin typeface="+mn-lt"/>
              </a:rPr>
              <a:t>边缘计算</a:t>
            </a:r>
            <a:endParaRPr lang="zh-CN" altLang="en-US" sz="3600" dirty="0">
              <a:latin typeface="+mn-lt"/>
            </a:endParaRPr>
          </a:p>
        </p:txBody>
      </p:sp>
    </p:spTree>
    <p:extLst>
      <p:ext uri="{BB962C8B-B14F-4D97-AF65-F5344CB8AC3E}">
        <p14:creationId xmlns:p14="http://schemas.microsoft.com/office/powerpoint/2010/main" val="2736346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additive="base">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983432" y="1556792"/>
            <a:ext cx="10363200" cy="41764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9900" indent="-469900">
              <a:lnSpc>
                <a:spcPts val="4500"/>
              </a:lnSpc>
            </a:pPr>
            <a:r>
              <a:rPr lang="en-US" altLang="zh-CN" sz="3600" kern="1200" dirty="0">
                <a:latin typeface="+mn-lt"/>
              </a:rPr>
              <a:t> 9.2.1	</a:t>
            </a:r>
            <a:r>
              <a:rPr lang="zh-CN" altLang="zh-CN" sz="3600" kern="1200" dirty="0" smtClean="0">
                <a:latin typeface="+mn-lt"/>
              </a:rPr>
              <a:t>物</a:t>
            </a:r>
            <a:r>
              <a:rPr lang="zh-CN" altLang="zh-CN" sz="3600" kern="1200" dirty="0">
                <a:latin typeface="+mn-lt"/>
              </a:rPr>
              <a:t>联网与大数据</a:t>
            </a:r>
            <a:endParaRPr lang="en-US" altLang="zh-CN" sz="3600" kern="1200" dirty="0">
              <a:latin typeface="+mn-lt"/>
            </a:endParaRPr>
          </a:p>
          <a:p>
            <a:pPr marL="469900" indent="-469900">
              <a:lnSpc>
                <a:spcPts val="4500"/>
              </a:lnSpc>
            </a:pPr>
            <a:r>
              <a:rPr lang="en-US" altLang="zh-CN" sz="3600" kern="1200" dirty="0">
                <a:latin typeface="+mn-lt"/>
              </a:rPr>
              <a:t> 9.2.2	</a:t>
            </a:r>
            <a:r>
              <a:rPr lang="zh-CN" altLang="zh-CN" sz="3600" kern="1200" dirty="0" smtClean="0">
                <a:latin typeface="+mn-lt"/>
              </a:rPr>
              <a:t>技术</a:t>
            </a:r>
            <a:r>
              <a:rPr lang="zh-CN" altLang="zh-CN" sz="3600" kern="1200" dirty="0">
                <a:latin typeface="+mn-lt"/>
              </a:rPr>
              <a:t>体系</a:t>
            </a:r>
            <a:endParaRPr lang="en-US" altLang="zh-CN" sz="3600" kern="1200" dirty="0">
              <a:latin typeface="+mn-lt"/>
            </a:endParaRPr>
          </a:p>
          <a:p>
            <a:pPr marL="469900" indent="-469900">
              <a:lnSpc>
                <a:spcPts val="4500"/>
              </a:lnSpc>
            </a:pPr>
            <a:r>
              <a:rPr lang="en-US" altLang="zh-CN" sz="3600" kern="1200" dirty="0">
                <a:latin typeface="+mn-lt"/>
              </a:rPr>
              <a:t> 9.2.3	</a:t>
            </a:r>
            <a:r>
              <a:rPr lang="zh-CN" altLang="zh-CN" sz="3600" kern="1200" dirty="0" smtClean="0">
                <a:latin typeface="+mn-lt"/>
              </a:rPr>
              <a:t>技术</a:t>
            </a:r>
            <a:r>
              <a:rPr lang="zh-CN" altLang="zh-CN" sz="3600" kern="1200" dirty="0">
                <a:latin typeface="+mn-lt"/>
              </a:rPr>
              <a:t>基础</a:t>
            </a:r>
            <a:endParaRPr lang="en-US" altLang="zh-CN" sz="3600" kern="1200" dirty="0">
              <a:latin typeface="+mn-lt"/>
            </a:endParaRPr>
          </a:p>
          <a:p>
            <a:pPr marL="469900" indent="-469900">
              <a:lnSpc>
                <a:spcPts val="4500"/>
              </a:lnSpc>
            </a:pPr>
            <a:r>
              <a:rPr lang="en-US" altLang="zh-CN" sz="3600" kern="1200" dirty="0">
                <a:latin typeface="+mn-lt"/>
              </a:rPr>
              <a:t> 9.2.4  </a:t>
            </a:r>
            <a:r>
              <a:rPr lang="en-US" altLang="zh-CN" sz="3600" kern="1200" dirty="0" smtClean="0">
                <a:latin typeface="+mn-lt"/>
              </a:rPr>
              <a:t> Hadoop</a:t>
            </a:r>
            <a:endParaRPr lang="en-US" altLang="zh-CN" sz="3600" kern="1200" dirty="0">
              <a:latin typeface="+mn-lt"/>
            </a:endParaRPr>
          </a:p>
          <a:p>
            <a:pPr marL="469900" indent="-469900">
              <a:lnSpc>
                <a:spcPts val="4500"/>
              </a:lnSpc>
            </a:pPr>
            <a:r>
              <a:rPr lang="en-US" altLang="zh-CN" sz="3600" kern="1200" dirty="0">
                <a:latin typeface="+mn-lt"/>
              </a:rPr>
              <a:t> 9.2.5</a:t>
            </a:r>
            <a:r>
              <a:rPr lang="zh-CN" altLang="zh-CN" sz="3600" kern="1200" dirty="0">
                <a:latin typeface="+mn-lt"/>
              </a:rPr>
              <a:t> </a:t>
            </a:r>
            <a:r>
              <a:rPr lang="en-US" altLang="zh-CN" sz="3600" kern="1200" dirty="0">
                <a:latin typeface="+mn-lt"/>
              </a:rPr>
              <a:t> </a:t>
            </a:r>
            <a:r>
              <a:rPr lang="en-US" altLang="zh-CN" sz="3600" kern="1200" dirty="0" smtClean="0">
                <a:latin typeface="+mn-lt"/>
              </a:rPr>
              <a:t> </a:t>
            </a:r>
            <a:r>
              <a:rPr lang="zh-CN" altLang="zh-CN" sz="3600" kern="1200" dirty="0" smtClean="0">
                <a:latin typeface="+mn-lt"/>
              </a:rPr>
              <a:t>数据</a:t>
            </a:r>
            <a:r>
              <a:rPr lang="zh-CN" altLang="zh-CN" sz="3600" kern="1200" dirty="0">
                <a:latin typeface="+mn-lt"/>
              </a:rPr>
              <a:t>挖掘</a:t>
            </a:r>
            <a:endParaRPr lang="en-US" altLang="zh-CN" sz="3600" kern="1200" dirty="0">
              <a:latin typeface="+mn-lt"/>
            </a:endParaRPr>
          </a:p>
          <a:p>
            <a:pPr marL="469900" indent="-469900">
              <a:lnSpc>
                <a:spcPts val="4500"/>
              </a:lnSpc>
            </a:pPr>
            <a:endParaRPr lang="en-US" altLang="zh-CN" sz="3600" kern="1200" dirty="0">
              <a:latin typeface="+mn-lt"/>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1916832"/>
            <a:ext cx="5486430" cy="354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1271464" y="332656"/>
            <a:ext cx="9001125" cy="647700"/>
          </a:xfrm>
          <a:prstGeom prst="rect">
            <a:avLst/>
          </a:prstGeom>
        </p:spPr>
        <p:txBody>
          <a:bodyPr/>
          <a:lstStyle>
            <a:lvl1pPr lvl="0" fontAlgn="base">
              <a:spcBef>
                <a:spcPct val="0"/>
              </a:spcBef>
              <a:spcAft>
                <a:spcPct val="0"/>
              </a:spcAft>
              <a:defRPr sz="4200" b="1" baseline="0">
                <a:solidFill>
                  <a:srgbClr val="000099"/>
                </a:solidFill>
                <a:ea typeface="+mj-ea"/>
                <a:cs typeface="+mj-cs"/>
              </a:defRPr>
            </a:lvl1pPr>
            <a:lvl2pPr fontAlgn="base">
              <a:spcBef>
                <a:spcPct val="0"/>
              </a:spcBef>
              <a:spcAft>
                <a:spcPct val="0"/>
              </a:spcAft>
              <a:defRPr sz="4200">
                <a:solidFill>
                  <a:schemeClr val="tx2"/>
                </a:solidFill>
                <a:latin typeface="Book Antiqua" pitchFamily="18" charset="0"/>
                <a:ea typeface="黑体" pitchFamily="2" charset="-122"/>
              </a:defRPr>
            </a:lvl2pPr>
            <a:lvl3pPr fontAlgn="base">
              <a:spcBef>
                <a:spcPct val="0"/>
              </a:spcBef>
              <a:spcAft>
                <a:spcPct val="0"/>
              </a:spcAft>
              <a:defRPr sz="4200">
                <a:solidFill>
                  <a:schemeClr val="tx2"/>
                </a:solidFill>
                <a:latin typeface="Book Antiqua" pitchFamily="18" charset="0"/>
                <a:ea typeface="黑体" pitchFamily="2" charset="-122"/>
              </a:defRPr>
            </a:lvl3pPr>
            <a:lvl4pPr fontAlgn="base">
              <a:spcBef>
                <a:spcPct val="0"/>
              </a:spcBef>
              <a:spcAft>
                <a:spcPct val="0"/>
              </a:spcAft>
              <a:defRPr sz="4200">
                <a:solidFill>
                  <a:schemeClr val="tx2"/>
                </a:solidFill>
                <a:latin typeface="Book Antiqua" pitchFamily="18" charset="0"/>
                <a:ea typeface="黑体" pitchFamily="2" charset="-122"/>
              </a:defRPr>
            </a:lvl4pPr>
            <a:lvl5pPr fontAlgn="base">
              <a:spcBef>
                <a:spcPct val="0"/>
              </a:spcBef>
              <a:spcAft>
                <a:spcPct val="0"/>
              </a:spcAft>
              <a:defRPr sz="4200">
                <a:solidFill>
                  <a:schemeClr val="tx2"/>
                </a:solidFill>
                <a:latin typeface="Book Antiqua" pitchFamily="18" charset="0"/>
                <a:ea typeface="黑体" pitchFamily="2" charset="-122"/>
              </a:defRPr>
            </a:lvl5pPr>
            <a:lvl6pPr marL="457200" fontAlgn="base">
              <a:spcBef>
                <a:spcPct val="0"/>
              </a:spcBef>
              <a:spcAft>
                <a:spcPct val="0"/>
              </a:spcAft>
              <a:defRPr sz="4200">
                <a:solidFill>
                  <a:schemeClr val="tx2"/>
                </a:solidFill>
                <a:latin typeface="Book Antiqua" pitchFamily="18" charset="0"/>
                <a:ea typeface="黑体" pitchFamily="2" charset="-122"/>
              </a:defRPr>
            </a:lvl6pPr>
            <a:lvl7pPr marL="914400" fontAlgn="base">
              <a:spcBef>
                <a:spcPct val="0"/>
              </a:spcBef>
              <a:spcAft>
                <a:spcPct val="0"/>
              </a:spcAft>
              <a:defRPr sz="4200">
                <a:solidFill>
                  <a:schemeClr val="tx2"/>
                </a:solidFill>
                <a:latin typeface="Book Antiqua" pitchFamily="18" charset="0"/>
                <a:ea typeface="黑体" pitchFamily="2" charset="-122"/>
              </a:defRPr>
            </a:lvl7pPr>
            <a:lvl8pPr marL="1371600" fontAlgn="base">
              <a:spcBef>
                <a:spcPct val="0"/>
              </a:spcBef>
              <a:spcAft>
                <a:spcPct val="0"/>
              </a:spcAft>
              <a:defRPr sz="4200">
                <a:solidFill>
                  <a:schemeClr val="tx2"/>
                </a:solidFill>
                <a:latin typeface="Book Antiqua" pitchFamily="18" charset="0"/>
                <a:ea typeface="黑体" pitchFamily="2" charset="-122"/>
              </a:defRPr>
            </a:lvl8pPr>
            <a:lvl9pPr marL="1828800" fontAlgn="base">
              <a:spcBef>
                <a:spcPct val="0"/>
              </a:spcBef>
              <a:spcAft>
                <a:spcPct val="0"/>
              </a:spcAft>
              <a:defRPr sz="4200">
                <a:solidFill>
                  <a:schemeClr val="tx2"/>
                </a:solidFill>
                <a:latin typeface="Book Antiqua" pitchFamily="18" charset="0"/>
                <a:ea typeface="黑体" pitchFamily="2" charset="-122"/>
              </a:defRPr>
            </a:lvl9pPr>
          </a:lstStyle>
          <a:p>
            <a:r>
              <a:rPr lang="en-US" altLang="zh-CN" dirty="0"/>
              <a:t>9.2  </a:t>
            </a:r>
            <a:r>
              <a:rPr lang="zh-CN" altLang="en-US" dirty="0"/>
              <a:t>大数据</a:t>
            </a:r>
            <a:r>
              <a:rPr lang="zh-CN" altLang="zh-CN" dirty="0"/>
              <a:t/>
            </a:r>
            <a:br>
              <a:rPr lang="zh-CN" altLang="zh-CN" dirty="0"/>
            </a:br>
            <a:endParaRPr lang="zh-CN" altLang="en-US" dirty="0"/>
          </a:p>
        </p:txBody>
      </p:sp>
    </p:spTree>
    <p:extLst>
      <p:ext uri="{BB962C8B-B14F-4D97-AF65-F5344CB8AC3E}">
        <p14:creationId xmlns:p14="http://schemas.microsoft.com/office/powerpoint/2010/main" val="4163856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7410"/>
                                        </p:tgtEl>
                                        <p:attrNameLst>
                                          <p:attrName>style.visibility</p:attrName>
                                        </p:attrNameLst>
                                      </p:cBhvr>
                                      <p:to>
                                        <p:strVal val="visible"/>
                                      </p:to>
                                    </p:set>
                                    <p:animEffect transition="in" filter="fade">
                                      <p:cBhvr>
                                        <p:cTn id="35" dur="1000"/>
                                        <p:tgtEl>
                                          <p:spTgt spid="17410"/>
                                        </p:tgtEl>
                                      </p:cBhvr>
                                    </p:animEffect>
                                    <p:anim calcmode="lin" valueType="num">
                                      <p:cBhvr>
                                        <p:cTn id="36" dur="1000" fill="hold"/>
                                        <p:tgtEl>
                                          <p:spTgt spid="17410"/>
                                        </p:tgtEl>
                                        <p:attrNameLst>
                                          <p:attrName>ppt_x</p:attrName>
                                        </p:attrNameLst>
                                      </p:cBhvr>
                                      <p:tavLst>
                                        <p:tav tm="0">
                                          <p:val>
                                            <p:strVal val="#ppt_x"/>
                                          </p:val>
                                        </p:tav>
                                        <p:tav tm="100000">
                                          <p:val>
                                            <p:strVal val="#ppt_x"/>
                                          </p:val>
                                        </p:tav>
                                      </p:tavLst>
                                    </p:anim>
                                    <p:anim calcmode="lin" valueType="num">
                                      <p:cBhvr>
                                        <p:cTn id="37"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t>大</a:t>
            </a:r>
            <a:r>
              <a:rPr lang="zh-CN" altLang="en-US" dirty="0" smtClean="0"/>
              <a:t>数据概念</a:t>
            </a:r>
            <a:endParaRPr lang="en-US" altLang="zh-CN" dirty="0" smtClean="0"/>
          </a:p>
          <a:p>
            <a:pPr lvl="1" algn="just"/>
            <a:r>
              <a:rPr lang="zh-CN" altLang="zh-CN" dirty="0" smtClean="0">
                <a:latin typeface="+mn-ea"/>
              </a:rPr>
              <a:t>大</a:t>
            </a:r>
            <a:r>
              <a:rPr lang="zh-CN" altLang="zh-CN" dirty="0">
                <a:latin typeface="+mn-ea"/>
              </a:rPr>
              <a:t>数据指的是所涉及的数据量规模巨大，大到无法通过目前的主流软件工具在合理的时间内达到撷取、管理、处理并基于此提供有用信息的目的。</a:t>
            </a:r>
            <a:endParaRPr lang="en-US" altLang="zh-CN" dirty="0">
              <a:latin typeface="+mn-ea"/>
            </a:endParaRPr>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9.2.1  </a:t>
            </a:r>
            <a:r>
              <a:rPr lang="zh-CN" altLang="en-US" b="1" dirty="0">
                <a:solidFill>
                  <a:srgbClr val="000099"/>
                </a:solidFill>
                <a:latin typeface="+mn-lt"/>
              </a:rPr>
              <a:t>物联网与大数据</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3573016"/>
            <a:ext cx="4824536" cy="283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753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marL="355600" lvl="1" indent="0" algn="just">
              <a:buNone/>
            </a:pPr>
            <a:endParaRPr lang="en-US" altLang="zh-CN" dirty="0">
              <a:latin typeface="+mn-ea"/>
            </a:endParaRPr>
          </a:p>
          <a:p>
            <a:pPr lvl="1" algn="just"/>
            <a:endParaRPr lang="en-US" altLang="zh-CN" dirty="0" smtClean="0"/>
          </a:p>
          <a:p>
            <a:pPr marL="355600" lvl="1" indent="0" algn="just">
              <a:buNone/>
            </a:pPr>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9.2.1  </a:t>
            </a:r>
            <a:r>
              <a:rPr lang="zh-CN" altLang="en-US" b="1" dirty="0">
                <a:solidFill>
                  <a:srgbClr val="000099"/>
                </a:solidFill>
                <a:latin typeface="+mn-lt"/>
              </a:rPr>
              <a:t>物联网与大数据</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grpSp>
        <p:nvGrpSpPr>
          <p:cNvPr id="12" name="组合 11">
            <a:extLst>
              <a:ext uri="{FF2B5EF4-FFF2-40B4-BE49-F238E27FC236}">
                <a16:creationId xmlns:a16="http://schemas.microsoft.com/office/drawing/2014/main" id="{EA2BEA49-07C7-49D5-B431-945C446758E2}"/>
              </a:ext>
            </a:extLst>
          </p:cNvPr>
          <p:cNvGrpSpPr>
            <a:grpSpLocks/>
          </p:cNvGrpSpPr>
          <p:nvPr/>
        </p:nvGrpSpPr>
        <p:grpSpPr bwMode="auto">
          <a:xfrm>
            <a:off x="4494332" y="1291577"/>
            <a:ext cx="2866467" cy="2812715"/>
            <a:chOff x="3996730" y="1272530"/>
            <a:chExt cx="3360883" cy="3356446"/>
          </a:xfrm>
        </p:grpSpPr>
        <p:sp>
          <p:nvSpPr>
            <p:cNvPr id="38" name="椭圆 37">
              <a:extLst>
                <a:ext uri="{FF2B5EF4-FFF2-40B4-BE49-F238E27FC236}">
                  <a16:creationId xmlns:a16="http://schemas.microsoft.com/office/drawing/2014/main" id="{C32C54B9-026D-4D62-B15C-83117A69C394}"/>
                </a:ext>
              </a:extLst>
            </p:cNvPr>
            <p:cNvSpPr>
              <a:spLocks noChangeArrowheads="1"/>
            </p:cNvSpPr>
            <p:nvPr/>
          </p:nvSpPr>
          <p:spPr bwMode="gray">
            <a:xfrm>
              <a:off x="4025170" y="1305977"/>
              <a:ext cx="3332443" cy="3322999"/>
            </a:xfrm>
            <a:prstGeom prst="ellipse">
              <a:avLst/>
            </a:prstGeom>
            <a:gradFill rotWithShape="1">
              <a:gsLst>
                <a:gs pos="0">
                  <a:sysClr val="window" lastClr="FFFFFF">
                    <a:gamma/>
                    <a:shade val="0"/>
                    <a:invGamma/>
                    <a:alpha val="27000"/>
                  </a:sysClr>
                </a:gs>
                <a:gs pos="50000">
                  <a:sysClr val="window" lastClr="FFFFFF">
                    <a:alpha val="0"/>
                  </a:sysClr>
                </a:gs>
                <a:gs pos="100000">
                  <a:sysClr val="window" lastClr="FFFFFF">
                    <a:gamma/>
                    <a:shade val="0"/>
                    <a:invGamma/>
                    <a:alpha val="27000"/>
                  </a:sysClr>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39" name="图片 38">
              <a:extLst>
                <a:ext uri="{FF2B5EF4-FFF2-40B4-BE49-F238E27FC236}">
                  <a16:creationId xmlns:a16="http://schemas.microsoft.com/office/drawing/2014/main" id="{B4BF9FA8-98DD-4FBD-8023-7B8A34B2972C}"/>
                </a:ext>
              </a:extLst>
            </p:cNvPr>
            <p:cNvPicPr>
              <a:picLocks noChangeAspect="1" noChangeArrowheads="1"/>
            </p:cNvPicPr>
            <p:nvPr/>
          </p:nvPicPr>
          <p:blipFill>
            <a:blip r:embed="rId2">
              <a:duotone>
                <a:prstClr val="black"/>
                <a:srgbClr val="1274C5">
                  <a:tint val="45000"/>
                  <a:satMod val="400000"/>
                </a:srgbClr>
              </a:duotone>
              <a:extLst>
                <a:ext uri="{28A0092B-C50C-407E-A947-70E740481C1C}">
                  <a14:useLocalDpi xmlns:a14="http://schemas.microsoft.com/office/drawing/2010/main" val="0"/>
                </a:ext>
              </a:extLst>
            </a:blip>
            <a:srcRect/>
            <a:stretch>
              <a:fillRect/>
            </a:stretch>
          </p:blipFill>
          <p:spPr bwMode="gray">
            <a:xfrm>
              <a:off x="3996730" y="1272530"/>
              <a:ext cx="3346834" cy="3347969"/>
            </a:xfrm>
            <a:prstGeom prst="rect">
              <a:avLst/>
            </a:prstGeom>
            <a:noFill/>
            <a:scene3d>
              <a:camera prst="orthographicFront"/>
              <a:lightRig rig="threePt" dir="t"/>
            </a:scene3d>
            <a:sp3d>
              <a:bevelB w="152400" h="50800" prst="softRound"/>
            </a:sp3d>
            <a:extLst>
              <a:ext uri="{909E8E84-426E-40DD-AFC4-6F175D3DCCD1}">
                <a14:hiddenFill xmlns:a14="http://schemas.microsoft.com/office/drawing/2010/main">
                  <a:solidFill>
                    <a:srgbClr val="FFFFFF"/>
                  </a:solidFill>
                </a14:hiddenFill>
              </a:ext>
            </a:extLst>
          </p:spPr>
        </p:pic>
      </p:grpSp>
      <p:sp>
        <p:nvSpPr>
          <p:cNvPr id="13" name="矩形​​ 1">
            <a:extLst>
              <a:ext uri="{FF2B5EF4-FFF2-40B4-BE49-F238E27FC236}">
                <a16:creationId xmlns:a16="http://schemas.microsoft.com/office/drawing/2014/main" id="{046BB3B8-C105-4704-957B-217693E2C988}"/>
              </a:ext>
            </a:extLst>
          </p:cNvPr>
          <p:cNvSpPr/>
          <p:nvPr/>
        </p:nvSpPr>
        <p:spPr>
          <a:xfrm>
            <a:off x="5270449" y="3146875"/>
            <a:ext cx="1302250" cy="633937"/>
          </a:xfrm>
          <a:custGeom>
            <a:avLst/>
            <a:gdLst>
              <a:gd name="connsiteX0" fmla="*/ 0 w 2592411"/>
              <a:gd name="connsiteY0" fmla="*/ 0 h 707886"/>
              <a:gd name="connsiteX1" fmla="*/ 2592411 w 2592411"/>
              <a:gd name="connsiteY1" fmla="*/ 0 h 707886"/>
              <a:gd name="connsiteX2" fmla="*/ 2592411 w 2592411"/>
              <a:gd name="connsiteY2" fmla="*/ 707886 h 707886"/>
              <a:gd name="connsiteX3" fmla="*/ 0 w 2592411"/>
              <a:gd name="connsiteY3" fmla="*/ 707886 h 707886"/>
              <a:gd name="connsiteX4" fmla="*/ 0 w 2592411"/>
              <a:gd name="connsiteY4" fmla="*/ 0 h 707886"/>
              <a:gd name="connsiteX0-1" fmla="*/ 65014 w 2592411"/>
              <a:gd name="connsiteY0-2" fmla="*/ 0 h 777497"/>
              <a:gd name="connsiteX1-3" fmla="*/ 2592411 w 2592411"/>
              <a:gd name="connsiteY1-4" fmla="*/ 69611 h 777497"/>
              <a:gd name="connsiteX2-5" fmla="*/ 2592411 w 2592411"/>
              <a:gd name="connsiteY2-6" fmla="*/ 777497 h 777497"/>
              <a:gd name="connsiteX3-7" fmla="*/ 0 w 2592411"/>
              <a:gd name="connsiteY3-8" fmla="*/ 777497 h 777497"/>
              <a:gd name="connsiteX4-9" fmla="*/ 65014 w 2592411"/>
              <a:gd name="connsiteY4-10" fmla="*/ 0 h 777497"/>
              <a:gd name="connsiteX0-11" fmla="*/ 65014 w 2592411"/>
              <a:gd name="connsiteY0-12" fmla="*/ 0 h 966409"/>
              <a:gd name="connsiteX1-13" fmla="*/ 2592411 w 2592411"/>
              <a:gd name="connsiteY1-14" fmla="*/ 69611 h 966409"/>
              <a:gd name="connsiteX2-15" fmla="*/ 2592411 w 2592411"/>
              <a:gd name="connsiteY2-16" fmla="*/ 777497 h 966409"/>
              <a:gd name="connsiteX3-17" fmla="*/ 1181928 w 2592411"/>
              <a:gd name="connsiteY3-18" fmla="*/ 966409 h 966409"/>
              <a:gd name="connsiteX4-19" fmla="*/ 0 w 2592411"/>
              <a:gd name="connsiteY4-20" fmla="*/ 777497 h 966409"/>
              <a:gd name="connsiteX5" fmla="*/ 65014 w 2592411"/>
              <a:gd name="connsiteY5" fmla="*/ 0 h 966409"/>
              <a:gd name="connsiteX0-21" fmla="*/ 65014 w 2592411"/>
              <a:gd name="connsiteY0-22" fmla="*/ 0 h 966409"/>
              <a:gd name="connsiteX1-23" fmla="*/ 2232561 w 2592411"/>
              <a:gd name="connsiteY1-24" fmla="*/ 30684 h 966409"/>
              <a:gd name="connsiteX2-25" fmla="*/ 2592411 w 2592411"/>
              <a:gd name="connsiteY2-26" fmla="*/ 777497 h 966409"/>
              <a:gd name="connsiteX3-27" fmla="*/ 1181928 w 2592411"/>
              <a:gd name="connsiteY3-28" fmla="*/ 966409 h 966409"/>
              <a:gd name="connsiteX4-29" fmla="*/ 0 w 2592411"/>
              <a:gd name="connsiteY4-30" fmla="*/ 777497 h 966409"/>
              <a:gd name="connsiteX5-31" fmla="*/ 65014 w 2592411"/>
              <a:gd name="connsiteY5-32" fmla="*/ 0 h 966409"/>
              <a:gd name="connsiteX0-33" fmla="*/ 65014 w 2301421"/>
              <a:gd name="connsiteY0-34" fmla="*/ 0 h 966409"/>
              <a:gd name="connsiteX1-35" fmla="*/ 2232561 w 2301421"/>
              <a:gd name="connsiteY1-36" fmla="*/ 30684 h 966409"/>
              <a:gd name="connsiteX2-37" fmla="*/ 2301421 w 2301421"/>
              <a:gd name="connsiteY2-38" fmla="*/ 544826 h 966409"/>
              <a:gd name="connsiteX3-39" fmla="*/ 1181928 w 2301421"/>
              <a:gd name="connsiteY3-40" fmla="*/ 966409 h 966409"/>
              <a:gd name="connsiteX4-41" fmla="*/ 0 w 2301421"/>
              <a:gd name="connsiteY4-42" fmla="*/ 777497 h 966409"/>
              <a:gd name="connsiteX5-43" fmla="*/ 65014 w 2301421"/>
              <a:gd name="connsiteY5-44" fmla="*/ 0 h 966409"/>
              <a:gd name="connsiteX0-45" fmla="*/ 65014 w 2232561"/>
              <a:gd name="connsiteY0-46" fmla="*/ 0 h 966409"/>
              <a:gd name="connsiteX1-47" fmla="*/ 2232561 w 2232561"/>
              <a:gd name="connsiteY1-48" fmla="*/ 30684 h 966409"/>
              <a:gd name="connsiteX2-49" fmla="*/ 2030646 w 2232561"/>
              <a:gd name="connsiteY2-50" fmla="*/ 390987 h 966409"/>
              <a:gd name="connsiteX3-51" fmla="*/ 1181928 w 2232561"/>
              <a:gd name="connsiteY3-52" fmla="*/ 966409 h 966409"/>
              <a:gd name="connsiteX4-53" fmla="*/ 0 w 2232561"/>
              <a:gd name="connsiteY4-54" fmla="*/ 777497 h 966409"/>
              <a:gd name="connsiteX5-55" fmla="*/ 65014 w 2232561"/>
              <a:gd name="connsiteY5-56" fmla="*/ 0 h 966409"/>
              <a:gd name="connsiteX0-57" fmla="*/ 65014 w 2232561"/>
              <a:gd name="connsiteY0-58" fmla="*/ 0 h 966409"/>
              <a:gd name="connsiteX1-59" fmla="*/ 2232561 w 2232561"/>
              <a:gd name="connsiteY1-60" fmla="*/ 30684 h 966409"/>
              <a:gd name="connsiteX2-61" fmla="*/ 1950540 w 2232561"/>
              <a:gd name="connsiteY2-62" fmla="*/ 334419 h 966409"/>
              <a:gd name="connsiteX3-63" fmla="*/ 1181928 w 2232561"/>
              <a:gd name="connsiteY3-64" fmla="*/ 966409 h 966409"/>
              <a:gd name="connsiteX4-65" fmla="*/ 0 w 2232561"/>
              <a:gd name="connsiteY4-66" fmla="*/ 777497 h 966409"/>
              <a:gd name="connsiteX5-67" fmla="*/ 65014 w 2232561"/>
              <a:gd name="connsiteY5-68" fmla="*/ 0 h 966409"/>
              <a:gd name="connsiteX0-69" fmla="*/ 65014 w 2232561"/>
              <a:gd name="connsiteY0-70" fmla="*/ 0 h 966409"/>
              <a:gd name="connsiteX1-71" fmla="*/ 2232561 w 2232561"/>
              <a:gd name="connsiteY1-72" fmla="*/ 30684 h 966409"/>
              <a:gd name="connsiteX2-73" fmla="*/ 1895771 w 2232561"/>
              <a:gd name="connsiteY2-74" fmla="*/ 309333 h 966409"/>
              <a:gd name="connsiteX3-75" fmla="*/ 1181928 w 2232561"/>
              <a:gd name="connsiteY3-76" fmla="*/ 966409 h 966409"/>
              <a:gd name="connsiteX4-77" fmla="*/ 0 w 2232561"/>
              <a:gd name="connsiteY4-78" fmla="*/ 777497 h 966409"/>
              <a:gd name="connsiteX5-79" fmla="*/ 65014 w 2232561"/>
              <a:gd name="connsiteY5-80" fmla="*/ 0 h 966409"/>
              <a:gd name="connsiteX0-81" fmla="*/ 65014 w 2232561"/>
              <a:gd name="connsiteY0-82" fmla="*/ 0 h 966409"/>
              <a:gd name="connsiteX1-83" fmla="*/ 2232561 w 2232561"/>
              <a:gd name="connsiteY1-84" fmla="*/ 30684 h 966409"/>
              <a:gd name="connsiteX2-85" fmla="*/ 1837187 w 2232561"/>
              <a:gd name="connsiteY2-86" fmla="*/ 222944 h 966409"/>
              <a:gd name="connsiteX3-87" fmla="*/ 1895771 w 2232561"/>
              <a:gd name="connsiteY3-88" fmla="*/ 309333 h 966409"/>
              <a:gd name="connsiteX4-89" fmla="*/ 1181928 w 2232561"/>
              <a:gd name="connsiteY4-90" fmla="*/ 966409 h 966409"/>
              <a:gd name="connsiteX5-91" fmla="*/ 0 w 2232561"/>
              <a:gd name="connsiteY5-92" fmla="*/ 777497 h 966409"/>
              <a:gd name="connsiteX6" fmla="*/ 65014 w 2232561"/>
              <a:gd name="connsiteY6" fmla="*/ 0 h 966409"/>
              <a:gd name="connsiteX0-93" fmla="*/ 65014 w 1948468"/>
              <a:gd name="connsiteY0-94" fmla="*/ 48 h 966457"/>
              <a:gd name="connsiteX1-95" fmla="*/ 1948468 w 1948468"/>
              <a:gd name="connsiteY1-96" fmla="*/ 0 h 966457"/>
              <a:gd name="connsiteX2-97" fmla="*/ 1837187 w 1948468"/>
              <a:gd name="connsiteY2-98" fmla="*/ 222992 h 966457"/>
              <a:gd name="connsiteX3-99" fmla="*/ 1895771 w 1948468"/>
              <a:gd name="connsiteY3-100" fmla="*/ 309381 h 966457"/>
              <a:gd name="connsiteX4-101" fmla="*/ 1181928 w 1948468"/>
              <a:gd name="connsiteY4-102" fmla="*/ 966457 h 966457"/>
              <a:gd name="connsiteX5-103" fmla="*/ 0 w 1948468"/>
              <a:gd name="connsiteY5-104" fmla="*/ 777545 h 966457"/>
              <a:gd name="connsiteX6-105" fmla="*/ 65014 w 1948468"/>
              <a:gd name="connsiteY6-106" fmla="*/ 48 h 966457"/>
              <a:gd name="connsiteX0-107" fmla="*/ 202712 w 1948468"/>
              <a:gd name="connsiteY0-108" fmla="*/ 0 h 999416"/>
              <a:gd name="connsiteX1-109" fmla="*/ 1948468 w 1948468"/>
              <a:gd name="connsiteY1-110" fmla="*/ 32959 h 999416"/>
              <a:gd name="connsiteX2-111" fmla="*/ 1837187 w 1948468"/>
              <a:gd name="connsiteY2-112" fmla="*/ 255951 h 999416"/>
              <a:gd name="connsiteX3-113" fmla="*/ 1895771 w 1948468"/>
              <a:gd name="connsiteY3-114" fmla="*/ 342340 h 999416"/>
              <a:gd name="connsiteX4-115" fmla="*/ 1181928 w 1948468"/>
              <a:gd name="connsiteY4-116" fmla="*/ 999416 h 999416"/>
              <a:gd name="connsiteX5-117" fmla="*/ 0 w 1948468"/>
              <a:gd name="connsiteY5-118" fmla="*/ 810504 h 999416"/>
              <a:gd name="connsiteX6-119" fmla="*/ 202712 w 1948468"/>
              <a:gd name="connsiteY6-120" fmla="*/ 0 h 999416"/>
              <a:gd name="connsiteX0-121" fmla="*/ 136924 w 1882680"/>
              <a:gd name="connsiteY0-122" fmla="*/ 0 h 999416"/>
              <a:gd name="connsiteX1-123" fmla="*/ 1882680 w 1882680"/>
              <a:gd name="connsiteY1-124" fmla="*/ 32959 h 999416"/>
              <a:gd name="connsiteX2-125" fmla="*/ 1771399 w 1882680"/>
              <a:gd name="connsiteY2-126" fmla="*/ 255951 h 999416"/>
              <a:gd name="connsiteX3-127" fmla="*/ 1829983 w 1882680"/>
              <a:gd name="connsiteY3-128" fmla="*/ 342340 h 999416"/>
              <a:gd name="connsiteX4-129" fmla="*/ 1116140 w 1882680"/>
              <a:gd name="connsiteY4-130" fmla="*/ 999416 h 999416"/>
              <a:gd name="connsiteX5-131" fmla="*/ 0 w 1882680"/>
              <a:gd name="connsiteY5-132" fmla="*/ 645170 h 999416"/>
              <a:gd name="connsiteX6-133" fmla="*/ 136924 w 1882680"/>
              <a:gd name="connsiteY6-134" fmla="*/ 0 h 999416"/>
              <a:gd name="connsiteX0-135" fmla="*/ 126680 w 1872436"/>
              <a:gd name="connsiteY0-136" fmla="*/ 0 h 999416"/>
              <a:gd name="connsiteX1-137" fmla="*/ 1872436 w 1872436"/>
              <a:gd name="connsiteY1-138" fmla="*/ 32959 h 999416"/>
              <a:gd name="connsiteX2-139" fmla="*/ 1761155 w 1872436"/>
              <a:gd name="connsiteY2-140" fmla="*/ 255951 h 999416"/>
              <a:gd name="connsiteX3-141" fmla="*/ 1819739 w 1872436"/>
              <a:gd name="connsiteY3-142" fmla="*/ 342340 h 999416"/>
              <a:gd name="connsiteX4-143" fmla="*/ 1105896 w 1872436"/>
              <a:gd name="connsiteY4-144" fmla="*/ 999416 h 999416"/>
              <a:gd name="connsiteX5-145" fmla="*/ 0 w 1872436"/>
              <a:gd name="connsiteY5-146" fmla="*/ 550473 h 999416"/>
              <a:gd name="connsiteX6-147" fmla="*/ 126680 w 1872436"/>
              <a:gd name="connsiteY6-148" fmla="*/ 0 h 999416"/>
              <a:gd name="connsiteX0-149" fmla="*/ 126680 w 1872436"/>
              <a:gd name="connsiteY0-150" fmla="*/ 0 h 999416"/>
              <a:gd name="connsiteX1-151" fmla="*/ 1872436 w 1872436"/>
              <a:gd name="connsiteY1-152" fmla="*/ 32959 h 999416"/>
              <a:gd name="connsiteX2-153" fmla="*/ 1761155 w 1872436"/>
              <a:gd name="connsiteY2-154" fmla="*/ 255951 h 999416"/>
              <a:gd name="connsiteX3-155" fmla="*/ 1819739 w 1872436"/>
              <a:gd name="connsiteY3-156" fmla="*/ 342340 h 999416"/>
              <a:gd name="connsiteX4-157" fmla="*/ 1105896 w 1872436"/>
              <a:gd name="connsiteY4-158" fmla="*/ 999416 h 999416"/>
              <a:gd name="connsiteX5-159" fmla="*/ 0 w 1872436"/>
              <a:gd name="connsiteY5-160" fmla="*/ 550473 h 999416"/>
              <a:gd name="connsiteX6-161" fmla="*/ 126680 w 1872436"/>
              <a:gd name="connsiteY6-162" fmla="*/ 0 h 999416"/>
              <a:gd name="connsiteX0-163" fmla="*/ 126680 w 1872436"/>
              <a:gd name="connsiteY0-164" fmla="*/ 0 h 999592"/>
              <a:gd name="connsiteX1-165" fmla="*/ 1872436 w 1872436"/>
              <a:gd name="connsiteY1-166" fmla="*/ 32959 h 999592"/>
              <a:gd name="connsiteX2-167" fmla="*/ 1761155 w 1872436"/>
              <a:gd name="connsiteY2-168" fmla="*/ 255951 h 999592"/>
              <a:gd name="connsiteX3-169" fmla="*/ 1819739 w 1872436"/>
              <a:gd name="connsiteY3-170" fmla="*/ 342340 h 999592"/>
              <a:gd name="connsiteX4-171" fmla="*/ 1723253 w 1872436"/>
              <a:gd name="connsiteY4-172" fmla="*/ 606333 h 999592"/>
              <a:gd name="connsiteX5-173" fmla="*/ 1105896 w 1872436"/>
              <a:gd name="connsiteY5-174" fmla="*/ 999416 h 999592"/>
              <a:gd name="connsiteX6-175" fmla="*/ 0 w 1872436"/>
              <a:gd name="connsiteY6-176" fmla="*/ 550473 h 999592"/>
              <a:gd name="connsiteX7" fmla="*/ 126680 w 1872436"/>
              <a:gd name="connsiteY7" fmla="*/ 0 h 999592"/>
              <a:gd name="connsiteX0-177" fmla="*/ 131028 w 1876784"/>
              <a:gd name="connsiteY0-178" fmla="*/ 0 h 999592"/>
              <a:gd name="connsiteX1-179" fmla="*/ 1876784 w 1876784"/>
              <a:gd name="connsiteY1-180" fmla="*/ 32959 h 999592"/>
              <a:gd name="connsiteX2-181" fmla="*/ 1765503 w 1876784"/>
              <a:gd name="connsiteY2-182" fmla="*/ 255951 h 999592"/>
              <a:gd name="connsiteX3-183" fmla="*/ 1824087 w 1876784"/>
              <a:gd name="connsiteY3-184" fmla="*/ 342340 h 999592"/>
              <a:gd name="connsiteX4-185" fmla="*/ 1727601 w 1876784"/>
              <a:gd name="connsiteY4-186" fmla="*/ 606333 h 999592"/>
              <a:gd name="connsiteX5-187" fmla="*/ 1110244 w 1876784"/>
              <a:gd name="connsiteY5-188" fmla="*/ 999416 h 999592"/>
              <a:gd name="connsiteX6-189" fmla="*/ 0 w 1876784"/>
              <a:gd name="connsiteY6-190" fmla="*/ 502100 h 999592"/>
              <a:gd name="connsiteX7-191" fmla="*/ 131028 w 1876784"/>
              <a:gd name="connsiteY7-192" fmla="*/ 0 h 999592"/>
              <a:gd name="connsiteX0-193" fmla="*/ 131028 w 1876784"/>
              <a:gd name="connsiteY0-194" fmla="*/ 0 h 1028672"/>
              <a:gd name="connsiteX1-195" fmla="*/ 1876784 w 1876784"/>
              <a:gd name="connsiteY1-196" fmla="*/ 32959 h 1028672"/>
              <a:gd name="connsiteX2-197" fmla="*/ 1765503 w 1876784"/>
              <a:gd name="connsiteY2-198" fmla="*/ 255951 h 1028672"/>
              <a:gd name="connsiteX3-199" fmla="*/ 1824087 w 1876784"/>
              <a:gd name="connsiteY3-200" fmla="*/ 342340 h 1028672"/>
              <a:gd name="connsiteX4-201" fmla="*/ 1727601 w 1876784"/>
              <a:gd name="connsiteY4-202" fmla="*/ 606333 h 1028672"/>
              <a:gd name="connsiteX5-203" fmla="*/ 1206740 w 1876784"/>
              <a:gd name="connsiteY5-204" fmla="*/ 904469 h 1028672"/>
              <a:gd name="connsiteX6-205" fmla="*/ 1110244 w 1876784"/>
              <a:gd name="connsiteY6-206" fmla="*/ 999416 h 1028672"/>
              <a:gd name="connsiteX7-207" fmla="*/ 0 w 1876784"/>
              <a:gd name="connsiteY7-208" fmla="*/ 502100 h 1028672"/>
              <a:gd name="connsiteX8" fmla="*/ 131028 w 1876784"/>
              <a:gd name="connsiteY8" fmla="*/ 0 h 1028672"/>
              <a:gd name="connsiteX0-209" fmla="*/ 131028 w 1876784"/>
              <a:gd name="connsiteY0-210" fmla="*/ 0 h 985658"/>
              <a:gd name="connsiteX1-211" fmla="*/ 1876784 w 1876784"/>
              <a:gd name="connsiteY1-212" fmla="*/ 32959 h 985658"/>
              <a:gd name="connsiteX2-213" fmla="*/ 1765503 w 1876784"/>
              <a:gd name="connsiteY2-214" fmla="*/ 255951 h 985658"/>
              <a:gd name="connsiteX3-215" fmla="*/ 1824087 w 1876784"/>
              <a:gd name="connsiteY3-216" fmla="*/ 342340 h 985658"/>
              <a:gd name="connsiteX4-217" fmla="*/ 1727601 w 1876784"/>
              <a:gd name="connsiteY4-218" fmla="*/ 606333 h 985658"/>
              <a:gd name="connsiteX5-219" fmla="*/ 1206740 w 1876784"/>
              <a:gd name="connsiteY5-220" fmla="*/ 904469 h 985658"/>
              <a:gd name="connsiteX6-221" fmla="*/ 1135330 w 1876784"/>
              <a:gd name="connsiteY6-222" fmla="*/ 944647 h 985658"/>
              <a:gd name="connsiteX7-223" fmla="*/ 0 w 1876784"/>
              <a:gd name="connsiteY7-224" fmla="*/ 502100 h 985658"/>
              <a:gd name="connsiteX8-225" fmla="*/ 131028 w 1876784"/>
              <a:gd name="connsiteY8-226" fmla="*/ 0 h 985658"/>
              <a:gd name="connsiteX0-227" fmla="*/ 131028 w 1876784"/>
              <a:gd name="connsiteY0-228" fmla="*/ 0 h 961475"/>
              <a:gd name="connsiteX1-229" fmla="*/ 1876784 w 1876784"/>
              <a:gd name="connsiteY1-230" fmla="*/ 32959 h 961475"/>
              <a:gd name="connsiteX2-231" fmla="*/ 1765503 w 1876784"/>
              <a:gd name="connsiteY2-232" fmla="*/ 255951 h 961475"/>
              <a:gd name="connsiteX3-233" fmla="*/ 1824087 w 1876784"/>
              <a:gd name="connsiteY3-234" fmla="*/ 342340 h 961475"/>
              <a:gd name="connsiteX4-235" fmla="*/ 1727601 w 1876784"/>
              <a:gd name="connsiteY4-236" fmla="*/ 606333 h 961475"/>
              <a:gd name="connsiteX5-237" fmla="*/ 1206740 w 1876784"/>
              <a:gd name="connsiteY5-238" fmla="*/ 904469 h 961475"/>
              <a:gd name="connsiteX6-239" fmla="*/ 1135330 w 1876784"/>
              <a:gd name="connsiteY6-240" fmla="*/ 944647 h 961475"/>
              <a:gd name="connsiteX7-241" fmla="*/ 490112 w 1876784"/>
              <a:gd name="connsiteY7-242" fmla="*/ 798204 h 961475"/>
              <a:gd name="connsiteX8-243" fmla="*/ 0 w 1876784"/>
              <a:gd name="connsiteY8-244" fmla="*/ 502100 h 961475"/>
              <a:gd name="connsiteX9" fmla="*/ 131028 w 1876784"/>
              <a:gd name="connsiteY9" fmla="*/ 0 h 961475"/>
              <a:gd name="connsiteX0-245" fmla="*/ 131028 w 1876784"/>
              <a:gd name="connsiteY0-246" fmla="*/ 0 h 961475"/>
              <a:gd name="connsiteX1-247" fmla="*/ 1876784 w 1876784"/>
              <a:gd name="connsiteY1-248" fmla="*/ 32959 h 961475"/>
              <a:gd name="connsiteX2-249" fmla="*/ 1844334 w 1876784"/>
              <a:gd name="connsiteY2-250" fmla="*/ 235737 h 961475"/>
              <a:gd name="connsiteX3-251" fmla="*/ 1824087 w 1876784"/>
              <a:gd name="connsiteY3-252" fmla="*/ 342340 h 961475"/>
              <a:gd name="connsiteX4-253" fmla="*/ 1727601 w 1876784"/>
              <a:gd name="connsiteY4-254" fmla="*/ 606333 h 961475"/>
              <a:gd name="connsiteX5-255" fmla="*/ 1206740 w 1876784"/>
              <a:gd name="connsiteY5-256" fmla="*/ 904469 h 961475"/>
              <a:gd name="connsiteX6-257" fmla="*/ 1135330 w 1876784"/>
              <a:gd name="connsiteY6-258" fmla="*/ 944647 h 961475"/>
              <a:gd name="connsiteX7-259" fmla="*/ 490112 w 1876784"/>
              <a:gd name="connsiteY7-260" fmla="*/ 798204 h 961475"/>
              <a:gd name="connsiteX8-261" fmla="*/ 0 w 1876784"/>
              <a:gd name="connsiteY8-262" fmla="*/ 502100 h 961475"/>
              <a:gd name="connsiteX9-263" fmla="*/ 131028 w 1876784"/>
              <a:gd name="connsiteY9-264" fmla="*/ 0 h 961475"/>
              <a:gd name="connsiteX0-265" fmla="*/ 131028 w 1899845"/>
              <a:gd name="connsiteY0-266" fmla="*/ 0 h 961475"/>
              <a:gd name="connsiteX1-267" fmla="*/ 1876784 w 1899845"/>
              <a:gd name="connsiteY1-268" fmla="*/ 32959 h 961475"/>
              <a:gd name="connsiteX2-269" fmla="*/ 1844334 w 1899845"/>
              <a:gd name="connsiteY2-270" fmla="*/ 235737 h 961475"/>
              <a:gd name="connsiteX3-271" fmla="*/ 1899845 w 1899845"/>
              <a:gd name="connsiteY3-272" fmla="*/ 350535 h 961475"/>
              <a:gd name="connsiteX4-273" fmla="*/ 1727601 w 1899845"/>
              <a:gd name="connsiteY4-274" fmla="*/ 606333 h 961475"/>
              <a:gd name="connsiteX5-275" fmla="*/ 1206740 w 1899845"/>
              <a:gd name="connsiteY5-276" fmla="*/ 904469 h 961475"/>
              <a:gd name="connsiteX6-277" fmla="*/ 1135330 w 1899845"/>
              <a:gd name="connsiteY6-278" fmla="*/ 944647 h 961475"/>
              <a:gd name="connsiteX7-279" fmla="*/ 490112 w 1899845"/>
              <a:gd name="connsiteY7-280" fmla="*/ 798204 h 961475"/>
              <a:gd name="connsiteX8-281" fmla="*/ 0 w 1899845"/>
              <a:gd name="connsiteY8-282" fmla="*/ 502100 h 961475"/>
              <a:gd name="connsiteX9-283" fmla="*/ 131028 w 1899845"/>
              <a:gd name="connsiteY9-284" fmla="*/ 0 h 961475"/>
              <a:gd name="connsiteX0-285" fmla="*/ 0 w 1936200"/>
              <a:gd name="connsiteY0-286" fmla="*/ 0 h 1008324"/>
              <a:gd name="connsiteX1-287" fmla="*/ 1913139 w 1936200"/>
              <a:gd name="connsiteY1-288" fmla="*/ 79808 h 1008324"/>
              <a:gd name="connsiteX2-289" fmla="*/ 1880689 w 1936200"/>
              <a:gd name="connsiteY2-290" fmla="*/ 282586 h 1008324"/>
              <a:gd name="connsiteX3-291" fmla="*/ 1936200 w 1936200"/>
              <a:gd name="connsiteY3-292" fmla="*/ 397384 h 1008324"/>
              <a:gd name="connsiteX4-293" fmla="*/ 1763956 w 1936200"/>
              <a:gd name="connsiteY4-294" fmla="*/ 653182 h 1008324"/>
              <a:gd name="connsiteX5-295" fmla="*/ 1243095 w 1936200"/>
              <a:gd name="connsiteY5-296" fmla="*/ 951318 h 1008324"/>
              <a:gd name="connsiteX6-297" fmla="*/ 1171685 w 1936200"/>
              <a:gd name="connsiteY6-298" fmla="*/ 991496 h 1008324"/>
              <a:gd name="connsiteX7-299" fmla="*/ 526467 w 1936200"/>
              <a:gd name="connsiteY7-300" fmla="*/ 845053 h 1008324"/>
              <a:gd name="connsiteX8-301" fmla="*/ 36355 w 1936200"/>
              <a:gd name="connsiteY8-302" fmla="*/ 548949 h 1008324"/>
              <a:gd name="connsiteX9-303" fmla="*/ 0 w 1936200"/>
              <a:gd name="connsiteY9-304" fmla="*/ 0 h 1008324"/>
              <a:gd name="connsiteX0-305" fmla="*/ 56824 w 1993024"/>
              <a:gd name="connsiteY0-306" fmla="*/ 0 h 1008324"/>
              <a:gd name="connsiteX1-307" fmla="*/ 1969963 w 1993024"/>
              <a:gd name="connsiteY1-308" fmla="*/ 79808 h 1008324"/>
              <a:gd name="connsiteX2-309" fmla="*/ 1937513 w 1993024"/>
              <a:gd name="connsiteY2-310" fmla="*/ 282586 h 1008324"/>
              <a:gd name="connsiteX3-311" fmla="*/ 1993024 w 1993024"/>
              <a:gd name="connsiteY3-312" fmla="*/ 397384 h 1008324"/>
              <a:gd name="connsiteX4-313" fmla="*/ 1820780 w 1993024"/>
              <a:gd name="connsiteY4-314" fmla="*/ 653182 h 1008324"/>
              <a:gd name="connsiteX5-315" fmla="*/ 1299919 w 1993024"/>
              <a:gd name="connsiteY5-316" fmla="*/ 951318 h 1008324"/>
              <a:gd name="connsiteX6-317" fmla="*/ 1228509 w 1993024"/>
              <a:gd name="connsiteY6-318" fmla="*/ 991496 h 1008324"/>
              <a:gd name="connsiteX7-319" fmla="*/ 583291 w 1993024"/>
              <a:gd name="connsiteY7-320" fmla="*/ 845053 h 1008324"/>
              <a:gd name="connsiteX8-321" fmla="*/ 93179 w 1993024"/>
              <a:gd name="connsiteY8-322" fmla="*/ 548949 h 1008324"/>
              <a:gd name="connsiteX9-323" fmla="*/ 56824 w 1993024"/>
              <a:gd name="connsiteY9-324" fmla="*/ 0 h 1008324"/>
              <a:gd name="connsiteX0-325" fmla="*/ 56824 w 2135864"/>
              <a:gd name="connsiteY0-326" fmla="*/ 0 h 1008324"/>
              <a:gd name="connsiteX1-327" fmla="*/ 1969963 w 2135864"/>
              <a:gd name="connsiteY1-328" fmla="*/ 79808 h 1008324"/>
              <a:gd name="connsiteX2-329" fmla="*/ 2054997 w 2135864"/>
              <a:gd name="connsiteY2-330" fmla="*/ 170748 h 1008324"/>
              <a:gd name="connsiteX3-331" fmla="*/ 1937513 w 2135864"/>
              <a:gd name="connsiteY3-332" fmla="*/ 282586 h 1008324"/>
              <a:gd name="connsiteX4-333" fmla="*/ 1993024 w 2135864"/>
              <a:gd name="connsiteY4-334" fmla="*/ 397384 h 1008324"/>
              <a:gd name="connsiteX5-335" fmla="*/ 1820780 w 2135864"/>
              <a:gd name="connsiteY5-336" fmla="*/ 653182 h 1008324"/>
              <a:gd name="connsiteX6-337" fmla="*/ 1299919 w 2135864"/>
              <a:gd name="connsiteY6-338" fmla="*/ 951318 h 1008324"/>
              <a:gd name="connsiteX7-339" fmla="*/ 1228509 w 2135864"/>
              <a:gd name="connsiteY7-340" fmla="*/ 991496 h 1008324"/>
              <a:gd name="connsiteX8-341" fmla="*/ 583291 w 2135864"/>
              <a:gd name="connsiteY8-342" fmla="*/ 845053 h 1008324"/>
              <a:gd name="connsiteX9-343" fmla="*/ 93179 w 2135864"/>
              <a:gd name="connsiteY9-344" fmla="*/ 548949 h 1008324"/>
              <a:gd name="connsiteX10" fmla="*/ 56824 w 2135864"/>
              <a:gd name="connsiteY10" fmla="*/ 0 h 1008324"/>
              <a:gd name="connsiteX0-345" fmla="*/ 56824 w 2135864"/>
              <a:gd name="connsiteY0-346" fmla="*/ 0 h 1008324"/>
              <a:gd name="connsiteX1-347" fmla="*/ 1969963 w 2135864"/>
              <a:gd name="connsiteY1-348" fmla="*/ 79808 h 1008324"/>
              <a:gd name="connsiteX2-349" fmla="*/ 2054997 w 2135864"/>
              <a:gd name="connsiteY2-350" fmla="*/ 170748 h 1008324"/>
              <a:gd name="connsiteX3-351" fmla="*/ 2081608 w 2135864"/>
              <a:gd name="connsiteY3-352" fmla="*/ 279013 h 1008324"/>
              <a:gd name="connsiteX4-353" fmla="*/ 1993024 w 2135864"/>
              <a:gd name="connsiteY4-354" fmla="*/ 397384 h 1008324"/>
              <a:gd name="connsiteX5-355" fmla="*/ 1820780 w 2135864"/>
              <a:gd name="connsiteY5-356" fmla="*/ 653182 h 1008324"/>
              <a:gd name="connsiteX6-357" fmla="*/ 1299919 w 2135864"/>
              <a:gd name="connsiteY6-358" fmla="*/ 951318 h 1008324"/>
              <a:gd name="connsiteX7-359" fmla="*/ 1228509 w 2135864"/>
              <a:gd name="connsiteY7-360" fmla="*/ 991496 h 1008324"/>
              <a:gd name="connsiteX8-361" fmla="*/ 583291 w 2135864"/>
              <a:gd name="connsiteY8-362" fmla="*/ 845053 h 1008324"/>
              <a:gd name="connsiteX9-363" fmla="*/ 93179 w 2135864"/>
              <a:gd name="connsiteY9-364" fmla="*/ 548949 h 1008324"/>
              <a:gd name="connsiteX10-365" fmla="*/ 56824 w 2135864"/>
              <a:gd name="connsiteY10-366" fmla="*/ 0 h 1008324"/>
              <a:gd name="connsiteX0-367" fmla="*/ 56824 w 2135864"/>
              <a:gd name="connsiteY0-368" fmla="*/ 0 h 1008324"/>
              <a:gd name="connsiteX1-369" fmla="*/ 1969963 w 2135864"/>
              <a:gd name="connsiteY1-370" fmla="*/ 79808 h 1008324"/>
              <a:gd name="connsiteX2-371" fmla="*/ 2054997 w 2135864"/>
              <a:gd name="connsiteY2-372" fmla="*/ 170748 h 1008324"/>
              <a:gd name="connsiteX3-373" fmla="*/ 1968995 w 2135864"/>
              <a:gd name="connsiteY3-374" fmla="*/ 257251 h 1008324"/>
              <a:gd name="connsiteX4-375" fmla="*/ 1993024 w 2135864"/>
              <a:gd name="connsiteY4-376" fmla="*/ 397384 h 1008324"/>
              <a:gd name="connsiteX5-377" fmla="*/ 1820780 w 2135864"/>
              <a:gd name="connsiteY5-378" fmla="*/ 653182 h 1008324"/>
              <a:gd name="connsiteX6-379" fmla="*/ 1299919 w 2135864"/>
              <a:gd name="connsiteY6-380" fmla="*/ 951318 h 1008324"/>
              <a:gd name="connsiteX7-381" fmla="*/ 1228509 w 2135864"/>
              <a:gd name="connsiteY7-382" fmla="*/ 991496 h 1008324"/>
              <a:gd name="connsiteX8-383" fmla="*/ 583291 w 2135864"/>
              <a:gd name="connsiteY8-384" fmla="*/ 845053 h 1008324"/>
              <a:gd name="connsiteX9-385" fmla="*/ 93179 w 2135864"/>
              <a:gd name="connsiteY9-386" fmla="*/ 548949 h 1008324"/>
              <a:gd name="connsiteX10-387" fmla="*/ 56824 w 2135864"/>
              <a:gd name="connsiteY10-388" fmla="*/ 0 h 1008324"/>
              <a:gd name="connsiteX0-389" fmla="*/ 56824 w 2114268"/>
              <a:gd name="connsiteY0-390" fmla="*/ 0 h 1008324"/>
              <a:gd name="connsiteX1-391" fmla="*/ 1969963 w 2114268"/>
              <a:gd name="connsiteY1-392" fmla="*/ 79808 h 1008324"/>
              <a:gd name="connsiteX2-393" fmla="*/ 1945457 w 2114268"/>
              <a:gd name="connsiteY2-394" fmla="*/ 120575 h 1008324"/>
              <a:gd name="connsiteX3-395" fmla="*/ 2054997 w 2114268"/>
              <a:gd name="connsiteY3-396" fmla="*/ 170748 h 1008324"/>
              <a:gd name="connsiteX4-397" fmla="*/ 1968995 w 2114268"/>
              <a:gd name="connsiteY4-398" fmla="*/ 257251 h 1008324"/>
              <a:gd name="connsiteX5-399" fmla="*/ 1993024 w 2114268"/>
              <a:gd name="connsiteY5-400" fmla="*/ 397384 h 1008324"/>
              <a:gd name="connsiteX6-401" fmla="*/ 1820780 w 2114268"/>
              <a:gd name="connsiteY6-402" fmla="*/ 653182 h 1008324"/>
              <a:gd name="connsiteX7-403" fmla="*/ 1299919 w 2114268"/>
              <a:gd name="connsiteY7-404" fmla="*/ 951318 h 1008324"/>
              <a:gd name="connsiteX8-405" fmla="*/ 1228509 w 2114268"/>
              <a:gd name="connsiteY8-406" fmla="*/ 991496 h 1008324"/>
              <a:gd name="connsiteX9-407" fmla="*/ 583291 w 2114268"/>
              <a:gd name="connsiteY9-408" fmla="*/ 845053 h 1008324"/>
              <a:gd name="connsiteX10-409" fmla="*/ 93179 w 2114268"/>
              <a:gd name="connsiteY10-410" fmla="*/ 548949 h 1008324"/>
              <a:gd name="connsiteX11" fmla="*/ 56824 w 2114268"/>
              <a:gd name="connsiteY11" fmla="*/ 0 h 1008324"/>
              <a:gd name="connsiteX0-411" fmla="*/ 56824 w 2117908"/>
              <a:gd name="connsiteY0-412" fmla="*/ 0 h 1008324"/>
              <a:gd name="connsiteX1-413" fmla="*/ 1969963 w 2117908"/>
              <a:gd name="connsiteY1-414" fmla="*/ 79808 h 1008324"/>
              <a:gd name="connsiteX2-415" fmla="*/ 1949555 w 2117908"/>
              <a:gd name="connsiteY2-416" fmla="*/ 82697 h 1008324"/>
              <a:gd name="connsiteX3-417" fmla="*/ 1945457 w 2117908"/>
              <a:gd name="connsiteY3-418" fmla="*/ 120575 h 1008324"/>
              <a:gd name="connsiteX4-419" fmla="*/ 2054997 w 2117908"/>
              <a:gd name="connsiteY4-420" fmla="*/ 170748 h 1008324"/>
              <a:gd name="connsiteX5-421" fmla="*/ 1968995 w 2117908"/>
              <a:gd name="connsiteY5-422" fmla="*/ 257251 h 1008324"/>
              <a:gd name="connsiteX6-423" fmla="*/ 1993024 w 2117908"/>
              <a:gd name="connsiteY6-424" fmla="*/ 397384 h 1008324"/>
              <a:gd name="connsiteX7-425" fmla="*/ 1820780 w 2117908"/>
              <a:gd name="connsiteY7-426" fmla="*/ 653182 h 1008324"/>
              <a:gd name="connsiteX8-427" fmla="*/ 1299919 w 2117908"/>
              <a:gd name="connsiteY8-428" fmla="*/ 951318 h 1008324"/>
              <a:gd name="connsiteX9-429" fmla="*/ 1228509 w 2117908"/>
              <a:gd name="connsiteY9-430" fmla="*/ 991496 h 1008324"/>
              <a:gd name="connsiteX10-431" fmla="*/ 583291 w 2117908"/>
              <a:gd name="connsiteY10-432" fmla="*/ 845053 h 1008324"/>
              <a:gd name="connsiteX11-433" fmla="*/ 93179 w 2117908"/>
              <a:gd name="connsiteY11-434" fmla="*/ 548949 h 1008324"/>
              <a:gd name="connsiteX12" fmla="*/ 56824 w 2117908"/>
              <a:gd name="connsiteY12" fmla="*/ 0 h 1008324"/>
              <a:gd name="connsiteX0-435" fmla="*/ 56824 w 2092794"/>
              <a:gd name="connsiteY0-436" fmla="*/ 0 h 1008324"/>
              <a:gd name="connsiteX1-437" fmla="*/ 1969963 w 2092794"/>
              <a:gd name="connsiteY1-438" fmla="*/ 79808 h 1008324"/>
              <a:gd name="connsiteX2-439" fmla="*/ 1826448 w 2092794"/>
              <a:gd name="connsiteY2-440" fmla="*/ 69380 h 1008324"/>
              <a:gd name="connsiteX3-441" fmla="*/ 1945457 w 2092794"/>
              <a:gd name="connsiteY3-442" fmla="*/ 120575 h 1008324"/>
              <a:gd name="connsiteX4-443" fmla="*/ 2054997 w 2092794"/>
              <a:gd name="connsiteY4-444" fmla="*/ 170748 h 1008324"/>
              <a:gd name="connsiteX5-445" fmla="*/ 1968995 w 2092794"/>
              <a:gd name="connsiteY5-446" fmla="*/ 257251 h 1008324"/>
              <a:gd name="connsiteX6-447" fmla="*/ 1993024 w 2092794"/>
              <a:gd name="connsiteY6-448" fmla="*/ 397384 h 1008324"/>
              <a:gd name="connsiteX7-449" fmla="*/ 1820780 w 2092794"/>
              <a:gd name="connsiteY7-450" fmla="*/ 653182 h 1008324"/>
              <a:gd name="connsiteX8-451" fmla="*/ 1299919 w 2092794"/>
              <a:gd name="connsiteY8-452" fmla="*/ 951318 h 1008324"/>
              <a:gd name="connsiteX9-453" fmla="*/ 1228509 w 2092794"/>
              <a:gd name="connsiteY9-454" fmla="*/ 991496 h 1008324"/>
              <a:gd name="connsiteX10-455" fmla="*/ 583291 w 2092794"/>
              <a:gd name="connsiteY10-456" fmla="*/ 845053 h 1008324"/>
              <a:gd name="connsiteX11-457" fmla="*/ 93179 w 2092794"/>
              <a:gd name="connsiteY11-458" fmla="*/ 548949 h 1008324"/>
              <a:gd name="connsiteX12-459" fmla="*/ 56824 w 2092794"/>
              <a:gd name="connsiteY12-460" fmla="*/ 0 h 1008324"/>
              <a:gd name="connsiteX0-461" fmla="*/ 56824 w 2058172"/>
              <a:gd name="connsiteY0-462" fmla="*/ 0 h 1008324"/>
              <a:gd name="connsiteX1-463" fmla="*/ 1655413 w 2058172"/>
              <a:gd name="connsiteY1-464" fmla="*/ 64942 h 1008324"/>
              <a:gd name="connsiteX2-465" fmla="*/ 1826448 w 2058172"/>
              <a:gd name="connsiteY2-466" fmla="*/ 69380 h 1008324"/>
              <a:gd name="connsiteX3-467" fmla="*/ 1945457 w 2058172"/>
              <a:gd name="connsiteY3-468" fmla="*/ 120575 h 1008324"/>
              <a:gd name="connsiteX4-469" fmla="*/ 2054997 w 2058172"/>
              <a:gd name="connsiteY4-470" fmla="*/ 170748 h 1008324"/>
              <a:gd name="connsiteX5-471" fmla="*/ 1968995 w 2058172"/>
              <a:gd name="connsiteY5-472" fmla="*/ 257251 h 1008324"/>
              <a:gd name="connsiteX6-473" fmla="*/ 1993024 w 2058172"/>
              <a:gd name="connsiteY6-474" fmla="*/ 397384 h 1008324"/>
              <a:gd name="connsiteX7-475" fmla="*/ 1820780 w 2058172"/>
              <a:gd name="connsiteY7-476" fmla="*/ 653182 h 1008324"/>
              <a:gd name="connsiteX8-477" fmla="*/ 1299919 w 2058172"/>
              <a:gd name="connsiteY8-478" fmla="*/ 951318 h 1008324"/>
              <a:gd name="connsiteX9-479" fmla="*/ 1228509 w 2058172"/>
              <a:gd name="connsiteY9-480" fmla="*/ 991496 h 1008324"/>
              <a:gd name="connsiteX10-481" fmla="*/ 583291 w 2058172"/>
              <a:gd name="connsiteY10-482" fmla="*/ 845053 h 1008324"/>
              <a:gd name="connsiteX11-483" fmla="*/ 93179 w 2058172"/>
              <a:gd name="connsiteY11-484" fmla="*/ 548949 h 1008324"/>
              <a:gd name="connsiteX12-485" fmla="*/ 56824 w 2058172"/>
              <a:gd name="connsiteY12-486" fmla="*/ 0 h 1008324"/>
              <a:gd name="connsiteX0-487" fmla="*/ 56824 w 2058172"/>
              <a:gd name="connsiteY0-488" fmla="*/ 0 h 1008324"/>
              <a:gd name="connsiteX1-489" fmla="*/ 1655413 w 2058172"/>
              <a:gd name="connsiteY1-490" fmla="*/ 64942 h 1008324"/>
              <a:gd name="connsiteX2-491" fmla="*/ 1826448 w 2058172"/>
              <a:gd name="connsiteY2-492" fmla="*/ 69380 h 1008324"/>
              <a:gd name="connsiteX3-493" fmla="*/ 1945457 w 2058172"/>
              <a:gd name="connsiteY3-494" fmla="*/ 120575 h 1008324"/>
              <a:gd name="connsiteX4-495" fmla="*/ 2054997 w 2058172"/>
              <a:gd name="connsiteY4-496" fmla="*/ 170748 h 1008324"/>
              <a:gd name="connsiteX5-497" fmla="*/ 1968995 w 2058172"/>
              <a:gd name="connsiteY5-498" fmla="*/ 257251 h 1008324"/>
              <a:gd name="connsiteX6-499" fmla="*/ 1993024 w 2058172"/>
              <a:gd name="connsiteY6-500" fmla="*/ 397384 h 1008324"/>
              <a:gd name="connsiteX7-501" fmla="*/ 1820780 w 2058172"/>
              <a:gd name="connsiteY7-502" fmla="*/ 653182 h 1008324"/>
              <a:gd name="connsiteX8-503" fmla="*/ 1299919 w 2058172"/>
              <a:gd name="connsiteY8-504" fmla="*/ 951318 h 1008324"/>
              <a:gd name="connsiteX9-505" fmla="*/ 1228509 w 2058172"/>
              <a:gd name="connsiteY9-506" fmla="*/ 991496 h 1008324"/>
              <a:gd name="connsiteX10-507" fmla="*/ 583291 w 2058172"/>
              <a:gd name="connsiteY10-508" fmla="*/ 845053 h 1008324"/>
              <a:gd name="connsiteX11-509" fmla="*/ 93179 w 2058172"/>
              <a:gd name="connsiteY11-510" fmla="*/ 548949 h 1008324"/>
              <a:gd name="connsiteX12-511" fmla="*/ 56824 w 2058172"/>
              <a:gd name="connsiteY12-512" fmla="*/ 0 h 1008324"/>
              <a:gd name="connsiteX0-513" fmla="*/ 56824 w 2058172"/>
              <a:gd name="connsiteY0-514" fmla="*/ 0 h 1008324"/>
              <a:gd name="connsiteX1-515" fmla="*/ 1655413 w 2058172"/>
              <a:gd name="connsiteY1-516" fmla="*/ 64942 h 1008324"/>
              <a:gd name="connsiteX2-517" fmla="*/ 1826448 w 2058172"/>
              <a:gd name="connsiteY2-518" fmla="*/ 69380 h 1008324"/>
              <a:gd name="connsiteX3-519" fmla="*/ 1945457 w 2058172"/>
              <a:gd name="connsiteY3-520" fmla="*/ 120575 h 1008324"/>
              <a:gd name="connsiteX4-521" fmla="*/ 2054997 w 2058172"/>
              <a:gd name="connsiteY4-522" fmla="*/ 170748 h 1008324"/>
              <a:gd name="connsiteX5-523" fmla="*/ 1968995 w 2058172"/>
              <a:gd name="connsiteY5-524" fmla="*/ 257251 h 1008324"/>
              <a:gd name="connsiteX6-525" fmla="*/ 1993024 w 2058172"/>
              <a:gd name="connsiteY6-526" fmla="*/ 397384 h 1008324"/>
              <a:gd name="connsiteX7-527" fmla="*/ 1820780 w 2058172"/>
              <a:gd name="connsiteY7-528" fmla="*/ 653182 h 1008324"/>
              <a:gd name="connsiteX8-529" fmla="*/ 1299919 w 2058172"/>
              <a:gd name="connsiteY8-530" fmla="*/ 951318 h 1008324"/>
              <a:gd name="connsiteX9-531" fmla="*/ 1228509 w 2058172"/>
              <a:gd name="connsiteY9-532" fmla="*/ 991496 h 1008324"/>
              <a:gd name="connsiteX10-533" fmla="*/ 583291 w 2058172"/>
              <a:gd name="connsiteY10-534" fmla="*/ 845053 h 1008324"/>
              <a:gd name="connsiteX11-535" fmla="*/ 93179 w 2058172"/>
              <a:gd name="connsiteY11-536" fmla="*/ 548949 h 1008324"/>
              <a:gd name="connsiteX12-537" fmla="*/ 56824 w 2058172"/>
              <a:gd name="connsiteY12-538" fmla="*/ 0 h 1008324"/>
              <a:gd name="connsiteX0-539" fmla="*/ 56824 w 1993024"/>
              <a:gd name="connsiteY0-540" fmla="*/ 0 h 1008324"/>
              <a:gd name="connsiteX1-541" fmla="*/ 1655413 w 1993024"/>
              <a:gd name="connsiteY1-542" fmla="*/ 64942 h 1008324"/>
              <a:gd name="connsiteX2-543" fmla="*/ 1826448 w 1993024"/>
              <a:gd name="connsiteY2-544" fmla="*/ 69380 h 1008324"/>
              <a:gd name="connsiteX3-545" fmla="*/ 1945457 w 1993024"/>
              <a:gd name="connsiteY3-546" fmla="*/ 120575 h 1008324"/>
              <a:gd name="connsiteX4-547" fmla="*/ 1950830 w 1993024"/>
              <a:gd name="connsiteY4-548" fmla="*/ 159480 h 1008324"/>
              <a:gd name="connsiteX5-549" fmla="*/ 1968995 w 1993024"/>
              <a:gd name="connsiteY5-550" fmla="*/ 257251 h 1008324"/>
              <a:gd name="connsiteX6-551" fmla="*/ 1993024 w 1993024"/>
              <a:gd name="connsiteY6-552" fmla="*/ 397384 h 1008324"/>
              <a:gd name="connsiteX7-553" fmla="*/ 1820780 w 1993024"/>
              <a:gd name="connsiteY7-554" fmla="*/ 653182 h 1008324"/>
              <a:gd name="connsiteX8-555" fmla="*/ 1299919 w 1993024"/>
              <a:gd name="connsiteY8-556" fmla="*/ 951318 h 1008324"/>
              <a:gd name="connsiteX9-557" fmla="*/ 1228509 w 1993024"/>
              <a:gd name="connsiteY9-558" fmla="*/ 991496 h 1008324"/>
              <a:gd name="connsiteX10-559" fmla="*/ 583291 w 1993024"/>
              <a:gd name="connsiteY10-560" fmla="*/ 845053 h 1008324"/>
              <a:gd name="connsiteX11-561" fmla="*/ 93179 w 1993024"/>
              <a:gd name="connsiteY11-562" fmla="*/ 548949 h 1008324"/>
              <a:gd name="connsiteX12-563" fmla="*/ 56824 w 1993024"/>
              <a:gd name="connsiteY12-564" fmla="*/ 0 h 1008324"/>
              <a:gd name="connsiteX0-565" fmla="*/ 56824 w 1993024"/>
              <a:gd name="connsiteY0-566" fmla="*/ 0 h 1008324"/>
              <a:gd name="connsiteX1-567" fmla="*/ 1655413 w 1993024"/>
              <a:gd name="connsiteY1-568" fmla="*/ 64942 h 1008324"/>
              <a:gd name="connsiteX2-569" fmla="*/ 1826448 w 1993024"/>
              <a:gd name="connsiteY2-570" fmla="*/ 69380 h 1008324"/>
              <a:gd name="connsiteX3-571" fmla="*/ 1945457 w 1993024"/>
              <a:gd name="connsiteY3-572" fmla="*/ 120575 h 1008324"/>
              <a:gd name="connsiteX4-573" fmla="*/ 1911926 w 1993024"/>
              <a:gd name="connsiteY4-574" fmla="*/ 164852 h 1008324"/>
              <a:gd name="connsiteX5-575" fmla="*/ 1968995 w 1993024"/>
              <a:gd name="connsiteY5-576" fmla="*/ 257251 h 1008324"/>
              <a:gd name="connsiteX6-577" fmla="*/ 1993024 w 1993024"/>
              <a:gd name="connsiteY6-578" fmla="*/ 397384 h 1008324"/>
              <a:gd name="connsiteX7-579" fmla="*/ 1820780 w 1993024"/>
              <a:gd name="connsiteY7-580" fmla="*/ 653182 h 1008324"/>
              <a:gd name="connsiteX8-581" fmla="*/ 1299919 w 1993024"/>
              <a:gd name="connsiteY8-582" fmla="*/ 951318 h 1008324"/>
              <a:gd name="connsiteX9-583" fmla="*/ 1228509 w 1993024"/>
              <a:gd name="connsiteY9-584" fmla="*/ 991496 h 1008324"/>
              <a:gd name="connsiteX10-585" fmla="*/ 583291 w 1993024"/>
              <a:gd name="connsiteY10-586" fmla="*/ 845053 h 1008324"/>
              <a:gd name="connsiteX11-587" fmla="*/ 93179 w 1993024"/>
              <a:gd name="connsiteY11-588" fmla="*/ 548949 h 1008324"/>
              <a:gd name="connsiteX12-589" fmla="*/ 56824 w 1993024"/>
              <a:gd name="connsiteY12-590" fmla="*/ 0 h 1008324"/>
              <a:gd name="connsiteX0-591" fmla="*/ 56824 w 1968995"/>
              <a:gd name="connsiteY0-592" fmla="*/ 0 h 1008324"/>
              <a:gd name="connsiteX1-593" fmla="*/ 1655413 w 1968995"/>
              <a:gd name="connsiteY1-594" fmla="*/ 64942 h 1008324"/>
              <a:gd name="connsiteX2-595" fmla="*/ 1826448 w 1968995"/>
              <a:gd name="connsiteY2-596" fmla="*/ 69380 h 1008324"/>
              <a:gd name="connsiteX3-597" fmla="*/ 1945457 w 1968995"/>
              <a:gd name="connsiteY3-598" fmla="*/ 120575 h 1008324"/>
              <a:gd name="connsiteX4-599" fmla="*/ 1911926 w 1968995"/>
              <a:gd name="connsiteY4-600" fmla="*/ 164852 h 1008324"/>
              <a:gd name="connsiteX5-601" fmla="*/ 1968995 w 1968995"/>
              <a:gd name="connsiteY5-602" fmla="*/ 257251 h 1008324"/>
              <a:gd name="connsiteX6-603" fmla="*/ 1955145 w 1968995"/>
              <a:gd name="connsiteY6-604" fmla="*/ 393286 h 1008324"/>
              <a:gd name="connsiteX7-605" fmla="*/ 1820780 w 1968995"/>
              <a:gd name="connsiteY7-606" fmla="*/ 653182 h 1008324"/>
              <a:gd name="connsiteX8-607" fmla="*/ 1299919 w 1968995"/>
              <a:gd name="connsiteY8-608" fmla="*/ 951318 h 1008324"/>
              <a:gd name="connsiteX9-609" fmla="*/ 1228509 w 1968995"/>
              <a:gd name="connsiteY9-610" fmla="*/ 991496 h 1008324"/>
              <a:gd name="connsiteX10-611" fmla="*/ 583291 w 1968995"/>
              <a:gd name="connsiteY10-612" fmla="*/ 845053 h 1008324"/>
              <a:gd name="connsiteX11-613" fmla="*/ 93179 w 1968995"/>
              <a:gd name="connsiteY11-614" fmla="*/ 548949 h 1008324"/>
              <a:gd name="connsiteX12-615" fmla="*/ 56824 w 1968995"/>
              <a:gd name="connsiteY12-616" fmla="*/ 0 h 1008324"/>
              <a:gd name="connsiteX0-617" fmla="*/ 56824 w 1968995"/>
              <a:gd name="connsiteY0-618" fmla="*/ 0 h 1008324"/>
              <a:gd name="connsiteX1-619" fmla="*/ 1655413 w 1968995"/>
              <a:gd name="connsiteY1-620" fmla="*/ 64942 h 1008324"/>
              <a:gd name="connsiteX2-621" fmla="*/ 1826448 w 1968995"/>
              <a:gd name="connsiteY2-622" fmla="*/ 69380 h 1008324"/>
              <a:gd name="connsiteX3-623" fmla="*/ 1945457 w 1968995"/>
              <a:gd name="connsiteY3-624" fmla="*/ 120575 h 1008324"/>
              <a:gd name="connsiteX4-625" fmla="*/ 1911926 w 1968995"/>
              <a:gd name="connsiteY4-626" fmla="*/ 164852 h 1008324"/>
              <a:gd name="connsiteX5-627" fmla="*/ 1968995 w 1968995"/>
              <a:gd name="connsiteY5-628" fmla="*/ 257251 h 1008324"/>
              <a:gd name="connsiteX6-629" fmla="*/ 1955145 w 1968995"/>
              <a:gd name="connsiteY6-630" fmla="*/ 393286 h 1008324"/>
              <a:gd name="connsiteX7-631" fmla="*/ 1820780 w 1968995"/>
              <a:gd name="connsiteY7-632" fmla="*/ 653182 h 1008324"/>
              <a:gd name="connsiteX8-633" fmla="*/ 1299919 w 1968995"/>
              <a:gd name="connsiteY8-634" fmla="*/ 951318 h 1008324"/>
              <a:gd name="connsiteX9-635" fmla="*/ 1228509 w 1968995"/>
              <a:gd name="connsiteY9-636" fmla="*/ 991496 h 1008324"/>
              <a:gd name="connsiteX10-637" fmla="*/ 583291 w 1968995"/>
              <a:gd name="connsiteY10-638" fmla="*/ 845053 h 1008324"/>
              <a:gd name="connsiteX11-639" fmla="*/ 252373 w 1968995"/>
              <a:gd name="connsiteY11-640" fmla="*/ 627225 h 1008324"/>
              <a:gd name="connsiteX12-641" fmla="*/ 93179 w 1968995"/>
              <a:gd name="connsiteY12-642" fmla="*/ 548949 h 1008324"/>
              <a:gd name="connsiteX13" fmla="*/ 56824 w 1968995"/>
              <a:gd name="connsiteY13" fmla="*/ 0 h 1008324"/>
              <a:gd name="connsiteX0-643" fmla="*/ 54741 w 1966912"/>
              <a:gd name="connsiteY0-644" fmla="*/ 0 h 1008324"/>
              <a:gd name="connsiteX1-645" fmla="*/ 1653330 w 1966912"/>
              <a:gd name="connsiteY1-646" fmla="*/ 64942 h 1008324"/>
              <a:gd name="connsiteX2-647" fmla="*/ 1824365 w 1966912"/>
              <a:gd name="connsiteY2-648" fmla="*/ 69380 h 1008324"/>
              <a:gd name="connsiteX3-649" fmla="*/ 1943374 w 1966912"/>
              <a:gd name="connsiteY3-650" fmla="*/ 120575 h 1008324"/>
              <a:gd name="connsiteX4-651" fmla="*/ 1909843 w 1966912"/>
              <a:gd name="connsiteY4-652" fmla="*/ 164852 h 1008324"/>
              <a:gd name="connsiteX5-653" fmla="*/ 1966912 w 1966912"/>
              <a:gd name="connsiteY5-654" fmla="*/ 257251 h 1008324"/>
              <a:gd name="connsiteX6-655" fmla="*/ 1953062 w 1966912"/>
              <a:gd name="connsiteY6-656" fmla="*/ 393286 h 1008324"/>
              <a:gd name="connsiteX7-657" fmla="*/ 1818697 w 1966912"/>
              <a:gd name="connsiteY7-658" fmla="*/ 653182 h 1008324"/>
              <a:gd name="connsiteX8-659" fmla="*/ 1297836 w 1966912"/>
              <a:gd name="connsiteY8-660" fmla="*/ 951318 h 1008324"/>
              <a:gd name="connsiteX9-661" fmla="*/ 1226426 w 1966912"/>
              <a:gd name="connsiteY9-662" fmla="*/ 991496 h 1008324"/>
              <a:gd name="connsiteX10-663" fmla="*/ 581208 w 1966912"/>
              <a:gd name="connsiteY10-664" fmla="*/ 845053 h 1008324"/>
              <a:gd name="connsiteX11-665" fmla="*/ 250290 w 1966912"/>
              <a:gd name="connsiteY11-666" fmla="*/ 627225 h 1008324"/>
              <a:gd name="connsiteX12-667" fmla="*/ 101340 w 1966912"/>
              <a:gd name="connsiteY12-668" fmla="*/ 454252 h 1008324"/>
              <a:gd name="connsiteX13-669" fmla="*/ 54741 w 1966912"/>
              <a:gd name="connsiteY13-670" fmla="*/ 0 h 1008324"/>
              <a:gd name="connsiteX0-671" fmla="*/ 54741 w 1966912"/>
              <a:gd name="connsiteY0-672" fmla="*/ 0 h 1008324"/>
              <a:gd name="connsiteX1-673" fmla="*/ 1653330 w 1966912"/>
              <a:gd name="connsiteY1-674" fmla="*/ 64942 h 1008324"/>
              <a:gd name="connsiteX2-675" fmla="*/ 1824365 w 1966912"/>
              <a:gd name="connsiteY2-676" fmla="*/ 69380 h 1008324"/>
              <a:gd name="connsiteX3-677" fmla="*/ 1943374 w 1966912"/>
              <a:gd name="connsiteY3-678" fmla="*/ 120575 h 1008324"/>
              <a:gd name="connsiteX4-679" fmla="*/ 1909843 w 1966912"/>
              <a:gd name="connsiteY4-680" fmla="*/ 164852 h 1008324"/>
              <a:gd name="connsiteX5-681" fmla="*/ 1966912 w 1966912"/>
              <a:gd name="connsiteY5-682" fmla="*/ 257251 h 1008324"/>
              <a:gd name="connsiteX6-683" fmla="*/ 1953062 w 1966912"/>
              <a:gd name="connsiteY6-684" fmla="*/ 393286 h 1008324"/>
              <a:gd name="connsiteX7-685" fmla="*/ 1818697 w 1966912"/>
              <a:gd name="connsiteY7-686" fmla="*/ 653182 h 1008324"/>
              <a:gd name="connsiteX8-687" fmla="*/ 1297836 w 1966912"/>
              <a:gd name="connsiteY8-688" fmla="*/ 951318 h 1008324"/>
              <a:gd name="connsiteX9-689" fmla="*/ 1226426 w 1966912"/>
              <a:gd name="connsiteY9-690" fmla="*/ 991496 h 1008324"/>
              <a:gd name="connsiteX10-691" fmla="*/ 581208 w 1966912"/>
              <a:gd name="connsiteY10-692" fmla="*/ 845053 h 1008324"/>
              <a:gd name="connsiteX11-693" fmla="*/ 250290 w 1966912"/>
              <a:gd name="connsiteY11-694" fmla="*/ 627225 h 1008324"/>
              <a:gd name="connsiteX12-695" fmla="*/ 101340 w 1966912"/>
              <a:gd name="connsiteY12-696" fmla="*/ 454252 h 1008324"/>
              <a:gd name="connsiteX13-697" fmla="*/ 54741 w 1966912"/>
              <a:gd name="connsiteY13-698" fmla="*/ 0 h 1008324"/>
              <a:gd name="connsiteX0-699" fmla="*/ 47263 w 1959434"/>
              <a:gd name="connsiteY0-700" fmla="*/ 0 h 1008324"/>
              <a:gd name="connsiteX1-701" fmla="*/ 1645852 w 1959434"/>
              <a:gd name="connsiteY1-702" fmla="*/ 64942 h 1008324"/>
              <a:gd name="connsiteX2-703" fmla="*/ 1816887 w 1959434"/>
              <a:gd name="connsiteY2-704" fmla="*/ 69380 h 1008324"/>
              <a:gd name="connsiteX3-705" fmla="*/ 1935896 w 1959434"/>
              <a:gd name="connsiteY3-706" fmla="*/ 120575 h 1008324"/>
              <a:gd name="connsiteX4-707" fmla="*/ 1902365 w 1959434"/>
              <a:gd name="connsiteY4-708" fmla="*/ 164852 h 1008324"/>
              <a:gd name="connsiteX5-709" fmla="*/ 1959434 w 1959434"/>
              <a:gd name="connsiteY5-710" fmla="*/ 257251 h 1008324"/>
              <a:gd name="connsiteX6-711" fmla="*/ 1945584 w 1959434"/>
              <a:gd name="connsiteY6-712" fmla="*/ 393286 h 1008324"/>
              <a:gd name="connsiteX7-713" fmla="*/ 1811219 w 1959434"/>
              <a:gd name="connsiteY7-714" fmla="*/ 653182 h 1008324"/>
              <a:gd name="connsiteX8-715" fmla="*/ 1290358 w 1959434"/>
              <a:gd name="connsiteY8-716" fmla="*/ 951318 h 1008324"/>
              <a:gd name="connsiteX9-717" fmla="*/ 1218948 w 1959434"/>
              <a:gd name="connsiteY9-718" fmla="*/ 991496 h 1008324"/>
              <a:gd name="connsiteX10-719" fmla="*/ 573730 w 1959434"/>
              <a:gd name="connsiteY10-720" fmla="*/ 845053 h 1008324"/>
              <a:gd name="connsiteX11-721" fmla="*/ 242812 w 1959434"/>
              <a:gd name="connsiteY11-722" fmla="*/ 627225 h 1008324"/>
              <a:gd name="connsiteX12-723" fmla="*/ 137887 w 1959434"/>
              <a:gd name="connsiteY12-724" fmla="*/ 401531 h 1008324"/>
              <a:gd name="connsiteX13-725" fmla="*/ 47263 w 1959434"/>
              <a:gd name="connsiteY13-726" fmla="*/ 0 h 1008324"/>
              <a:gd name="connsiteX0-727" fmla="*/ 47263 w 1959434"/>
              <a:gd name="connsiteY0-728" fmla="*/ 0 h 1008324"/>
              <a:gd name="connsiteX1-729" fmla="*/ 1645852 w 1959434"/>
              <a:gd name="connsiteY1-730" fmla="*/ 64942 h 1008324"/>
              <a:gd name="connsiteX2-731" fmla="*/ 1816887 w 1959434"/>
              <a:gd name="connsiteY2-732" fmla="*/ 69380 h 1008324"/>
              <a:gd name="connsiteX3-733" fmla="*/ 1935896 w 1959434"/>
              <a:gd name="connsiteY3-734" fmla="*/ 120575 h 1008324"/>
              <a:gd name="connsiteX4-735" fmla="*/ 1902365 w 1959434"/>
              <a:gd name="connsiteY4-736" fmla="*/ 164852 h 1008324"/>
              <a:gd name="connsiteX5-737" fmla="*/ 1959434 w 1959434"/>
              <a:gd name="connsiteY5-738" fmla="*/ 257251 h 1008324"/>
              <a:gd name="connsiteX6-739" fmla="*/ 1945584 w 1959434"/>
              <a:gd name="connsiteY6-740" fmla="*/ 393286 h 1008324"/>
              <a:gd name="connsiteX7-741" fmla="*/ 1811219 w 1959434"/>
              <a:gd name="connsiteY7-742" fmla="*/ 653182 h 1008324"/>
              <a:gd name="connsiteX8-743" fmla="*/ 1290358 w 1959434"/>
              <a:gd name="connsiteY8-744" fmla="*/ 951318 h 1008324"/>
              <a:gd name="connsiteX9-745" fmla="*/ 1218948 w 1959434"/>
              <a:gd name="connsiteY9-746" fmla="*/ 991496 h 1008324"/>
              <a:gd name="connsiteX10-747" fmla="*/ 573730 w 1959434"/>
              <a:gd name="connsiteY10-748" fmla="*/ 845053 h 1008324"/>
              <a:gd name="connsiteX11-749" fmla="*/ 304753 w 1959434"/>
              <a:gd name="connsiteY11-750" fmla="*/ 586023 h 1008324"/>
              <a:gd name="connsiteX12-751" fmla="*/ 137887 w 1959434"/>
              <a:gd name="connsiteY12-752" fmla="*/ 401531 h 1008324"/>
              <a:gd name="connsiteX13-753" fmla="*/ 47263 w 1959434"/>
              <a:gd name="connsiteY13-754" fmla="*/ 0 h 1008324"/>
              <a:gd name="connsiteX0-755" fmla="*/ 84159 w 1853259"/>
              <a:gd name="connsiteY0-756" fmla="*/ 0 h 1002428"/>
              <a:gd name="connsiteX1-757" fmla="*/ 1539677 w 1853259"/>
              <a:gd name="connsiteY1-758" fmla="*/ 59046 h 1002428"/>
              <a:gd name="connsiteX2-759" fmla="*/ 1710712 w 1853259"/>
              <a:gd name="connsiteY2-760" fmla="*/ 63484 h 1002428"/>
              <a:gd name="connsiteX3-761" fmla="*/ 1829721 w 1853259"/>
              <a:gd name="connsiteY3-762" fmla="*/ 114679 h 1002428"/>
              <a:gd name="connsiteX4-763" fmla="*/ 1796190 w 1853259"/>
              <a:gd name="connsiteY4-764" fmla="*/ 158956 h 1002428"/>
              <a:gd name="connsiteX5-765" fmla="*/ 1853259 w 1853259"/>
              <a:gd name="connsiteY5-766" fmla="*/ 251355 h 1002428"/>
              <a:gd name="connsiteX6-767" fmla="*/ 1839409 w 1853259"/>
              <a:gd name="connsiteY6-768" fmla="*/ 387390 h 1002428"/>
              <a:gd name="connsiteX7-769" fmla="*/ 1705044 w 1853259"/>
              <a:gd name="connsiteY7-770" fmla="*/ 647286 h 1002428"/>
              <a:gd name="connsiteX8-771" fmla="*/ 1184183 w 1853259"/>
              <a:gd name="connsiteY8-772" fmla="*/ 945422 h 1002428"/>
              <a:gd name="connsiteX9-773" fmla="*/ 1112773 w 1853259"/>
              <a:gd name="connsiteY9-774" fmla="*/ 985600 h 1002428"/>
              <a:gd name="connsiteX10-775" fmla="*/ 467555 w 1853259"/>
              <a:gd name="connsiteY10-776" fmla="*/ 839157 h 1002428"/>
              <a:gd name="connsiteX11-777" fmla="*/ 198578 w 1853259"/>
              <a:gd name="connsiteY11-778" fmla="*/ 580127 h 1002428"/>
              <a:gd name="connsiteX12-779" fmla="*/ 31712 w 1853259"/>
              <a:gd name="connsiteY12-780" fmla="*/ 395635 h 1002428"/>
              <a:gd name="connsiteX13-781" fmla="*/ 84159 w 1853259"/>
              <a:gd name="connsiteY13-782" fmla="*/ 0 h 1002428"/>
              <a:gd name="connsiteX0-783" fmla="*/ 99905 w 1869005"/>
              <a:gd name="connsiteY0-784" fmla="*/ 0 h 1002428"/>
              <a:gd name="connsiteX1-785" fmla="*/ 1555423 w 1869005"/>
              <a:gd name="connsiteY1-786" fmla="*/ 59046 h 1002428"/>
              <a:gd name="connsiteX2-787" fmla="*/ 1726458 w 1869005"/>
              <a:gd name="connsiteY2-788" fmla="*/ 63484 h 1002428"/>
              <a:gd name="connsiteX3-789" fmla="*/ 1845467 w 1869005"/>
              <a:gd name="connsiteY3-790" fmla="*/ 114679 h 1002428"/>
              <a:gd name="connsiteX4-791" fmla="*/ 1811936 w 1869005"/>
              <a:gd name="connsiteY4-792" fmla="*/ 158956 h 1002428"/>
              <a:gd name="connsiteX5-793" fmla="*/ 1869005 w 1869005"/>
              <a:gd name="connsiteY5-794" fmla="*/ 251355 h 1002428"/>
              <a:gd name="connsiteX6-795" fmla="*/ 1855155 w 1869005"/>
              <a:gd name="connsiteY6-796" fmla="*/ 387390 h 1002428"/>
              <a:gd name="connsiteX7-797" fmla="*/ 1720790 w 1869005"/>
              <a:gd name="connsiteY7-798" fmla="*/ 647286 h 1002428"/>
              <a:gd name="connsiteX8-799" fmla="*/ 1199929 w 1869005"/>
              <a:gd name="connsiteY8-800" fmla="*/ 945422 h 1002428"/>
              <a:gd name="connsiteX9-801" fmla="*/ 1128519 w 1869005"/>
              <a:gd name="connsiteY9-802" fmla="*/ 985600 h 1002428"/>
              <a:gd name="connsiteX10-803" fmla="*/ 483301 w 1869005"/>
              <a:gd name="connsiteY10-804" fmla="*/ 839157 h 1002428"/>
              <a:gd name="connsiteX11-805" fmla="*/ 214324 w 1869005"/>
              <a:gd name="connsiteY11-806" fmla="*/ 580127 h 1002428"/>
              <a:gd name="connsiteX12-807" fmla="*/ 17000 w 1869005"/>
              <a:gd name="connsiteY12-808" fmla="*/ 411502 h 1002428"/>
              <a:gd name="connsiteX13-809" fmla="*/ 99905 w 1869005"/>
              <a:gd name="connsiteY13-810" fmla="*/ 0 h 1002428"/>
              <a:gd name="connsiteX0-811" fmla="*/ 128646 w 1897746"/>
              <a:gd name="connsiteY0-812" fmla="*/ 0 h 1002428"/>
              <a:gd name="connsiteX1-813" fmla="*/ 1584164 w 1897746"/>
              <a:gd name="connsiteY1-814" fmla="*/ 59046 h 1002428"/>
              <a:gd name="connsiteX2-815" fmla="*/ 1755199 w 1897746"/>
              <a:gd name="connsiteY2-816" fmla="*/ 63484 h 1002428"/>
              <a:gd name="connsiteX3-817" fmla="*/ 1874208 w 1897746"/>
              <a:gd name="connsiteY3-818" fmla="*/ 114679 h 1002428"/>
              <a:gd name="connsiteX4-819" fmla="*/ 1840677 w 1897746"/>
              <a:gd name="connsiteY4-820" fmla="*/ 158956 h 1002428"/>
              <a:gd name="connsiteX5-821" fmla="*/ 1897746 w 1897746"/>
              <a:gd name="connsiteY5-822" fmla="*/ 251355 h 1002428"/>
              <a:gd name="connsiteX6-823" fmla="*/ 1883896 w 1897746"/>
              <a:gd name="connsiteY6-824" fmla="*/ 387390 h 1002428"/>
              <a:gd name="connsiteX7-825" fmla="*/ 1749531 w 1897746"/>
              <a:gd name="connsiteY7-826" fmla="*/ 647286 h 1002428"/>
              <a:gd name="connsiteX8-827" fmla="*/ 1228670 w 1897746"/>
              <a:gd name="connsiteY8-828" fmla="*/ 945422 h 1002428"/>
              <a:gd name="connsiteX9-829" fmla="*/ 1157260 w 1897746"/>
              <a:gd name="connsiteY9-830" fmla="*/ 985600 h 1002428"/>
              <a:gd name="connsiteX10-831" fmla="*/ 512042 w 1897746"/>
              <a:gd name="connsiteY10-832" fmla="*/ 839157 h 1002428"/>
              <a:gd name="connsiteX11-833" fmla="*/ 243065 w 1897746"/>
              <a:gd name="connsiteY11-834" fmla="*/ 580127 h 1002428"/>
              <a:gd name="connsiteX12-835" fmla="*/ 5813 w 1897746"/>
              <a:gd name="connsiteY12-836" fmla="*/ 426344 h 1002428"/>
              <a:gd name="connsiteX13-837" fmla="*/ 128646 w 1897746"/>
              <a:gd name="connsiteY13-838" fmla="*/ 0 h 1002428"/>
              <a:gd name="connsiteX0-839" fmla="*/ 104506 w 1873606"/>
              <a:gd name="connsiteY0-840" fmla="*/ 0 h 1002428"/>
              <a:gd name="connsiteX1-841" fmla="*/ 1560024 w 1873606"/>
              <a:gd name="connsiteY1-842" fmla="*/ 59046 h 1002428"/>
              <a:gd name="connsiteX2-843" fmla="*/ 1731059 w 1873606"/>
              <a:gd name="connsiteY2-844" fmla="*/ 63484 h 1002428"/>
              <a:gd name="connsiteX3-845" fmla="*/ 1850068 w 1873606"/>
              <a:gd name="connsiteY3-846" fmla="*/ 114679 h 1002428"/>
              <a:gd name="connsiteX4-847" fmla="*/ 1816537 w 1873606"/>
              <a:gd name="connsiteY4-848" fmla="*/ 158956 h 1002428"/>
              <a:gd name="connsiteX5-849" fmla="*/ 1873606 w 1873606"/>
              <a:gd name="connsiteY5-850" fmla="*/ 251355 h 1002428"/>
              <a:gd name="connsiteX6-851" fmla="*/ 1859756 w 1873606"/>
              <a:gd name="connsiteY6-852" fmla="*/ 387390 h 1002428"/>
              <a:gd name="connsiteX7-853" fmla="*/ 1725391 w 1873606"/>
              <a:gd name="connsiteY7-854" fmla="*/ 647286 h 1002428"/>
              <a:gd name="connsiteX8-855" fmla="*/ 1204530 w 1873606"/>
              <a:gd name="connsiteY8-856" fmla="*/ 945422 h 1002428"/>
              <a:gd name="connsiteX9-857" fmla="*/ 1133120 w 1873606"/>
              <a:gd name="connsiteY9-858" fmla="*/ 985600 h 1002428"/>
              <a:gd name="connsiteX10-859" fmla="*/ 487902 w 1873606"/>
              <a:gd name="connsiteY10-860" fmla="*/ 839157 h 1002428"/>
              <a:gd name="connsiteX11-861" fmla="*/ 218925 w 1873606"/>
              <a:gd name="connsiteY11-862" fmla="*/ 580127 h 1002428"/>
              <a:gd name="connsiteX12-863" fmla="*/ 14180 w 1873606"/>
              <a:gd name="connsiteY12-864" fmla="*/ 391538 h 1002428"/>
              <a:gd name="connsiteX13-865" fmla="*/ 104506 w 1873606"/>
              <a:gd name="connsiteY13-866" fmla="*/ 0 h 1002428"/>
              <a:gd name="connsiteX0-867" fmla="*/ 88068 w 1857168"/>
              <a:gd name="connsiteY0-868" fmla="*/ 0 h 1002428"/>
              <a:gd name="connsiteX1-869" fmla="*/ 1543586 w 1857168"/>
              <a:gd name="connsiteY1-870" fmla="*/ 59046 h 1002428"/>
              <a:gd name="connsiteX2-871" fmla="*/ 1714621 w 1857168"/>
              <a:gd name="connsiteY2-872" fmla="*/ 63484 h 1002428"/>
              <a:gd name="connsiteX3-873" fmla="*/ 1833630 w 1857168"/>
              <a:gd name="connsiteY3-874" fmla="*/ 114679 h 1002428"/>
              <a:gd name="connsiteX4-875" fmla="*/ 1800099 w 1857168"/>
              <a:gd name="connsiteY4-876" fmla="*/ 158956 h 1002428"/>
              <a:gd name="connsiteX5-877" fmla="*/ 1857168 w 1857168"/>
              <a:gd name="connsiteY5-878" fmla="*/ 251355 h 1002428"/>
              <a:gd name="connsiteX6-879" fmla="*/ 1843318 w 1857168"/>
              <a:gd name="connsiteY6-880" fmla="*/ 387390 h 1002428"/>
              <a:gd name="connsiteX7-881" fmla="*/ 1708953 w 1857168"/>
              <a:gd name="connsiteY7-882" fmla="*/ 647286 h 1002428"/>
              <a:gd name="connsiteX8-883" fmla="*/ 1188092 w 1857168"/>
              <a:gd name="connsiteY8-884" fmla="*/ 945422 h 1002428"/>
              <a:gd name="connsiteX9-885" fmla="*/ 1116682 w 1857168"/>
              <a:gd name="connsiteY9-886" fmla="*/ 985600 h 1002428"/>
              <a:gd name="connsiteX10-887" fmla="*/ 471464 w 1857168"/>
              <a:gd name="connsiteY10-888" fmla="*/ 839157 h 1002428"/>
              <a:gd name="connsiteX11-889" fmla="*/ 202487 w 1857168"/>
              <a:gd name="connsiteY11-890" fmla="*/ 580127 h 1002428"/>
              <a:gd name="connsiteX12-891" fmla="*/ 27176 w 1857168"/>
              <a:gd name="connsiteY12-892" fmla="*/ 385141 h 1002428"/>
              <a:gd name="connsiteX13-893" fmla="*/ 88068 w 1857168"/>
              <a:gd name="connsiteY13-894" fmla="*/ 0 h 1002428"/>
              <a:gd name="connsiteX0-895" fmla="*/ 88068 w 1909606"/>
              <a:gd name="connsiteY0-896" fmla="*/ 0 h 1002428"/>
              <a:gd name="connsiteX1-897" fmla="*/ 1543586 w 1909606"/>
              <a:gd name="connsiteY1-898" fmla="*/ 59046 h 1002428"/>
              <a:gd name="connsiteX2-899" fmla="*/ 1714621 w 1909606"/>
              <a:gd name="connsiteY2-900" fmla="*/ 63484 h 1002428"/>
              <a:gd name="connsiteX3-901" fmla="*/ 1833630 w 1909606"/>
              <a:gd name="connsiteY3-902" fmla="*/ 114679 h 1002428"/>
              <a:gd name="connsiteX4-903" fmla="*/ 1800099 w 1909606"/>
              <a:gd name="connsiteY4-904" fmla="*/ 158956 h 1002428"/>
              <a:gd name="connsiteX5-905" fmla="*/ 1857168 w 1909606"/>
              <a:gd name="connsiteY5-906" fmla="*/ 251355 h 1002428"/>
              <a:gd name="connsiteX6-907" fmla="*/ 1909606 w 1909606"/>
              <a:gd name="connsiteY6-908" fmla="*/ 394561 h 1002428"/>
              <a:gd name="connsiteX7-909" fmla="*/ 1708953 w 1909606"/>
              <a:gd name="connsiteY7-910" fmla="*/ 647286 h 1002428"/>
              <a:gd name="connsiteX8-911" fmla="*/ 1188092 w 1909606"/>
              <a:gd name="connsiteY8-912" fmla="*/ 945422 h 1002428"/>
              <a:gd name="connsiteX9-913" fmla="*/ 1116682 w 1909606"/>
              <a:gd name="connsiteY9-914" fmla="*/ 985600 h 1002428"/>
              <a:gd name="connsiteX10-915" fmla="*/ 471464 w 1909606"/>
              <a:gd name="connsiteY10-916" fmla="*/ 839157 h 1002428"/>
              <a:gd name="connsiteX11-917" fmla="*/ 202487 w 1909606"/>
              <a:gd name="connsiteY11-918" fmla="*/ 580127 h 1002428"/>
              <a:gd name="connsiteX12-919" fmla="*/ 27176 w 1909606"/>
              <a:gd name="connsiteY12-920" fmla="*/ 385141 h 1002428"/>
              <a:gd name="connsiteX13-921" fmla="*/ 88068 w 1909606"/>
              <a:gd name="connsiteY13-922" fmla="*/ 0 h 1002428"/>
              <a:gd name="connsiteX0-923" fmla="*/ 88068 w 1966425"/>
              <a:gd name="connsiteY0-924" fmla="*/ 0 h 1002428"/>
              <a:gd name="connsiteX1-925" fmla="*/ 1543586 w 1966425"/>
              <a:gd name="connsiteY1-926" fmla="*/ 59046 h 1002428"/>
              <a:gd name="connsiteX2-927" fmla="*/ 1714621 w 1966425"/>
              <a:gd name="connsiteY2-928" fmla="*/ 63484 h 1002428"/>
              <a:gd name="connsiteX3-929" fmla="*/ 1833630 w 1966425"/>
              <a:gd name="connsiteY3-930" fmla="*/ 114679 h 1002428"/>
              <a:gd name="connsiteX4-931" fmla="*/ 1800099 w 1966425"/>
              <a:gd name="connsiteY4-932" fmla="*/ 158956 h 1002428"/>
              <a:gd name="connsiteX5-933" fmla="*/ 1857168 w 1966425"/>
              <a:gd name="connsiteY5-934" fmla="*/ 251355 h 1002428"/>
              <a:gd name="connsiteX6-935" fmla="*/ 1966425 w 1966425"/>
              <a:gd name="connsiteY6-936" fmla="*/ 400708 h 1002428"/>
              <a:gd name="connsiteX7-937" fmla="*/ 1708953 w 1966425"/>
              <a:gd name="connsiteY7-938" fmla="*/ 647286 h 1002428"/>
              <a:gd name="connsiteX8-939" fmla="*/ 1188092 w 1966425"/>
              <a:gd name="connsiteY8-940" fmla="*/ 945422 h 1002428"/>
              <a:gd name="connsiteX9-941" fmla="*/ 1116682 w 1966425"/>
              <a:gd name="connsiteY9-942" fmla="*/ 985600 h 1002428"/>
              <a:gd name="connsiteX10-943" fmla="*/ 471464 w 1966425"/>
              <a:gd name="connsiteY10-944" fmla="*/ 839157 h 1002428"/>
              <a:gd name="connsiteX11-945" fmla="*/ 202487 w 1966425"/>
              <a:gd name="connsiteY11-946" fmla="*/ 580127 h 1002428"/>
              <a:gd name="connsiteX12-947" fmla="*/ 27176 w 1966425"/>
              <a:gd name="connsiteY12-948" fmla="*/ 385141 h 1002428"/>
              <a:gd name="connsiteX13-949" fmla="*/ 88068 w 1966425"/>
              <a:gd name="connsiteY13-950" fmla="*/ 0 h 1002428"/>
              <a:gd name="connsiteX0-951" fmla="*/ 151232 w 2029589"/>
              <a:gd name="connsiteY0-952" fmla="*/ 0 h 1002428"/>
              <a:gd name="connsiteX1-953" fmla="*/ 1606750 w 2029589"/>
              <a:gd name="connsiteY1-954" fmla="*/ 59046 h 1002428"/>
              <a:gd name="connsiteX2-955" fmla="*/ 1777785 w 2029589"/>
              <a:gd name="connsiteY2-956" fmla="*/ 63484 h 1002428"/>
              <a:gd name="connsiteX3-957" fmla="*/ 1896794 w 2029589"/>
              <a:gd name="connsiteY3-958" fmla="*/ 114679 h 1002428"/>
              <a:gd name="connsiteX4-959" fmla="*/ 1863263 w 2029589"/>
              <a:gd name="connsiteY4-960" fmla="*/ 158956 h 1002428"/>
              <a:gd name="connsiteX5-961" fmla="*/ 1920332 w 2029589"/>
              <a:gd name="connsiteY5-962" fmla="*/ 251355 h 1002428"/>
              <a:gd name="connsiteX6-963" fmla="*/ 2029589 w 2029589"/>
              <a:gd name="connsiteY6-964" fmla="*/ 400708 h 1002428"/>
              <a:gd name="connsiteX7-965" fmla="*/ 1772117 w 2029589"/>
              <a:gd name="connsiteY7-966" fmla="*/ 647286 h 1002428"/>
              <a:gd name="connsiteX8-967" fmla="*/ 1251256 w 2029589"/>
              <a:gd name="connsiteY8-968" fmla="*/ 945422 h 1002428"/>
              <a:gd name="connsiteX9-969" fmla="*/ 1179846 w 2029589"/>
              <a:gd name="connsiteY9-970" fmla="*/ 985600 h 1002428"/>
              <a:gd name="connsiteX10-971" fmla="*/ 534628 w 2029589"/>
              <a:gd name="connsiteY10-972" fmla="*/ 839157 h 1002428"/>
              <a:gd name="connsiteX11-973" fmla="*/ 265651 w 2029589"/>
              <a:gd name="connsiteY11-974" fmla="*/ 580127 h 1002428"/>
              <a:gd name="connsiteX12-975" fmla="*/ 3063 w 2029589"/>
              <a:gd name="connsiteY12-976" fmla="*/ 394861 h 1002428"/>
              <a:gd name="connsiteX13-977" fmla="*/ 151232 w 2029589"/>
              <a:gd name="connsiteY13-978" fmla="*/ 0 h 1002428"/>
              <a:gd name="connsiteX0-979" fmla="*/ 151232 w 2029589"/>
              <a:gd name="connsiteY0-980" fmla="*/ 0 h 991581"/>
              <a:gd name="connsiteX1-981" fmla="*/ 1606750 w 2029589"/>
              <a:gd name="connsiteY1-982" fmla="*/ 59046 h 991581"/>
              <a:gd name="connsiteX2-983" fmla="*/ 1777785 w 2029589"/>
              <a:gd name="connsiteY2-984" fmla="*/ 63484 h 991581"/>
              <a:gd name="connsiteX3-985" fmla="*/ 1896794 w 2029589"/>
              <a:gd name="connsiteY3-986" fmla="*/ 114679 h 991581"/>
              <a:gd name="connsiteX4-987" fmla="*/ 1863263 w 2029589"/>
              <a:gd name="connsiteY4-988" fmla="*/ 158956 h 991581"/>
              <a:gd name="connsiteX5-989" fmla="*/ 1920332 w 2029589"/>
              <a:gd name="connsiteY5-990" fmla="*/ 251355 h 991581"/>
              <a:gd name="connsiteX6-991" fmla="*/ 2029589 w 2029589"/>
              <a:gd name="connsiteY6-992" fmla="*/ 400708 h 991581"/>
              <a:gd name="connsiteX7-993" fmla="*/ 1772117 w 2029589"/>
              <a:gd name="connsiteY7-994" fmla="*/ 647286 h 991581"/>
              <a:gd name="connsiteX8-995" fmla="*/ 1251256 w 2029589"/>
              <a:gd name="connsiteY8-996" fmla="*/ 945422 h 991581"/>
              <a:gd name="connsiteX9-997" fmla="*/ 1179846 w 2029589"/>
              <a:gd name="connsiteY9-998" fmla="*/ 985600 h 991581"/>
              <a:gd name="connsiteX10-999" fmla="*/ 807451 w 2029589"/>
              <a:gd name="connsiteY10-1000" fmla="*/ 974056 h 991581"/>
              <a:gd name="connsiteX11-1001" fmla="*/ 534628 w 2029589"/>
              <a:gd name="connsiteY11-1002" fmla="*/ 839157 h 991581"/>
              <a:gd name="connsiteX12-1003" fmla="*/ 265651 w 2029589"/>
              <a:gd name="connsiteY12-1004" fmla="*/ 580127 h 991581"/>
              <a:gd name="connsiteX13-1005" fmla="*/ 3063 w 2029589"/>
              <a:gd name="connsiteY13-1006" fmla="*/ 394861 h 991581"/>
              <a:gd name="connsiteX14" fmla="*/ 151232 w 2029589"/>
              <a:gd name="connsiteY14" fmla="*/ 0 h 991581"/>
              <a:gd name="connsiteX0-1007" fmla="*/ 151232 w 2029589"/>
              <a:gd name="connsiteY0-1008" fmla="*/ 0 h 988006"/>
              <a:gd name="connsiteX1-1009" fmla="*/ 1606750 w 2029589"/>
              <a:gd name="connsiteY1-1010" fmla="*/ 59046 h 988006"/>
              <a:gd name="connsiteX2-1011" fmla="*/ 1777785 w 2029589"/>
              <a:gd name="connsiteY2-1012" fmla="*/ 63484 h 988006"/>
              <a:gd name="connsiteX3-1013" fmla="*/ 1896794 w 2029589"/>
              <a:gd name="connsiteY3-1014" fmla="*/ 114679 h 988006"/>
              <a:gd name="connsiteX4-1015" fmla="*/ 1863263 w 2029589"/>
              <a:gd name="connsiteY4-1016" fmla="*/ 158956 h 988006"/>
              <a:gd name="connsiteX5-1017" fmla="*/ 1920332 w 2029589"/>
              <a:gd name="connsiteY5-1018" fmla="*/ 251355 h 988006"/>
              <a:gd name="connsiteX6-1019" fmla="*/ 2029589 w 2029589"/>
              <a:gd name="connsiteY6-1020" fmla="*/ 400708 h 988006"/>
              <a:gd name="connsiteX7-1021" fmla="*/ 1772117 w 2029589"/>
              <a:gd name="connsiteY7-1022" fmla="*/ 647286 h 988006"/>
              <a:gd name="connsiteX8-1023" fmla="*/ 1580147 w 2029589"/>
              <a:gd name="connsiteY8-1024" fmla="*/ 827711 h 988006"/>
              <a:gd name="connsiteX9-1025" fmla="*/ 1251256 w 2029589"/>
              <a:gd name="connsiteY9-1026" fmla="*/ 945422 h 988006"/>
              <a:gd name="connsiteX10-1027" fmla="*/ 1179846 w 2029589"/>
              <a:gd name="connsiteY10-1028" fmla="*/ 985600 h 988006"/>
              <a:gd name="connsiteX11-1029" fmla="*/ 807451 w 2029589"/>
              <a:gd name="connsiteY11-1030" fmla="*/ 974056 h 988006"/>
              <a:gd name="connsiteX12-1031" fmla="*/ 534628 w 2029589"/>
              <a:gd name="connsiteY12-1032" fmla="*/ 839157 h 988006"/>
              <a:gd name="connsiteX13-1033" fmla="*/ 265651 w 2029589"/>
              <a:gd name="connsiteY13-1034" fmla="*/ 580127 h 988006"/>
              <a:gd name="connsiteX14-1035" fmla="*/ 3063 w 2029589"/>
              <a:gd name="connsiteY14-1036" fmla="*/ 394861 h 988006"/>
              <a:gd name="connsiteX15" fmla="*/ 151232 w 2029589"/>
              <a:gd name="connsiteY15" fmla="*/ 0 h 9880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105" y="connsiteY6-106"/>
              </a:cxn>
              <a:cxn ang="0">
                <a:pos x="connsiteX7-191" y="connsiteY7-192"/>
              </a:cxn>
              <a:cxn ang="0">
                <a:pos x="connsiteX8-225" y="connsiteY8-226"/>
              </a:cxn>
              <a:cxn ang="0">
                <a:pos x="connsiteX9-263" y="connsiteY9-264"/>
              </a:cxn>
              <a:cxn ang="0">
                <a:pos x="connsiteX10-365" y="connsiteY10-366"/>
              </a:cxn>
              <a:cxn ang="0">
                <a:pos x="connsiteX11-433" y="connsiteY11-434"/>
              </a:cxn>
              <a:cxn ang="0">
                <a:pos x="connsiteX12-459" y="connsiteY12-460"/>
              </a:cxn>
              <a:cxn ang="0">
                <a:pos x="connsiteX13-669" y="connsiteY13-670"/>
              </a:cxn>
              <a:cxn ang="0">
                <a:pos x="connsiteX14-1035" y="connsiteY14-1036"/>
              </a:cxn>
              <a:cxn ang="0">
                <a:pos x="connsiteX15" y="connsiteY15"/>
              </a:cxn>
            </a:cxnLst>
            <a:rect l="l" t="t" r="r" b="b"/>
            <a:pathLst>
              <a:path w="2029589" h="988006">
                <a:moveTo>
                  <a:pt x="151232" y="0"/>
                </a:moveTo>
                <a:lnTo>
                  <a:pt x="1606750" y="59046"/>
                </a:lnTo>
                <a:cubicBezTo>
                  <a:pt x="1804087" y="87196"/>
                  <a:pt x="1781869" y="56690"/>
                  <a:pt x="1777785" y="63484"/>
                </a:cubicBezTo>
                <a:cubicBezTo>
                  <a:pt x="1773701" y="70278"/>
                  <a:pt x="1906222" y="101328"/>
                  <a:pt x="1896794" y="114679"/>
                </a:cubicBezTo>
                <a:cubicBezTo>
                  <a:pt x="1887366" y="128030"/>
                  <a:pt x="1889498" y="137842"/>
                  <a:pt x="1863263" y="158956"/>
                </a:cubicBezTo>
                <a:cubicBezTo>
                  <a:pt x="1837028" y="180070"/>
                  <a:pt x="1908565" y="211192"/>
                  <a:pt x="1920332" y="251355"/>
                </a:cubicBezTo>
                <a:lnTo>
                  <a:pt x="2029589" y="400708"/>
                </a:lnTo>
                <a:cubicBezTo>
                  <a:pt x="1985052" y="458164"/>
                  <a:pt x="1891091" y="537773"/>
                  <a:pt x="1772117" y="647286"/>
                </a:cubicBezTo>
                <a:cubicBezTo>
                  <a:pt x="1689660" y="714443"/>
                  <a:pt x="1666957" y="778022"/>
                  <a:pt x="1580147" y="827711"/>
                </a:cubicBezTo>
                <a:cubicBezTo>
                  <a:pt x="1493337" y="877400"/>
                  <a:pt x="1310423" y="915097"/>
                  <a:pt x="1251256" y="945422"/>
                </a:cubicBezTo>
                <a:cubicBezTo>
                  <a:pt x="1192089" y="975747"/>
                  <a:pt x="1249803" y="988378"/>
                  <a:pt x="1179846" y="985600"/>
                </a:cubicBezTo>
                <a:cubicBezTo>
                  <a:pt x="1109889" y="982822"/>
                  <a:pt x="914987" y="998463"/>
                  <a:pt x="807451" y="974056"/>
                </a:cubicBezTo>
                <a:cubicBezTo>
                  <a:pt x="699915" y="949649"/>
                  <a:pt x="628938" y="897262"/>
                  <a:pt x="534628" y="839157"/>
                </a:cubicBezTo>
                <a:cubicBezTo>
                  <a:pt x="440318" y="781052"/>
                  <a:pt x="347336" y="629478"/>
                  <a:pt x="265651" y="580127"/>
                </a:cubicBezTo>
                <a:cubicBezTo>
                  <a:pt x="183966" y="530776"/>
                  <a:pt x="91878" y="481529"/>
                  <a:pt x="3063" y="394861"/>
                </a:cubicBezTo>
                <a:cubicBezTo>
                  <a:pt x="-9055" y="211878"/>
                  <a:pt x="9785" y="185532"/>
                  <a:pt x="151232" y="0"/>
                </a:cubicBezTo>
                <a:close/>
              </a:path>
            </a:pathLst>
          </a:custGeom>
        </p:spPr>
        <p:txBody>
          <a:bodyPr spcFirstLastPara="1" numCol="1">
            <a:prstTxWarp prst="textArchDown">
              <a:avLst/>
            </a:prstTxWarp>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defTabSz="685983" fontAlgn="base">
              <a:spcBef>
                <a:spcPct val="0"/>
              </a:spcBef>
              <a:spcAft>
                <a:spcPct val="0"/>
              </a:spcAft>
              <a:defRPr/>
            </a:pPr>
            <a:r>
              <a:rPr lang="zh-CN" altLang="en-US" sz="1800" dirty="0">
                <a:solidFill>
                  <a:prstClr val="black"/>
                </a:solidFill>
                <a:latin typeface="微软雅黑" panose="020B0503020204020204" pitchFamily="34" charset="-122"/>
                <a:ea typeface="微软雅黑" panose="020B0503020204020204" pitchFamily="34" charset="-122"/>
              </a:rPr>
              <a:t>      物联网</a:t>
            </a:r>
            <a:endParaRPr altLang="en-US" sz="1800" dirty="0">
              <a:solidFill>
                <a:prstClr val="black"/>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CE72990E-AB9D-4D8C-A23C-3DDD466014BF}"/>
              </a:ext>
            </a:extLst>
          </p:cNvPr>
          <p:cNvGrpSpPr>
            <a:grpSpLocks/>
          </p:cNvGrpSpPr>
          <p:nvPr/>
        </p:nvGrpSpPr>
        <p:grpSpPr bwMode="auto">
          <a:xfrm>
            <a:off x="5178870" y="1902984"/>
            <a:ext cx="1524140" cy="1564383"/>
            <a:chOff x="2457" y="2000"/>
            <a:chExt cx="901" cy="888"/>
          </a:xfrm>
        </p:grpSpPr>
        <p:pic>
          <p:nvPicPr>
            <p:cNvPr id="24" name="图片 23" descr="circuler_1">
              <a:extLst>
                <a:ext uri="{FF2B5EF4-FFF2-40B4-BE49-F238E27FC236}">
                  <a16:creationId xmlns:a16="http://schemas.microsoft.com/office/drawing/2014/main" id="{45047C26-829B-40A1-BB2F-7F560ECB1A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椭圆 24">
              <a:extLst>
                <a:ext uri="{FF2B5EF4-FFF2-40B4-BE49-F238E27FC236}">
                  <a16:creationId xmlns:a16="http://schemas.microsoft.com/office/drawing/2014/main" id="{F9E7DD40-FCFD-4906-B5B1-E116AE7B173A}"/>
                </a:ext>
              </a:extLst>
            </p:cNvPr>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altLang="en-US" sz="135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任意多边形 25">
              <a:extLst>
                <a:ext uri="{FF2B5EF4-FFF2-40B4-BE49-F238E27FC236}">
                  <a16:creationId xmlns:a16="http://schemas.microsoft.com/office/drawing/2014/main" id="{D3F66D64-9B07-4752-A127-668426560DEB}"/>
                </a:ext>
              </a:extLst>
            </p:cNvPr>
            <p:cNvSpPr>
              <a:spLocks noChangeArrowheads="1"/>
            </p:cNvSpPr>
            <p:nvPr/>
          </p:nvSpPr>
          <p:spPr bwMode="auto">
            <a:xfrm>
              <a:off x="2550" y="2018"/>
              <a:ext cx="703" cy="30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grpSp>
          <p:nvGrpSpPr>
            <p:cNvPr id="27" name="组合 26">
              <a:extLst>
                <a:ext uri="{FF2B5EF4-FFF2-40B4-BE49-F238E27FC236}">
                  <a16:creationId xmlns:a16="http://schemas.microsoft.com/office/drawing/2014/main" id="{BC745A71-15DB-4B65-B30B-6CFF6776647E}"/>
                </a:ext>
              </a:extLst>
            </p:cNvPr>
            <p:cNvGrpSpPr>
              <a:grpSpLocks/>
            </p:cNvGrpSpPr>
            <p:nvPr/>
          </p:nvGrpSpPr>
          <p:grpSpPr bwMode="auto">
            <a:xfrm rot="-1297425" flipH="1" flipV="1">
              <a:off x="2523" y="2692"/>
              <a:ext cx="782" cy="180"/>
              <a:chOff x="2529" y="1060"/>
              <a:chExt cx="893" cy="235"/>
            </a:xfrm>
          </p:grpSpPr>
          <p:grpSp>
            <p:nvGrpSpPr>
              <p:cNvPr id="28" name="组合 27">
                <a:extLst>
                  <a:ext uri="{FF2B5EF4-FFF2-40B4-BE49-F238E27FC236}">
                    <a16:creationId xmlns:a16="http://schemas.microsoft.com/office/drawing/2014/main" id="{837324B1-0E40-4C9D-B507-81DC9E83F31D}"/>
                  </a:ext>
                </a:extLst>
              </p:cNvPr>
              <p:cNvGrpSpPr>
                <a:grpSpLocks/>
              </p:cNvGrpSpPr>
              <p:nvPr/>
            </p:nvGrpSpPr>
            <p:grpSpPr bwMode="auto">
              <a:xfrm>
                <a:off x="2529" y="1060"/>
                <a:ext cx="742" cy="186"/>
                <a:chOff x="1564" y="2567"/>
                <a:chExt cx="1118" cy="279"/>
              </a:xfrm>
            </p:grpSpPr>
            <p:sp>
              <p:nvSpPr>
                <p:cNvPr id="34" name="自选图形 20">
                  <a:extLst>
                    <a:ext uri="{FF2B5EF4-FFF2-40B4-BE49-F238E27FC236}">
                      <a16:creationId xmlns:a16="http://schemas.microsoft.com/office/drawing/2014/main" id="{9080C8DF-3E6B-4BE9-BE8A-B373D35D217B}"/>
                    </a:ext>
                  </a:extLst>
                </p:cNvPr>
                <p:cNvSpPr>
                  <a:spLocks noChangeArrowheads="1"/>
                </p:cNvSpPr>
                <p:nvPr/>
              </p:nvSpPr>
              <p:spPr bwMode="auto">
                <a:xfrm rot="5263130">
                  <a:off x="1858" y="2273"/>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5" name="自选图形 21">
                  <a:extLst>
                    <a:ext uri="{FF2B5EF4-FFF2-40B4-BE49-F238E27FC236}">
                      <a16:creationId xmlns:a16="http://schemas.microsoft.com/office/drawing/2014/main" id="{02FBA50C-E160-4EE2-9B45-706D07C9F781}"/>
                    </a:ext>
                  </a:extLst>
                </p:cNvPr>
                <p:cNvSpPr>
                  <a:spLocks noChangeArrowheads="1"/>
                </p:cNvSpPr>
                <p:nvPr/>
              </p:nvSpPr>
              <p:spPr bwMode="auto">
                <a:xfrm rot="6078281">
                  <a:off x="1994" y="2273"/>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6" name="自选图形 22">
                  <a:extLst>
                    <a:ext uri="{FF2B5EF4-FFF2-40B4-BE49-F238E27FC236}">
                      <a16:creationId xmlns:a16="http://schemas.microsoft.com/office/drawing/2014/main" id="{D1F6B7C4-627A-4947-9426-48CA7DC7FF25}"/>
                    </a:ext>
                  </a:extLst>
                </p:cNvPr>
                <p:cNvSpPr>
                  <a:spLocks noChangeArrowheads="1"/>
                </p:cNvSpPr>
                <p:nvPr/>
              </p:nvSpPr>
              <p:spPr bwMode="auto">
                <a:xfrm rot="6373927">
                  <a:off x="2070" y="2295"/>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7" name="自选图形 23">
                  <a:extLst>
                    <a:ext uri="{FF2B5EF4-FFF2-40B4-BE49-F238E27FC236}">
                      <a16:creationId xmlns:a16="http://schemas.microsoft.com/office/drawing/2014/main" id="{E22D17E3-79D1-43B8-9941-54120D185283}"/>
                    </a:ext>
                  </a:extLst>
                </p:cNvPr>
                <p:cNvSpPr>
                  <a:spLocks noChangeArrowheads="1"/>
                </p:cNvSpPr>
                <p:nvPr/>
              </p:nvSpPr>
              <p:spPr bwMode="auto">
                <a:xfrm rot="6906312">
                  <a:off x="2160" y="2325"/>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grpSp>
          <p:grpSp>
            <p:nvGrpSpPr>
              <p:cNvPr id="29" name="组合 28">
                <a:extLst>
                  <a:ext uri="{FF2B5EF4-FFF2-40B4-BE49-F238E27FC236}">
                    <a16:creationId xmlns:a16="http://schemas.microsoft.com/office/drawing/2014/main" id="{B2CA2C0A-5A09-4383-A0ED-F09765406676}"/>
                  </a:ext>
                </a:extLst>
              </p:cNvPr>
              <p:cNvGrpSpPr>
                <a:grpSpLocks/>
              </p:cNvGrpSpPr>
              <p:nvPr/>
            </p:nvGrpSpPr>
            <p:grpSpPr bwMode="auto">
              <a:xfrm rot="1353540">
                <a:off x="2680" y="1109"/>
                <a:ext cx="742" cy="186"/>
                <a:chOff x="1564" y="2567"/>
                <a:chExt cx="1118" cy="279"/>
              </a:xfrm>
            </p:grpSpPr>
            <p:sp>
              <p:nvSpPr>
                <p:cNvPr id="30" name="自选图形 25">
                  <a:extLst>
                    <a:ext uri="{FF2B5EF4-FFF2-40B4-BE49-F238E27FC236}">
                      <a16:creationId xmlns:a16="http://schemas.microsoft.com/office/drawing/2014/main" id="{DAB5BA4B-9C9C-41B7-AD46-0D4B750318A3}"/>
                    </a:ext>
                  </a:extLst>
                </p:cNvPr>
                <p:cNvSpPr>
                  <a:spLocks noChangeArrowheads="1"/>
                </p:cNvSpPr>
                <p:nvPr/>
              </p:nvSpPr>
              <p:spPr bwMode="auto">
                <a:xfrm rot="5263130">
                  <a:off x="1858" y="2273"/>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1" name="自选图形 26">
                  <a:extLst>
                    <a:ext uri="{FF2B5EF4-FFF2-40B4-BE49-F238E27FC236}">
                      <a16:creationId xmlns:a16="http://schemas.microsoft.com/office/drawing/2014/main" id="{438D4DD7-CD51-4523-BA14-8ED33FAEB4FF}"/>
                    </a:ext>
                  </a:extLst>
                </p:cNvPr>
                <p:cNvSpPr>
                  <a:spLocks noChangeArrowheads="1"/>
                </p:cNvSpPr>
                <p:nvPr/>
              </p:nvSpPr>
              <p:spPr bwMode="auto">
                <a:xfrm rot="6078281">
                  <a:off x="1994" y="2273"/>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2" name="自选图形 27">
                  <a:extLst>
                    <a:ext uri="{FF2B5EF4-FFF2-40B4-BE49-F238E27FC236}">
                      <a16:creationId xmlns:a16="http://schemas.microsoft.com/office/drawing/2014/main" id="{7253E5DD-E20D-443C-B8B4-FB1EB7E6457E}"/>
                    </a:ext>
                  </a:extLst>
                </p:cNvPr>
                <p:cNvSpPr>
                  <a:spLocks noChangeArrowheads="1"/>
                </p:cNvSpPr>
                <p:nvPr/>
              </p:nvSpPr>
              <p:spPr bwMode="auto">
                <a:xfrm rot="6373927">
                  <a:off x="2070" y="2295"/>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sp>
              <p:nvSpPr>
                <p:cNvPr id="33" name="自选图形 28">
                  <a:extLst>
                    <a:ext uri="{FF2B5EF4-FFF2-40B4-BE49-F238E27FC236}">
                      <a16:creationId xmlns:a16="http://schemas.microsoft.com/office/drawing/2014/main" id="{5481E7BA-5C41-4116-93E1-C3F10E71BECC}"/>
                    </a:ext>
                  </a:extLst>
                </p:cNvPr>
                <p:cNvSpPr>
                  <a:spLocks noChangeArrowheads="1"/>
                </p:cNvSpPr>
                <p:nvPr/>
              </p:nvSpPr>
              <p:spPr bwMode="auto">
                <a:xfrm rot="6906312">
                  <a:off x="2160" y="2325"/>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alibri"/>
                    <a:ea typeface="宋体"/>
                    <a:cs typeface="+mn-cs"/>
                  </a:endParaRPr>
                </a:p>
              </p:txBody>
            </p:sp>
          </p:grpSp>
        </p:grpSp>
      </p:grpSp>
      <p:sp>
        <p:nvSpPr>
          <p:cNvPr id="15" name="矩形 14">
            <a:extLst>
              <a:ext uri="{FF2B5EF4-FFF2-40B4-BE49-F238E27FC236}">
                <a16:creationId xmlns:a16="http://schemas.microsoft.com/office/drawing/2014/main" id="{6A1FC910-2BB6-4554-B071-BF716F7B8A42}"/>
              </a:ext>
            </a:extLst>
          </p:cNvPr>
          <p:cNvSpPr>
            <a:spLocks noChangeArrowheads="1"/>
          </p:cNvSpPr>
          <p:nvPr/>
        </p:nvSpPr>
        <p:spPr bwMode="auto">
          <a:xfrm>
            <a:off x="5386120" y="2493245"/>
            <a:ext cx="1001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algn="ctr" defTabSz="685983" fontAlgn="base">
              <a:spcBef>
                <a:spcPct val="0"/>
              </a:spcBef>
              <a:spcAft>
                <a:spcPct val="0"/>
              </a:spcAft>
            </a:pPr>
            <a:r>
              <a:rPr lang="zh-CN" altLang="en-US" sz="1800" dirty="0">
                <a:solidFill>
                  <a:srgbClr val="000000"/>
                </a:solidFill>
                <a:latin typeface="微软雅黑" panose="020B0503020204020204" pitchFamily="34" charset="-122"/>
                <a:ea typeface="微软雅黑" panose="020B0503020204020204" pitchFamily="34" charset="-122"/>
              </a:rPr>
              <a:t>大数据</a:t>
            </a:r>
            <a:endParaRPr lang="en-US" altLang="zh-CN" sz="1800" dirty="0">
              <a:solidFill>
                <a:srgbClr val="000000"/>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8C153034-B5FA-4182-96F7-89643C575EE8}"/>
              </a:ext>
            </a:extLst>
          </p:cNvPr>
          <p:cNvGrpSpPr>
            <a:grpSpLocks/>
          </p:cNvGrpSpPr>
          <p:nvPr/>
        </p:nvGrpSpPr>
        <p:grpSpPr bwMode="auto">
          <a:xfrm>
            <a:off x="1496644" y="4130098"/>
            <a:ext cx="4283935" cy="2268366"/>
            <a:chOff x="964736" y="2145984"/>
            <a:chExt cx="1591040" cy="422786"/>
          </a:xfrm>
        </p:grpSpPr>
        <p:sp>
          <p:nvSpPr>
            <p:cNvPr id="22" name="AutoShape 9">
              <a:extLst>
                <a:ext uri="{FF2B5EF4-FFF2-40B4-BE49-F238E27FC236}">
                  <a16:creationId xmlns:a16="http://schemas.microsoft.com/office/drawing/2014/main" id="{50DAA320-E184-4106-9B2B-020BE62A4940}"/>
                </a:ext>
              </a:extLst>
            </p:cNvPr>
            <p:cNvSpPr>
              <a:spLocks noChangeArrowheads="1"/>
            </p:cNvSpPr>
            <p:nvPr/>
          </p:nvSpPr>
          <p:spPr bwMode="gray">
            <a:xfrm>
              <a:off x="964736" y="2145984"/>
              <a:ext cx="1492925" cy="422786"/>
            </a:xfrm>
            <a:prstGeom prst="roundRect">
              <a:avLst>
                <a:gd name="adj" fmla="val 7574"/>
              </a:avLst>
            </a:prstGeom>
            <a:solidFill>
              <a:srgbClr val="0070C0">
                <a:alpha val="60000"/>
              </a:srgbClr>
            </a:solidFill>
            <a:ln>
              <a:solidFill>
                <a:srgbClr val="1274C5"/>
              </a:solidFill>
            </a:ln>
            <a:effectLst>
              <a:outerShdw blurRad="57150" dist="19050" dir="5400000" algn="ctr" rotWithShape="0">
                <a:srgbClr val="000000">
                  <a:alpha val="63000"/>
                </a:srgbClr>
              </a:outerShdw>
            </a:effectLst>
          </p:spPr>
          <p:txBody>
            <a:bodyPr wrap="none" anchor="ctr"/>
            <a:lstStyle>
              <a:defPPr>
                <a:defRPr lang="zh-CN"/>
              </a:defPPr>
              <a:lvl1pPr marL="0" algn="l" defTabSz="685891" rtl="0" eaLnBrk="1" latinLnBrk="0" hangingPunct="1">
                <a:defRPr sz="1400" kern="1200">
                  <a:solidFill>
                    <a:schemeClr val="lt1"/>
                  </a:solidFill>
                  <a:latin typeface="+mn-lt"/>
                  <a:ea typeface="+mn-ea"/>
                  <a:cs typeface="+mn-cs"/>
                </a:defRPr>
              </a:lvl1pPr>
              <a:lvl2pPr marL="342946" algn="l" defTabSz="685891" rtl="0" eaLnBrk="1" latinLnBrk="0" hangingPunct="1">
                <a:defRPr sz="1400" kern="1200">
                  <a:solidFill>
                    <a:schemeClr val="lt1"/>
                  </a:solidFill>
                  <a:latin typeface="+mn-lt"/>
                  <a:ea typeface="+mn-ea"/>
                  <a:cs typeface="+mn-cs"/>
                </a:defRPr>
              </a:lvl2pPr>
              <a:lvl3pPr marL="685891" algn="l" defTabSz="685891" rtl="0" eaLnBrk="1" latinLnBrk="0" hangingPunct="1">
                <a:defRPr sz="1400" kern="1200">
                  <a:solidFill>
                    <a:schemeClr val="lt1"/>
                  </a:solidFill>
                  <a:latin typeface="+mn-lt"/>
                  <a:ea typeface="+mn-ea"/>
                  <a:cs typeface="+mn-cs"/>
                </a:defRPr>
              </a:lvl3pPr>
              <a:lvl4pPr marL="1028837" algn="l" defTabSz="685891" rtl="0" eaLnBrk="1" latinLnBrk="0" hangingPunct="1">
                <a:defRPr sz="1400" kern="1200">
                  <a:solidFill>
                    <a:schemeClr val="lt1"/>
                  </a:solidFill>
                  <a:latin typeface="+mn-lt"/>
                  <a:ea typeface="+mn-ea"/>
                  <a:cs typeface="+mn-cs"/>
                </a:defRPr>
              </a:lvl4pPr>
              <a:lvl5pPr marL="1371783" algn="l" defTabSz="685891" rtl="0" eaLnBrk="1" latinLnBrk="0" hangingPunct="1">
                <a:defRPr sz="1400" kern="1200">
                  <a:solidFill>
                    <a:schemeClr val="lt1"/>
                  </a:solidFill>
                  <a:latin typeface="+mn-lt"/>
                  <a:ea typeface="+mn-ea"/>
                  <a:cs typeface="+mn-cs"/>
                </a:defRPr>
              </a:lvl5pPr>
              <a:lvl6pPr marL="1714729" algn="l" defTabSz="685891" rtl="0" eaLnBrk="1" latinLnBrk="0" hangingPunct="1">
                <a:defRPr sz="1400" kern="1200">
                  <a:solidFill>
                    <a:schemeClr val="lt1"/>
                  </a:solidFill>
                  <a:latin typeface="+mn-lt"/>
                  <a:ea typeface="+mn-ea"/>
                  <a:cs typeface="+mn-cs"/>
                </a:defRPr>
              </a:lvl6pPr>
              <a:lvl7pPr marL="2057674" algn="l" defTabSz="685891" rtl="0" eaLnBrk="1" latinLnBrk="0" hangingPunct="1">
                <a:defRPr sz="1400" kern="1200">
                  <a:solidFill>
                    <a:schemeClr val="lt1"/>
                  </a:solidFill>
                  <a:latin typeface="+mn-lt"/>
                  <a:ea typeface="+mn-ea"/>
                  <a:cs typeface="+mn-cs"/>
                </a:defRPr>
              </a:lvl7pPr>
              <a:lvl8pPr marL="2400620" algn="l" defTabSz="685891" rtl="0" eaLnBrk="1" latinLnBrk="0" hangingPunct="1">
                <a:defRPr sz="1400" kern="1200">
                  <a:solidFill>
                    <a:schemeClr val="lt1"/>
                  </a:solidFill>
                  <a:latin typeface="+mn-lt"/>
                  <a:ea typeface="+mn-ea"/>
                  <a:cs typeface="+mn-cs"/>
                </a:defRPr>
              </a:lvl8pPr>
              <a:lvl9pPr marL="2743566" algn="l" defTabSz="685891" rtl="0" eaLnBrk="1" latinLnBrk="0" hangingPunct="1">
                <a:defRPr sz="1400" kern="1200">
                  <a:solidFill>
                    <a:schemeClr val="lt1"/>
                  </a:solidFill>
                  <a:latin typeface="+mn-lt"/>
                  <a:ea typeface="+mn-ea"/>
                  <a:cs typeface="+mn-cs"/>
                </a:defRPr>
              </a:lvl9pPr>
            </a:lstStyle>
            <a:p>
              <a:pPr marL="0" marR="0" lvl="0" indent="0" algn="l" defTabSz="685983" rtl="0" eaLnBrk="0" fontAlgn="base" latinLnBrk="0" hangingPunct="0">
                <a:lnSpc>
                  <a:spcPct val="100000"/>
                </a:lnSpc>
                <a:spcBef>
                  <a:spcPct val="0"/>
                </a:spcBef>
                <a:spcAft>
                  <a:spcPct val="0"/>
                </a:spcAft>
                <a:buClr>
                  <a:prstClr val="white"/>
                </a:buClr>
                <a:buSzTx/>
                <a:buFontTx/>
                <a:buNone/>
                <a:tabLst/>
                <a:defRPr/>
              </a:pPr>
              <a:endParaRPr kumimoji="0" lang="en-US" altLang="zh-CN" sz="12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a:ea typeface="宋体"/>
                <a:cs typeface="+mn-cs"/>
              </a:endParaRPr>
            </a:p>
          </p:txBody>
        </p:sp>
        <p:sp>
          <p:nvSpPr>
            <p:cNvPr id="23" name="矩形 22">
              <a:extLst>
                <a:ext uri="{FF2B5EF4-FFF2-40B4-BE49-F238E27FC236}">
                  <a16:creationId xmlns:a16="http://schemas.microsoft.com/office/drawing/2014/main" id="{F7338292-6860-42AD-A650-0332FC2D0F06}"/>
                </a:ext>
              </a:extLst>
            </p:cNvPr>
            <p:cNvSpPr/>
            <p:nvPr/>
          </p:nvSpPr>
          <p:spPr>
            <a:xfrm>
              <a:off x="1062851" y="2235235"/>
              <a:ext cx="1492925" cy="96484"/>
            </a:xfrm>
            <a:prstGeom prst="rect">
              <a:avLst/>
            </a:prstGeom>
            <a:effectLst>
              <a:outerShdw blurRad="50800" dist="38100" dir="2700000" algn="tl" rotWithShape="0">
                <a:prstClr val="black">
                  <a:alpha val="40000"/>
                </a:prstClr>
              </a:outerShdw>
            </a:effectLst>
          </p:spPr>
          <p:txBody>
            <a:bodyPr>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5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7" name="矩形 16">
            <a:extLst>
              <a:ext uri="{FF2B5EF4-FFF2-40B4-BE49-F238E27FC236}">
                <a16:creationId xmlns:a16="http://schemas.microsoft.com/office/drawing/2014/main" id="{2C92D6FA-4879-4BF1-A919-9350ADAFE0B2}"/>
              </a:ext>
            </a:extLst>
          </p:cNvPr>
          <p:cNvSpPr>
            <a:spLocks noChangeArrowheads="1"/>
          </p:cNvSpPr>
          <p:nvPr/>
        </p:nvSpPr>
        <p:spPr bwMode="auto">
          <a:xfrm>
            <a:off x="1315563" y="4399086"/>
            <a:ext cx="3967437" cy="1630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557361" lvl="2" indent="-257244" algn="just"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人和机器的智慧融合</a:t>
            </a:r>
          </a:p>
          <a:p>
            <a:pPr marL="557361" lvl="2" indent="-257244" algn="just"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信息和物理世界的智慧融合</a:t>
            </a:r>
          </a:p>
          <a:p>
            <a:pPr marL="557361" lvl="2" indent="-257244" algn="just"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信息化与三大产业的智慧融合</a:t>
            </a:r>
          </a:p>
        </p:txBody>
      </p:sp>
      <p:grpSp>
        <p:nvGrpSpPr>
          <p:cNvPr id="18" name="组合 17">
            <a:extLst>
              <a:ext uri="{FF2B5EF4-FFF2-40B4-BE49-F238E27FC236}">
                <a16:creationId xmlns:a16="http://schemas.microsoft.com/office/drawing/2014/main" id="{EEDBCBEE-4EB8-49C9-8AA0-3907AA09E874}"/>
              </a:ext>
            </a:extLst>
          </p:cNvPr>
          <p:cNvGrpSpPr>
            <a:grpSpLocks/>
          </p:cNvGrpSpPr>
          <p:nvPr/>
        </p:nvGrpSpPr>
        <p:grpSpPr bwMode="auto">
          <a:xfrm>
            <a:off x="6869024" y="3754642"/>
            <a:ext cx="4771593" cy="2400844"/>
            <a:chOff x="964736" y="2092531"/>
            <a:chExt cx="1806087" cy="476239"/>
          </a:xfrm>
        </p:grpSpPr>
        <p:sp>
          <p:nvSpPr>
            <p:cNvPr id="20" name="AutoShape 9">
              <a:extLst>
                <a:ext uri="{FF2B5EF4-FFF2-40B4-BE49-F238E27FC236}">
                  <a16:creationId xmlns:a16="http://schemas.microsoft.com/office/drawing/2014/main" id="{56351C1F-012B-49DA-B631-B64AF2495024}"/>
                </a:ext>
              </a:extLst>
            </p:cNvPr>
            <p:cNvSpPr>
              <a:spLocks noChangeArrowheads="1"/>
            </p:cNvSpPr>
            <p:nvPr/>
          </p:nvSpPr>
          <p:spPr bwMode="gray">
            <a:xfrm>
              <a:off x="964736" y="2092531"/>
              <a:ext cx="1806087" cy="476239"/>
            </a:xfrm>
            <a:prstGeom prst="roundRect">
              <a:avLst>
                <a:gd name="adj" fmla="val 7574"/>
              </a:avLst>
            </a:prstGeom>
            <a:solidFill>
              <a:srgbClr val="0070C0">
                <a:alpha val="60000"/>
              </a:srgbClr>
            </a:solidFill>
            <a:ln>
              <a:solidFill>
                <a:srgbClr val="1274C5"/>
              </a:solidFill>
            </a:ln>
            <a:effectLst>
              <a:outerShdw blurRad="57150" dist="19050" dir="5400000" algn="ctr" rotWithShape="0">
                <a:srgbClr val="000000">
                  <a:alpha val="63000"/>
                </a:srgbClr>
              </a:outerShdw>
            </a:effectLst>
          </p:spPr>
          <p:txBody>
            <a:bodyPr wrap="none" anchor="ctr"/>
            <a:lstStyle>
              <a:defPPr>
                <a:defRPr lang="zh-CN"/>
              </a:defPPr>
              <a:lvl1pPr marL="0" algn="l" defTabSz="685891" rtl="0" eaLnBrk="1" latinLnBrk="0" hangingPunct="1">
                <a:defRPr sz="1400" kern="1200">
                  <a:solidFill>
                    <a:schemeClr val="lt1"/>
                  </a:solidFill>
                  <a:latin typeface="+mn-lt"/>
                  <a:ea typeface="+mn-ea"/>
                  <a:cs typeface="+mn-cs"/>
                </a:defRPr>
              </a:lvl1pPr>
              <a:lvl2pPr marL="342946" algn="l" defTabSz="685891" rtl="0" eaLnBrk="1" latinLnBrk="0" hangingPunct="1">
                <a:defRPr sz="1400" kern="1200">
                  <a:solidFill>
                    <a:schemeClr val="lt1"/>
                  </a:solidFill>
                  <a:latin typeface="+mn-lt"/>
                  <a:ea typeface="+mn-ea"/>
                  <a:cs typeface="+mn-cs"/>
                </a:defRPr>
              </a:lvl2pPr>
              <a:lvl3pPr marL="685891" algn="l" defTabSz="685891" rtl="0" eaLnBrk="1" latinLnBrk="0" hangingPunct="1">
                <a:defRPr sz="1400" kern="1200">
                  <a:solidFill>
                    <a:schemeClr val="lt1"/>
                  </a:solidFill>
                  <a:latin typeface="+mn-lt"/>
                  <a:ea typeface="+mn-ea"/>
                  <a:cs typeface="+mn-cs"/>
                </a:defRPr>
              </a:lvl3pPr>
              <a:lvl4pPr marL="1028837" algn="l" defTabSz="685891" rtl="0" eaLnBrk="1" latinLnBrk="0" hangingPunct="1">
                <a:defRPr sz="1400" kern="1200">
                  <a:solidFill>
                    <a:schemeClr val="lt1"/>
                  </a:solidFill>
                  <a:latin typeface="+mn-lt"/>
                  <a:ea typeface="+mn-ea"/>
                  <a:cs typeface="+mn-cs"/>
                </a:defRPr>
              </a:lvl4pPr>
              <a:lvl5pPr marL="1371783" algn="l" defTabSz="685891" rtl="0" eaLnBrk="1" latinLnBrk="0" hangingPunct="1">
                <a:defRPr sz="1400" kern="1200">
                  <a:solidFill>
                    <a:schemeClr val="lt1"/>
                  </a:solidFill>
                  <a:latin typeface="+mn-lt"/>
                  <a:ea typeface="+mn-ea"/>
                  <a:cs typeface="+mn-cs"/>
                </a:defRPr>
              </a:lvl5pPr>
              <a:lvl6pPr marL="1714729" algn="l" defTabSz="685891" rtl="0" eaLnBrk="1" latinLnBrk="0" hangingPunct="1">
                <a:defRPr sz="1400" kern="1200">
                  <a:solidFill>
                    <a:schemeClr val="lt1"/>
                  </a:solidFill>
                  <a:latin typeface="+mn-lt"/>
                  <a:ea typeface="+mn-ea"/>
                  <a:cs typeface="+mn-cs"/>
                </a:defRPr>
              </a:lvl6pPr>
              <a:lvl7pPr marL="2057674" algn="l" defTabSz="685891" rtl="0" eaLnBrk="1" latinLnBrk="0" hangingPunct="1">
                <a:defRPr sz="1400" kern="1200">
                  <a:solidFill>
                    <a:schemeClr val="lt1"/>
                  </a:solidFill>
                  <a:latin typeface="+mn-lt"/>
                  <a:ea typeface="+mn-ea"/>
                  <a:cs typeface="+mn-cs"/>
                </a:defRPr>
              </a:lvl7pPr>
              <a:lvl8pPr marL="2400620" algn="l" defTabSz="685891" rtl="0" eaLnBrk="1" latinLnBrk="0" hangingPunct="1">
                <a:defRPr sz="1400" kern="1200">
                  <a:solidFill>
                    <a:schemeClr val="lt1"/>
                  </a:solidFill>
                  <a:latin typeface="+mn-lt"/>
                  <a:ea typeface="+mn-ea"/>
                  <a:cs typeface="+mn-cs"/>
                </a:defRPr>
              </a:lvl8pPr>
              <a:lvl9pPr marL="2743566" algn="l" defTabSz="685891" rtl="0" eaLnBrk="1" latinLnBrk="0" hangingPunct="1">
                <a:defRPr sz="1400" kern="1200">
                  <a:solidFill>
                    <a:schemeClr val="lt1"/>
                  </a:solidFill>
                  <a:latin typeface="+mn-lt"/>
                  <a:ea typeface="+mn-ea"/>
                  <a:cs typeface="+mn-cs"/>
                </a:defRPr>
              </a:lvl9pPr>
            </a:lstStyle>
            <a:p>
              <a:pPr marL="0" marR="0" lvl="0" indent="0" algn="l" defTabSz="685983" rtl="0" eaLnBrk="0" fontAlgn="base" latinLnBrk="0" hangingPunct="0">
                <a:lnSpc>
                  <a:spcPct val="100000"/>
                </a:lnSpc>
                <a:spcBef>
                  <a:spcPct val="0"/>
                </a:spcBef>
                <a:spcAft>
                  <a:spcPct val="0"/>
                </a:spcAft>
                <a:buClr>
                  <a:prstClr val="white"/>
                </a:buClr>
                <a:buSzTx/>
                <a:buFontTx/>
                <a:buNone/>
                <a:tabLst/>
                <a:defRPr/>
              </a:pPr>
              <a:endParaRPr kumimoji="0" lang="en-US" altLang="zh-CN" sz="12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a:ea typeface="宋体"/>
                <a:cs typeface="+mn-cs"/>
              </a:endParaRPr>
            </a:p>
          </p:txBody>
        </p:sp>
        <p:sp>
          <p:nvSpPr>
            <p:cNvPr id="21" name="矩形 20">
              <a:extLst>
                <a:ext uri="{FF2B5EF4-FFF2-40B4-BE49-F238E27FC236}">
                  <a16:creationId xmlns:a16="http://schemas.microsoft.com/office/drawing/2014/main" id="{EBC1FF8D-56EE-4FB2-B4BA-F10A40073558}"/>
                </a:ext>
              </a:extLst>
            </p:cNvPr>
            <p:cNvSpPr/>
            <p:nvPr/>
          </p:nvSpPr>
          <p:spPr>
            <a:xfrm>
              <a:off x="1062928" y="2235110"/>
              <a:ext cx="1492848" cy="87305"/>
            </a:xfrm>
            <a:prstGeom prst="rect">
              <a:avLst/>
            </a:prstGeom>
            <a:effectLst>
              <a:outerShdw blurRad="50800" dist="38100" dir="2700000" algn="tl" rotWithShape="0">
                <a:prstClr val="black">
                  <a:alpha val="40000"/>
                </a:prstClr>
              </a:outerShdw>
            </a:effectLst>
          </p:spPr>
          <p:txBody>
            <a:bodyPr>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0" marR="0" lvl="0" indent="0" algn="l" defTabSz="685983" rtl="0" eaLnBrk="1" fontAlgn="base" latinLnBrk="0" hangingPunct="1">
                <a:lnSpc>
                  <a:spcPct val="100000"/>
                </a:lnSpc>
                <a:spcBef>
                  <a:spcPct val="0"/>
                </a:spcBef>
                <a:spcAft>
                  <a:spcPct val="0"/>
                </a:spcAft>
                <a:buClrTx/>
                <a:buSzTx/>
                <a:buFontTx/>
                <a:buNone/>
                <a:tabLst/>
                <a:defRPr/>
              </a:pPr>
              <a:endParaRPr kumimoji="0" lang="zh-CN" altLang="en-US" sz="15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19" name="矩形 18">
            <a:extLst>
              <a:ext uri="{FF2B5EF4-FFF2-40B4-BE49-F238E27FC236}">
                <a16:creationId xmlns:a16="http://schemas.microsoft.com/office/drawing/2014/main" id="{F369695A-2693-45BB-831C-9DE6988DD99D}"/>
              </a:ext>
            </a:extLst>
          </p:cNvPr>
          <p:cNvSpPr>
            <a:spLocks noChangeArrowheads="1"/>
          </p:cNvSpPr>
          <p:nvPr/>
        </p:nvSpPr>
        <p:spPr bwMode="auto">
          <a:xfrm>
            <a:off x="6586515" y="4005065"/>
            <a:ext cx="505410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marL="557361" lvl="2" indent="-257244"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每个人都是数据产生者、拥有者和消费者</a:t>
            </a:r>
          </a:p>
          <a:p>
            <a:pPr marL="557361" lvl="2" indent="-257244"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数据成为新“工业”革命的原材料</a:t>
            </a:r>
          </a:p>
          <a:p>
            <a:pPr marL="557361" lvl="2" indent="-257244" defTabSz="685983" fontAlgn="base">
              <a:lnSpc>
                <a:spcPct val="120000"/>
              </a:lnSpc>
              <a:spcBef>
                <a:spcPct val="0"/>
              </a:spcBef>
              <a:spcAft>
                <a:spcPct val="15000"/>
              </a:spcAft>
              <a:buFont typeface="Wingdings" panose="05000000000000000000" pitchFamily="2" charset="2"/>
              <a:buChar char="l"/>
            </a:pPr>
            <a:r>
              <a:rPr lang="zh-CN" altLang="en-US" sz="2000" dirty="0">
                <a:solidFill>
                  <a:srgbClr val="FFFFFF"/>
                </a:solidFill>
                <a:latin typeface="微软雅黑" panose="020B0503020204020204" pitchFamily="34" charset="-122"/>
                <a:ea typeface="微软雅黑" panose="020B0503020204020204" pitchFamily="34" charset="-122"/>
              </a:rPr>
              <a:t>数据中提取出信息和智慧</a:t>
            </a:r>
            <a:endParaRPr lang="en-US" altLang="zh-CN" sz="2000" dirty="0">
              <a:solidFill>
                <a:srgbClr val="FFFFFF"/>
              </a:solidFill>
              <a:latin typeface="微软雅黑" panose="020B0503020204020204" pitchFamily="34" charset="-122"/>
              <a:ea typeface="微软雅黑" panose="020B0503020204020204" pitchFamily="34" charset="-122"/>
            </a:endParaRPr>
          </a:p>
        </p:txBody>
      </p:sp>
      <p:pic>
        <p:nvPicPr>
          <p:cNvPr id="40" name="Picture 11" descr="그림5">
            <a:extLst>
              <a:ext uri="{FF2B5EF4-FFF2-40B4-BE49-F238E27FC236}">
                <a16:creationId xmlns:a16="http://schemas.microsoft.com/office/drawing/2014/main" id="{2C6C480D-4307-451B-9F6C-67541CC82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739105">
            <a:off x="4407250" y="3217156"/>
            <a:ext cx="740797" cy="107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1" descr="그림5">
            <a:extLst>
              <a:ext uri="{FF2B5EF4-FFF2-40B4-BE49-F238E27FC236}">
                <a16:creationId xmlns:a16="http://schemas.microsoft.com/office/drawing/2014/main" id="{2F5E2103-2A67-463A-9520-C6B4F100B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405531">
            <a:off x="6830434" y="2390049"/>
            <a:ext cx="741989" cy="21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8297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t>物联网对大数据的技术要求</a:t>
            </a:r>
            <a:endParaRPr lang="en-US" altLang="zh-CN" dirty="0" smtClean="0"/>
          </a:p>
          <a:p>
            <a:pPr lvl="1" algn="just"/>
            <a:r>
              <a:rPr lang="zh-CN" altLang="zh-CN" dirty="0" smtClean="0">
                <a:solidFill>
                  <a:srgbClr val="FF0000"/>
                </a:solidFill>
                <a:latin typeface="+mn-ea"/>
              </a:rPr>
              <a:t>数据</a:t>
            </a:r>
            <a:r>
              <a:rPr lang="zh-CN" altLang="zh-CN" dirty="0">
                <a:solidFill>
                  <a:srgbClr val="FF0000"/>
                </a:solidFill>
                <a:latin typeface="+mn-ea"/>
              </a:rPr>
              <a:t>量更</a:t>
            </a:r>
            <a:r>
              <a:rPr lang="zh-CN" altLang="zh-CN" dirty="0" smtClean="0">
                <a:solidFill>
                  <a:srgbClr val="FF0000"/>
                </a:solidFill>
                <a:latin typeface="+mn-ea"/>
              </a:rPr>
              <a:t>大</a:t>
            </a:r>
            <a:r>
              <a:rPr lang="en-US" altLang="zh-CN" dirty="0">
                <a:solidFill>
                  <a:srgbClr val="FF0000"/>
                </a:solidFill>
                <a:latin typeface="+mn-ea"/>
              </a:rPr>
              <a:t> </a:t>
            </a:r>
            <a:r>
              <a:rPr lang="en-US" altLang="zh-CN" dirty="0" smtClean="0">
                <a:solidFill>
                  <a:srgbClr val="FF0000"/>
                </a:solidFill>
                <a:latin typeface="+mn-ea"/>
              </a:rPr>
              <a:t> </a:t>
            </a:r>
            <a:r>
              <a:rPr lang="zh-CN" altLang="zh-CN" dirty="0" smtClean="0">
                <a:latin typeface="+mn-ea"/>
              </a:rPr>
              <a:t>物</a:t>
            </a:r>
            <a:r>
              <a:rPr lang="zh-CN" altLang="zh-CN" dirty="0">
                <a:latin typeface="+mn-ea"/>
              </a:rPr>
              <a:t>联网的最主要特征之一是节点的海量性，除了人和服务器之外，物品、设备、传感网等都是物联网的组成节点，其数量规模远大于互联网；同时，物联网节点的数据生成频率远高于</a:t>
            </a:r>
            <a:r>
              <a:rPr lang="zh-CN" altLang="zh-CN" dirty="0" smtClean="0">
                <a:latin typeface="+mn-ea"/>
              </a:rPr>
              <a:t>互联网</a:t>
            </a:r>
            <a:r>
              <a:rPr lang="zh-CN" altLang="en-US" dirty="0" smtClean="0">
                <a:latin typeface="+mn-ea"/>
              </a:rPr>
              <a:t>。</a:t>
            </a:r>
            <a:endParaRPr lang="en-US" altLang="zh-CN" dirty="0" smtClean="0">
              <a:latin typeface="+mn-ea"/>
            </a:endParaRPr>
          </a:p>
          <a:p>
            <a:pPr lvl="1" algn="just"/>
            <a:r>
              <a:rPr lang="zh-CN" altLang="zh-CN" dirty="0" smtClean="0">
                <a:solidFill>
                  <a:schemeClr val="bg1">
                    <a:lumMod val="60000"/>
                    <a:lumOff val="40000"/>
                  </a:schemeClr>
                </a:solidFill>
                <a:latin typeface="+mn-ea"/>
              </a:rPr>
              <a:t>数据</a:t>
            </a:r>
            <a:r>
              <a:rPr lang="zh-CN" altLang="zh-CN" dirty="0">
                <a:solidFill>
                  <a:schemeClr val="bg1">
                    <a:lumMod val="60000"/>
                    <a:lumOff val="40000"/>
                  </a:schemeClr>
                </a:solidFill>
                <a:latin typeface="+mn-ea"/>
              </a:rPr>
              <a:t>速率更</a:t>
            </a:r>
            <a:r>
              <a:rPr lang="zh-CN" altLang="zh-CN" dirty="0" smtClean="0">
                <a:solidFill>
                  <a:schemeClr val="bg1">
                    <a:lumMod val="60000"/>
                    <a:lumOff val="40000"/>
                  </a:schemeClr>
                </a:solidFill>
                <a:latin typeface="+mn-ea"/>
              </a:rPr>
              <a:t>高</a:t>
            </a:r>
            <a:r>
              <a:rPr lang="en-US" altLang="zh-CN" dirty="0">
                <a:solidFill>
                  <a:schemeClr val="bg1">
                    <a:lumMod val="60000"/>
                    <a:lumOff val="40000"/>
                  </a:schemeClr>
                </a:solidFill>
                <a:latin typeface="+mn-ea"/>
              </a:rPr>
              <a:t> </a:t>
            </a:r>
            <a:r>
              <a:rPr lang="en-US" altLang="zh-CN" dirty="0" smtClean="0">
                <a:solidFill>
                  <a:schemeClr val="bg1">
                    <a:lumMod val="60000"/>
                    <a:lumOff val="40000"/>
                  </a:schemeClr>
                </a:solidFill>
                <a:latin typeface="+mn-ea"/>
              </a:rPr>
              <a:t> </a:t>
            </a:r>
            <a:r>
              <a:rPr lang="zh-CN" altLang="zh-CN" dirty="0" smtClean="0">
                <a:latin typeface="+mn-ea"/>
              </a:rPr>
              <a:t>一方面</a:t>
            </a:r>
            <a:r>
              <a:rPr lang="zh-CN" altLang="zh-CN" dirty="0">
                <a:latin typeface="+mn-ea"/>
              </a:rPr>
              <a:t>，物联网中数据量较大必然要求骨干网汇聚更多的数据，对数据的传输速率要求更高；另一方面，由于物联网与真实物理世界直接关联，很多情况下需要实时访问、控制相应的节点和设备，因此需要高数据传输速率来支持相应的实时性</a:t>
            </a:r>
            <a:r>
              <a:rPr lang="zh-CN" altLang="zh-CN" dirty="0"/>
              <a:t>。</a:t>
            </a:r>
            <a:endParaRPr lang="en-US" altLang="zh-CN" dirty="0">
              <a:solidFill>
                <a:srgbClr val="FF0000"/>
              </a:solidFill>
            </a:endParaRPr>
          </a:p>
          <a:p>
            <a:pPr lvl="1" algn="just"/>
            <a:endParaRPr lang="en-US" altLang="zh-CN" dirty="0">
              <a:latin typeface="+mn-ea"/>
            </a:endParaRPr>
          </a:p>
          <a:p>
            <a:pPr lvl="1"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9.2.1  </a:t>
            </a:r>
            <a:r>
              <a:rPr lang="zh-CN" altLang="en-US" b="1" dirty="0">
                <a:solidFill>
                  <a:srgbClr val="000099"/>
                </a:solidFill>
                <a:latin typeface="+mn-lt"/>
              </a:rPr>
              <a:t>物联网与大数据</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979798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5040560" cy="5257375"/>
          </a:xfrm>
        </p:spPr>
        <p:txBody>
          <a:bodyPr/>
          <a:lstStyle/>
          <a:p>
            <a:pPr algn="just"/>
            <a:endParaRPr lang="en-US" altLang="zh-CN" dirty="0" smtClean="0"/>
          </a:p>
          <a:p>
            <a:pPr algn="just"/>
            <a:r>
              <a:rPr lang="zh-CN" altLang="zh-CN" dirty="0" smtClean="0"/>
              <a:t>一</a:t>
            </a:r>
            <a:r>
              <a:rPr lang="zh-CN" altLang="zh-CN" dirty="0"/>
              <a:t>个典型的大型处理系统主要包括数据源、数据采集、数据存储、数据处理和分析应用等，一般可以构建适合大数据的</a:t>
            </a:r>
            <a:r>
              <a:rPr lang="en-US" altLang="zh-CN" dirty="0"/>
              <a:t>4</a:t>
            </a:r>
            <a:r>
              <a:rPr lang="zh-CN" altLang="zh-CN" dirty="0"/>
              <a:t>层堆栈式技术架构。</a:t>
            </a:r>
            <a:endParaRPr lang="en-US" altLang="zh-CN" dirty="0" smtClean="0"/>
          </a:p>
          <a:p>
            <a:pPr marL="355600" lvl="1" indent="0" algn="just">
              <a:buNone/>
            </a:pPr>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9.2.2  </a:t>
            </a:r>
            <a:r>
              <a:rPr lang="zh-CN" altLang="en-US" b="1" dirty="0">
                <a:solidFill>
                  <a:srgbClr val="000099"/>
                </a:solidFill>
                <a:latin typeface="+mn-lt"/>
              </a:rPr>
              <a:t>技术体系</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400" y="1700808"/>
            <a:ext cx="544856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889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57184" cy="5257375"/>
          </a:xfrm>
        </p:spPr>
        <p:txBody>
          <a:bodyPr/>
          <a:lstStyle/>
          <a:p>
            <a:pPr lvl="1" algn="just"/>
            <a:r>
              <a:rPr lang="zh-CN" altLang="zh-CN" dirty="0" smtClean="0">
                <a:solidFill>
                  <a:srgbClr val="FF0000"/>
                </a:solidFill>
                <a:latin typeface="+mn-ea"/>
              </a:rPr>
              <a:t>基础</a:t>
            </a:r>
            <a:r>
              <a:rPr lang="zh-CN" altLang="zh-CN" dirty="0">
                <a:solidFill>
                  <a:srgbClr val="FF0000"/>
                </a:solidFill>
                <a:latin typeface="+mn-ea"/>
              </a:rPr>
              <a:t>层  </a:t>
            </a:r>
            <a:r>
              <a:rPr lang="zh-CN" altLang="zh-CN" dirty="0" smtClean="0">
                <a:latin typeface="+mn-ea"/>
              </a:rPr>
              <a:t>要</a:t>
            </a:r>
            <a:r>
              <a:rPr lang="zh-CN" altLang="zh-CN" dirty="0">
                <a:latin typeface="+mn-ea"/>
              </a:rPr>
              <a:t>实现大数据规模的应用，企业需要一个高度自动化的、可横向扩展的存储和计算平台，这个基础设施</a:t>
            </a:r>
            <a:r>
              <a:rPr lang="zh-CN" altLang="zh-CN" dirty="0" smtClean="0">
                <a:latin typeface="+mn-ea"/>
              </a:rPr>
              <a:t>需要具有</a:t>
            </a:r>
            <a:r>
              <a:rPr lang="zh-CN" altLang="zh-CN" dirty="0">
                <a:latin typeface="+mn-ea"/>
              </a:rPr>
              <a:t>共享能力的高容量存储池。容量、性能和吞吐量必须可以线性扩展</a:t>
            </a:r>
            <a:r>
              <a:rPr lang="zh-CN" altLang="zh-CN" dirty="0" smtClean="0">
                <a:latin typeface="+mn-ea"/>
              </a:rPr>
              <a:t>。</a:t>
            </a:r>
            <a:endParaRPr lang="en-US" altLang="zh-CN" dirty="0" smtClean="0">
              <a:solidFill>
                <a:srgbClr val="FF0000"/>
              </a:solidFill>
            </a:endParaRPr>
          </a:p>
          <a:p>
            <a:pPr lvl="1" algn="just"/>
            <a:r>
              <a:rPr lang="zh-CN" altLang="zh-CN" dirty="0" smtClean="0">
                <a:solidFill>
                  <a:srgbClr val="FF0000"/>
                </a:solidFill>
              </a:rPr>
              <a:t>管理</a:t>
            </a:r>
            <a:r>
              <a:rPr lang="zh-CN" altLang="zh-CN" dirty="0">
                <a:solidFill>
                  <a:srgbClr val="FF0000"/>
                </a:solidFill>
              </a:rPr>
              <a:t>层  </a:t>
            </a:r>
            <a:r>
              <a:rPr lang="zh-CN" altLang="zh-CN" dirty="0"/>
              <a:t>要支持在多源数据上作深层次的分析，大数据技术架构中需要一个管理平台，使结构化和非结构化数据管理为一体，具备实时传送和查询、计算功能。本层既包括数据的存储和管理，也涉及数据的计算。并行化和分布式是大数据管理平台所必须考虑的要素。</a:t>
            </a:r>
            <a:endParaRPr lang="en-US" altLang="zh-CN" dirty="0"/>
          </a:p>
          <a:p>
            <a:pPr lvl="1"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9.2.2  </a:t>
            </a:r>
            <a:r>
              <a:rPr lang="zh-CN" altLang="en-US" b="1" dirty="0">
                <a:solidFill>
                  <a:srgbClr val="000099"/>
                </a:solidFill>
                <a:latin typeface="+mn-lt"/>
              </a:rPr>
              <a:t>技术体系</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48295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lvl="1" algn="just"/>
            <a:r>
              <a:rPr lang="zh-CN" altLang="zh-CN" dirty="0" smtClean="0">
                <a:solidFill>
                  <a:srgbClr val="FF0000"/>
                </a:solidFill>
              </a:rPr>
              <a:t>分析</a:t>
            </a:r>
            <a:r>
              <a:rPr lang="zh-CN" altLang="zh-CN" dirty="0">
                <a:solidFill>
                  <a:srgbClr val="FF0000"/>
                </a:solidFill>
              </a:rPr>
              <a:t>层  </a:t>
            </a:r>
            <a:r>
              <a:rPr lang="zh-CN" altLang="zh-CN" dirty="0" smtClean="0"/>
              <a:t>分析</a:t>
            </a:r>
            <a:r>
              <a:rPr lang="zh-CN" altLang="zh-CN" dirty="0"/>
              <a:t>层提供基于统计学的数据挖掘和机器学习算法，用于分析和解释数据集</a:t>
            </a:r>
            <a:r>
              <a:rPr lang="zh-CN" altLang="zh-CN" dirty="0" smtClean="0"/>
              <a:t>，可</a:t>
            </a:r>
            <a:r>
              <a:rPr lang="zh-CN" altLang="zh-CN" dirty="0"/>
              <a:t>扩展性强、使用灵活的大数据分析平台可成为数据科学家的</a:t>
            </a:r>
            <a:r>
              <a:rPr lang="zh-CN" altLang="zh-CN" dirty="0" smtClean="0"/>
              <a:t>利器</a:t>
            </a:r>
            <a:r>
              <a:rPr lang="zh-CN" altLang="en-US" dirty="0" smtClean="0"/>
              <a:t>。</a:t>
            </a:r>
            <a:endParaRPr lang="en-US" altLang="zh-CN" dirty="0">
              <a:solidFill>
                <a:srgbClr val="FF0000"/>
              </a:solidFill>
            </a:endParaRPr>
          </a:p>
          <a:p>
            <a:pPr lvl="1" algn="just"/>
            <a:r>
              <a:rPr lang="zh-CN" altLang="zh-CN" dirty="0" smtClean="0">
                <a:solidFill>
                  <a:srgbClr val="FF0000"/>
                </a:solidFill>
              </a:rPr>
              <a:t>应用层</a:t>
            </a:r>
            <a:r>
              <a:rPr lang="zh-CN" altLang="zh-CN" dirty="0" smtClean="0"/>
              <a:t>  </a:t>
            </a:r>
            <a:r>
              <a:rPr lang="zh-CN" altLang="zh-CN" dirty="0"/>
              <a:t>大数据的价值体现在帮助企业进行决策和为终端用户提供服务的应用，不同的新型商业需求驱动了大数据的应用。反之，大数据应用为企业提供的竞争优势使得企业更加重视大数据的价值，新型大数据应用对大数据技术不断提出新的要求，大数据技术也因此在不断的发展变化中日趋成熟。</a:t>
            </a:r>
            <a:endParaRPr lang="zh-CN" altLang="zh-CN" dirty="0">
              <a:latin typeface="+mn-ea"/>
            </a:endParaRPr>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9.2.2  </a:t>
            </a:r>
            <a:r>
              <a:rPr lang="zh-CN" altLang="en-US" b="1" dirty="0">
                <a:solidFill>
                  <a:srgbClr val="000099"/>
                </a:solidFill>
                <a:latin typeface="+mn-lt"/>
              </a:rPr>
              <a:t>技术体系</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267847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a:solidFill>
                  <a:srgbClr val="000099"/>
                </a:solidFill>
                <a:latin typeface="+mn-lt"/>
              </a:rPr>
              <a:t>2003</a:t>
            </a:r>
            <a:r>
              <a:rPr lang="zh-CN" altLang="zh-CN" dirty="0">
                <a:solidFill>
                  <a:srgbClr val="000099"/>
                </a:solidFill>
                <a:latin typeface="+mn-lt"/>
              </a:rPr>
              <a:t>年到</a:t>
            </a:r>
            <a:r>
              <a:rPr lang="en-US" altLang="zh-CN" dirty="0">
                <a:solidFill>
                  <a:srgbClr val="000099"/>
                </a:solidFill>
                <a:latin typeface="+mn-lt"/>
              </a:rPr>
              <a:t>2004</a:t>
            </a:r>
            <a:r>
              <a:rPr lang="zh-CN" altLang="zh-CN" dirty="0">
                <a:solidFill>
                  <a:srgbClr val="000099"/>
                </a:solidFill>
                <a:latin typeface="+mn-lt"/>
              </a:rPr>
              <a:t>年间，</a:t>
            </a:r>
            <a:r>
              <a:rPr lang="en-US" altLang="zh-CN" dirty="0">
                <a:solidFill>
                  <a:srgbClr val="000099"/>
                </a:solidFill>
                <a:latin typeface="+mn-lt"/>
              </a:rPr>
              <a:t>Google</a:t>
            </a:r>
            <a:r>
              <a:rPr lang="zh-CN" altLang="zh-CN" dirty="0">
                <a:solidFill>
                  <a:srgbClr val="000099"/>
                </a:solidFill>
                <a:latin typeface="+mn-lt"/>
              </a:rPr>
              <a:t>发表了</a:t>
            </a:r>
            <a:r>
              <a:rPr lang="en-US" altLang="zh-CN" dirty="0">
                <a:solidFill>
                  <a:srgbClr val="000099"/>
                </a:solidFill>
                <a:latin typeface="+mn-lt"/>
              </a:rPr>
              <a:t>GFS</a:t>
            </a:r>
            <a:r>
              <a:rPr lang="zh-CN" altLang="zh-CN" dirty="0">
                <a:solidFill>
                  <a:srgbClr val="000099"/>
                </a:solidFill>
                <a:latin typeface="+mn-lt"/>
              </a:rPr>
              <a:t>（</a:t>
            </a:r>
            <a:r>
              <a:rPr lang="en-US" altLang="zh-CN" dirty="0">
                <a:solidFill>
                  <a:srgbClr val="000099"/>
                </a:solidFill>
                <a:latin typeface="+mn-lt"/>
              </a:rPr>
              <a:t>Google file system</a:t>
            </a:r>
            <a:r>
              <a:rPr lang="zh-CN" altLang="zh-CN" dirty="0">
                <a:solidFill>
                  <a:srgbClr val="000099"/>
                </a:solidFill>
                <a:latin typeface="+mn-lt"/>
              </a:rPr>
              <a:t>）、</a:t>
            </a:r>
            <a:r>
              <a:rPr lang="en-US" altLang="zh-CN" dirty="0" err="1">
                <a:solidFill>
                  <a:srgbClr val="000099"/>
                </a:solidFill>
                <a:latin typeface="+mn-lt"/>
              </a:rPr>
              <a:t>MapReduce</a:t>
            </a:r>
            <a:r>
              <a:rPr lang="zh-CN" altLang="zh-CN" dirty="0">
                <a:solidFill>
                  <a:srgbClr val="000099"/>
                </a:solidFill>
                <a:latin typeface="+mn-lt"/>
              </a:rPr>
              <a:t>和</a:t>
            </a:r>
            <a:r>
              <a:rPr lang="en-US" altLang="zh-CN" dirty="0" err="1">
                <a:solidFill>
                  <a:srgbClr val="000099"/>
                </a:solidFill>
                <a:latin typeface="+mn-lt"/>
              </a:rPr>
              <a:t>BigTable</a:t>
            </a:r>
            <a:r>
              <a:rPr lang="en-US" altLang="zh-CN" dirty="0">
                <a:solidFill>
                  <a:srgbClr val="000099"/>
                </a:solidFill>
                <a:latin typeface="+mn-lt"/>
              </a:rPr>
              <a:t> 3</a:t>
            </a:r>
            <a:r>
              <a:rPr lang="zh-CN" altLang="zh-CN" dirty="0">
                <a:solidFill>
                  <a:srgbClr val="000099"/>
                </a:solidFill>
                <a:latin typeface="+mn-lt"/>
              </a:rPr>
              <a:t>篇技术论文，提出了一套全新的分布式计算理论。</a:t>
            </a:r>
          </a:p>
          <a:p>
            <a:pPr marL="355600" lvl="1" indent="0" algn="just">
              <a:buNone/>
            </a:pPr>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9.2.3  </a:t>
            </a:r>
            <a:r>
              <a:rPr lang="zh-CN" altLang="en-US" b="1" dirty="0">
                <a:solidFill>
                  <a:srgbClr val="000099"/>
                </a:solidFill>
                <a:latin typeface="+mn-lt"/>
              </a:rPr>
              <a:t>技术基础</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996952"/>
            <a:ext cx="622067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837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marL="0" indent="0" algn="just">
              <a:buNone/>
            </a:pPr>
            <a:endParaRPr lang="en-US" altLang="zh-CN" dirty="0">
              <a:solidFill>
                <a:srgbClr val="000099"/>
              </a:solidFill>
              <a:latin typeface="+mn-lt"/>
            </a:endParaRPr>
          </a:p>
          <a:p>
            <a:pPr marL="0" lvl="1" indent="720000" algn="just">
              <a:spcBef>
                <a:spcPts val="0"/>
              </a:spcBef>
              <a:buNone/>
            </a:pPr>
            <a:r>
              <a:rPr lang="en-US" altLang="zh-CN" dirty="0">
                <a:solidFill>
                  <a:srgbClr val="000000"/>
                </a:solidFill>
                <a:latin typeface="+mn-lt"/>
              </a:rPr>
              <a:t>GFS</a:t>
            </a:r>
            <a:r>
              <a:rPr lang="zh-CN" altLang="zh-CN" dirty="0">
                <a:solidFill>
                  <a:srgbClr val="000000"/>
                </a:solidFill>
                <a:latin typeface="+mn-lt"/>
              </a:rPr>
              <a:t>是一个大型的分布式文件系统，为</a:t>
            </a:r>
            <a:r>
              <a:rPr lang="en-US" altLang="zh-CN" dirty="0">
                <a:solidFill>
                  <a:srgbClr val="000000"/>
                </a:solidFill>
                <a:latin typeface="+mn-lt"/>
              </a:rPr>
              <a:t>Google</a:t>
            </a:r>
            <a:r>
              <a:rPr lang="zh-CN" altLang="zh-CN" dirty="0">
                <a:solidFill>
                  <a:srgbClr val="000000"/>
                </a:solidFill>
                <a:latin typeface="+mn-lt"/>
              </a:rPr>
              <a:t>大数据处理系统提供海量存储，并且与</a:t>
            </a:r>
            <a:r>
              <a:rPr lang="en-US" altLang="zh-CN" dirty="0" err="1">
                <a:solidFill>
                  <a:srgbClr val="000000"/>
                </a:solidFill>
                <a:latin typeface="+mn-lt"/>
              </a:rPr>
              <a:t>MapReduce</a:t>
            </a:r>
            <a:r>
              <a:rPr lang="zh-CN" altLang="zh-CN" dirty="0">
                <a:solidFill>
                  <a:srgbClr val="000000"/>
                </a:solidFill>
                <a:latin typeface="+mn-lt"/>
              </a:rPr>
              <a:t>和</a:t>
            </a:r>
            <a:r>
              <a:rPr lang="en-US" altLang="zh-CN" dirty="0" err="1">
                <a:solidFill>
                  <a:srgbClr val="000000"/>
                </a:solidFill>
                <a:latin typeface="+mn-lt"/>
              </a:rPr>
              <a:t>BigTable</a:t>
            </a:r>
            <a:r>
              <a:rPr lang="zh-CN" altLang="zh-CN" dirty="0">
                <a:solidFill>
                  <a:srgbClr val="000000"/>
                </a:solidFill>
                <a:latin typeface="+mn-lt"/>
              </a:rPr>
              <a:t>等技术结合得十分紧密，处于系统的底层。</a:t>
            </a:r>
            <a:r>
              <a:rPr lang="en-US" altLang="zh-CN" dirty="0" err="1">
                <a:solidFill>
                  <a:srgbClr val="000000"/>
                </a:solidFill>
                <a:latin typeface="+mn-lt"/>
              </a:rPr>
              <a:t>MapReduce</a:t>
            </a:r>
            <a:r>
              <a:rPr lang="zh-CN" altLang="zh-CN" dirty="0">
                <a:solidFill>
                  <a:srgbClr val="000000"/>
                </a:solidFill>
                <a:latin typeface="+mn-lt"/>
              </a:rPr>
              <a:t>是分布式计算框架，，</a:t>
            </a:r>
            <a:r>
              <a:rPr lang="en-US" altLang="zh-CN" dirty="0" err="1">
                <a:solidFill>
                  <a:srgbClr val="000000"/>
                </a:solidFill>
                <a:latin typeface="+mn-lt"/>
              </a:rPr>
              <a:t>Bigtable</a:t>
            </a:r>
            <a:r>
              <a:rPr lang="zh-CN" altLang="zh-CN" dirty="0">
                <a:solidFill>
                  <a:srgbClr val="000000"/>
                </a:solidFill>
                <a:latin typeface="+mn-lt"/>
              </a:rPr>
              <a:t>是基于</a:t>
            </a:r>
            <a:r>
              <a:rPr lang="en-US" altLang="zh-CN" dirty="0">
                <a:solidFill>
                  <a:srgbClr val="000000"/>
                </a:solidFill>
                <a:latin typeface="+mn-lt"/>
              </a:rPr>
              <a:t>GFS</a:t>
            </a:r>
            <a:r>
              <a:rPr lang="zh-CN" altLang="zh-CN" dirty="0">
                <a:solidFill>
                  <a:srgbClr val="000000"/>
                </a:solidFill>
                <a:latin typeface="+mn-lt"/>
              </a:rPr>
              <a:t>的数据存储系统，这</a:t>
            </a:r>
            <a:r>
              <a:rPr lang="en-US" altLang="zh-CN" dirty="0">
                <a:solidFill>
                  <a:srgbClr val="000000"/>
                </a:solidFill>
                <a:latin typeface="+mn-lt"/>
              </a:rPr>
              <a:t>3</a:t>
            </a:r>
            <a:r>
              <a:rPr lang="zh-CN" altLang="zh-CN" dirty="0">
                <a:solidFill>
                  <a:srgbClr val="000000"/>
                </a:solidFill>
                <a:latin typeface="+mn-lt"/>
              </a:rPr>
              <a:t>大组件组成了</a:t>
            </a:r>
            <a:r>
              <a:rPr lang="en-US" altLang="zh-CN" dirty="0">
                <a:solidFill>
                  <a:srgbClr val="000000"/>
                </a:solidFill>
                <a:latin typeface="+mn-lt"/>
              </a:rPr>
              <a:t>Google</a:t>
            </a:r>
            <a:r>
              <a:rPr lang="zh-CN" altLang="zh-CN" dirty="0">
                <a:solidFill>
                  <a:srgbClr val="000000"/>
                </a:solidFill>
                <a:latin typeface="+mn-lt"/>
              </a:rPr>
              <a:t>的分布式计算模型。</a:t>
            </a:r>
            <a:endParaRPr lang="zh-CN" altLang="en-US" dirty="0">
              <a:solidFill>
                <a:srgbClr val="000000"/>
              </a:solidFill>
              <a:latin typeface="+mn-lt"/>
            </a:endParaRPr>
          </a:p>
          <a:p>
            <a:pPr lvl="1"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9.2.3  </a:t>
            </a:r>
            <a:r>
              <a:rPr lang="zh-CN" altLang="en-US" b="1" dirty="0">
                <a:solidFill>
                  <a:srgbClr val="000099"/>
                </a:solidFill>
                <a:latin typeface="+mn-lt"/>
              </a:rPr>
              <a:t>技术基础</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057320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kern="1200" dirty="0">
                <a:latin typeface="+mn-lt"/>
              </a:rPr>
              <a:t>Google</a:t>
            </a:r>
            <a:r>
              <a:rPr lang="zh-CN" altLang="zh-CN" kern="1200" dirty="0">
                <a:latin typeface="+mn-lt"/>
              </a:rPr>
              <a:t>的分布式计算模型相比于传统的分布式计算</a:t>
            </a:r>
            <a:r>
              <a:rPr lang="zh-CN" altLang="zh-CN" kern="1200" dirty="0" smtClean="0">
                <a:latin typeface="+mn-lt"/>
              </a:rPr>
              <a:t>模型</a:t>
            </a:r>
            <a:r>
              <a:rPr lang="zh-CN" altLang="en-US" kern="1200" dirty="0" smtClean="0">
                <a:latin typeface="+mn-lt"/>
              </a:rPr>
              <a:t>的</a:t>
            </a:r>
            <a:r>
              <a:rPr lang="en-US" altLang="zh-CN" kern="1200" dirty="0" smtClean="0">
                <a:latin typeface="+mn-lt"/>
              </a:rPr>
              <a:t>3</a:t>
            </a:r>
            <a:r>
              <a:rPr lang="zh-CN" altLang="zh-CN" kern="1200" dirty="0">
                <a:latin typeface="+mn-lt"/>
              </a:rPr>
              <a:t>大优势</a:t>
            </a:r>
            <a:r>
              <a:rPr lang="zh-CN" altLang="zh-CN" kern="1200" dirty="0" smtClean="0">
                <a:latin typeface="+mn-lt"/>
              </a:rPr>
              <a:t>：</a:t>
            </a:r>
            <a:endParaRPr lang="en-US" altLang="zh-CN" kern="1200" dirty="0" smtClean="0">
              <a:latin typeface="+mn-lt"/>
            </a:endParaRPr>
          </a:p>
          <a:p>
            <a:pPr lvl="1" algn="just"/>
            <a:r>
              <a:rPr lang="zh-CN" altLang="zh-CN" dirty="0">
                <a:latin typeface="+mn-lt"/>
              </a:rPr>
              <a:t>简化了传统的分布式计算理论，降低了技术实现的难度，可以进行实际的应用</a:t>
            </a:r>
            <a:r>
              <a:rPr lang="zh-CN" altLang="zh-CN" dirty="0" smtClean="0">
                <a:latin typeface="+mn-lt"/>
              </a:rPr>
              <a:t>；</a:t>
            </a:r>
            <a:endParaRPr lang="en-US" altLang="zh-CN" dirty="0">
              <a:latin typeface="+mn-lt"/>
            </a:endParaRPr>
          </a:p>
          <a:p>
            <a:pPr lvl="1" algn="just"/>
            <a:r>
              <a:rPr lang="zh-CN" altLang="zh-CN" dirty="0">
                <a:latin typeface="+mn-lt"/>
              </a:rPr>
              <a:t>它可以应用在廉价的计算设备上，只需增加计算设备的数量就可以提升整体的计算能力，应用成本十分低廉</a:t>
            </a:r>
            <a:r>
              <a:rPr lang="zh-CN" altLang="zh-CN" dirty="0" smtClean="0">
                <a:latin typeface="+mn-lt"/>
              </a:rPr>
              <a:t>。</a:t>
            </a:r>
            <a:endParaRPr lang="en-US" altLang="zh-CN" dirty="0" smtClean="0">
              <a:latin typeface="+mn-lt"/>
            </a:endParaRPr>
          </a:p>
          <a:p>
            <a:pPr lvl="1" algn="just"/>
            <a:r>
              <a:rPr lang="zh-CN" altLang="zh-CN" dirty="0">
                <a:latin typeface="+mn-lt"/>
              </a:rPr>
              <a:t>它被</a:t>
            </a:r>
            <a:r>
              <a:rPr lang="en-US" altLang="zh-CN" dirty="0">
                <a:latin typeface="+mn-lt"/>
              </a:rPr>
              <a:t>Google</a:t>
            </a:r>
            <a:r>
              <a:rPr lang="zh-CN" altLang="zh-CN" dirty="0">
                <a:latin typeface="+mn-lt"/>
              </a:rPr>
              <a:t>应用在</a:t>
            </a:r>
            <a:r>
              <a:rPr lang="en-US" altLang="zh-CN" dirty="0">
                <a:latin typeface="+mn-lt"/>
              </a:rPr>
              <a:t>Google</a:t>
            </a:r>
            <a:r>
              <a:rPr lang="zh-CN" altLang="zh-CN" dirty="0">
                <a:latin typeface="+mn-lt"/>
              </a:rPr>
              <a:t>的计算中心，取得了很好的效果，有了实际应用的证明。</a:t>
            </a:r>
            <a:endParaRPr lang="zh-CN" altLang="en-US" dirty="0">
              <a:latin typeface="+mn-lt"/>
            </a:endParaRPr>
          </a:p>
          <a:p>
            <a:pPr marL="355600" lvl="1" indent="0" algn="just">
              <a:buNone/>
            </a:pPr>
            <a:endParaRPr lang="en-US" altLang="zh-CN" dirty="0">
              <a:solidFill>
                <a:srgbClr val="0070C0"/>
              </a:solidFill>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9.2.3  </a:t>
            </a:r>
            <a:r>
              <a:rPr lang="zh-CN" altLang="en-US" b="1" dirty="0">
                <a:solidFill>
                  <a:srgbClr val="000099"/>
                </a:solidFill>
                <a:latin typeface="+mn-lt"/>
              </a:rPr>
              <a:t>技术基础</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4298689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5400" y="2204864"/>
            <a:ext cx="5472608" cy="2161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9900" indent="-469900">
              <a:lnSpc>
                <a:spcPts val="4500"/>
              </a:lnSpc>
            </a:pPr>
            <a:r>
              <a:rPr lang="en-US" altLang="zh-CN" sz="3600" kern="1200" dirty="0">
                <a:latin typeface="+mn-lt"/>
              </a:rPr>
              <a:t> 9.1.1	 </a:t>
            </a:r>
            <a:r>
              <a:rPr lang="zh-CN" altLang="en-US" sz="3600" kern="1200" dirty="0">
                <a:latin typeface="+mn-lt"/>
              </a:rPr>
              <a:t>云计算体系</a:t>
            </a:r>
            <a:r>
              <a:rPr lang="zh-CN" altLang="en-US" sz="3600" kern="1200" dirty="0" smtClean="0">
                <a:latin typeface="+mn-lt"/>
              </a:rPr>
              <a:t>架构</a:t>
            </a:r>
            <a:endParaRPr lang="en-US" altLang="zh-CN" sz="3600" kern="1200" dirty="0">
              <a:latin typeface="+mn-lt"/>
            </a:endParaRPr>
          </a:p>
          <a:p>
            <a:pPr marL="469900" indent="-469900">
              <a:lnSpc>
                <a:spcPts val="4500"/>
              </a:lnSpc>
            </a:pPr>
            <a:r>
              <a:rPr lang="en-US" altLang="zh-CN" sz="3600" kern="1200" dirty="0">
                <a:latin typeface="+mn-lt"/>
              </a:rPr>
              <a:t> 9.1.2	 </a:t>
            </a:r>
            <a:r>
              <a:rPr lang="zh-CN" altLang="en-US" sz="3600" kern="1200" dirty="0">
                <a:latin typeface="+mn-lt"/>
              </a:rPr>
              <a:t>云服务</a:t>
            </a:r>
            <a:r>
              <a:rPr lang="en-US" altLang="zh-CN" sz="3600" kern="1200" dirty="0">
                <a:latin typeface="+mn-lt"/>
              </a:rPr>
              <a:t>  </a:t>
            </a:r>
          </a:p>
          <a:p>
            <a:pPr marL="469900" indent="-469900">
              <a:lnSpc>
                <a:spcPts val="4500"/>
              </a:lnSpc>
            </a:pPr>
            <a:r>
              <a:rPr lang="en-US" altLang="zh-CN" sz="3600" kern="1200" dirty="0">
                <a:latin typeface="+mn-lt"/>
              </a:rPr>
              <a:t> 9.1.3	 </a:t>
            </a:r>
            <a:r>
              <a:rPr lang="zh-CN" altLang="en-US" sz="3600" kern="1200" dirty="0">
                <a:latin typeface="+mn-lt"/>
              </a:rPr>
              <a:t>云存储</a:t>
            </a:r>
          </a:p>
        </p:txBody>
      </p:sp>
      <p:pic>
        <p:nvPicPr>
          <p:cNvPr id="2052" name="Picture 4" descr="https://ss3.bdstatic.com/70cFv8Sh_Q1YnxGkpoWK1HF6hhy/it/u=3351799411,3787790682&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061" y="1916832"/>
            <a:ext cx="4623524" cy="316835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idx="4294967295"/>
          </p:nvPr>
        </p:nvSpPr>
        <p:spPr>
          <a:xfrm>
            <a:off x="1271464" y="332656"/>
            <a:ext cx="8496944" cy="647700"/>
          </a:xfrm>
          <a:prstGeom prst="rect">
            <a:avLst/>
          </a:prstGeom>
        </p:spPr>
        <p:txBody>
          <a:bodyPr/>
          <a:lstStyle/>
          <a:p>
            <a:pPr lvl="0" algn="l"/>
            <a:r>
              <a:rPr lang="en-US" altLang="zh-CN" b="1" dirty="0" smtClean="0">
                <a:solidFill>
                  <a:srgbClr val="000099"/>
                </a:solidFill>
                <a:latin typeface="+mj-ea"/>
              </a:rPr>
              <a:t>9.1  </a:t>
            </a:r>
            <a:r>
              <a:rPr lang="zh-CN" altLang="en-US" b="1" dirty="0" smtClean="0">
                <a:solidFill>
                  <a:srgbClr val="000099"/>
                </a:solidFill>
                <a:latin typeface="+mj-ea"/>
              </a:rPr>
              <a:t>云计算</a:t>
            </a:r>
            <a:r>
              <a:rPr lang="en-US" altLang="zh-CN" dirty="0">
                <a:solidFill>
                  <a:srgbClr val="000099"/>
                </a:solidFill>
              </a:rPr>
              <a:t/>
            </a:r>
            <a:br>
              <a:rPr lang="en-US" altLang="zh-CN" dirty="0">
                <a:solidFill>
                  <a:srgbClr val="000099"/>
                </a:solidFill>
              </a:rPr>
            </a:br>
            <a:endParaRPr lang="zh-CN" altLang="en-US" dirty="0">
              <a:solidFill>
                <a:srgbClr val="000099"/>
              </a:solidFill>
            </a:endParaRPr>
          </a:p>
        </p:txBody>
      </p:sp>
    </p:spTree>
    <p:extLst>
      <p:ext uri="{BB962C8B-B14F-4D97-AF65-F5344CB8AC3E}">
        <p14:creationId xmlns:p14="http://schemas.microsoft.com/office/powerpoint/2010/main" val="1970002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1000"/>
                                        <p:tgtEl>
                                          <p:spTgt spid="2052"/>
                                        </p:tgtEl>
                                      </p:cBhvr>
                                    </p:animEffect>
                                    <p:anim calcmode="lin" valueType="num">
                                      <p:cBhvr>
                                        <p:cTn id="24" dur="1000" fill="hold"/>
                                        <p:tgtEl>
                                          <p:spTgt spid="2052"/>
                                        </p:tgtEl>
                                        <p:attrNameLst>
                                          <p:attrName>ppt_x</p:attrName>
                                        </p:attrNameLst>
                                      </p:cBhvr>
                                      <p:tavLst>
                                        <p:tav tm="0">
                                          <p:val>
                                            <p:strVal val="#ppt_x"/>
                                          </p:val>
                                        </p:tav>
                                        <p:tav tm="100000">
                                          <p:val>
                                            <p:strVal val="#ppt_x"/>
                                          </p:val>
                                        </p:tav>
                                      </p:tavLst>
                                    </p:anim>
                                    <p:anim calcmode="lin" valueType="num">
                                      <p:cBhvr>
                                        <p:cTn id="25"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kern="1200" dirty="0" smtClean="0">
                <a:latin typeface="+mn-lt"/>
              </a:rPr>
              <a:t>HADOOP</a:t>
            </a:r>
            <a:r>
              <a:rPr lang="zh-CN" altLang="en-US" kern="1200" dirty="0" smtClean="0">
                <a:latin typeface="+mn-lt"/>
              </a:rPr>
              <a:t>概念</a:t>
            </a:r>
            <a:endParaRPr lang="en-US" altLang="zh-CN" kern="1200" dirty="0" smtClean="0">
              <a:latin typeface="+mn-lt"/>
            </a:endParaRPr>
          </a:p>
          <a:p>
            <a:pPr lvl="1" algn="just"/>
            <a:r>
              <a:rPr lang="en-US" altLang="zh-CN" dirty="0" err="1">
                <a:latin typeface="+mn-lt"/>
              </a:rPr>
              <a:t>Hadoop</a:t>
            </a:r>
            <a:r>
              <a:rPr lang="zh-CN" altLang="en-US" dirty="0">
                <a:latin typeface="+mn-lt"/>
              </a:rPr>
              <a:t>是一个能够对大量数据进行分布式处理的软件框架，以一种可靠、高效、可伸缩的方式进行处理。</a:t>
            </a:r>
            <a:r>
              <a:rPr lang="en-US" altLang="zh-CN" dirty="0" err="1">
                <a:latin typeface="+mn-lt"/>
              </a:rPr>
              <a:t>Hadoop</a:t>
            </a:r>
            <a:r>
              <a:rPr lang="zh-CN" altLang="en-US" dirty="0">
                <a:latin typeface="+mn-lt"/>
              </a:rPr>
              <a:t>由</a:t>
            </a:r>
            <a:r>
              <a:rPr lang="en-US" altLang="zh-CN" dirty="0" err="1">
                <a:latin typeface="+mn-lt"/>
              </a:rPr>
              <a:t>Ambari</a:t>
            </a:r>
            <a:r>
              <a:rPr lang="zh-CN" altLang="en-US" dirty="0">
                <a:latin typeface="+mn-lt"/>
              </a:rPr>
              <a:t>、</a:t>
            </a:r>
            <a:r>
              <a:rPr lang="en-US" altLang="zh-CN" dirty="0" err="1">
                <a:latin typeface="+mn-lt"/>
              </a:rPr>
              <a:t>Oozie</a:t>
            </a:r>
            <a:r>
              <a:rPr lang="zh-CN" altLang="en-US" dirty="0">
                <a:latin typeface="+mn-lt"/>
              </a:rPr>
              <a:t>、</a:t>
            </a:r>
            <a:r>
              <a:rPr lang="en-US" altLang="zh-CN" dirty="0" err="1">
                <a:latin typeface="+mn-lt"/>
              </a:rPr>
              <a:t>Hbase</a:t>
            </a:r>
            <a:r>
              <a:rPr lang="zh-CN" altLang="en-US" dirty="0">
                <a:latin typeface="+mn-lt"/>
              </a:rPr>
              <a:t>、</a:t>
            </a:r>
            <a:r>
              <a:rPr lang="en-US" altLang="zh-CN" dirty="0" err="1">
                <a:latin typeface="+mn-lt"/>
              </a:rPr>
              <a:t>MapReduce</a:t>
            </a:r>
            <a:r>
              <a:rPr lang="zh-CN" altLang="en-US" dirty="0">
                <a:latin typeface="+mn-lt"/>
              </a:rPr>
              <a:t>、</a:t>
            </a:r>
            <a:r>
              <a:rPr lang="en-US" altLang="zh-CN" dirty="0">
                <a:latin typeface="+mn-lt"/>
              </a:rPr>
              <a:t>Yarn</a:t>
            </a:r>
            <a:r>
              <a:rPr lang="zh-CN" altLang="en-US" dirty="0">
                <a:latin typeface="+mn-lt"/>
              </a:rPr>
              <a:t>、</a:t>
            </a:r>
            <a:r>
              <a:rPr lang="en-US" altLang="zh-CN" dirty="0">
                <a:latin typeface="+mn-lt"/>
              </a:rPr>
              <a:t>HDFS</a:t>
            </a:r>
            <a:r>
              <a:rPr lang="zh-CN" altLang="en-US" dirty="0">
                <a:latin typeface="+mn-lt"/>
              </a:rPr>
              <a:t>、</a:t>
            </a:r>
            <a:r>
              <a:rPr lang="en-US" altLang="zh-CN" dirty="0">
                <a:latin typeface="+mn-lt"/>
              </a:rPr>
              <a:t>Pig</a:t>
            </a:r>
            <a:r>
              <a:rPr lang="zh-CN" altLang="en-US" dirty="0">
                <a:latin typeface="+mn-lt"/>
              </a:rPr>
              <a:t>、</a:t>
            </a:r>
            <a:r>
              <a:rPr lang="en-US" altLang="zh-CN" dirty="0">
                <a:latin typeface="+mn-lt"/>
              </a:rPr>
              <a:t>Hive</a:t>
            </a:r>
            <a:r>
              <a:rPr lang="zh-CN" altLang="en-US" dirty="0">
                <a:latin typeface="+mn-lt"/>
              </a:rPr>
              <a:t>等众多组件构成，其中</a:t>
            </a:r>
            <a:r>
              <a:rPr lang="en-US" altLang="zh-CN" dirty="0">
                <a:latin typeface="+mn-lt"/>
              </a:rPr>
              <a:t>Yarn</a:t>
            </a:r>
            <a:r>
              <a:rPr lang="zh-CN" altLang="en-US" dirty="0">
                <a:latin typeface="+mn-lt"/>
              </a:rPr>
              <a:t>（</a:t>
            </a:r>
            <a:r>
              <a:rPr lang="en-US" altLang="zh-CN" dirty="0">
                <a:latin typeface="+mn-lt"/>
              </a:rPr>
              <a:t>yet another resource negotiator</a:t>
            </a:r>
            <a:r>
              <a:rPr lang="zh-CN" altLang="en-US" dirty="0">
                <a:latin typeface="+mn-lt"/>
              </a:rPr>
              <a:t>，资源管理系统）、</a:t>
            </a:r>
            <a:r>
              <a:rPr lang="en-US" altLang="zh-CN" dirty="0">
                <a:latin typeface="+mn-lt"/>
              </a:rPr>
              <a:t>HDFS</a:t>
            </a:r>
            <a:r>
              <a:rPr lang="zh-CN" altLang="en-US" dirty="0">
                <a:latin typeface="+mn-lt"/>
              </a:rPr>
              <a:t>（</a:t>
            </a:r>
            <a:r>
              <a:rPr lang="en-US" altLang="zh-CN" dirty="0" err="1">
                <a:latin typeface="+mn-lt"/>
              </a:rPr>
              <a:t>Hadoop</a:t>
            </a:r>
            <a:r>
              <a:rPr lang="en-US" altLang="zh-CN" dirty="0">
                <a:latin typeface="+mn-lt"/>
              </a:rPr>
              <a:t> distributed file system</a:t>
            </a:r>
            <a:r>
              <a:rPr lang="zh-CN" altLang="en-US" dirty="0">
                <a:latin typeface="+mn-lt"/>
              </a:rPr>
              <a:t>，</a:t>
            </a:r>
            <a:r>
              <a:rPr lang="en-US" altLang="zh-CN" dirty="0" err="1">
                <a:latin typeface="+mn-lt"/>
              </a:rPr>
              <a:t>Hadoop</a:t>
            </a:r>
            <a:r>
              <a:rPr lang="zh-CN" altLang="en-US" dirty="0">
                <a:latin typeface="+mn-lt"/>
              </a:rPr>
              <a:t>分布式文件系统）、</a:t>
            </a:r>
            <a:r>
              <a:rPr lang="en-US" altLang="zh-CN" dirty="0" err="1">
                <a:latin typeface="+mn-lt"/>
              </a:rPr>
              <a:t>MapReduce</a:t>
            </a:r>
            <a:r>
              <a:rPr lang="zh-CN" altLang="en-US" dirty="0">
                <a:latin typeface="+mn-lt"/>
              </a:rPr>
              <a:t>是</a:t>
            </a:r>
            <a:r>
              <a:rPr lang="en-US" altLang="zh-CN" dirty="0" err="1">
                <a:latin typeface="+mn-lt"/>
              </a:rPr>
              <a:t>Hadoop</a:t>
            </a:r>
            <a:r>
              <a:rPr lang="zh-CN" altLang="en-US" dirty="0">
                <a:latin typeface="+mn-lt"/>
              </a:rPr>
              <a:t>的核心组件。</a:t>
            </a:r>
            <a:endParaRPr lang="en-US" altLang="zh-CN" dirty="0">
              <a:latin typeface="+mn-lt"/>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4055520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kern="1200" dirty="0" smtClean="0">
                <a:latin typeface="+mn-lt"/>
              </a:rPr>
              <a:t>HADOOP</a:t>
            </a:r>
            <a:r>
              <a:rPr lang="zh-CN" altLang="en-US" kern="1200" dirty="0">
                <a:latin typeface="+mn-lt"/>
              </a:rPr>
              <a:t>生态图</a:t>
            </a:r>
            <a:endParaRPr lang="en-US" altLang="zh-CN" kern="1200" dirty="0" smtClean="0">
              <a:latin typeface="+mn-lt"/>
            </a:endParaRPr>
          </a:p>
          <a:p>
            <a:pPr marL="355600" lvl="1" indent="0" algn="just">
              <a:buNone/>
            </a:pPr>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descr="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948" y="2065412"/>
            <a:ext cx="5914183"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944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kern="1200" dirty="0" smtClean="0">
                <a:latin typeface="+mn-lt"/>
              </a:rPr>
              <a:t>HADOOP</a:t>
            </a:r>
            <a:r>
              <a:rPr lang="zh-CN" altLang="en-US" kern="1200" dirty="0" smtClean="0">
                <a:latin typeface="+mn-lt"/>
              </a:rPr>
              <a:t>的优势</a:t>
            </a:r>
            <a:endParaRPr lang="en-US" altLang="zh-CN" kern="1200" dirty="0" smtClean="0">
              <a:latin typeface="+mn-lt"/>
            </a:endParaRPr>
          </a:p>
          <a:p>
            <a:pPr lvl="1" algn="just"/>
            <a:r>
              <a:rPr lang="zh-CN" altLang="zh-CN" dirty="0">
                <a:solidFill>
                  <a:schemeClr val="bg1">
                    <a:lumMod val="60000"/>
                    <a:lumOff val="40000"/>
                  </a:schemeClr>
                </a:solidFill>
                <a:latin typeface="+mn-lt"/>
              </a:rPr>
              <a:t>高</a:t>
            </a:r>
            <a:r>
              <a:rPr lang="zh-CN" altLang="zh-CN" dirty="0" smtClean="0">
                <a:solidFill>
                  <a:schemeClr val="bg1">
                    <a:lumMod val="60000"/>
                    <a:lumOff val="40000"/>
                  </a:schemeClr>
                </a:solidFill>
                <a:latin typeface="+mn-lt"/>
              </a:rPr>
              <a:t>可靠</a:t>
            </a:r>
            <a:r>
              <a:rPr lang="en-US" altLang="zh-CN" dirty="0">
                <a:latin typeface="+mn-lt"/>
              </a:rPr>
              <a:t> </a:t>
            </a:r>
            <a:r>
              <a:rPr lang="en-US" altLang="zh-CN" dirty="0" smtClean="0">
                <a:latin typeface="+mn-lt"/>
              </a:rPr>
              <a:t> </a:t>
            </a:r>
            <a:r>
              <a:rPr lang="zh-CN" altLang="zh-CN" dirty="0" smtClean="0">
                <a:latin typeface="+mn-lt"/>
              </a:rPr>
              <a:t>它</a:t>
            </a:r>
            <a:r>
              <a:rPr lang="zh-CN" altLang="zh-CN" dirty="0">
                <a:latin typeface="+mn-lt"/>
              </a:rPr>
              <a:t>维护多个工作数据副本，确保能够针对失败的节点重新分布处理，按位存储和处理数据的能力值得人们信赖</a:t>
            </a:r>
            <a:r>
              <a:rPr lang="zh-CN" altLang="zh-CN" dirty="0" smtClean="0">
                <a:latin typeface="+mn-lt"/>
              </a:rPr>
              <a:t>。</a:t>
            </a:r>
            <a:endParaRPr lang="en-US" altLang="zh-CN" dirty="0" smtClean="0">
              <a:latin typeface="+mn-lt"/>
            </a:endParaRPr>
          </a:p>
          <a:p>
            <a:pPr lvl="1" algn="just"/>
            <a:r>
              <a:rPr lang="zh-CN" altLang="zh-CN" dirty="0">
                <a:solidFill>
                  <a:schemeClr val="bg1">
                    <a:lumMod val="60000"/>
                    <a:lumOff val="40000"/>
                  </a:schemeClr>
                </a:solidFill>
                <a:latin typeface="+mn-lt"/>
              </a:rPr>
              <a:t>高</a:t>
            </a:r>
            <a:r>
              <a:rPr lang="zh-CN" altLang="zh-CN" dirty="0" smtClean="0">
                <a:solidFill>
                  <a:schemeClr val="bg1">
                    <a:lumMod val="60000"/>
                    <a:lumOff val="40000"/>
                  </a:schemeClr>
                </a:solidFill>
                <a:latin typeface="+mn-lt"/>
              </a:rPr>
              <a:t>扩展</a:t>
            </a:r>
            <a:r>
              <a:rPr lang="en-US" altLang="zh-CN" dirty="0" smtClean="0">
                <a:solidFill>
                  <a:schemeClr val="bg1">
                    <a:lumMod val="60000"/>
                    <a:lumOff val="40000"/>
                  </a:schemeClr>
                </a:solidFill>
                <a:latin typeface="+mn-lt"/>
              </a:rPr>
              <a:t>  </a:t>
            </a:r>
            <a:r>
              <a:rPr lang="en-US" altLang="zh-CN" dirty="0" err="1" smtClean="0">
                <a:latin typeface="+mn-lt"/>
              </a:rPr>
              <a:t>Hadoop</a:t>
            </a:r>
            <a:r>
              <a:rPr lang="zh-CN" altLang="zh-CN" dirty="0">
                <a:latin typeface="+mn-lt"/>
              </a:rPr>
              <a:t>是在可用的计算机集簇间分配数据并完成计算任务的，这些集簇可以方便地扩展到数以千计的节点中</a:t>
            </a:r>
            <a:r>
              <a:rPr lang="zh-CN" altLang="zh-CN" dirty="0" smtClean="0">
                <a:latin typeface="+mn-lt"/>
              </a:rPr>
              <a:t>。</a:t>
            </a:r>
          </a:p>
          <a:p>
            <a:pPr marL="355600" lvl="1" indent="0" algn="just">
              <a:buNone/>
            </a:pPr>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045031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kern="1200" dirty="0" smtClean="0">
                <a:latin typeface="+mn-lt"/>
              </a:rPr>
              <a:t>HADOOP</a:t>
            </a:r>
            <a:r>
              <a:rPr lang="zh-CN" altLang="en-US" kern="1200" dirty="0" smtClean="0">
                <a:latin typeface="+mn-lt"/>
              </a:rPr>
              <a:t>的优势</a:t>
            </a:r>
            <a:endParaRPr lang="en-US" altLang="zh-CN" kern="1200" dirty="0" smtClean="0">
              <a:latin typeface="+mn-lt"/>
            </a:endParaRPr>
          </a:p>
          <a:p>
            <a:pPr lvl="1" algn="just"/>
            <a:r>
              <a:rPr lang="zh-CN" altLang="zh-CN" dirty="0">
                <a:solidFill>
                  <a:schemeClr val="bg1">
                    <a:lumMod val="60000"/>
                    <a:lumOff val="40000"/>
                  </a:schemeClr>
                </a:solidFill>
                <a:latin typeface="+mn-lt"/>
              </a:rPr>
              <a:t>高效性</a:t>
            </a:r>
            <a:r>
              <a:rPr lang="zh-CN" altLang="zh-CN" dirty="0">
                <a:latin typeface="+mn-lt"/>
              </a:rPr>
              <a:t>，</a:t>
            </a:r>
            <a:r>
              <a:rPr lang="en-US" altLang="zh-CN" dirty="0" err="1">
                <a:latin typeface="+mn-lt"/>
              </a:rPr>
              <a:t>Hadoop</a:t>
            </a:r>
            <a:r>
              <a:rPr lang="zh-CN" altLang="zh-CN" dirty="0">
                <a:latin typeface="+mn-lt"/>
              </a:rPr>
              <a:t>能够在节点之间动态地移动数据，并保证各个节点的动态平衡，以并行的方式工作，通过并行处理加快处理速度，因此处理速度非常快。</a:t>
            </a:r>
          </a:p>
          <a:p>
            <a:pPr lvl="1" algn="just"/>
            <a:r>
              <a:rPr lang="zh-CN" altLang="zh-CN" dirty="0">
                <a:solidFill>
                  <a:schemeClr val="bg1">
                    <a:lumMod val="60000"/>
                    <a:lumOff val="40000"/>
                  </a:schemeClr>
                </a:solidFill>
                <a:latin typeface="+mn-lt"/>
              </a:rPr>
              <a:t>高容错</a:t>
            </a:r>
            <a:r>
              <a:rPr lang="zh-CN" altLang="zh-CN" dirty="0">
                <a:latin typeface="+mn-lt"/>
              </a:rPr>
              <a:t>，</a:t>
            </a:r>
            <a:r>
              <a:rPr lang="en-US" altLang="zh-CN" dirty="0" err="1">
                <a:latin typeface="+mn-lt"/>
              </a:rPr>
              <a:t>Hadoop</a:t>
            </a:r>
            <a:r>
              <a:rPr lang="zh-CN" altLang="zh-CN" dirty="0">
                <a:latin typeface="+mn-lt"/>
              </a:rPr>
              <a:t>能够自动保存数据的多个副本，并且自动将失败的任务重新分配。</a:t>
            </a: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194069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latin typeface="+mn-lt"/>
              </a:rPr>
              <a:t>什么是</a:t>
            </a:r>
            <a:r>
              <a:rPr lang="en-US" altLang="zh-CN" dirty="0" smtClean="0">
                <a:latin typeface="+mn-lt"/>
              </a:rPr>
              <a:t>HDFS</a:t>
            </a:r>
          </a:p>
          <a:p>
            <a:pPr lvl="1" algn="just"/>
            <a:r>
              <a:rPr lang="en-US" altLang="zh-CN" dirty="0">
                <a:latin typeface="+mn-lt"/>
              </a:rPr>
              <a:t>HDFS</a:t>
            </a:r>
            <a:r>
              <a:rPr lang="zh-CN" altLang="zh-CN" dirty="0">
                <a:latin typeface="+mn-lt"/>
              </a:rPr>
              <a:t>源自于</a:t>
            </a:r>
            <a:r>
              <a:rPr lang="en-US" altLang="zh-CN" dirty="0">
                <a:latin typeface="+mn-lt"/>
              </a:rPr>
              <a:t>Google</a:t>
            </a:r>
            <a:r>
              <a:rPr lang="zh-CN" altLang="zh-CN" dirty="0">
                <a:latin typeface="+mn-lt"/>
              </a:rPr>
              <a:t>的</a:t>
            </a:r>
            <a:r>
              <a:rPr lang="en-US" altLang="zh-CN" dirty="0">
                <a:latin typeface="+mn-lt"/>
              </a:rPr>
              <a:t>GFS</a:t>
            </a:r>
            <a:r>
              <a:rPr lang="zh-CN" altLang="zh-CN" dirty="0">
                <a:latin typeface="+mn-lt"/>
              </a:rPr>
              <a:t>论文，发表于</a:t>
            </a:r>
            <a:r>
              <a:rPr lang="en-US" altLang="zh-CN" dirty="0">
                <a:latin typeface="+mn-lt"/>
              </a:rPr>
              <a:t>2003</a:t>
            </a:r>
            <a:r>
              <a:rPr lang="zh-CN" altLang="zh-CN" dirty="0">
                <a:latin typeface="+mn-lt"/>
              </a:rPr>
              <a:t>年</a:t>
            </a:r>
            <a:r>
              <a:rPr lang="en-US" altLang="zh-CN" dirty="0">
                <a:latin typeface="+mn-lt"/>
              </a:rPr>
              <a:t>10</a:t>
            </a:r>
            <a:r>
              <a:rPr lang="zh-CN" altLang="zh-CN" dirty="0">
                <a:latin typeface="+mn-lt"/>
              </a:rPr>
              <a:t>月。</a:t>
            </a:r>
            <a:r>
              <a:rPr lang="en-US" altLang="zh-CN" dirty="0">
                <a:latin typeface="+mn-lt"/>
              </a:rPr>
              <a:t>HDFS</a:t>
            </a:r>
            <a:r>
              <a:rPr lang="zh-CN" altLang="zh-CN" dirty="0">
                <a:latin typeface="+mn-lt"/>
              </a:rPr>
              <a:t>是</a:t>
            </a:r>
            <a:r>
              <a:rPr lang="en-US" altLang="zh-CN" dirty="0">
                <a:latin typeface="+mn-lt"/>
              </a:rPr>
              <a:t>GFS</a:t>
            </a:r>
            <a:r>
              <a:rPr lang="zh-CN" altLang="zh-CN" dirty="0">
                <a:latin typeface="+mn-lt"/>
              </a:rPr>
              <a:t>的开源实现版，是</a:t>
            </a:r>
            <a:r>
              <a:rPr lang="en-US" altLang="zh-CN" dirty="0" err="1">
                <a:latin typeface="+mn-lt"/>
              </a:rPr>
              <a:t>Hadoop</a:t>
            </a:r>
            <a:r>
              <a:rPr lang="zh-CN" altLang="zh-CN" dirty="0">
                <a:latin typeface="+mn-lt"/>
              </a:rPr>
              <a:t>体系中数据存储管理的基础。它是一个高度容错的系统，能检测和应对硬件故障，用于在低成本的通用硬件上运行。</a:t>
            </a:r>
            <a:r>
              <a:rPr lang="en-US" altLang="zh-CN" dirty="0">
                <a:latin typeface="+mn-lt"/>
              </a:rPr>
              <a:t>HDFS</a:t>
            </a:r>
            <a:r>
              <a:rPr lang="zh-CN" altLang="zh-CN" dirty="0">
                <a:latin typeface="+mn-lt"/>
              </a:rPr>
              <a:t>简化了文件的一致性模型，通过流式数据访问，提供高吞吐量应用程序数据访问功能，适合带有大型数据集的应用程序。</a:t>
            </a:r>
            <a:r>
              <a:rPr lang="en-US" altLang="zh-CN" dirty="0">
                <a:latin typeface="+mn-lt"/>
              </a:rPr>
              <a:t>HDFS</a:t>
            </a:r>
            <a:r>
              <a:rPr lang="zh-CN" altLang="zh-CN" dirty="0">
                <a:latin typeface="+mn-lt"/>
              </a:rPr>
              <a:t>主要分为</a:t>
            </a:r>
            <a:r>
              <a:rPr lang="en-US" altLang="zh-CN" dirty="0" err="1">
                <a:latin typeface="+mn-lt"/>
              </a:rPr>
              <a:t>NameNode</a:t>
            </a:r>
            <a:r>
              <a:rPr lang="zh-CN" altLang="zh-CN" dirty="0">
                <a:latin typeface="+mn-lt"/>
              </a:rPr>
              <a:t>、</a:t>
            </a:r>
            <a:r>
              <a:rPr lang="en-US" altLang="zh-CN" dirty="0" err="1">
                <a:latin typeface="+mn-lt"/>
              </a:rPr>
              <a:t>DataNode</a:t>
            </a:r>
            <a:r>
              <a:rPr lang="zh-CN" altLang="zh-CN" dirty="0">
                <a:latin typeface="+mn-lt"/>
              </a:rPr>
              <a:t>、</a:t>
            </a:r>
            <a:r>
              <a:rPr lang="en-US" altLang="zh-CN" dirty="0">
                <a:latin typeface="+mn-lt"/>
              </a:rPr>
              <a:t>HDFS Client</a:t>
            </a:r>
            <a:r>
              <a:rPr lang="zh-CN" altLang="zh-CN" dirty="0">
                <a:latin typeface="+mn-lt"/>
              </a:rPr>
              <a:t>、</a:t>
            </a:r>
            <a:r>
              <a:rPr lang="en-US" altLang="zh-CN" dirty="0">
                <a:latin typeface="+mn-lt"/>
              </a:rPr>
              <a:t>Secondary </a:t>
            </a:r>
            <a:r>
              <a:rPr lang="en-US" altLang="zh-CN" dirty="0" err="1">
                <a:latin typeface="+mn-lt"/>
              </a:rPr>
              <a:t>NameNode</a:t>
            </a:r>
            <a:r>
              <a:rPr lang="zh-CN" altLang="zh-CN" dirty="0">
                <a:latin typeface="+mn-lt"/>
              </a:rPr>
              <a:t>等</a:t>
            </a:r>
            <a:r>
              <a:rPr lang="en-US" altLang="zh-CN" dirty="0">
                <a:latin typeface="+mn-lt"/>
              </a:rPr>
              <a:t>4</a:t>
            </a:r>
            <a:r>
              <a:rPr lang="zh-CN" altLang="zh-CN" dirty="0">
                <a:latin typeface="+mn-lt"/>
              </a:rPr>
              <a:t>个角色。</a:t>
            </a:r>
            <a:endParaRPr lang="en-US" altLang="zh-CN" sz="3600" dirty="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287047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smtClean="0">
                <a:latin typeface="+mn-lt"/>
              </a:rPr>
              <a:t>HDFS</a:t>
            </a:r>
            <a:r>
              <a:rPr lang="zh-CN" altLang="en-US" dirty="0" smtClean="0">
                <a:latin typeface="+mn-lt"/>
              </a:rPr>
              <a:t>框架图</a:t>
            </a:r>
            <a:endParaRPr lang="en-US" altLang="zh-CN" dirty="0" smtClean="0">
              <a:latin typeface="+mn-lt"/>
            </a:endParaRPr>
          </a:p>
          <a:p>
            <a:pPr marL="355600" lvl="1" indent="0" algn="just">
              <a:buNone/>
            </a:pPr>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endParaRPr lang="zh-CN" altLang="en-US" b="1" dirty="0">
              <a:solidFill>
                <a:srgbClr val="000099"/>
              </a:solidFill>
              <a:latin typeface="+mn-lt"/>
            </a:endParaRPr>
          </a:p>
        </p:txBody>
      </p:sp>
      <p:pic>
        <p:nvPicPr>
          <p:cNvPr id="4" name="Picture 2" descr="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638" y="2204864"/>
            <a:ext cx="5689309"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855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196752"/>
            <a:ext cx="10668000" cy="5518023"/>
          </a:xfrm>
        </p:spPr>
        <p:txBody>
          <a:bodyPr/>
          <a:lstStyle/>
          <a:p>
            <a:pPr algn="just"/>
            <a:r>
              <a:rPr lang="en-US" altLang="zh-CN" dirty="0" smtClean="0">
                <a:latin typeface="+mn-lt"/>
              </a:rPr>
              <a:t>HDFS</a:t>
            </a:r>
            <a:r>
              <a:rPr lang="zh-CN" altLang="en-US" dirty="0" smtClean="0">
                <a:latin typeface="+mn-lt"/>
              </a:rPr>
              <a:t>的四个角色</a:t>
            </a:r>
            <a:endParaRPr lang="en-US" altLang="zh-CN" dirty="0" smtClean="0">
              <a:latin typeface="+mn-lt"/>
            </a:endParaRPr>
          </a:p>
          <a:p>
            <a:pPr lvl="1" algn="just"/>
            <a:r>
              <a:rPr lang="en-US" altLang="zh-CN" dirty="0" err="1">
                <a:solidFill>
                  <a:srgbClr val="FF0000"/>
                </a:solidFill>
                <a:latin typeface="+mn-lt"/>
              </a:rPr>
              <a:t>NameNode</a:t>
            </a:r>
            <a:r>
              <a:rPr lang="zh-CN" altLang="zh-CN" dirty="0">
                <a:solidFill>
                  <a:srgbClr val="FF0000"/>
                </a:solidFill>
                <a:latin typeface="+mn-lt"/>
              </a:rPr>
              <a:t>是主</a:t>
            </a:r>
            <a:r>
              <a:rPr lang="zh-CN" altLang="zh-CN" dirty="0" smtClean="0">
                <a:solidFill>
                  <a:srgbClr val="FF0000"/>
                </a:solidFill>
                <a:latin typeface="+mn-lt"/>
              </a:rPr>
              <a:t>节点</a:t>
            </a:r>
            <a:r>
              <a:rPr lang="en-US" altLang="zh-CN" dirty="0">
                <a:latin typeface="+mn-lt"/>
              </a:rPr>
              <a:t> </a:t>
            </a:r>
            <a:r>
              <a:rPr lang="en-US" altLang="zh-CN" dirty="0" smtClean="0">
                <a:latin typeface="+mn-lt"/>
              </a:rPr>
              <a:t> </a:t>
            </a:r>
            <a:r>
              <a:rPr lang="zh-CN" altLang="zh-CN" dirty="0" smtClean="0">
                <a:latin typeface="+mn-lt"/>
              </a:rPr>
              <a:t>管理</a:t>
            </a:r>
            <a:r>
              <a:rPr lang="en-US" altLang="zh-CN" dirty="0">
                <a:latin typeface="+mn-lt"/>
              </a:rPr>
              <a:t>HDFS</a:t>
            </a:r>
            <a:r>
              <a:rPr lang="zh-CN" altLang="zh-CN" dirty="0">
                <a:latin typeface="+mn-lt"/>
              </a:rPr>
              <a:t>的名称空间和数据块映射信息，配置副本策略，处理客户端请求</a:t>
            </a:r>
            <a:r>
              <a:rPr lang="zh-CN" altLang="zh-CN" dirty="0" smtClean="0">
                <a:latin typeface="+mn-lt"/>
              </a:rPr>
              <a:t>；</a:t>
            </a:r>
            <a:endParaRPr lang="en-US" altLang="zh-CN" dirty="0" smtClean="0">
              <a:latin typeface="+mn-lt"/>
            </a:endParaRPr>
          </a:p>
          <a:p>
            <a:pPr lvl="1" algn="just"/>
            <a:r>
              <a:rPr lang="en-US" altLang="zh-CN" dirty="0" err="1">
                <a:solidFill>
                  <a:srgbClr val="FF0000"/>
                </a:solidFill>
                <a:latin typeface="+mn-lt"/>
              </a:rPr>
              <a:t>DataNode</a:t>
            </a:r>
            <a:r>
              <a:rPr lang="zh-CN" altLang="zh-CN" dirty="0">
                <a:solidFill>
                  <a:srgbClr val="FF0000"/>
                </a:solidFill>
                <a:latin typeface="+mn-lt"/>
              </a:rPr>
              <a:t>是从</a:t>
            </a:r>
            <a:r>
              <a:rPr lang="zh-CN" altLang="zh-CN" dirty="0" smtClean="0">
                <a:solidFill>
                  <a:srgbClr val="FF0000"/>
                </a:solidFill>
                <a:latin typeface="+mn-lt"/>
              </a:rPr>
              <a:t>节点</a:t>
            </a:r>
            <a:r>
              <a:rPr lang="en-US" altLang="zh-CN" dirty="0">
                <a:latin typeface="+mn-lt"/>
              </a:rPr>
              <a:t> </a:t>
            </a:r>
            <a:r>
              <a:rPr lang="en-US" altLang="zh-CN" dirty="0" smtClean="0">
                <a:latin typeface="+mn-lt"/>
              </a:rPr>
              <a:t> </a:t>
            </a:r>
            <a:r>
              <a:rPr lang="zh-CN" altLang="zh-CN" dirty="0" smtClean="0">
                <a:latin typeface="+mn-lt"/>
              </a:rPr>
              <a:t>用来</a:t>
            </a:r>
            <a:r>
              <a:rPr lang="zh-CN" altLang="zh-CN" dirty="0">
                <a:latin typeface="+mn-lt"/>
              </a:rPr>
              <a:t>存储实际的数据，汇报存储信息给主节点</a:t>
            </a:r>
            <a:r>
              <a:rPr lang="zh-CN" altLang="zh-CN" dirty="0" smtClean="0">
                <a:latin typeface="+mn-lt"/>
              </a:rPr>
              <a:t>；</a:t>
            </a:r>
            <a:endParaRPr lang="en-US" altLang="zh-CN" dirty="0" smtClean="0">
              <a:latin typeface="+mn-lt"/>
            </a:endParaRPr>
          </a:p>
          <a:p>
            <a:pPr lvl="1" algn="just"/>
            <a:r>
              <a:rPr lang="en-US" altLang="zh-CN" dirty="0">
                <a:solidFill>
                  <a:srgbClr val="FF0000"/>
                </a:solidFill>
                <a:latin typeface="+mn-lt"/>
              </a:rPr>
              <a:t>HDFS Client</a:t>
            </a:r>
            <a:r>
              <a:rPr lang="zh-CN" altLang="zh-CN" dirty="0">
                <a:solidFill>
                  <a:srgbClr val="FF0000"/>
                </a:solidFill>
                <a:latin typeface="+mn-lt"/>
              </a:rPr>
              <a:t>负责切分</a:t>
            </a:r>
            <a:r>
              <a:rPr lang="zh-CN" altLang="zh-CN" dirty="0" smtClean="0">
                <a:solidFill>
                  <a:srgbClr val="FF0000"/>
                </a:solidFill>
                <a:latin typeface="+mn-lt"/>
              </a:rPr>
              <a:t>文件</a:t>
            </a:r>
            <a:r>
              <a:rPr lang="en-US" altLang="zh-CN" dirty="0">
                <a:latin typeface="+mn-lt"/>
              </a:rPr>
              <a:t> </a:t>
            </a:r>
            <a:r>
              <a:rPr lang="en-US" altLang="zh-CN" dirty="0" smtClean="0">
                <a:latin typeface="+mn-lt"/>
              </a:rPr>
              <a:t> </a:t>
            </a:r>
            <a:r>
              <a:rPr lang="zh-CN" altLang="zh-CN" dirty="0" smtClean="0">
                <a:latin typeface="+mn-lt"/>
              </a:rPr>
              <a:t>与</a:t>
            </a:r>
            <a:r>
              <a:rPr lang="en-US" altLang="zh-CN" dirty="0" err="1">
                <a:latin typeface="+mn-lt"/>
              </a:rPr>
              <a:t>NameNode</a:t>
            </a:r>
            <a:r>
              <a:rPr lang="zh-CN" altLang="zh-CN" dirty="0">
                <a:latin typeface="+mn-lt"/>
              </a:rPr>
              <a:t>、</a:t>
            </a:r>
            <a:r>
              <a:rPr lang="en-US" altLang="zh-CN" dirty="0" err="1">
                <a:latin typeface="+mn-lt"/>
              </a:rPr>
              <a:t>DataNode</a:t>
            </a:r>
            <a:r>
              <a:rPr lang="zh-CN" altLang="zh-CN" dirty="0">
                <a:latin typeface="+mn-lt"/>
              </a:rPr>
              <a:t>交互，获取文件位置信息、读取和写入数据</a:t>
            </a:r>
            <a:r>
              <a:rPr lang="zh-CN" altLang="zh-CN" dirty="0" smtClean="0">
                <a:latin typeface="+mn-lt"/>
              </a:rPr>
              <a:t>；</a:t>
            </a:r>
            <a:endParaRPr lang="en-US" altLang="zh-CN" dirty="0" smtClean="0">
              <a:latin typeface="+mn-lt"/>
            </a:endParaRPr>
          </a:p>
          <a:p>
            <a:pPr lvl="1" algn="just"/>
            <a:r>
              <a:rPr lang="en-US" altLang="zh-CN" dirty="0">
                <a:solidFill>
                  <a:srgbClr val="FF0000"/>
                </a:solidFill>
                <a:latin typeface="+mn-lt"/>
              </a:rPr>
              <a:t>Secondary </a:t>
            </a:r>
            <a:r>
              <a:rPr lang="en-US" altLang="zh-CN" dirty="0" err="1">
                <a:solidFill>
                  <a:srgbClr val="FF0000"/>
                </a:solidFill>
                <a:latin typeface="+mn-lt"/>
              </a:rPr>
              <a:t>NameNode</a:t>
            </a:r>
            <a:r>
              <a:rPr lang="zh-CN" altLang="zh-CN" dirty="0">
                <a:solidFill>
                  <a:srgbClr val="FF0000"/>
                </a:solidFill>
                <a:latin typeface="+mn-lt"/>
              </a:rPr>
              <a:t>是用来辅助主</a:t>
            </a:r>
            <a:r>
              <a:rPr lang="zh-CN" altLang="zh-CN" dirty="0" smtClean="0">
                <a:solidFill>
                  <a:srgbClr val="FF0000"/>
                </a:solidFill>
                <a:latin typeface="+mn-lt"/>
              </a:rPr>
              <a:t>节点</a:t>
            </a:r>
            <a:r>
              <a:rPr lang="en-US" altLang="zh-CN" dirty="0">
                <a:latin typeface="+mn-lt"/>
              </a:rPr>
              <a:t> </a:t>
            </a:r>
            <a:r>
              <a:rPr lang="en-US" altLang="zh-CN" dirty="0" smtClean="0">
                <a:latin typeface="+mn-lt"/>
              </a:rPr>
              <a:t> </a:t>
            </a:r>
            <a:r>
              <a:rPr lang="zh-CN" altLang="zh-CN" dirty="0" smtClean="0">
                <a:latin typeface="+mn-lt"/>
              </a:rPr>
              <a:t>分担</a:t>
            </a:r>
            <a:r>
              <a:rPr lang="zh-CN" altLang="zh-CN" dirty="0">
                <a:latin typeface="+mn-lt"/>
              </a:rPr>
              <a:t>其部分工作量，定期合并数据，推送给主节点，紧急情况下，可辅助恢复主节点，但</a:t>
            </a:r>
            <a:r>
              <a:rPr lang="en-US" altLang="zh-CN" dirty="0">
                <a:latin typeface="+mn-lt"/>
              </a:rPr>
              <a:t>Secondary </a:t>
            </a:r>
            <a:r>
              <a:rPr lang="en-US" altLang="zh-CN" dirty="0" err="1">
                <a:latin typeface="+mn-lt"/>
              </a:rPr>
              <a:t>NameNode</a:t>
            </a:r>
            <a:r>
              <a:rPr lang="zh-CN" altLang="zh-CN" dirty="0">
                <a:latin typeface="+mn-lt"/>
              </a:rPr>
              <a:t>并非主节点的热备份。</a:t>
            </a:r>
          </a:p>
          <a:p>
            <a:pPr lvl="1" algn="just"/>
            <a:endParaRPr lang="en-US" altLang="zh-CN" b="0" dirty="0">
              <a:latin typeface="+mn-lt"/>
            </a:endParaRPr>
          </a:p>
          <a:p>
            <a:pPr lvl="1" algn="just"/>
            <a:endParaRPr lang="en-US" altLang="zh-CN" b="0" dirty="0">
              <a:latin typeface="+mn-lt"/>
            </a:endParaRPr>
          </a:p>
          <a:p>
            <a:pPr lvl="1" algn="just"/>
            <a:endParaRPr lang="en-US" altLang="zh-CN" b="0" dirty="0">
              <a:latin typeface="+mn-lt"/>
            </a:endParaRPr>
          </a:p>
          <a:p>
            <a:pPr lvl="1" algn="just"/>
            <a:endParaRPr lang="zh-CN" altLang="zh-CN" b="0" dirty="0">
              <a:latin typeface="+mn-lt"/>
            </a:endParaRPr>
          </a:p>
          <a:p>
            <a:pPr lvl="1" algn="just"/>
            <a:endParaRPr lang="en-US" altLang="zh-CN" dirty="0">
              <a:solidFill>
                <a:srgbClr val="0070C0"/>
              </a:solidFill>
              <a:latin typeface="+mn-lt"/>
            </a:endParaRPr>
          </a:p>
          <a:p>
            <a:pPr lvl="1" algn="just"/>
            <a:endParaRPr lang="zh-CN" altLang="zh-CN" kern="1200" dirty="0">
              <a:solidFill>
                <a:srgbClr val="000099"/>
              </a:solidFill>
              <a:latin typeface="+mn-lt"/>
            </a:endParaRPr>
          </a:p>
          <a:p>
            <a:pPr algn="just"/>
            <a:endParaRPr lang="en-US" altLang="zh-CN" dirty="0" smtClean="0">
              <a:latin typeface="+mn-lt"/>
            </a:endParaRPr>
          </a:p>
          <a:p>
            <a:pPr lvl="1" algn="just"/>
            <a:endParaRPr lang="en-US" altLang="zh-CN" dirty="0" smtClean="0">
              <a:latin typeface="+mn-lt"/>
            </a:endParaRPr>
          </a:p>
          <a:p>
            <a:pPr lvl="1" algn="just"/>
            <a:endParaRPr lang="zh-CN" altLang="zh-CN" dirty="0">
              <a:latin typeface="+mn-lt"/>
            </a:endParaRPr>
          </a:p>
          <a:p>
            <a:pPr lvl="2" algn="just"/>
            <a:endParaRPr lang="zh-CN" altLang="zh-CN" b="0" dirty="0">
              <a:latin typeface="+mn-lt"/>
            </a:endParaRPr>
          </a:p>
          <a:p>
            <a:pPr lvl="2" algn="just"/>
            <a:endParaRPr lang="en-US" altLang="zh-CN" b="0" dirty="0" smtClean="0">
              <a:latin typeface="+mn-lt"/>
            </a:endParaRPr>
          </a:p>
          <a:p>
            <a:pPr lvl="2" algn="just"/>
            <a:endParaRPr lang="zh-CN" altLang="zh-CN" b="0" dirty="0">
              <a:latin typeface="+mn-lt"/>
            </a:endParaRPr>
          </a:p>
          <a:p>
            <a:pPr lvl="2" algn="just"/>
            <a:endParaRPr lang="en-US" altLang="zh-CN" dirty="0" smtClean="0">
              <a:latin typeface="+mn-lt"/>
            </a:endParaRPr>
          </a:p>
          <a:p>
            <a:pPr lvl="2" algn="just"/>
            <a:endParaRPr lang="zh-CN" altLang="zh-CN" dirty="0">
              <a:solidFill>
                <a:srgbClr val="000000"/>
              </a:solidFill>
              <a:latin typeface="+mn-lt"/>
            </a:endParaRPr>
          </a:p>
          <a:p>
            <a:pPr lvl="2" algn="just"/>
            <a:endParaRPr lang="zh-CN" altLang="zh-CN" dirty="0" smtClean="0">
              <a:latin typeface="+mn-lt"/>
            </a:endParaRPr>
          </a:p>
          <a:p>
            <a:pPr lvl="1" algn="just"/>
            <a:endParaRPr lang="zh-CN" altLang="zh-CN" dirty="0">
              <a:latin typeface="+mn-lt"/>
            </a:endParaRPr>
          </a:p>
          <a:p>
            <a:pPr lvl="1" algn="just"/>
            <a:endParaRPr lang="zh-CN" altLang="zh-CN" dirty="0">
              <a:latin typeface="+mn-lt"/>
            </a:endParaRPr>
          </a:p>
          <a:p>
            <a:pPr lvl="1" algn="just"/>
            <a:endParaRPr lang="zh-CN" altLang="zh-CN" b="0" dirty="0">
              <a:latin typeface="+mn-lt"/>
            </a:endParaRPr>
          </a:p>
          <a:p>
            <a:pPr lvl="1" algn="just"/>
            <a:endParaRPr lang="zh-CN" altLang="zh-CN" dirty="0">
              <a:latin typeface="+mn-lt"/>
            </a:endParaRPr>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endParaRPr lang="zh-CN" altLang="en-US" b="1" dirty="0">
              <a:solidFill>
                <a:srgbClr val="000099"/>
              </a:solidFill>
              <a:latin typeface="+mn-lt"/>
            </a:endParaRPr>
          </a:p>
        </p:txBody>
      </p:sp>
    </p:spTree>
    <p:extLst>
      <p:ext uri="{BB962C8B-B14F-4D97-AF65-F5344CB8AC3E}">
        <p14:creationId xmlns:p14="http://schemas.microsoft.com/office/powerpoint/2010/main" val="4841293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smtClean="0">
                <a:latin typeface="+mn-lt"/>
              </a:rPr>
              <a:t>HDFS</a:t>
            </a:r>
            <a:r>
              <a:rPr lang="zh-CN" altLang="en-US" dirty="0">
                <a:latin typeface="+mn-lt"/>
              </a:rPr>
              <a:t>示意</a:t>
            </a:r>
            <a:r>
              <a:rPr lang="zh-CN" altLang="en-US" dirty="0" smtClean="0">
                <a:latin typeface="+mn-lt"/>
              </a:rPr>
              <a:t>图</a:t>
            </a:r>
            <a:endParaRPr lang="en-US" altLang="zh-CN" dirty="0" smtClean="0">
              <a:latin typeface="+mn-lt"/>
            </a:endParaRPr>
          </a:p>
          <a:p>
            <a:pPr marL="355600" lvl="1" indent="0" algn="just">
              <a:buNone/>
            </a:pPr>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endParaRPr lang="zh-CN" altLang="en-US" b="1" dirty="0">
              <a:solidFill>
                <a:srgbClr val="000099"/>
              </a:solidFill>
              <a:latin typeface="+mn-lt"/>
            </a:endParaRPr>
          </a:p>
        </p:txBody>
      </p:sp>
      <p:pic>
        <p:nvPicPr>
          <p:cNvPr id="5" name="Picture 2" descr="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640" y="2099692"/>
            <a:ext cx="597013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725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marL="0" lvl="1" indent="720000" algn="just">
              <a:spcBef>
                <a:spcPts val="0"/>
              </a:spcBef>
              <a:buNone/>
            </a:pPr>
            <a:r>
              <a:rPr lang="en-US" altLang="zh-CN" dirty="0">
                <a:solidFill>
                  <a:srgbClr val="000000"/>
                </a:solidFill>
                <a:latin typeface="+mn-lt"/>
              </a:rPr>
              <a:t>HDFS</a:t>
            </a:r>
            <a:r>
              <a:rPr lang="zh-CN" altLang="zh-CN" dirty="0">
                <a:solidFill>
                  <a:srgbClr val="000000"/>
                </a:solidFill>
                <a:latin typeface="+mn-lt"/>
              </a:rPr>
              <a:t>结构图中</a:t>
            </a:r>
            <a:r>
              <a:rPr lang="en-US" altLang="zh-CN" dirty="0" err="1">
                <a:solidFill>
                  <a:srgbClr val="000000"/>
                </a:solidFill>
                <a:latin typeface="+mn-lt"/>
              </a:rPr>
              <a:t>NameNode</a:t>
            </a:r>
            <a:r>
              <a:rPr lang="zh-CN" altLang="zh-CN" dirty="0">
                <a:solidFill>
                  <a:srgbClr val="000000"/>
                </a:solidFill>
                <a:latin typeface="+mn-lt"/>
              </a:rPr>
              <a:t>和</a:t>
            </a:r>
            <a:r>
              <a:rPr lang="en-US" altLang="zh-CN" dirty="0" err="1">
                <a:solidFill>
                  <a:srgbClr val="000000"/>
                </a:solidFill>
                <a:latin typeface="+mn-lt"/>
              </a:rPr>
              <a:t>DataNode</a:t>
            </a:r>
            <a:r>
              <a:rPr lang="zh-CN" altLang="zh-CN" dirty="0">
                <a:solidFill>
                  <a:srgbClr val="000000"/>
                </a:solidFill>
                <a:latin typeface="+mn-lt"/>
              </a:rPr>
              <a:t>的架构，它们是</a:t>
            </a:r>
            <a:r>
              <a:rPr lang="en-US" altLang="zh-CN" dirty="0">
                <a:solidFill>
                  <a:srgbClr val="000000"/>
                </a:solidFill>
                <a:latin typeface="+mn-lt"/>
              </a:rPr>
              <a:t>HDFS</a:t>
            </a:r>
            <a:r>
              <a:rPr lang="zh-CN" altLang="zh-CN" dirty="0">
                <a:solidFill>
                  <a:srgbClr val="000000"/>
                </a:solidFill>
                <a:latin typeface="+mn-lt"/>
              </a:rPr>
              <a:t>的核心，也是客户端操作数据需要依赖的两个服务。在</a:t>
            </a:r>
            <a:r>
              <a:rPr lang="en-US" altLang="zh-CN" dirty="0">
                <a:solidFill>
                  <a:srgbClr val="000000"/>
                </a:solidFill>
                <a:latin typeface="+mn-lt"/>
              </a:rPr>
              <a:t>HDFS</a:t>
            </a:r>
            <a:r>
              <a:rPr lang="zh-CN" altLang="zh-CN" dirty="0">
                <a:solidFill>
                  <a:srgbClr val="000000"/>
                </a:solidFill>
                <a:latin typeface="+mn-lt"/>
              </a:rPr>
              <a:t>中，</a:t>
            </a:r>
            <a:r>
              <a:rPr lang="en-US" altLang="zh-CN" dirty="0" err="1">
                <a:solidFill>
                  <a:srgbClr val="000000"/>
                </a:solidFill>
                <a:latin typeface="+mn-lt"/>
              </a:rPr>
              <a:t>NameNode</a:t>
            </a:r>
            <a:r>
              <a:rPr lang="zh-CN" altLang="zh-CN" dirty="0">
                <a:solidFill>
                  <a:srgbClr val="000000"/>
                </a:solidFill>
                <a:latin typeface="+mn-lt"/>
              </a:rPr>
              <a:t>用于维护和管理 </a:t>
            </a:r>
            <a:r>
              <a:rPr lang="en-US" altLang="zh-CN" dirty="0" err="1">
                <a:solidFill>
                  <a:srgbClr val="000000"/>
                </a:solidFill>
                <a:latin typeface="+mn-lt"/>
              </a:rPr>
              <a:t>DataNode</a:t>
            </a:r>
            <a:r>
              <a:rPr lang="zh-CN" altLang="zh-CN" dirty="0">
                <a:solidFill>
                  <a:srgbClr val="000000"/>
                </a:solidFill>
                <a:latin typeface="+mn-lt"/>
              </a:rPr>
              <a:t>上存在的</a:t>
            </a:r>
            <a:r>
              <a:rPr lang="en-US" altLang="zh-CN" dirty="0">
                <a:solidFill>
                  <a:srgbClr val="000000"/>
                </a:solidFill>
                <a:latin typeface="+mn-lt"/>
              </a:rPr>
              <a:t>block</a:t>
            </a:r>
            <a:r>
              <a:rPr lang="zh-CN" altLang="zh-CN" dirty="0">
                <a:solidFill>
                  <a:srgbClr val="000000"/>
                </a:solidFill>
                <a:latin typeface="+mn-lt"/>
              </a:rPr>
              <a:t>。</a:t>
            </a:r>
            <a:r>
              <a:rPr lang="en-US" altLang="zh-CN" dirty="0">
                <a:solidFill>
                  <a:srgbClr val="000000"/>
                </a:solidFill>
                <a:latin typeface="+mn-lt"/>
              </a:rPr>
              <a:t>HDFS</a:t>
            </a:r>
            <a:r>
              <a:rPr lang="zh-CN" altLang="zh-CN" dirty="0">
                <a:solidFill>
                  <a:srgbClr val="000000"/>
                </a:solidFill>
                <a:latin typeface="+mn-lt"/>
              </a:rPr>
              <a:t>体系的构建方式是，用户数据永远不会驻留在</a:t>
            </a:r>
            <a:r>
              <a:rPr lang="en-US" altLang="zh-CN" dirty="0" err="1">
                <a:solidFill>
                  <a:srgbClr val="000000"/>
                </a:solidFill>
                <a:latin typeface="+mn-lt"/>
              </a:rPr>
              <a:t>NameNode</a:t>
            </a:r>
            <a:r>
              <a:rPr lang="zh-CN" altLang="zh-CN" dirty="0">
                <a:solidFill>
                  <a:srgbClr val="000000"/>
                </a:solidFill>
                <a:latin typeface="+mn-lt"/>
              </a:rPr>
              <a:t>上，数据只会驻留在</a:t>
            </a:r>
            <a:r>
              <a:rPr lang="en-US" altLang="zh-CN" dirty="0" err="1">
                <a:solidFill>
                  <a:srgbClr val="000000"/>
                </a:solidFill>
                <a:latin typeface="+mn-lt"/>
              </a:rPr>
              <a:t>DataNode</a:t>
            </a:r>
            <a:r>
              <a:rPr lang="zh-CN" altLang="zh-CN" dirty="0">
                <a:solidFill>
                  <a:srgbClr val="000000"/>
                </a:solidFill>
                <a:latin typeface="+mn-lt"/>
              </a:rPr>
              <a:t>上。</a:t>
            </a:r>
          </a:p>
          <a:p>
            <a:pPr marL="355600" lvl="1" indent="0" algn="just">
              <a:buNone/>
            </a:pPr>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897441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a:latin typeface="+mn-lt"/>
              </a:rPr>
              <a:t>什么</a:t>
            </a:r>
            <a:r>
              <a:rPr lang="zh-CN" altLang="en-US" dirty="0" smtClean="0">
                <a:latin typeface="+mn-lt"/>
              </a:rPr>
              <a:t>是</a:t>
            </a:r>
            <a:r>
              <a:rPr lang="en-US" altLang="zh-CN" dirty="0" err="1">
                <a:latin typeface="+mn-lt"/>
              </a:rPr>
              <a:t>MapReduce</a:t>
            </a:r>
            <a:endParaRPr lang="en-US" altLang="zh-CN" dirty="0" smtClean="0">
              <a:latin typeface="+mn-lt"/>
            </a:endParaRPr>
          </a:p>
          <a:p>
            <a:pPr lvl="1" algn="just"/>
            <a:r>
              <a:rPr lang="en-US" altLang="zh-CN" dirty="0" err="1">
                <a:latin typeface="+mn-lt"/>
              </a:rPr>
              <a:t>MapReduce</a:t>
            </a:r>
            <a:r>
              <a:rPr lang="zh-CN" altLang="en-US" dirty="0">
                <a:latin typeface="+mn-lt"/>
              </a:rPr>
              <a:t>是一种计算模型，源于</a:t>
            </a:r>
            <a:r>
              <a:rPr lang="en-US" altLang="zh-CN" dirty="0">
                <a:latin typeface="+mn-lt"/>
              </a:rPr>
              <a:t>Google</a:t>
            </a:r>
            <a:r>
              <a:rPr lang="zh-CN" altLang="en-US" dirty="0">
                <a:latin typeface="+mn-lt"/>
              </a:rPr>
              <a:t>发表的</a:t>
            </a:r>
            <a:r>
              <a:rPr lang="en-US" altLang="zh-CN" dirty="0" err="1">
                <a:latin typeface="+mn-lt"/>
              </a:rPr>
              <a:t>MapReduce</a:t>
            </a:r>
            <a:r>
              <a:rPr lang="zh-CN" altLang="en-US" dirty="0">
                <a:latin typeface="+mn-lt"/>
              </a:rPr>
              <a:t>论文，用以进行大数据量的计算。其中，</a:t>
            </a:r>
            <a:r>
              <a:rPr lang="en-US" altLang="zh-CN" dirty="0">
                <a:latin typeface="+mn-lt"/>
              </a:rPr>
              <a:t>Map</a:t>
            </a:r>
            <a:r>
              <a:rPr lang="zh-CN" altLang="en-US" dirty="0">
                <a:latin typeface="+mn-lt"/>
              </a:rPr>
              <a:t>对数据集上的独立元素进行指定的操作，生成键</a:t>
            </a:r>
            <a:r>
              <a:rPr lang="en-US" altLang="zh-CN" dirty="0">
                <a:latin typeface="+mn-lt"/>
              </a:rPr>
              <a:t>-</a:t>
            </a:r>
            <a:r>
              <a:rPr lang="zh-CN" altLang="en-US" dirty="0">
                <a:latin typeface="+mn-lt"/>
              </a:rPr>
              <a:t>值对（</a:t>
            </a:r>
            <a:r>
              <a:rPr lang="en-US" altLang="zh-CN" dirty="0">
                <a:latin typeface="+mn-lt"/>
              </a:rPr>
              <a:t>&lt;key</a:t>
            </a:r>
            <a:r>
              <a:rPr lang="zh-CN" altLang="en-US" dirty="0">
                <a:latin typeface="+mn-lt"/>
              </a:rPr>
              <a:t>，</a:t>
            </a:r>
            <a:r>
              <a:rPr lang="en-US" altLang="zh-CN" dirty="0">
                <a:latin typeface="+mn-lt"/>
              </a:rPr>
              <a:t>value&gt;</a:t>
            </a:r>
            <a:r>
              <a:rPr lang="zh-CN" altLang="en-US" dirty="0">
                <a:latin typeface="+mn-lt"/>
              </a:rPr>
              <a:t>）形式的中间结果，</a:t>
            </a:r>
            <a:r>
              <a:rPr lang="en-US" altLang="zh-CN" dirty="0">
                <a:latin typeface="+mn-lt"/>
              </a:rPr>
              <a:t>Reduce</a:t>
            </a:r>
            <a:r>
              <a:rPr lang="zh-CN" altLang="en-US" dirty="0">
                <a:latin typeface="+mn-lt"/>
              </a:rPr>
              <a:t>则对中间结果中相同“键”的所有“值”进行规约，以得到最终结果。</a:t>
            </a:r>
            <a:r>
              <a:rPr lang="en-US" altLang="zh-CN" dirty="0" err="1">
                <a:latin typeface="+mn-lt"/>
              </a:rPr>
              <a:t>MapReduce</a:t>
            </a:r>
            <a:r>
              <a:rPr lang="zh-CN" altLang="en-US" dirty="0">
                <a:latin typeface="+mn-lt"/>
              </a:rPr>
              <a:t>这样的功能划分，非常适合在大量计算机组成的分布式并行环境里进行数据处理。</a:t>
            </a:r>
            <a:endParaRPr lang="en-US" altLang="zh-CN" dirty="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887223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9416" y="1339977"/>
            <a:ext cx="5723078" cy="4967287"/>
          </a:xfrm>
        </p:spPr>
        <p:txBody>
          <a:bodyPr/>
          <a:lstStyle/>
          <a:p>
            <a:r>
              <a:rPr lang="zh-CN" altLang="en-US" dirty="0" smtClean="0"/>
              <a:t>概念</a:t>
            </a:r>
            <a:endParaRPr lang="en-US" altLang="zh-CN" dirty="0" smtClean="0"/>
          </a:p>
          <a:p>
            <a:pPr marL="0" indent="720000" algn="just">
              <a:spcBef>
                <a:spcPts val="0"/>
              </a:spcBef>
              <a:buNone/>
            </a:pPr>
            <a:r>
              <a:rPr lang="en-US" altLang="zh-CN" dirty="0"/>
              <a:t>	</a:t>
            </a:r>
            <a:r>
              <a:rPr lang="zh-CN" altLang="zh-CN" kern="1200" dirty="0">
                <a:solidFill>
                  <a:srgbClr val="000099"/>
                </a:solidFill>
              </a:rPr>
              <a:t>云计算最基本的概念是通过整合、管理、调配分布在网络各处的计算资源，并以统一的界面同时向大量的用户提供服务。借助云计算，网络服务提供者可以在瞬息之间，处理数以千万计甚至数以亿计的信息，实现和超级计算机同样强大的</a:t>
            </a:r>
            <a:r>
              <a:rPr lang="zh-CN" altLang="zh-CN" kern="1200" dirty="0" smtClean="0">
                <a:solidFill>
                  <a:srgbClr val="000099"/>
                </a:solidFill>
              </a:rPr>
              <a:t>效能</a:t>
            </a:r>
            <a:r>
              <a:rPr lang="zh-CN" altLang="en-US" kern="1200" dirty="0" smtClean="0">
                <a:solidFill>
                  <a:srgbClr val="000099"/>
                </a:solidFill>
              </a:rPr>
              <a:t>。</a:t>
            </a:r>
            <a:endParaRPr lang="zh-CN" altLang="en-US" dirty="0"/>
          </a:p>
        </p:txBody>
      </p:sp>
      <p:sp>
        <p:nvSpPr>
          <p:cNvPr id="7" name="标题 1"/>
          <p:cNvSpPr txBox="1">
            <a:spLocks/>
          </p:cNvSpPr>
          <p:nvPr/>
        </p:nvSpPr>
        <p:spPr>
          <a:xfrm>
            <a:off x="1703512" y="332656"/>
            <a:ext cx="8712968" cy="648072"/>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algn="ctr"/>
            <a:r>
              <a:rPr lang="zh-CN" altLang="en-US" b="1" dirty="0" smtClean="0">
                <a:solidFill>
                  <a:srgbClr val="000099"/>
                </a:solidFill>
              </a:rPr>
              <a:t>何为云计算</a:t>
            </a:r>
            <a:endParaRPr lang="zh-CN" altLang="en-US" b="1" dirty="0">
              <a:solidFill>
                <a:srgbClr val="000099"/>
              </a:solidFill>
            </a:endParaRPr>
          </a:p>
        </p:txBody>
      </p:sp>
      <p:pic>
        <p:nvPicPr>
          <p:cNvPr id="4" name="Picture 2" descr="1"/>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4072" y="2132856"/>
            <a:ext cx="5150961"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930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err="1" smtClean="0">
                <a:latin typeface="+mn-lt"/>
              </a:rPr>
              <a:t>MapReduce</a:t>
            </a:r>
            <a:r>
              <a:rPr lang="zh-CN" altLang="en-US" dirty="0">
                <a:latin typeface="+mn-lt"/>
              </a:rPr>
              <a:t>流程</a:t>
            </a:r>
            <a:r>
              <a:rPr lang="zh-CN" altLang="en-US" dirty="0" smtClean="0">
                <a:latin typeface="+mn-lt"/>
              </a:rPr>
              <a:t>图</a:t>
            </a:r>
            <a:endParaRPr lang="en-US" altLang="zh-CN" dirty="0" smtClean="0">
              <a:latin typeface="+mn-lt"/>
            </a:endParaRPr>
          </a:p>
          <a:p>
            <a:pPr marL="355600" lvl="1" indent="0" algn="just">
              <a:buNone/>
            </a:pPr>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endParaRPr lang="zh-CN" altLang="en-US" b="1" dirty="0">
              <a:solidFill>
                <a:srgbClr val="000099"/>
              </a:solidFill>
              <a:latin typeface="+mn-lt"/>
            </a:endParaRPr>
          </a:p>
        </p:txBody>
      </p:sp>
      <p:pic>
        <p:nvPicPr>
          <p:cNvPr id="7" name="Picture 2" descr="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616" y="2132856"/>
            <a:ext cx="6564006" cy="339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9123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en-US" altLang="zh-CN" dirty="0" err="1" smtClean="0">
                <a:latin typeface="+mn-lt"/>
              </a:rPr>
              <a:t>MapReduce</a:t>
            </a:r>
            <a:r>
              <a:rPr lang="zh-CN" altLang="en-US" dirty="0" smtClean="0">
                <a:latin typeface="+mn-lt"/>
              </a:rPr>
              <a:t>工作流程</a:t>
            </a:r>
            <a:endParaRPr lang="en-US" altLang="zh-CN" dirty="0" smtClean="0">
              <a:latin typeface="+mn-lt"/>
            </a:endParaRPr>
          </a:p>
          <a:p>
            <a:pPr lvl="1" algn="just"/>
            <a:r>
              <a:rPr lang="zh-CN" altLang="zh-CN" dirty="0">
                <a:latin typeface="+mn-lt"/>
              </a:rPr>
              <a:t>用户按照一定的规则指定程序的输入和输出目录，并提交到</a:t>
            </a:r>
            <a:r>
              <a:rPr lang="en-US" altLang="zh-CN" dirty="0" err="1">
                <a:latin typeface="+mn-lt"/>
              </a:rPr>
              <a:t>Hadoop</a:t>
            </a:r>
            <a:r>
              <a:rPr lang="zh-CN" altLang="zh-CN" dirty="0">
                <a:latin typeface="+mn-lt"/>
              </a:rPr>
              <a:t>集群</a:t>
            </a:r>
            <a:r>
              <a:rPr lang="zh-CN" altLang="zh-CN" dirty="0" smtClean="0">
                <a:latin typeface="+mn-lt"/>
              </a:rPr>
              <a:t>中</a:t>
            </a:r>
            <a:r>
              <a:rPr lang="zh-CN" altLang="en-US" dirty="0">
                <a:latin typeface="+mn-lt"/>
              </a:rPr>
              <a:t>，</a:t>
            </a:r>
            <a:r>
              <a:rPr lang="en-US" altLang="zh-CN" dirty="0" err="1" smtClean="0">
                <a:latin typeface="+mn-lt"/>
              </a:rPr>
              <a:t>Hadoop</a:t>
            </a:r>
            <a:r>
              <a:rPr lang="zh-CN" altLang="zh-CN" dirty="0">
                <a:latin typeface="+mn-lt"/>
              </a:rPr>
              <a:t>将输入数据切分成若干个输入分片，并将每个分片交给一个</a:t>
            </a:r>
            <a:r>
              <a:rPr lang="en-US" altLang="zh-CN" dirty="0">
                <a:latin typeface="+mn-lt"/>
              </a:rPr>
              <a:t>Map Task</a:t>
            </a:r>
            <a:r>
              <a:rPr lang="zh-CN" altLang="zh-CN" dirty="0">
                <a:latin typeface="+mn-lt"/>
              </a:rPr>
              <a:t>处理；</a:t>
            </a:r>
            <a:r>
              <a:rPr lang="en-US" altLang="zh-CN" dirty="0">
                <a:latin typeface="+mn-lt"/>
              </a:rPr>
              <a:t>Map Task</a:t>
            </a:r>
            <a:r>
              <a:rPr lang="zh-CN" altLang="zh-CN" dirty="0">
                <a:latin typeface="+mn-lt"/>
              </a:rPr>
              <a:t>不断地从对应的分片中解析出键</a:t>
            </a:r>
            <a:r>
              <a:rPr lang="en-US" altLang="zh-CN" dirty="0">
                <a:latin typeface="+mn-lt"/>
              </a:rPr>
              <a:t>-</a:t>
            </a:r>
            <a:r>
              <a:rPr lang="zh-CN" altLang="zh-CN" dirty="0">
                <a:latin typeface="+mn-lt"/>
              </a:rPr>
              <a:t>值对（</a:t>
            </a:r>
            <a:r>
              <a:rPr lang="en-US" altLang="zh-CN" dirty="0">
                <a:latin typeface="+mn-lt"/>
              </a:rPr>
              <a:t>&lt;key</a:t>
            </a:r>
            <a:r>
              <a:rPr lang="zh-CN" altLang="zh-CN" dirty="0">
                <a:latin typeface="+mn-lt"/>
              </a:rPr>
              <a:t>，</a:t>
            </a:r>
            <a:r>
              <a:rPr lang="en-US" altLang="zh-CN" dirty="0">
                <a:latin typeface="+mn-lt"/>
              </a:rPr>
              <a:t>value&gt;</a:t>
            </a:r>
            <a:r>
              <a:rPr lang="zh-CN" altLang="zh-CN" dirty="0">
                <a:latin typeface="+mn-lt"/>
              </a:rPr>
              <a:t>），进行处理；根据</a:t>
            </a:r>
            <a:r>
              <a:rPr lang="en-US" altLang="zh-CN" dirty="0">
                <a:latin typeface="+mn-lt"/>
              </a:rPr>
              <a:t>Reduce Task</a:t>
            </a:r>
            <a:r>
              <a:rPr lang="zh-CN" altLang="zh-CN" dirty="0">
                <a:latin typeface="+mn-lt"/>
              </a:rPr>
              <a:t>个数将结果分成若干个分片写到本地磁盘；同时，每个</a:t>
            </a:r>
            <a:r>
              <a:rPr lang="en-US" altLang="zh-CN" dirty="0">
                <a:latin typeface="+mn-lt"/>
              </a:rPr>
              <a:t>Reduce Task</a:t>
            </a:r>
            <a:r>
              <a:rPr lang="zh-CN" altLang="zh-CN" dirty="0">
                <a:latin typeface="+mn-lt"/>
              </a:rPr>
              <a:t>从每个</a:t>
            </a:r>
            <a:r>
              <a:rPr lang="en-US" altLang="zh-CN" dirty="0">
                <a:latin typeface="+mn-lt"/>
              </a:rPr>
              <a:t>Map Task</a:t>
            </a:r>
            <a:r>
              <a:rPr lang="zh-CN" altLang="zh-CN" dirty="0">
                <a:latin typeface="+mn-lt"/>
              </a:rPr>
              <a:t>上读取属于自己的分片，然后使用基于排序的方法将</a:t>
            </a:r>
            <a:r>
              <a:rPr lang="en-US" altLang="zh-CN" dirty="0">
                <a:latin typeface="+mn-lt"/>
              </a:rPr>
              <a:t>key</a:t>
            </a:r>
            <a:r>
              <a:rPr lang="zh-CN" altLang="zh-CN" dirty="0">
                <a:latin typeface="+mn-lt"/>
              </a:rPr>
              <a:t>相同的数据聚集在一起，调用函数处理，并将结果输出到文件中。</a:t>
            </a:r>
          </a:p>
          <a:p>
            <a:pPr lvl="1" algn="just"/>
            <a:endParaRPr lang="en-US" altLang="zh-CN" dirty="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718924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latin typeface="+mn-lt"/>
              </a:rPr>
              <a:t>什么是</a:t>
            </a:r>
            <a:r>
              <a:rPr lang="en-US" altLang="zh-CN" dirty="0" smtClean="0">
                <a:latin typeface="+mn-lt"/>
              </a:rPr>
              <a:t>Yarn</a:t>
            </a:r>
          </a:p>
          <a:p>
            <a:pPr lvl="1" algn="just"/>
            <a:r>
              <a:rPr lang="en-US" altLang="zh-CN" dirty="0" smtClean="0"/>
              <a:t>Yarn</a:t>
            </a:r>
            <a:r>
              <a:rPr lang="zh-CN" altLang="en-US" dirty="0"/>
              <a:t>是</a:t>
            </a:r>
            <a:r>
              <a:rPr lang="en-US" altLang="zh-CN" dirty="0" err="1"/>
              <a:t>Hadoop</a:t>
            </a:r>
            <a:r>
              <a:rPr lang="zh-CN" altLang="en-US" dirty="0"/>
              <a:t>中开发的一个资源管理框架，主要用于改善之前</a:t>
            </a:r>
            <a:r>
              <a:rPr lang="en-US" altLang="zh-CN" dirty="0" err="1"/>
              <a:t>Hadoop</a:t>
            </a:r>
            <a:r>
              <a:rPr lang="zh-CN" altLang="en-US" dirty="0"/>
              <a:t>版本中的一些问题，是一个比较通用的分布式集群资源管理框架。</a:t>
            </a:r>
            <a:r>
              <a:rPr lang="en-US" altLang="zh-CN" dirty="0"/>
              <a:t>Yarn</a:t>
            </a:r>
            <a:r>
              <a:rPr lang="zh-CN" altLang="en-US" dirty="0"/>
              <a:t>也是典型的</a:t>
            </a:r>
            <a:r>
              <a:rPr lang="en-US" altLang="zh-CN" dirty="0"/>
              <a:t>Master-Slave</a:t>
            </a:r>
            <a:r>
              <a:rPr lang="zh-CN" altLang="en-US" dirty="0"/>
              <a:t>架构，一个集群由一个主节点和若干个从节点组成，主节点称为</a:t>
            </a:r>
            <a:r>
              <a:rPr lang="en-US" altLang="zh-CN" dirty="0"/>
              <a:t>Resource Manager</a:t>
            </a:r>
            <a:r>
              <a:rPr lang="zh-CN" altLang="en-US" dirty="0"/>
              <a:t>，从节点称为</a:t>
            </a:r>
            <a:r>
              <a:rPr lang="en-US" altLang="zh-CN" dirty="0"/>
              <a:t>Node Manager</a:t>
            </a:r>
            <a:r>
              <a:rPr lang="zh-CN" altLang="en-US" dirty="0"/>
              <a:t>，运行在每一个从节点上。</a:t>
            </a:r>
          </a:p>
          <a:p>
            <a:pPr lvl="1" algn="just"/>
            <a:r>
              <a:rPr lang="en-US" altLang="zh-CN" dirty="0"/>
              <a:t>Yarn</a:t>
            </a:r>
            <a:r>
              <a:rPr lang="zh-CN" altLang="en-US" dirty="0"/>
              <a:t>的调度策略是以插件的方式运行，用户可以开发自己的调度策略，目前系统内置了</a:t>
            </a:r>
            <a:r>
              <a:rPr lang="en-US" altLang="zh-CN" dirty="0"/>
              <a:t>3</a:t>
            </a:r>
            <a:r>
              <a:rPr lang="zh-CN" altLang="en-US" dirty="0"/>
              <a:t>种调度策略。</a:t>
            </a:r>
          </a:p>
          <a:p>
            <a:pPr lvl="1" algn="just"/>
            <a:endParaRPr lang="en-US" altLang="zh-CN" dirty="0" smtClean="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744869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smtClean="0">
                <a:latin typeface="+mn-lt"/>
              </a:rPr>
              <a:t>Yarn</a:t>
            </a:r>
            <a:r>
              <a:rPr lang="zh-CN" altLang="en-US" dirty="0" smtClean="0">
                <a:latin typeface="+mn-lt"/>
              </a:rPr>
              <a:t>工作流程图</a:t>
            </a:r>
            <a:endParaRPr lang="en-US" altLang="zh-CN" dirty="0" smtClean="0">
              <a:latin typeface="+mn-lt"/>
            </a:endParaRPr>
          </a:p>
          <a:p>
            <a:pPr marL="355600" lvl="1" indent="0" algn="just">
              <a:buNone/>
            </a:pPr>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endParaRPr lang="zh-CN" altLang="en-US" b="1" dirty="0">
              <a:solidFill>
                <a:srgbClr val="000099"/>
              </a:solidFill>
              <a:latin typeface="+mn-lt"/>
            </a:endParaRPr>
          </a:p>
        </p:txBody>
      </p:sp>
      <p:pic>
        <p:nvPicPr>
          <p:cNvPr id="5" name="Picture 2" descr="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8" y="2037416"/>
            <a:ext cx="5256584" cy="440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29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smtClean="0">
                <a:latin typeface="+mn-lt"/>
              </a:rPr>
              <a:t>Yarn</a:t>
            </a:r>
            <a:r>
              <a:rPr lang="zh-CN" altLang="en-US" dirty="0" smtClean="0">
                <a:latin typeface="+mn-lt"/>
              </a:rPr>
              <a:t>三种调度策略</a:t>
            </a:r>
            <a:endParaRPr lang="en-US" altLang="zh-CN" dirty="0" smtClean="0">
              <a:latin typeface="+mn-lt"/>
            </a:endParaRPr>
          </a:p>
          <a:p>
            <a:pPr lvl="1" algn="just"/>
            <a:r>
              <a:rPr lang="en-US" altLang="zh-CN" dirty="0">
                <a:solidFill>
                  <a:srgbClr val="FF0000"/>
                </a:solidFill>
                <a:latin typeface="+mn-lt"/>
              </a:rPr>
              <a:t>FIFO Scheduler</a:t>
            </a:r>
            <a:r>
              <a:rPr lang="zh-CN" altLang="zh-CN" dirty="0">
                <a:solidFill>
                  <a:srgbClr val="FF0000"/>
                </a:solidFill>
                <a:latin typeface="+mn-lt"/>
              </a:rPr>
              <a:t>（先进先出调度器）</a:t>
            </a:r>
            <a:r>
              <a:rPr lang="en-US" altLang="zh-CN" dirty="0">
                <a:solidFill>
                  <a:srgbClr val="FF0000"/>
                </a:solidFill>
                <a:latin typeface="+mn-lt"/>
              </a:rPr>
              <a:t>  </a:t>
            </a:r>
            <a:r>
              <a:rPr lang="zh-CN" altLang="zh-CN" dirty="0">
                <a:latin typeface="+mn-lt"/>
              </a:rPr>
              <a:t>最简单的策略，只有一个队列，先来的任务先执行。优势是逻辑简单，劣势是大任务可能执行时间较长，导致小任务要等待。</a:t>
            </a:r>
          </a:p>
          <a:p>
            <a:pPr lvl="1" algn="just"/>
            <a:r>
              <a:rPr lang="en-US" altLang="zh-CN" dirty="0">
                <a:solidFill>
                  <a:srgbClr val="FF0000"/>
                </a:solidFill>
                <a:latin typeface="+mn-lt"/>
              </a:rPr>
              <a:t>Capacity Scheduler</a:t>
            </a:r>
            <a:r>
              <a:rPr lang="zh-CN" altLang="zh-CN" dirty="0">
                <a:solidFill>
                  <a:srgbClr val="FF0000"/>
                </a:solidFill>
                <a:latin typeface="+mn-lt"/>
              </a:rPr>
              <a:t>（容量调度器）</a:t>
            </a:r>
            <a:r>
              <a:rPr lang="en-US" altLang="zh-CN" dirty="0">
                <a:solidFill>
                  <a:srgbClr val="FF0000"/>
                </a:solidFill>
                <a:latin typeface="+mn-lt"/>
              </a:rPr>
              <a:t>  </a:t>
            </a:r>
            <a:r>
              <a:rPr lang="zh-CN" altLang="zh-CN" dirty="0">
                <a:latin typeface="+mn-lt"/>
              </a:rPr>
              <a:t>有多个队列，不同队列分配不同的资源，用户可以选择将任务提交到哪一个队列中。最简单的就是分两个队列，一个队列分配少量资源，专门用来执行可以迅速返回的小任务；另外一个队列分配较多的资源，专门用于执行耗时耗资源的大任务，</a:t>
            </a:r>
            <a:r>
              <a:rPr lang="en-US" altLang="zh-CN" dirty="0" err="1">
                <a:latin typeface="+mn-lt"/>
              </a:rPr>
              <a:t>Hadoop</a:t>
            </a:r>
            <a:r>
              <a:rPr lang="zh-CN" altLang="zh-CN" dirty="0">
                <a:latin typeface="+mn-lt"/>
              </a:rPr>
              <a:t>默认使用该策略。</a:t>
            </a:r>
          </a:p>
          <a:p>
            <a:pPr lvl="1" algn="just"/>
            <a:endParaRPr lang="en-US" altLang="zh-CN" dirty="0" smtClean="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4145275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en-US" altLang="zh-CN" dirty="0" smtClean="0">
                <a:latin typeface="+mn-lt"/>
              </a:rPr>
              <a:t>Yarn</a:t>
            </a:r>
            <a:r>
              <a:rPr lang="zh-CN" altLang="en-US" dirty="0" smtClean="0">
                <a:latin typeface="+mn-lt"/>
              </a:rPr>
              <a:t>三种调度策略</a:t>
            </a:r>
            <a:endParaRPr lang="en-US" altLang="zh-CN" dirty="0" smtClean="0">
              <a:latin typeface="+mn-lt"/>
            </a:endParaRPr>
          </a:p>
          <a:p>
            <a:pPr lvl="1" algn="just"/>
            <a:r>
              <a:rPr lang="en-US" altLang="zh-CN" dirty="0" smtClean="0">
                <a:latin typeface="+mn-lt"/>
              </a:rPr>
              <a:t>Fair </a:t>
            </a:r>
            <a:r>
              <a:rPr lang="en-US" altLang="zh-CN" dirty="0">
                <a:latin typeface="+mn-lt"/>
              </a:rPr>
              <a:t>Scheduler</a:t>
            </a:r>
            <a:r>
              <a:rPr lang="zh-CN" altLang="zh-CN" dirty="0">
                <a:latin typeface="+mn-lt"/>
              </a:rPr>
              <a:t>（公平调度器）</a:t>
            </a:r>
            <a:r>
              <a:rPr lang="en-US" altLang="zh-CN" dirty="0">
                <a:latin typeface="+mn-lt"/>
              </a:rPr>
              <a:t>  </a:t>
            </a:r>
            <a:r>
              <a:rPr lang="zh-CN" altLang="zh-CN" dirty="0">
                <a:latin typeface="+mn-lt"/>
              </a:rPr>
              <a:t>动态平衡每个任务所使用的资源。例如，当系统内只有一个任务时，就分给他所有资源，如果有第二个任务提交了，就从第一个任务的资源中回收一半，分给第二个任务，以此类推。</a:t>
            </a:r>
          </a:p>
          <a:p>
            <a:pPr lvl="1" algn="just"/>
            <a:endParaRPr lang="en-US" altLang="zh-CN" dirty="0" smtClean="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232388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257375"/>
          </a:xfrm>
        </p:spPr>
        <p:txBody>
          <a:bodyPr/>
          <a:lstStyle/>
          <a:p>
            <a:pPr algn="just"/>
            <a:r>
              <a:rPr lang="zh-CN" altLang="en-US" dirty="0" smtClean="0">
                <a:latin typeface="+mn-lt"/>
              </a:rPr>
              <a:t>什么是</a:t>
            </a:r>
            <a:r>
              <a:rPr lang="en-US" altLang="zh-CN" dirty="0">
                <a:latin typeface="+mn-lt"/>
              </a:rPr>
              <a:t>Spark</a:t>
            </a:r>
            <a:endParaRPr lang="en-US" altLang="zh-CN" dirty="0" smtClean="0">
              <a:latin typeface="+mn-lt"/>
            </a:endParaRPr>
          </a:p>
          <a:p>
            <a:pPr lvl="1" algn="just"/>
            <a:r>
              <a:rPr lang="en-US" altLang="zh-CN" dirty="0" smtClean="0">
                <a:latin typeface="+mn-lt"/>
              </a:rPr>
              <a:t>Apache </a:t>
            </a:r>
            <a:r>
              <a:rPr lang="en-US" altLang="zh-CN" dirty="0">
                <a:latin typeface="+mn-lt"/>
              </a:rPr>
              <a:t>Spark</a:t>
            </a:r>
            <a:r>
              <a:rPr lang="zh-CN" altLang="zh-CN" dirty="0">
                <a:latin typeface="+mn-lt"/>
              </a:rPr>
              <a:t>是一种快速的集群计算技术，专为快速计算而设计。它基于</a:t>
            </a:r>
            <a:r>
              <a:rPr lang="en-US" altLang="zh-CN" dirty="0" err="1">
                <a:latin typeface="+mn-lt"/>
              </a:rPr>
              <a:t>Hadoop</a:t>
            </a:r>
            <a:r>
              <a:rPr lang="en-US" altLang="zh-CN" dirty="0">
                <a:latin typeface="+mn-lt"/>
              </a:rPr>
              <a:t> </a:t>
            </a:r>
            <a:r>
              <a:rPr lang="en-US" altLang="zh-CN" dirty="0" err="1">
                <a:latin typeface="+mn-lt"/>
              </a:rPr>
              <a:t>MapReduce</a:t>
            </a:r>
            <a:r>
              <a:rPr lang="zh-CN" altLang="zh-CN" dirty="0">
                <a:latin typeface="+mn-lt"/>
              </a:rPr>
              <a:t>，扩展了</a:t>
            </a:r>
            <a:r>
              <a:rPr lang="en-US" altLang="zh-CN" dirty="0" err="1">
                <a:latin typeface="+mn-lt"/>
              </a:rPr>
              <a:t>MapReduce</a:t>
            </a:r>
            <a:r>
              <a:rPr lang="zh-CN" altLang="zh-CN" dirty="0">
                <a:latin typeface="+mn-lt"/>
              </a:rPr>
              <a:t>模型，有效地将其用于更多类型的计算，包括交互式查询和流处理。</a:t>
            </a:r>
            <a:r>
              <a:rPr lang="en-US" altLang="zh-CN" dirty="0">
                <a:latin typeface="+mn-lt"/>
              </a:rPr>
              <a:t>Spark</a:t>
            </a:r>
            <a:r>
              <a:rPr lang="zh-CN" altLang="zh-CN" dirty="0">
                <a:latin typeface="+mn-lt"/>
              </a:rPr>
              <a:t>的主要特性是它的内存中存在集群计算，提高了应用程序的处理速度。</a:t>
            </a:r>
          </a:p>
          <a:p>
            <a:pPr lvl="1" algn="just"/>
            <a:r>
              <a:rPr lang="en-US" altLang="zh-CN" dirty="0">
                <a:latin typeface="+mn-lt"/>
              </a:rPr>
              <a:t>Spark</a:t>
            </a:r>
            <a:r>
              <a:rPr lang="zh-CN" altLang="zh-CN" dirty="0">
                <a:latin typeface="+mn-lt"/>
              </a:rPr>
              <a:t>旨在涵盖各种工作负载，如批处理应用程序、迭代算法、交互式查询和流式处理。除了在相应系统中支持所有这些工作负载之外，它还减少了维护单独工具的管理负担。</a:t>
            </a:r>
            <a:endParaRPr lang="en-US" altLang="zh-CN" dirty="0" smtClean="0">
              <a:latin typeface="+mn-lt"/>
            </a:endParaRPr>
          </a:p>
          <a:p>
            <a:pPr lvl="1" algn="just"/>
            <a:endParaRPr lang="zh-CN" altLang="zh-CN" b="0" dirty="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9.2.4  HADOOP</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7464412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6480720" cy="5518023"/>
          </a:xfrm>
        </p:spPr>
        <p:txBody>
          <a:bodyPr/>
          <a:lstStyle/>
          <a:p>
            <a:pPr algn="just"/>
            <a:r>
              <a:rPr lang="zh-CN" altLang="en-US" dirty="0">
                <a:latin typeface="+mn-lt"/>
              </a:rPr>
              <a:t>概念</a:t>
            </a:r>
            <a:endParaRPr lang="en-US" altLang="zh-CN" dirty="0" smtClean="0">
              <a:latin typeface="+mn-lt"/>
            </a:endParaRPr>
          </a:p>
          <a:p>
            <a:pPr lvl="1" algn="just"/>
            <a:r>
              <a:rPr lang="zh-CN" altLang="en-US" dirty="0">
                <a:latin typeface="+mn-ea"/>
              </a:rPr>
              <a:t>数据</a:t>
            </a:r>
            <a:r>
              <a:rPr lang="zh-CN" altLang="en-US" dirty="0" smtClean="0">
                <a:latin typeface="+mn-ea"/>
              </a:rPr>
              <a:t>挖掘技术一般</a:t>
            </a:r>
            <a:r>
              <a:rPr lang="zh-CN" altLang="en-US" dirty="0">
                <a:latin typeface="+mn-ea"/>
              </a:rPr>
              <a:t>是指从大量的数据中自动搜索隐藏于其中的有着特殊关系性的信息的</a:t>
            </a:r>
            <a:r>
              <a:rPr lang="zh-CN" altLang="en-US" dirty="0" smtClean="0">
                <a:latin typeface="+mn-ea"/>
              </a:rPr>
              <a:t>过程。</a:t>
            </a:r>
            <a:endParaRPr lang="en-US" altLang="zh-CN" dirty="0" smtClean="0">
              <a:latin typeface="+mn-ea"/>
            </a:endParaRPr>
          </a:p>
          <a:p>
            <a:pPr lvl="1" algn="just"/>
            <a:r>
              <a:rPr lang="zh-CN" altLang="en-US" dirty="0" smtClean="0">
                <a:latin typeface="+mn-ea"/>
              </a:rPr>
              <a:t>从</a:t>
            </a:r>
            <a:r>
              <a:rPr lang="zh-CN" altLang="en-US" dirty="0">
                <a:latin typeface="+mn-ea"/>
              </a:rPr>
              <a:t>技术角度来看，数据挖掘就是从大量的、不完全的、有噪声的、模糊的、随机的实际应用数据中，提取隐含在其中的、人们事先不知道的，但又是潜在有用的信息和知识的过程。</a:t>
            </a:r>
          </a:p>
          <a:p>
            <a:pPr lvl="1" algn="just"/>
            <a:endParaRPr lang="zh-CN" altLang="zh-CN" b="0" dirty="0" smtClean="0">
              <a:latin typeface="+mn-ea"/>
            </a:endParaRPr>
          </a:p>
          <a:p>
            <a:pPr lvl="1"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3074" name="Picture 2" descr="https://bkimg.cdn.bcebos.com/pic/cdbf6c81800a19d82105be7733fa828ba61e46b9?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76" y="1916832"/>
            <a:ext cx="3938104"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26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196752"/>
            <a:ext cx="10668000" cy="5518023"/>
          </a:xfrm>
        </p:spPr>
        <p:txBody>
          <a:bodyPr/>
          <a:lstStyle/>
          <a:p>
            <a:pPr algn="just"/>
            <a:r>
              <a:rPr lang="zh-CN" altLang="en-US" dirty="0">
                <a:latin typeface="+mn-lt"/>
              </a:rPr>
              <a:t>功能</a:t>
            </a:r>
            <a:endParaRPr lang="en-US" altLang="zh-CN" dirty="0" smtClean="0">
              <a:latin typeface="+mn-lt"/>
            </a:endParaRPr>
          </a:p>
          <a:p>
            <a:pPr lvl="1" algn="just"/>
            <a:r>
              <a:rPr lang="zh-CN" altLang="en-US" dirty="0">
                <a:latin typeface="+mn-ea"/>
              </a:rPr>
              <a:t>自动预测趋势和</a:t>
            </a:r>
            <a:r>
              <a:rPr lang="zh-CN" altLang="en-US" dirty="0" smtClean="0">
                <a:latin typeface="+mn-ea"/>
              </a:rPr>
              <a:t>行为  </a:t>
            </a:r>
            <a:endParaRPr lang="en-US" altLang="zh-CN" dirty="0">
              <a:latin typeface="+mn-ea"/>
            </a:endParaRPr>
          </a:p>
          <a:p>
            <a:pPr lvl="2" algn="just"/>
            <a:r>
              <a:rPr lang="zh-CN" altLang="en-US" dirty="0" smtClean="0">
                <a:solidFill>
                  <a:srgbClr val="000000"/>
                </a:solidFill>
                <a:latin typeface="+mn-ea"/>
              </a:rPr>
              <a:t>在</a:t>
            </a:r>
            <a:r>
              <a:rPr lang="zh-CN" altLang="en-US" dirty="0">
                <a:solidFill>
                  <a:srgbClr val="000000"/>
                </a:solidFill>
                <a:latin typeface="+mn-ea"/>
              </a:rPr>
              <a:t>大型数据库中寻找预测性信息，以往需要进行大量手工分析的问题如今可以迅速直接地由数据本身得出结论</a:t>
            </a:r>
            <a:r>
              <a:rPr lang="zh-CN" altLang="en-US" dirty="0" smtClean="0">
                <a:solidFill>
                  <a:srgbClr val="000000"/>
                </a:solidFill>
                <a:latin typeface="+mn-ea"/>
              </a:rPr>
              <a:t>。</a:t>
            </a:r>
            <a:endParaRPr lang="en-US" altLang="zh-CN" dirty="0">
              <a:solidFill>
                <a:srgbClr val="0070C0"/>
              </a:solidFill>
            </a:endParaRPr>
          </a:p>
          <a:p>
            <a:pPr lvl="1" algn="just"/>
            <a:r>
              <a:rPr lang="zh-CN" altLang="en-US" dirty="0">
                <a:latin typeface="+mn-ea"/>
              </a:rPr>
              <a:t>关联分析</a:t>
            </a:r>
            <a:endParaRPr lang="en-US" altLang="zh-CN" dirty="0">
              <a:latin typeface="+mn-ea"/>
            </a:endParaRPr>
          </a:p>
          <a:p>
            <a:pPr lvl="2" algn="just"/>
            <a:r>
              <a:rPr lang="zh-CN" altLang="en-US" dirty="0" smtClean="0">
                <a:solidFill>
                  <a:srgbClr val="000000"/>
                </a:solidFill>
              </a:rPr>
              <a:t>若</a:t>
            </a:r>
            <a:r>
              <a:rPr lang="zh-CN" altLang="en-US" dirty="0">
                <a:solidFill>
                  <a:srgbClr val="000000"/>
                </a:solidFill>
              </a:rPr>
              <a:t>两个或多个变量的取值之间存在某种规律性，就称为关联</a:t>
            </a:r>
            <a:r>
              <a:rPr lang="zh-CN" altLang="en-US" dirty="0" smtClean="0">
                <a:solidFill>
                  <a:srgbClr val="000000"/>
                </a:solidFill>
              </a:rPr>
              <a:t>，关联</a:t>
            </a:r>
            <a:r>
              <a:rPr lang="zh-CN" altLang="en-US" dirty="0">
                <a:solidFill>
                  <a:srgbClr val="000000"/>
                </a:solidFill>
              </a:rPr>
              <a:t>分析的目的是找出数据库中隐藏的关联网，有时并不知道数据库中数据的</a:t>
            </a:r>
            <a:r>
              <a:rPr lang="zh-CN" altLang="en-US" dirty="0" smtClean="0">
                <a:solidFill>
                  <a:srgbClr val="000000"/>
                </a:solidFill>
              </a:rPr>
              <a:t>关联函数，</a:t>
            </a:r>
            <a:r>
              <a:rPr lang="zh-CN" altLang="en-US" dirty="0">
                <a:solidFill>
                  <a:srgbClr val="000000"/>
                </a:solidFill>
              </a:rPr>
              <a:t>因此关联分析生成的规则带有可信度。</a:t>
            </a: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179957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196752"/>
            <a:ext cx="10668000" cy="5832648"/>
          </a:xfrm>
        </p:spPr>
        <p:txBody>
          <a:bodyPr/>
          <a:lstStyle/>
          <a:p>
            <a:pPr algn="just"/>
            <a:r>
              <a:rPr lang="zh-CN" altLang="en-US" dirty="0">
                <a:latin typeface="+mn-lt"/>
              </a:rPr>
              <a:t>功能</a:t>
            </a:r>
            <a:endParaRPr lang="en-US" altLang="zh-CN" dirty="0" smtClean="0">
              <a:latin typeface="+mn-lt"/>
            </a:endParaRPr>
          </a:p>
          <a:p>
            <a:pPr lvl="1" algn="just"/>
            <a:r>
              <a:rPr lang="zh-CN" altLang="en-US" dirty="0" smtClean="0">
                <a:latin typeface="+mn-ea"/>
              </a:rPr>
              <a:t>聚类分析</a:t>
            </a:r>
            <a:endParaRPr lang="en-US" altLang="zh-CN" dirty="0">
              <a:latin typeface="+mn-ea"/>
            </a:endParaRPr>
          </a:p>
          <a:p>
            <a:pPr lvl="2" algn="just"/>
            <a:r>
              <a:rPr lang="zh-CN" altLang="en-US" dirty="0" smtClean="0">
                <a:solidFill>
                  <a:srgbClr val="000000"/>
                </a:solidFill>
              </a:rPr>
              <a:t>数据库</a:t>
            </a:r>
            <a:r>
              <a:rPr lang="zh-CN" altLang="en-US" dirty="0">
                <a:solidFill>
                  <a:srgbClr val="000000"/>
                </a:solidFill>
              </a:rPr>
              <a:t>中的记录可被划分为一系列有意义的子集，即聚类。聚类</a:t>
            </a:r>
            <a:r>
              <a:rPr lang="zh-CN" altLang="en-US" dirty="0" smtClean="0">
                <a:solidFill>
                  <a:srgbClr val="000000"/>
                </a:solidFill>
              </a:rPr>
              <a:t>技术</a:t>
            </a:r>
            <a:r>
              <a:rPr lang="zh-CN" altLang="en-US" dirty="0">
                <a:solidFill>
                  <a:srgbClr val="000000"/>
                </a:solidFill>
              </a:rPr>
              <a:t>要求</a:t>
            </a:r>
            <a:r>
              <a:rPr lang="zh-CN" altLang="en-US" dirty="0" smtClean="0">
                <a:solidFill>
                  <a:srgbClr val="000000"/>
                </a:solidFill>
              </a:rPr>
              <a:t>在</a:t>
            </a:r>
            <a:r>
              <a:rPr lang="zh-CN" altLang="en-US" dirty="0">
                <a:solidFill>
                  <a:srgbClr val="000000"/>
                </a:solidFill>
              </a:rPr>
              <a:t>划分对象时不仅要考虑对象之间的距离，还要求划分出的类具有某种内涵描述，从而避免了传统技术的某些片面性。</a:t>
            </a:r>
          </a:p>
          <a:p>
            <a:pPr lvl="1" algn="just"/>
            <a:r>
              <a:rPr lang="zh-CN" altLang="en-US" dirty="0">
                <a:latin typeface="+mn-ea"/>
              </a:rPr>
              <a:t>概念描述</a:t>
            </a:r>
            <a:endParaRPr lang="en-US" altLang="zh-CN" dirty="0">
              <a:latin typeface="+mn-ea"/>
            </a:endParaRPr>
          </a:p>
          <a:p>
            <a:pPr lvl="2" algn="just"/>
            <a:r>
              <a:rPr lang="zh-CN" altLang="en-US" dirty="0">
                <a:solidFill>
                  <a:srgbClr val="000000"/>
                </a:solidFill>
              </a:rPr>
              <a:t>就是对某类对象的内涵进行描述，并概括这类对象的有关特征</a:t>
            </a:r>
            <a:r>
              <a:rPr lang="zh-CN" altLang="en-US" dirty="0" smtClean="0">
                <a:solidFill>
                  <a:srgbClr val="000000"/>
                </a:solidFill>
              </a:rPr>
              <a:t>。概念描述分为特征性描述和区别性描述，前者描述某类对象的共同特征，后者描述不同类对象之间的区别。</a:t>
            </a:r>
          </a:p>
          <a:p>
            <a:pPr lvl="1" algn="just"/>
            <a:endParaRPr lang="zh-CN" altLang="zh-CN" kern="1200" dirty="0" smtClean="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562934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703512" y="332656"/>
            <a:ext cx="8712968" cy="648072"/>
          </a:xfrm>
          <a:prstGeom prst="rect">
            <a:avLst/>
          </a:prstGeom>
        </p:spPr>
        <p:txBody>
          <a:bodyPr/>
          <a:lstStyle>
            <a:lvl1pPr algn="l" rtl="0" eaLnBrk="1" fontAlgn="base" hangingPunct="1">
              <a:spcBef>
                <a:spcPct val="0"/>
              </a:spcBef>
              <a:spcAft>
                <a:spcPct val="0"/>
              </a:spcAft>
              <a:defRPr sz="4200" baseline="0">
                <a:solidFill>
                  <a:srgbClr val="000000"/>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pPr algn="ctr"/>
            <a:r>
              <a:rPr lang="zh-CN" altLang="en-US" b="1" dirty="0" smtClean="0">
                <a:solidFill>
                  <a:srgbClr val="000099"/>
                </a:solidFill>
              </a:rPr>
              <a:t>何为云计算</a:t>
            </a:r>
            <a:endParaRPr lang="zh-CN" altLang="en-US" b="1" dirty="0">
              <a:solidFill>
                <a:srgbClr val="000099"/>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488" y="2348880"/>
            <a:ext cx="2743438" cy="274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360" y="1700808"/>
            <a:ext cx="6587232"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730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a:latin typeface="+mn-lt"/>
              </a:rPr>
              <a:t>功能</a:t>
            </a:r>
            <a:endParaRPr lang="en-US" altLang="zh-CN" dirty="0" smtClean="0">
              <a:latin typeface="+mn-lt"/>
            </a:endParaRPr>
          </a:p>
          <a:p>
            <a:pPr lvl="1" algn="just"/>
            <a:r>
              <a:rPr lang="zh-CN" altLang="en-US" dirty="0">
                <a:latin typeface="+mn-ea"/>
              </a:rPr>
              <a:t>偏差</a:t>
            </a:r>
            <a:r>
              <a:rPr lang="zh-CN" altLang="en-US" dirty="0" smtClean="0">
                <a:latin typeface="+mn-ea"/>
              </a:rPr>
              <a:t>检测</a:t>
            </a:r>
            <a:endParaRPr lang="en-US" altLang="zh-CN" dirty="0" smtClean="0">
              <a:latin typeface="+mn-ea"/>
            </a:endParaRPr>
          </a:p>
          <a:p>
            <a:pPr lvl="2" algn="just"/>
            <a:r>
              <a:rPr lang="zh-CN" altLang="en-US" dirty="0" smtClean="0">
                <a:solidFill>
                  <a:srgbClr val="000000"/>
                </a:solidFill>
              </a:rPr>
              <a:t>数据库</a:t>
            </a:r>
            <a:r>
              <a:rPr lang="zh-CN" altLang="en-US" dirty="0">
                <a:solidFill>
                  <a:srgbClr val="000000"/>
                </a:solidFill>
              </a:rPr>
              <a:t>中的数据常有一些异常记录，从数据库中检测这些偏差很有意义。偏差包括很多潜在的知识，如分类中的反常实例、不满足规则的特例、观测结果与模型预测值的偏差、量值随时间的变化等。偏差检测的基本方法是寻找观测结果与参照值之间有意义的差别。</a:t>
            </a: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1587957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smtClean="0">
                <a:latin typeface="+mn-lt"/>
              </a:rPr>
              <a:t>常用技术</a:t>
            </a:r>
            <a:endParaRPr lang="en-US" altLang="zh-CN" dirty="0" smtClean="0">
              <a:latin typeface="+mn-lt"/>
            </a:endParaRPr>
          </a:p>
          <a:p>
            <a:pPr lvl="1" algn="just"/>
            <a:r>
              <a:rPr lang="zh-CN" altLang="en-US" dirty="0">
                <a:latin typeface="+mn-ea"/>
              </a:rPr>
              <a:t>常用的数据挖掘技术包括关联分析、序列分析、分类分析、聚类分析、预测分析及时间序列分析等。</a:t>
            </a:r>
          </a:p>
          <a:p>
            <a:pPr lvl="2" algn="just"/>
            <a:r>
              <a:rPr lang="zh-CN" altLang="en-US" dirty="0">
                <a:solidFill>
                  <a:srgbClr val="FF0000"/>
                </a:solidFill>
              </a:rPr>
              <a:t>关联分析  </a:t>
            </a:r>
            <a:r>
              <a:rPr lang="zh-CN" altLang="en-US" dirty="0">
                <a:solidFill>
                  <a:srgbClr val="000000"/>
                </a:solidFill>
              </a:rPr>
              <a:t>主要用于发现不同事件之间的关联性，即一个事件发生的同时，另一个事件也经常发生。关联分析的重点在于快速发现那些有实用价值的关联发生的事件，其主要依据是事件发生的概率和条件概率应该符合一定的统计意义</a:t>
            </a:r>
            <a:r>
              <a:rPr lang="zh-CN" altLang="en-US" dirty="0" smtClean="0">
                <a:solidFill>
                  <a:srgbClr val="000000"/>
                </a:solidFill>
              </a:rPr>
              <a:t>。</a:t>
            </a:r>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61934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smtClean="0">
                <a:latin typeface="+mn-lt"/>
              </a:rPr>
              <a:t>常用技术</a:t>
            </a:r>
            <a:endParaRPr lang="en-US" altLang="zh-CN" dirty="0" smtClean="0">
              <a:latin typeface="+mn-lt"/>
            </a:endParaRPr>
          </a:p>
          <a:p>
            <a:pPr lvl="2" algn="just"/>
            <a:r>
              <a:rPr lang="zh-CN" altLang="en-US" dirty="0">
                <a:solidFill>
                  <a:srgbClr val="FF0000"/>
                </a:solidFill>
              </a:rPr>
              <a:t>序列分析  </a:t>
            </a:r>
            <a:r>
              <a:rPr lang="zh-CN" altLang="en-US" dirty="0">
                <a:solidFill>
                  <a:srgbClr val="000000"/>
                </a:solidFill>
              </a:rPr>
              <a:t>主要用于发现一定时间间隔内接连发生的事件。这些事件构成一个序列，发现的序列应该具有普遍意义，其依据除了统计上的概率之外，还要加上时间的约束</a:t>
            </a:r>
            <a:r>
              <a:rPr lang="zh-CN" altLang="en-US" dirty="0" smtClean="0">
                <a:solidFill>
                  <a:srgbClr val="000000"/>
                </a:solidFill>
              </a:rPr>
              <a:t>。</a:t>
            </a:r>
            <a:endParaRPr lang="en-US" altLang="zh-CN" dirty="0" smtClean="0">
              <a:solidFill>
                <a:srgbClr val="000000"/>
              </a:solidFill>
            </a:endParaRPr>
          </a:p>
          <a:p>
            <a:pPr lvl="2" algn="just"/>
            <a:r>
              <a:rPr lang="zh-CN" altLang="en-US" dirty="0">
                <a:solidFill>
                  <a:srgbClr val="FF0000"/>
                </a:solidFill>
              </a:rPr>
              <a:t>分类分析  </a:t>
            </a:r>
            <a:r>
              <a:rPr lang="zh-CN" altLang="en-US" dirty="0">
                <a:solidFill>
                  <a:srgbClr val="000000"/>
                </a:solidFill>
              </a:rPr>
              <a:t>通过分析具有类别的样本的特点，得到决定样本属于各种类别的规则或方法。其主要方法有基于统计学的贝叶斯方法、神经网络方法、决策树方法及支持向量机等。</a:t>
            </a: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459812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smtClean="0">
                <a:latin typeface="+mn-lt"/>
              </a:rPr>
              <a:t>常用技术</a:t>
            </a:r>
            <a:endParaRPr lang="en-US" altLang="zh-CN" dirty="0" smtClean="0">
              <a:latin typeface="+mn-lt"/>
            </a:endParaRPr>
          </a:p>
          <a:p>
            <a:pPr lvl="2" algn="just"/>
            <a:r>
              <a:rPr lang="zh-CN" altLang="en-US" dirty="0">
                <a:solidFill>
                  <a:srgbClr val="FF0000"/>
                </a:solidFill>
              </a:rPr>
              <a:t>聚类分析  </a:t>
            </a:r>
            <a:r>
              <a:rPr lang="zh-CN" altLang="en-US" dirty="0" smtClean="0">
                <a:solidFill>
                  <a:srgbClr val="000000"/>
                </a:solidFill>
              </a:rPr>
              <a:t>根据</a:t>
            </a:r>
            <a:r>
              <a:rPr lang="zh-CN" altLang="en-US" dirty="0">
                <a:solidFill>
                  <a:srgbClr val="000000"/>
                </a:solidFill>
              </a:rPr>
              <a:t>物以类聚的原理，将本身没有类别的样本聚集成不同的组，</a:t>
            </a:r>
            <a:r>
              <a:rPr lang="zh-CN" altLang="en-US" dirty="0" smtClean="0">
                <a:solidFill>
                  <a:srgbClr val="000000"/>
                </a:solidFill>
              </a:rPr>
              <a:t>并对</a:t>
            </a:r>
            <a:r>
              <a:rPr lang="zh-CN" altLang="en-US" dirty="0">
                <a:solidFill>
                  <a:srgbClr val="000000"/>
                </a:solidFill>
              </a:rPr>
              <a:t>每一个这样的组进行描述的过程</a:t>
            </a:r>
            <a:r>
              <a:rPr lang="zh-CN" altLang="en-US" dirty="0" smtClean="0">
                <a:solidFill>
                  <a:srgbClr val="000000"/>
                </a:solidFill>
              </a:rPr>
              <a:t>。</a:t>
            </a:r>
            <a:endParaRPr lang="en-US" altLang="zh-CN" dirty="0" smtClean="0">
              <a:solidFill>
                <a:srgbClr val="000000"/>
              </a:solidFill>
            </a:endParaRPr>
          </a:p>
          <a:p>
            <a:pPr lvl="2" algn="just"/>
            <a:r>
              <a:rPr lang="zh-CN" altLang="en-US" dirty="0" smtClean="0">
                <a:solidFill>
                  <a:srgbClr val="FF0000"/>
                </a:solidFill>
              </a:rPr>
              <a:t>预测分析  </a:t>
            </a:r>
            <a:r>
              <a:rPr lang="zh-CN" altLang="en-US" dirty="0" smtClean="0">
                <a:solidFill>
                  <a:srgbClr val="000000"/>
                </a:solidFill>
              </a:rPr>
              <a:t>预测</a:t>
            </a:r>
            <a:r>
              <a:rPr lang="zh-CN" altLang="en-US" dirty="0">
                <a:solidFill>
                  <a:srgbClr val="000000"/>
                </a:solidFill>
              </a:rPr>
              <a:t>与分类类似，但预测是根据样本的已知特征估算某个连续类型的变量的取值过程，而分类则只是用于判别样本所属的离散类别而已。预测常用的技术是回归分析</a:t>
            </a:r>
            <a:r>
              <a:rPr lang="zh-CN" altLang="en-US" dirty="0" smtClean="0">
                <a:solidFill>
                  <a:srgbClr val="000000"/>
                </a:solidFill>
              </a:rPr>
              <a:t>。</a:t>
            </a:r>
            <a:endParaRPr lang="en-US" altLang="zh-CN" dirty="0" smtClean="0">
              <a:solidFill>
                <a:srgbClr val="000000"/>
              </a:solidFill>
            </a:endParaRPr>
          </a:p>
          <a:p>
            <a:pPr lvl="2" algn="just"/>
            <a:r>
              <a:rPr lang="zh-CN" altLang="en-US" dirty="0">
                <a:solidFill>
                  <a:srgbClr val="FF0000"/>
                </a:solidFill>
              </a:rPr>
              <a:t>时间序列分析</a:t>
            </a:r>
            <a:r>
              <a:rPr lang="zh-CN" altLang="en-US" dirty="0">
                <a:solidFill>
                  <a:srgbClr val="000000"/>
                </a:solidFill>
              </a:rPr>
              <a:t>  时间序列分析的是随时间而变化的事件序列，目的是预测未来发展趋势，或者寻找相似发展模式，或者是发现周期性发展规律。</a:t>
            </a: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9.2.5  </a:t>
            </a:r>
            <a:r>
              <a:rPr lang="zh-CN" altLang="en-US" b="1" dirty="0">
                <a:solidFill>
                  <a:srgbClr val="000099"/>
                </a:solidFill>
                <a:latin typeface="+mn-lt"/>
              </a:rPr>
              <a:t>数据挖掘</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0299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392" y="2132856"/>
            <a:ext cx="5040560" cy="21602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9900" indent="-469900">
              <a:lnSpc>
                <a:spcPts val="4500"/>
              </a:lnSpc>
            </a:pPr>
            <a:r>
              <a:rPr lang="en-US" altLang="zh-CN" sz="3600" kern="1200" dirty="0">
                <a:latin typeface="+mn-lt"/>
              </a:rPr>
              <a:t> 9.3.1	 </a:t>
            </a:r>
            <a:r>
              <a:rPr lang="zh-CN" altLang="zh-CN" sz="3600" kern="1200" dirty="0">
                <a:latin typeface="+mn-lt"/>
              </a:rPr>
              <a:t>智能决策</a:t>
            </a:r>
            <a:r>
              <a:rPr lang="zh-CN" altLang="zh-CN" sz="3600" kern="1200" dirty="0" smtClean="0">
                <a:latin typeface="+mn-lt"/>
              </a:rPr>
              <a:t>概述</a:t>
            </a:r>
            <a:endParaRPr lang="en-US" altLang="zh-CN" sz="3600" kern="1200" dirty="0">
              <a:latin typeface="+mn-lt"/>
            </a:endParaRPr>
          </a:p>
          <a:p>
            <a:pPr marL="469900" indent="-469900">
              <a:lnSpc>
                <a:spcPts val="4500"/>
              </a:lnSpc>
            </a:pPr>
            <a:r>
              <a:rPr lang="en-US" altLang="zh-CN" sz="3600" kern="1200" dirty="0">
                <a:latin typeface="+mn-lt"/>
              </a:rPr>
              <a:t> 9.3.2	 </a:t>
            </a:r>
            <a:r>
              <a:rPr lang="zh-CN" altLang="en-US" sz="3600" kern="1200" dirty="0">
                <a:latin typeface="+mn-lt"/>
              </a:rPr>
              <a:t>应用案例</a:t>
            </a:r>
            <a:endParaRPr lang="en-US" altLang="zh-CN" sz="3600" kern="1200"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968" y="1791419"/>
            <a:ext cx="5644770" cy="386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9.3  </a:t>
            </a:r>
            <a:r>
              <a:rPr lang="zh-CN" altLang="en-US" b="1" dirty="0">
                <a:solidFill>
                  <a:srgbClr val="000099"/>
                </a:solidFill>
                <a:latin typeface="+mn-lt"/>
              </a:rPr>
              <a:t>智能决策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4163856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additive="base">
                                        <p:cTn id="17" dur="500" fill="hold"/>
                                        <p:tgtEl>
                                          <p:spTgt spid="5122"/>
                                        </p:tgtEl>
                                        <p:attrNameLst>
                                          <p:attrName>ppt_x</p:attrName>
                                        </p:attrNameLst>
                                      </p:cBhvr>
                                      <p:tavLst>
                                        <p:tav tm="0">
                                          <p:val>
                                            <p:strVal val="#ppt_x"/>
                                          </p:val>
                                        </p:tav>
                                        <p:tav tm="100000">
                                          <p:val>
                                            <p:strVal val="#ppt_x"/>
                                          </p:val>
                                        </p:tav>
                                      </p:tavLst>
                                    </p:anim>
                                    <p:anim calcmode="lin" valueType="num">
                                      <p:cBhvr additive="base">
                                        <p:cTn id="1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smtClean="0">
                <a:latin typeface="+mn-lt"/>
              </a:rPr>
              <a:t>概述</a:t>
            </a:r>
            <a:endParaRPr lang="en-US" altLang="zh-CN" dirty="0">
              <a:latin typeface="+mn-lt"/>
            </a:endParaRPr>
          </a:p>
          <a:p>
            <a:pPr lvl="1" algn="just"/>
            <a:r>
              <a:rPr lang="zh-CN" altLang="en-US" dirty="0"/>
              <a:t>在物联网中，所有物理空间的对象，无论是智能的物体还是非智能的物体，都可以参与到物联网的感知、通信和计算过程之中，计算机在获取海量数据的基础上，通过对物理空间的建模和数据挖掘，提取对人类处理物理世界的执行设备，实现对物理世界的智能处理。这种从感知物理世界的原始数据信息，到人类处理物理世界问题的智能行为，形成了一个从感知、通信、计算、挖掘、智能决策到智能控制的闭环过程中</a:t>
            </a:r>
            <a:r>
              <a:rPr lang="zh-CN" altLang="en-US" dirty="0">
                <a:solidFill>
                  <a:srgbClr val="000000"/>
                </a:solidFill>
              </a:rPr>
              <a:t>。</a:t>
            </a:r>
          </a:p>
          <a:p>
            <a:pPr lvl="1" algn="just"/>
            <a:endParaRPr lang="en-US" altLang="zh-CN" dirty="0" smtClean="0">
              <a:solidFill>
                <a:srgbClr val="000000"/>
              </a:solidFill>
            </a:endParaRP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9.3  </a:t>
            </a:r>
            <a:r>
              <a:rPr lang="zh-CN" altLang="en-US" b="1" dirty="0">
                <a:solidFill>
                  <a:srgbClr val="000099"/>
                </a:solidFill>
                <a:latin typeface="+mn-lt"/>
              </a:rPr>
              <a:t>智能决策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20214071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algn="just"/>
            <a:r>
              <a:rPr lang="zh-CN" altLang="en-US" dirty="0" smtClean="0">
                <a:latin typeface="+mn-lt"/>
              </a:rPr>
              <a:t>精准农业物联网应用案例</a:t>
            </a:r>
            <a:endParaRPr lang="en-US" altLang="zh-CN" dirty="0">
              <a:latin typeface="+mn-lt"/>
            </a:endParaRPr>
          </a:p>
          <a:p>
            <a:pPr lvl="1" algn="just"/>
            <a:r>
              <a:rPr lang="zh-CN" altLang="en-US" dirty="0"/>
              <a:t>在精准农业物联网应用系统中，通过埋在土壤中的传感器和空气中的温度、湿度、氧气、二氧化碳与酸碱度等多种传感器，监测、控制农作物的生长</a:t>
            </a:r>
            <a:r>
              <a:rPr lang="zh-CN" altLang="en-US" dirty="0" smtClean="0"/>
              <a:t>，从</a:t>
            </a:r>
            <a:r>
              <a:rPr lang="zh-CN" altLang="en-US" dirty="0"/>
              <a:t>大量历史数据中挖掘出影响农作物产量的主要因素以及使产量达到最大化的最佳水、肥配比和控制模型</a:t>
            </a:r>
            <a:r>
              <a:rPr lang="zh-CN" altLang="en-US" dirty="0" smtClean="0"/>
              <a:t>，研究数据可以通用于农作物生长数据挖掘的专家系统软件。然后</a:t>
            </a:r>
            <a:r>
              <a:rPr lang="zh-CN" altLang="en-US" dirty="0"/>
              <a:t>根据专家系统软件，结合实时感知的农作物生长参数，分析农作物的生长状态决定是否需要浇灌、施肥</a:t>
            </a:r>
            <a:r>
              <a:rPr lang="zh-CN" altLang="en-US" dirty="0" smtClean="0"/>
              <a:t>。</a:t>
            </a:r>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9.3  </a:t>
            </a:r>
            <a:r>
              <a:rPr lang="zh-CN" altLang="en-US" b="1" dirty="0">
                <a:solidFill>
                  <a:srgbClr val="000099"/>
                </a:solidFill>
                <a:latin typeface="+mn-lt"/>
              </a:rPr>
              <a:t>智能决策</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569925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68000" cy="5518023"/>
          </a:xfrm>
        </p:spPr>
        <p:txBody>
          <a:bodyPr/>
          <a:lstStyle/>
          <a:p>
            <a:pPr marL="355600" lvl="1" indent="0" algn="just">
              <a:buNone/>
            </a:pPr>
            <a:endParaRPr lang="en-US" altLang="zh-CN" dirty="0" smtClean="0">
              <a:solidFill>
                <a:srgbClr val="000000"/>
              </a:solidFill>
            </a:endParaRP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9.3  </a:t>
            </a:r>
            <a:r>
              <a:rPr lang="zh-CN" altLang="en-US" b="1" dirty="0">
                <a:solidFill>
                  <a:srgbClr val="000099"/>
                </a:solidFill>
                <a:latin typeface="+mn-lt"/>
              </a:rPr>
              <a:t>温室大棚物联网应用--平台</a:t>
            </a:r>
            <a:r>
              <a:rPr lang="zh-CN" altLang="en-US" b="1" dirty="0" smtClean="0">
                <a:solidFill>
                  <a:srgbClr val="000099"/>
                </a:solidFill>
                <a:latin typeface="+mn-lt"/>
              </a:rPr>
              <a:t>架构</a:t>
            </a:r>
            <a:endParaRPr lang="zh-CN" altLang="en-US" b="1" dirty="0">
              <a:solidFill>
                <a:srgbClr val="000099"/>
              </a:solidFill>
              <a:latin typeface="+mn-lt"/>
            </a:endParaRPr>
          </a:p>
        </p:txBody>
      </p:sp>
      <p:grpSp>
        <p:nvGrpSpPr>
          <p:cNvPr id="4" name="组合 3"/>
          <p:cNvGrpSpPr>
            <a:grpSpLocks/>
          </p:cNvGrpSpPr>
          <p:nvPr/>
        </p:nvGrpSpPr>
        <p:grpSpPr bwMode="auto">
          <a:xfrm>
            <a:off x="2063552" y="1556792"/>
            <a:ext cx="8136904" cy="5021820"/>
            <a:chOff x="0" y="0"/>
            <a:chExt cx="10463" cy="6980"/>
          </a:xfrm>
        </p:grpSpPr>
        <p:sp>
          <p:nvSpPr>
            <p:cNvPr id="5" name="矩形 4"/>
            <p:cNvSpPr>
              <a:spLocks noChangeArrowheads="1"/>
            </p:cNvSpPr>
            <p:nvPr/>
          </p:nvSpPr>
          <p:spPr bwMode="auto">
            <a:xfrm>
              <a:off x="0" y="0"/>
              <a:ext cx="10463" cy="1238"/>
            </a:xfrm>
            <a:prstGeom prst="rect">
              <a:avLst/>
            </a:prstGeom>
            <a:solidFill>
              <a:srgbClr val="BBE0E3"/>
            </a:solidFill>
            <a:ln w="9525">
              <a:solidFill>
                <a:srgbClr val="000000"/>
              </a:solidFill>
              <a:miter lim="800000"/>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1" i="1" u="none" strike="noStrike" kern="1200" cap="none" spc="0" normalizeH="0" baseline="0" noProof="0">
                <a:ln>
                  <a:noFill/>
                </a:ln>
                <a:solidFill>
                  <a:srgbClr val="000000"/>
                </a:solidFill>
                <a:effectLst/>
                <a:uLnTx/>
                <a:uFillTx/>
                <a:latin typeface="Arial" pitchFamily="34" charset="0"/>
                <a:ea typeface="PMingLiU" pitchFamily="2" charset="-120"/>
                <a:cs typeface="+mn-cs"/>
                <a:sym typeface="Arial" pitchFamily="34" charset="0"/>
              </a:endParaRPr>
            </a:p>
          </p:txBody>
        </p:sp>
        <p:sp>
          <p:nvSpPr>
            <p:cNvPr id="7" name="圆角矩形 6"/>
            <p:cNvSpPr>
              <a:spLocks noChangeArrowheads="1"/>
            </p:cNvSpPr>
            <p:nvPr/>
          </p:nvSpPr>
          <p:spPr bwMode="auto">
            <a:xfrm>
              <a:off x="7943" y="145"/>
              <a:ext cx="2362" cy="1038"/>
            </a:xfrm>
            <a:prstGeom prst="roundRect">
              <a:avLst>
                <a:gd name="adj" fmla="val 16667"/>
              </a:avLst>
            </a:prstGeom>
            <a:solidFill>
              <a:srgbClr val="FFFFFF"/>
            </a:solidFill>
            <a:ln w="3175">
              <a:solidFill>
                <a:srgbClr val="666666"/>
              </a:solidFill>
              <a:round/>
              <a:headEnd/>
              <a:tailEnd/>
            </a:ln>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endParaRPr>
            </a:p>
          </p:txBody>
        </p:sp>
        <p:sp>
          <p:nvSpPr>
            <p:cNvPr id="8" name="圆角矩形 7"/>
            <p:cNvSpPr>
              <a:spLocks noChangeArrowheads="1"/>
            </p:cNvSpPr>
            <p:nvPr/>
          </p:nvSpPr>
          <p:spPr bwMode="auto">
            <a:xfrm>
              <a:off x="4230" y="130"/>
              <a:ext cx="2588" cy="1035"/>
            </a:xfrm>
            <a:prstGeom prst="roundRect">
              <a:avLst>
                <a:gd name="adj" fmla="val 16667"/>
              </a:avLst>
            </a:prstGeom>
            <a:solidFill>
              <a:srgbClr val="FFFFFF"/>
            </a:solidFill>
            <a:ln w="3175">
              <a:solidFill>
                <a:srgbClr val="666666"/>
              </a:solidFill>
              <a:round/>
              <a:headEnd/>
              <a:tailEnd/>
            </a:ln>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endParaRPr>
            </a:p>
          </p:txBody>
        </p:sp>
        <p:sp>
          <p:nvSpPr>
            <p:cNvPr id="9" name="圆角矩形 8"/>
            <p:cNvSpPr>
              <a:spLocks noChangeArrowheads="1"/>
            </p:cNvSpPr>
            <p:nvPr/>
          </p:nvSpPr>
          <p:spPr bwMode="auto">
            <a:xfrm>
              <a:off x="125" y="113"/>
              <a:ext cx="3090" cy="1040"/>
            </a:xfrm>
            <a:prstGeom prst="roundRect">
              <a:avLst>
                <a:gd name="adj" fmla="val 16667"/>
              </a:avLst>
            </a:prstGeom>
            <a:solidFill>
              <a:srgbClr val="FFFFFF"/>
            </a:solidFill>
            <a:ln w="3175">
              <a:solidFill>
                <a:srgbClr val="666666"/>
              </a:solidFill>
              <a:round/>
              <a:headEnd/>
              <a:tailEnd/>
            </a:ln>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endParaRPr>
            </a:p>
          </p:txBody>
        </p:sp>
        <p:sp>
          <p:nvSpPr>
            <p:cNvPr id="10" name="矩形 9"/>
            <p:cNvSpPr>
              <a:spLocks noChangeArrowheads="1"/>
            </p:cNvSpPr>
            <p:nvPr/>
          </p:nvSpPr>
          <p:spPr bwMode="auto">
            <a:xfrm>
              <a:off x="45" y="2025"/>
              <a:ext cx="10350" cy="4050"/>
            </a:xfrm>
            <a:prstGeom prst="rect">
              <a:avLst/>
            </a:prstGeom>
            <a:solidFill>
              <a:srgbClr val="DAEDEF"/>
            </a:solidFill>
            <a:ln w="9525">
              <a:solidFill>
                <a:srgbClr val="000000"/>
              </a:solidFill>
              <a:miter lim="800000"/>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1" i="1" u="none" strike="noStrike" kern="1200" cap="none" spc="0" normalizeH="0" baseline="0" noProof="0">
                <a:ln>
                  <a:noFill/>
                </a:ln>
                <a:solidFill>
                  <a:srgbClr val="000000"/>
                </a:solidFill>
                <a:effectLst/>
                <a:uLnTx/>
                <a:uFillTx/>
                <a:latin typeface="Arial" pitchFamily="34" charset="0"/>
                <a:ea typeface="PMingLiU" pitchFamily="2" charset="-120"/>
                <a:cs typeface="+mn-cs"/>
                <a:sym typeface="Arial" pitchFamily="34" charset="0"/>
              </a:endParaRPr>
            </a:p>
          </p:txBody>
        </p:sp>
        <p:sp>
          <p:nvSpPr>
            <p:cNvPr id="11" name="TextBox 30"/>
            <p:cNvSpPr>
              <a:spLocks noChangeArrowheads="1"/>
            </p:cNvSpPr>
            <p:nvPr/>
          </p:nvSpPr>
          <p:spPr bwMode="auto">
            <a:xfrm>
              <a:off x="4275" y="2025"/>
              <a:ext cx="2553"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600" b="0" i="0"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信息化服务平台</a:t>
              </a:r>
            </a:p>
          </p:txBody>
        </p:sp>
        <p:sp>
          <p:nvSpPr>
            <p:cNvPr id="12" name="圆角矩形 11"/>
            <p:cNvSpPr>
              <a:spLocks noChangeArrowheads="1"/>
            </p:cNvSpPr>
            <p:nvPr/>
          </p:nvSpPr>
          <p:spPr bwMode="auto">
            <a:xfrm>
              <a:off x="1238" y="2588"/>
              <a:ext cx="7875" cy="562"/>
            </a:xfrm>
            <a:prstGeom prst="roundRect">
              <a:avLst>
                <a:gd name="adj" fmla="val 16667"/>
              </a:avLst>
            </a:prstGeom>
            <a:solidFill>
              <a:srgbClr val="D0D0EF"/>
            </a:solidFill>
            <a:ln w="9525">
              <a:solidFill>
                <a:srgbClr val="000000"/>
              </a:solidFill>
              <a:round/>
              <a:headEnd/>
              <a:tailEnd/>
            </a:ln>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中间件接口</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13" name="圆角矩形 12"/>
            <p:cNvSpPr>
              <a:spLocks noChangeArrowheads="1"/>
            </p:cNvSpPr>
            <p:nvPr/>
          </p:nvSpPr>
          <p:spPr bwMode="auto">
            <a:xfrm>
              <a:off x="1238" y="3375"/>
              <a:ext cx="2812" cy="450"/>
            </a:xfrm>
            <a:prstGeom prst="roundRect">
              <a:avLst>
                <a:gd name="adj" fmla="val 16667"/>
              </a:avLst>
            </a:prstGeom>
            <a:solidFill>
              <a:srgbClr val="93E3FF"/>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数据采集分析系统</a:t>
              </a:r>
            </a:p>
          </p:txBody>
        </p:sp>
        <p:sp>
          <p:nvSpPr>
            <p:cNvPr id="14" name="圆角矩形 13"/>
            <p:cNvSpPr>
              <a:spLocks noChangeArrowheads="1"/>
            </p:cNvSpPr>
            <p:nvPr/>
          </p:nvSpPr>
          <p:spPr bwMode="auto">
            <a:xfrm>
              <a:off x="6413" y="3375"/>
              <a:ext cx="2700" cy="450"/>
            </a:xfrm>
            <a:prstGeom prst="roundRect">
              <a:avLst>
                <a:gd name="adj" fmla="val 16667"/>
              </a:avLst>
            </a:prstGeom>
            <a:solidFill>
              <a:srgbClr val="93E3FF"/>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设施智能控制系统</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15" name="圆角矩形 14"/>
            <p:cNvSpPr>
              <a:spLocks noChangeArrowheads="1"/>
            </p:cNvSpPr>
            <p:nvPr/>
          </p:nvSpPr>
          <p:spPr bwMode="auto">
            <a:xfrm>
              <a:off x="4275" y="3375"/>
              <a:ext cx="1913" cy="450"/>
            </a:xfrm>
            <a:prstGeom prst="roundRect">
              <a:avLst>
                <a:gd name="adj" fmla="val 16667"/>
              </a:avLst>
            </a:prstGeom>
            <a:solidFill>
              <a:srgbClr val="93E3FF"/>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图像采集系统</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16" name="圆角矩形 15"/>
            <p:cNvSpPr>
              <a:spLocks noChangeArrowheads="1"/>
            </p:cNvSpPr>
            <p:nvPr/>
          </p:nvSpPr>
          <p:spPr bwMode="auto">
            <a:xfrm>
              <a:off x="1238" y="4163"/>
              <a:ext cx="7875" cy="450"/>
            </a:xfrm>
            <a:prstGeom prst="roundRect">
              <a:avLst>
                <a:gd name="adj" fmla="val 16667"/>
              </a:avLst>
            </a:prstGeom>
            <a:solidFill>
              <a:srgbClr val="93E3FF"/>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核心模块（客户管理  角色管理  服务组合  服务调配  日志等）</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17" name="圆角矩形 16"/>
            <p:cNvSpPr>
              <a:spLocks noChangeArrowheads="1"/>
            </p:cNvSpPr>
            <p:nvPr/>
          </p:nvSpPr>
          <p:spPr bwMode="auto">
            <a:xfrm>
              <a:off x="1238" y="4950"/>
              <a:ext cx="7875" cy="563"/>
            </a:xfrm>
            <a:prstGeom prst="roundRect">
              <a:avLst>
                <a:gd name="adj" fmla="val 16667"/>
              </a:avLst>
            </a:prstGeom>
            <a:solidFill>
              <a:srgbClr val="D0D0EF"/>
            </a:solidFill>
            <a:ln w="9525">
              <a:solidFill>
                <a:srgbClr val="000000"/>
              </a:solidFill>
              <a:round/>
              <a:headEnd/>
              <a:tailEnd/>
            </a:ln>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终端接口</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18" name="圆角矩形 17"/>
            <p:cNvSpPr>
              <a:spLocks noChangeArrowheads="1"/>
            </p:cNvSpPr>
            <p:nvPr/>
          </p:nvSpPr>
          <p:spPr bwMode="auto">
            <a:xfrm>
              <a:off x="370" y="63"/>
              <a:ext cx="2700" cy="78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土壤温湿度</a:t>
              </a:r>
              <a:r>
                <a:rPr kumimoji="0" lang="en-US" altLang="zh-CN"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a:t>
              </a:r>
              <a:r>
                <a:rPr kumimoji="0" lang="zh-CN" altLang="en-US"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空气温湿度</a:t>
              </a:r>
              <a:r>
                <a:rPr kumimoji="0" lang="en-US" altLang="zh-CN"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a:t>
              </a:r>
              <a:r>
                <a:rPr kumimoji="0" lang="zh-CN" altLang="en-US"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光照</a:t>
              </a:r>
              <a:r>
                <a:rPr kumimoji="0" lang="en-US" altLang="zh-CN"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rPr>
                <a:t>/</a:t>
              </a:r>
              <a:r>
                <a:rPr kumimoji="0" lang="en-US" altLang="zh-CN" sz="1200" b="1" i="1" u="none" strike="noStrike" kern="1200" cap="none" spc="0" normalizeH="0" baseline="0" noProof="0" dirty="0">
                  <a:ln>
                    <a:noFill/>
                  </a:ln>
                  <a:solidFill>
                    <a:srgbClr val="000000"/>
                  </a:solidFill>
                  <a:effectLst/>
                  <a:uLnTx/>
                  <a:uFillTx/>
                  <a:latin typeface="Calibri" pitchFamily="34" charset="0"/>
                  <a:ea typeface="宋体" pitchFamily="2" charset="-122"/>
                  <a:cs typeface="+mn-cs"/>
                  <a:sym typeface="Calibri" pitchFamily="34" charset="0"/>
                </a:rPr>
                <a:t>CO₂</a:t>
              </a:r>
              <a:endParaRPr kumimoji="0" lang="en-US" altLang="zh-CN" sz="1200" b="1" i="1" u="none" strike="noStrike" kern="1200" cap="none" spc="0" normalizeH="0" baseline="0" noProof="0" dirty="0">
                <a:ln>
                  <a:noFill/>
                </a:ln>
                <a:solidFill>
                  <a:srgbClr val="000000"/>
                </a:solidFill>
                <a:effectLst/>
                <a:uLnTx/>
                <a:uFillTx/>
                <a:latin typeface="Arial" pitchFamily="34" charset="0"/>
                <a:ea typeface="华文细黑" pitchFamily="2" charset="-122"/>
                <a:cs typeface="+mn-cs"/>
                <a:sym typeface="Arial" pitchFamily="34" charset="0"/>
              </a:endParaRPr>
            </a:p>
          </p:txBody>
        </p:sp>
        <p:sp>
          <p:nvSpPr>
            <p:cNvPr id="19" name="圆角矩形 18"/>
            <p:cNvSpPr>
              <a:spLocks noChangeArrowheads="1"/>
            </p:cNvSpPr>
            <p:nvPr/>
          </p:nvSpPr>
          <p:spPr bwMode="auto">
            <a:xfrm>
              <a:off x="280" y="775"/>
              <a:ext cx="2835" cy="340"/>
            </a:xfrm>
            <a:prstGeom prst="roundRect">
              <a:avLst>
                <a:gd name="adj" fmla="val 16667"/>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rPr>
                <a:t>传感网</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20" name="圆角矩形 19"/>
            <p:cNvSpPr>
              <a:spLocks noChangeArrowheads="1"/>
            </p:cNvSpPr>
            <p:nvPr/>
          </p:nvSpPr>
          <p:spPr bwMode="auto">
            <a:xfrm>
              <a:off x="4388" y="68"/>
              <a:ext cx="2362" cy="6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通风</a:t>
              </a:r>
              <a:r>
                <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a:t>
              </a: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遮阳</a:t>
              </a:r>
              <a:r>
                <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a:t>
              </a: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喷灌</a:t>
              </a:r>
              <a:endPar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endParaRP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a:t>
              </a: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继电器、电动阀</a:t>
              </a:r>
              <a:r>
                <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a:t>
              </a:r>
            </a:p>
          </p:txBody>
        </p:sp>
        <p:sp>
          <p:nvSpPr>
            <p:cNvPr id="21" name="圆角矩形 20"/>
            <p:cNvSpPr>
              <a:spLocks noChangeArrowheads="1"/>
            </p:cNvSpPr>
            <p:nvPr/>
          </p:nvSpPr>
          <p:spPr bwMode="auto">
            <a:xfrm>
              <a:off x="4398" y="770"/>
              <a:ext cx="2267" cy="340"/>
            </a:xfrm>
            <a:prstGeom prst="roundRect">
              <a:avLst>
                <a:gd name="adj" fmla="val 16667"/>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rPr>
                <a:t>设施控制网</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22" name="圆角矩形 21"/>
            <p:cNvSpPr>
              <a:spLocks noChangeArrowheads="1"/>
            </p:cNvSpPr>
            <p:nvPr/>
          </p:nvSpPr>
          <p:spPr bwMode="auto">
            <a:xfrm>
              <a:off x="8100" y="113"/>
              <a:ext cx="1913" cy="6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摄像头</a:t>
              </a:r>
              <a:endPar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endParaRP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rPr>
                <a:t>（大棚现场）</a:t>
              </a:r>
              <a:endParaRPr kumimoji="0" lang="en-US" altLang="zh-CN" sz="1200" b="0" i="0" u="none" strike="noStrike" kern="1200" cap="none" spc="0" normalizeH="0" baseline="0" noProof="0">
                <a:ln>
                  <a:noFill/>
                </a:ln>
                <a:solidFill>
                  <a:srgbClr val="000000"/>
                </a:solidFill>
                <a:effectLst/>
                <a:uLnTx/>
                <a:uFillTx/>
                <a:latin typeface="Arial" pitchFamily="34" charset="0"/>
                <a:ea typeface="华文细黑" pitchFamily="2" charset="-122"/>
                <a:cs typeface="+mn-cs"/>
                <a:sym typeface="Arial" pitchFamily="34" charset="0"/>
              </a:endParaRPr>
            </a:p>
          </p:txBody>
        </p:sp>
        <p:sp>
          <p:nvSpPr>
            <p:cNvPr id="23" name="圆角矩形 22"/>
            <p:cNvSpPr>
              <a:spLocks noChangeArrowheads="1"/>
            </p:cNvSpPr>
            <p:nvPr/>
          </p:nvSpPr>
          <p:spPr bwMode="auto">
            <a:xfrm>
              <a:off x="8265" y="790"/>
              <a:ext cx="1703" cy="340"/>
            </a:xfrm>
            <a:prstGeom prst="roundRect">
              <a:avLst>
                <a:gd name="adj" fmla="val 16667"/>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200" b="1" i="1" u="none" strike="noStrike" kern="1200" cap="none" spc="0" normalizeH="0" baseline="0" noProof="0">
                  <a:ln>
                    <a:noFill/>
                  </a:ln>
                  <a:solidFill>
                    <a:srgbClr val="FFFFFF"/>
                  </a:solidFill>
                  <a:effectLst/>
                  <a:uLnTx/>
                  <a:uFillTx/>
                  <a:latin typeface="Arial" pitchFamily="34" charset="0"/>
                  <a:ea typeface="华文细黑" pitchFamily="2" charset="-122"/>
                  <a:cs typeface="+mn-cs"/>
                  <a:sym typeface="Arial" pitchFamily="34" charset="0"/>
                </a:rPr>
                <a:t>影像网</a:t>
              </a:r>
            </a:p>
          </p:txBody>
        </p:sp>
        <p:sp>
          <p:nvSpPr>
            <p:cNvPr id="24" name="圆角矩形 23"/>
            <p:cNvSpPr>
              <a:spLocks noChangeArrowheads="1"/>
            </p:cNvSpPr>
            <p:nvPr/>
          </p:nvSpPr>
          <p:spPr bwMode="auto">
            <a:xfrm>
              <a:off x="0" y="1350"/>
              <a:ext cx="3263" cy="563"/>
            </a:xfrm>
            <a:prstGeom prst="roundRect">
              <a:avLst>
                <a:gd name="adj" fmla="val 16667"/>
              </a:avLst>
            </a:prstGeom>
            <a:solidFill>
              <a:srgbClr val="C6E6A2"/>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中间件（物联网关）</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25" name="圆角矩形 24"/>
            <p:cNvSpPr>
              <a:spLocks noChangeArrowheads="1"/>
            </p:cNvSpPr>
            <p:nvPr/>
          </p:nvSpPr>
          <p:spPr bwMode="auto">
            <a:xfrm>
              <a:off x="3600" y="1350"/>
              <a:ext cx="3263" cy="563"/>
            </a:xfrm>
            <a:prstGeom prst="roundRect">
              <a:avLst>
                <a:gd name="adj" fmla="val 16667"/>
              </a:avLst>
            </a:prstGeom>
            <a:solidFill>
              <a:srgbClr val="C6E6A2"/>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移动无线网络</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26" name="圆角矩形 25"/>
            <p:cNvSpPr>
              <a:spLocks noChangeArrowheads="1"/>
            </p:cNvSpPr>
            <p:nvPr/>
          </p:nvSpPr>
          <p:spPr bwMode="auto">
            <a:xfrm>
              <a:off x="7200" y="1350"/>
              <a:ext cx="3263" cy="563"/>
            </a:xfrm>
            <a:prstGeom prst="roundRect">
              <a:avLst>
                <a:gd name="adj" fmla="val 16667"/>
              </a:avLst>
            </a:prstGeom>
            <a:solidFill>
              <a:srgbClr val="C6E6A2"/>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移动光纤</a:t>
              </a:r>
              <a:endParaRPr kumimoji="0" lang="zh-CN" altLang="en-US" sz="1800" b="0" i="0" u="none" strike="noStrike" kern="1200" cap="none" spc="0" normalizeH="0" baseline="0" noProof="0">
                <a:ln>
                  <a:noFill/>
                </a:ln>
                <a:solidFill>
                  <a:srgbClr val="4D4D4D"/>
                </a:solidFill>
                <a:effectLst/>
                <a:uLnTx/>
                <a:uFillTx/>
                <a:latin typeface="Arial" pitchFamily="34" charset="0"/>
                <a:ea typeface="宋体" pitchFamily="2" charset="-122"/>
                <a:cs typeface="+mn-cs"/>
              </a:endParaRPr>
            </a:p>
          </p:txBody>
        </p:sp>
        <p:sp>
          <p:nvSpPr>
            <p:cNvPr id="27" name="圆角矩形 26"/>
            <p:cNvSpPr>
              <a:spLocks noChangeArrowheads="1"/>
            </p:cNvSpPr>
            <p:nvPr/>
          </p:nvSpPr>
          <p:spPr bwMode="auto">
            <a:xfrm>
              <a:off x="50" y="6300"/>
              <a:ext cx="10350" cy="680"/>
            </a:xfrm>
            <a:prstGeom prst="roundRect">
              <a:avLst>
                <a:gd name="adj" fmla="val 16667"/>
              </a:avLst>
            </a:prstGeom>
            <a:solidFill>
              <a:srgbClr val="FFC000"/>
            </a:solidFill>
            <a:ln w="9525">
              <a:solidFill>
                <a:srgbClr val="000000"/>
              </a:solidFill>
              <a:round/>
              <a:headEnd/>
              <a:tailEnd/>
            </a:ln>
          </p:spPr>
          <p:txBody>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应用终端（手机、电脑、</a:t>
              </a:r>
              <a:r>
                <a:rPr kumimoji="0" lang="en-US" altLang="zh-CN"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PDA</a:t>
              </a: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a:t>
              </a:r>
              <a:r>
                <a:rPr kumimoji="0" lang="en-US" altLang="zh-CN"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LED</a:t>
              </a:r>
              <a:r>
                <a:rPr kumimoji="0" lang="zh-CN" altLang="en-US"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rPr>
                <a:t>信息显示屏等）</a:t>
              </a:r>
              <a:endParaRPr kumimoji="0" lang="en-US" altLang="zh-CN" sz="1400" b="1" i="1" u="none" strike="noStrike" kern="1200" cap="none" spc="0" normalizeH="0" baseline="0" noProof="0">
                <a:ln>
                  <a:noFill/>
                </a:ln>
                <a:solidFill>
                  <a:srgbClr val="000000"/>
                </a:solidFill>
                <a:effectLst/>
                <a:uLnTx/>
                <a:uFillTx/>
                <a:latin typeface="黑体" pitchFamily="49" charset="-122"/>
                <a:ea typeface="黑体" pitchFamily="49" charset="-122"/>
                <a:cs typeface="+mn-cs"/>
                <a:sym typeface="黑体" pitchFamily="49" charset="-122"/>
              </a:endParaRPr>
            </a:p>
          </p:txBody>
        </p:sp>
      </p:grpSp>
    </p:spTree>
    <p:extLst>
      <p:ext uri="{BB962C8B-B14F-4D97-AF65-F5344CB8AC3E}">
        <p14:creationId xmlns:p14="http://schemas.microsoft.com/office/powerpoint/2010/main" val="3929433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6408712" cy="5518023"/>
          </a:xfrm>
        </p:spPr>
        <p:txBody>
          <a:bodyPr/>
          <a:lstStyle/>
          <a:p>
            <a:pPr algn="just"/>
            <a:r>
              <a:rPr lang="zh-CN" altLang="en-US" dirty="0" smtClean="0">
                <a:latin typeface="+mn-lt"/>
              </a:rPr>
              <a:t>概念</a:t>
            </a:r>
            <a:endParaRPr lang="en-US" altLang="zh-CN" dirty="0" smtClean="0">
              <a:latin typeface="+mn-lt"/>
            </a:endParaRPr>
          </a:p>
          <a:p>
            <a:pPr lvl="1" algn="just"/>
            <a:r>
              <a:rPr lang="zh-CN" altLang="en-US" dirty="0"/>
              <a:t>雾计算的概念在</a:t>
            </a:r>
            <a:r>
              <a:rPr lang="en-US" altLang="zh-CN" dirty="0"/>
              <a:t>2011</a:t>
            </a:r>
            <a:r>
              <a:rPr lang="zh-CN" altLang="en-US" dirty="0"/>
              <a:t>年提出是由性能较弱、更为分散的各种功能计算机组成，渗入电器、工厂、汽车、街灯及人们生活中的各种物品。雾计算是介于云计算和个人计算之间的、半虚拟化的服务计算架构模型，强调数量，不管单个计算节点能力多么弱都要发挥作用。</a:t>
            </a:r>
          </a:p>
          <a:p>
            <a:pPr lvl="1" algn="just"/>
            <a:endParaRPr lang="en-US" altLang="zh-CN" dirty="0" smtClean="0">
              <a:solidFill>
                <a:srgbClr val="000000"/>
              </a:solidFill>
            </a:endParaRP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9.4  </a:t>
            </a:r>
            <a:r>
              <a:rPr lang="zh-CN" altLang="en-US" b="1" dirty="0">
                <a:solidFill>
                  <a:srgbClr val="000099"/>
                </a:solidFill>
                <a:latin typeface="+mn-lt"/>
              </a:rPr>
              <a:t>雾计算</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descr="https://ss0.bdstatic.com/70cFuHSh_Q1YnxGkpoWK1HF6hhy/it/u=1982007427,527599881&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2480320"/>
            <a:ext cx="476250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801200" cy="5518023"/>
          </a:xfrm>
        </p:spPr>
        <p:txBody>
          <a:bodyPr/>
          <a:lstStyle/>
          <a:p>
            <a:pPr algn="just"/>
            <a:r>
              <a:rPr lang="zh-CN" altLang="en-US" dirty="0">
                <a:latin typeface="+mn-lt"/>
              </a:rPr>
              <a:t>雾</a:t>
            </a:r>
            <a:r>
              <a:rPr lang="zh-CN" altLang="en-US" dirty="0" smtClean="0">
                <a:latin typeface="+mn-lt"/>
              </a:rPr>
              <a:t>计算的特征</a:t>
            </a:r>
            <a:endParaRPr lang="en-US" altLang="zh-CN" dirty="0" smtClean="0">
              <a:latin typeface="+mn-lt"/>
            </a:endParaRPr>
          </a:p>
          <a:p>
            <a:pPr lvl="1" algn="just"/>
            <a:r>
              <a:rPr lang="zh-CN" altLang="en-US" dirty="0"/>
              <a:t>雾计算有几个明显特征：</a:t>
            </a:r>
            <a:r>
              <a:rPr lang="zh-CN" altLang="en-US" dirty="0">
                <a:solidFill>
                  <a:srgbClr val="FF0000"/>
                </a:solidFill>
              </a:rPr>
              <a:t>低延时、位置感知、广泛的地理分布、适应移动性的应用，支持更多的边缘节点</a:t>
            </a:r>
            <a:r>
              <a:rPr lang="zh-CN" altLang="en-US" dirty="0"/>
              <a:t>，这些特征使得移动业务部署更加方便，满足更广泛的节点接入。</a:t>
            </a:r>
          </a:p>
          <a:p>
            <a:pPr lvl="1" algn="just"/>
            <a:r>
              <a:rPr lang="zh-CN" altLang="en-US" dirty="0"/>
              <a:t>与云计算相比</a:t>
            </a:r>
            <a:r>
              <a:rPr lang="zh-CN" altLang="en-US" dirty="0" smtClean="0"/>
              <a:t>，</a:t>
            </a:r>
            <a:r>
              <a:rPr lang="zh-CN" altLang="en-US" dirty="0" smtClean="0">
                <a:solidFill>
                  <a:srgbClr val="FF0000"/>
                </a:solidFill>
              </a:rPr>
              <a:t>雾计算所采用的架构呈分布式，更接近网络边缘</a:t>
            </a:r>
            <a:r>
              <a:rPr lang="zh-CN" altLang="en-US" dirty="0" smtClean="0"/>
              <a:t>。</a:t>
            </a:r>
            <a:r>
              <a:rPr lang="zh-CN" altLang="en-US" dirty="0"/>
              <a:t>雾计算将数据</a:t>
            </a:r>
            <a:r>
              <a:rPr lang="zh-CN" altLang="en-US" dirty="0" smtClean="0"/>
              <a:t>、数据处理</a:t>
            </a:r>
            <a:r>
              <a:rPr lang="zh-CN" altLang="en-US" dirty="0"/>
              <a:t>和应用程序集中在网络边缘的设备中，而不像云计算那样将它们几乎全部保存在云中，数据的存储及处理更依赖本地设备，而非服务器</a:t>
            </a:r>
            <a:r>
              <a:rPr lang="zh-CN" altLang="en-US" dirty="0" smtClean="0"/>
              <a:t>。云</a:t>
            </a:r>
            <a:r>
              <a:rPr lang="zh-CN" altLang="en-US" dirty="0"/>
              <a:t>计算是新一代的集中式计算，而雾计算是新一代的分布式计算，符合互联网的“去中心化”</a:t>
            </a:r>
            <a:r>
              <a:rPr lang="zh-CN" altLang="en-US" dirty="0" smtClean="0"/>
              <a:t>特征。</a:t>
            </a:r>
            <a:endParaRPr lang="zh-CN" altLang="en-US" dirty="0"/>
          </a:p>
          <a:p>
            <a:pPr lvl="1" algn="just"/>
            <a:endParaRPr lang="en-US" altLang="zh-CN" dirty="0" smtClean="0">
              <a:solidFill>
                <a:srgbClr val="000000"/>
              </a:solidFill>
            </a:endParaRP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9.4  </a:t>
            </a:r>
            <a:r>
              <a:rPr lang="zh-CN" altLang="en-US" b="1" dirty="0">
                <a:solidFill>
                  <a:srgbClr val="000099"/>
                </a:solidFill>
                <a:latin typeface="+mn-lt"/>
              </a:rPr>
              <a:t>雾计算</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8728537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smtClean="0"/>
              <a:t>云计算平台</a:t>
            </a:r>
            <a:endParaRPr lang="en-US" altLang="zh-CN" dirty="0" smtClean="0"/>
          </a:p>
          <a:p>
            <a:pPr marL="0" indent="720000" algn="just">
              <a:spcBef>
                <a:spcPts val="0"/>
              </a:spcBef>
              <a:buNone/>
            </a:pPr>
            <a:r>
              <a:rPr lang="zh-CN" altLang="zh-CN" kern="1200" dirty="0">
                <a:solidFill>
                  <a:srgbClr val="000099"/>
                </a:solidFill>
              </a:rPr>
              <a:t>云计算平台是一个强大的“云”网络，连接了大量并发的网络计算和服务，可利用虚拟化技术扩展每一个服务器的能力，将各自的资源通过云计算平台结合起来，提供超级计算和存储能力。</a:t>
            </a:r>
          </a:p>
          <a:p>
            <a:pPr marL="0" indent="720000" algn="just">
              <a:spcBef>
                <a:spcPts val="0"/>
              </a:spcBef>
              <a:buNone/>
            </a:pPr>
            <a:r>
              <a:rPr lang="zh-CN" altLang="zh-CN" kern="1200" dirty="0">
                <a:solidFill>
                  <a:srgbClr val="000099"/>
                </a:solidFill>
              </a:rPr>
              <a:t>用户可通过云用户端从列表中选择所需的服务，其请求通过管理系统调度相应的资源，并通过部署工具分发请求、配置应用</a:t>
            </a:r>
            <a:r>
              <a:rPr lang="zh-CN" altLang="en-US" kern="1200" dirty="0">
                <a:solidFill>
                  <a:srgbClr val="000099"/>
                </a:solidFill>
              </a:rPr>
              <a:t>。</a:t>
            </a:r>
          </a:p>
          <a:p>
            <a:pPr marL="0" indent="0">
              <a:buNone/>
            </a:pPr>
            <a:endParaRPr lang="zh-CN" altLang="en-US" dirty="0"/>
          </a:p>
        </p:txBody>
      </p:sp>
      <p:sp>
        <p:nvSpPr>
          <p:cNvPr id="2" name="标题 1"/>
          <p:cNvSpPr>
            <a:spLocks noGrp="1"/>
          </p:cNvSpPr>
          <p:nvPr>
            <p:ph type="title" idx="4294967295"/>
          </p:nvPr>
        </p:nvSpPr>
        <p:spPr>
          <a:xfrm>
            <a:off x="1271464" y="332656"/>
            <a:ext cx="5832648" cy="647700"/>
          </a:xfrm>
          <a:prstGeom prst="rect">
            <a:avLst/>
          </a:prstGeom>
        </p:spPr>
        <p:txBody>
          <a:bodyPr/>
          <a:lstStyle/>
          <a:p>
            <a:pPr lvl="0" algn="l"/>
            <a:r>
              <a:rPr lang="en-US" altLang="zh-CN" b="1" dirty="0" smtClean="0">
                <a:solidFill>
                  <a:srgbClr val="000099"/>
                </a:solidFill>
                <a:latin typeface="+mn-lt"/>
              </a:rPr>
              <a:t>9.1.1  </a:t>
            </a:r>
            <a:r>
              <a:rPr lang="zh-CN" altLang="en-US" b="1" dirty="0" smtClean="0">
                <a:solidFill>
                  <a:srgbClr val="000099"/>
                </a:solidFill>
                <a:latin typeface="+mn-lt"/>
              </a:rPr>
              <a:t>云</a:t>
            </a:r>
            <a:r>
              <a:rPr lang="zh-CN" altLang="en-US" b="1" dirty="0">
                <a:solidFill>
                  <a:srgbClr val="000099"/>
                </a:solidFill>
                <a:latin typeface="+mn-lt"/>
              </a:rPr>
              <a:t>计算体系架构</a:t>
            </a:r>
            <a:r>
              <a:rPr lang="en-US" altLang="zh-CN" dirty="0">
                <a:solidFill>
                  <a:srgbClr val="000099"/>
                </a:solidFill>
                <a:latin typeface="+mn-lt"/>
              </a:rPr>
              <a:t/>
            </a:r>
            <a:br>
              <a:rPr lang="en-US" altLang="zh-CN" dirty="0">
                <a:solidFill>
                  <a:srgbClr val="000099"/>
                </a:solidFill>
                <a:latin typeface="+mn-lt"/>
              </a:rPr>
            </a:br>
            <a:endParaRPr lang="zh-CN" altLang="en-US" dirty="0">
              <a:solidFill>
                <a:srgbClr val="000099"/>
              </a:solidFill>
              <a:latin typeface="+mn-lt"/>
            </a:endParaRPr>
          </a:p>
        </p:txBody>
      </p:sp>
    </p:spTree>
    <p:extLst>
      <p:ext uri="{BB962C8B-B14F-4D97-AF65-F5344CB8AC3E}">
        <p14:creationId xmlns:p14="http://schemas.microsoft.com/office/powerpoint/2010/main" val="1904581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5904656" cy="5518023"/>
          </a:xfrm>
        </p:spPr>
        <p:txBody>
          <a:bodyPr/>
          <a:lstStyle/>
          <a:p>
            <a:pPr algn="just"/>
            <a:r>
              <a:rPr lang="zh-CN" altLang="en-US" dirty="0">
                <a:latin typeface="+mn-lt"/>
              </a:rPr>
              <a:t>边缘</a:t>
            </a:r>
            <a:r>
              <a:rPr lang="zh-CN" altLang="en-US" dirty="0" smtClean="0">
                <a:latin typeface="+mn-lt"/>
              </a:rPr>
              <a:t>计算概念</a:t>
            </a:r>
            <a:endParaRPr lang="en-US" altLang="zh-CN" dirty="0" smtClean="0">
              <a:latin typeface="+mn-lt"/>
            </a:endParaRPr>
          </a:p>
          <a:p>
            <a:pPr lvl="1" algn="just"/>
            <a:r>
              <a:rPr lang="zh-CN" altLang="en-US" dirty="0"/>
              <a:t>边缘计算指在靠近物或数据源头的网络边缘侧，融合网络、计算、存储、应用核心能力的开放平台，就近提供边缘智能服务，满足行业数字化在敏捷连接、实时业务、数据优化、应用智能、安全与隐私保护等方面的关键需求。</a:t>
            </a:r>
          </a:p>
          <a:p>
            <a:pPr lvl="1" algn="just"/>
            <a:endParaRPr lang="en-US" altLang="zh-CN" dirty="0" smtClean="0">
              <a:solidFill>
                <a:srgbClr val="000000"/>
              </a:solidFill>
            </a:endParaRPr>
          </a:p>
          <a:p>
            <a:pPr lvl="2" algn="just"/>
            <a:endParaRPr lang="zh-CN" altLang="en-US" dirty="0">
              <a:solidFill>
                <a:srgbClr val="000000"/>
              </a:solidFill>
            </a:endParaRPr>
          </a:p>
          <a:p>
            <a:pPr lvl="2" algn="just"/>
            <a:endParaRPr lang="zh-CN" altLang="en-US" dirty="0">
              <a:solidFill>
                <a:srgbClr val="000000"/>
              </a:solidFill>
            </a:endParaRPr>
          </a:p>
          <a:p>
            <a:pPr lvl="2" algn="just"/>
            <a:endParaRPr lang="en-US" altLang="zh-CN" dirty="0">
              <a:solidFill>
                <a:srgbClr val="0070C0"/>
              </a:solidFill>
            </a:endParaRPr>
          </a:p>
          <a:p>
            <a:pPr lvl="1" algn="just"/>
            <a:endParaRPr lang="zh-CN" altLang="zh-CN" kern="1200" dirty="0">
              <a:solidFill>
                <a:srgbClr val="000099"/>
              </a:solidFill>
              <a:latin typeface="+mn-lt"/>
            </a:endParaRPr>
          </a:p>
          <a:p>
            <a:pPr algn="just"/>
            <a:endParaRPr lang="en-US" altLang="zh-CN" dirty="0" smtClean="0"/>
          </a:p>
          <a:p>
            <a:pPr lvl="1" algn="just"/>
            <a:endParaRPr lang="en-US" altLang="zh-CN" dirty="0" smtClean="0"/>
          </a:p>
          <a:p>
            <a:pPr lvl="1" algn="just"/>
            <a:endParaRPr lang="zh-CN" altLang="zh-CN" dirty="0">
              <a:latin typeface="+mn-ea"/>
            </a:endParaRPr>
          </a:p>
          <a:p>
            <a:pPr lvl="2" algn="just"/>
            <a:endParaRPr lang="zh-CN" altLang="zh-CN" b="0" dirty="0">
              <a:latin typeface="+mn-ea"/>
            </a:endParaRPr>
          </a:p>
          <a:p>
            <a:pPr lvl="2" algn="just"/>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9.5  </a:t>
            </a:r>
            <a:r>
              <a:rPr lang="zh-CN" altLang="en-US" b="1" dirty="0">
                <a:solidFill>
                  <a:srgbClr val="000099"/>
                </a:solidFill>
                <a:latin typeface="+mn-lt"/>
              </a:rPr>
              <a:t>边缘计算</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pic>
        <p:nvPicPr>
          <p:cNvPr id="4" name="Picture 2" descr="https://bkimg.cdn.bcebos.com/pic/11385343fbf2b211d1f8a8c4c08065380dd78e61?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1540372"/>
            <a:ext cx="4762500" cy="490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1449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1339977"/>
            <a:ext cx="10657184" cy="5518023"/>
          </a:xfrm>
        </p:spPr>
        <p:txBody>
          <a:bodyPr/>
          <a:lstStyle/>
          <a:p>
            <a:pPr algn="just"/>
            <a:r>
              <a:rPr lang="zh-CN" altLang="en-US" dirty="0">
                <a:latin typeface="+mn-lt"/>
              </a:rPr>
              <a:t>边缘</a:t>
            </a:r>
            <a:r>
              <a:rPr lang="zh-CN" altLang="en-US" dirty="0" smtClean="0">
                <a:latin typeface="+mn-lt"/>
              </a:rPr>
              <a:t>计算与雾计算的区别</a:t>
            </a:r>
            <a:endParaRPr lang="en-US" altLang="zh-CN" dirty="0" smtClean="0">
              <a:latin typeface="+mn-lt"/>
            </a:endParaRPr>
          </a:p>
          <a:p>
            <a:pPr lvl="1" algn="just"/>
            <a:r>
              <a:rPr lang="zh-CN" altLang="en-US" dirty="0" smtClean="0"/>
              <a:t>雾</a:t>
            </a:r>
            <a:r>
              <a:rPr lang="zh-CN" altLang="en-US" dirty="0"/>
              <a:t>计算更具有层次性和平坦的架构，而边缘计算依赖于不构成网络的单独节点。雾计算在节点之间具有广泛的对等互连能力，边缘计算在孤岛中运行，其节点需要通过云实现对等流量传输。</a:t>
            </a:r>
          </a:p>
          <a:p>
            <a:pPr lvl="1" algn="just"/>
            <a:r>
              <a:rPr lang="zh-CN" altLang="en-US" dirty="0"/>
              <a:t>边缘计算和云计算都是处理大数据的计算运行方式。但不同的是，边缘计算中数据不用再传到遥远的云端，在边缘侧就能解决，更适合实时的数据分析和智能化处理，也更加高效而且安全。</a:t>
            </a:r>
          </a:p>
          <a:p>
            <a:pPr marL="628650" lvl="2" indent="0" algn="just">
              <a:buNone/>
            </a:pPr>
            <a:endParaRPr lang="en-US" altLang="zh-CN" b="0" dirty="0" smtClean="0">
              <a:latin typeface="+mn-ea"/>
            </a:endParaRPr>
          </a:p>
          <a:p>
            <a:pPr lvl="2" algn="just"/>
            <a:endParaRPr lang="zh-CN" altLang="zh-CN" b="0" dirty="0">
              <a:latin typeface="+mn-ea"/>
            </a:endParaRPr>
          </a:p>
          <a:p>
            <a:pPr lvl="2" algn="just"/>
            <a:endParaRPr lang="en-US" altLang="zh-CN" dirty="0" smtClean="0">
              <a:latin typeface="+mn-ea"/>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r>
              <a:rPr lang="en-US" altLang="zh-CN" b="1" dirty="0">
                <a:solidFill>
                  <a:srgbClr val="000099"/>
                </a:solidFill>
                <a:latin typeface="+mn-lt"/>
              </a:rPr>
              <a:t>9.5  </a:t>
            </a:r>
            <a:r>
              <a:rPr lang="zh-CN" altLang="en-US" b="1" dirty="0">
                <a:solidFill>
                  <a:srgbClr val="000099"/>
                </a:solidFill>
                <a:latin typeface="+mn-lt"/>
              </a:rPr>
              <a:t>边缘计算</a:t>
            </a:r>
            <a:r>
              <a:rPr lang="zh-CN" altLang="zh-CN" b="1" dirty="0">
                <a:solidFill>
                  <a:srgbClr val="000099"/>
                </a:solidFill>
                <a:latin typeface="+mn-lt"/>
              </a:rPr>
              <a:t/>
            </a:r>
            <a:br>
              <a:rPr lang="zh-CN"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39667180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9416" y="404664"/>
            <a:ext cx="10657184" cy="5688632"/>
          </a:xfrm>
        </p:spPr>
        <p:txBody>
          <a:bodyPr/>
          <a:lstStyle/>
          <a:p>
            <a:pPr marL="628650" lvl="2" indent="0" algn="just">
              <a:buNone/>
            </a:pPr>
            <a:endParaRPr lang="en-US" altLang="zh-CN" b="0" dirty="0" smtClean="0">
              <a:latin typeface="+mn-ea"/>
            </a:endParaRPr>
          </a:p>
          <a:p>
            <a:pPr lvl="2" algn="just"/>
            <a:endParaRPr lang="zh-CN" altLang="zh-CN" b="0" dirty="0">
              <a:latin typeface="+mn-ea"/>
            </a:endParaRPr>
          </a:p>
          <a:p>
            <a:pPr marL="0" lvl="2" indent="720000" algn="just">
              <a:spcBef>
                <a:spcPts val="0"/>
              </a:spcBef>
              <a:buNone/>
            </a:pPr>
            <a:r>
              <a:rPr lang="zh-CN" altLang="en-US" dirty="0">
                <a:solidFill>
                  <a:srgbClr val="000000"/>
                </a:solidFill>
                <a:latin typeface="+mn-lt"/>
              </a:rPr>
              <a:t>本章介绍了物联网中的数据处理和智能决策，数据处理主要包括云计算和大数据。其中，云计算主要介绍了云计算的体系结构、云服务、云存储和虚拟化；大数据主要介绍了大数据的体系结构和技术基础，并且对</a:t>
            </a:r>
            <a:r>
              <a:rPr lang="en-US" altLang="zh-CN" dirty="0" err="1">
                <a:solidFill>
                  <a:srgbClr val="000000"/>
                </a:solidFill>
                <a:latin typeface="+mn-lt"/>
              </a:rPr>
              <a:t>Hadoop</a:t>
            </a:r>
            <a:r>
              <a:rPr lang="zh-CN" altLang="en-US" dirty="0">
                <a:solidFill>
                  <a:srgbClr val="000000"/>
                </a:solidFill>
                <a:latin typeface="+mn-lt"/>
              </a:rPr>
              <a:t>框架和数据挖掘做了简单介绍，从而对智能决策有了进一步的认识。最后介绍了物联网设计的新技术：雾计算和边缘计算。通过本章的学习，读者对物联网和数据分析有了一个全新的认识。</a:t>
            </a:r>
            <a:endParaRPr lang="en-US" altLang="zh-CN" dirty="0" smtClean="0">
              <a:solidFill>
                <a:srgbClr val="000000"/>
              </a:solidFill>
              <a:latin typeface="+mn-lt"/>
            </a:endParaRPr>
          </a:p>
          <a:p>
            <a:pPr lvl="2" algn="just"/>
            <a:endParaRPr lang="zh-CN" altLang="zh-CN" dirty="0">
              <a:solidFill>
                <a:srgbClr val="000000"/>
              </a:solidFill>
              <a:latin typeface="+mn-ea"/>
            </a:endParaRPr>
          </a:p>
          <a:p>
            <a:pPr lvl="2" algn="just"/>
            <a:endParaRPr lang="zh-CN" altLang="zh-CN" dirty="0" smtClean="0">
              <a:latin typeface="+mn-ea"/>
            </a:endParaRPr>
          </a:p>
          <a:p>
            <a:pPr lvl="1" algn="just"/>
            <a:endParaRPr lang="zh-CN" altLang="zh-CN" dirty="0">
              <a:latin typeface="+mn-ea"/>
            </a:endParaRPr>
          </a:p>
          <a:p>
            <a:pPr lvl="1" algn="just"/>
            <a:endParaRPr lang="zh-CN" altLang="zh-CN" dirty="0">
              <a:latin typeface="+mn-ea"/>
            </a:endParaRPr>
          </a:p>
          <a:p>
            <a:pPr lvl="1" algn="just"/>
            <a:endParaRPr lang="zh-CN" altLang="zh-CN" b="0" dirty="0">
              <a:latin typeface="+mn-ea"/>
            </a:endParaRPr>
          </a:p>
          <a:p>
            <a:pPr lvl="1" algn="just"/>
            <a:endParaRPr lang="zh-CN" altLang="zh-CN" dirty="0"/>
          </a:p>
        </p:txBody>
      </p:sp>
      <p:sp>
        <p:nvSpPr>
          <p:cNvPr id="2" name="标题 1"/>
          <p:cNvSpPr>
            <a:spLocks noGrp="1"/>
          </p:cNvSpPr>
          <p:nvPr>
            <p:ph type="title" idx="4294967295"/>
          </p:nvPr>
        </p:nvSpPr>
        <p:spPr>
          <a:xfrm>
            <a:off x="1271464" y="332656"/>
            <a:ext cx="9001125" cy="647700"/>
          </a:xfrm>
          <a:prstGeom prst="rect">
            <a:avLst/>
          </a:prstGeom>
        </p:spPr>
        <p:txBody>
          <a:bodyPr/>
          <a:lstStyle/>
          <a:p>
            <a:pPr algn="ctr"/>
            <a:r>
              <a:rPr lang="zh-CN" altLang="en-US" b="1" dirty="0" smtClean="0">
                <a:solidFill>
                  <a:srgbClr val="000099"/>
                </a:solidFill>
              </a:rPr>
              <a:t>本章小结</a:t>
            </a:r>
            <a:r>
              <a:rPr lang="zh-CN" altLang="zh-CN" dirty="0"/>
              <a:t/>
            </a:r>
            <a:br>
              <a:rPr lang="zh-CN" altLang="zh-CN" dirty="0"/>
            </a:br>
            <a:endParaRPr lang="zh-CN" altLang="en-US" dirty="0"/>
          </a:p>
        </p:txBody>
      </p:sp>
    </p:spTree>
    <p:extLst>
      <p:ext uri="{BB962C8B-B14F-4D97-AF65-F5344CB8AC3E}">
        <p14:creationId xmlns:p14="http://schemas.microsoft.com/office/powerpoint/2010/main" val="1895101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组成</a:t>
            </a:r>
            <a:endParaRPr lang="en-US" altLang="zh-CN" dirty="0" smtClean="0"/>
          </a:p>
          <a:p>
            <a:pPr lvl="1" algn="just"/>
            <a:r>
              <a:rPr lang="zh-CN" altLang="zh-CN" dirty="0"/>
              <a:t>云用户端</a:t>
            </a:r>
            <a:r>
              <a:rPr lang="en-US" altLang="zh-CN" dirty="0"/>
              <a:t>  </a:t>
            </a:r>
            <a:r>
              <a:rPr lang="zh-CN" altLang="zh-CN" dirty="0"/>
              <a:t>提供云用户请求服务的交互界面，也是用户使用云的入口，用户通过</a:t>
            </a:r>
            <a:r>
              <a:rPr lang="en-US" altLang="zh-CN" dirty="0"/>
              <a:t>Web</a:t>
            </a:r>
            <a:r>
              <a:rPr lang="zh-CN" altLang="zh-CN" dirty="0"/>
              <a:t>浏览器可以注册、登录及定制服务、配置和管理用户。打开应用实例与本地操作桌面系统一样。</a:t>
            </a:r>
            <a:endParaRPr lang="zh-CN" altLang="en-US" dirty="0"/>
          </a:p>
        </p:txBody>
      </p:sp>
      <p:sp>
        <p:nvSpPr>
          <p:cNvPr id="2" name="标题 1"/>
          <p:cNvSpPr>
            <a:spLocks noGrp="1"/>
          </p:cNvSpPr>
          <p:nvPr>
            <p:ph type="title" idx="4294967295"/>
          </p:nvPr>
        </p:nvSpPr>
        <p:spPr>
          <a:xfrm>
            <a:off x="1199456" y="260648"/>
            <a:ext cx="9145588" cy="647700"/>
          </a:xfrm>
          <a:prstGeom prst="rect">
            <a:avLst/>
          </a:prstGeom>
        </p:spPr>
        <p:txBody>
          <a:bodyPr/>
          <a:lstStyle/>
          <a:p>
            <a:r>
              <a:rPr lang="en-US" altLang="zh-CN" b="1" dirty="0">
                <a:solidFill>
                  <a:srgbClr val="000099"/>
                </a:solidFill>
                <a:latin typeface="+mn-lt"/>
              </a:rPr>
              <a:t>9.1.1  </a:t>
            </a:r>
            <a:r>
              <a:rPr lang="zh-CN" altLang="en-US" b="1" dirty="0">
                <a:solidFill>
                  <a:srgbClr val="000099"/>
                </a:solidFill>
                <a:latin typeface="+mn-lt"/>
              </a:rPr>
              <a:t>云计算体系架构</a:t>
            </a:r>
            <a:r>
              <a:rPr lang="en-US" altLang="zh-CN" b="1" dirty="0">
                <a:solidFill>
                  <a:srgbClr val="000099"/>
                </a:solidFill>
                <a:latin typeface="+mn-lt"/>
              </a:rPr>
              <a:t/>
            </a:r>
            <a:br>
              <a:rPr lang="en-US" altLang="zh-CN" b="1" dirty="0">
                <a:solidFill>
                  <a:srgbClr val="000099"/>
                </a:solidFill>
                <a:latin typeface="+mn-lt"/>
              </a:rPr>
            </a:br>
            <a:endParaRPr lang="zh-CN" altLang="en-US" b="1" dirty="0">
              <a:solidFill>
                <a:srgbClr val="000099"/>
              </a:solidFill>
              <a:latin typeface="+mn-lt"/>
            </a:endParaRPr>
          </a:p>
        </p:txBody>
      </p:sp>
      <p:pic>
        <p:nvPicPr>
          <p:cNvPr id="4098" name="Picture 2" descr="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5680" y="4077072"/>
            <a:ext cx="5688632"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10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组成</a:t>
            </a:r>
            <a:endParaRPr lang="en-US" altLang="zh-CN" dirty="0" smtClean="0"/>
          </a:p>
          <a:p>
            <a:pPr lvl="1" algn="just"/>
            <a:r>
              <a:rPr lang="zh-CN" altLang="zh-CN" dirty="0"/>
              <a:t>服务目录</a:t>
            </a:r>
            <a:r>
              <a:rPr lang="en-US" altLang="zh-CN" dirty="0"/>
              <a:t>  </a:t>
            </a:r>
            <a:r>
              <a:rPr lang="zh-CN" altLang="zh-CN" dirty="0"/>
              <a:t>云用户在取得相应权限（付费或其他限制）后可以选择或定制服务列表，也可以对已有服务进行退订，在云用户端界面生成相应的图标或列表以展示相关的服务</a:t>
            </a:r>
            <a:r>
              <a:rPr lang="zh-CN" altLang="zh-CN" dirty="0" smtClean="0"/>
              <a:t>。</a:t>
            </a:r>
            <a:endParaRPr lang="en-US" altLang="zh-CN" dirty="0" smtClean="0"/>
          </a:p>
          <a:p>
            <a:pPr lvl="1" algn="just"/>
            <a:r>
              <a:rPr lang="zh-CN" altLang="zh-CN" dirty="0" smtClean="0"/>
              <a:t>管理系统</a:t>
            </a:r>
            <a:r>
              <a:rPr lang="zh-CN" altLang="zh-CN" dirty="0"/>
              <a:t>和部署工具  提供管理和服务，能管理云用户，能对用户授权、认证、登录进行管理，并可以管理可用计算资源和服务，接收用户发送的请求，根据用户请求并转发到相应的程序，动态地部署、配置和回收资源。</a:t>
            </a:r>
          </a:p>
          <a:p>
            <a:pPr lvl="1" algn="just"/>
            <a:endParaRPr lang="zh-CN" altLang="zh-CN" dirty="0"/>
          </a:p>
          <a:p>
            <a:pPr lvl="1"/>
            <a:endParaRPr lang="en-US" altLang="zh-CN" dirty="0" smtClean="0"/>
          </a:p>
        </p:txBody>
      </p:sp>
      <p:sp>
        <p:nvSpPr>
          <p:cNvPr id="2" name="标题 1"/>
          <p:cNvSpPr>
            <a:spLocks noGrp="1"/>
          </p:cNvSpPr>
          <p:nvPr>
            <p:ph type="title" idx="4294967295"/>
          </p:nvPr>
        </p:nvSpPr>
        <p:spPr>
          <a:xfrm>
            <a:off x="1199456" y="260648"/>
            <a:ext cx="9145588" cy="647700"/>
          </a:xfrm>
          <a:prstGeom prst="rect">
            <a:avLst/>
          </a:prstGeom>
        </p:spPr>
        <p:txBody>
          <a:bodyPr/>
          <a:lstStyle/>
          <a:p>
            <a:r>
              <a:rPr lang="en-US" altLang="zh-CN" b="1" dirty="0">
                <a:solidFill>
                  <a:srgbClr val="000099"/>
                </a:solidFill>
                <a:latin typeface="+mn-lt"/>
              </a:rPr>
              <a:t>9.1.1  </a:t>
            </a:r>
            <a:r>
              <a:rPr lang="zh-CN" altLang="en-US" b="1" dirty="0">
                <a:solidFill>
                  <a:srgbClr val="000099"/>
                </a:solidFill>
                <a:latin typeface="+mn-lt"/>
              </a:rPr>
              <a:t>云计算体系架构</a:t>
            </a:r>
            <a:r>
              <a:rPr lang="en-US" altLang="zh-CN" b="1" dirty="0">
                <a:solidFill>
                  <a:srgbClr val="000099"/>
                </a:solidFill>
                <a:latin typeface="+mn-lt"/>
              </a:rPr>
              <a:t/>
            </a:r>
            <a:br>
              <a:rPr lang="en-US" altLang="zh-CN" b="1" dirty="0">
                <a:solidFill>
                  <a:srgbClr val="000099"/>
                </a:solidFill>
                <a:latin typeface="+mn-lt"/>
              </a:rPr>
            </a:br>
            <a:endParaRPr lang="zh-CN" altLang="en-US" b="1" dirty="0">
              <a:solidFill>
                <a:srgbClr val="000099"/>
              </a:solidFill>
              <a:latin typeface="+mn-lt"/>
            </a:endParaRPr>
          </a:p>
        </p:txBody>
      </p:sp>
    </p:spTree>
    <p:extLst>
      <p:ext uri="{BB962C8B-B14F-4D97-AF65-F5344CB8AC3E}">
        <p14:creationId xmlns:p14="http://schemas.microsoft.com/office/powerpoint/2010/main" val="1038155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2071061</TotalTime>
  <Words>5308</Words>
  <Application>Microsoft Office PowerPoint</Application>
  <PresentationFormat>宽屏</PresentationFormat>
  <Paragraphs>867</Paragraphs>
  <Slides>72</Slides>
  <Notes>1</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PMingLiU</vt:lpstr>
      <vt:lpstr>黑体</vt:lpstr>
      <vt:lpstr>华文细黑</vt:lpstr>
      <vt:lpstr>华文新魏</vt:lpstr>
      <vt:lpstr>宋体</vt:lpstr>
      <vt:lpstr>微软雅黑</vt:lpstr>
      <vt:lpstr>Arial</vt:lpstr>
      <vt:lpstr>Book Antiqua</vt:lpstr>
      <vt:lpstr>Calibri</vt:lpstr>
      <vt:lpstr>Times New Roman</vt:lpstr>
      <vt:lpstr>Wingdings</vt:lpstr>
      <vt:lpstr>主题1</vt:lpstr>
      <vt:lpstr>PowerPoint 演示文稿</vt:lpstr>
      <vt:lpstr>PowerPoint 演示文稿</vt:lpstr>
      <vt:lpstr>PowerPoint 演示文稿</vt:lpstr>
      <vt:lpstr>9.1  云计算 </vt:lpstr>
      <vt:lpstr>PowerPoint 演示文稿</vt:lpstr>
      <vt:lpstr>PowerPoint 演示文稿</vt:lpstr>
      <vt:lpstr>9.1.1  云计算体系架构 </vt:lpstr>
      <vt:lpstr>9.1.1  云计算体系架构 </vt:lpstr>
      <vt:lpstr>9.1.1  云计算体系架构 </vt:lpstr>
      <vt:lpstr>9.1.1  云计算体系架构 </vt:lpstr>
      <vt:lpstr>PowerPoint 演示文稿</vt:lpstr>
      <vt:lpstr>9.1.2  云服务 </vt:lpstr>
      <vt:lpstr>9.1.2  云服务 </vt:lpstr>
      <vt:lpstr>9.1.2  云服务 </vt:lpstr>
      <vt:lpstr>9.1.2  云服务 </vt:lpstr>
      <vt:lpstr>9.1.2  云服务 </vt:lpstr>
      <vt:lpstr>9.1.3  云存储 </vt:lpstr>
      <vt:lpstr>9.1.3  云存储 </vt:lpstr>
      <vt:lpstr>9.1.3  云存储 </vt:lpstr>
      <vt:lpstr>9.1.3  云存储 </vt:lpstr>
      <vt:lpstr>9.1.3  云存储 </vt:lpstr>
      <vt:lpstr>9.1.3  云存储 </vt:lpstr>
      <vt:lpstr>9.1.3  云存储 </vt:lpstr>
      <vt:lpstr>9.1.3  云存储 </vt:lpstr>
      <vt:lpstr>9.1.4  虚拟化 </vt:lpstr>
      <vt:lpstr>9.1.4  虚拟化 </vt:lpstr>
      <vt:lpstr>9.1.4  虚拟化 </vt:lpstr>
      <vt:lpstr>9.1.4  虚拟化 </vt:lpstr>
      <vt:lpstr>9.1.4  虚拟化 </vt:lpstr>
      <vt:lpstr>PowerPoint 演示文稿</vt:lpstr>
      <vt:lpstr>9.2.1  物联网与大数据 </vt:lpstr>
      <vt:lpstr>9.2.1  物联网与大数据 </vt:lpstr>
      <vt:lpstr>9.2.1  物联网与大数据 </vt:lpstr>
      <vt:lpstr>9.2.2  技术体系 </vt:lpstr>
      <vt:lpstr>9.2.2  技术体系 </vt:lpstr>
      <vt:lpstr>9.2.2  技术体系 </vt:lpstr>
      <vt:lpstr>9.2.3  技术基础 </vt:lpstr>
      <vt:lpstr>9.2.3  技术基础 </vt:lpstr>
      <vt:lpstr>9.2.3  技术基础 </vt:lpstr>
      <vt:lpstr>9.2.4  HADOOP </vt:lpstr>
      <vt:lpstr>9.2.4  HADOOP </vt:lpstr>
      <vt:lpstr>9.2.4  HADOOP </vt:lpstr>
      <vt:lpstr>9.2.4  HADOOP </vt:lpstr>
      <vt:lpstr>9.2.4  HADOOP </vt:lpstr>
      <vt:lpstr>9.2.4  HADOOP</vt:lpstr>
      <vt:lpstr>9.2.4  HADOOP</vt:lpstr>
      <vt:lpstr>9.2.4  HADOOP</vt:lpstr>
      <vt:lpstr>9.2.4  HADOOP </vt:lpstr>
      <vt:lpstr>9.2.4  HADOOP </vt:lpstr>
      <vt:lpstr>9.2.4  HADOOP</vt:lpstr>
      <vt:lpstr>9.2.4  HADOOP </vt:lpstr>
      <vt:lpstr>9.2.4  HADOOP </vt:lpstr>
      <vt:lpstr>9.2.4  HADOOP</vt:lpstr>
      <vt:lpstr>9.2.4  HADOOP </vt:lpstr>
      <vt:lpstr>9.2.4  HADOOP </vt:lpstr>
      <vt:lpstr>9.2.4  HADOOP </vt:lpstr>
      <vt:lpstr>9.2.5  数据挖掘 </vt:lpstr>
      <vt:lpstr>9.2.5  数据挖掘 </vt:lpstr>
      <vt:lpstr>9.2.5  数据挖掘 </vt:lpstr>
      <vt:lpstr>9.2.5  数据挖掘 </vt:lpstr>
      <vt:lpstr>9.2.5  数据挖掘 </vt:lpstr>
      <vt:lpstr>9.2.5  数据挖掘 </vt:lpstr>
      <vt:lpstr>9.2.5  数据挖掘 </vt:lpstr>
      <vt:lpstr>9.3  智能决策 </vt:lpstr>
      <vt:lpstr>9.3  智能决策 </vt:lpstr>
      <vt:lpstr>9.3  智能决策 </vt:lpstr>
      <vt:lpstr>9.3  温室大棚物联网应用--平台架构</vt:lpstr>
      <vt:lpstr>9.4  雾计算 </vt:lpstr>
      <vt:lpstr>9.4  雾计算 </vt:lpstr>
      <vt:lpstr>9.5  边缘计算 </vt:lpstr>
      <vt:lpstr>9.5  边缘计算 </vt:lpstr>
      <vt:lpstr>本章小结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pku</dc:creator>
  <cp:lastModifiedBy>86136</cp:lastModifiedBy>
  <cp:revision>5172</cp:revision>
  <dcterms:created xsi:type="dcterms:W3CDTF">2013-10-09T06:36:40Z</dcterms:created>
  <dcterms:modified xsi:type="dcterms:W3CDTF">2020-11-02T09:28:24Z</dcterms:modified>
</cp:coreProperties>
</file>