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31" r:id="rId3"/>
    <p:sldId id="314" r:id="rId4"/>
    <p:sldId id="313" r:id="rId5"/>
    <p:sldId id="315" r:id="rId6"/>
    <p:sldId id="316" r:id="rId7"/>
    <p:sldId id="317" r:id="rId8"/>
    <p:sldId id="318" r:id="rId9"/>
    <p:sldId id="319" r:id="rId10"/>
    <p:sldId id="320" r:id="rId11"/>
    <p:sldId id="321" r:id="rId12"/>
    <p:sldId id="322" r:id="rId13"/>
    <p:sldId id="323" r:id="rId14"/>
    <p:sldId id="324" r:id="rId15"/>
    <p:sldId id="325" r:id="rId16"/>
    <p:sldId id="326" r:id="rId17"/>
    <p:sldId id="332" r:id="rId18"/>
    <p:sldId id="333" r:id="rId19"/>
    <p:sldId id="334" r:id="rId20"/>
    <p:sldId id="335" r:id="rId21"/>
    <p:sldId id="336" r:id="rId22"/>
  </p:sldIdLst>
  <p:sldSz cx="9145588"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00FF"/>
    <a:srgbClr val="99CCFF"/>
    <a:srgbClr val="FF9900"/>
    <a:srgbClr val="FF5050"/>
    <a:srgbClr val="740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8" autoAdjust="0"/>
    <p:restoredTop sz="94660"/>
  </p:normalViewPr>
  <p:slideViewPr>
    <p:cSldViewPr>
      <p:cViewPr varScale="1">
        <p:scale>
          <a:sx n="84" d="100"/>
          <a:sy n="84" d="100"/>
        </p:scale>
        <p:origin x="-1662" y="-84"/>
      </p:cViewPr>
      <p:guideLst>
        <p:guide orient="horz" pos="2160"/>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BA3FB-EE71-411E-B03F-B42A933D109D}" type="datetimeFigureOut">
              <a:rPr lang="zh-CN" altLang="en-US" smtClean="0"/>
              <a:t>2022/11/15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5B536-F162-4939-B7D7-082F722D1AEB}" type="slidenum">
              <a:rPr lang="zh-CN" altLang="en-US" smtClean="0"/>
              <a:t>‹#›</a:t>
            </a:fld>
            <a:endParaRPr lang="zh-CN" altLang="en-US"/>
          </a:p>
        </p:txBody>
      </p:sp>
    </p:spTree>
    <p:extLst>
      <p:ext uri="{BB962C8B-B14F-4D97-AF65-F5344CB8AC3E}">
        <p14:creationId xmlns:p14="http://schemas.microsoft.com/office/powerpoint/2010/main" val="245993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矩形 11"/>
          <p:cNvSpPr/>
          <p:nvPr userDrawn="1"/>
        </p:nvSpPr>
        <p:spPr>
          <a:xfrm>
            <a:off x="0" y="0"/>
            <a:ext cx="9145588" cy="11247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919" y="2130427"/>
            <a:ext cx="7773750" cy="1470025"/>
          </a:xfrm>
        </p:spPr>
        <p:txBody>
          <a:bodyPr/>
          <a:lstStyle>
            <a:lvl1pPr>
              <a:defRPr b="1">
                <a:solidFill>
                  <a:srgbClr val="000099"/>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838" y="3886200"/>
            <a:ext cx="6401912" cy="1752600"/>
          </a:xfrm>
        </p:spPr>
        <p:txBody>
          <a:bodyPr>
            <a:normAutofit/>
          </a:bodyPr>
          <a:lstStyle>
            <a:lvl1pPr marL="0" indent="0" algn="ctr">
              <a:buNone/>
              <a:defRPr sz="2800">
                <a:solidFill>
                  <a:srgbClr val="0070C0"/>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026" name="Picture 2" descr="https://www.cumtb.edu.cn/images/logo-20191228.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381" y="153354"/>
            <a:ext cx="4645620" cy="82737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userDrawn="1"/>
        </p:nvGrpSpPr>
        <p:grpSpPr>
          <a:xfrm>
            <a:off x="-22260" y="6475495"/>
            <a:ext cx="2961158" cy="386179"/>
            <a:chOff x="-22257" y="6475493"/>
            <a:chExt cx="2960644" cy="386179"/>
          </a:xfrm>
        </p:grpSpPr>
        <p:pic>
          <p:nvPicPr>
            <p:cNvPr id="14" name="图片 13">
              <a:extLst>
                <a:ext uri="{FF2B5EF4-FFF2-40B4-BE49-F238E27FC236}">
                  <a16:creationId xmlns:a16="http://schemas.microsoft.com/office/drawing/2014/main" xmlns="" id="{18C3F84E-0F46-491E-BD92-4258A36DF59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22257" y="6475493"/>
              <a:ext cx="384641" cy="386179"/>
            </a:xfrm>
            <a:prstGeom prst="rect">
              <a:avLst/>
            </a:prstGeom>
          </p:spPr>
        </p:pic>
        <p:pic>
          <p:nvPicPr>
            <p:cNvPr id="15" name="图片 14">
              <a:extLst>
                <a:ext uri="{FF2B5EF4-FFF2-40B4-BE49-F238E27FC236}">
                  <a16:creationId xmlns:a16="http://schemas.microsoft.com/office/drawing/2014/main" xmlns="" id="{129004D7-FBA6-4CE1-8C23-11BA6A3C25A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367" y="6496759"/>
              <a:ext cx="2489020" cy="361977"/>
            </a:xfrm>
            <a:prstGeom prst="rect">
              <a:avLst/>
            </a:prstGeom>
          </p:spPr>
        </p:pic>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552" y="274640"/>
            <a:ext cx="205775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80" y="274640"/>
            <a:ext cx="602084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9145588" cy="11247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78" y="187015"/>
            <a:ext cx="8231029" cy="850106"/>
          </a:xfrm>
        </p:spPr>
        <p:txBody>
          <a:bodyPr/>
          <a:lstStyle>
            <a:lvl1pPr algn="l">
              <a:defRPr>
                <a:solidFill>
                  <a:schemeClr val="bg1">
                    <a:lumMod val="95000"/>
                  </a:schemeClr>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80" y="1268760"/>
            <a:ext cx="8231029" cy="4857405"/>
          </a:xfrm>
        </p:spPr>
        <p:txBody>
          <a:bodyPr/>
          <a:lstStyle>
            <a:lvl1pPr>
              <a:lnSpc>
                <a:spcPct val="125000"/>
              </a:lnSpc>
              <a:defRPr>
                <a:solidFill>
                  <a:srgbClr val="002060"/>
                </a:solidFill>
                <a:latin typeface="黑体" panose="02010609060101010101" pitchFamily="49" charset="-122"/>
                <a:ea typeface="黑体" panose="02010609060101010101" pitchFamily="49" charset="-122"/>
              </a:defRPr>
            </a:lvl1pPr>
            <a:lvl2pPr>
              <a:lnSpc>
                <a:spcPct val="125000"/>
              </a:lnSpc>
              <a:defRPr>
                <a:solidFill>
                  <a:srgbClr val="0000FF"/>
                </a:solidFill>
                <a:latin typeface="黑体" panose="02010609060101010101" pitchFamily="49" charset="-122"/>
                <a:ea typeface="黑体" panose="02010609060101010101" pitchFamily="49" charset="-122"/>
              </a:defRPr>
            </a:lvl2pPr>
            <a:lvl3pPr>
              <a:lnSpc>
                <a:spcPct val="125000"/>
              </a:lnSpc>
              <a:defRPr>
                <a:solidFill>
                  <a:srgbClr val="0000FF"/>
                </a:solidFill>
                <a:latin typeface="黑体" panose="02010609060101010101" pitchFamily="49" charset="-122"/>
                <a:ea typeface="黑体" panose="02010609060101010101" pitchFamily="49" charset="-122"/>
              </a:defRPr>
            </a:lvl3pPr>
            <a:lvl4pPr>
              <a:lnSpc>
                <a:spcPct val="125000"/>
              </a:lnSpc>
              <a:defRPr>
                <a:solidFill>
                  <a:srgbClr val="0000FF"/>
                </a:solidFill>
                <a:latin typeface="黑体" panose="02010609060101010101" pitchFamily="49" charset="-122"/>
                <a:ea typeface="黑体" panose="02010609060101010101" pitchFamily="49" charset="-122"/>
              </a:defRPr>
            </a:lvl4pPr>
            <a:lvl5pPr>
              <a:lnSpc>
                <a:spcPct val="125000"/>
              </a:lnSpc>
              <a:defRPr>
                <a:solidFill>
                  <a:srgbClr val="0000FF"/>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4" name="组合 13"/>
          <p:cNvGrpSpPr/>
          <p:nvPr userDrawn="1"/>
        </p:nvGrpSpPr>
        <p:grpSpPr>
          <a:xfrm>
            <a:off x="4244" y="6475495"/>
            <a:ext cx="2961158" cy="386179"/>
            <a:chOff x="-22257" y="6475493"/>
            <a:chExt cx="2960644" cy="386179"/>
          </a:xfrm>
        </p:grpSpPr>
        <p:pic>
          <p:nvPicPr>
            <p:cNvPr id="15" name="图片 14">
              <a:extLst>
                <a:ext uri="{FF2B5EF4-FFF2-40B4-BE49-F238E27FC236}">
                  <a16:creationId xmlns:a16="http://schemas.microsoft.com/office/drawing/2014/main" xmlns="" id="{18C3F84E-0F46-491E-BD92-4258A36DF5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22257" y="6475493"/>
              <a:ext cx="384641" cy="386179"/>
            </a:xfrm>
            <a:prstGeom prst="rect">
              <a:avLst/>
            </a:prstGeom>
          </p:spPr>
        </p:pic>
        <p:pic>
          <p:nvPicPr>
            <p:cNvPr id="16" name="图片 15">
              <a:extLst>
                <a:ext uri="{FF2B5EF4-FFF2-40B4-BE49-F238E27FC236}">
                  <a16:creationId xmlns:a16="http://schemas.microsoft.com/office/drawing/2014/main" xmlns="" id="{129004D7-FBA6-4CE1-8C23-11BA6A3C25A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367" y="6496759"/>
              <a:ext cx="2489020" cy="361977"/>
            </a:xfrm>
            <a:prstGeom prst="rect">
              <a:avLst/>
            </a:prstGeom>
          </p:spPr>
        </p:pic>
      </p:grpSp>
      <p:pic>
        <p:nvPicPr>
          <p:cNvPr id="13" name="图片 12">
            <a:extLst>
              <a:ext uri="{FF2B5EF4-FFF2-40B4-BE49-F238E27FC236}">
                <a16:creationId xmlns="" xmlns:a16="http://schemas.microsoft.com/office/drawing/2014/main" id="{B61F17EA-31DC-4498-B59C-B6430A0CC3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17061" y="-143958"/>
            <a:ext cx="1368376" cy="13683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9" y="4406902"/>
            <a:ext cx="777375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9" y="2906713"/>
            <a:ext cx="77737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80" y="1600202"/>
            <a:ext cx="40393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8" y="1600202"/>
            <a:ext cx="40393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535113"/>
            <a:ext cx="40408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4875"/>
            <a:ext cx="40408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2" y="1535113"/>
            <a:ext cx="404247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2" y="2174875"/>
            <a:ext cx="404247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79" y="273050"/>
            <a:ext cx="300883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2" y="273052"/>
            <a:ext cx="51126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79" y="1435102"/>
            <a:ext cx="300883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800600"/>
            <a:ext cx="548735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775"/>
            <a:ext cx="548735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599" y="5367338"/>
            <a:ext cx="548735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80" y="274638"/>
            <a:ext cx="8231029"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80" y="1600202"/>
            <a:ext cx="8231029"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80" y="6356352"/>
            <a:ext cx="21339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2022/11/15</a:t>
            </a:fld>
            <a:endParaRPr lang="zh-CN" altLang="en-US"/>
          </a:p>
        </p:txBody>
      </p:sp>
      <p:sp>
        <p:nvSpPr>
          <p:cNvPr id="5" name="页脚占位符 4"/>
          <p:cNvSpPr>
            <a:spLocks noGrp="1"/>
          </p:cNvSpPr>
          <p:nvPr>
            <p:ph type="ftr" sz="quarter" idx="3"/>
          </p:nvPr>
        </p:nvSpPr>
        <p:spPr>
          <a:xfrm>
            <a:off x="3124743" y="6356352"/>
            <a:ext cx="28961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4338" y="6356352"/>
            <a:ext cx="2133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rgbClr val="002060"/>
                </a:solidFill>
              </a:rPr>
              <a:t>2.2 </a:t>
            </a:r>
            <a:r>
              <a:rPr lang="zh-CN" altLang="en-US" dirty="0" smtClean="0">
                <a:solidFill>
                  <a:srgbClr val="002060"/>
                </a:solidFill>
              </a:rPr>
              <a:t>作业的建立过程</a:t>
            </a:r>
            <a:endParaRPr lang="zh-CN" altLang="en-US" dirty="0">
              <a:solidFill>
                <a:srgbClr val="002060"/>
              </a:solidFill>
            </a:endParaRPr>
          </a:p>
        </p:txBody>
      </p:sp>
      <p:sp>
        <p:nvSpPr>
          <p:cNvPr id="3" name="副标题 2"/>
          <p:cNvSpPr>
            <a:spLocks noGrp="1"/>
          </p:cNvSpPr>
          <p:nvPr>
            <p:ph type="subTitle" idx="1"/>
          </p:nvPr>
        </p:nvSpPr>
        <p:spPr/>
        <p:txBody>
          <a:bodyPr>
            <a:normAutofit/>
          </a:bodyPr>
          <a:lstStyle/>
          <a:p>
            <a:r>
              <a:rPr lang="zh-CN" altLang="en-US" sz="2400" dirty="0" smtClean="0">
                <a:solidFill>
                  <a:srgbClr val="0070C0"/>
                </a:solidFill>
              </a:rPr>
              <a:t>机电与信息工程学院</a:t>
            </a:r>
            <a:endParaRPr lang="en-US" altLang="zh-CN" sz="2400" dirty="0" smtClean="0">
              <a:solidFill>
                <a:srgbClr val="0070C0"/>
              </a:solidFill>
            </a:endParaRPr>
          </a:p>
          <a:p>
            <a:r>
              <a:rPr lang="zh-CN" altLang="en-US" sz="2400" dirty="0" smtClean="0">
                <a:solidFill>
                  <a:srgbClr val="0070C0"/>
                </a:solidFill>
              </a:rPr>
              <a:t>计算机科学与技术</a:t>
            </a:r>
            <a:r>
              <a:rPr lang="zh-CN" altLang="en-US" sz="2400" dirty="0"/>
              <a:t>系</a:t>
            </a:r>
            <a:endParaRPr lang="en-US" altLang="zh-CN" sz="2400" dirty="0" smtClean="0">
              <a:solidFill>
                <a:srgbClr val="0070C0"/>
              </a:solidFill>
            </a:endParaRPr>
          </a:p>
          <a:p>
            <a:r>
              <a:rPr lang="zh-CN" altLang="en-US" sz="2400" dirty="0">
                <a:solidFill>
                  <a:srgbClr val="0070C0"/>
                </a:solidFill>
              </a:rPr>
              <a:t>李佳</a:t>
            </a:r>
            <a:r>
              <a:rPr lang="zh-CN" altLang="en-US" sz="2400" dirty="0" smtClean="0">
                <a:solidFill>
                  <a:srgbClr val="0070C0"/>
                </a:solidFill>
              </a:rPr>
              <a:t>静</a:t>
            </a:r>
            <a:endParaRPr lang="en-US" altLang="zh-CN" sz="2400" dirty="0" smtClean="0">
              <a:solidFill>
                <a:srgbClr val="0070C0"/>
              </a:solidFill>
            </a:endParaRPr>
          </a:p>
        </p:txBody>
      </p:sp>
      <p:sp>
        <p:nvSpPr>
          <p:cNvPr id="4" name="TextBox 3"/>
          <p:cNvSpPr txBox="1"/>
          <p:nvPr/>
        </p:nvSpPr>
        <p:spPr>
          <a:xfrm>
            <a:off x="6121252" y="0"/>
            <a:ext cx="3024336" cy="461665"/>
          </a:xfrm>
          <a:prstGeom prst="rect">
            <a:avLst/>
          </a:prstGeom>
          <a:noFill/>
        </p:spPr>
        <p:txBody>
          <a:bodyPr wrap="square" rtlCol="0">
            <a:spAutoFit/>
          </a:bodyPr>
          <a:lstStyle/>
          <a:p>
            <a:r>
              <a:rPr lang="zh-CN" altLang="en-US" sz="2400" dirty="0" smtClean="0">
                <a:solidFill>
                  <a:schemeClr val="bg1"/>
                </a:solidFill>
                <a:latin typeface="华文新魏" panose="02010800040101010101" pitchFamily="2" charset="-122"/>
                <a:ea typeface="华文新魏" panose="02010800040101010101" pitchFamily="2" charset="-122"/>
              </a:rPr>
              <a:t>混合式一流课程培育</a:t>
            </a:r>
            <a:endParaRPr lang="zh-CN" altLang="en-US" sz="24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86439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输入缓冲区和输出缓冲区</a:t>
            </a:r>
            <a:endParaRPr lang="zh-CN" altLang="en-US" dirty="0"/>
          </a:p>
        </p:txBody>
      </p:sp>
      <p:sp>
        <p:nvSpPr>
          <p:cNvPr id="3" name="内容占位符 2"/>
          <p:cNvSpPr>
            <a:spLocks noGrp="1"/>
          </p:cNvSpPr>
          <p:nvPr>
            <p:ph idx="1"/>
          </p:nvPr>
        </p:nvSpPr>
        <p:spPr/>
        <p:txBody>
          <a:bodyPr/>
          <a:lstStyle/>
          <a:p>
            <a:pPr algn="just">
              <a:lnSpc>
                <a:spcPct val="120000"/>
              </a:lnSpc>
            </a:pPr>
            <a:r>
              <a:rPr lang="zh-CN" altLang="en-US" dirty="0" smtClean="0">
                <a:solidFill>
                  <a:srgbClr val="000099"/>
                </a:solidFill>
                <a:latin typeface="Times New Roman" pitchFamily="18" charset="0"/>
              </a:rPr>
              <a:t>输入</a:t>
            </a:r>
            <a:r>
              <a:rPr lang="zh-CN" altLang="en-US" dirty="0">
                <a:solidFill>
                  <a:srgbClr val="000099"/>
                </a:solidFill>
                <a:latin typeface="Times New Roman" pitchFamily="18" charset="0"/>
              </a:rPr>
              <a:t>缓冲区和输出缓冲区：在</a:t>
            </a:r>
            <a:r>
              <a:rPr lang="zh-CN" altLang="en-US" dirty="0">
                <a:solidFill>
                  <a:schemeClr val="folHlink"/>
                </a:solidFill>
                <a:latin typeface="Times New Roman" pitchFamily="18" charset="0"/>
              </a:rPr>
              <a:t>内存中</a:t>
            </a:r>
            <a:r>
              <a:rPr lang="zh-CN" altLang="en-US" dirty="0">
                <a:solidFill>
                  <a:srgbClr val="000099"/>
                </a:solidFill>
                <a:latin typeface="Times New Roman" pitchFamily="18" charset="0"/>
              </a:rPr>
              <a:t>开辟的两个</a:t>
            </a:r>
            <a:r>
              <a:rPr lang="zh-CN" altLang="en-US" dirty="0" smtClean="0">
                <a:solidFill>
                  <a:srgbClr val="000099"/>
                </a:solidFill>
                <a:latin typeface="Times New Roman" pitchFamily="18" charset="0"/>
              </a:rPr>
              <a:t>缓冲区</a:t>
            </a:r>
            <a:endParaRPr lang="zh-CN" altLang="en-US" dirty="0">
              <a:solidFill>
                <a:srgbClr val="000099"/>
              </a:solidFill>
              <a:latin typeface="Times New Roman" pitchFamily="18" charset="0"/>
            </a:endParaRPr>
          </a:p>
          <a:p>
            <a:pPr lvl="1" algn="just">
              <a:lnSpc>
                <a:spcPct val="120000"/>
              </a:lnSpc>
            </a:pPr>
            <a:r>
              <a:rPr lang="zh-CN" altLang="en-US" dirty="0">
                <a:latin typeface="Times New Roman" pitchFamily="18" charset="0"/>
              </a:rPr>
              <a:t>输入缓冲区用于暂存由输入设备送来的数据，以后再传送到输入</a:t>
            </a:r>
            <a:r>
              <a:rPr lang="zh-CN" altLang="en-US" dirty="0" smtClean="0">
                <a:latin typeface="Times New Roman" pitchFamily="18" charset="0"/>
              </a:rPr>
              <a:t>井</a:t>
            </a:r>
            <a:endParaRPr lang="zh-CN" altLang="en-US" dirty="0">
              <a:latin typeface="Times New Roman" pitchFamily="18" charset="0"/>
            </a:endParaRPr>
          </a:p>
          <a:p>
            <a:pPr lvl="1" algn="just">
              <a:lnSpc>
                <a:spcPct val="120000"/>
              </a:lnSpc>
            </a:pPr>
            <a:r>
              <a:rPr lang="zh-CN" altLang="en-US" dirty="0">
                <a:latin typeface="Times New Roman" pitchFamily="18" charset="0"/>
              </a:rPr>
              <a:t>输出缓冲区用于暂存从输出井送来的数据，以后再传送到</a:t>
            </a:r>
            <a:r>
              <a:rPr lang="zh-CN" altLang="en-US" dirty="0" smtClean="0">
                <a:latin typeface="Times New Roman" pitchFamily="18" charset="0"/>
              </a:rPr>
              <a:t>输出设备</a:t>
            </a:r>
            <a:endParaRPr lang="zh-CN" altLang="en-US" b="1" dirty="0"/>
          </a:p>
          <a:p>
            <a:endParaRPr lang="zh-CN" altLang="en-US" dirty="0"/>
          </a:p>
        </p:txBody>
      </p:sp>
    </p:spTree>
    <p:extLst>
      <p:ext uri="{BB962C8B-B14F-4D97-AF65-F5344CB8AC3E}">
        <p14:creationId xmlns:p14="http://schemas.microsoft.com/office/powerpoint/2010/main" val="118872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34501" y="3714751"/>
            <a:ext cx="1486136" cy="171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输入进程</a:t>
            </a:r>
            <a:endParaRPr lang="zh-CN" altLang="en-US" dirty="0"/>
          </a:p>
        </p:txBody>
      </p:sp>
      <p:sp>
        <p:nvSpPr>
          <p:cNvPr id="3" name="内容占位符 2"/>
          <p:cNvSpPr>
            <a:spLocks noGrp="1"/>
          </p:cNvSpPr>
          <p:nvPr>
            <p:ph idx="1"/>
          </p:nvPr>
        </p:nvSpPr>
        <p:spPr/>
        <p:txBody>
          <a:bodyPr/>
          <a:lstStyle/>
          <a:p>
            <a:r>
              <a:rPr lang="zh-CN" altLang="en-US" dirty="0">
                <a:solidFill>
                  <a:srgbClr val="000099"/>
                </a:solidFill>
                <a:latin typeface="Times New Roman" pitchFamily="18" charset="0"/>
              </a:rPr>
              <a:t>输入进程模拟脱机输入时的外围控制</a:t>
            </a:r>
            <a:r>
              <a:rPr lang="zh-CN" altLang="en-US" dirty="0" smtClean="0">
                <a:solidFill>
                  <a:srgbClr val="000099"/>
                </a:solidFill>
                <a:latin typeface="Times New Roman" pitchFamily="18" charset="0"/>
              </a:rPr>
              <a:t>机</a:t>
            </a:r>
            <a:endParaRPr lang="en-US" altLang="zh-CN" dirty="0" smtClean="0">
              <a:solidFill>
                <a:srgbClr val="000099"/>
              </a:solidFill>
              <a:latin typeface="Times New Roman" pitchFamily="18" charset="0"/>
            </a:endParaRPr>
          </a:p>
          <a:p>
            <a:pPr lvl="1">
              <a:lnSpc>
                <a:spcPct val="120000"/>
              </a:lnSpc>
            </a:pPr>
            <a:r>
              <a:rPr lang="zh-CN" altLang="en-US" sz="2400" dirty="0">
                <a:latin typeface="Times New Roman" pitchFamily="18" charset="0"/>
              </a:rPr>
              <a:t>将用户要求的数据从输入机通过输入缓冲区再送到输入井</a:t>
            </a:r>
          </a:p>
          <a:p>
            <a:pPr lvl="1">
              <a:lnSpc>
                <a:spcPct val="120000"/>
              </a:lnSpc>
            </a:pPr>
            <a:r>
              <a:rPr lang="zh-CN" altLang="en-US" sz="2400" dirty="0">
                <a:latin typeface="Times New Roman" pitchFamily="18" charset="0"/>
              </a:rPr>
              <a:t>当</a:t>
            </a:r>
            <a:r>
              <a:rPr lang="en-US" altLang="zh-CN" sz="2400" dirty="0">
                <a:latin typeface="Times New Roman" pitchFamily="18" charset="0"/>
              </a:rPr>
              <a:t>CPU</a:t>
            </a:r>
            <a:r>
              <a:rPr lang="zh-CN" altLang="en-US" sz="2400" dirty="0">
                <a:latin typeface="Times New Roman" pitchFamily="18" charset="0"/>
              </a:rPr>
              <a:t>需要输入数据时，直接从输入井读入内存</a:t>
            </a:r>
          </a:p>
          <a:p>
            <a:endParaRPr lang="zh-CN" altLang="en-US" dirty="0">
              <a:solidFill>
                <a:srgbClr val="0000FF"/>
              </a:solidFill>
              <a:latin typeface="Times New Roman" pitchFamily="18" charset="0"/>
            </a:endParaRPr>
          </a:p>
          <a:p>
            <a:endParaRPr lang="zh-CN" altLang="en-US" dirty="0"/>
          </a:p>
        </p:txBody>
      </p:sp>
      <p:sp>
        <p:nvSpPr>
          <p:cNvPr id="4" name="Text Box 11"/>
          <p:cNvSpPr txBox="1">
            <a:spLocks noChangeArrowheads="1"/>
          </p:cNvSpPr>
          <p:nvPr/>
        </p:nvSpPr>
        <p:spPr bwMode="auto">
          <a:xfrm>
            <a:off x="2511861" y="3789363"/>
            <a:ext cx="16560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t>用户数据</a:t>
            </a:r>
          </a:p>
        </p:txBody>
      </p:sp>
      <p:sp>
        <p:nvSpPr>
          <p:cNvPr id="5" name="Line 12"/>
          <p:cNvSpPr>
            <a:spLocks noChangeShapeType="1"/>
          </p:cNvSpPr>
          <p:nvPr/>
        </p:nvSpPr>
        <p:spPr bwMode="auto">
          <a:xfrm>
            <a:off x="2583312" y="4365625"/>
            <a:ext cx="1400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13"/>
          <p:cNvSpPr txBox="1">
            <a:spLocks noChangeArrowheads="1"/>
          </p:cNvSpPr>
          <p:nvPr/>
        </p:nvSpPr>
        <p:spPr bwMode="auto">
          <a:xfrm>
            <a:off x="2511861" y="3789363"/>
            <a:ext cx="16560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endParaRPr lang="zh-CN" altLang="en-US" sz="2400"/>
          </a:p>
        </p:txBody>
      </p:sp>
      <p:sp>
        <p:nvSpPr>
          <p:cNvPr id="7" name="Text Box 14"/>
          <p:cNvSpPr txBox="1">
            <a:spLocks noChangeArrowheads="1"/>
          </p:cNvSpPr>
          <p:nvPr/>
        </p:nvSpPr>
        <p:spPr bwMode="auto">
          <a:xfrm>
            <a:off x="1430587" y="4149726"/>
            <a:ext cx="115272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t>输入机</a:t>
            </a:r>
          </a:p>
        </p:txBody>
      </p:sp>
      <p:sp>
        <p:nvSpPr>
          <p:cNvPr id="8" name="Line 16"/>
          <p:cNvSpPr>
            <a:spLocks noChangeShapeType="1"/>
          </p:cNvSpPr>
          <p:nvPr/>
        </p:nvSpPr>
        <p:spPr bwMode="auto">
          <a:xfrm>
            <a:off x="4997524" y="4146551"/>
            <a:ext cx="1079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AutoShape 20"/>
          <p:cNvSpPr>
            <a:spLocks noChangeArrowheads="1"/>
          </p:cNvSpPr>
          <p:nvPr/>
        </p:nvSpPr>
        <p:spPr bwMode="auto">
          <a:xfrm>
            <a:off x="6001792" y="3714751"/>
            <a:ext cx="1368663" cy="1223963"/>
          </a:xfrm>
          <a:prstGeom prst="flowChartMagneticDisk">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10" name="Text Box 17"/>
          <p:cNvSpPr txBox="1">
            <a:spLocks noChangeArrowheads="1"/>
          </p:cNvSpPr>
          <p:nvPr/>
        </p:nvSpPr>
        <p:spPr bwMode="auto">
          <a:xfrm>
            <a:off x="5968450" y="4076700"/>
            <a:ext cx="158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t>输入井</a:t>
            </a:r>
          </a:p>
        </p:txBody>
      </p:sp>
      <p:sp>
        <p:nvSpPr>
          <p:cNvPr id="11" name="AutoShape 22"/>
          <p:cNvSpPr>
            <a:spLocks noChangeArrowheads="1"/>
          </p:cNvSpPr>
          <p:nvPr/>
        </p:nvSpPr>
        <p:spPr bwMode="auto">
          <a:xfrm>
            <a:off x="3984126" y="3933825"/>
            <a:ext cx="1232907" cy="602455"/>
          </a:xfrm>
          <a:prstGeom prst="flowChartInternalStorage">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12" name="Text Box 15"/>
          <p:cNvSpPr txBox="1">
            <a:spLocks noChangeArrowheads="1"/>
          </p:cNvSpPr>
          <p:nvPr/>
        </p:nvSpPr>
        <p:spPr bwMode="auto">
          <a:xfrm>
            <a:off x="3924066" y="4005264"/>
            <a:ext cx="1440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dirty="0"/>
              <a:t>输入缓冲区</a:t>
            </a:r>
          </a:p>
        </p:txBody>
      </p:sp>
      <p:pic>
        <p:nvPicPr>
          <p:cNvPr id="13" name="Picture 25" descr="MC90031117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2645" y="5429250"/>
            <a:ext cx="136866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9"/>
          <p:cNvSpPr txBox="1">
            <a:spLocks noChangeArrowheads="1"/>
          </p:cNvSpPr>
          <p:nvPr/>
        </p:nvSpPr>
        <p:spPr bwMode="auto">
          <a:xfrm>
            <a:off x="4501344" y="6400800"/>
            <a:ext cx="122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spcBef>
                <a:spcPct val="50000"/>
              </a:spcBef>
            </a:pPr>
            <a:r>
              <a:rPr lang="en-US" altLang="zh-CN" sz="2400">
                <a:solidFill>
                  <a:schemeClr val="folHlink"/>
                </a:solidFill>
              </a:rPr>
              <a:t>CPU</a:t>
            </a:r>
          </a:p>
        </p:txBody>
      </p:sp>
      <p:pic>
        <p:nvPicPr>
          <p:cNvPr id="15" name="Picture 27" descr="MC90029436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649" y="4005263"/>
            <a:ext cx="1811652"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33"/>
          <p:cNvSpPr txBox="1">
            <a:spLocks noChangeArrowheads="1"/>
          </p:cNvSpPr>
          <p:nvPr/>
        </p:nvSpPr>
        <p:spPr bwMode="auto">
          <a:xfrm>
            <a:off x="3016774" y="4437063"/>
            <a:ext cx="57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rgbClr val="C00000"/>
                </a:solidFill>
                <a:ea typeface="华文行楷" pitchFamily="2" charset="-122"/>
              </a:rPr>
              <a:t>读</a:t>
            </a:r>
          </a:p>
        </p:txBody>
      </p:sp>
      <p:sp>
        <p:nvSpPr>
          <p:cNvPr id="17" name="Text Box 34"/>
          <p:cNvSpPr txBox="1">
            <a:spLocks noChangeArrowheads="1"/>
          </p:cNvSpPr>
          <p:nvPr/>
        </p:nvSpPr>
        <p:spPr bwMode="auto">
          <a:xfrm>
            <a:off x="5249187" y="4437063"/>
            <a:ext cx="57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rgbClr val="C00000"/>
                </a:solidFill>
                <a:ea typeface="华文行楷" pitchFamily="2" charset="-122"/>
              </a:rPr>
              <a:t>写</a:t>
            </a:r>
          </a:p>
        </p:txBody>
      </p:sp>
      <p:cxnSp>
        <p:nvCxnSpPr>
          <p:cNvPr id="18" name="直接箭头连接符 17"/>
          <p:cNvCxnSpPr/>
          <p:nvPr/>
        </p:nvCxnSpPr>
        <p:spPr>
          <a:xfrm rot="5400000">
            <a:off x="4144963" y="5214144"/>
            <a:ext cx="8572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a:off x="5189391" y="4675479"/>
            <a:ext cx="78594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9"/>
          <p:cNvSpPr txBox="1">
            <a:spLocks noChangeArrowheads="1"/>
          </p:cNvSpPr>
          <p:nvPr/>
        </p:nvSpPr>
        <p:spPr bwMode="auto">
          <a:xfrm>
            <a:off x="5358744" y="3643313"/>
            <a:ext cx="57159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rgbClr val="C00000"/>
                </a:solidFill>
                <a:ea typeface="华文行楷" pitchFamily="2" charset="-122"/>
              </a:rPr>
              <a:t>读</a:t>
            </a:r>
          </a:p>
        </p:txBody>
      </p:sp>
    </p:spTree>
    <p:extLst>
      <p:ext uri="{BB962C8B-B14F-4D97-AF65-F5344CB8AC3E}">
        <p14:creationId xmlns:p14="http://schemas.microsoft.com/office/powerpoint/2010/main" val="48631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71493" y="3750012"/>
            <a:ext cx="1486313" cy="132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输出进程</a:t>
            </a:r>
            <a:endParaRPr lang="zh-CN" altLang="en-US" dirty="0"/>
          </a:p>
        </p:txBody>
      </p:sp>
      <p:sp>
        <p:nvSpPr>
          <p:cNvPr id="3" name="内容占位符 2"/>
          <p:cNvSpPr>
            <a:spLocks noGrp="1"/>
          </p:cNvSpPr>
          <p:nvPr>
            <p:ph idx="1"/>
          </p:nvPr>
        </p:nvSpPr>
        <p:spPr/>
        <p:txBody>
          <a:bodyPr/>
          <a:lstStyle/>
          <a:p>
            <a:pPr>
              <a:buClr>
                <a:schemeClr val="tx2"/>
              </a:buClr>
              <a:buSzPct val="50000"/>
              <a:buFont typeface="Wingdings 2" pitchFamily="18" charset="2"/>
              <a:buChar char="ß"/>
            </a:pPr>
            <a:r>
              <a:rPr lang="zh-CN" altLang="en-US" dirty="0">
                <a:solidFill>
                  <a:srgbClr val="0000FF"/>
                </a:solidFill>
                <a:latin typeface="Franklin Gothic Book" pitchFamily="34" charset="0"/>
              </a:rPr>
              <a:t>输出进程模拟脱机输出时的外围控制机</a:t>
            </a:r>
          </a:p>
          <a:p>
            <a:pPr lvl="1">
              <a:buClr>
                <a:schemeClr val="tx2"/>
              </a:buClr>
              <a:buSzPct val="50000"/>
              <a:buFont typeface="Wingdings 2" pitchFamily="18" charset="2"/>
              <a:buChar char="Þ"/>
            </a:pPr>
            <a:r>
              <a:rPr lang="zh-CN" altLang="en-US" dirty="0">
                <a:solidFill>
                  <a:srgbClr val="002060"/>
                </a:solidFill>
                <a:latin typeface="Franklin Gothic Book" pitchFamily="34" charset="0"/>
              </a:rPr>
              <a:t>把用户要求输出的数据，先从内存送到输出井</a:t>
            </a:r>
          </a:p>
          <a:p>
            <a:pPr lvl="1">
              <a:buClr>
                <a:schemeClr val="tx2"/>
              </a:buClr>
              <a:buSzPct val="50000"/>
              <a:buFont typeface="Wingdings 2" pitchFamily="18" charset="2"/>
              <a:buChar char="Þ"/>
            </a:pPr>
            <a:r>
              <a:rPr lang="zh-CN" altLang="en-US" dirty="0">
                <a:solidFill>
                  <a:srgbClr val="002060"/>
                </a:solidFill>
                <a:latin typeface="Franklin Gothic Book" pitchFamily="34" charset="0"/>
              </a:rPr>
              <a:t>待输出设备空闲时，再将输出井中的数据经过输出缓冲区送到输出设备上。</a:t>
            </a:r>
          </a:p>
          <a:p>
            <a:endParaRPr lang="zh-CN" altLang="en-US" dirty="0"/>
          </a:p>
        </p:txBody>
      </p:sp>
      <p:pic>
        <p:nvPicPr>
          <p:cNvPr id="4" name="Picture 18" descr="MC90029237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3752" y="5526425"/>
            <a:ext cx="12241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4700581" y="3592850"/>
            <a:ext cx="165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dirty="0"/>
              <a:t>用户数据</a:t>
            </a:r>
          </a:p>
        </p:txBody>
      </p:sp>
      <p:sp>
        <p:nvSpPr>
          <p:cNvPr id="6" name="Text Box 8"/>
          <p:cNvSpPr txBox="1">
            <a:spLocks noChangeArrowheads="1"/>
          </p:cNvSpPr>
          <p:nvPr/>
        </p:nvSpPr>
        <p:spPr bwMode="auto">
          <a:xfrm>
            <a:off x="3331918" y="3894475"/>
            <a:ext cx="165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endParaRPr lang="zh-CN" altLang="en-US" sz="2400"/>
          </a:p>
        </p:txBody>
      </p:sp>
      <p:sp>
        <p:nvSpPr>
          <p:cNvPr id="7" name="Line 10"/>
          <p:cNvSpPr>
            <a:spLocks noChangeShapeType="1"/>
          </p:cNvSpPr>
          <p:nvPr/>
        </p:nvSpPr>
        <p:spPr bwMode="auto">
          <a:xfrm>
            <a:off x="4340156" y="4639012"/>
            <a:ext cx="2303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a:off x="3655824" y="5070812"/>
            <a:ext cx="14290" cy="482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AutoShape 12"/>
          <p:cNvSpPr>
            <a:spLocks noChangeArrowheads="1"/>
          </p:cNvSpPr>
          <p:nvPr/>
        </p:nvSpPr>
        <p:spPr bwMode="auto">
          <a:xfrm>
            <a:off x="6644019" y="3750013"/>
            <a:ext cx="1368663" cy="1223963"/>
          </a:xfrm>
          <a:prstGeom prst="flowChartMagneticDisk">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10" name="Text Box 13"/>
          <p:cNvSpPr txBox="1">
            <a:spLocks noChangeArrowheads="1"/>
          </p:cNvSpPr>
          <p:nvPr/>
        </p:nvSpPr>
        <p:spPr bwMode="auto">
          <a:xfrm>
            <a:off x="6788506" y="4181812"/>
            <a:ext cx="158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a:t>输出井</a:t>
            </a:r>
          </a:p>
        </p:txBody>
      </p:sp>
      <p:sp>
        <p:nvSpPr>
          <p:cNvPr id="11" name="AutoShape 14"/>
          <p:cNvSpPr>
            <a:spLocks noChangeArrowheads="1"/>
          </p:cNvSpPr>
          <p:nvPr/>
        </p:nvSpPr>
        <p:spPr bwMode="auto">
          <a:xfrm>
            <a:off x="3046122" y="3974366"/>
            <a:ext cx="1346434" cy="498476"/>
          </a:xfrm>
          <a:prstGeom prst="flowChartInternalStorage">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12" name="Text Box 15"/>
          <p:cNvSpPr txBox="1">
            <a:spLocks noChangeArrowheads="1"/>
          </p:cNvSpPr>
          <p:nvPr/>
        </p:nvSpPr>
        <p:spPr bwMode="auto">
          <a:xfrm>
            <a:off x="3062715" y="4038938"/>
            <a:ext cx="1505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dirty="0"/>
              <a:t>输出缓冲区</a:t>
            </a:r>
          </a:p>
        </p:txBody>
      </p:sp>
      <p:sp>
        <p:nvSpPr>
          <p:cNvPr id="13" name="Text Box 20"/>
          <p:cNvSpPr txBox="1">
            <a:spLocks noChangeArrowheads="1"/>
          </p:cNvSpPr>
          <p:nvPr/>
        </p:nvSpPr>
        <p:spPr bwMode="auto">
          <a:xfrm>
            <a:off x="5168181" y="3830406"/>
            <a:ext cx="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dirty="0">
                <a:solidFill>
                  <a:srgbClr val="C00000"/>
                </a:solidFill>
                <a:ea typeface="华文行楷" pitchFamily="2" charset="-122"/>
              </a:rPr>
              <a:t>读</a:t>
            </a:r>
          </a:p>
        </p:txBody>
      </p:sp>
      <p:cxnSp>
        <p:nvCxnSpPr>
          <p:cNvPr id="14" name="直接箭头连接符 13"/>
          <p:cNvCxnSpPr/>
          <p:nvPr/>
        </p:nvCxnSpPr>
        <p:spPr>
          <a:xfrm rot="10800000">
            <a:off x="4357622" y="4186914"/>
            <a:ext cx="228639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20"/>
          <p:cNvSpPr txBox="1">
            <a:spLocks noChangeArrowheads="1"/>
          </p:cNvSpPr>
          <p:nvPr/>
        </p:nvSpPr>
        <p:spPr bwMode="auto">
          <a:xfrm>
            <a:off x="5240127" y="4463819"/>
            <a:ext cx="72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pPr>
            <a:r>
              <a:rPr lang="zh-CN" altLang="en-US" sz="2400" dirty="0">
                <a:solidFill>
                  <a:srgbClr val="C00000"/>
                </a:solidFill>
                <a:ea typeface="华文行楷" pitchFamily="2" charset="-122"/>
              </a:rPr>
              <a:t>写</a:t>
            </a:r>
          </a:p>
        </p:txBody>
      </p:sp>
      <p:pic>
        <p:nvPicPr>
          <p:cNvPr id="16" name="Picture 25" descr="MC90031117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795" y="3821450"/>
            <a:ext cx="136866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箭头连接符 16"/>
          <p:cNvCxnSpPr/>
          <p:nvPr/>
        </p:nvCxnSpPr>
        <p:spPr>
          <a:xfrm>
            <a:off x="2256994" y="4535826"/>
            <a:ext cx="714499"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92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SPOOLING</a:t>
            </a:r>
            <a:r>
              <a:rPr lang="zh-CN" altLang="en-US" dirty="0"/>
              <a:t>中</a:t>
            </a:r>
            <a:r>
              <a:rPr lang="zh-CN" altLang="en-US" dirty="0" smtClean="0"/>
              <a:t>作业</a:t>
            </a:r>
            <a:r>
              <a:rPr lang="zh-CN" altLang="en-US" dirty="0"/>
              <a:t>的输入过程</a:t>
            </a:r>
          </a:p>
        </p:txBody>
      </p:sp>
      <p:sp>
        <p:nvSpPr>
          <p:cNvPr id="3" name="内容占位符 2"/>
          <p:cNvSpPr>
            <a:spLocks noGrp="1"/>
          </p:cNvSpPr>
          <p:nvPr>
            <p:ph idx="1"/>
          </p:nvPr>
        </p:nvSpPr>
        <p:spPr/>
        <p:txBody>
          <a:bodyPr>
            <a:normAutofit fontScale="92500" lnSpcReduction="10000"/>
          </a:bodyPr>
          <a:lstStyle/>
          <a:p>
            <a:r>
              <a:rPr lang="en-US" altLang="zh-CN" sz="2800" dirty="0"/>
              <a:t>(1)</a:t>
            </a:r>
            <a:r>
              <a:rPr lang="zh-CN" altLang="en-US" sz="2800" dirty="0">
                <a:solidFill>
                  <a:srgbClr val="000099"/>
                </a:solidFill>
              </a:rPr>
              <a:t>系统的输入程序包含两个</a:t>
            </a:r>
            <a:r>
              <a:rPr lang="zh-CN" altLang="en-US" sz="2800" dirty="0" smtClean="0">
                <a:solidFill>
                  <a:srgbClr val="000099"/>
                </a:solidFill>
              </a:rPr>
              <a:t>独立的过程：读过程和写过程</a:t>
            </a:r>
            <a:endParaRPr lang="en-US" altLang="zh-CN" sz="2800" dirty="0" smtClean="0">
              <a:solidFill>
                <a:srgbClr val="000099"/>
              </a:solidFill>
            </a:endParaRPr>
          </a:p>
          <a:p>
            <a:pPr lvl="1"/>
            <a:r>
              <a:rPr lang="zh-CN" altLang="en-US" sz="2400" dirty="0" smtClean="0"/>
              <a:t>在</a:t>
            </a:r>
            <a:r>
              <a:rPr lang="zh-CN" altLang="en-US" sz="2400" dirty="0"/>
              <a:t>系统输入模块收到作业输入请求后，输入管理模块中的</a:t>
            </a:r>
            <a:r>
              <a:rPr lang="zh-CN" altLang="en-US" sz="2400" dirty="0">
                <a:solidFill>
                  <a:srgbClr val="FF0000"/>
                </a:solidFill>
              </a:rPr>
              <a:t>读过程</a:t>
            </a:r>
            <a:r>
              <a:rPr lang="zh-CN" altLang="en-US" sz="2400" dirty="0"/>
              <a:t>负责将信息从输入装置读入缓冲区</a:t>
            </a:r>
          </a:p>
          <a:p>
            <a:pPr lvl="1"/>
            <a:r>
              <a:rPr lang="zh-CN" altLang="en-US" sz="2400" dirty="0"/>
              <a:t>当缓冲区满时，由</a:t>
            </a:r>
            <a:r>
              <a:rPr lang="zh-CN" altLang="en-US" sz="2400" dirty="0">
                <a:solidFill>
                  <a:srgbClr val="FF0000"/>
                </a:solidFill>
              </a:rPr>
              <a:t>写过程</a:t>
            </a:r>
            <a:r>
              <a:rPr lang="zh-CN" altLang="en-US" sz="2400" dirty="0"/>
              <a:t>将信息从缓冲区写到外存的输入井中</a:t>
            </a:r>
          </a:p>
          <a:p>
            <a:r>
              <a:rPr lang="en-US" altLang="zh-CN" sz="2800" dirty="0"/>
              <a:t>(2)</a:t>
            </a:r>
            <a:r>
              <a:rPr lang="zh-CN" altLang="en-US" sz="2800" dirty="0">
                <a:solidFill>
                  <a:srgbClr val="000099"/>
                </a:solidFill>
              </a:rPr>
              <a:t>读过程和写过程反复循环，直到作业输入完毕</a:t>
            </a:r>
          </a:p>
          <a:p>
            <a:r>
              <a:rPr lang="en-US" altLang="zh-CN" sz="2800" dirty="0">
                <a:solidFill>
                  <a:srgbClr val="000099"/>
                </a:solidFill>
              </a:rPr>
              <a:t>(3)</a:t>
            </a:r>
            <a:r>
              <a:rPr lang="zh-CN" altLang="en-US" sz="2800" dirty="0">
                <a:solidFill>
                  <a:srgbClr val="000099"/>
                </a:solidFill>
              </a:rPr>
              <a:t>当读过程读到一个硬件结束标志之后</a:t>
            </a:r>
          </a:p>
          <a:p>
            <a:pPr lvl="1"/>
            <a:r>
              <a:rPr lang="zh-CN" altLang="en-US" sz="2400" dirty="0">
                <a:solidFill>
                  <a:srgbClr val="000099"/>
                </a:solidFill>
              </a:rPr>
              <a:t>系统再次驱动写过程把最后一批信息写入外存，并调用中断处理程序结束该次</a:t>
            </a:r>
            <a:r>
              <a:rPr lang="zh-CN" altLang="en-US" sz="2400" dirty="0" smtClean="0">
                <a:solidFill>
                  <a:srgbClr val="000099"/>
                </a:solidFill>
              </a:rPr>
              <a:t>输入</a:t>
            </a:r>
            <a:endParaRPr lang="zh-CN" altLang="en-US" sz="2400" dirty="0">
              <a:solidFill>
                <a:srgbClr val="000099"/>
              </a:solidFill>
            </a:endParaRPr>
          </a:p>
        </p:txBody>
      </p:sp>
    </p:spTree>
    <p:extLst>
      <p:ext uri="{BB962C8B-B14F-4D97-AF65-F5344CB8AC3E}">
        <p14:creationId xmlns:p14="http://schemas.microsoft.com/office/powerpoint/2010/main" val="159052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SPOOLING</a:t>
            </a:r>
            <a:r>
              <a:rPr lang="zh-CN" altLang="en-US" dirty="0" smtClean="0"/>
              <a:t>技术进行输出的例子</a:t>
            </a:r>
            <a:endParaRPr lang="zh-CN" altLang="en-US" dirty="0"/>
          </a:p>
        </p:txBody>
      </p:sp>
      <p:sp>
        <p:nvSpPr>
          <p:cNvPr id="3" name="内容占位符 2"/>
          <p:cNvSpPr>
            <a:spLocks noGrp="1"/>
          </p:cNvSpPr>
          <p:nvPr>
            <p:ph idx="1"/>
          </p:nvPr>
        </p:nvSpPr>
        <p:spPr/>
        <p:txBody>
          <a:bodyPr>
            <a:normAutofit/>
          </a:bodyPr>
          <a:lstStyle/>
          <a:p>
            <a:r>
              <a:rPr lang="zh-CN" altLang="en-US" sz="2800" dirty="0">
                <a:solidFill>
                  <a:srgbClr val="000099"/>
                </a:solidFill>
              </a:rPr>
              <a:t>若系统的某台台行式打印机采用了虚拟设备技术</a:t>
            </a:r>
          </a:p>
          <a:p>
            <a:pPr lvl="1"/>
            <a:r>
              <a:rPr lang="zh-CN" altLang="en-US" sz="2400" dirty="0"/>
              <a:t>当有进程要求对它打印输出时，</a:t>
            </a:r>
            <a:r>
              <a:rPr lang="en-US" altLang="zh-CN" sz="2400" dirty="0" err="1"/>
              <a:t>SPOOLing</a:t>
            </a:r>
            <a:r>
              <a:rPr lang="zh-CN" altLang="en-US" sz="2400" dirty="0"/>
              <a:t>系统并不是将这台打印机直接分配给进程，而是在共享设备（磁盘或磁鼓）上的输出</a:t>
            </a:r>
            <a:r>
              <a:rPr lang="en-US" altLang="zh-CN" sz="2400" dirty="0" err="1"/>
              <a:t>SPOOLing</a:t>
            </a:r>
            <a:r>
              <a:rPr lang="zh-CN" altLang="en-US" sz="2400" dirty="0"/>
              <a:t>存储区中为其分配一块存储空间，进程的输出数据以文件形式存在</a:t>
            </a:r>
          </a:p>
          <a:p>
            <a:r>
              <a:rPr lang="zh-CN" altLang="en-US" sz="2800" dirty="0">
                <a:solidFill>
                  <a:srgbClr val="000099"/>
                </a:solidFill>
              </a:rPr>
              <a:t>各进程的数据输出文件形成了一个输出队列</a:t>
            </a:r>
          </a:p>
          <a:p>
            <a:pPr lvl="1"/>
            <a:r>
              <a:rPr lang="zh-CN" altLang="en-US" sz="2400" dirty="0"/>
              <a:t>由输出</a:t>
            </a:r>
            <a:r>
              <a:rPr lang="en-US" altLang="zh-CN" sz="2400" dirty="0" err="1"/>
              <a:t>SPOOLing</a:t>
            </a:r>
            <a:r>
              <a:rPr lang="zh-CN" altLang="en-US" sz="2400" dirty="0"/>
              <a:t>系统控制这台打印机进程，依次将队列中的输出文件实际</a:t>
            </a:r>
            <a:r>
              <a:rPr lang="zh-CN" altLang="en-US" sz="2400" dirty="0" smtClean="0"/>
              <a:t>打印输出</a:t>
            </a:r>
            <a:endParaRPr lang="zh-CN" altLang="en-US" sz="2400" dirty="0"/>
          </a:p>
        </p:txBody>
      </p:sp>
    </p:spTree>
    <p:extLst>
      <p:ext uri="{BB962C8B-B14F-4D97-AF65-F5344CB8AC3E}">
        <p14:creationId xmlns:p14="http://schemas.microsoft.com/office/powerpoint/2010/main" val="254029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SPOOLING</a:t>
            </a:r>
            <a:r>
              <a:rPr lang="zh-CN" altLang="en-US" dirty="0"/>
              <a:t>系统的特点</a:t>
            </a:r>
          </a:p>
        </p:txBody>
      </p:sp>
      <p:sp>
        <p:nvSpPr>
          <p:cNvPr id="3" name="内容占位符 2"/>
          <p:cNvSpPr>
            <a:spLocks noGrp="1"/>
          </p:cNvSpPr>
          <p:nvPr>
            <p:ph idx="1"/>
          </p:nvPr>
        </p:nvSpPr>
        <p:spPr/>
        <p:txBody>
          <a:bodyPr>
            <a:normAutofit fontScale="92500" lnSpcReduction="20000"/>
          </a:bodyPr>
          <a:lstStyle/>
          <a:p>
            <a:pPr algn="just"/>
            <a:r>
              <a:rPr lang="zh-CN" altLang="en-US" sz="2800" dirty="0">
                <a:solidFill>
                  <a:srgbClr val="000099"/>
                </a:solidFill>
              </a:rPr>
              <a:t>提高了</a:t>
            </a:r>
            <a:r>
              <a:rPr lang="en-US" altLang="zh-CN" sz="2800" dirty="0">
                <a:solidFill>
                  <a:srgbClr val="000099"/>
                </a:solidFill>
              </a:rPr>
              <a:t>I/O</a:t>
            </a:r>
            <a:r>
              <a:rPr lang="zh-CN" altLang="en-US" sz="2800" dirty="0">
                <a:solidFill>
                  <a:srgbClr val="000099"/>
                </a:solidFill>
              </a:rPr>
              <a:t>速度</a:t>
            </a:r>
          </a:p>
          <a:p>
            <a:pPr lvl="1" algn="just"/>
            <a:r>
              <a:rPr lang="zh-CN" altLang="en-US" sz="2400" dirty="0"/>
              <a:t>从对低速</a:t>
            </a:r>
            <a:r>
              <a:rPr lang="en-US" altLang="zh-CN" sz="2400" dirty="0"/>
              <a:t>I/O</a:t>
            </a:r>
            <a:r>
              <a:rPr lang="zh-CN" altLang="en-US" sz="2400" dirty="0"/>
              <a:t>设备进行的</a:t>
            </a:r>
            <a:r>
              <a:rPr lang="en-US" altLang="zh-CN" sz="2400" dirty="0"/>
              <a:t>I/O</a:t>
            </a:r>
            <a:r>
              <a:rPr lang="zh-CN" altLang="en-US" sz="2400" dirty="0"/>
              <a:t>操作变为对输入井或输出井的操作</a:t>
            </a:r>
            <a:r>
              <a:rPr lang="en-US" altLang="zh-CN" sz="2400" dirty="0"/>
              <a:t>,</a:t>
            </a:r>
            <a:r>
              <a:rPr lang="zh-CN" altLang="en-US" sz="2400" dirty="0"/>
              <a:t>如同脱机操作</a:t>
            </a:r>
            <a:r>
              <a:rPr lang="zh-CN" altLang="en-US" sz="2400" dirty="0" smtClean="0"/>
              <a:t>一样</a:t>
            </a:r>
            <a:endParaRPr lang="en-US" altLang="zh-CN" sz="2400" dirty="0" smtClean="0"/>
          </a:p>
          <a:p>
            <a:pPr lvl="1" algn="just"/>
            <a:r>
              <a:rPr lang="zh-CN" altLang="en-US" sz="2400" dirty="0" smtClean="0"/>
              <a:t>提高</a:t>
            </a:r>
            <a:r>
              <a:rPr lang="zh-CN" altLang="en-US" sz="2400" dirty="0"/>
              <a:t>了</a:t>
            </a:r>
            <a:r>
              <a:rPr lang="en-US" altLang="zh-CN" sz="2400" dirty="0"/>
              <a:t>I/O</a:t>
            </a:r>
            <a:r>
              <a:rPr lang="zh-CN" altLang="en-US" sz="2400" dirty="0"/>
              <a:t>速度</a:t>
            </a:r>
            <a:r>
              <a:rPr lang="en-US" altLang="zh-CN" sz="2400" dirty="0"/>
              <a:t>,</a:t>
            </a:r>
            <a:r>
              <a:rPr lang="zh-CN" altLang="en-US" sz="2400" dirty="0"/>
              <a:t>缓和了</a:t>
            </a:r>
            <a:r>
              <a:rPr lang="en-US" altLang="zh-CN" sz="2400" dirty="0"/>
              <a:t>CPU</a:t>
            </a:r>
            <a:r>
              <a:rPr lang="zh-CN" altLang="en-US" sz="2400" dirty="0"/>
              <a:t>与低速</a:t>
            </a:r>
            <a:r>
              <a:rPr lang="en-US" altLang="zh-CN" sz="2400" dirty="0"/>
              <a:t>I/O</a:t>
            </a:r>
            <a:r>
              <a:rPr lang="zh-CN" altLang="en-US" sz="2400" dirty="0"/>
              <a:t>设备速度不匹配的矛盾</a:t>
            </a:r>
          </a:p>
          <a:p>
            <a:pPr algn="just"/>
            <a:r>
              <a:rPr lang="zh-CN" altLang="en-US" sz="2800" dirty="0">
                <a:solidFill>
                  <a:srgbClr val="000099"/>
                </a:solidFill>
              </a:rPr>
              <a:t>设备并没有分配给任何进程</a:t>
            </a:r>
          </a:p>
          <a:p>
            <a:pPr lvl="1" algn="just"/>
            <a:r>
              <a:rPr lang="zh-CN" altLang="en-US" sz="2400" dirty="0"/>
              <a:t>在输入井或输出井中</a:t>
            </a:r>
            <a:r>
              <a:rPr lang="en-US" altLang="zh-CN" sz="2400" dirty="0"/>
              <a:t>,</a:t>
            </a:r>
            <a:r>
              <a:rPr lang="zh-CN" altLang="en-US" sz="2400" dirty="0"/>
              <a:t>分配给进程的是一存储区和建立一张</a:t>
            </a:r>
            <a:r>
              <a:rPr lang="en-US" altLang="zh-CN" sz="2400" dirty="0"/>
              <a:t>I/O</a:t>
            </a:r>
            <a:r>
              <a:rPr lang="zh-CN" altLang="en-US" sz="2400" dirty="0"/>
              <a:t>请求表</a:t>
            </a:r>
            <a:r>
              <a:rPr lang="en-US" altLang="zh-CN" sz="2400" dirty="0"/>
              <a:t>.</a:t>
            </a:r>
          </a:p>
          <a:p>
            <a:pPr algn="just"/>
            <a:r>
              <a:rPr lang="zh-CN" altLang="en-US" sz="2800" dirty="0">
                <a:solidFill>
                  <a:srgbClr val="000099"/>
                </a:solidFill>
              </a:rPr>
              <a:t>实现了虚拟设备功能</a:t>
            </a:r>
          </a:p>
          <a:p>
            <a:pPr lvl="1"/>
            <a:r>
              <a:rPr lang="zh-CN" altLang="en-US" sz="2400" dirty="0"/>
              <a:t>多个进程同时使用一独享设备</a:t>
            </a:r>
            <a:r>
              <a:rPr lang="en-US" altLang="zh-CN" sz="2400" dirty="0"/>
              <a:t>,</a:t>
            </a:r>
            <a:r>
              <a:rPr lang="zh-CN" altLang="en-US" sz="2400" dirty="0"/>
              <a:t>而对每一进程而言</a:t>
            </a:r>
            <a:r>
              <a:rPr lang="en-US" altLang="zh-CN" sz="2400" dirty="0"/>
              <a:t>,</a:t>
            </a:r>
            <a:r>
              <a:rPr lang="zh-CN" altLang="en-US" sz="2400" dirty="0"/>
              <a:t>都认为自己独占这一设备</a:t>
            </a:r>
            <a:r>
              <a:rPr lang="en-US" altLang="zh-CN" sz="2400" dirty="0"/>
              <a:t>,</a:t>
            </a:r>
            <a:r>
              <a:rPr lang="zh-CN" altLang="en-US" sz="2400" dirty="0"/>
              <a:t>不过</a:t>
            </a:r>
            <a:r>
              <a:rPr lang="en-US" altLang="zh-CN" sz="2400" dirty="0"/>
              <a:t>,</a:t>
            </a:r>
            <a:r>
              <a:rPr lang="zh-CN" altLang="en-US" sz="2400" dirty="0"/>
              <a:t>该设备是逻辑上的</a:t>
            </a:r>
            <a:r>
              <a:rPr lang="zh-CN" altLang="en-US" sz="2400" dirty="0" smtClean="0"/>
              <a:t>设备</a:t>
            </a:r>
            <a:r>
              <a:rPr lang="en-US" altLang="zh-CN" sz="2400" dirty="0"/>
              <a:t/>
            </a:r>
            <a:br>
              <a:rPr lang="en-US" altLang="zh-CN" sz="2400" dirty="0"/>
            </a:br>
            <a:endParaRPr lang="zh-CN" altLang="en-US" sz="2400" dirty="0">
              <a:latin typeface="宋体" pitchFamily="2" charset="-122"/>
            </a:endParaRPr>
          </a:p>
        </p:txBody>
      </p:sp>
    </p:spTree>
    <p:extLst>
      <p:ext uri="{BB962C8B-B14F-4D97-AF65-F5344CB8AC3E}">
        <p14:creationId xmlns:p14="http://schemas.microsoft.com/office/powerpoint/2010/main" val="110318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作业的输入方式（</a:t>
            </a:r>
            <a:r>
              <a:rPr lang="en-US" altLang="zh-CN" dirty="0"/>
              <a:t>5/5</a:t>
            </a:r>
            <a:r>
              <a:rPr lang="zh-CN" altLang="en-US" dirty="0"/>
              <a:t>）</a:t>
            </a:r>
          </a:p>
        </p:txBody>
      </p:sp>
      <p:sp>
        <p:nvSpPr>
          <p:cNvPr id="3" name="内容占位符 2"/>
          <p:cNvSpPr>
            <a:spLocks noGrp="1"/>
          </p:cNvSpPr>
          <p:nvPr>
            <p:ph idx="1"/>
          </p:nvPr>
        </p:nvSpPr>
        <p:spPr/>
        <p:txBody>
          <a:bodyPr/>
          <a:lstStyle/>
          <a:p>
            <a:r>
              <a:rPr lang="zh-CN" altLang="en-US" sz="3500" dirty="0">
                <a:solidFill>
                  <a:srgbClr val="000099"/>
                </a:solidFill>
                <a:latin typeface="宋体" pitchFamily="2" charset="-122"/>
              </a:rPr>
              <a:t>网络输入方式</a:t>
            </a:r>
          </a:p>
          <a:p>
            <a:pPr lvl="1"/>
            <a:r>
              <a:rPr lang="zh-CN" altLang="en-US" sz="3100" dirty="0">
                <a:latin typeface="宋体" pitchFamily="2" charset="-122"/>
              </a:rPr>
              <a:t>用户需要把在计算机网络中某一台主机上输入的信息传送到同一网中另一台主机上操作执行，构成了网络输入方式</a:t>
            </a:r>
          </a:p>
          <a:p>
            <a:endParaRPr lang="zh-CN" altLang="en-US" dirty="0"/>
          </a:p>
        </p:txBody>
      </p:sp>
    </p:spTree>
    <p:extLst>
      <p:ext uri="{BB962C8B-B14F-4D97-AF65-F5344CB8AC3E}">
        <p14:creationId xmlns:p14="http://schemas.microsoft.com/office/powerpoint/2010/main" val="357160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作业控制块的建立</a:t>
            </a:r>
            <a:r>
              <a:rPr lang="en-US" altLang="zh-CN" dirty="0"/>
              <a:t>(1/2)</a:t>
            </a:r>
            <a:endParaRPr lang="zh-CN" altLang="en-US" dirty="0"/>
          </a:p>
        </p:txBody>
      </p:sp>
      <p:sp>
        <p:nvSpPr>
          <p:cNvPr id="4" name="Rectangle 3"/>
          <p:cNvSpPr>
            <a:spLocks noGrp="1"/>
          </p:cNvSpPr>
          <p:nvPr>
            <p:ph idx="1"/>
          </p:nvPr>
        </p:nvSpPr>
        <p:spPr/>
        <p:txBody>
          <a:bodyPr/>
          <a:lstStyle/>
          <a:p>
            <a:pPr eaLnBrk="1" hangingPunct="1"/>
            <a:r>
              <a:rPr lang="zh-CN" altLang="en-US" b="0" dirty="0" smtClean="0">
                <a:solidFill>
                  <a:srgbClr val="000099"/>
                </a:solidFill>
              </a:rPr>
              <a:t>作业由三部分组成：</a:t>
            </a:r>
          </a:p>
          <a:p>
            <a:pPr lvl="1" eaLnBrk="1" hangingPunct="1"/>
            <a:r>
              <a:rPr lang="zh-CN" altLang="en-US" dirty="0" smtClean="0"/>
              <a:t>程序</a:t>
            </a:r>
          </a:p>
          <a:p>
            <a:pPr lvl="1" eaLnBrk="1" hangingPunct="1"/>
            <a:r>
              <a:rPr lang="zh-CN" altLang="en-US" dirty="0" smtClean="0"/>
              <a:t>数据</a:t>
            </a:r>
          </a:p>
          <a:p>
            <a:pPr lvl="1" eaLnBrk="1" hangingPunct="1"/>
            <a:r>
              <a:rPr lang="zh-CN" altLang="en-US" dirty="0" smtClean="0"/>
              <a:t>作业说明书（体现用户的控制意图）</a:t>
            </a:r>
          </a:p>
          <a:p>
            <a:pPr lvl="2" eaLnBrk="1" hangingPunct="1"/>
            <a:r>
              <a:rPr lang="zh-CN" altLang="en-US" dirty="0" smtClean="0"/>
              <a:t>生成作业控制块</a:t>
            </a:r>
            <a:r>
              <a:rPr lang="en-US" altLang="zh-CN" dirty="0" smtClean="0"/>
              <a:t>JCB</a:t>
            </a:r>
            <a:endParaRPr lang="zh-CN" altLang="en-US" dirty="0" smtClean="0"/>
          </a:p>
          <a:p>
            <a:pPr lvl="1" eaLnBrk="1" hangingPunct="1"/>
            <a:endParaRPr lang="zh-CN" altLang="en-US" dirty="0" smtClean="0"/>
          </a:p>
        </p:txBody>
      </p:sp>
      <p:sp>
        <p:nvSpPr>
          <p:cNvPr id="5" name="Text Box 5"/>
          <p:cNvSpPr txBox="1">
            <a:spLocks noChangeArrowheads="1"/>
          </p:cNvSpPr>
          <p:nvPr/>
        </p:nvSpPr>
        <p:spPr bwMode="auto">
          <a:xfrm>
            <a:off x="2484870" y="2420938"/>
            <a:ext cx="416791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50000"/>
              <a:buFont typeface="Wingdings 2" pitchFamily="18" charset="2"/>
              <a:buChar char="ß"/>
              <a:defRPr sz="3200" b="1">
                <a:solidFill>
                  <a:srgbClr val="002060"/>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rgbClr val="002060"/>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rgbClr val="002060"/>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9pPr>
          </a:lstStyle>
          <a:p>
            <a:pPr eaLnBrk="1" hangingPunct="1">
              <a:spcBef>
                <a:spcPct val="0"/>
              </a:spcBef>
              <a:buClrTx/>
              <a:buSzTx/>
              <a:buFontTx/>
              <a:buNone/>
            </a:pPr>
            <a:r>
              <a:rPr lang="zh-CN" altLang="en-US" sz="2400" dirty="0">
                <a:solidFill>
                  <a:srgbClr val="0000FF"/>
                </a:solidFill>
                <a:latin typeface="Times New Roman" pitchFamily="18" charset="0"/>
                <a:ea typeface="宋体" pitchFamily="2" charset="-122"/>
              </a:rPr>
              <a:t>完成用户要求的业务处理工作</a:t>
            </a:r>
          </a:p>
        </p:txBody>
      </p:sp>
      <p:sp>
        <p:nvSpPr>
          <p:cNvPr id="6" name="AutoShape 6"/>
          <p:cNvSpPr>
            <a:spLocks/>
          </p:cNvSpPr>
          <p:nvPr/>
        </p:nvSpPr>
        <p:spPr bwMode="auto">
          <a:xfrm>
            <a:off x="2268932" y="2160364"/>
            <a:ext cx="215937" cy="936625"/>
          </a:xfrm>
          <a:prstGeom prst="rightBrace">
            <a:avLst>
              <a:gd name="adj1" fmla="val 3615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50000"/>
              <a:buFont typeface="Wingdings 2" pitchFamily="18" charset="2"/>
              <a:buChar char="ß"/>
              <a:defRPr sz="3200" b="1">
                <a:solidFill>
                  <a:srgbClr val="002060"/>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rgbClr val="002060"/>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rgbClr val="002060"/>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rgbClr val="002060"/>
                </a:solidFill>
                <a:latin typeface="Franklin Gothic Book" pitchFamily="34" charset="0"/>
                <a:ea typeface="黑体" pitchFamily="49" charset="-122"/>
              </a:defRPr>
            </a:lvl9pPr>
          </a:lstStyle>
          <a:p>
            <a:pPr eaLnBrk="1" hangingPunct="1">
              <a:spcBef>
                <a:spcPct val="0"/>
              </a:spcBef>
              <a:buClrTx/>
              <a:buSzTx/>
              <a:buFontTx/>
              <a:buNone/>
            </a:pPr>
            <a:endParaRPr lang="zh-CN" altLang="en-US" sz="1800" b="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95804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JCB</a:t>
            </a:r>
            <a:r>
              <a:rPr lang="zh-CN" altLang="en-US" dirty="0"/>
              <a:t>的内容（</a:t>
            </a:r>
            <a:r>
              <a:rPr lang="en-US" altLang="zh-CN" dirty="0"/>
              <a:t>1/2</a:t>
            </a:r>
            <a:r>
              <a:rPr lang="zh-CN" altLang="en-US" dirty="0"/>
              <a:t>）</a:t>
            </a:r>
          </a:p>
        </p:txBody>
      </p:sp>
      <p:sp>
        <p:nvSpPr>
          <p:cNvPr id="3" name="内容占位符 2"/>
          <p:cNvSpPr>
            <a:spLocks noGrp="1"/>
          </p:cNvSpPr>
          <p:nvPr>
            <p:ph idx="1"/>
          </p:nvPr>
        </p:nvSpPr>
        <p:spPr/>
        <p:txBody>
          <a:bodyPr>
            <a:normAutofit fontScale="92500" lnSpcReduction="20000"/>
          </a:bodyPr>
          <a:lstStyle/>
          <a:p>
            <a:r>
              <a:rPr lang="en-US" altLang="zh-CN" sz="2800" dirty="0">
                <a:solidFill>
                  <a:srgbClr val="000099"/>
                </a:solidFill>
              </a:rPr>
              <a:t>JCB</a:t>
            </a:r>
            <a:r>
              <a:rPr lang="zh-CN" altLang="en-US" sz="2800" dirty="0">
                <a:solidFill>
                  <a:srgbClr val="000099"/>
                </a:solidFill>
              </a:rPr>
              <a:t>是作业存在的唯一标志</a:t>
            </a:r>
          </a:p>
          <a:p>
            <a:pPr lvl="1"/>
            <a:r>
              <a:rPr lang="zh-CN" altLang="en-US" sz="2400" dirty="0">
                <a:solidFill>
                  <a:srgbClr val="000066"/>
                </a:solidFill>
              </a:rPr>
              <a:t>作业进入系统时，则为之建立</a:t>
            </a:r>
            <a:r>
              <a:rPr lang="en-US" altLang="zh-CN" sz="2400" dirty="0">
                <a:solidFill>
                  <a:srgbClr val="000066"/>
                </a:solidFill>
              </a:rPr>
              <a:t>JCB</a:t>
            </a:r>
            <a:r>
              <a:rPr lang="zh-CN" altLang="en-US" sz="2400" dirty="0">
                <a:solidFill>
                  <a:srgbClr val="000066"/>
                </a:solidFill>
              </a:rPr>
              <a:t>，当作业退出系统时，则其</a:t>
            </a:r>
            <a:r>
              <a:rPr lang="en-US" altLang="zh-CN" sz="2400" dirty="0">
                <a:solidFill>
                  <a:srgbClr val="000066"/>
                </a:solidFill>
              </a:rPr>
              <a:t>JCB</a:t>
            </a:r>
            <a:r>
              <a:rPr lang="zh-CN" altLang="en-US" sz="2400" dirty="0">
                <a:solidFill>
                  <a:srgbClr val="000066"/>
                </a:solidFill>
              </a:rPr>
              <a:t>也被撤消</a:t>
            </a:r>
            <a:endParaRPr lang="en-US" altLang="zh-CN" sz="2200" dirty="0">
              <a:solidFill>
                <a:srgbClr val="000066"/>
              </a:solidFill>
            </a:endParaRPr>
          </a:p>
          <a:p>
            <a:r>
              <a:rPr lang="en-US" altLang="zh-CN" sz="2600" dirty="0">
                <a:solidFill>
                  <a:srgbClr val="000099"/>
                </a:solidFill>
              </a:rPr>
              <a:t>JCB</a:t>
            </a:r>
            <a:r>
              <a:rPr lang="zh-CN" altLang="en-US" sz="2600" dirty="0">
                <a:solidFill>
                  <a:srgbClr val="000099"/>
                </a:solidFill>
              </a:rPr>
              <a:t>包含了系统对作业进行管理所必须的信息</a:t>
            </a:r>
            <a:endParaRPr lang="en-US" altLang="zh-CN" sz="2600" dirty="0">
              <a:solidFill>
                <a:srgbClr val="000099"/>
              </a:solidFill>
            </a:endParaRPr>
          </a:p>
          <a:p>
            <a:pPr lvl="1" algn="just"/>
            <a:r>
              <a:rPr lang="zh-CN" altLang="en-US" sz="2400" dirty="0"/>
              <a:t>作业名</a:t>
            </a:r>
            <a:endParaRPr lang="en-US" altLang="zh-CN" sz="2400" dirty="0"/>
          </a:p>
          <a:p>
            <a:pPr lvl="1" algn="just"/>
            <a:r>
              <a:rPr lang="zh-CN" altLang="en-US" sz="2400" dirty="0"/>
              <a:t>估计执行时间</a:t>
            </a:r>
            <a:endParaRPr lang="en-US" altLang="zh-CN" sz="2400" dirty="0"/>
          </a:p>
          <a:p>
            <a:pPr lvl="1" algn="just"/>
            <a:r>
              <a:rPr lang="zh-CN" altLang="en-US" sz="2400" dirty="0"/>
              <a:t>优先数（用于调度）</a:t>
            </a:r>
            <a:endParaRPr lang="en-US" altLang="zh-CN" sz="2400" dirty="0"/>
          </a:p>
          <a:p>
            <a:pPr lvl="1" algn="just"/>
            <a:r>
              <a:rPr lang="zh-CN" altLang="en-US" sz="2400" dirty="0"/>
              <a:t>作业说明书文件名</a:t>
            </a:r>
            <a:endParaRPr lang="en-US" altLang="zh-CN" sz="2400" dirty="0"/>
          </a:p>
          <a:p>
            <a:pPr lvl="1" algn="just"/>
            <a:r>
              <a:rPr lang="zh-CN" altLang="en-US" sz="2400" dirty="0"/>
              <a:t>程序类型（需调用的系统程序）</a:t>
            </a:r>
            <a:endParaRPr lang="en-US" altLang="zh-CN" sz="2400" dirty="0"/>
          </a:p>
          <a:p>
            <a:pPr lvl="1" algn="just"/>
            <a:r>
              <a:rPr lang="zh-CN" altLang="en-US" sz="2400" dirty="0"/>
              <a:t>资源要求：（静态，或中间可以随作业步变化－－效率不高；动态分配</a:t>
            </a:r>
            <a:r>
              <a:rPr lang="zh-CN" altLang="en-US" sz="2400" dirty="0">
                <a:solidFill>
                  <a:srgbClr val="000099"/>
                </a:solidFill>
              </a:rPr>
              <a:t>）</a:t>
            </a:r>
            <a:endParaRPr lang="en-US" altLang="zh-CN" sz="2400" dirty="0">
              <a:solidFill>
                <a:srgbClr val="000099"/>
              </a:solidFill>
            </a:endParaRPr>
          </a:p>
          <a:p>
            <a:endParaRPr lang="zh-CN" altLang="en-US" dirty="0"/>
          </a:p>
        </p:txBody>
      </p:sp>
    </p:spTree>
    <p:extLst>
      <p:ext uri="{BB962C8B-B14F-4D97-AF65-F5344CB8AC3E}">
        <p14:creationId xmlns:p14="http://schemas.microsoft.com/office/powerpoint/2010/main" val="385336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JCB</a:t>
            </a:r>
            <a:r>
              <a:rPr lang="zh-CN" altLang="en-US" dirty="0"/>
              <a:t>的内容（</a:t>
            </a:r>
            <a:r>
              <a:rPr lang="en-US" altLang="zh-CN" dirty="0"/>
              <a:t>2/2</a:t>
            </a:r>
            <a:r>
              <a:rPr lang="zh-CN" altLang="en-US" dirty="0"/>
              <a:t>）</a:t>
            </a:r>
          </a:p>
        </p:txBody>
      </p:sp>
      <p:sp>
        <p:nvSpPr>
          <p:cNvPr id="3" name="内容占位符 2"/>
          <p:cNvSpPr>
            <a:spLocks noGrp="1"/>
          </p:cNvSpPr>
          <p:nvPr>
            <p:ph idx="1"/>
          </p:nvPr>
        </p:nvSpPr>
        <p:spPr/>
        <p:txBody>
          <a:bodyPr/>
          <a:lstStyle/>
          <a:p>
            <a:pPr lvl="1"/>
            <a:r>
              <a:rPr lang="zh-CN" altLang="en-US" dirty="0">
                <a:solidFill>
                  <a:srgbClr val="000099"/>
                </a:solidFill>
                <a:latin typeface="宋体" pitchFamily="2" charset="-122"/>
              </a:rPr>
              <a:t>作业的状态</a:t>
            </a:r>
            <a:endParaRPr lang="zh-CN" altLang="en-US" dirty="0">
              <a:solidFill>
                <a:srgbClr val="000099"/>
              </a:solidFill>
            </a:endParaRPr>
          </a:p>
          <a:p>
            <a:pPr lvl="2" algn="just"/>
            <a:r>
              <a:rPr lang="zh-CN" altLang="en-US" dirty="0">
                <a:latin typeface="宋体" pitchFamily="2" charset="-122"/>
              </a:rPr>
              <a:t>提交状态：</a:t>
            </a:r>
            <a:r>
              <a:rPr lang="zh-CN" altLang="en-US" dirty="0"/>
              <a:t>从作业输入请求开始到建立</a:t>
            </a:r>
            <a:r>
              <a:rPr lang="en-US" altLang="zh-CN" dirty="0"/>
              <a:t>JCB</a:t>
            </a:r>
            <a:r>
              <a:rPr lang="zh-CN" altLang="en-US" dirty="0"/>
              <a:t>表，作业处于</a:t>
            </a:r>
            <a:r>
              <a:rPr lang="zh-CN" altLang="en-US" b="1" dirty="0"/>
              <a:t>提交</a:t>
            </a:r>
            <a:r>
              <a:rPr lang="zh-CN" altLang="en-US" dirty="0"/>
              <a:t>状态</a:t>
            </a:r>
            <a:endParaRPr lang="zh-CN" altLang="en-US" dirty="0">
              <a:cs typeface="Times New Roman" pitchFamily="18" charset="0"/>
            </a:endParaRPr>
          </a:p>
          <a:p>
            <a:pPr lvl="2" algn="just"/>
            <a:r>
              <a:rPr lang="zh-CN" altLang="en-US" dirty="0">
                <a:latin typeface="宋体" pitchFamily="2" charset="-122"/>
              </a:rPr>
              <a:t>后备状态：</a:t>
            </a:r>
            <a:r>
              <a:rPr lang="zh-CN" altLang="en-US" dirty="0"/>
              <a:t>在建立</a:t>
            </a:r>
            <a:r>
              <a:rPr lang="en-US" altLang="zh-CN" dirty="0"/>
              <a:t>JCB</a:t>
            </a:r>
            <a:r>
              <a:rPr lang="zh-CN" altLang="en-US" dirty="0"/>
              <a:t>表之后到被作业调度程序选中进入内存，作业在作业等待队列中处于</a:t>
            </a:r>
            <a:r>
              <a:rPr lang="zh-CN" altLang="en-US" b="1" dirty="0"/>
              <a:t>后备</a:t>
            </a:r>
            <a:r>
              <a:rPr lang="zh-CN" altLang="en-US" dirty="0"/>
              <a:t>状态</a:t>
            </a:r>
            <a:endParaRPr lang="zh-CN" altLang="en-US" dirty="0">
              <a:cs typeface="Times New Roman" pitchFamily="18" charset="0"/>
            </a:endParaRPr>
          </a:p>
          <a:p>
            <a:pPr lvl="2" algn="just"/>
            <a:r>
              <a:rPr lang="zh-CN" altLang="en-US" dirty="0">
                <a:latin typeface="宋体" pitchFamily="2" charset="-122"/>
              </a:rPr>
              <a:t>运行状态：</a:t>
            </a:r>
            <a:r>
              <a:rPr lang="zh-CN" altLang="en-US" dirty="0"/>
              <a:t>作业进入内存后到执行结束，处于</a:t>
            </a:r>
            <a:r>
              <a:rPr lang="zh-CN" altLang="en-US" b="1" dirty="0"/>
              <a:t>执行</a:t>
            </a:r>
            <a:r>
              <a:rPr lang="zh-CN" altLang="en-US" dirty="0"/>
              <a:t>状态</a:t>
            </a:r>
            <a:endParaRPr lang="zh-CN" altLang="en-US" dirty="0">
              <a:cs typeface="Times New Roman" pitchFamily="18" charset="0"/>
            </a:endParaRPr>
          </a:p>
          <a:p>
            <a:pPr lvl="2"/>
            <a:r>
              <a:rPr lang="zh-CN" altLang="en-US" dirty="0">
                <a:latin typeface="宋体" pitchFamily="2" charset="-122"/>
              </a:rPr>
              <a:t>完成状态：</a:t>
            </a:r>
            <a:r>
              <a:rPr lang="zh-CN" altLang="en-US" dirty="0"/>
              <a:t>最后，作业执行结束到撤销之间，作业处于</a:t>
            </a:r>
            <a:r>
              <a:rPr lang="zh-CN" altLang="en-US" b="1" dirty="0"/>
              <a:t>完成</a:t>
            </a:r>
            <a:r>
              <a:rPr lang="zh-CN" altLang="en-US" dirty="0"/>
              <a:t>状态</a:t>
            </a:r>
          </a:p>
          <a:p>
            <a:endParaRPr lang="zh-CN" altLang="en-US" dirty="0"/>
          </a:p>
        </p:txBody>
      </p:sp>
    </p:spTree>
    <p:extLst>
      <p:ext uri="{BB962C8B-B14F-4D97-AF65-F5344CB8AC3E}">
        <p14:creationId xmlns:p14="http://schemas.microsoft.com/office/powerpoint/2010/main" val="103509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作业的建立</a:t>
            </a:r>
          </a:p>
        </p:txBody>
      </p:sp>
      <p:sp>
        <p:nvSpPr>
          <p:cNvPr id="3" name="内容占位符 2"/>
          <p:cNvSpPr>
            <a:spLocks noGrp="1"/>
          </p:cNvSpPr>
          <p:nvPr>
            <p:ph idx="1"/>
          </p:nvPr>
        </p:nvSpPr>
        <p:spPr/>
        <p:txBody>
          <a:bodyPr>
            <a:normAutofit lnSpcReduction="10000"/>
          </a:bodyPr>
          <a:lstStyle/>
          <a:p>
            <a:r>
              <a:rPr lang="zh-CN" altLang="en-US" dirty="0">
                <a:solidFill>
                  <a:srgbClr val="000099"/>
                </a:solidFill>
              </a:rPr>
              <a:t>建立一个作业的条件</a:t>
            </a:r>
          </a:p>
          <a:p>
            <a:pPr lvl="1"/>
            <a:r>
              <a:rPr lang="zh-CN" altLang="en-US" dirty="0"/>
              <a:t>必须把该作业所包含的程序和数据输入到计算机的外部辅助存储设备上</a:t>
            </a:r>
          </a:p>
          <a:p>
            <a:pPr lvl="1"/>
            <a:r>
              <a:rPr lang="zh-CN" altLang="en-US" dirty="0"/>
              <a:t>由作业注册程序在系统中为该作业申请建立起一个相应的作业控制块</a:t>
            </a:r>
            <a:endParaRPr lang="zh-CN" altLang="en-US" dirty="0">
              <a:solidFill>
                <a:srgbClr val="000099"/>
              </a:solidFill>
              <a:latin typeface="宋体" pitchFamily="2" charset="-122"/>
            </a:endParaRPr>
          </a:p>
          <a:p>
            <a:r>
              <a:rPr lang="zh-CN" altLang="en-US" dirty="0">
                <a:solidFill>
                  <a:srgbClr val="000099"/>
                </a:solidFill>
                <a:latin typeface="宋体" pitchFamily="2" charset="-122"/>
              </a:rPr>
              <a:t>一个作业的建立包括两个子过程</a:t>
            </a:r>
          </a:p>
          <a:p>
            <a:pPr lvl="1"/>
            <a:r>
              <a:rPr lang="zh-CN" altLang="en-US" dirty="0">
                <a:latin typeface="宋体" pitchFamily="2" charset="-122"/>
              </a:rPr>
              <a:t>作业的输入</a:t>
            </a:r>
          </a:p>
          <a:p>
            <a:pPr lvl="1"/>
            <a:r>
              <a:rPr lang="zh-CN" altLang="en-US" dirty="0">
                <a:latin typeface="宋体" pitchFamily="2" charset="-122"/>
              </a:rPr>
              <a:t>作业控制块的建立</a:t>
            </a:r>
            <a:r>
              <a:rPr lang="zh-CN" altLang="en-US" dirty="0"/>
              <a:t> </a:t>
            </a:r>
          </a:p>
          <a:p>
            <a:endParaRPr lang="zh-CN" altLang="en-US" dirty="0"/>
          </a:p>
        </p:txBody>
      </p:sp>
    </p:spTree>
    <p:extLst>
      <p:ext uri="{BB962C8B-B14F-4D97-AF65-F5344CB8AC3E}">
        <p14:creationId xmlns:p14="http://schemas.microsoft.com/office/powerpoint/2010/main" val="265534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6009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8795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作业的输入方式</a:t>
            </a:r>
          </a:p>
        </p:txBody>
      </p:sp>
      <p:sp>
        <p:nvSpPr>
          <p:cNvPr id="3" name="内容占位符 2"/>
          <p:cNvSpPr>
            <a:spLocks noGrp="1"/>
          </p:cNvSpPr>
          <p:nvPr>
            <p:ph idx="1"/>
          </p:nvPr>
        </p:nvSpPr>
        <p:spPr/>
        <p:txBody>
          <a:bodyPr/>
          <a:lstStyle/>
          <a:p>
            <a:r>
              <a:rPr lang="zh-CN" altLang="en-US" dirty="0">
                <a:solidFill>
                  <a:srgbClr val="000099"/>
                </a:solidFill>
                <a:latin typeface="宋体" pitchFamily="2" charset="-122"/>
              </a:rPr>
              <a:t>联机输入方式</a:t>
            </a:r>
            <a:endParaRPr lang="zh-CN" altLang="en-US" dirty="0">
              <a:solidFill>
                <a:srgbClr val="000099"/>
              </a:solidFill>
              <a:cs typeface="Times New Roman" pitchFamily="18" charset="0"/>
            </a:endParaRPr>
          </a:p>
          <a:p>
            <a:r>
              <a:rPr lang="zh-CN" altLang="en-US" dirty="0">
                <a:solidFill>
                  <a:srgbClr val="000099"/>
                </a:solidFill>
                <a:latin typeface="宋体" pitchFamily="2" charset="-122"/>
              </a:rPr>
              <a:t>脱机输入方式</a:t>
            </a:r>
            <a:endParaRPr lang="zh-CN" altLang="en-US" dirty="0">
              <a:solidFill>
                <a:srgbClr val="000099"/>
              </a:solidFill>
              <a:cs typeface="Times New Roman" pitchFamily="18" charset="0"/>
            </a:endParaRPr>
          </a:p>
          <a:p>
            <a:r>
              <a:rPr lang="zh-CN" altLang="en-US" dirty="0">
                <a:solidFill>
                  <a:srgbClr val="000099"/>
                </a:solidFill>
                <a:latin typeface="宋体" pitchFamily="2" charset="-122"/>
              </a:rPr>
              <a:t>直接耦合方式</a:t>
            </a:r>
            <a:endParaRPr lang="zh-CN" altLang="en-US" dirty="0">
              <a:solidFill>
                <a:srgbClr val="000099"/>
              </a:solidFill>
              <a:cs typeface="Times New Roman" pitchFamily="18" charset="0"/>
            </a:endParaRPr>
          </a:p>
          <a:p>
            <a:r>
              <a:rPr lang="en-US" altLang="zh-CN" dirty="0">
                <a:solidFill>
                  <a:srgbClr val="000099"/>
                </a:solidFill>
                <a:cs typeface="Times New Roman" pitchFamily="18" charset="0"/>
              </a:rPr>
              <a:t>SPOOLING</a:t>
            </a:r>
            <a:r>
              <a:rPr lang="zh-CN" altLang="en-US" dirty="0">
                <a:solidFill>
                  <a:srgbClr val="000099"/>
                </a:solidFill>
                <a:latin typeface="宋体" pitchFamily="2" charset="-122"/>
              </a:rPr>
              <a:t>系统</a:t>
            </a:r>
            <a:r>
              <a:rPr lang="en-US" altLang="zh-CN" dirty="0">
                <a:solidFill>
                  <a:srgbClr val="000099"/>
                </a:solidFill>
                <a:latin typeface="宋体" pitchFamily="2" charset="-122"/>
              </a:rPr>
              <a:t>(Simultaneous Peripheral Operation On-Line)</a:t>
            </a:r>
          </a:p>
          <a:p>
            <a:r>
              <a:rPr lang="zh-CN" altLang="en-US" dirty="0">
                <a:solidFill>
                  <a:srgbClr val="000099"/>
                </a:solidFill>
                <a:latin typeface="宋体" pitchFamily="2" charset="-122"/>
              </a:rPr>
              <a:t>网络输入方式</a:t>
            </a:r>
          </a:p>
          <a:p>
            <a:endParaRPr lang="zh-CN" altLang="en-US" dirty="0"/>
          </a:p>
        </p:txBody>
      </p:sp>
    </p:spTree>
    <p:extLst>
      <p:ext uri="{BB962C8B-B14F-4D97-AF65-F5344CB8AC3E}">
        <p14:creationId xmlns:p14="http://schemas.microsoft.com/office/powerpoint/2010/main" val="37578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作业的输入方式</a:t>
            </a:r>
            <a:r>
              <a:rPr lang="en-US" altLang="zh-CN" dirty="0"/>
              <a:t>(1/5)</a:t>
            </a:r>
            <a:endParaRPr lang="zh-CN" altLang="en-US" dirty="0"/>
          </a:p>
        </p:txBody>
      </p:sp>
      <p:sp>
        <p:nvSpPr>
          <p:cNvPr id="3" name="内容占位符 2"/>
          <p:cNvSpPr>
            <a:spLocks noGrp="1"/>
          </p:cNvSpPr>
          <p:nvPr>
            <p:ph idx="1"/>
          </p:nvPr>
        </p:nvSpPr>
        <p:spPr/>
        <p:txBody>
          <a:bodyPr/>
          <a:lstStyle/>
          <a:p>
            <a:r>
              <a:rPr lang="zh-CN" altLang="en-US" dirty="0">
                <a:solidFill>
                  <a:srgbClr val="000099"/>
                </a:solidFill>
              </a:rPr>
              <a:t>联机输入方式</a:t>
            </a:r>
          </a:p>
          <a:p>
            <a:pPr lvl="1"/>
            <a:r>
              <a:rPr lang="zh-CN" altLang="en-US" dirty="0"/>
              <a:t>（多个）外围设备直接和主机相连</a:t>
            </a:r>
          </a:p>
          <a:p>
            <a:endParaRPr lang="zh-CN"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32" y="3500438"/>
            <a:ext cx="7705475"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835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作业的输入方式</a:t>
            </a:r>
            <a:r>
              <a:rPr lang="en-US" altLang="zh-CN" dirty="0"/>
              <a:t>(2/5)</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solidFill>
                  <a:srgbClr val="000099"/>
                </a:solidFill>
              </a:rPr>
              <a:t>脱机输入方式（预输入方式）</a:t>
            </a:r>
          </a:p>
          <a:p>
            <a:pPr lvl="1">
              <a:lnSpc>
                <a:spcPct val="90000"/>
              </a:lnSpc>
            </a:pPr>
            <a:r>
              <a:rPr lang="zh-CN" altLang="en-US" dirty="0"/>
              <a:t>利用低档个人计算机作为外围处理机进行处理</a:t>
            </a:r>
          </a:p>
          <a:p>
            <a:pPr lvl="1">
              <a:lnSpc>
                <a:spcPct val="90000"/>
              </a:lnSpc>
            </a:pPr>
            <a:r>
              <a:rPr lang="zh-CN" altLang="en-US" dirty="0" smtClean="0"/>
              <a:t>解决</a:t>
            </a:r>
            <a:r>
              <a:rPr lang="zh-CN" altLang="en-US" dirty="0"/>
              <a:t>了快速输入输出的问题，</a:t>
            </a:r>
            <a:r>
              <a:rPr lang="zh-CN" altLang="en-US" dirty="0" smtClean="0"/>
              <a:t>提高资源利用率</a:t>
            </a:r>
            <a:endParaRPr lang="en-US" altLang="zh-CN" dirty="0" smtClean="0"/>
          </a:p>
          <a:p>
            <a:pPr lvl="1">
              <a:lnSpc>
                <a:spcPct val="90000"/>
              </a:lnSpc>
            </a:pPr>
            <a:r>
              <a:rPr lang="zh-CN" altLang="en-US" dirty="0" smtClean="0"/>
              <a:t>但是</a:t>
            </a:r>
            <a:r>
              <a:rPr lang="zh-CN" altLang="en-US" dirty="0"/>
              <a:t>要以牺牲低档机为</a:t>
            </a:r>
            <a:r>
              <a:rPr lang="zh-CN" altLang="en-US" dirty="0" smtClean="0"/>
              <a:t>代价，还</a:t>
            </a:r>
            <a:r>
              <a:rPr lang="zh-CN" altLang="en-US" dirty="0"/>
              <a:t>需要用户干预</a:t>
            </a:r>
          </a:p>
        </p:txBody>
      </p:sp>
      <p:grpSp>
        <p:nvGrpSpPr>
          <p:cNvPr id="4" name="Group 4"/>
          <p:cNvGrpSpPr>
            <a:grpSpLocks/>
          </p:cNvGrpSpPr>
          <p:nvPr/>
        </p:nvGrpSpPr>
        <p:grpSpPr bwMode="auto">
          <a:xfrm>
            <a:off x="1265491" y="3383340"/>
            <a:ext cx="6986213" cy="2808287"/>
            <a:chOff x="480" y="1008"/>
            <a:chExt cx="4752" cy="2832"/>
          </a:xfrm>
        </p:grpSpPr>
        <p:sp>
          <p:nvSpPr>
            <p:cNvPr id="5" name="AutoShape 5"/>
            <p:cNvSpPr>
              <a:spLocks noChangeArrowheads="1"/>
            </p:cNvSpPr>
            <p:nvPr/>
          </p:nvSpPr>
          <p:spPr bwMode="auto">
            <a:xfrm>
              <a:off x="480" y="1056"/>
              <a:ext cx="1056" cy="480"/>
            </a:xfrm>
            <a:prstGeom prst="homePlate">
              <a:avLst>
                <a:gd name="adj" fmla="val 55000"/>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输入设备</a:t>
              </a:r>
            </a:p>
          </p:txBody>
        </p:sp>
        <p:sp>
          <p:nvSpPr>
            <p:cNvPr id="6" name="Rectangle 6"/>
            <p:cNvSpPr>
              <a:spLocks noChangeArrowheads="1"/>
            </p:cNvSpPr>
            <p:nvPr/>
          </p:nvSpPr>
          <p:spPr bwMode="auto">
            <a:xfrm>
              <a:off x="2016" y="1152"/>
              <a:ext cx="1152" cy="336"/>
            </a:xfrm>
            <a:prstGeom prst="rect">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dirty="0">
                  <a:latin typeface="Arial" charset="0"/>
                  <a:ea typeface="仿宋_GB2312" pitchFamily="49" charset="-122"/>
                </a:rPr>
                <a:t>外围机</a:t>
              </a:r>
            </a:p>
          </p:txBody>
        </p:sp>
        <p:sp>
          <p:nvSpPr>
            <p:cNvPr id="7" name="AutoShape 7"/>
            <p:cNvSpPr>
              <a:spLocks noChangeArrowheads="1"/>
            </p:cNvSpPr>
            <p:nvPr/>
          </p:nvSpPr>
          <p:spPr bwMode="auto">
            <a:xfrm>
              <a:off x="3888" y="1008"/>
              <a:ext cx="960" cy="720"/>
            </a:xfrm>
            <a:prstGeom prst="can">
              <a:avLst>
                <a:gd name="adj" fmla="val 25000"/>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磁盘</a:t>
              </a:r>
            </a:p>
          </p:txBody>
        </p:sp>
        <p:sp>
          <p:nvSpPr>
            <p:cNvPr id="8" name="AutoShape 8"/>
            <p:cNvSpPr>
              <a:spLocks noChangeArrowheads="1"/>
            </p:cNvSpPr>
            <p:nvPr/>
          </p:nvSpPr>
          <p:spPr bwMode="auto">
            <a:xfrm>
              <a:off x="3888" y="2016"/>
              <a:ext cx="960" cy="720"/>
            </a:xfrm>
            <a:prstGeom prst="can">
              <a:avLst>
                <a:gd name="adj" fmla="val 25000"/>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磁盘</a:t>
              </a:r>
            </a:p>
          </p:txBody>
        </p:sp>
        <p:sp>
          <p:nvSpPr>
            <p:cNvPr id="9" name="AutoShape 9"/>
            <p:cNvSpPr>
              <a:spLocks noChangeArrowheads="1"/>
            </p:cNvSpPr>
            <p:nvPr/>
          </p:nvSpPr>
          <p:spPr bwMode="auto">
            <a:xfrm>
              <a:off x="480" y="1968"/>
              <a:ext cx="960" cy="720"/>
            </a:xfrm>
            <a:prstGeom prst="can">
              <a:avLst>
                <a:gd name="adj" fmla="val 25000"/>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磁盘</a:t>
              </a:r>
            </a:p>
          </p:txBody>
        </p:sp>
        <p:sp>
          <p:nvSpPr>
            <p:cNvPr id="10" name="Rectangle 10"/>
            <p:cNvSpPr>
              <a:spLocks noChangeArrowheads="1"/>
            </p:cNvSpPr>
            <p:nvPr/>
          </p:nvSpPr>
          <p:spPr bwMode="auto">
            <a:xfrm>
              <a:off x="2016" y="3312"/>
              <a:ext cx="1152" cy="336"/>
            </a:xfrm>
            <a:prstGeom prst="rect">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外围机</a:t>
              </a:r>
            </a:p>
          </p:txBody>
        </p:sp>
        <p:sp>
          <p:nvSpPr>
            <p:cNvPr id="11" name="Rectangle 11"/>
            <p:cNvSpPr>
              <a:spLocks noChangeArrowheads="1"/>
            </p:cNvSpPr>
            <p:nvPr/>
          </p:nvSpPr>
          <p:spPr bwMode="auto">
            <a:xfrm>
              <a:off x="2064" y="2112"/>
              <a:ext cx="1152" cy="336"/>
            </a:xfrm>
            <a:prstGeom prst="rect">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主机</a:t>
              </a:r>
            </a:p>
          </p:txBody>
        </p:sp>
        <p:sp>
          <p:nvSpPr>
            <p:cNvPr id="12" name="AutoShape 12"/>
            <p:cNvSpPr>
              <a:spLocks noChangeArrowheads="1"/>
            </p:cNvSpPr>
            <p:nvPr/>
          </p:nvSpPr>
          <p:spPr bwMode="auto">
            <a:xfrm>
              <a:off x="528" y="3120"/>
              <a:ext cx="960" cy="720"/>
            </a:xfrm>
            <a:prstGeom prst="can">
              <a:avLst>
                <a:gd name="adj" fmla="val 25000"/>
              </a:avLst>
            </a:prstGeom>
            <a:solidFill>
              <a:srgbClr val="99CCFF"/>
            </a:solidFill>
            <a:ln w="9525">
              <a:solidFill>
                <a:srgbClr val="FF9900"/>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磁盘</a:t>
              </a:r>
            </a:p>
          </p:txBody>
        </p:sp>
        <p:sp>
          <p:nvSpPr>
            <p:cNvPr id="13" name="AutoShape 13"/>
            <p:cNvSpPr>
              <a:spLocks noChangeArrowheads="1"/>
            </p:cNvSpPr>
            <p:nvPr/>
          </p:nvSpPr>
          <p:spPr bwMode="auto">
            <a:xfrm>
              <a:off x="3744" y="3216"/>
              <a:ext cx="1488" cy="432"/>
            </a:xfrm>
            <a:prstGeom prst="chevron">
              <a:avLst>
                <a:gd name="adj" fmla="val 86111"/>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r>
                <a:rPr kumimoji="1" lang="zh-CN" altLang="en-US" sz="2400" b="1">
                  <a:latin typeface="Arial" charset="0"/>
                  <a:ea typeface="仿宋_GB2312" pitchFamily="49" charset="-122"/>
                </a:rPr>
                <a:t>输出设备</a:t>
              </a:r>
            </a:p>
          </p:txBody>
        </p:sp>
        <p:sp>
          <p:nvSpPr>
            <p:cNvPr id="14" name="Line 14"/>
            <p:cNvSpPr>
              <a:spLocks noChangeShapeType="1"/>
            </p:cNvSpPr>
            <p:nvPr/>
          </p:nvSpPr>
          <p:spPr bwMode="auto">
            <a:xfrm>
              <a:off x="1536" y="1296"/>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5"/>
            <p:cNvSpPr>
              <a:spLocks noChangeShapeType="1"/>
            </p:cNvSpPr>
            <p:nvPr/>
          </p:nvSpPr>
          <p:spPr bwMode="auto">
            <a:xfrm>
              <a:off x="3168" y="1296"/>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6"/>
            <p:cNvSpPr>
              <a:spLocks noChangeShapeType="1"/>
            </p:cNvSpPr>
            <p:nvPr/>
          </p:nvSpPr>
          <p:spPr bwMode="auto">
            <a:xfrm>
              <a:off x="1440" y="2256"/>
              <a:ext cx="62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7"/>
            <p:cNvSpPr>
              <a:spLocks noChangeShapeType="1"/>
            </p:cNvSpPr>
            <p:nvPr/>
          </p:nvSpPr>
          <p:spPr bwMode="auto">
            <a:xfrm>
              <a:off x="3216" y="2256"/>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8"/>
            <p:cNvSpPr>
              <a:spLocks noChangeShapeType="1"/>
            </p:cNvSpPr>
            <p:nvPr/>
          </p:nvSpPr>
          <p:spPr bwMode="auto">
            <a:xfrm>
              <a:off x="1488" y="3456"/>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9"/>
            <p:cNvSpPr>
              <a:spLocks noChangeShapeType="1"/>
            </p:cNvSpPr>
            <p:nvPr/>
          </p:nvSpPr>
          <p:spPr bwMode="auto">
            <a:xfrm>
              <a:off x="3168" y="345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99955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作业的输入方式</a:t>
            </a:r>
            <a:r>
              <a:rPr lang="en-US" altLang="zh-CN" dirty="0"/>
              <a:t>(3/5)</a:t>
            </a:r>
            <a:endParaRPr lang="zh-CN" altLang="en-US" dirty="0"/>
          </a:p>
        </p:txBody>
      </p:sp>
      <p:sp>
        <p:nvSpPr>
          <p:cNvPr id="3" name="内容占位符 2"/>
          <p:cNvSpPr>
            <a:spLocks noGrp="1"/>
          </p:cNvSpPr>
          <p:nvPr>
            <p:ph idx="1"/>
          </p:nvPr>
        </p:nvSpPr>
        <p:spPr>
          <a:xfrm>
            <a:off x="457280" y="1268760"/>
            <a:ext cx="8508002" cy="4857405"/>
          </a:xfrm>
        </p:spPr>
        <p:txBody>
          <a:bodyPr/>
          <a:lstStyle/>
          <a:p>
            <a:r>
              <a:rPr lang="zh-CN" altLang="en-US" dirty="0">
                <a:solidFill>
                  <a:srgbClr val="000099"/>
                </a:solidFill>
              </a:rPr>
              <a:t>直接耦合方式</a:t>
            </a:r>
          </a:p>
          <a:p>
            <a:pPr lvl="1"/>
            <a:r>
              <a:rPr lang="zh-CN" altLang="en-US" dirty="0"/>
              <a:t>慢速的输入输出过程由外围低档机管理</a:t>
            </a:r>
          </a:p>
          <a:p>
            <a:pPr lvl="1"/>
            <a:r>
              <a:rPr lang="zh-CN" altLang="en-US" dirty="0"/>
              <a:t>公用存储器中的大量数据的高速读写由主机完成</a:t>
            </a:r>
          </a:p>
          <a:p>
            <a:endParaRPr lang="zh-CN" altLang="en-US" dirty="0"/>
          </a:p>
        </p:txBody>
      </p:sp>
      <p:grpSp>
        <p:nvGrpSpPr>
          <p:cNvPr id="4" name="Group 3"/>
          <p:cNvGrpSpPr>
            <a:grpSpLocks/>
          </p:cNvGrpSpPr>
          <p:nvPr/>
        </p:nvGrpSpPr>
        <p:grpSpPr bwMode="auto">
          <a:xfrm>
            <a:off x="1758995" y="3430513"/>
            <a:ext cx="5563566" cy="2941637"/>
            <a:chOff x="2520" y="2688"/>
            <a:chExt cx="7560" cy="3744"/>
          </a:xfrm>
        </p:grpSpPr>
        <p:sp>
          <p:nvSpPr>
            <p:cNvPr id="5" name="Rectangle 4"/>
            <p:cNvSpPr>
              <a:spLocks noChangeArrowheads="1"/>
            </p:cNvSpPr>
            <p:nvPr/>
          </p:nvSpPr>
          <p:spPr bwMode="auto">
            <a:xfrm>
              <a:off x="2520" y="2688"/>
              <a:ext cx="7560" cy="37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grpSp>
          <p:nvGrpSpPr>
            <p:cNvPr id="6" name="Group 5"/>
            <p:cNvGrpSpPr>
              <a:grpSpLocks/>
            </p:cNvGrpSpPr>
            <p:nvPr/>
          </p:nvGrpSpPr>
          <p:grpSpPr bwMode="auto">
            <a:xfrm>
              <a:off x="2700" y="2844"/>
              <a:ext cx="7048" cy="3499"/>
              <a:chOff x="3240" y="2064"/>
              <a:chExt cx="5580" cy="1872"/>
            </a:xfrm>
          </p:grpSpPr>
          <p:sp>
            <p:nvSpPr>
              <p:cNvPr id="7" name="Text Box 6"/>
              <p:cNvSpPr txBox="1">
                <a:spLocks noChangeArrowheads="1"/>
              </p:cNvSpPr>
              <p:nvPr/>
            </p:nvSpPr>
            <p:spPr bwMode="auto">
              <a:xfrm>
                <a:off x="3240" y="2844"/>
                <a:ext cx="90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a:lnSpc>
                    <a:spcPct val="96000"/>
                  </a:lnSpc>
                </a:pPr>
                <a:endParaRPr lang="zh-CN" altLang="en-US" sz="1000"/>
              </a:p>
              <a:p>
                <a:pPr algn="just">
                  <a:lnSpc>
                    <a:spcPct val="96000"/>
                  </a:lnSpc>
                </a:pPr>
                <a:r>
                  <a:rPr lang="zh-CN" altLang="en-US"/>
                  <a:t> 主机</a:t>
                </a:r>
              </a:p>
            </p:txBody>
          </p:sp>
          <p:sp>
            <p:nvSpPr>
              <p:cNvPr id="8" name="Text Box 7"/>
              <p:cNvSpPr txBox="1">
                <a:spLocks noChangeArrowheads="1"/>
              </p:cNvSpPr>
              <p:nvPr/>
            </p:nvSpPr>
            <p:spPr bwMode="auto">
              <a:xfrm>
                <a:off x="4500" y="2688"/>
                <a:ext cx="1440" cy="7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a:lnSpc>
                    <a:spcPct val="96000"/>
                  </a:lnSpc>
                </a:pPr>
                <a:endParaRPr lang="zh-CN" altLang="en-US" sz="500" dirty="0"/>
              </a:p>
              <a:p>
                <a:pPr algn="just">
                  <a:lnSpc>
                    <a:spcPct val="96000"/>
                  </a:lnSpc>
                </a:pPr>
                <a:endParaRPr lang="zh-CN" altLang="en-US" sz="1000" dirty="0"/>
              </a:p>
              <a:p>
                <a:pPr algn="just">
                  <a:lnSpc>
                    <a:spcPct val="96000"/>
                  </a:lnSpc>
                </a:pPr>
                <a:r>
                  <a:rPr lang="zh-CN" altLang="en-US" sz="1000" dirty="0"/>
                  <a:t> </a:t>
                </a:r>
              </a:p>
              <a:p>
                <a:pPr algn="just">
                  <a:lnSpc>
                    <a:spcPct val="96000"/>
                  </a:lnSpc>
                </a:pPr>
                <a:r>
                  <a:rPr lang="zh-CN" altLang="en-US" dirty="0"/>
                  <a:t>公用存储器</a:t>
                </a:r>
              </a:p>
            </p:txBody>
          </p:sp>
          <p:sp>
            <p:nvSpPr>
              <p:cNvPr id="9" name="Text Box 8"/>
              <p:cNvSpPr txBox="1">
                <a:spLocks noChangeArrowheads="1"/>
              </p:cNvSpPr>
              <p:nvPr/>
            </p:nvSpPr>
            <p:spPr bwMode="auto">
              <a:xfrm>
                <a:off x="7380" y="2064"/>
                <a:ext cx="144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a:lnSpc>
                    <a:spcPct val="96000"/>
                  </a:lnSpc>
                </a:pPr>
                <a:endParaRPr lang="zh-CN" altLang="en-US" sz="1000"/>
              </a:p>
              <a:p>
                <a:pPr algn="just">
                  <a:lnSpc>
                    <a:spcPct val="96000"/>
                  </a:lnSpc>
                </a:pPr>
                <a:r>
                  <a:rPr lang="zh-CN" altLang="en-US"/>
                  <a:t>低档</a:t>
                </a:r>
                <a:r>
                  <a:rPr lang="en-US" altLang="zh-CN"/>
                  <a:t>PC</a:t>
                </a:r>
                <a:r>
                  <a:rPr lang="zh-CN" altLang="en-US"/>
                  <a:t>机</a:t>
                </a:r>
              </a:p>
            </p:txBody>
          </p:sp>
          <p:sp>
            <p:nvSpPr>
              <p:cNvPr id="10" name="Text Box 9"/>
              <p:cNvSpPr txBox="1">
                <a:spLocks noChangeArrowheads="1"/>
              </p:cNvSpPr>
              <p:nvPr/>
            </p:nvSpPr>
            <p:spPr bwMode="auto">
              <a:xfrm>
                <a:off x="7380" y="3468"/>
                <a:ext cx="144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a:lnSpc>
                    <a:spcPct val="96000"/>
                  </a:lnSpc>
                </a:pPr>
                <a:endParaRPr lang="zh-CN" altLang="en-US" sz="1000"/>
              </a:p>
              <a:p>
                <a:pPr algn="just">
                  <a:lnSpc>
                    <a:spcPct val="96000"/>
                  </a:lnSpc>
                </a:pPr>
                <a:r>
                  <a:rPr lang="zh-CN" altLang="en-US"/>
                  <a:t>低档</a:t>
                </a:r>
                <a:r>
                  <a:rPr lang="en-US" altLang="zh-CN"/>
                  <a:t>PC</a:t>
                </a:r>
                <a:r>
                  <a:rPr lang="zh-CN" altLang="en-US"/>
                  <a:t>机</a:t>
                </a:r>
              </a:p>
            </p:txBody>
          </p:sp>
          <p:sp>
            <p:nvSpPr>
              <p:cNvPr id="11" name="Line 10"/>
              <p:cNvSpPr>
                <a:spLocks noChangeShapeType="1"/>
              </p:cNvSpPr>
              <p:nvPr/>
            </p:nvSpPr>
            <p:spPr bwMode="auto">
              <a:xfrm>
                <a:off x="5940" y="2844"/>
                <a:ext cx="720" cy="0"/>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flipV="1">
                <a:off x="6660" y="237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6660" y="331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6660" y="3780"/>
                <a:ext cx="72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8100" y="2532"/>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6840" y="2376"/>
                <a:ext cx="0" cy="14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6660" y="2376"/>
                <a:ext cx="72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5940" y="3312"/>
                <a:ext cx="720" cy="0"/>
              </a:xfrm>
              <a:prstGeom prst="line">
                <a:avLst/>
              </a:prstGeom>
              <a:noFill/>
              <a:ln w="9525">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18"/>
              <p:cNvSpPr>
                <a:spLocks/>
              </p:cNvSpPr>
              <p:nvPr/>
            </p:nvSpPr>
            <p:spPr bwMode="auto">
              <a:xfrm>
                <a:off x="5940" y="3075"/>
                <a:ext cx="1440" cy="1"/>
              </a:xfrm>
              <a:custGeom>
                <a:avLst/>
                <a:gdLst>
                  <a:gd name="T0" fmla="*/ 0 w 1440"/>
                  <a:gd name="T1" fmla="*/ 0 h 1"/>
                  <a:gd name="T2" fmla="*/ 1440 w 1440"/>
                  <a:gd name="T3" fmla="*/ 0 h 1"/>
                  <a:gd name="T4" fmla="*/ 0 60000 65536"/>
                  <a:gd name="T5" fmla="*/ 0 60000 65536"/>
                  <a:gd name="T6" fmla="*/ 0 w 1440"/>
                  <a:gd name="T7" fmla="*/ 0 h 1"/>
                  <a:gd name="T8" fmla="*/ 1440 w 1440"/>
                  <a:gd name="T9" fmla="*/ 1 h 1"/>
                </a:gdLst>
                <a:ahLst/>
                <a:cxnLst>
                  <a:cxn ang="T4">
                    <a:pos x="T0" y="T1"/>
                  </a:cxn>
                  <a:cxn ang="T5">
                    <a:pos x="T2" y="T3"/>
                  </a:cxn>
                </a:cxnLst>
                <a:rect l="T6" t="T7" r="T8" b="T9"/>
                <a:pathLst>
                  <a:path w="1440" h="1">
                    <a:moveTo>
                      <a:pt x="0" y="0"/>
                    </a:moveTo>
                    <a:lnTo>
                      <a:pt x="1440" y="0"/>
                    </a:lnTo>
                  </a:path>
                </a:pathLst>
              </a:custGeom>
              <a:noFill/>
              <a:ln w="9525">
                <a:solidFill>
                  <a:srgbClr val="000000"/>
                </a:solidFill>
                <a:round/>
                <a:headEnd type="stealth" w="sm" len="lg"/>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19"/>
              <p:cNvSpPr>
                <a:spLocks noChangeArrowheads="1"/>
              </p:cNvSpPr>
              <p:nvPr/>
            </p:nvSpPr>
            <p:spPr bwMode="auto">
              <a:xfrm>
                <a:off x="4140" y="3000"/>
                <a:ext cx="360" cy="156"/>
              </a:xfrm>
              <a:prstGeom prst="leftRightArrow">
                <a:avLst>
                  <a:gd name="adj1" fmla="val 50000"/>
                  <a:gd name="adj2" fmla="val 46154"/>
                </a:avLst>
              </a:prstGeom>
              <a:solidFill>
                <a:srgbClr val="FFFFFF"/>
              </a:solidFill>
              <a:ln w="9525">
                <a:solidFill>
                  <a:srgbClr val="000000"/>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grpSp>
      </p:grpSp>
    </p:spTree>
    <p:extLst>
      <p:ext uri="{BB962C8B-B14F-4D97-AF65-F5344CB8AC3E}">
        <p14:creationId xmlns:p14="http://schemas.microsoft.com/office/powerpoint/2010/main" val="346247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SPOOLING</a:t>
            </a:r>
            <a:r>
              <a:rPr lang="zh-CN" altLang="en-US" dirty="0"/>
              <a:t>系统</a:t>
            </a:r>
          </a:p>
        </p:txBody>
      </p:sp>
      <p:sp>
        <p:nvSpPr>
          <p:cNvPr id="3" name="内容占位符 2"/>
          <p:cNvSpPr>
            <a:spLocks noGrp="1"/>
          </p:cNvSpPr>
          <p:nvPr>
            <p:ph idx="1"/>
          </p:nvPr>
        </p:nvSpPr>
        <p:spPr/>
        <p:txBody>
          <a:bodyPr/>
          <a:lstStyle/>
          <a:p>
            <a:r>
              <a:rPr lang="en-US" altLang="zh-CN" dirty="0">
                <a:solidFill>
                  <a:srgbClr val="000099"/>
                </a:solidFill>
              </a:rPr>
              <a:t>SPOOLING(</a:t>
            </a:r>
            <a:r>
              <a:rPr lang="en-US" altLang="zh-CN" sz="2400" dirty="0">
                <a:solidFill>
                  <a:srgbClr val="000099"/>
                </a:solidFill>
              </a:rPr>
              <a:t>Simultaneous Peripheral Operation On Line)</a:t>
            </a:r>
          </a:p>
          <a:p>
            <a:pPr lvl="1"/>
            <a:r>
              <a:rPr lang="zh-CN" altLang="en-US" dirty="0"/>
              <a:t>假脱机真联机技术： 在联机情况下实现的同时外围操作</a:t>
            </a:r>
          </a:p>
          <a:p>
            <a:pPr lvl="1"/>
            <a:r>
              <a:rPr lang="zh-CN" altLang="en-US" dirty="0" smtClean="0"/>
              <a:t>使用</a:t>
            </a:r>
            <a:r>
              <a:rPr lang="zh-CN" altLang="en-US" dirty="0"/>
              <a:t>直接存取的大容量磁盘作为缓冲，将一个可共享的磁盘空间改造成若干个输入设备和输出设备，并使得</a:t>
            </a:r>
            <a:r>
              <a:rPr lang="en-US" altLang="zh-CN" dirty="0"/>
              <a:t>I/O</a:t>
            </a:r>
            <a:r>
              <a:rPr lang="zh-CN" altLang="en-US" dirty="0"/>
              <a:t>设备和</a:t>
            </a:r>
            <a:r>
              <a:rPr lang="en-US" altLang="zh-CN" dirty="0"/>
              <a:t>CPU</a:t>
            </a:r>
            <a:r>
              <a:rPr lang="zh-CN" altLang="en-US" dirty="0" smtClean="0"/>
              <a:t>并行操作</a:t>
            </a:r>
            <a:endParaRPr lang="zh-CN" altLang="en-US" dirty="0"/>
          </a:p>
          <a:p>
            <a:endParaRPr lang="zh-CN" altLang="en-US" dirty="0"/>
          </a:p>
        </p:txBody>
      </p:sp>
    </p:spTree>
    <p:extLst>
      <p:ext uri="{BB962C8B-B14F-4D97-AF65-F5344CB8AC3E}">
        <p14:creationId xmlns:p14="http://schemas.microsoft.com/office/powerpoint/2010/main" val="337149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bg1"/>
                </a:solidFill>
                <a:latin typeface="Franklin Gothic Medium" pitchFamily="34" charset="0"/>
                <a:ea typeface="微软雅黑" pitchFamily="34" charset="-122"/>
              </a:rPr>
              <a:t>SPOOLING</a:t>
            </a:r>
            <a:r>
              <a:rPr lang="zh-CN" altLang="en-US" dirty="0">
                <a:solidFill>
                  <a:schemeClr val="bg1"/>
                </a:solidFill>
                <a:latin typeface="Franklin Gothic Medium" pitchFamily="34" charset="0"/>
                <a:ea typeface="微软雅黑" pitchFamily="34" charset="-122"/>
              </a:rPr>
              <a:t>系统的</a:t>
            </a:r>
            <a:r>
              <a:rPr lang="zh-CN" altLang="en-US" dirty="0" smtClean="0">
                <a:solidFill>
                  <a:schemeClr val="bg1"/>
                </a:solidFill>
                <a:latin typeface="Franklin Gothic Medium" pitchFamily="34" charset="0"/>
                <a:ea typeface="微软雅黑" pitchFamily="34" charset="-122"/>
              </a:rPr>
              <a:t>组成</a:t>
            </a:r>
            <a:endParaRPr lang="zh-CN" altLang="en-US" dirty="0">
              <a:solidFill>
                <a:schemeClr val="bg1"/>
              </a:solidFill>
            </a:endParaRPr>
          </a:p>
        </p:txBody>
      </p:sp>
      <p:grpSp>
        <p:nvGrpSpPr>
          <p:cNvPr id="4" name="Group 6"/>
          <p:cNvGrpSpPr>
            <a:grpSpLocks/>
          </p:cNvGrpSpPr>
          <p:nvPr/>
        </p:nvGrpSpPr>
        <p:grpSpPr bwMode="auto">
          <a:xfrm>
            <a:off x="570466" y="1246279"/>
            <a:ext cx="8278662" cy="5122863"/>
            <a:chOff x="336" y="672"/>
            <a:chExt cx="5214" cy="3227"/>
          </a:xfrm>
        </p:grpSpPr>
        <p:sp>
          <p:nvSpPr>
            <p:cNvPr id="5" name="Rectangle 7"/>
            <p:cNvSpPr>
              <a:spLocks noChangeArrowheads="1"/>
            </p:cNvSpPr>
            <p:nvPr/>
          </p:nvSpPr>
          <p:spPr bwMode="auto">
            <a:xfrm>
              <a:off x="2160" y="672"/>
              <a:ext cx="1344" cy="144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endParaRPr kumimoji="1" lang="zh-CN" altLang="en-US" sz="2400"/>
            </a:p>
          </p:txBody>
        </p:sp>
        <p:grpSp>
          <p:nvGrpSpPr>
            <p:cNvPr id="6" name="Group 8"/>
            <p:cNvGrpSpPr>
              <a:grpSpLocks/>
            </p:cNvGrpSpPr>
            <p:nvPr/>
          </p:nvGrpSpPr>
          <p:grpSpPr bwMode="auto">
            <a:xfrm>
              <a:off x="336" y="720"/>
              <a:ext cx="5214" cy="3179"/>
              <a:chOff x="336" y="720"/>
              <a:chExt cx="5214" cy="3179"/>
            </a:xfrm>
          </p:grpSpPr>
          <p:sp>
            <p:nvSpPr>
              <p:cNvPr id="8" name="Text Box 9"/>
              <p:cNvSpPr txBox="1">
                <a:spLocks noChangeArrowheads="1"/>
              </p:cNvSpPr>
              <p:nvPr/>
            </p:nvSpPr>
            <p:spPr bwMode="auto">
              <a:xfrm>
                <a:off x="336" y="720"/>
                <a:ext cx="894" cy="294"/>
              </a:xfrm>
              <a:prstGeom prst="rect">
                <a:avLst/>
              </a:prstGeom>
              <a:solidFill>
                <a:srgbClr val="CCFFCC"/>
              </a:solidFill>
              <a:ln w="9525">
                <a:solidFill>
                  <a:schemeClr val="tx1"/>
                </a:solidFill>
                <a:miter lim="800000"/>
                <a:headEnd/>
                <a:tailEnd/>
              </a:ln>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b="1"/>
                  <a:t>输入装置</a:t>
                </a:r>
              </a:p>
            </p:txBody>
          </p:sp>
          <p:sp>
            <p:nvSpPr>
              <p:cNvPr id="9" name="Text Box 10"/>
              <p:cNvSpPr txBox="1">
                <a:spLocks noChangeArrowheads="1"/>
              </p:cNvSpPr>
              <p:nvPr/>
            </p:nvSpPr>
            <p:spPr bwMode="auto">
              <a:xfrm>
                <a:off x="346" y="1667"/>
                <a:ext cx="894" cy="294"/>
              </a:xfrm>
              <a:prstGeom prst="rect">
                <a:avLst/>
              </a:prstGeom>
              <a:solidFill>
                <a:srgbClr val="CCFFCC"/>
              </a:solidFill>
              <a:ln w="9525">
                <a:solidFill>
                  <a:schemeClr val="tx1"/>
                </a:solidFill>
                <a:miter lim="800000"/>
                <a:headEnd/>
                <a:tailEnd/>
              </a:ln>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b="1"/>
                  <a:t>输入装置</a:t>
                </a:r>
              </a:p>
            </p:txBody>
          </p:sp>
          <p:sp>
            <p:nvSpPr>
              <p:cNvPr id="10" name="Text Box 11"/>
              <p:cNvSpPr txBox="1">
                <a:spLocks noChangeArrowheads="1"/>
              </p:cNvSpPr>
              <p:nvPr/>
            </p:nvSpPr>
            <p:spPr bwMode="auto">
              <a:xfrm>
                <a:off x="1587" y="768"/>
                <a:ext cx="349" cy="1229"/>
              </a:xfrm>
              <a:prstGeom prst="rect">
                <a:avLst/>
              </a:prstGeom>
              <a:solidFill>
                <a:schemeClr val="accent1"/>
              </a:solidFill>
              <a:ln w="9525">
                <a:solidFill>
                  <a:schemeClr val="tx1"/>
                </a:solidFill>
                <a:miter lim="800000"/>
                <a:headEnd/>
                <a:tailEnd/>
              </a:ln>
            </p:spPr>
            <p:txBody>
              <a:bodyPr vert="eaVert">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a:t>   </a:t>
                </a:r>
                <a:r>
                  <a:rPr kumimoji="1" lang="zh-CN" altLang="en-US" sz="2400" b="1"/>
                  <a:t>通         道</a:t>
                </a:r>
                <a:r>
                  <a:rPr kumimoji="1" lang="zh-CN" altLang="en-US" sz="2400"/>
                  <a:t>    </a:t>
                </a:r>
              </a:p>
            </p:txBody>
          </p:sp>
          <p:grpSp>
            <p:nvGrpSpPr>
              <p:cNvPr id="11" name="Group 12"/>
              <p:cNvGrpSpPr>
                <a:grpSpLocks/>
              </p:cNvGrpSpPr>
              <p:nvPr/>
            </p:nvGrpSpPr>
            <p:grpSpPr bwMode="auto">
              <a:xfrm>
                <a:off x="2352" y="960"/>
                <a:ext cx="336" cy="720"/>
                <a:chOff x="717" y="2832"/>
                <a:chExt cx="294" cy="624"/>
              </a:xfrm>
            </p:grpSpPr>
            <p:sp>
              <p:nvSpPr>
                <p:cNvPr id="39" name="Freeform 13"/>
                <p:cNvSpPr>
                  <a:spLocks/>
                </p:cNvSpPr>
                <p:nvPr/>
              </p:nvSpPr>
              <p:spPr bwMode="auto">
                <a:xfrm>
                  <a:off x="717" y="2832"/>
                  <a:ext cx="4" cy="612"/>
                </a:xfrm>
                <a:custGeom>
                  <a:avLst/>
                  <a:gdLst>
                    <a:gd name="T0" fmla="*/ 0 w 4"/>
                    <a:gd name="T1" fmla="*/ 612 h 612"/>
                    <a:gd name="T2" fmla="*/ 4 w 4"/>
                    <a:gd name="T3" fmla="*/ 0 h 612"/>
                    <a:gd name="T4" fmla="*/ 0 60000 65536"/>
                    <a:gd name="T5" fmla="*/ 0 60000 65536"/>
                    <a:gd name="T6" fmla="*/ 0 w 4"/>
                    <a:gd name="T7" fmla="*/ 0 h 612"/>
                    <a:gd name="T8" fmla="*/ 4 w 4"/>
                    <a:gd name="T9" fmla="*/ 612 h 612"/>
                  </a:gdLst>
                  <a:ahLst/>
                  <a:cxnLst>
                    <a:cxn ang="T4">
                      <a:pos x="T0" y="T1"/>
                    </a:cxn>
                    <a:cxn ang="T5">
                      <a:pos x="T2" y="T3"/>
                    </a:cxn>
                  </a:cxnLst>
                  <a:rect l="T6" t="T7" r="T8" b="T9"/>
                  <a:pathLst>
                    <a:path w="4" h="612">
                      <a:moveTo>
                        <a:pt x="0" y="612"/>
                      </a:moveTo>
                      <a:lnTo>
                        <a:pt x="4"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14"/>
                <p:cNvSpPr>
                  <a:spLocks noChangeShapeType="1"/>
                </p:cNvSpPr>
                <p:nvPr/>
              </p:nvSpPr>
              <p:spPr bwMode="auto">
                <a:xfrm>
                  <a:off x="720" y="283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15"/>
                <p:cNvSpPr>
                  <a:spLocks/>
                </p:cNvSpPr>
                <p:nvPr/>
              </p:nvSpPr>
              <p:spPr bwMode="auto">
                <a:xfrm>
                  <a:off x="1008" y="2832"/>
                  <a:ext cx="3" cy="624"/>
                </a:xfrm>
                <a:custGeom>
                  <a:avLst/>
                  <a:gdLst>
                    <a:gd name="T0" fmla="*/ 0 w 3"/>
                    <a:gd name="T1" fmla="*/ 0 h 624"/>
                    <a:gd name="T2" fmla="*/ 3 w 3"/>
                    <a:gd name="T3" fmla="*/ 624 h 624"/>
                    <a:gd name="T4" fmla="*/ 0 60000 65536"/>
                    <a:gd name="T5" fmla="*/ 0 60000 65536"/>
                    <a:gd name="T6" fmla="*/ 0 w 3"/>
                    <a:gd name="T7" fmla="*/ 0 h 624"/>
                    <a:gd name="T8" fmla="*/ 3 w 3"/>
                    <a:gd name="T9" fmla="*/ 624 h 624"/>
                  </a:gdLst>
                  <a:ahLst/>
                  <a:cxnLst>
                    <a:cxn ang="T4">
                      <a:pos x="T0" y="T1"/>
                    </a:cxn>
                    <a:cxn ang="T5">
                      <a:pos x="T2" y="T3"/>
                    </a:cxn>
                  </a:cxnLst>
                  <a:rect l="T6" t="T7" r="T8" b="T9"/>
                  <a:pathLst>
                    <a:path w="3" h="624">
                      <a:moveTo>
                        <a:pt x="0" y="0"/>
                      </a:moveTo>
                      <a:lnTo>
                        <a:pt x="3" y="6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Line 16"/>
                <p:cNvSpPr>
                  <a:spLocks noChangeShapeType="1"/>
                </p:cNvSpPr>
                <p:nvPr/>
              </p:nvSpPr>
              <p:spPr bwMode="auto">
                <a:xfrm>
                  <a:off x="720"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7"/>
                <p:cNvSpPr>
                  <a:spLocks noChangeShapeType="1"/>
                </p:cNvSpPr>
                <p:nvPr/>
              </p:nvSpPr>
              <p:spPr bwMode="auto">
                <a:xfrm>
                  <a:off x="720" y="302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8"/>
                <p:cNvSpPr>
                  <a:spLocks noChangeShapeType="1"/>
                </p:cNvSpPr>
                <p:nvPr/>
              </p:nvSpPr>
              <p:spPr bwMode="auto">
                <a:xfrm>
                  <a:off x="720" y="31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9"/>
                <p:cNvSpPr>
                  <a:spLocks noChangeShapeType="1"/>
                </p:cNvSpPr>
                <p:nvPr/>
              </p:nvSpPr>
              <p:spPr bwMode="auto">
                <a:xfrm>
                  <a:off x="720" y="321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20"/>
                <p:cNvSpPr>
                  <a:spLocks noChangeShapeType="1"/>
                </p:cNvSpPr>
                <p:nvPr/>
              </p:nvSpPr>
              <p:spPr bwMode="auto">
                <a:xfrm>
                  <a:off x="720"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1"/>
              <p:cNvGrpSpPr>
                <a:grpSpLocks/>
              </p:cNvGrpSpPr>
              <p:nvPr/>
            </p:nvGrpSpPr>
            <p:grpSpPr bwMode="auto">
              <a:xfrm flipV="1">
                <a:off x="2976" y="960"/>
                <a:ext cx="336" cy="720"/>
                <a:chOff x="717" y="2832"/>
                <a:chExt cx="294" cy="624"/>
              </a:xfrm>
            </p:grpSpPr>
            <p:sp>
              <p:nvSpPr>
                <p:cNvPr id="31" name="Freeform 22"/>
                <p:cNvSpPr>
                  <a:spLocks/>
                </p:cNvSpPr>
                <p:nvPr/>
              </p:nvSpPr>
              <p:spPr bwMode="auto">
                <a:xfrm>
                  <a:off x="717" y="2832"/>
                  <a:ext cx="4" cy="612"/>
                </a:xfrm>
                <a:custGeom>
                  <a:avLst/>
                  <a:gdLst>
                    <a:gd name="T0" fmla="*/ 0 w 4"/>
                    <a:gd name="T1" fmla="*/ 612 h 612"/>
                    <a:gd name="T2" fmla="*/ 4 w 4"/>
                    <a:gd name="T3" fmla="*/ 0 h 612"/>
                    <a:gd name="T4" fmla="*/ 0 60000 65536"/>
                    <a:gd name="T5" fmla="*/ 0 60000 65536"/>
                    <a:gd name="T6" fmla="*/ 0 w 4"/>
                    <a:gd name="T7" fmla="*/ 0 h 612"/>
                    <a:gd name="T8" fmla="*/ 4 w 4"/>
                    <a:gd name="T9" fmla="*/ 612 h 612"/>
                  </a:gdLst>
                  <a:ahLst/>
                  <a:cxnLst>
                    <a:cxn ang="T4">
                      <a:pos x="T0" y="T1"/>
                    </a:cxn>
                    <a:cxn ang="T5">
                      <a:pos x="T2" y="T3"/>
                    </a:cxn>
                  </a:cxnLst>
                  <a:rect l="T6" t="T7" r="T8" b="T9"/>
                  <a:pathLst>
                    <a:path w="4" h="612">
                      <a:moveTo>
                        <a:pt x="0" y="612"/>
                      </a:moveTo>
                      <a:lnTo>
                        <a:pt x="4"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2" name="Line 23"/>
                <p:cNvSpPr>
                  <a:spLocks noChangeShapeType="1"/>
                </p:cNvSpPr>
                <p:nvPr/>
              </p:nvSpPr>
              <p:spPr bwMode="auto">
                <a:xfrm>
                  <a:off x="720" y="283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Freeform 24"/>
                <p:cNvSpPr>
                  <a:spLocks/>
                </p:cNvSpPr>
                <p:nvPr/>
              </p:nvSpPr>
              <p:spPr bwMode="auto">
                <a:xfrm>
                  <a:off x="1008" y="2832"/>
                  <a:ext cx="3" cy="624"/>
                </a:xfrm>
                <a:custGeom>
                  <a:avLst/>
                  <a:gdLst>
                    <a:gd name="T0" fmla="*/ 0 w 3"/>
                    <a:gd name="T1" fmla="*/ 0 h 624"/>
                    <a:gd name="T2" fmla="*/ 3 w 3"/>
                    <a:gd name="T3" fmla="*/ 624 h 624"/>
                    <a:gd name="T4" fmla="*/ 0 60000 65536"/>
                    <a:gd name="T5" fmla="*/ 0 60000 65536"/>
                    <a:gd name="T6" fmla="*/ 0 w 3"/>
                    <a:gd name="T7" fmla="*/ 0 h 624"/>
                    <a:gd name="T8" fmla="*/ 3 w 3"/>
                    <a:gd name="T9" fmla="*/ 624 h 624"/>
                  </a:gdLst>
                  <a:ahLst/>
                  <a:cxnLst>
                    <a:cxn ang="T4">
                      <a:pos x="T0" y="T1"/>
                    </a:cxn>
                    <a:cxn ang="T5">
                      <a:pos x="T2" y="T3"/>
                    </a:cxn>
                  </a:cxnLst>
                  <a:rect l="T6" t="T7" r="T8" b="T9"/>
                  <a:pathLst>
                    <a:path w="3" h="624">
                      <a:moveTo>
                        <a:pt x="0" y="0"/>
                      </a:moveTo>
                      <a:lnTo>
                        <a:pt x="3" y="6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34" name="Line 25"/>
                <p:cNvSpPr>
                  <a:spLocks noChangeShapeType="1"/>
                </p:cNvSpPr>
                <p:nvPr/>
              </p:nvSpPr>
              <p:spPr bwMode="auto">
                <a:xfrm>
                  <a:off x="720" y="29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6"/>
                <p:cNvSpPr>
                  <a:spLocks noChangeShapeType="1"/>
                </p:cNvSpPr>
                <p:nvPr/>
              </p:nvSpPr>
              <p:spPr bwMode="auto">
                <a:xfrm>
                  <a:off x="720" y="302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7"/>
                <p:cNvSpPr>
                  <a:spLocks noChangeShapeType="1"/>
                </p:cNvSpPr>
                <p:nvPr/>
              </p:nvSpPr>
              <p:spPr bwMode="auto">
                <a:xfrm>
                  <a:off x="720" y="31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8"/>
                <p:cNvSpPr>
                  <a:spLocks noChangeShapeType="1"/>
                </p:cNvSpPr>
                <p:nvPr/>
              </p:nvSpPr>
              <p:spPr bwMode="auto">
                <a:xfrm>
                  <a:off x="720" y="321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9"/>
                <p:cNvSpPr>
                  <a:spLocks noChangeShapeType="1"/>
                </p:cNvSpPr>
                <p:nvPr/>
              </p:nvSpPr>
              <p:spPr bwMode="auto">
                <a:xfrm>
                  <a:off x="720" y="33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30"/>
              <p:cNvSpPr txBox="1">
                <a:spLocks noChangeArrowheads="1"/>
              </p:cNvSpPr>
              <p:nvPr/>
            </p:nvSpPr>
            <p:spPr bwMode="auto">
              <a:xfrm>
                <a:off x="2256" y="1872"/>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000"/>
                  <a:t>输入井</a:t>
                </a:r>
              </a:p>
            </p:txBody>
          </p:sp>
          <p:sp>
            <p:nvSpPr>
              <p:cNvPr id="14" name="Text Box 31"/>
              <p:cNvSpPr txBox="1">
                <a:spLocks noChangeArrowheads="1"/>
              </p:cNvSpPr>
              <p:nvPr/>
            </p:nvSpPr>
            <p:spPr bwMode="auto">
              <a:xfrm>
                <a:off x="2918" y="187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000"/>
                  <a:t>输出井</a:t>
                </a:r>
              </a:p>
            </p:txBody>
          </p:sp>
          <p:sp>
            <p:nvSpPr>
              <p:cNvPr id="15" name="Text Box 32"/>
              <p:cNvSpPr txBox="1">
                <a:spLocks noChangeArrowheads="1"/>
              </p:cNvSpPr>
              <p:nvPr/>
            </p:nvSpPr>
            <p:spPr bwMode="auto">
              <a:xfrm>
                <a:off x="3939" y="768"/>
                <a:ext cx="349" cy="1229"/>
              </a:xfrm>
              <a:prstGeom prst="rect">
                <a:avLst/>
              </a:prstGeom>
              <a:solidFill>
                <a:schemeClr val="accent1"/>
              </a:solidFill>
              <a:ln w="9525">
                <a:solidFill>
                  <a:schemeClr val="tx1"/>
                </a:solidFill>
                <a:miter lim="800000"/>
                <a:headEnd/>
                <a:tailEnd/>
              </a:ln>
            </p:spPr>
            <p:txBody>
              <a:bodyPr vert="eaVert">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dirty="0"/>
                  <a:t>   </a:t>
                </a:r>
                <a:r>
                  <a:rPr kumimoji="1" lang="zh-CN" altLang="en-US" sz="2400" b="1" dirty="0"/>
                  <a:t>通         </a:t>
                </a:r>
                <a:r>
                  <a:rPr kumimoji="1" lang="zh-CN" altLang="en-US" sz="2400" dirty="0"/>
                  <a:t>道    </a:t>
                </a:r>
              </a:p>
            </p:txBody>
          </p:sp>
          <p:sp>
            <p:nvSpPr>
              <p:cNvPr id="16" name="Text Box 33"/>
              <p:cNvSpPr txBox="1">
                <a:spLocks noChangeArrowheads="1"/>
              </p:cNvSpPr>
              <p:nvPr/>
            </p:nvSpPr>
            <p:spPr bwMode="auto">
              <a:xfrm>
                <a:off x="4656" y="720"/>
                <a:ext cx="894" cy="294"/>
              </a:xfrm>
              <a:prstGeom prst="rect">
                <a:avLst/>
              </a:prstGeom>
              <a:solidFill>
                <a:srgbClr val="CCECFF"/>
              </a:solidFill>
              <a:ln w="9525">
                <a:solidFill>
                  <a:schemeClr val="tx1"/>
                </a:solidFill>
                <a:miter lim="800000"/>
                <a:headEnd/>
                <a:tailEnd/>
              </a:ln>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b="1"/>
                  <a:t>输出装置</a:t>
                </a:r>
              </a:p>
            </p:txBody>
          </p:sp>
          <p:sp>
            <p:nvSpPr>
              <p:cNvPr id="17" name="Text Box 34"/>
              <p:cNvSpPr txBox="1">
                <a:spLocks noChangeArrowheads="1"/>
              </p:cNvSpPr>
              <p:nvPr/>
            </p:nvSpPr>
            <p:spPr bwMode="auto">
              <a:xfrm>
                <a:off x="4656" y="1728"/>
                <a:ext cx="894" cy="294"/>
              </a:xfrm>
              <a:prstGeom prst="rect">
                <a:avLst/>
              </a:prstGeom>
              <a:solidFill>
                <a:srgbClr val="CCECFF"/>
              </a:solidFill>
              <a:ln w="9525">
                <a:solidFill>
                  <a:schemeClr val="tx1"/>
                </a:solidFill>
                <a:miter lim="800000"/>
                <a:headEnd/>
                <a:tailEnd/>
              </a:ln>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b="1"/>
                  <a:t>输出装置</a:t>
                </a:r>
              </a:p>
            </p:txBody>
          </p:sp>
          <p:sp>
            <p:nvSpPr>
              <p:cNvPr id="18" name="Text Box 35"/>
              <p:cNvSpPr txBox="1">
                <a:spLocks noChangeArrowheads="1"/>
              </p:cNvSpPr>
              <p:nvPr/>
            </p:nvSpPr>
            <p:spPr bwMode="auto">
              <a:xfrm>
                <a:off x="2112" y="2448"/>
                <a:ext cx="1440"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400"/>
                  <a:t>    </a:t>
                </a:r>
                <a:r>
                  <a:rPr kumimoji="1" lang="zh-CN" altLang="en-US" sz="2400" b="1"/>
                  <a:t>通         道</a:t>
                </a:r>
              </a:p>
            </p:txBody>
          </p:sp>
          <p:sp>
            <p:nvSpPr>
              <p:cNvPr id="19" name="Text Box 36"/>
              <p:cNvSpPr txBox="1">
                <a:spLocks noChangeArrowheads="1"/>
              </p:cNvSpPr>
              <p:nvPr/>
            </p:nvSpPr>
            <p:spPr bwMode="auto">
              <a:xfrm>
                <a:off x="2880" y="3264"/>
                <a:ext cx="634" cy="372"/>
              </a:xfrm>
              <a:prstGeom prst="rect">
                <a:avLst/>
              </a:prstGeom>
              <a:solidFill>
                <a:srgbClr val="CCECFF"/>
              </a:solidFill>
              <a:ln w="9525">
                <a:solidFill>
                  <a:schemeClr val="tx1"/>
                </a:solidFill>
                <a:miter lim="800000"/>
                <a:headEnd/>
                <a:tailEnd/>
              </a:ln>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1600"/>
                  <a:t>输出管理</a:t>
                </a:r>
              </a:p>
              <a:p>
                <a:pPr eaLnBrk="1" hangingPunct="1"/>
                <a:r>
                  <a:rPr kumimoji="1" lang="zh-CN" altLang="en-US" sz="1600"/>
                  <a:t>    模块</a:t>
                </a:r>
              </a:p>
            </p:txBody>
          </p:sp>
          <p:sp>
            <p:nvSpPr>
              <p:cNvPr id="20" name="Text Box 37"/>
              <p:cNvSpPr txBox="1">
                <a:spLocks noChangeArrowheads="1"/>
              </p:cNvSpPr>
              <p:nvPr/>
            </p:nvSpPr>
            <p:spPr bwMode="auto">
              <a:xfrm>
                <a:off x="2112" y="3168"/>
                <a:ext cx="1488" cy="7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lnSpc>
                    <a:spcPct val="70000"/>
                  </a:lnSpc>
                  <a:spcBef>
                    <a:spcPct val="50000"/>
                  </a:spcBef>
                </a:pPr>
                <a:endParaRPr kumimoji="1" lang="zh-CN" altLang="en-US" sz="2400" dirty="0"/>
              </a:p>
              <a:p>
                <a:pPr eaLnBrk="1" hangingPunct="1">
                  <a:lnSpc>
                    <a:spcPct val="70000"/>
                  </a:lnSpc>
                  <a:spcBef>
                    <a:spcPct val="50000"/>
                  </a:spcBef>
                </a:pPr>
                <a:endParaRPr kumimoji="1" lang="zh-CN" altLang="en-US" sz="2400" dirty="0"/>
              </a:p>
              <a:p>
                <a:pPr eaLnBrk="1" hangingPunct="1">
                  <a:lnSpc>
                    <a:spcPct val="70000"/>
                  </a:lnSpc>
                  <a:spcBef>
                    <a:spcPct val="50000"/>
                  </a:spcBef>
                </a:pPr>
                <a:r>
                  <a:rPr kumimoji="1" lang="zh-CN" altLang="en-US" sz="2000" dirty="0"/>
                  <a:t>        </a:t>
                </a:r>
                <a:r>
                  <a:rPr kumimoji="1" lang="zh-CN" altLang="en-US" dirty="0"/>
                  <a:t>主机系统</a:t>
                </a:r>
              </a:p>
            </p:txBody>
          </p:sp>
          <p:sp>
            <p:nvSpPr>
              <p:cNvPr id="21" name="Line 38"/>
              <p:cNvSpPr>
                <a:spLocks noChangeShapeType="1"/>
              </p:cNvSpPr>
              <p:nvPr/>
            </p:nvSpPr>
            <p:spPr bwMode="auto">
              <a:xfrm>
                <a:off x="1248" y="864"/>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9"/>
              <p:cNvSpPr>
                <a:spLocks noChangeShapeType="1"/>
              </p:cNvSpPr>
              <p:nvPr/>
            </p:nvSpPr>
            <p:spPr bwMode="auto">
              <a:xfrm>
                <a:off x="1248" y="1824"/>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40"/>
              <p:cNvSpPr>
                <a:spLocks noChangeShapeType="1"/>
              </p:cNvSpPr>
              <p:nvPr/>
            </p:nvSpPr>
            <p:spPr bwMode="auto">
              <a:xfrm>
                <a:off x="4320" y="1872"/>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41"/>
              <p:cNvSpPr>
                <a:spLocks noChangeShapeType="1"/>
              </p:cNvSpPr>
              <p:nvPr/>
            </p:nvSpPr>
            <p:spPr bwMode="auto">
              <a:xfrm>
                <a:off x="4320" y="864"/>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AutoShape 42"/>
              <p:cNvSpPr>
                <a:spLocks noChangeArrowheads="1"/>
              </p:cNvSpPr>
              <p:nvPr/>
            </p:nvSpPr>
            <p:spPr bwMode="auto">
              <a:xfrm>
                <a:off x="1968" y="1248"/>
                <a:ext cx="192" cy="192"/>
              </a:xfrm>
              <a:prstGeom prst="rightArrow">
                <a:avLst>
                  <a:gd name="adj1" fmla="val 50000"/>
                  <a:gd name="adj2" fmla="val 25000"/>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26" name="AutoShape 43"/>
              <p:cNvSpPr>
                <a:spLocks noChangeArrowheads="1"/>
              </p:cNvSpPr>
              <p:nvPr/>
            </p:nvSpPr>
            <p:spPr bwMode="auto">
              <a:xfrm>
                <a:off x="3504" y="1296"/>
                <a:ext cx="432" cy="192"/>
              </a:xfrm>
              <a:prstGeom prst="rightArrow">
                <a:avLst>
                  <a:gd name="adj1" fmla="val 50000"/>
                  <a:gd name="adj2" fmla="val 56250"/>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27" name="Line 44"/>
              <p:cNvSpPr>
                <a:spLocks noChangeShapeType="1"/>
              </p:cNvSpPr>
              <p:nvPr/>
            </p:nvSpPr>
            <p:spPr bwMode="auto">
              <a:xfrm>
                <a:off x="768" y="1008"/>
                <a:ext cx="0" cy="67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45"/>
              <p:cNvSpPr>
                <a:spLocks noChangeShapeType="1"/>
              </p:cNvSpPr>
              <p:nvPr/>
            </p:nvSpPr>
            <p:spPr bwMode="auto">
              <a:xfrm>
                <a:off x="5088" y="1008"/>
                <a:ext cx="0" cy="67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46"/>
              <p:cNvSpPr>
                <a:spLocks noChangeArrowheads="1"/>
              </p:cNvSpPr>
              <p:nvPr/>
            </p:nvSpPr>
            <p:spPr bwMode="auto">
              <a:xfrm>
                <a:off x="2688" y="2112"/>
                <a:ext cx="240" cy="336"/>
              </a:xfrm>
              <a:prstGeom prst="upDownArrow">
                <a:avLst>
                  <a:gd name="adj1" fmla="val 50000"/>
                  <a:gd name="adj2" fmla="val 28000"/>
                </a:avLst>
              </a:prstGeom>
              <a:solidFill>
                <a:srgbClr val="CC99FF"/>
              </a:solidFill>
              <a:ln w="9525">
                <a:solidFill>
                  <a:schemeClr val="tx1"/>
                </a:solidFill>
                <a:miter lim="800000"/>
                <a:headEnd/>
                <a:tailEnd/>
              </a:ln>
            </p:spPr>
            <p:txBody>
              <a:bodyPr vert="eaVert"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sp>
            <p:nvSpPr>
              <p:cNvPr id="30" name="AutoShape 47"/>
              <p:cNvSpPr>
                <a:spLocks noChangeArrowheads="1"/>
              </p:cNvSpPr>
              <p:nvPr/>
            </p:nvSpPr>
            <p:spPr bwMode="auto">
              <a:xfrm>
                <a:off x="2688" y="2736"/>
                <a:ext cx="240" cy="432"/>
              </a:xfrm>
              <a:prstGeom prst="upDownArrow">
                <a:avLst>
                  <a:gd name="adj1" fmla="val 50000"/>
                  <a:gd name="adj2" fmla="val 36000"/>
                </a:avLst>
              </a:prstGeom>
              <a:solidFill>
                <a:srgbClr val="CC99FF"/>
              </a:solidFill>
              <a:ln w="9525">
                <a:solidFill>
                  <a:schemeClr val="tx1"/>
                </a:solidFill>
                <a:miter lim="800000"/>
                <a:headEnd/>
                <a:tailEnd/>
              </a:ln>
            </p:spPr>
            <p:txBody>
              <a:bodyPr vert="eaVert" wrap="none" anchor="ct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endParaRPr lang="zh-CN" altLang="en-US"/>
              </a:p>
            </p:txBody>
          </p:sp>
        </p:grpSp>
        <p:sp>
          <p:nvSpPr>
            <p:cNvPr id="7" name="Text Box 48"/>
            <p:cNvSpPr txBox="1">
              <a:spLocks noChangeArrowheads="1"/>
            </p:cNvSpPr>
            <p:nvPr/>
          </p:nvSpPr>
          <p:spPr bwMode="auto">
            <a:xfrm>
              <a:off x="2592" y="72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kumimoji="1" lang="zh-CN" altLang="en-US" sz="2000"/>
                <a:t>外存</a:t>
              </a:r>
            </a:p>
          </p:txBody>
        </p:sp>
      </p:grpSp>
      <p:sp>
        <p:nvSpPr>
          <p:cNvPr id="47" name="Rectangle 50"/>
          <p:cNvSpPr>
            <a:spLocks noChangeArrowheads="1"/>
          </p:cNvSpPr>
          <p:nvPr/>
        </p:nvSpPr>
        <p:spPr bwMode="auto">
          <a:xfrm>
            <a:off x="87084" y="3613107"/>
            <a:ext cx="349310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r>
              <a:rPr lang="en-US" altLang="zh-CN" sz="2400" dirty="0">
                <a:solidFill>
                  <a:srgbClr val="000099"/>
                </a:solidFill>
              </a:rPr>
              <a:t>SPOOLING </a:t>
            </a:r>
            <a:r>
              <a:rPr lang="zh-CN" altLang="en-US" sz="2400" dirty="0">
                <a:solidFill>
                  <a:srgbClr val="000099"/>
                </a:solidFill>
              </a:rPr>
              <a:t>系统的组成</a:t>
            </a:r>
          </a:p>
          <a:p>
            <a:pPr eaLnBrk="1" hangingPunct="1"/>
            <a:r>
              <a:rPr lang="zh-CN" altLang="en-US" sz="2400" dirty="0">
                <a:solidFill>
                  <a:srgbClr val="000099"/>
                </a:solidFill>
              </a:rPr>
              <a:t>（</a:t>
            </a:r>
            <a:r>
              <a:rPr lang="en-US" altLang="zh-CN" sz="2400" dirty="0">
                <a:solidFill>
                  <a:srgbClr val="000099"/>
                </a:solidFill>
              </a:rPr>
              <a:t>1</a:t>
            </a:r>
            <a:r>
              <a:rPr lang="zh-CN" altLang="en-US" sz="2400" dirty="0">
                <a:solidFill>
                  <a:srgbClr val="000099"/>
                </a:solidFill>
              </a:rPr>
              <a:t>）</a:t>
            </a:r>
            <a:r>
              <a:rPr lang="zh-CN" altLang="en-US" sz="2400" dirty="0">
                <a:solidFill>
                  <a:srgbClr val="002060"/>
                </a:solidFill>
              </a:rPr>
              <a:t>输入井和输出井（</a:t>
            </a:r>
            <a:r>
              <a:rPr lang="en-US" altLang="zh-CN" sz="2400" dirty="0">
                <a:solidFill>
                  <a:srgbClr val="002060"/>
                </a:solidFill>
              </a:rPr>
              <a:t>2</a:t>
            </a:r>
            <a:r>
              <a:rPr lang="zh-CN" altLang="en-US" sz="2400" dirty="0">
                <a:solidFill>
                  <a:srgbClr val="002060"/>
                </a:solidFill>
              </a:rPr>
              <a:t>）输入缓冲区和输出缓冲区</a:t>
            </a:r>
          </a:p>
          <a:p>
            <a:pPr eaLnBrk="1" hangingPunct="1"/>
            <a:r>
              <a:rPr lang="zh-CN" altLang="en-US" sz="2400" dirty="0">
                <a:solidFill>
                  <a:srgbClr val="002060"/>
                </a:solidFill>
              </a:rPr>
              <a:t>（</a:t>
            </a:r>
            <a:r>
              <a:rPr lang="en-US" altLang="zh-CN" sz="2400" dirty="0">
                <a:solidFill>
                  <a:srgbClr val="002060"/>
                </a:solidFill>
              </a:rPr>
              <a:t>3</a:t>
            </a:r>
            <a:r>
              <a:rPr lang="zh-CN" altLang="en-US" sz="2400" dirty="0">
                <a:solidFill>
                  <a:srgbClr val="002060"/>
                </a:solidFill>
              </a:rPr>
              <a:t>）输入进程和输出进程（输入管理模块、输出管理模块）</a:t>
            </a:r>
          </a:p>
        </p:txBody>
      </p:sp>
    </p:spTree>
    <p:extLst>
      <p:ext uri="{BB962C8B-B14F-4D97-AF65-F5344CB8AC3E}">
        <p14:creationId xmlns:p14="http://schemas.microsoft.com/office/powerpoint/2010/main" val="137295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输入井和输出井</a:t>
            </a:r>
            <a:endParaRPr lang="zh-CN" altLang="en-US" dirty="0"/>
          </a:p>
        </p:txBody>
      </p:sp>
      <p:sp>
        <p:nvSpPr>
          <p:cNvPr id="3" name="内容占位符 2"/>
          <p:cNvSpPr>
            <a:spLocks noGrp="1"/>
          </p:cNvSpPr>
          <p:nvPr>
            <p:ph idx="1"/>
          </p:nvPr>
        </p:nvSpPr>
        <p:spPr/>
        <p:txBody>
          <a:bodyPr/>
          <a:lstStyle/>
          <a:p>
            <a:pPr algn="just">
              <a:lnSpc>
                <a:spcPct val="120000"/>
              </a:lnSpc>
            </a:pPr>
            <a:r>
              <a:rPr lang="zh-CN" altLang="en-US" dirty="0" smtClean="0">
                <a:solidFill>
                  <a:srgbClr val="000099"/>
                </a:solidFill>
                <a:latin typeface="Times New Roman" pitchFamily="18" charset="0"/>
              </a:rPr>
              <a:t>输入</a:t>
            </a:r>
            <a:r>
              <a:rPr lang="zh-CN" altLang="en-US" dirty="0">
                <a:solidFill>
                  <a:srgbClr val="000099"/>
                </a:solidFill>
                <a:latin typeface="Times New Roman" pitchFamily="18" charset="0"/>
              </a:rPr>
              <a:t>井和输出井：在</a:t>
            </a:r>
            <a:r>
              <a:rPr lang="zh-CN" altLang="en-US" dirty="0">
                <a:solidFill>
                  <a:schemeClr val="folHlink"/>
                </a:solidFill>
                <a:latin typeface="Times New Roman" pitchFamily="18" charset="0"/>
              </a:rPr>
              <a:t>磁盘上</a:t>
            </a:r>
            <a:r>
              <a:rPr lang="zh-CN" altLang="en-US" dirty="0">
                <a:solidFill>
                  <a:srgbClr val="000099"/>
                </a:solidFill>
                <a:latin typeface="Times New Roman" pitchFamily="18" charset="0"/>
              </a:rPr>
              <a:t>开辟出来的两个存储区域</a:t>
            </a:r>
          </a:p>
          <a:p>
            <a:pPr lvl="1" algn="just">
              <a:lnSpc>
                <a:spcPct val="120000"/>
              </a:lnSpc>
            </a:pPr>
            <a:r>
              <a:rPr lang="zh-CN" altLang="en-US" dirty="0">
                <a:latin typeface="Times New Roman" pitchFamily="18" charset="0"/>
              </a:rPr>
              <a:t>输入井模拟脱机输入时的磁盘，用于收容</a:t>
            </a:r>
            <a:r>
              <a:rPr lang="en-US" altLang="zh-CN" dirty="0"/>
              <a:t>I/O</a:t>
            </a:r>
            <a:r>
              <a:rPr lang="zh-CN" altLang="en-US" dirty="0">
                <a:latin typeface="Times New Roman" pitchFamily="18" charset="0"/>
              </a:rPr>
              <a:t>设备输入的</a:t>
            </a:r>
            <a:r>
              <a:rPr lang="zh-CN" altLang="en-US" dirty="0" smtClean="0">
                <a:latin typeface="Times New Roman" pitchFamily="18" charset="0"/>
              </a:rPr>
              <a:t>数据；</a:t>
            </a:r>
            <a:endParaRPr lang="zh-CN" altLang="en-US" dirty="0">
              <a:latin typeface="Times New Roman" pitchFamily="18" charset="0"/>
            </a:endParaRPr>
          </a:p>
          <a:p>
            <a:pPr lvl="1" algn="just">
              <a:lnSpc>
                <a:spcPct val="120000"/>
              </a:lnSpc>
            </a:pPr>
            <a:r>
              <a:rPr lang="zh-CN" altLang="en-US" dirty="0">
                <a:latin typeface="Times New Roman" pitchFamily="18" charset="0"/>
              </a:rPr>
              <a:t>输出井模拟脱机输出时的磁盘，用于收容用户程序的</a:t>
            </a:r>
            <a:r>
              <a:rPr lang="zh-CN" altLang="en-US" dirty="0" smtClean="0">
                <a:latin typeface="Times New Roman" pitchFamily="18" charset="0"/>
              </a:rPr>
              <a:t>输出数据；</a:t>
            </a:r>
            <a:endParaRPr lang="zh-CN" altLang="en-US" dirty="0"/>
          </a:p>
          <a:p>
            <a:endParaRPr lang="zh-CN" altLang="en-US" dirty="0"/>
          </a:p>
        </p:txBody>
      </p:sp>
    </p:spTree>
    <p:extLst>
      <p:ext uri="{BB962C8B-B14F-4D97-AF65-F5344CB8AC3E}">
        <p14:creationId xmlns:p14="http://schemas.microsoft.com/office/powerpoint/2010/main" val="3122174904"/>
      </p:ext>
    </p:extLst>
  </p:cSld>
  <p:clrMapOvr>
    <a:masterClrMapping/>
  </p:clrMapOvr>
</p:sld>
</file>

<file path=ppt/theme/theme1.xml><?xml version="1.0" encoding="utf-8"?>
<a:theme xmlns:a="http://schemas.openxmlformats.org/drawingml/2006/main" name="Office 主题">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1131</Words>
  <Application>Microsoft Office PowerPoint</Application>
  <PresentationFormat>自定义</PresentationFormat>
  <Paragraphs>148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2.2 作业的建立过程</vt:lpstr>
      <vt:lpstr>作业的建立</vt:lpstr>
      <vt:lpstr>作业的输入方式</vt:lpstr>
      <vt:lpstr>作业的输入方式(1/5)</vt:lpstr>
      <vt:lpstr>作业的输入方式(2/5)</vt:lpstr>
      <vt:lpstr>作业的输入方式(3/5)</vt:lpstr>
      <vt:lpstr>SPOOLING系统</vt:lpstr>
      <vt:lpstr>SPOOLING系统的组成</vt:lpstr>
      <vt:lpstr>输入井和输出井</vt:lpstr>
      <vt:lpstr>输入缓冲区和输出缓冲区</vt:lpstr>
      <vt:lpstr>输入进程</vt:lpstr>
      <vt:lpstr>输出进程</vt:lpstr>
      <vt:lpstr>SPOOLING中作业的输入过程</vt:lpstr>
      <vt:lpstr>SPOOLING技术进行输出的例子</vt:lpstr>
      <vt:lpstr>SPOOLING系统的特点</vt:lpstr>
      <vt:lpstr>作业的输入方式（5/5）</vt:lpstr>
      <vt:lpstr>作业控制块的建立(1/2)</vt:lpstr>
      <vt:lpstr>JCB的内容（1/2）</vt:lpstr>
      <vt:lpstr>JCB的内容（2/2）</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lijj</dc:creator>
  <cp:lastModifiedBy>lijj@cumtb.edu.cn</cp:lastModifiedBy>
  <cp:revision>91</cp:revision>
  <dcterms:created xsi:type="dcterms:W3CDTF">2021-12-16T03:10:23Z</dcterms:created>
  <dcterms:modified xsi:type="dcterms:W3CDTF">2022-11-15T05:37:41Z</dcterms:modified>
</cp:coreProperties>
</file>