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684" r:id="rId2"/>
    <p:sldMasterId id="2147483706" r:id="rId3"/>
  </p:sldMasterIdLst>
  <p:notesMasterIdLst>
    <p:notesMasterId r:id="rId119"/>
  </p:notesMasterIdLst>
  <p:handoutMasterIdLst>
    <p:handoutMasterId r:id="rId120"/>
  </p:handoutMasterIdLst>
  <p:sldIdLst>
    <p:sldId id="295" r:id="rId4"/>
    <p:sldId id="458" r:id="rId5"/>
    <p:sldId id="459" r:id="rId6"/>
    <p:sldId id="460" r:id="rId7"/>
    <p:sldId id="461" r:id="rId8"/>
    <p:sldId id="463" r:id="rId9"/>
    <p:sldId id="436" r:id="rId10"/>
    <p:sldId id="462" r:id="rId11"/>
    <p:sldId id="432" r:id="rId12"/>
    <p:sldId id="464" r:id="rId13"/>
    <p:sldId id="433" r:id="rId14"/>
    <p:sldId id="434" r:id="rId15"/>
    <p:sldId id="435" r:id="rId16"/>
    <p:sldId id="466" r:id="rId17"/>
    <p:sldId id="437" r:id="rId18"/>
    <p:sldId id="438" r:id="rId19"/>
    <p:sldId id="439" r:id="rId20"/>
    <p:sldId id="440" r:id="rId21"/>
    <p:sldId id="442" r:id="rId22"/>
    <p:sldId id="443" r:id="rId23"/>
    <p:sldId id="444" r:id="rId24"/>
    <p:sldId id="441" r:id="rId25"/>
    <p:sldId id="446" r:id="rId26"/>
    <p:sldId id="447" r:id="rId27"/>
    <p:sldId id="448" r:id="rId28"/>
    <p:sldId id="465" r:id="rId29"/>
    <p:sldId id="449" r:id="rId30"/>
    <p:sldId id="450" r:id="rId31"/>
    <p:sldId id="467" r:id="rId32"/>
    <p:sldId id="468" r:id="rId33"/>
    <p:sldId id="451" r:id="rId34"/>
    <p:sldId id="452" r:id="rId35"/>
    <p:sldId id="456" r:id="rId36"/>
    <p:sldId id="457" r:id="rId37"/>
    <p:sldId id="473" r:id="rId38"/>
    <p:sldId id="475" r:id="rId39"/>
    <p:sldId id="557" r:id="rId40"/>
    <p:sldId id="474" r:id="rId41"/>
    <p:sldId id="476" r:id="rId42"/>
    <p:sldId id="477" r:id="rId43"/>
    <p:sldId id="478" r:id="rId44"/>
    <p:sldId id="484" r:id="rId45"/>
    <p:sldId id="486" r:id="rId46"/>
    <p:sldId id="479" r:id="rId47"/>
    <p:sldId id="480" r:id="rId48"/>
    <p:sldId id="482" r:id="rId49"/>
    <p:sldId id="483" r:id="rId50"/>
    <p:sldId id="489" r:id="rId51"/>
    <p:sldId id="490" r:id="rId52"/>
    <p:sldId id="506" r:id="rId53"/>
    <p:sldId id="491" r:id="rId54"/>
    <p:sldId id="492" r:id="rId55"/>
    <p:sldId id="493" r:id="rId56"/>
    <p:sldId id="494" r:id="rId57"/>
    <p:sldId id="496" r:id="rId58"/>
    <p:sldId id="497" r:id="rId59"/>
    <p:sldId id="495" r:id="rId60"/>
    <p:sldId id="499" r:id="rId61"/>
    <p:sldId id="498" r:id="rId62"/>
    <p:sldId id="503" r:id="rId63"/>
    <p:sldId id="501" r:id="rId64"/>
    <p:sldId id="504" r:id="rId65"/>
    <p:sldId id="505" r:id="rId66"/>
    <p:sldId id="509" r:id="rId67"/>
    <p:sldId id="510" r:id="rId68"/>
    <p:sldId id="508" r:id="rId69"/>
    <p:sldId id="488" r:id="rId70"/>
    <p:sldId id="558" r:id="rId71"/>
    <p:sldId id="469" r:id="rId72"/>
    <p:sldId id="472" r:id="rId73"/>
    <p:sldId id="470" r:id="rId74"/>
    <p:sldId id="507" r:id="rId75"/>
    <p:sldId id="511" r:id="rId76"/>
    <p:sldId id="512" r:id="rId77"/>
    <p:sldId id="513" r:id="rId78"/>
    <p:sldId id="515" r:id="rId79"/>
    <p:sldId id="514" r:id="rId80"/>
    <p:sldId id="516" r:id="rId81"/>
    <p:sldId id="517" r:id="rId82"/>
    <p:sldId id="518" r:id="rId83"/>
    <p:sldId id="519" r:id="rId84"/>
    <p:sldId id="520" r:id="rId85"/>
    <p:sldId id="521" r:id="rId86"/>
    <p:sldId id="522" r:id="rId87"/>
    <p:sldId id="523" r:id="rId88"/>
    <p:sldId id="524" r:id="rId89"/>
    <p:sldId id="525" r:id="rId90"/>
    <p:sldId id="528" r:id="rId91"/>
    <p:sldId id="529" r:id="rId92"/>
    <p:sldId id="532" r:id="rId93"/>
    <p:sldId id="530" r:id="rId94"/>
    <p:sldId id="531" r:id="rId95"/>
    <p:sldId id="555" r:id="rId96"/>
    <p:sldId id="554" r:id="rId97"/>
    <p:sldId id="533" r:id="rId98"/>
    <p:sldId id="534" r:id="rId99"/>
    <p:sldId id="535" r:id="rId100"/>
    <p:sldId id="536" r:id="rId101"/>
    <p:sldId id="537" r:id="rId102"/>
    <p:sldId id="539" r:id="rId103"/>
    <p:sldId id="538" r:id="rId104"/>
    <p:sldId id="540" r:id="rId105"/>
    <p:sldId id="541" r:id="rId106"/>
    <p:sldId id="542" r:id="rId107"/>
    <p:sldId id="543" r:id="rId108"/>
    <p:sldId id="544" r:id="rId109"/>
    <p:sldId id="545" r:id="rId110"/>
    <p:sldId id="546" r:id="rId111"/>
    <p:sldId id="547" r:id="rId112"/>
    <p:sldId id="552" r:id="rId113"/>
    <p:sldId id="553" r:id="rId114"/>
    <p:sldId id="550" r:id="rId115"/>
    <p:sldId id="548" r:id="rId116"/>
    <p:sldId id="549" r:id="rId117"/>
    <p:sldId id="551" r:id="rId1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66"/>
    <a:srgbClr val="0000FF"/>
    <a:srgbClr val="C7C7C7"/>
    <a:srgbClr val="333399"/>
    <a:srgbClr val="0000CC"/>
    <a:srgbClr val="9898BE"/>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82320" autoAdjust="0"/>
  </p:normalViewPr>
  <p:slideViewPr>
    <p:cSldViewPr>
      <p:cViewPr varScale="1">
        <p:scale>
          <a:sx n="98" d="100"/>
          <a:sy n="98" d="100"/>
        </p:scale>
        <p:origin x="20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tableStyles" Target="tableStyle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notesMaster" Target="notesMasters/notesMaster1.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CC9314A-BDD9-4DCB-9579-1ABEF34BA16E}" type="datetimeFigureOut">
              <a:rPr lang="zh-CN" altLang="en-US"/>
              <a:pPr>
                <a:defRPr/>
              </a:pPr>
              <a:t>2022/12/29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9882625-0541-4EDF-A3C6-9B39E2649251}" type="slidenum">
              <a:rPr lang="zh-CN" altLang="en-US"/>
              <a:pPr/>
              <a:t>‹#›</a:t>
            </a:fld>
            <a:endParaRPr lang="zh-CN" altLang="en-US"/>
          </a:p>
        </p:txBody>
      </p:sp>
    </p:spTree>
    <p:extLst>
      <p:ext uri="{BB962C8B-B14F-4D97-AF65-F5344CB8AC3E}">
        <p14:creationId xmlns:p14="http://schemas.microsoft.com/office/powerpoint/2010/main" val="3868021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02204A7-CD22-434B-A457-D1D120A04979}" type="datetimeFigureOut">
              <a:rPr lang="zh-CN" altLang="en-US"/>
              <a:pPr>
                <a:defRPr/>
              </a:pPr>
              <a:t>2022/12/29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7DB961B7-A822-405C-823C-F71786F1FF84}" type="slidenum">
              <a:rPr lang="zh-CN" altLang="en-US"/>
              <a:pPr/>
              <a:t>‹#›</a:t>
            </a:fld>
            <a:endParaRPr lang="zh-CN" altLang="en-US"/>
          </a:p>
        </p:txBody>
      </p:sp>
    </p:spTree>
    <p:extLst>
      <p:ext uri="{BB962C8B-B14F-4D97-AF65-F5344CB8AC3E}">
        <p14:creationId xmlns:p14="http://schemas.microsoft.com/office/powerpoint/2010/main" val="1587067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4K 0</a:t>
            </a:r>
          </a:p>
          <a:p>
            <a:r>
              <a:rPr lang="en-US" altLang="zh-CN" dirty="0"/>
              <a:t>2^32 2</a:t>
            </a:r>
            <a:r>
              <a:rPr lang="zh-CN" altLang="en-US" dirty="0"/>
              <a:t>的</a:t>
            </a:r>
            <a:r>
              <a:rPr lang="en-US" altLang="zh-CN" dirty="0"/>
              <a:t>32</a:t>
            </a:r>
            <a:r>
              <a:rPr lang="zh-CN" altLang="en-US" dirty="0"/>
              <a:t>次方 也就是</a:t>
            </a:r>
            <a:r>
              <a:rPr lang="en-US" altLang="zh-CN" dirty="0"/>
              <a:t>4G</a:t>
            </a:r>
          </a:p>
          <a:p>
            <a:r>
              <a:rPr lang="en-US" altLang="zh-CN" dirty="0"/>
              <a:t>2</a:t>
            </a:r>
            <a:r>
              <a:rPr lang="zh-CN" altLang="en-US" dirty="0"/>
              <a:t>的</a:t>
            </a:r>
            <a:r>
              <a:rPr lang="en-US" altLang="zh-CN" dirty="0"/>
              <a:t>20</a:t>
            </a:r>
            <a:r>
              <a:rPr lang="zh-CN" altLang="en-US" dirty="0"/>
              <a:t>次方 </a:t>
            </a:r>
            <a:r>
              <a:rPr lang="en-US" altLang="zh-CN" dirty="0"/>
              <a:t>4G/4K 32</a:t>
            </a:r>
            <a:r>
              <a:rPr lang="zh-CN" altLang="en-US" dirty="0"/>
              <a:t>位虚地址</a:t>
            </a:r>
            <a:r>
              <a:rPr lang="en-US" altLang="zh-CN" dirty="0"/>
              <a:t>(</a:t>
            </a:r>
            <a:r>
              <a:rPr lang="zh-CN" altLang="en-US" dirty="0"/>
              <a:t>逻辑地址</a:t>
            </a:r>
            <a:r>
              <a:rPr lang="en-US" altLang="zh-CN" dirty="0"/>
              <a:t>)</a:t>
            </a:r>
            <a:r>
              <a:rPr lang="zh-CN" altLang="en-US" dirty="0"/>
              <a:t> 低</a:t>
            </a:r>
            <a:r>
              <a:rPr lang="en-US" altLang="zh-CN" dirty="0"/>
              <a:t>12</a:t>
            </a:r>
            <a:r>
              <a:rPr lang="zh-CN" altLang="en-US" dirty="0"/>
              <a:t>位为页内偏移 高</a:t>
            </a:r>
            <a:r>
              <a:rPr lang="en-US" altLang="zh-CN" dirty="0"/>
              <a:t>20</a:t>
            </a:r>
            <a:r>
              <a:rPr lang="zh-CN" altLang="en-US" dirty="0"/>
              <a:t>位</a:t>
            </a:r>
            <a:r>
              <a:rPr lang="zh-CN" altLang="en-US"/>
              <a:t>为页号 </a:t>
            </a:r>
            <a:r>
              <a:rPr lang="zh-CN" altLang="en-US" dirty="0"/>
              <a:t>页表中有一个页号 几个名词要区分</a:t>
            </a:r>
            <a:endParaRPr lang="en-US" altLang="zh-CN" dirty="0"/>
          </a:p>
          <a:p>
            <a:r>
              <a:rPr lang="zh-CN" altLang="en-US" dirty="0"/>
              <a:t>这部分不是很清楚 几张图要多看看理解</a:t>
            </a:r>
            <a:endParaRPr lang="en-US" altLang="zh-CN" dirty="0"/>
          </a:p>
          <a:p>
            <a:endParaRPr lang="en-US" altLang="zh-CN" dirty="0"/>
          </a:p>
          <a:p>
            <a:r>
              <a:rPr lang="zh-CN" altLang="en-US" dirty="0"/>
              <a:t>有多少块</a:t>
            </a:r>
            <a:r>
              <a:rPr lang="en-US" altLang="zh-CN" dirty="0"/>
              <a:t>? 256M/4K 2</a:t>
            </a:r>
            <a:r>
              <a:rPr lang="zh-CN" altLang="en-US" dirty="0"/>
              <a:t>的</a:t>
            </a:r>
            <a:r>
              <a:rPr lang="en-US" altLang="zh-CN" dirty="0"/>
              <a:t>16</a:t>
            </a:r>
            <a:r>
              <a:rPr lang="zh-CN" altLang="en-US" dirty="0"/>
              <a:t>次方</a:t>
            </a:r>
            <a:endParaRPr lang="en-US" altLang="zh-CN" dirty="0"/>
          </a:p>
          <a:p>
            <a:r>
              <a:rPr lang="zh-CN" altLang="en-US" dirty="0"/>
              <a:t>页表中左边是页号右边是页面号</a:t>
            </a:r>
            <a:r>
              <a:rPr lang="en-US" altLang="zh-CN" dirty="0"/>
              <a:t>(</a:t>
            </a:r>
            <a:r>
              <a:rPr lang="zh-CN" altLang="en-US" dirty="0"/>
              <a:t>也叫块号</a:t>
            </a:r>
            <a:r>
              <a:rPr lang="en-US" altLang="zh-CN" dirty="0"/>
              <a:t>) </a:t>
            </a:r>
          </a:p>
        </p:txBody>
      </p:sp>
      <p:sp>
        <p:nvSpPr>
          <p:cNvPr id="4" name="灯片编号占位符 3"/>
          <p:cNvSpPr>
            <a:spLocks noGrp="1"/>
          </p:cNvSpPr>
          <p:nvPr>
            <p:ph type="sldNum" sz="quarter" idx="5"/>
          </p:nvPr>
        </p:nvSpPr>
        <p:spPr/>
        <p:txBody>
          <a:bodyPr/>
          <a:lstStyle/>
          <a:p>
            <a:fld id="{7DB961B7-A822-405C-823C-F71786F1FF84}" type="slidenum">
              <a:rPr lang="zh-CN" altLang="en-US" smtClean="0"/>
              <a:pPr/>
              <a:t>37</a:t>
            </a:fld>
            <a:endParaRPr lang="zh-CN" altLang="en-US"/>
          </a:p>
        </p:txBody>
      </p:sp>
    </p:spTree>
    <p:extLst>
      <p:ext uri="{BB962C8B-B14F-4D97-AF65-F5344CB8AC3E}">
        <p14:creationId xmlns:p14="http://schemas.microsoft.com/office/powerpoint/2010/main" val="35253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latin typeface="Franklin Gothic Medium" pitchFamily="34" charset="0"/>
                <a:ea typeface="微软雅黑" pitchFamily="34" charset="-122"/>
              </a:rPr>
              <a:t>理想型页面置换法（</a:t>
            </a:r>
            <a:r>
              <a:rPr lang="en-US" altLang="zh-CN">
                <a:latin typeface="Franklin Gothic Medium" pitchFamily="34" charset="0"/>
                <a:ea typeface="微软雅黑" pitchFamily="34" charset="-122"/>
              </a:rPr>
              <a:t>OPT</a:t>
            </a:r>
            <a:r>
              <a:rPr lang="zh-CN" altLang="en-US">
                <a:latin typeface="Franklin Gothic Medium" pitchFamily="34" charset="0"/>
                <a:ea typeface="微软雅黑" pitchFamily="34" charset="-122"/>
              </a:rPr>
              <a:t>）</a:t>
            </a:r>
          </a:p>
          <a:p>
            <a:r>
              <a:rPr lang="zh-CN" altLang="en-US">
                <a:latin typeface="Franklin Gothic Medium" pitchFamily="34" charset="0"/>
                <a:ea typeface="微软雅黑" pitchFamily="34" charset="-122"/>
              </a:rPr>
              <a:t>先进先出页面置换算法</a:t>
            </a:r>
            <a:r>
              <a:rPr lang="en-US" altLang="zh-CN">
                <a:latin typeface="Franklin Gothic Medium" pitchFamily="34" charset="0"/>
                <a:ea typeface="微软雅黑" pitchFamily="34" charset="-122"/>
              </a:rPr>
              <a:t>(FIFO)</a:t>
            </a:r>
            <a:endParaRPr lang="zh-CN" altLang="en-US">
              <a:latin typeface="Franklin Gothic Medium" pitchFamily="34" charset="0"/>
              <a:ea typeface="微软雅黑" pitchFamily="34" charset="-122"/>
            </a:endParaRPr>
          </a:p>
          <a:p>
            <a:r>
              <a:rPr lang="zh-CN" altLang="en-US">
                <a:latin typeface="Franklin Gothic Medium" pitchFamily="34" charset="0"/>
                <a:ea typeface="微软雅黑" pitchFamily="34" charset="-122"/>
              </a:rPr>
              <a:t>最不经常使用页面淘汰算法</a:t>
            </a:r>
            <a:r>
              <a:rPr lang="en-US" altLang="zh-CN">
                <a:latin typeface="Franklin Gothic Medium" pitchFamily="34" charset="0"/>
                <a:ea typeface="微软雅黑" pitchFamily="34" charset="-122"/>
              </a:rPr>
              <a:t>(LFU)</a:t>
            </a:r>
            <a:endParaRPr lang="zh-CN" altLang="en-US">
              <a:latin typeface="Franklin Gothic Medium" pitchFamily="34" charset="0"/>
              <a:ea typeface="微软雅黑"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 逻辑 系统  用户</a:t>
            </a:r>
          </a:p>
        </p:txBody>
      </p:sp>
      <p:sp>
        <p:nvSpPr>
          <p:cNvPr id="4" name="灯片编号占位符 3"/>
          <p:cNvSpPr>
            <a:spLocks noGrp="1"/>
          </p:cNvSpPr>
          <p:nvPr>
            <p:ph type="sldNum" sz="quarter" idx="5"/>
          </p:nvPr>
        </p:nvSpPr>
        <p:spPr/>
        <p:txBody>
          <a:bodyPr/>
          <a:lstStyle/>
          <a:p>
            <a:fld id="{7DB961B7-A822-405C-823C-F71786F1FF84}" type="slidenum">
              <a:rPr lang="zh-CN" altLang="en-US" smtClean="0"/>
              <a:pPr/>
              <a:t>94</a:t>
            </a:fld>
            <a:endParaRPr lang="zh-CN" altLang="en-US"/>
          </a:p>
        </p:txBody>
      </p:sp>
    </p:spTree>
    <p:extLst>
      <p:ext uri="{BB962C8B-B14F-4D97-AF65-F5344CB8AC3E}">
        <p14:creationId xmlns:p14="http://schemas.microsoft.com/office/powerpoint/2010/main" val="132683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7DB961B7-A822-405C-823C-F71786F1FF84}" type="slidenum">
              <a:rPr lang="zh-CN" altLang="en-US" smtClean="0"/>
              <a:pPr/>
              <a:t>110</a:t>
            </a:fld>
            <a:endParaRPr lang="zh-CN" altLang="en-US"/>
          </a:p>
        </p:txBody>
      </p:sp>
    </p:spTree>
    <p:extLst>
      <p:ext uri="{BB962C8B-B14F-4D97-AF65-F5344CB8AC3E}">
        <p14:creationId xmlns:p14="http://schemas.microsoft.com/office/powerpoint/2010/main" val="145060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次数太多</a:t>
            </a:r>
            <a:endParaRPr lang="en-US" altLang="zh-CN" dirty="0"/>
          </a:p>
          <a:p>
            <a:r>
              <a:rPr lang="en-US" altLang="zh-CN" dirty="0"/>
              <a:t>B</a:t>
            </a:r>
            <a:r>
              <a:rPr lang="zh-CN" altLang="en-US" dirty="0"/>
              <a:t>对 频繁调度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DB961B7-A822-405C-823C-F71786F1FF84}" type="slidenum">
              <a:rPr lang="zh-CN" altLang="en-US" smtClean="0"/>
              <a:pPr/>
              <a:t>111</a:t>
            </a:fld>
            <a:endParaRPr lang="zh-CN" altLang="en-US"/>
          </a:p>
        </p:txBody>
      </p:sp>
    </p:spTree>
    <p:extLst>
      <p:ext uri="{BB962C8B-B14F-4D97-AF65-F5344CB8AC3E}">
        <p14:creationId xmlns:p14="http://schemas.microsoft.com/office/powerpoint/2010/main" val="315223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p>
          </p:txBody>
        </p:sp>
      </p:grpSp>
      <p:sp>
        <p:nvSpPr>
          <p:cNvPr id="14"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FB372D2F-CA17-4079-AA85-759462CE1EC3}"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451596"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4515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5FDF5F8D-1B17-4898-8CA9-C6077BC91F4D}" type="datetimeFigureOut">
              <a:rPr lang="zh-CN" altLang="en-US"/>
              <a:pPr>
                <a:defRPr/>
              </a:pPr>
              <a:t>2022/12/29</a:t>
            </a:fld>
            <a:endParaRPr lang="en-US" altLang="zh-CN"/>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98E8B6C-F53E-4266-9BF6-27A9A0E34FEE}" type="slidenum">
              <a:rPr lang="zh-CN" altLang="en-US"/>
              <a:pPr/>
              <a:t>‹#›</a:t>
            </a:fld>
            <a:endParaRPr lang="en-US" altLang="zh-CN"/>
          </a:p>
        </p:txBody>
      </p:sp>
    </p:spTree>
    <p:extLst>
      <p:ext uri="{BB962C8B-B14F-4D97-AF65-F5344CB8AC3E}">
        <p14:creationId xmlns:p14="http://schemas.microsoft.com/office/powerpoint/2010/main" val="136085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5FBDA33F-86F4-4E4E-AF8E-B9F99D16430C}" type="datetimeFigureOut">
              <a:rPr lang="zh-CN" altLang="en-US"/>
              <a:pPr>
                <a:defRPr/>
              </a:pPr>
              <a:t>2022/12/29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76E5D715-AE53-41BD-9453-652465866608}" type="slidenum">
              <a:rPr lang="zh-CN" altLang="en-US"/>
              <a:pPr/>
              <a:t>‹#›</a:t>
            </a:fld>
            <a:endParaRPr lang="en-US" altLang="zh-CN"/>
          </a:p>
        </p:txBody>
      </p:sp>
    </p:spTree>
    <p:extLst>
      <p:ext uri="{BB962C8B-B14F-4D97-AF65-F5344CB8AC3E}">
        <p14:creationId xmlns:p14="http://schemas.microsoft.com/office/powerpoint/2010/main" val="1076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597E3B0-19DD-408C-94F6-DE56D3706437}" type="datetimeFigureOut">
              <a:rPr lang="zh-CN" altLang="en-US"/>
              <a:pPr>
                <a:defRPr/>
              </a:pPr>
              <a:t>2022/12/29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F770EDE4-8CE3-4459-88CA-E8C5D42582DD}" type="slidenum">
              <a:rPr lang="zh-CN" altLang="en-US"/>
              <a:pPr/>
              <a:t>‹#›</a:t>
            </a:fld>
            <a:endParaRPr lang="en-US" altLang="zh-CN"/>
          </a:p>
        </p:txBody>
      </p:sp>
    </p:spTree>
    <p:extLst>
      <p:ext uri="{BB962C8B-B14F-4D97-AF65-F5344CB8AC3E}">
        <p14:creationId xmlns:p14="http://schemas.microsoft.com/office/powerpoint/2010/main" val="3290668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lang="zh-CN" altLang="en-US" sz="2400"/>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grpSp>
      </p:grpSp>
      <p:sp>
        <p:nvSpPr>
          <p:cNvPr id="18"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5B6A4084-47E8-4F1E-9EF7-1596E3F1B679}"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45365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45365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fld id="{62D86DB2-3A01-4234-8876-0B3535172F46}" type="datetimeFigureOut">
              <a:rPr lang="zh-CN" altLang="en-US"/>
              <a:pPr>
                <a:defRPr/>
              </a:pPr>
              <a:t>2022/12/29</a:t>
            </a:fld>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fld id="{D38097F9-2096-4CF2-A762-8567E3AD7F3E}" type="slidenum">
              <a:rPr lang="zh-CN" altLang="en-US"/>
              <a:pPr/>
              <a:t>‹#›</a:t>
            </a:fld>
            <a:endParaRPr lang="en-US" altLang="zh-CN"/>
          </a:p>
        </p:txBody>
      </p:sp>
    </p:spTree>
    <p:extLst>
      <p:ext uri="{BB962C8B-B14F-4D97-AF65-F5344CB8AC3E}">
        <p14:creationId xmlns:p14="http://schemas.microsoft.com/office/powerpoint/2010/main" val="310366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1DE9C735-CC19-4813-824A-8EDEDF54D35C}"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F06F414A-9AEB-49C1-B254-BB22D6E0837E}" type="datetimeFigureOut">
              <a:rPr lang="zh-CN" altLang="en-US"/>
              <a:pPr>
                <a:defRPr/>
              </a:pPr>
              <a:t>2022/12/29</a:t>
            </a:fld>
            <a:endParaRPr lang="en-US" altLang="zh-CN"/>
          </a:p>
        </p:txBody>
      </p:sp>
    </p:spTree>
    <p:extLst>
      <p:ext uri="{BB962C8B-B14F-4D97-AF65-F5344CB8AC3E}">
        <p14:creationId xmlns:p14="http://schemas.microsoft.com/office/powerpoint/2010/main" val="335191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64F6AF87-CF88-4064-8BC4-41C0D0BA225A}"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2107AE7F-20B6-4AC8-A745-A0814B0D2A55}" type="datetimeFigureOut">
              <a:rPr lang="zh-CN" altLang="en-US"/>
              <a:pPr>
                <a:defRPr/>
              </a:pPr>
              <a:t>2022/12/29</a:t>
            </a:fld>
            <a:endParaRPr lang="en-US" altLang="zh-CN"/>
          </a:p>
        </p:txBody>
      </p:sp>
    </p:spTree>
    <p:extLst>
      <p:ext uri="{BB962C8B-B14F-4D97-AF65-F5344CB8AC3E}">
        <p14:creationId xmlns:p14="http://schemas.microsoft.com/office/powerpoint/2010/main" val="1249362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160C0AD5-8ADA-4B18-8065-F9F7C351D69E}"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46D2210E-553C-4926-9F61-781E17AB65C4}" type="datetimeFigureOut">
              <a:rPr lang="zh-CN" altLang="en-US"/>
              <a:pPr>
                <a:defRPr/>
              </a:pPr>
              <a:t>2022/12/29</a:t>
            </a:fld>
            <a:endParaRPr lang="en-US" altLang="zh-CN"/>
          </a:p>
        </p:txBody>
      </p:sp>
    </p:spTree>
    <p:extLst>
      <p:ext uri="{BB962C8B-B14F-4D97-AF65-F5344CB8AC3E}">
        <p14:creationId xmlns:p14="http://schemas.microsoft.com/office/powerpoint/2010/main" val="4213221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fld id="{B29E1EA4-D867-47B5-AAD4-654F7FCCC957}" type="slidenum">
              <a:rPr lang="zh-CN" altLang="en-US"/>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4631E3DA-D59D-47E4-A745-D7A7414D3F51}" type="datetimeFigureOut">
              <a:rPr lang="zh-CN" altLang="en-US"/>
              <a:pPr>
                <a:defRPr/>
              </a:pPr>
              <a:t>2022/12/29</a:t>
            </a:fld>
            <a:endParaRPr lang="en-US" altLang="zh-CN"/>
          </a:p>
        </p:txBody>
      </p:sp>
    </p:spTree>
    <p:extLst>
      <p:ext uri="{BB962C8B-B14F-4D97-AF65-F5344CB8AC3E}">
        <p14:creationId xmlns:p14="http://schemas.microsoft.com/office/powerpoint/2010/main" val="3896635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1849DD2A-6C58-4207-AE4E-18FAACFDA520}" type="slidenum">
              <a:rPr lang="zh-CN" altLang="en-US"/>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4607E9A6-AC44-4768-BA9D-BB1B7C9C4041}" type="datetimeFigureOut">
              <a:rPr lang="zh-CN" altLang="en-US"/>
              <a:pPr>
                <a:defRPr/>
              </a:pPr>
              <a:t>2022/12/29</a:t>
            </a:fld>
            <a:endParaRPr lang="en-US" altLang="zh-CN"/>
          </a:p>
        </p:txBody>
      </p:sp>
    </p:spTree>
    <p:extLst>
      <p:ext uri="{BB962C8B-B14F-4D97-AF65-F5344CB8AC3E}">
        <p14:creationId xmlns:p14="http://schemas.microsoft.com/office/powerpoint/2010/main" val="2572673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fld id="{E43887D4-C09C-455B-AD7B-253C88CE4CFA}" type="slidenum">
              <a:rPr lang="zh-CN" altLang="en-US"/>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D8B67EDF-1BF2-43EA-A3C0-D0F00956005B}" type="datetimeFigureOut">
              <a:rPr lang="zh-CN" altLang="en-US"/>
              <a:pPr>
                <a:defRPr/>
              </a:pPr>
              <a:t>2022/12/29</a:t>
            </a:fld>
            <a:endParaRPr lang="en-US" altLang="zh-CN"/>
          </a:p>
        </p:txBody>
      </p:sp>
    </p:spTree>
    <p:extLst>
      <p:ext uri="{BB962C8B-B14F-4D97-AF65-F5344CB8AC3E}">
        <p14:creationId xmlns:p14="http://schemas.microsoft.com/office/powerpoint/2010/main" val="72763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515CA02B-9441-4C33-B5CC-AE5E9A5867ED}"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83162D75-11B4-4697-A3F8-1F880CCD3CCC}" type="datetimeFigureOut">
              <a:rPr lang="zh-CN" altLang="en-US"/>
              <a:pPr>
                <a:defRPr/>
              </a:pPr>
              <a:t>2022/12/29</a:t>
            </a:fld>
            <a:endParaRPr lang="en-US" altLang="zh-CN"/>
          </a:p>
        </p:txBody>
      </p:sp>
    </p:spTree>
    <p:extLst>
      <p:ext uri="{BB962C8B-B14F-4D97-AF65-F5344CB8AC3E}">
        <p14:creationId xmlns:p14="http://schemas.microsoft.com/office/powerpoint/2010/main" val="356897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0CAC85C0-08BA-4CEF-BD96-E3E792FB03FA}" type="datetimeFigureOut">
              <a:rPr lang="zh-CN" altLang="en-US"/>
              <a:pPr>
                <a:defRPr/>
              </a:pPr>
              <a:t>2022/12/29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2CE4DA72-FAE1-41C9-810B-AD9E83162FF0}" type="slidenum">
              <a:rPr lang="zh-CN" altLang="en-US"/>
              <a:pPr/>
              <a:t>‹#›</a:t>
            </a:fld>
            <a:endParaRPr lang="en-US" altLang="zh-CN"/>
          </a:p>
        </p:txBody>
      </p:sp>
    </p:spTree>
    <p:extLst>
      <p:ext uri="{BB962C8B-B14F-4D97-AF65-F5344CB8AC3E}">
        <p14:creationId xmlns:p14="http://schemas.microsoft.com/office/powerpoint/2010/main" val="685210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A2417DDA-A32B-46AE-A9DA-C612D67F5ECE}"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FA160049-E55F-4E43-B382-C9F95B958E41}" type="datetimeFigureOut">
              <a:rPr lang="zh-CN" altLang="en-US"/>
              <a:pPr>
                <a:defRPr/>
              </a:pPr>
              <a:t>2022/12/29</a:t>
            </a:fld>
            <a:endParaRPr lang="en-US" altLang="zh-CN"/>
          </a:p>
        </p:txBody>
      </p:sp>
    </p:spTree>
    <p:extLst>
      <p:ext uri="{BB962C8B-B14F-4D97-AF65-F5344CB8AC3E}">
        <p14:creationId xmlns:p14="http://schemas.microsoft.com/office/powerpoint/2010/main" val="1236652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7A28E522-E68C-45B8-B0FB-B46B2886738C}"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D600B7FF-7094-4CA8-B9BF-DE7505F55C63}" type="datetimeFigureOut">
              <a:rPr lang="zh-CN" altLang="en-US"/>
              <a:pPr>
                <a:defRPr/>
              </a:pPr>
              <a:t>2022/12/29</a:t>
            </a:fld>
            <a:endParaRPr lang="en-US" altLang="zh-CN"/>
          </a:p>
        </p:txBody>
      </p:sp>
    </p:spTree>
    <p:extLst>
      <p:ext uri="{BB962C8B-B14F-4D97-AF65-F5344CB8AC3E}">
        <p14:creationId xmlns:p14="http://schemas.microsoft.com/office/powerpoint/2010/main" val="2556547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0DC79E5F-E1C0-4386-B556-0B03C2912BD2}"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1C76477D-7CCD-4A74-A256-32B98BFEAB61}" type="datetimeFigureOut">
              <a:rPr lang="zh-CN" altLang="en-US"/>
              <a:pPr>
                <a:defRPr/>
              </a:pPr>
              <a:t>2022/12/29</a:t>
            </a:fld>
            <a:endParaRPr lang="en-US" altLang="zh-CN"/>
          </a:p>
        </p:txBody>
      </p:sp>
    </p:spTree>
    <p:extLst>
      <p:ext uri="{BB962C8B-B14F-4D97-AF65-F5344CB8AC3E}">
        <p14:creationId xmlns:p14="http://schemas.microsoft.com/office/powerpoint/2010/main" val="505672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53306112-7076-4891-AA00-5FBDB9F998B2}"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6"/>
          <p:cNvSpPr>
            <a:spLocks noGrp="1"/>
          </p:cNvSpPr>
          <p:nvPr>
            <p:ph type="dt" sz="half" idx="10"/>
          </p:nvPr>
        </p:nvSpPr>
        <p:spPr/>
        <p:txBody>
          <a:bodyPr/>
          <a:lstStyle>
            <a:lvl1pPr>
              <a:defRPr/>
            </a:lvl1pPr>
          </a:lstStyle>
          <a:p>
            <a:pPr>
              <a:defRPr/>
            </a:pPr>
            <a:fld id="{04735AE8-5204-4222-B11B-F6163B6BB408}" type="datetimeFigureOut">
              <a:rPr lang="zh-CN" altLang="en-US"/>
              <a:pPr>
                <a:defRPr/>
              </a:pPr>
              <a:t>2022/12/29</a:t>
            </a:fld>
            <a:endParaRPr lang="zh-CN" altLang="en-US"/>
          </a:p>
        </p:txBody>
      </p:sp>
      <p:sp>
        <p:nvSpPr>
          <p:cNvPr id="12" name="页脚占位符 7"/>
          <p:cNvSpPr>
            <a:spLocks noGrp="1"/>
          </p:cNvSpPr>
          <p:nvPr>
            <p:ph type="ftr" sz="quarter" idx="11"/>
          </p:nvPr>
        </p:nvSpPr>
        <p:spPr/>
        <p:txBody>
          <a:bodyPr/>
          <a:lstStyle>
            <a:lvl1pPr>
              <a:defRPr/>
            </a:lvl1pPr>
          </a:lstStyle>
          <a:p>
            <a:pPr>
              <a:defRPr/>
            </a:pPr>
            <a:endParaRPr lang="zh-CN" altLang="en-US"/>
          </a:p>
        </p:txBody>
      </p:sp>
      <p:sp>
        <p:nvSpPr>
          <p:cNvPr id="13" name="灯片编号占位符 8"/>
          <p:cNvSpPr>
            <a:spLocks noGrp="1"/>
          </p:cNvSpPr>
          <p:nvPr>
            <p:ph type="sldNum" sz="quarter" idx="12"/>
          </p:nvPr>
        </p:nvSpPr>
        <p:spPr/>
        <p:txBody>
          <a:bodyPr/>
          <a:lstStyle>
            <a:lvl1pPr>
              <a:defRPr/>
            </a:lvl1pPr>
          </a:lstStyle>
          <a:p>
            <a:fld id="{0B453D91-A3BD-4805-8E9E-6B14594241B6}" type="slidenum">
              <a:rPr lang="zh-CN" altLang="en-US"/>
              <a:pPr/>
              <a:t>‹#›</a:t>
            </a:fld>
            <a:endParaRPr lang="zh-CN" altLang="en-US"/>
          </a:p>
        </p:txBody>
      </p:sp>
    </p:spTree>
    <p:extLst>
      <p:ext uri="{BB962C8B-B14F-4D97-AF65-F5344CB8AC3E}">
        <p14:creationId xmlns:p14="http://schemas.microsoft.com/office/powerpoint/2010/main" val="31860634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6DBF5258-B761-4194-959B-DAD4EA2BCBDE}"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7" name="日期占位符 2"/>
          <p:cNvSpPr>
            <a:spLocks noGrp="1"/>
          </p:cNvSpPr>
          <p:nvPr>
            <p:ph type="dt" sz="half" idx="10"/>
          </p:nvPr>
        </p:nvSpPr>
        <p:spPr/>
        <p:txBody>
          <a:bodyPr/>
          <a:lstStyle>
            <a:lvl1pPr>
              <a:defRPr/>
            </a:lvl1pPr>
          </a:lstStyle>
          <a:p>
            <a:pPr>
              <a:defRPr/>
            </a:pPr>
            <a:fld id="{85094B32-1CDE-4179-8C8F-46DC0C4B09E4}" type="datetimeFigureOut">
              <a:rPr lang="zh-CN" altLang="en-US"/>
              <a:pPr>
                <a:defRPr/>
              </a:pPr>
              <a:t>2022/12/29</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fld id="{36C58AFE-E2C6-4ED3-BB5D-43DFA4CCC43E}" type="slidenum">
              <a:rPr lang="zh-CN" altLang="en-US"/>
              <a:pPr/>
              <a:t>‹#›</a:t>
            </a:fld>
            <a:endParaRPr lang="zh-CN" altLang="en-US"/>
          </a:p>
        </p:txBody>
      </p:sp>
    </p:spTree>
    <p:extLst>
      <p:ext uri="{BB962C8B-B14F-4D97-AF65-F5344CB8AC3E}">
        <p14:creationId xmlns:p14="http://schemas.microsoft.com/office/powerpoint/2010/main" val="953815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A11962DE-9C3D-4324-A095-1F02A9C0FBE2}"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5" name="日期占位符 1"/>
          <p:cNvSpPr>
            <a:spLocks noGrp="1"/>
          </p:cNvSpPr>
          <p:nvPr>
            <p:ph type="dt" sz="half" idx="10"/>
          </p:nvPr>
        </p:nvSpPr>
        <p:spPr/>
        <p:txBody>
          <a:bodyPr/>
          <a:lstStyle>
            <a:lvl1pPr>
              <a:defRPr/>
            </a:lvl1pPr>
          </a:lstStyle>
          <a:p>
            <a:pPr>
              <a:defRPr/>
            </a:pPr>
            <a:fld id="{857D978B-FA16-4242-BCFB-ED6A558D2495}" type="datetimeFigureOut">
              <a:rPr lang="zh-CN" altLang="en-US"/>
              <a:pPr>
                <a:defRPr/>
              </a:pPr>
              <a:t>2022/12/29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fld id="{741E1970-8023-45BE-B051-B26458DA7452}" type="slidenum">
              <a:rPr lang="zh-CN" altLang="en-US"/>
              <a:pPr/>
              <a:t>‹#›</a:t>
            </a:fld>
            <a:endParaRPr lang="zh-CN" altLang="en-US"/>
          </a:p>
        </p:txBody>
      </p:sp>
    </p:spTree>
    <p:extLst>
      <p:ext uri="{BB962C8B-B14F-4D97-AF65-F5344CB8AC3E}">
        <p14:creationId xmlns:p14="http://schemas.microsoft.com/office/powerpoint/2010/main" val="263316744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477720DC-8204-4DB8-9570-6854C741236A}"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日期占位符 4"/>
          <p:cNvSpPr>
            <a:spLocks noGrp="1"/>
          </p:cNvSpPr>
          <p:nvPr>
            <p:ph type="dt" sz="half" idx="10"/>
          </p:nvPr>
        </p:nvSpPr>
        <p:spPr/>
        <p:txBody>
          <a:bodyPr/>
          <a:lstStyle>
            <a:lvl1pPr>
              <a:defRPr/>
            </a:lvl1pPr>
          </a:lstStyle>
          <a:p>
            <a:pPr>
              <a:defRPr/>
            </a:pPr>
            <a:fld id="{22467D7D-88C8-4857-8FB1-B363B9391FB6}" type="datetimeFigureOut">
              <a:rPr lang="zh-CN" altLang="en-US"/>
              <a:pPr>
                <a:defRPr/>
              </a:pPr>
              <a:t>2022/12/29</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fld id="{51467288-B38A-4EC7-9764-C6C8FDF996FA}" type="slidenum">
              <a:rPr lang="zh-CN" altLang="en-US"/>
              <a:pPr/>
              <a:t>‹#›</a:t>
            </a:fld>
            <a:endParaRPr lang="zh-CN" altLang="en-US"/>
          </a:p>
        </p:txBody>
      </p:sp>
    </p:spTree>
    <p:extLst>
      <p:ext uri="{BB962C8B-B14F-4D97-AF65-F5344CB8AC3E}">
        <p14:creationId xmlns:p14="http://schemas.microsoft.com/office/powerpoint/2010/main" val="37691279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EEC04833-2238-495B-8038-F6A88379833F}"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FB89E976-7445-416E-8519-73C2BC30F310}" type="datetimeFigureOut">
              <a:rPr lang="zh-CN" altLang="en-US"/>
              <a:pPr>
                <a:defRPr/>
              </a:pPr>
              <a:t>2022/12/29</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fld id="{37BFA3DC-8264-4A2E-A195-3A98F94CC3F4}" type="slidenum">
              <a:rPr lang="zh-CN" altLang="en-US"/>
              <a:pPr/>
              <a:t>‹#›</a:t>
            </a:fld>
            <a:endParaRPr lang="zh-CN" altLang="en-US"/>
          </a:p>
        </p:txBody>
      </p:sp>
    </p:spTree>
    <p:extLst>
      <p:ext uri="{BB962C8B-B14F-4D97-AF65-F5344CB8AC3E}">
        <p14:creationId xmlns:p14="http://schemas.microsoft.com/office/powerpoint/2010/main" val="149393692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91482F80-4D15-4929-B15B-19B042B8667B}" type="slidenum">
              <a:rPr lang="zh-CN" altLang="en-US" sz="1400">
                <a:latin typeface="Arial" charset="0"/>
              </a:rPr>
              <a:pPr algn="ctr" eaLnBrk="1" hangingPunct="1"/>
              <a:t>‹#›</a:t>
            </a:fld>
            <a:r>
              <a:rPr lang="zh-CN" altLang="en-US" sz="1400">
                <a:latin typeface="Arial" charset="0"/>
                <a:ea typeface="华文细黑" pitchFamily="2" charset="-122"/>
              </a:rPr>
              <a:t>页</a:t>
            </a: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3"/>
          <p:cNvSpPr>
            <a:spLocks noGrp="1"/>
          </p:cNvSpPr>
          <p:nvPr>
            <p:ph type="dt" sz="half" idx="10"/>
          </p:nvPr>
        </p:nvSpPr>
        <p:spPr/>
        <p:txBody>
          <a:bodyPr/>
          <a:lstStyle>
            <a:lvl1pPr>
              <a:defRPr/>
            </a:lvl1pPr>
          </a:lstStyle>
          <a:p>
            <a:pPr>
              <a:defRPr/>
            </a:pPr>
            <a:fld id="{E8A752CD-9E6C-4AC4-B279-8517303F01BB}" type="datetimeFigureOut">
              <a:rPr lang="zh-CN" altLang="en-US"/>
              <a:pPr>
                <a:defRPr/>
              </a:pPr>
              <a:t>2022/12/29</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fld id="{8D91E336-1719-4AA7-977E-3F778AA5A13E}" type="slidenum">
              <a:rPr lang="zh-CN" altLang="en-US"/>
              <a:pPr/>
              <a:t>‹#›</a:t>
            </a:fld>
            <a:endParaRPr lang="zh-CN" altLang="en-US"/>
          </a:p>
        </p:txBody>
      </p:sp>
    </p:spTree>
    <p:extLst>
      <p:ext uri="{BB962C8B-B14F-4D97-AF65-F5344CB8AC3E}">
        <p14:creationId xmlns:p14="http://schemas.microsoft.com/office/powerpoint/2010/main" val="266539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9120804-CBED-4462-9D73-18CB8331F90C}" type="datetimeFigureOut">
              <a:rPr lang="zh-CN" altLang="en-US"/>
              <a:pPr>
                <a:defRPr/>
              </a:pPr>
              <a:t>2022/12/29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0330AC72-031F-4A78-8D68-368D07935F2F}" type="slidenum">
              <a:rPr lang="zh-CN" altLang="en-US"/>
              <a:pPr/>
              <a:t>‹#›</a:t>
            </a:fld>
            <a:endParaRPr lang="en-US" altLang="zh-CN"/>
          </a:p>
        </p:txBody>
      </p:sp>
    </p:spTree>
    <p:extLst>
      <p:ext uri="{BB962C8B-B14F-4D97-AF65-F5344CB8AC3E}">
        <p14:creationId xmlns:p14="http://schemas.microsoft.com/office/powerpoint/2010/main" val="408390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1ED33D1E-1EEF-4E55-855F-AE2A5BD3E2E4}" type="datetimeFigureOut">
              <a:rPr lang="zh-CN" altLang="en-US"/>
              <a:pPr>
                <a:defRPr/>
              </a:pPr>
              <a:t>2022/12/29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8DE36297-A0A4-4BA0-906F-BE0013C267DB}" type="slidenum">
              <a:rPr lang="zh-CN" altLang="en-US"/>
              <a:pPr/>
              <a:t>‹#›</a:t>
            </a:fld>
            <a:endParaRPr lang="en-US" altLang="zh-CN"/>
          </a:p>
        </p:txBody>
      </p:sp>
    </p:spTree>
    <p:extLst>
      <p:ext uri="{BB962C8B-B14F-4D97-AF65-F5344CB8AC3E}">
        <p14:creationId xmlns:p14="http://schemas.microsoft.com/office/powerpoint/2010/main" val="321862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0F05462E-D986-4ACD-A6DA-A3CB6059C4D2}" type="datetimeFigureOut">
              <a:rPr lang="zh-CN" altLang="en-US"/>
              <a:pPr>
                <a:defRPr/>
              </a:pPr>
              <a:t>2022/12/29</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53507115-5D7B-4098-926B-5DCFC054D564}" type="slidenum">
              <a:rPr lang="zh-CN" altLang="en-US"/>
              <a:pPr/>
              <a:t>‹#›</a:t>
            </a:fld>
            <a:endParaRPr lang="en-US" altLang="zh-CN"/>
          </a:p>
        </p:txBody>
      </p:sp>
    </p:spTree>
    <p:extLst>
      <p:ext uri="{BB962C8B-B14F-4D97-AF65-F5344CB8AC3E}">
        <p14:creationId xmlns:p14="http://schemas.microsoft.com/office/powerpoint/2010/main" val="194895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22C017A7-12DD-4331-AE2F-CCB3B5E500CA}" type="datetimeFigureOut">
              <a:rPr lang="zh-CN" altLang="en-US"/>
              <a:pPr>
                <a:defRPr/>
              </a:pPr>
              <a:t>2022/12/29</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50240621-6548-43C8-BF08-4BA54764561D}" type="slidenum">
              <a:rPr lang="zh-CN" altLang="en-US"/>
              <a:pPr/>
              <a:t>‹#›</a:t>
            </a:fld>
            <a:endParaRPr lang="en-US" altLang="zh-CN"/>
          </a:p>
        </p:txBody>
      </p:sp>
    </p:spTree>
    <p:extLst>
      <p:ext uri="{BB962C8B-B14F-4D97-AF65-F5344CB8AC3E}">
        <p14:creationId xmlns:p14="http://schemas.microsoft.com/office/powerpoint/2010/main" val="90182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F48464A-0570-4896-8792-4888CF6FAABD}" type="datetimeFigureOut">
              <a:rPr lang="zh-CN" altLang="en-US"/>
              <a:pPr>
                <a:defRPr/>
              </a:pPr>
              <a:t>2022/12/29</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79ED2BA2-1856-472F-BCBC-5722C33A8174}" type="slidenum">
              <a:rPr lang="zh-CN" altLang="en-US"/>
              <a:pPr/>
              <a:t>‹#›</a:t>
            </a:fld>
            <a:endParaRPr lang="en-US" altLang="zh-CN"/>
          </a:p>
        </p:txBody>
      </p:sp>
    </p:spTree>
    <p:extLst>
      <p:ext uri="{BB962C8B-B14F-4D97-AF65-F5344CB8AC3E}">
        <p14:creationId xmlns:p14="http://schemas.microsoft.com/office/powerpoint/2010/main" val="26954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482C4851-58E1-45AE-82F5-13F42C70EEF4}" type="datetimeFigureOut">
              <a:rPr lang="zh-CN" altLang="en-US"/>
              <a:pPr>
                <a:defRPr/>
              </a:pPr>
              <a:t>2022/12/29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FB0C149D-135C-47E0-92DA-C45AD2E0CC8B}" type="slidenum">
              <a:rPr lang="zh-CN" altLang="en-US"/>
              <a:pPr/>
              <a:t>‹#›</a:t>
            </a:fld>
            <a:endParaRPr lang="en-US" altLang="zh-CN"/>
          </a:p>
        </p:txBody>
      </p:sp>
    </p:spTree>
    <p:extLst>
      <p:ext uri="{BB962C8B-B14F-4D97-AF65-F5344CB8AC3E}">
        <p14:creationId xmlns:p14="http://schemas.microsoft.com/office/powerpoint/2010/main" val="37140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03530B8-3E16-4DAF-839E-8FE5496D3142}" type="datetimeFigureOut">
              <a:rPr lang="zh-CN" altLang="en-US"/>
              <a:pPr>
                <a:defRPr/>
              </a:pPr>
              <a:t>2022/12/29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A2D97E1-7267-4C28-8368-629D287E7B5A}" type="slidenum">
              <a:rPr lang="zh-CN" altLang="en-US"/>
              <a:pPr/>
              <a:t>‹#›</a:t>
            </a:fld>
            <a:endParaRPr lang="en-US" altLang="zh-CN"/>
          </a:p>
        </p:txBody>
      </p:sp>
    </p:spTree>
    <p:extLst>
      <p:ext uri="{BB962C8B-B14F-4D97-AF65-F5344CB8AC3E}">
        <p14:creationId xmlns:p14="http://schemas.microsoft.com/office/powerpoint/2010/main" val="100573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kumimoji="1" lang="zh-CN" altLang="en-US" sz="2400">
              <a:latin typeface="Tahoma"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0571"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fld id="{9198114B-1C07-4884-8275-4D0B588B932D}" type="datetimeFigureOut">
              <a:rPr lang="zh-CN" altLang="en-US"/>
              <a:pPr>
                <a:defRPr/>
              </a:pPr>
              <a:t>2022/12/29</a:t>
            </a:fld>
            <a:endParaRPr lang="en-US" altLang="zh-CN"/>
          </a:p>
        </p:txBody>
      </p:sp>
      <p:sp>
        <p:nvSpPr>
          <p:cNvPr id="450572"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ltLang="zh-CN"/>
          </a:p>
        </p:txBody>
      </p:sp>
      <p:sp>
        <p:nvSpPr>
          <p:cNvPr id="450573"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atin typeface="Tahoma" pitchFamily="34" charset="0"/>
              </a:defRPr>
            </a:lvl1pPr>
          </a:lstStyle>
          <a:p>
            <a:fld id="{467ED417-1CD2-482F-8BBB-3F4F89BC3A3D}" type="slidenum">
              <a:rPr lang="zh-CN" altLang="en-US"/>
              <a:pPr/>
              <a:t>‹#›</a:t>
            </a:fld>
            <a:endParaRPr lang="en-US" altLang="zh-CN"/>
          </a:p>
        </p:txBody>
      </p:sp>
      <p:sp>
        <p:nvSpPr>
          <p:cNvPr id="1038"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D4EE82B3-B47D-4C10-B431-D625802284F7}" type="slidenum">
              <a:rPr lang="zh-CN" altLang="en-US" sz="1400">
                <a:latin typeface="Arial" charset="0"/>
              </a:rPr>
              <a:pPr algn="ctr" eaLnBrk="1" hangingPunct="1"/>
              <a:t>‹#›</a:t>
            </a:fld>
            <a:r>
              <a:rPr lang="zh-CN" altLang="en-US" sz="1400">
                <a:latin typeface="Arial" charset="0"/>
                <a:ea typeface="华文细黑" pitchFamily="2" charset="-122"/>
              </a:rPr>
              <a:t>页</a:t>
            </a:r>
          </a:p>
        </p:txBody>
      </p:sp>
    </p:spTree>
  </p:cSld>
  <p:clrMap bg1="lt1" tx1="dk1" bg2="lt2" tx2="dk2" accent1="accent1" accent2="accent2" accent3="accent3" accent4="accent4" accent5="accent5" accent6="accent6" hlink="hlink" folHlink="folHlink"/>
  <p:sldLayoutIdLst>
    <p:sldLayoutId id="2147484137"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2610"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ltLang="zh-CN"/>
          </a:p>
        </p:txBody>
      </p:sp>
      <p:sp>
        <p:nvSpPr>
          <p:cNvPr id="452611"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5011E45B-213B-4DF9-9B1F-A9D922A99030}" type="slidenum">
              <a:rPr lang="zh-CN" altLang="en-US"/>
              <a:pPr/>
              <a:t>‹#›</a:t>
            </a:fld>
            <a:endParaRPr lang="en-US" altLang="zh-CN"/>
          </a:p>
        </p:txBody>
      </p:sp>
      <p:grpSp>
        <p:nvGrpSpPr>
          <p:cNvPr id="2052" name="Group 4"/>
          <p:cNvGrpSpPr>
            <a:grpSpLocks/>
          </p:cNvGrpSpPr>
          <p:nvPr/>
        </p:nvGrpSpPr>
        <p:grpSpPr bwMode="auto">
          <a:xfrm>
            <a:off x="0" y="0"/>
            <a:ext cx="9144000" cy="546100"/>
            <a:chOff x="0" y="0"/>
            <a:chExt cx="5760" cy="344"/>
          </a:xfrm>
        </p:grpSpPr>
        <p:sp>
          <p:nvSpPr>
            <p:cNvPr id="205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defRPr/>
              </a:pPr>
              <a:endParaRPr lang="zh-CN" altLang="en-US" sz="2400"/>
            </a:p>
          </p:txBody>
        </p:sp>
        <p:sp>
          <p:nvSpPr>
            <p:cNvPr id="205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205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solidFill>
                  <a:schemeClr val="hlink"/>
                </a:solidFill>
                <a:latin typeface="Arial" charset="0"/>
              </a:endParaRPr>
            </a:p>
          </p:txBody>
        </p:sp>
        <p:sp>
          <p:nvSpPr>
            <p:cNvPr id="206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solidFill>
                  <a:schemeClr val="hlink"/>
                </a:solidFill>
                <a:latin typeface="Arial" charset="0"/>
              </a:endParaRPr>
            </a:p>
          </p:txBody>
        </p:sp>
        <p:sp>
          <p:nvSpPr>
            <p:cNvPr id="206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solidFill>
                  <a:schemeClr val="accent2"/>
                </a:solidFill>
                <a:latin typeface="Arial" charset="0"/>
              </a:endParaRPr>
            </a:p>
          </p:txBody>
        </p:sp>
        <p:sp>
          <p:nvSpPr>
            <p:cNvPr id="206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solidFill>
                  <a:schemeClr val="hlink"/>
                </a:solidFill>
                <a:latin typeface="Arial" charset="0"/>
              </a:endParaRPr>
            </a:p>
          </p:txBody>
        </p:sp>
        <p:sp>
          <p:nvSpPr>
            <p:cNvPr id="206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sz="2400"/>
            </a:p>
          </p:txBody>
        </p:sp>
        <p:sp>
          <p:nvSpPr>
            <p:cNvPr id="206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solidFill>
                  <a:schemeClr val="accent2"/>
                </a:solidFill>
                <a:latin typeface="Arial" charset="0"/>
              </a:endParaRPr>
            </a:p>
          </p:txBody>
        </p:sp>
        <p:sp>
          <p:nvSpPr>
            <p:cNvPr id="206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endParaRPr lang="zh-CN" altLang="en-US">
                <a:solidFill>
                  <a:schemeClr val="accent2"/>
                </a:solidFill>
                <a:latin typeface="Arial" charset="0"/>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2624"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fld id="{210DEC30-FAC3-4AC8-9AC8-A1C68CF2B333}" type="datetimeFigureOut">
              <a:rPr lang="zh-CN" altLang="en-US"/>
              <a:pPr>
                <a:defRPr/>
              </a:pPr>
              <a:t>2022/12/29</a:t>
            </a:fld>
            <a:endParaRPr lang="en-US" altLang="zh-CN"/>
          </a:p>
        </p:txBody>
      </p:sp>
      <p:sp>
        <p:nvSpPr>
          <p:cNvPr id="2056" name="Rectangle 10"/>
          <p:cNvSpPr>
            <a:spLocks noChangeArrowheads="1"/>
          </p:cNvSpPr>
          <p:nvPr userDrawn="1"/>
        </p:nvSpPr>
        <p:spPr bwMode="auto">
          <a:xfrm>
            <a:off x="3419475" y="65246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lang="zh-CN" altLang="en-US" sz="1400">
                <a:latin typeface="Arial" charset="0"/>
                <a:ea typeface="华文细黑" pitchFamily="2" charset="-122"/>
              </a:rPr>
              <a:t>第</a:t>
            </a:r>
            <a:fld id="{EE0CE7E6-25AB-462E-A535-349E0C137EE4}" type="slidenum">
              <a:rPr lang="zh-CN" altLang="en-US" sz="1400">
                <a:latin typeface="Arial" charset="0"/>
              </a:rPr>
              <a:pPr algn="ctr" eaLnBrk="1" hangingPunct="1"/>
              <a:t>‹#›</a:t>
            </a:fld>
            <a:r>
              <a:rPr lang="zh-CN" altLang="en-US" sz="1400">
                <a:latin typeface="Arial" charset="0"/>
                <a:ea typeface="华文细黑" pitchFamily="2" charset="-122"/>
              </a:rPr>
              <a:t>页</a:t>
            </a:r>
          </a:p>
        </p:txBody>
      </p:sp>
    </p:spTree>
  </p:cSld>
  <p:clrMap bg1="lt1" tx1="dk1" bg2="lt2" tx2="dk2" accent1="accent1" accent2="accent2" accent3="accent3" accent4="accent4" accent5="accent5" accent6="accent6" hlink="hlink" folHlink="folHlink"/>
  <p:sldLayoutIdLst>
    <p:sldLayoutId id="2147484138"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1187450" y="260350"/>
            <a:ext cx="795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075" name="文本占位符 2"/>
          <p:cNvSpPr>
            <a:spLocks noGrp="1"/>
          </p:cNvSpPr>
          <p:nvPr>
            <p:ph type="body" idx="1"/>
          </p:nvPr>
        </p:nvSpPr>
        <p:spPr bwMode="auto">
          <a:xfrm>
            <a:off x="1187450" y="1412875"/>
            <a:ext cx="795655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eaLnBrk="1" fontAlgn="auto" hangingPunct="1">
              <a:spcBef>
                <a:spcPts val="0"/>
              </a:spcBef>
              <a:spcAft>
                <a:spcPts val="0"/>
              </a:spcAft>
              <a:defRPr sz="1100">
                <a:solidFill>
                  <a:schemeClr val="tx2">
                    <a:lumMod val="75000"/>
                    <a:lumOff val="25000"/>
                  </a:schemeClr>
                </a:solidFill>
                <a:latin typeface="+mn-lt"/>
                <a:ea typeface="+mn-ea"/>
              </a:defRPr>
            </a:lvl1pPr>
          </a:lstStyle>
          <a:p>
            <a:pPr>
              <a:defRPr/>
            </a:pPr>
            <a:fld id="{1797058D-7E2B-4C86-92F4-F742AEC55790}" type="datetimeFigureOut">
              <a:rPr lang="zh-CN" altLang="en-US"/>
              <a:pPr>
                <a:defRPr/>
              </a:pPr>
              <a:t>2022/12/29</a:t>
            </a:fld>
            <a:endParaRPr lang="zh-CN" altLang="en-US"/>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fontAlgn="auto" hangingPunct="1">
              <a:spcBef>
                <a:spcPts val="0"/>
              </a:spcBef>
              <a:spcAft>
                <a:spcPts val="0"/>
              </a:spcAft>
              <a:defRPr sz="1100">
                <a:solidFill>
                  <a:schemeClr val="tx2">
                    <a:lumMod val="75000"/>
                    <a:lumOff val="25000"/>
                  </a:schemeClr>
                </a:solidFill>
                <a:latin typeface="+mn-lt"/>
                <a:ea typeface="+mn-ea"/>
              </a:defRPr>
            </a:lvl1pPr>
          </a:lstStyle>
          <a:p>
            <a:pPr>
              <a:defRPr/>
            </a:pPr>
            <a:endParaRPr lang="zh-CN" altLang="en-US"/>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prstTxWarp prst="textNoShape">
              <a:avLst/>
            </a:prstTxWarp>
          </a:bodyPr>
          <a:lstStyle>
            <a:lvl1pPr algn="ctr" eaLnBrk="1" hangingPunct="1">
              <a:defRPr sz="1100">
                <a:solidFill>
                  <a:srgbClr val="636363"/>
                </a:solidFill>
              </a:defRPr>
            </a:lvl1pPr>
          </a:lstStyle>
          <a:p>
            <a:fld id="{1196463B-006F-45A7-A383-72647E7DFF9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Lst>
  <p:txStyles>
    <p:titleStyle>
      <a:lvl1pPr algn="ctr" rtl="0" eaLnBrk="0" fontAlgn="base" hangingPunct="0">
        <a:spcBef>
          <a:spcPct val="0"/>
        </a:spcBef>
        <a:spcAft>
          <a:spcPct val="0"/>
        </a:spcAft>
        <a:defRPr sz="4400" b="1" kern="1200">
          <a:solidFill>
            <a:srgbClr val="C00000"/>
          </a:solidFill>
          <a:latin typeface="Arial" charset="0"/>
          <a:ea typeface="+mj-ea"/>
          <a:cs typeface="+mj-cs"/>
        </a:defRPr>
      </a:lvl1pPr>
      <a:lvl2pPr algn="ctr" rtl="0" eaLnBrk="0" fontAlgn="base" hangingPunct="0">
        <a:spcBef>
          <a:spcPct val="0"/>
        </a:spcBef>
        <a:spcAft>
          <a:spcPct val="0"/>
        </a:spcAft>
        <a:defRPr sz="4400" b="1">
          <a:solidFill>
            <a:srgbClr val="C00000"/>
          </a:solidFill>
          <a:latin typeface="Arial" charset="0"/>
          <a:ea typeface="微软雅黑" pitchFamily="34" charset="-122"/>
        </a:defRPr>
      </a:lvl2pPr>
      <a:lvl3pPr algn="ctr" rtl="0" eaLnBrk="0" fontAlgn="base" hangingPunct="0">
        <a:spcBef>
          <a:spcPct val="0"/>
        </a:spcBef>
        <a:spcAft>
          <a:spcPct val="0"/>
        </a:spcAft>
        <a:defRPr sz="4400" b="1">
          <a:solidFill>
            <a:srgbClr val="C00000"/>
          </a:solidFill>
          <a:latin typeface="Arial" charset="0"/>
          <a:ea typeface="微软雅黑" pitchFamily="34" charset="-122"/>
        </a:defRPr>
      </a:lvl3pPr>
      <a:lvl4pPr algn="ctr" rtl="0" eaLnBrk="0" fontAlgn="base" hangingPunct="0">
        <a:spcBef>
          <a:spcPct val="0"/>
        </a:spcBef>
        <a:spcAft>
          <a:spcPct val="0"/>
        </a:spcAft>
        <a:defRPr sz="4400" b="1">
          <a:solidFill>
            <a:srgbClr val="C00000"/>
          </a:solidFill>
          <a:latin typeface="Arial" charset="0"/>
          <a:ea typeface="微软雅黑" pitchFamily="34" charset="-122"/>
        </a:defRPr>
      </a:lvl4pPr>
      <a:lvl5pPr algn="ctr" rtl="0" eaLnBrk="0" fontAlgn="base" hangingPunct="0">
        <a:spcBef>
          <a:spcPct val="0"/>
        </a:spcBef>
        <a:spcAft>
          <a:spcPct val="0"/>
        </a:spcAft>
        <a:defRPr sz="4400" b="1">
          <a:solidFill>
            <a:srgbClr val="C00000"/>
          </a:solidFill>
          <a:latin typeface="Arial"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rgbClr val="000099"/>
          </a:solidFill>
          <a:latin typeface="Arial" charset="0"/>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rgbClr val="002060"/>
          </a:solidFill>
          <a:latin typeface="Arial" charset="0"/>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rgbClr val="002060"/>
          </a:solidFill>
          <a:latin typeface="Arial" charset="0"/>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rgbClr val="002060"/>
          </a:solidFill>
          <a:latin typeface="Arial" charset="0"/>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rgbClr val="002060"/>
          </a:solidFill>
          <a:latin typeface="Arial" charset="0"/>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3.x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23.xml"/><Relationship Id="rId4" Type="http://schemas.openxmlformats.org/officeDocument/2006/relationships/slide" Target="slide44.xml"/></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3.vml"/><Relationship Id="rId4" Type="http://schemas.openxmlformats.org/officeDocument/2006/relationships/image" Target="../media/image2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xml"/><Relationship Id="rId1" Type="http://schemas.openxmlformats.org/officeDocument/2006/relationships/vmlDrawing" Target="../drawings/vmlDrawing4.v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3.xml"/><Relationship Id="rId1" Type="http://schemas.openxmlformats.org/officeDocument/2006/relationships/vmlDrawing" Target="../drawings/vmlDrawing5.vml"/><Relationship Id="rId4" Type="http://schemas.openxmlformats.org/officeDocument/2006/relationships/image" Target="../media/image32.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3.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idx="4294967295"/>
          </p:nvPr>
        </p:nvSpPr>
        <p:spPr>
          <a:xfrm>
            <a:off x="684213" y="1700213"/>
            <a:ext cx="7772400" cy="1470025"/>
          </a:xfrm>
        </p:spPr>
        <p:txBody>
          <a:bodyPr/>
          <a:lstStyle/>
          <a:p>
            <a:pPr eaLnBrk="1" hangingPunct="1"/>
            <a:r>
              <a:rPr lang="zh-CN" altLang="en-US">
                <a:latin typeface="Franklin Gothic Medium" pitchFamily="34" charset="0"/>
                <a:ea typeface="微软雅黑" pitchFamily="34" charset="-122"/>
              </a:rPr>
              <a:t>第五章 存储管理</a:t>
            </a:r>
            <a:r>
              <a:rPr lang="en-US" altLang="zh-CN">
                <a:latin typeface="Franklin Gothic Medium" pitchFamily="34" charset="0"/>
                <a:ea typeface="微软雅黑" pitchFamily="34" charset="-122"/>
              </a:rPr>
              <a:t>2</a:t>
            </a:r>
          </a:p>
        </p:txBody>
      </p:sp>
      <p:sp>
        <p:nvSpPr>
          <p:cNvPr id="14339" name="Rectangle 3"/>
          <p:cNvSpPr>
            <a:spLocks noGrp="1"/>
          </p:cNvSpPr>
          <p:nvPr>
            <p:ph type="subTitle" idx="4294967295"/>
          </p:nvPr>
        </p:nvSpPr>
        <p:spPr>
          <a:xfrm>
            <a:off x="1371600" y="3886200"/>
            <a:ext cx="6400800" cy="1752600"/>
          </a:xfrm>
        </p:spPr>
        <p:txBody>
          <a:bodyPr/>
          <a:lstStyle/>
          <a:p>
            <a:pPr marL="0" indent="0" algn="ctr" eaLnBrk="1" hangingPunct="1">
              <a:buFont typeface="Wingdings 2" pitchFamily="18" charset="2"/>
              <a:buNone/>
            </a:pPr>
            <a:r>
              <a:rPr lang="zh-CN" altLang="en-US" dirty="0">
                <a:latin typeface="Franklin Gothic Book" pitchFamily="34" charset="0"/>
                <a:ea typeface="黑体" pitchFamily="2" charset="-122"/>
              </a:rPr>
              <a:t>中国矿业大学（北京）机电学院</a:t>
            </a:r>
          </a:p>
          <a:p>
            <a:pPr marL="0" indent="0" algn="ctr" eaLnBrk="1" hangingPunct="1">
              <a:buFont typeface="Wingdings 2" pitchFamily="18" charset="2"/>
              <a:buNone/>
            </a:pPr>
            <a:r>
              <a:rPr lang="zh-CN" altLang="en-US" dirty="0">
                <a:latin typeface="Franklin Gothic Book" pitchFamily="34" charset="0"/>
                <a:ea typeface="黑体" pitchFamily="2" charset="-122"/>
              </a:rPr>
              <a:t>计算机科学技术系</a:t>
            </a:r>
          </a:p>
          <a:p>
            <a:pPr marL="0" indent="0" algn="ctr" eaLnBrk="1" hangingPunct="1">
              <a:buFont typeface="Wingdings 2" pitchFamily="18" charset="2"/>
              <a:buNone/>
            </a:pPr>
            <a:r>
              <a:rPr lang="en-US" altLang="zh-CN">
                <a:latin typeface="Franklin Gothic Book" pitchFamily="34" charset="0"/>
                <a:ea typeface="黑体" pitchFamily="2" charset="-122"/>
              </a:rPr>
              <a:t>2022</a:t>
            </a:r>
            <a:r>
              <a:rPr lang="zh-CN" altLang="en-US">
                <a:latin typeface="Franklin Gothic Book" pitchFamily="34" charset="0"/>
                <a:ea typeface="黑体" pitchFamily="2" charset="-122"/>
              </a:rPr>
              <a:t>年秋季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页式管理的内存分配</a:t>
            </a:r>
            <a:endParaRPr lang="en-US" altLang="zh-CN">
              <a:latin typeface="Franklin Gothic Medium" pitchFamily="34" charset="0"/>
              <a:ea typeface="微软雅黑" pitchFamily="34" charset="-122"/>
            </a:endParaRPr>
          </a:p>
        </p:txBody>
      </p:sp>
      <p:sp>
        <p:nvSpPr>
          <p:cNvPr id="25603" name="Rectangle 3"/>
          <p:cNvSpPr>
            <a:spLocks noGrp="1"/>
          </p:cNvSpPr>
          <p:nvPr>
            <p:ph type="body" idx="4294967295"/>
          </p:nvPr>
        </p:nvSpPr>
        <p:spPr/>
        <p:txBody>
          <a:bodyPr/>
          <a:lstStyle/>
          <a:p>
            <a:pPr eaLnBrk="1" hangingPunct="1"/>
            <a:r>
              <a:rPr lang="zh-CN" altLang="en-US">
                <a:latin typeface="楷体_GB2312" pitchFamily="49" charset="-122"/>
                <a:ea typeface="黑体" pitchFamily="2" charset="-122"/>
              </a:rPr>
              <a:t>一个作业，只要它的总页数不大于内存中的可用块数，系统就可以对它实施分配</a:t>
            </a:r>
          </a:p>
          <a:p>
            <a:pPr eaLnBrk="1" hangingPunct="1"/>
            <a:r>
              <a:rPr lang="zh-CN" altLang="en-US">
                <a:solidFill>
                  <a:srgbClr val="CC0099"/>
                </a:solidFill>
                <a:latin typeface="楷体_GB2312" pitchFamily="49" charset="-122"/>
                <a:ea typeface="黑体" pitchFamily="2" charset="-122"/>
              </a:rPr>
              <a:t>系统装入作业时，以页为单位分配内存，一页分配一个块，</a:t>
            </a:r>
            <a:r>
              <a:rPr lang="zh-CN" altLang="en-US">
                <a:latin typeface="楷体_GB2312" pitchFamily="49" charset="-122"/>
                <a:ea typeface="黑体" pitchFamily="2" charset="-122"/>
              </a:rPr>
              <a:t>作业所有的</a:t>
            </a:r>
            <a:r>
              <a:rPr lang="zh-CN" altLang="en-US">
                <a:solidFill>
                  <a:schemeClr val="folHlink"/>
                </a:solidFill>
                <a:latin typeface="楷体_GB2312" pitchFamily="49" charset="-122"/>
                <a:ea typeface="黑体" pitchFamily="2" charset="-122"/>
              </a:rPr>
              <a:t>页所占的块可以不连续</a:t>
            </a:r>
          </a:p>
          <a:p>
            <a:pPr eaLnBrk="1" hangingPunct="1"/>
            <a:r>
              <a:rPr lang="zh-CN" altLang="en-US">
                <a:latin typeface="楷体_GB2312" pitchFamily="49" charset="-122"/>
                <a:ea typeface="黑体" pitchFamily="2" charset="-122"/>
              </a:rPr>
              <a:t>系统同时为这个作业建立一个页号与块号的对照表，称为</a:t>
            </a:r>
            <a:r>
              <a:rPr lang="zh-CN" altLang="en-US">
                <a:solidFill>
                  <a:srgbClr val="CC0099"/>
                </a:solidFill>
                <a:latin typeface="楷体_GB2312" pitchFamily="49" charset="-122"/>
                <a:ea typeface="黑体" pitchFamily="2" charset="-122"/>
              </a:rPr>
              <a:t>页表</a:t>
            </a:r>
          </a:p>
        </p:txBody>
      </p:sp>
      <p:sp>
        <p:nvSpPr>
          <p:cNvPr id="25604" name="Rectangle 3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5605" name="Text Box 3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06" name="Rectangle 3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5607"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08"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09"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10" name="Text Box 3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5611" name="Text Box 3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5612" name="Rectangle 3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5613" name="Text Box 4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14" name="Rectangle 4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5615"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16"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17"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18" name="Text Box 45"/>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5619" name="Text Box 46"/>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5620" name="Text Box 47"/>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5621" name="Text Box 48"/>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5622" name="Rectangle 4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5623" name="Text Box 5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24" name="Rectangle 5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5625"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26"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27"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5628" name="Text Box 55"/>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5629" name="Text Box 56"/>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5630" name="Text Box 57"/>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5631" name="Text Box 58"/>
          <p:cNvSpPr txBox="1">
            <a:spLocks noChangeArrowheads="1"/>
          </p:cNvSpPr>
          <p:nvPr/>
        </p:nvSpPr>
        <p:spPr bwMode="auto">
          <a:xfrm>
            <a:off x="0" y="2276475"/>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动态地址变换</a:t>
            </a:r>
          </a:p>
        </p:txBody>
      </p:sp>
      <p:pic>
        <p:nvPicPr>
          <p:cNvPr id="119811" name="Picture 4" descr="e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276475"/>
            <a:ext cx="7885112"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5"/>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9813"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9814"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9815"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9816"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9817"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9818" name="Text Box 11"/>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9819" name="Text Box 12"/>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9820" name="Text Box 13"/>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19821" name="Text Box 14"/>
          <p:cNvSpPr txBox="1">
            <a:spLocks noChangeArrowheads="1"/>
          </p:cNvSpPr>
          <p:nvPr/>
        </p:nvSpPr>
        <p:spPr bwMode="auto">
          <a:xfrm>
            <a:off x="-107950" y="5048250"/>
            <a:ext cx="1273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5.5.4  </a:t>
            </a:r>
            <a:r>
              <a:rPr lang="zh-CN" altLang="en-US" sz="1800" b="1">
                <a:solidFill>
                  <a:srgbClr val="9898BE"/>
                </a:solidFill>
                <a:latin typeface="Times New Roman" pitchFamily="18" charset="0"/>
              </a:rPr>
              <a:t>段页式管理的基本思想</a:t>
            </a:r>
            <a:endParaRPr lang="en-US" altLang="zh-CN" sz="1800" b="1">
              <a:solidFill>
                <a:srgbClr val="9898BE"/>
              </a:solidFill>
              <a:latin typeface="Times New Roman" pitchFamily="18" charset="0"/>
            </a:endParaRPr>
          </a:p>
        </p:txBody>
      </p:sp>
      <p:sp>
        <p:nvSpPr>
          <p:cNvPr id="119822" name="Text Box 15"/>
          <p:cNvSpPr txBox="1">
            <a:spLocks noChangeArrowheads="1"/>
          </p:cNvSpPr>
          <p:nvPr/>
        </p:nvSpPr>
        <p:spPr bwMode="auto">
          <a:xfrm>
            <a:off x="-57150" y="5884863"/>
            <a:ext cx="1273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5.5.5  </a:t>
            </a:r>
            <a:r>
              <a:rPr lang="zh-CN" altLang="en-US" sz="1800" b="1">
                <a:solidFill>
                  <a:srgbClr val="C00000"/>
                </a:solidFill>
                <a:latin typeface="Times New Roman" pitchFamily="18" charset="0"/>
              </a:rPr>
              <a:t>段页式管理的实现原理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段页式存储管理的特点</a:t>
            </a:r>
          </a:p>
        </p:txBody>
      </p:sp>
      <p:sp>
        <p:nvSpPr>
          <p:cNvPr id="120835" name="Rectangle 3"/>
          <p:cNvSpPr>
            <a:spLocks noGrp="1"/>
          </p:cNvSpPr>
          <p:nvPr>
            <p:ph type="body" idx="4294967295"/>
          </p:nvPr>
        </p:nvSpPr>
        <p:spPr>
          <a:xfrm>
            <a:off x="1116013" y="1412875"/>
            <a:ext cx="8027987" cy="4686300"/>
          </a:xfrm>
        </p:spPr>
        <p:txBody>
          <a:bodyPr/>
          <a:lstStyle/>
          <a:p>
            <a:pPr eaLnBrk="1" hangingPunct="1">
              <a:lnSpc>
                <a:spcPct val="90000"/>
              </a:lnSpc>
            </a:pPr>
            <a:r>
              <a:rPr lang="zh-CN" altLang="en-US">
                <a:latin typeface="Franklin Gothic Book" pitchFamily="34" charset="0"/>
                <a:ea typeface="黑体" pitchFamily="2" charset="-122"/>
              </a:rPr>
              <a:t>优点</a:t>
            </a:r>
          </a:p>
          <a:p>
            <a:pPr lvl="1" eaLnBrk="1" hangingPunct="1">
              <a:lnSpc>
                <a:spcPct val="90000"/>
              </a:lnSpc>
            </a:pPr>
            <a:r>
              <a:rPr lang="zh-CN" altLang="en-US">
                <a:latin typeface="Franklin Gothic Book" pitchFamily="34" charset="0"/>
                <a:ea typeface="黑体" pitchFamily="2" charset="-122"/>
              </a:rPr>
              <a:t>段页式管理是段式管理和页式管理结合而成的</a:t>
            </a:r>
            <a:r>
              <a:rPr lang="en-US" altLang="zh-CN">
                <a:latin typeface="Franklin Gothic Book" pitchFamily="34" charset="0"/>
                <a:ea typeface="黑体" pitchFamily="2" charset="-122"/>
              </a:rPr>
              <a:t>,</a:t>
            </a:r>
            <a:r>
              <a:rPr lang="zh-CN" altLang="en-US">
                <a:latin typeface="Franklin Gothic Book" pitchFamily="34" charset="0"/>
                <a:ea typeface="黑体" pitchFamily="2" charset="-122"/>
              </a:rPr>
              <a:t>具有二者的优点</a:t>
            </a:r>
          </a:p>
          <a:p>
            <a:pPr eaLnBrk="1" hangingPunct="1">
              <a:lnSpc>
                <a:spcPct val="90000"/>
              </a:lnSpc>
            </a:pPr>
            <a:r>
              <a:rPr lang="zh-CN" altLang="en-US">
                <a:latin typeface="Franklin Gothic Book" pitchFamily="34" charset="0"/>
                <a:ea typeface="黑体" pitchFamily="2" charset="-122"/>
              </a:rPr>
              <a:t>缺点</a:t>
            </a:r>
          </a:p>
          <a:p>
            <a:pPr lvl="1" eaLnBrk="1" hangingPunct="1">
              <a:lnSpc>
                <a:spcPct val="90000"/>
              </a:lnSpc>
            </a:pPr>
            <a:r>
              <a:rPr lang="zh-CN" altLang="en-US">
                <a:latin typeface="Franklin Gothic Book" pitchFamily="34" charset="0"/>
                <a:ea typeface="黑体" pitchFamily="2" charset="-122"/>
              </a:rPr>
              <a:t>由于</a:t>
            </a:r>
            <a:r>
              <a:rPr lang="zh-CN" altLang="en-US">
                <a:solidFill>
                  <a:srgbClr val="FF3300"/>
                </a:solidFill>
                <a:latin typeface="Franklin Gothic Book" pitchFamily="34" charset="0"/>
                <a:ea typeface="黑体" pitchFamily="2" charset="-122"/>
              </a:rPr>
              <a:t>管理软件的增加</a:t>
            </a:r>
            <a:r>
              <a:rPr lang="en-US" altLang="zh-CN">
                <a:latin typeface="Franklin Gothic Book" pitchFamily="34" charset="0"/>
                <a:ea typeface="黑体" pitchFamily="2" charset="-122"/>
              </a:rPr>
              <a:t>,</a:t>
            </a:r>
            <a:r>
              <a:rPr lang="zh-CN" altLang="en-US">
                <a:solidFill>
                  <a:srgbClr val="FF3300"/>
                </a:solidFill>
                <a:latin typeface="Franklin Gothic Book" pitchFamily="34" charset="0"/>
                <a:ea typeface="黑体" pitchFamily="2" charset="-122"/>
              </a:rPr>
              <a:t>复杂性</a:t>
            </a:r>
            <a:r>
              <a:rPr lang="zh-CN" altLang="en-US">
                <a:latin typeface="Franklin Gothic Book" pitchFamily="34" charset="0"/>
                <a:ea typeface="黑体" pitchFamily="2" charset="-122"/>
              </a:rPr>
              <a:t>和</a:t>
            </a:r>
            <a:r>
              <a:rPr lang="zh-CN" altLang="en-US">
                <a:solidFill>
                  <a:srgbClr val="FF3300"/>
                </a:solidFill>
                <a:latin typeface="Franklin Gothic Book" pitchFamily="34" charset="0"/>
                <a:ea typeface="黑体" pitchFamily="2" charset="-122"/>
              </a:rPr>
              <a:t>系统的开销也随之增加</a:t>
            </a:r>
            <a:r>
              <a:rPr lang="en-US" altLang="zh-CN">
                <a:latin typeface="Franklin Gothic Book" pitchFamily="34" charset="0"/>
                <a:ea typeface="黑体" pitchFamily="2" charset="-122"/>
              </a:rPr>
              <a:t>;</a:t>
            </a:r>
          </a:p>
          <a:p>
            <a:pPr lvl="1" eaLnBrk="1" hangingPunct="1">
              <a:lnSpc>
                <a:spcPct val="90000"/>
              </a:lnSpc>
            </a:pPr>
            <a:r>
              <a:rPr lang="zh-CN" altLang="en-US">
                <a:latin typeface="Franklin Gothic Book" pitchFamily="34" charset="0"/>
                <a:ea typeface="黑体" pitchFamily="2" charset="-122"/>
              </a:rPr>
              <a:t>此外需要的</a:t>
            </a:r>
            <a:r>
              <a:rPr lang="zh-CN" altLang="en-US">
                <a:solidFill>
                  <a:srgbClr val="FF3300"/>
                </a:solidFill>
                <a:latin typeface="Franklin Gothic Book" pitchFamily="34" charset="0"/>
                <a:ea typeface="黑体" pitchFamily="2" charset="-122"/>
              </a:rPr>
              <a:t>硬件以及占用的主存空间</a:t>
            </a:r>
            <a:r>
              <a:rPr lang="zh-CN" altLang="en-US">
                <a:latin typeface="Franklin Gothic Book" pitchFamily="34" charset="0"/>
                <a:ea typeface="黑体" pitchFamily="2" charset="-122"/>
              </a:rPr>
              <a:t>也有所增加</a:t>
            </a:r>
          </a:p>
          <a:p>
            <a:pPr lvl="1" eaLnBrk="1" hangingPunct="1">
              <a:lnSpc>
                <a:spcPct val="90000"/>
              </a:lnSpc>
            </a:pPr>
            <a:r>
              <a:rPr lang="zh-CN" altLang="en-US">
                <a:latin typeface="Franklin Gothic Book" pitchFamily="34" charset="0"/>
                <a:ea typeface="黑体" pitchFamily="2" charset="-122"/>
              </a:rPr>
              <a:t>只有采用</a:t>
            </a:r>
            <a:r>
              <a:rPr lang="zh-CN" altLang="en-US">
                <a:solidFill>
                  <a:srgbClr val="FF3300"/>
                </a:solidFill>
                <a:latin typeface="Franklin Gothic Book" pitchFamily="34" charset="0"/>
                <a:ea typeface="黑体" pitchFamily="2" charset="-122"/>
              </a:rPr>
              <a:t>联想寄存器</a:t>
            </a:r>
            <a:r>
              <a:rPr lang="zh-CN" altLang="en-US">
                <a:latin typeface="Franklin Gothic Book" pitchFamily="34" charset="0"/>
                <a:ea typeface="黑体" pitchFamily="2" charset="-122"/>
              </a:rPr>
              <a:t>的方式提高</a:t>
            </a:r>
            <a:r>
              <a:rPr lang="en-US" altLang="zh-CN">
                <a:latin typeface="Franklin Gothic Book" pitchFamily="34" charset="0"/>
                <a:ea typeface="黑体" pitchFamily="2" charset="-122"/>
              </a:rPr>
              <a:t>CPU</a:t>
            </a:r>
            <a:r>
              <a:rPr lang="zh-CN" altLang="en-US">
                <a:latin typeface="Franklin Gothic Book" pitchFamily="34" charset="0"/>
                <a:ea typeface="黑体" pitchFamily="2" charset="-122"/>
              </a:rPr>
              <a:t>访问主存的速度</a:t>
            </a:r>
          </a:p>
        </p:txBody>
      </p:sp>
      <p:sp>
        <p:nvSpPr>
          <p:cNvPr id="120836"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0837"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0838"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0839"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0840" name="Text Box 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0841" name="Text Box 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20842" name="Text Box 1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20843" name="Text Box 11"/>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20844" name="Text Box 12"/>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20845" name="Text Box 13"/>
          <p:cNvSpPr txBox="1">
            <a:spLocks noChangeArrowheads="1"/>
          </p:cNvSpPr>
          <p:nvPr/>
        </p:nvSpPr>
        <p:spPr bwMode="auto">
          <a:xfrm>
            <a:off x="-107950" y="5048250"/>
            <a:ext cx="1273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5.5.4  </a:t>
            </a:r>
            <a:r>
              <a:rPr lang="zh-CN" altLang="en-US" sz="1800" b="1">
                <a:solidFill>
                  <a:srgbClr val="9898BE"/>
                </a:solidFill>
                <a:latin typeface="Times New Roman" pitchFamily="18" charset="0"/>
              </a:rPr>
              <a:t>段页式管理的基本思想</a:t>
            </a:r>
            <a:endParaRPr lang="en-US" altLang="zh-CN" sz="1800" b="1">
              <a:solidFill>
                <a:srgbClr val="9898BE"/>
              </a:solidFill>
              <a:latin typeface="Times New Roman" pitchFamily="18" charset="0"/>
            </a:endParaRPr>
          </a:p>
        </p:txBody>
      </p:sp>
      <p:sp>
        <p:nvSpPr>
          <p:cNvPr id="120846" name="Text Box 14"/>
          <p:cNvSpPr txBox="1">
            <a:spLocks noChangeArrowheads="1"/>
          </p:cNvSpPr>
          <p:nvPr/>
        </p:nvSpPr>
        <p:spPr bwMode="auto">
          <a:xfrm>
            <a:off x="-57150" y="5884863"/>
            <a:ext cx="1273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5.5.5  </a:t>
            </a:r>
            <a:r>
              <a:rPr lang="zh-CN" altLang="en-US" sz="1800" b="1">
                <a:solidFill>
                  <a:srgbClr val="C00000"/>
                </a:solidFill>
                <a:latin typeface="Times New Roman" pitchFamily="18" charset="0"/>
              </a:rPr>
              <a:t>段页式管理的实现原理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a:xfrm>
            <a:off x="395288" y="260350"/>
            <a:ext cx="8027987" cy="644525"/>
          </a:xfrm>
        </p:spPr>
        <p:txBody>
          <a:bodyPr/>
          <a:lstStyle/>
          <a:p>
            <a:pPr eaLnBrk="1" hangingPunct="1"/>
            <a:r>
              <a:rPr lang="zh-CN" altLang="en-US" sz="4000">
                <a:latin typeface="Franklin Gothic Medium" pitchFamily="34" charset="0"/>
                <a:ea typeface="微软雅黑" pitchFamily="34" charset="-122"/>
              </a:rPr>
              <a:t>内容安排</a:t>
            </a:r>
          </a:p>
        </p:txBody>
      </p:sp>
      <p:sp>
        <p:nvSpPr>
          <p:cNvPr id="121859" name="Rectangle 3"/>
          <p:cNvSpPr>
            <a:spLocks noGrp="1"/>
          </p:cNvSpPr>
          <p:nvPr>
            <p:ph type="body" idx="4294967295"/>
          </p:nvPr>
        </p:nvSpPr>
        <p:spPr>
          <a:xfrm>
            <a:off x="755650" y="1412875"/>
            <a:ext cx="8064500" cy="4967288"/>
          </a:xfrm>
        </p:spPr>
        <p:txBody>
          <a:bodyPr/>
          <a:lstStyle/>
          <a:p>
            <a:pPr eaLnBrk="1" hangingPunct="1"/>
            <a:r>
              <a:rPr lang="en-US" altLang="zh-CN">
                <a:solidFill>
                  <a:srgbClr val="333399"/>
                </a:solidFill>
                <a:latin typeface="Franklin Gothic Book" pitchFamily="34" charset="0"/>
                <a:ea typeface="黑体" pitchFamily="2" charset="-122"/>
              </a:rPr>
              <a:t>5.1 </a:t>
            </a:r>
            <a:r>
              <a:rPr lang="zh-CN" altLang="en-US">
                <a:solidFill>
                  <a:srgbClr val="333399"/>
                </a:solidFill>
                <a:latin typeface="Franklin Gothic Book" pitchFamily="34" charset="0"/>
                <a:ea typeface="黑体" pitchFamily="2" charset="-122"/>
              </a:rPr>
              <a:t>存储管理的功能</a:t>
            </a:r>
          </a:p>
          <a:p>
            <a:pPr eaLnBrk="1" hangingPunct="1"/>
            <a:r>
              <a:rPr lang="en-US" altLang="zh-CN">
                <a:solidFill>
                  <a:srgbClr val="333399"/>
                </a:solidFill>
                <a:latin typeface="Franklin Gothic Book" pitchFamily="34" charset="0"/>
                <a:ea typeface="黑体" pitchFamily="2" charset="-122"/>
              </a:rPr>
              <a:t>5.2 </a:t>
            </a:r>
            <a:r>
              <a:rPr lang="zh-CN" altLang="en-US">
                <a:solidFill>
                  <a:srgbClr val="333399"/>
                </a:solidFill>
                <a:latin typeface="Franklin Gothic Book" pitchFamily="34" charset="0"/>
                <a:ea typeface="黑体" pitchFamily="2" charset="-122"/>
              </a:rPr>
              <a:t>分区存储管理</a:t>
            </a:r>
          </a:p>
          <a:p>
            <a:pPr eaLnBrk="1" hangingPunct="1"/>
            <a:r>
              <a:rPr lang="en-US" altLang="zh-CN">
                <a:solidFill>
                  <a:srgbClr val="333399"/>
                </a:solidFill>
                <a:latin typeface="Franklin Gothic Book" pitchFamily="34" charset="0"/>
                <a:ea typeface="黑体" pitchFamily="2" charset="-122"/>
              </a:rPr>
              <a:t>5.3</a:t>
            </a:r>
            <a:r>
              <a:rPr lang="zh-CN" altLang="en-US">
                <a:solidFill>
                  <a:srgbClr val="333399"/>
                </a:solidFill>
                <a:latin typeface="Franklin Gothic Book" pitchFamily="34" charset="0"/>
                <a:ea typeface="黑体" pitchFamily="2" charset="-122"/>
              </a:rPr>
              <a:t> 覆盖与交换技术</a:t>
            </a:r>
          </a:p>
          <a:p>
            <a:pPr eaLnBrk="1" hangingPunct="1"/>
            <a:r>
              <a:rPr lang="en-US" altLang="zh-CN">
                <a:latin typeface="Franklin Gothic Book" pitchFamily="34" charset="0"/>
                <a:ea typeface="黑体" pitchFamily="2" charset="-122"/>
              </a:rPr>
              <a:t>5.4 </a:t>
            </a:r>
            <a:r>
              <a:rPr lang="zh-CN" altLang="en-US">
                <a:latin typeface="Franklin Gothic Book" pitchFamily="34" charset="0"/>
                <a:ea typeface="黑体" pitchFamily="2" charset="-122"/>
              </a:rPr>
              <a:t>页式管理</a:t>
            </a:r>
          </a:p>
          <a:p>
            <a:pPr eaLnBrk="1" hangingPunct="1"/>
            <a:r>
              <a:rPr lang="en-US" altLang="zh-CN">
                <a:latin typeface="Franklin Gothic Book" pitchFamily="34" charset="0"/>
                <a:ea typeface="黑体" pitchFamily="2" charset="-122"/>
              </a:rPr>
              <a:t>5.5 </a:t>
            </a:r>
            <a:r>
              <a:rPr lang="zh-CN" altLang="en-US">
                <a:latin typeface="Franklin Gothic Book" pitchFamily="34" charset="0"/>
                <a:ea typeface="黑体" pitchFamily="2" charset="-122"/>
              </a:rPr>
              <a:t>段式与段页式管理</a:t>
            </a:r>
          </a:p>
          <a:p>
            <a:pPr eaLnBrk="1" hangingPunct="1"/>
            <a:r>
              <a:rPr lang="en-US" altLang="zh-CN">
                <a:solidFill>
                  <a:srgbClr val="C00000"/>
                </a:solidFill>
                <a:latin typeface="Franklin Gothic Book" pitchFamily="34" charset="0"/>
                <a:ea typeface="黑体" pitchFamily="2" charset="-122"/>
              </a:rPr>
              <a:t>5.6 </a:t>
            </a:r>
            <a:r>
              <a:rPr lang="zh-CN" altLang="en-US">
                <a:solidFill>
                  <a:srgbClr val="C00000"/>
                </a:solidFill>
                <a:latin typeface="Franklin Gothic Book" pitchFamily="34" charset="0"/>
                <a:ea typeface="黑体" pitchFamily="2" charset="-122"/>
              </a:rPr>
              <a:t>局部性原理和抖动问题</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局部性原理 </a:t>
            </a:r>
          </a:p>
        </p:txBody>
      </p:sp>
      <p:sp>
        <p:nvSpPr>
          <p:cNvPr id="123907" name="Rectangle 3"/>
          <p:cNvSpPr>
            <a:spLocks noGrp="1"/>
          </p:cNvSpPr>
          <p:nvPr>
            <p:ph type="body" idx="4294967295"/>
          </p:nvPr>
        </p:nvSpPr>
        <p:spPr>
          <a:xfrm>
            <a:off x="1116013" y="1412875"/>
            <a:ext cx="8027987" cy="5445125"/>
          </a:xfrm>
        </p:spPr>
        <p:txBody>
          <a:bodyPr/>
          <a:lstStyle/>
          <a:p>
            <a:pPr marL="609600" indent="-609600" eaLnBrk="1" hangingPunct="1"/>
            <a:r>
              <a:rPr lang="zh-CN" altLang="en-US">
                <a:latin typeface="Franklin Gothic Book" pitchFamily="34" charset="0"/>
                <a:ea typeface="黑体" pitchFamily="2" charset="-122"/>
              </a:rPr>
              <a:t>局部性原理</a:t>
            </a:r>
            <a:r>
              <a:rPr lang="en-US" altLang="zh-CN">
                <a:latin typeface="Franklin Gothic Book" pitchFamily="34" charset="0"/>
                <a:ea typeface="黑体" pitchFamily="2" charset="-122"/>
              </a:rPr>
              <a:t>(principle of locality)</a:t>
            </a:r>
            <a:r>
              <a:rPr lang="zh-CN" altLang="en-US">
                <a:latin typeface="Franklin Gothic Book" pitchFamily="34" charset="0"/>
                <a:ea typeface="黑体" pitchFamily="2" charset="-122"/>
              </a:rPr>
              <a:t>：指程序在执行过程中的一个较短时期，所执行的指令地址和指令的操作数地址，分别局限于一定区域</a:t>
            </a:r>
          </a:p>
          <a:p>
            <a:pPr marL="609600" indent="-609600" eaLnBrk="1" hangingPunct="1"/>
            <a:r>
              <a:rPr lang="zh-CN" altLang="en-US">
                <a:latin typeface="Franklin Gothic Book" pitchFamily="34" charset="0"/>
                <a:ea typeface="黑体" pitchFamily="2" charset="-122"/>
              </a:rPr>
              <a:t>还可以表现为：</a:t>
            </a:r>
          </a:p>
          <a:p>
            <a:pPr marL="990600" lvl="1" indent="-533400" eaLnBrk="1" hangingPunct="1"/>
            <a:r>
              <a:rPr lang="zh-CN" altLang="en-US">
                <a:solidFill>
                  <a:srgbClr val="C00000"/>
                </a:solidFill>
                <a:latin typeface="Franklin Gothic Book" pitchFamily="34" charset="0"/>
                <a:ea typeface="黑体" pitchFamily="2" charset="-122"/>
              </a:rPr>
              <a:t>时间局部性</a:t>
            </a:r>
            <a:r>
              <a:rPr lang="zh-CN" altLang="en-US">
                <a:latin typeface="Franklin Gothic Book" pitchFamily="34" charset="0"/>
                <a:ea typeface="黑体" pitchFamily="2" charset="-122"/>
              </a:rPr>
              <a:t>，即一条指令的一次执行和下次执行，一个数据的一次访问和下次访问都集中在一个较短时期内；</a:t>
            </a:r>
          </a:p>
          <a:p>
            <a:pPr marL="990600" lvl="1" indent="-533400" eaLnBrk="1" hangingPunct="1"/>
            <a:r>
              <a:rPr lang="zh-CN" altLang="en-US">
                <a:solidFill>
                  <a:srgbClr val="C00000"/>
                </a:solidFill>
                <a:latin typeface="Franklin Gothic Book" pitchFamily="34" charset="0"/>
                <a:ea typeface="黑体" pitchFamily="2" charset="-122"/>
              </a:rPr>
              <a:t>空间局部性</a:t>
            </a:r>
            <a:r>
              <a:rPr lang="zh-CN" altLang="en-US">
                <a:latin typeface="Franklin Gothic Book" pitchFamily="34" charset="0"/>
                <a:ea typeface="黑体" pitchFamily="2" charset="-122"/>
              </a:rPr>
              <a:t>，即当前指令和邻近的几条指令，当前访问的数据和邻近的数据都集中在一个较小区域内</a:t>
            </a:r>
          </a:p>
        </p:txBody>
      </p:sp>
      <p:sp>
        <p:nvSpPr>
          <p:cNvPr id="123908"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3909"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3910"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3911"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3912" name="Text Box 8"/>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3913" name="Text Box 9"/>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23914" name="Text Box 11"/>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局部性原理的具体体现 </a:t>
            </a:r>
          </a:p>
        </p:txBody>
      </p:sp>
      <p:sp>
        <p:nvSpPr>
          <p:cNvPr id="124931" name="Rectangle 3"/>
          <p:cNvSpPr>
            <a:spLocks noGrp="1"/>
          </p:cNvSpPr>
          <p:nvPr>
            <p:ph type="body" idx="4294967295"/>
          </p:nvPr>
        </p:nvSpPr>
        <p:spPr>
          <a:xfrm>
            <a:off x="1116013" y="1412875"/>
            <a:ext cx="8027987" cy="5256213"/>
          </a:xfrm>
        </p:spPr>
        <p:txBody>
          <a:bodyPr/>
          <a:lstStyle/>
          <a:p>
            <a:pPr eaLnBrk="1" hangingPunct="1"/>
            <a:r>
              <a:rPr lang="zh-CN" altLang="en-US">
                <a:latin typeface="Franklin Gothic Book" pitchFamily="34" charset="0"/>
                <a:ea typeface="黑体" pitchFamily="2" charset="-122"/>
              </a:rPr>
              <a:t>程序在执行时，大部分是顺序执行的指令，少部分是转移和过程调用指令。</a:t>
            </a:r>
          </a:p>
          <a:p>
            <a:pPr eaLnBrk="1" hangingPunct="1"/>
            <a:r>
              <a:rPr lang="zh-CN" altLang="en-US">
                <a:latin typeface="Franklin Gothic Book" pitchFamily="34" charset="0"/>
                <a:ea typeface="黑体" pitchFamily="2" charset="-122"/>
              </a:rPr>
              <a:t>过程调用的嵌套深度一般不超过</a:t>
            </a:r>
            <a:r>
              <a:rPr lang="en-US" altLang="zh-CN">
                <a:latin typeface="Franklin Gothic Book" pitchFamily="34" charset="0"/>
                <a:ea typeface="黑体" pitchFamily="2" charset="-122"/>
              </a:rPr>
              <a:t>5</a:t>
            </a:r>
            <a:r>
              <a:rPr lang="zh-CN" altLang="en-US">
                <a:latin typeface="Franklin Gothic Book" pitchFamily="34" charset="0"/>
                <a:ea typeface="黑体" pitchFamily="2" charset="-122"/>
              </a:rPr>
              <a:t>，因此执行的范围不超过这组嵌套的过程。</a:t>
            </a:r>
          </a:p>
          <a:p>
            <a:pPr eaLnBrk="1" hangingPunct="1"/>
            <a:r>
              <a:rPr lang="zh-CN" altLang="en-US">
                <a:latin typeface="Franklin Gothic Book" pitchFamily="34" charset="0"/>
                <a:ea typeface="黑体" pitchFamily="2" charset="-122"/>
              </a:rPr>
              <a:t>程序中存在相当多的循环结构，它们由少量指令组成，而被多次执行。</a:t>
            </a:r>
          </a:p>
          <a:p>
            <a:pPr eaLnBrk="1" hangingPunct="1"/>
            <a:r>
              <a:rPr lang="zh-CN" altLang="en-US">
                <a:latin typeface="Franklin Gothic Book" pitchFamily="34" charset="0"/>
                <a:ea typeface="黑体" pitchFamily="2" charset="-122"/>
              </a:rPr>
              <a:t>程序中存在相当多对一定数据结构的操作，如数组操作，往往局限在较小范围内</a:t>
            </a:r>
            <a:endParaRPr lang="en-US" altLang="zh-CN">
              <a:latin typeface="Franklin Gothic Book" pitchFamily="34" charset="0"/>
              <a:ea typeface="黑体" pitchFamily="2" charset="-122"/>
            </a:endParaRPr>
          </a:p>
        </p:txBody>
      </p:sp>
      <p:sp>
        <p:nvSpPr>
          <p:cNvPr id="124932"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4933"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4934"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4935"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4936" name="Text Box 8"/>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4937" name="Text Box 9"/>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24938" name="Text Box 10"/>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局部性原理的临界值要求 </a:t>
            </a:r>
          </a:p>
        </p:txBody>
      </p:sp>
      <p:sp>
        <p:nvSpPr>
          <p:cNvPr id="125955"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工作集的概念</a:t>
            </a:r>
          </a:p>
          <a:p>
            <a:pPr lvl="1" eaLnBrk="1" hangingPunct="1"/>
            <a:r>
              <a:rPr lang="zh-CN" altLang="en-US">
                <a:latin typeface="Franklin Gothic Book" pitchFamily="34" charset="0"/>
                <a:ea typeface="黑体" pitchFamily="2" charset="-122"/>
              </a:rPr>
              <a:t>试验表明，任何程序在局部性放入时，都有一个临界值要求</a:t>
            </a:r>
          </a:p>
          <a:p>
            <a:pPr lvl="1" eaLnBrk="1" hangingPunct="1"/>
            <a:r>
              <a:rPr lang="zh-CN" altLang="en-US">
                <a:latin typeface="Franklin Gothic Book" pitchFamily="34" charset="0"/>
                <a:ea typeface="黑体" pitchFamily="2" charset="-122"/>
              </a:rPr>
              <a:t>当内存分配小于这个临界值时，内存和外存之间的交换领率将会急剧增加，而内存分配大于这个临界值时，再增加内存分配也不能显著减少交换次数</a:t>
            </a:r>
          </a:p>
          <a:p>
            <a:pPr lvl="1" eaLnBrk="1" hangingPunct="1"/>
            <a:r>
              <a:rPr lang="zh-CN" altLang="en-US">
                <a:latin typeface="Franklin Gothic Book" pitchFamily="34" charset="0"/>
                <a:ea typeface="黑体" pitchFamily="2" charset="-122"/>
              </a:rPr>
              <a:t>这个内存要求的临界值被称为</a:t>
            </a:r>
            <a:r>
              <a:rPr lang="zh-CN" altLang="en-US">
                <a:solidFill>
                  <a:srgbClr val="C00000"/>
                </a:solidFill>
                <a:latin typeface="Franklin Gothic Book" pitchFamily="34" charset="0"/>
                <a:ea typeface="黑体" pitchFamily="2" charset="-122"/>
              </a:rPr>
              <a:t>工作集</a:t>
            </a:r>
            <a:r>
              <a:rPr lang="zh-CN" altLang="en-US">
                <a:latin typeface="Franklin Gothic Book" pitchFamily="34" charset="0"/>
                <a:ea typeface="黑体" pitchFamily="2" charset="-122"/>
              </a:rPr>
              <a:t> </a:t>
            </a:r>
          </a:p>
        </p:txBody>
      </p:sp>
      <p:sp>
        <p:nvSpPr>
          <p:cNvPr id="125956"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5957"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5958"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5959"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5960" name="Text Box 8"/>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5961" name="Text Box 9"/>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25962" name="Text Box 10"/>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内存与交换次数的关系</a:t>
            </a:r>
          </a:p>
        </p:txBody>
      </p:sp>
      <p:pic>
        <p:nvPicPr>
          <p:cNvPr id="126979" name="Picture 4" descr="e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66863"/>
            <a:ext cx="7129463" cy="529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Rectangle 5"/>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6981"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6982"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6983"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6984" name="Text Box 9"/>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6985" name="Text Box 10"/>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26986" name="Text Box 11"/>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抖动问题</a:t>
            </a:r>
          </a:p>
        </p:txBody>
      </p:sp>
      <p:sp>
        <p:nvSpPr>
          <p:cNvPr id="128003" name="Rectangle 3"/>
          <p:cNvSpPr>
            <a:spLocks noGrp="1"/>
          </p:cNvSpPr>
          <p:nvPr>
            <p:ph type="body" idx="4294967295"/>
          </p:nvPr>
        </p:nvSpPr>
        <p:spPr>
          <a:xfrm>
            <a:off x="1116013" y="1412875"/>
            <a:ext cx="8027987" cy="4686300"/>
          </a:xfrm>
        </p:spPr>
        <p:txBody>
          <a:bodyPr/>
          <a:lstStyle/>
          <a:p>
            <a:pPr eaLnBrk="1" hangingPunct="1"/>
            <a:r>
              <a:rPr lang="zh-CN" altLang="en-US" b="1" dirty="0">
                <a:latin typeface="Franklin Gothic Book" pitchFamily="34" charset="0"/>
                <a:ea typeface="黑体" pitchFamily="2" charset="-122"/>
              </a:rPr>
              <a:t>定义</a:t>
            </a:r>
            <a:r>
              <a:rPr lang="zh-CN" altLang="en-US" dirty="0">
                <a:latin typeface="Franklin Gothic Book" pitchFamily="34" charset="0"/>
                <a:ea typeface="黑体" pitchFamily="2" charset="-122"/>
              </a:rPr>
              <a:t>：</a:t>
            </a:r>
          </a:p>
          <a:p>
            <a:pPr lvl="1" eaLnBrk="1" hangingPunct="1"/>
            <a:r>
              <a:rPr lang="zh-CN" altLang="en-US" dirty="0">
                <a:latin typeface="Franklin Gothic Book" pitchFamily="34" charset="0"/>
                <a:ea typeface="黑体" pitchFamily="2" charset="-122"/>
              </a:rPr>
              <a:t>在虚存中，页面在内存与外存之间频繁调度，以至于调度页面所需时间比进程实际运行的时间还多，此时系统效率急剧下降，甚至导致系统崩溃。这种现象称为（内存）</a:t>
            </a:r>
            <a:r>
              <a:rPr lang="zh-CN" altLang="en-US" dirty="0">
                <a:solidFill>
                  <a:srgbClr val="C00000"/>
                </a:solidFill>
                <a:latin typeface="Franklin Gothic Book" pitchFamily="34" charset="0"/>
                <a:ea typeface="黑体" pitchFamily="2" charset="-122"/>
              </a:rPr>
              <a:t>颠簸或抖动</a:t>
            </a:r>
            <a:r>
              <a:rPr lang="zh-CN" altLang="en-US" dirty="0">
                <a:latin typeface="Franklin Gothic Book" pitchFamily="34" charset="0"/>
                <a:ea typeface="黑体" pitchFamily="2" charset="-122"/>
              </a:rPr>
              <a:t> </a:t>
            </a:r>
          </a:p>
        </p:txBody>
      </p:sp>
      <p:sp>
        <p:nvSpPr>
          <p:cNvPr id="128004"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8005"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8006"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8007"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8008" name="Text Box 8"/>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8009" name="Text Box 9"/>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28010" name="Text Box 10"/>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引起抖动现象的原因</a:t>
            </a:r>
          </a:p>
        </p:txBody>
      </p:sp>
      <p:sp>
        <p:nvSpPr>
          <p:cNvPr id="129027"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分配给进程的物理页面数太少</a:t>
            </a:r>
          </a:p>
          <a:p>
            <a:pPr eaLnBrk="1" hangingPunct="1"/>
            <a:r>
              <a:rPr lang="zh-CN" altLang="en-US">
                <a:latin typeface="Franklin Gothic Book" pitchFamily="34" charset="0"/>
                <a:ea typeface="黑体" pitchFamily="2" charset="-122"/>
              </a:rPr>
              <a:t>页面淘汰算法不合理</a:t>
            </a:r>
          </a:p>
        </p:txBody>
      </p:sp>
      <p:sp>
        <p:nvSpPr>
          <p:cNvPr id="129028"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29029"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29030"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29031"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29032" name="Text Box 8"/>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29033" name="Text Box 9"/>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29034" name="Text Box 10"/>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防止抖动现象的方法</a:t>
            </a:r>
          </a:p>
        </p:txBody>
      </p:sp>
      <p:sp>
        <p:nvSpPr>
          <p:cNvPr id="130051"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扩大工作集</a:t>
            </a:r>
          </a:p>
          <a:p>
            <a:pPr eaLnBrk="1" hangingPunct="1"/>
            <a:r>
              <a:rPr lang="zh-CN" altLang="en-US">
                <a:latin typeface="Franklin Gothic Book" pitchFamily="34" charset="0"/>
                <a:ea typeface="黑体" pitchFamily="2" charset="-122"/>
              </a:rPr>
              <a:t>选择不同的淘汰算法</a:t>
            </a:r>
          </a:p>
        </p:txBody>
      </p:sp>
      <p:sp>
        <p:nvSpPr>
          <p:cNvPr id="130052"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30053"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30054"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30055"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30056" name="Text Box 8"/>
          <p:cNvSpPr txBox="1">
            <a:spLocks noChangeArrowheads="1"/>
          </p:cNvSpPr>
          <p:nvPr/>
        </p:nvSpPr>
        <p:spPr bwMode="auto">
          <a:xfrm>
            <a:off x="-66675"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30057" name="Text Box 9"/>
          <p:cNvSpPr txBox="1">
            <a:spLocks noChangeArrowheads="1"/>
          </p:cNvSpPr>
          <p:nvPr/>
        </p:nvSpPr>
        <p:spPr bwMode="auto">
          <a:xfrm>
            <a:off x="-93663" y="2738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5.6 </a:t>
            </a:r>
            <a:r>
              <a:rPr lang="zh-CN" altLang="en-US" sz="1800" b="1">
                <a:solidFill>
                  <a:schemeClr val="bg1"/>
                </a:solidFill>
                <a:latin typeface="Times New Roman" pitchFamily="18" charset="0"/>
              </a:rPr>
              <a:t>局部性原理和抖动问题</a:t>
            </a:r>
          </a:p>
        </p:txBody>
      </p:sp>
      <p:sp>
        <p:nvSpPr>
          <p:cNvPr id="130058" name="Text Box 10"/>
          <p:cNvSpPr txBox="1">
            <a:spLocks noChangeArrowheads="1"/>
          </p:cNvSpPr>
          <p:nvPr/>
        </p:nvSpPr>
        <p:spPr bwMode="auto">
          <a:xfrm>
            <a:off x="-66675"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页式管理的地址变换</a:t>
            </a:r>
          </a:p>
        </p:txBody>
      </p:sp>
      <p:sp>
        <p:nvSpPr>
          <p:cNvPr id="26627"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6628"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29"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6630"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31"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32"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33"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6634"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6635"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6636"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37"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6638"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39"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40"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41"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6642"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6643"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6644"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6645"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6646"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47"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6648"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49"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50"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6651"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6652"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6653"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6654" name="Text Box 59"/>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graphicFrame>
        <p:nvGraphicFramePr>
          <p:cNvPr id="26655" name="Object 60"/>
          <p:cNvGraphicFramePr>
            <a:graphicFrameLocks noGrp="1" noChangeAspect="1"/>
          </p:cNvGraphicFramePr>
          <p:nvPr>
            <p:ph idx="4294967295"/>
          </p:nvPr>
        </p:nvGraphicFramePr>
        <p:xfrm>
          <a:off x="1476375" y="1266825"/>
          <a:ext cx="7272338" cy="5591175"/>
        </p:xfrm>
        <a:graphic>
          <a:graphicData uri="http://schemas.openxmlformats.org/presentationml/2006/ole">
            <mc:AlternateContent xmlns:mc="http://schemas.openxmlformats.org/markup-compatibility/2006">
              <mc:Choice xmlns:v="urn:schemas-microsoft-com:vml" Requires="v">
                <p:oleObj spid="_x0000_s26665" name="VISIO" r:id="rId3" imgW="2644140" imgH="2026920" progId="Visio.Drawing.4">
                  <p:embed/>
                </p:oleObj>
              </mc:Choice>
              <mc:Fallback>
                <p:oleObj name="VISIO" r:id="rId3" imgW="2644140" imgH="2026920" progId="Visio.Drawing.4">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266825"/>
                        <a:ext cx="7272338"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idx="4294967295"/>
          </p:nvPr>
        </p:nvSpPr>
        <p:spPr/>
        <p:txBody>
          <a:bodyPr/>
          <a:lstStyle/>
          <a:p>
            <a:r>
              <a:rPr lang="zh-CN" altLang="en-US">
                <a:latin typeface="微软雅黑" pitchFamily="34" charset="-122"/>
                <a:ea typeface="微软雅黑" pitchFamily="34" charset="-122"/>
              </a:rPr>
              <a:t>课堂练习</a:t>
            </a:r>
          </a:p>
        </p:txBody>
      </p:sp>
      <p:sp>
        <p:nvSpPr>
          <p:cNvPr id="131075" name="Rectangle 3"/>
          <p:cNvSpPr>
            <a:spLocks noGrp="1"/>
          </p:cNvSpPr>
          <p:nvPr>
            <p:ph type="body" idx="4294967295"/>
          </p:nvPr>
        </p:nvSpPr>
        <p:spPr/>
        <p:txBody>
          <a:bodyPr/>
          <a:lstStyle/>
          <a:p>
            <a:r>
              <a:rPr lang="zh-CN" altLang="en-US">
                <a:ea typeface="宋体" pitchFamily="2" charset="-122"/>
              </a:rPr>
              <a:t>虚拟存储管理系统的基础是程序的（）理论</a:t>
            </a:r>
          </a:p>
          <a:p>
            <a:pPr lvl="1"/>
            <a:r>
              <a:rPr lang="en-US" altLang="zh-CN">
                <a:ea typeface="宋体" pitchFamily="2" charset="-122"/>
              </a:rPr>
              <a:t>A. </a:t>
            </a:r>
            <a:r>
              <a:rPr lang="zh-CN" altLang="en-US">
                <a:ea typeface="宋体" pitchFamily="2" charset="-122"/>
              </a:rPr>
              <a:t>全局性</a:t>
            </a:r>
          </a:p>
          <a:p>
            <a:pPr lvl="1"/>
            <a:r>
              <a:rPr lang="en-US" altLang="zh-CN">
                <a:ea typeface="宋体" pitchFamily="2" charset="-122"/>
              </a:rPr>
              <a:t>B.</a:t>
            </a:r>
            <a:r>
              <a:rPr lang="zh-CN" altLang="en-US">
                <a:ea typeface="宋体" pitchFamily="2" charset="-122"/>
              </a:rPr>
              <a:t>虚拟性</a:t>
            </a:r>
          </a:p>
          <a:p>
            <a:pPr lvl="1"/>
            <a:r>
              <a:rPr lang="en-US" altLang="zh-CN">
                <a:ea typeface="宋体" pitchFamily="2" charset="-122"/>
              </a:rPr>
              <a:t>C.</a:t>
            </a:r>
            <a:r>
              <a:rPr lang="zh-CN" altLang="en-US">
                <a:ea typeface="宋体" pitchFamily="2" charset="-122"/>
              </a:rPr>
              <a:t>局部性</a:t>
            </a:r>
          </a:p>
          <a:p>
            <a:pPr lvl="1"/>
            <a:r>
              <a:rPr lang="en-US" altLang="zh-CN">
                <a:ea typeface="宋体" pitchFamily="2" charset="-122"/>
              </a:rPr>
              <a:t>D.</a:t>
            </a:r>
            <a:r>
              <a:rPr lang="zh-CN" altLang="en-US">
                <a:ea typeface="宋体" pitchFamily="2" charset="-122"/>
              </a:rPr>
              <a:t>动态性</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idx="4294967295"/>
          </p:nvPr>
        </p:nvSpPr>
        <p:spPr/>
        <p:txBody>
          <a:bodyPr/>
          <a:lstStyle/>
          <a:p>
            <a:r>
              <a:rPr lang="zh-CN" altLang="en-US">
                <a:latin typeface="微软雅黑" pitchFamily="34" charset="-122"/>
                <a:ea typeface="微软雅黑" pitchFamily="34" charset="-122"/>
              </a:rPr>
              <a:t>课堂练习</a:t>
            </a:r>
          </a:p>
        </p:txBody>
      </p:sp>
      <p:sp>
        <p:nvSpPr>
          <p:cNvPr id="132099" name="Rectangle 3"/>
          <p:cNvSpPr>
            <a:spLocks noGrp="1"/>
          </p:cNvSpPr>
          <p:nvPr>
            <p:ph type="body" idx="4294967295"/>
          </p:nvPr>
        </p:nvSpPr>
        <p:spPr/>
        <p:txBody>
          <a:bodyPr/>
          <a:lstStyle/>
          <a:p>
            <a:r>
              <a:rPr lang="zh-CN" altLang="en-US">
                <a:ea typeface="宋体" pitchFamily="2" charset="-122"/>
              </a:rPr>
              <a:t>系统“抖动”现象的发生是由于（）引起的</a:t>
            </a:r>
          </a:p>
          <a:p>
            <a:r>
              <a:rPr lang="en-US" altLang="zh-CN">
                <a:ea typeface="宋体" pitchFamily="2" charset="-122"/>
              </a:rPr>
              <a:t>A.</a:t>
            </a:r>
            <a:r>
              <a:rPr lang="zh-CN" altLang="en-US">
                <a:ea typeface="宋体" pitchFamily="2" charset="-122"/>
              </a:rPr>
              <a:t>交换的信息量过大</a:t>
            </a:r>
          </a:p>
          <a:p>
            <a:r>
              <a:rPr lang="en-US" altLang="zh-CN">
                <a:ea typeface="宋体" pitchFamily="2" charset="-122"/>
              </a:rPr>
              <a:t>B.</a:t>
            </a:r>
            <a:r>
              <a:rPr lang="zh-CN" altLang="en-US">
                <a:ea typeface="宋体" pitchFamily="2" charset="-122"/>
              </a:rPr>
              <a:t>置换算法选择不当</a:t>
            </a:r>
          </a:p>
          <a:p>
            <a:r>
              <a:rPr lang="en-US" altLang="zh-CN">
                <a:ea typeface="宋体" pitchFamily="2" charset="-122"/>
              </a:rPr>
              <a:t>C.</a:t>
            </a:r>
            <a:r>
              <a:rPr lang="zh-CN" altLang="en-US">
                <a:ea typeface="宋体" pitchFamily="2" charset="-122"/>
              </a:rPr>
              <a:t>内存容量不足</a:t>
            </a:r>
          </a:p>
          <a:p>
            <a:r>
              <a:rPr lang="en-US" altLang="zh-CN">
                <a:ea typeface="宋体" pitchFamily="2" charset="-122"/>
              </a:rPr>
              <a:t>D.</a:t>
            </a:r>
            <a:r>
              <a:rPr lang="zh-CN" altLang="en-US">
                <a:ea typeface="宋体" pitchFamily="2" charset="-122"/>
              </a:rPr>
              <a:t>请求分页管理方案</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idx="4294967295"/>
          </p:nvPr>
        </p:nvSpPr>
        <p:spPr>
          <a:xfrm>
            <a:off x="539750" y="260350"/>
            <a:ext cx="8027988" cy="1143000"/>
          </a:xfrm>
        </p:spPr>
        <p:txBody>
          <a:bodyPr/>
          <a:lstStyle/>
          <a:p>
            <a:pPr eaLnBrk="1" hangingPunct="1"/>
            <a:r>
              <a:rPr lang="zh-CN" altLang="en-US">
                <a:latin typeface="Franklin Gothic Medium" pitchFamily="34" charset="0"/>
                <a:ea typeface="微软雅黑" pitchFamily="34" charset="-122"/>
              </a:rPr>
              <a:t>存储方法总结</a:t>
            </a:r>
          </a:p>
        </p:txBody>
      </p:sp>
      <p:pic>
        <p:nvPicPr>
          <p:cNvPr id="133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7125"/>
            <a:ext cx="730885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6"/>
          <p:cNvSpPr>
            <a:spLocks noChangeArrowheads="1"/>
          </p:cNvSpPr>
          <p:nvPr/>
        </p:nvSpPr>
        <p:spPr bwMode="auto">
          <a:xfrm>
            <a:off x="4716463" y="2420938"/>
            <a:ext cx="1295400" cy="2159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just" eaLnBrk="1" hangingPunct="1">
              <a:spcBef>
                <a:spcPct val="0"/>
              </a:spcBef>
              <a:buClrTx/>
              <a:buSzTx/>
              <a:buFontTx/>
              <a:buNone/>
            </a:pPr>
            <a:r>
              <a:rPr lang="zh-CN" altLang="en-US" sz="1600">
                <a:solidFill>
                  <a:schemeClr val="tx1"/>
                </a:solidFill>
                <a:latin typeface="Times New Roman" pitchFamily="18" charset="0"/>
              </a:rPr>
              <a:t>静态  动态</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idx="4294967295"/>
          </p:nvPr>
        </p:nvSpPr>
        <p:spPr>
          <a:xfrm>
            <a:off x="539750" y="260350"/>
            <a:ext cx="8027988" cy="1143000"/>
          </a:xfrm>
        </p:spPr>
        <p:txBody>
          <a:bodyPr/>
          <a:lstStyle/>
          <a:p>
            <a:pPr eaLnBrk="1" hangingPunct="1"/>
            <a:r>
              <a:rPr lang="zh-CN" altLang="en-US">
                <a:latin typeface="Franklin Gothic Medium" pitchFamily="34" charset="0"/>
                <a:ea typeface="微软雅黑" pitchFamily="34" charset="-122"/>
              </a:rPr>
              <a:t>第</a:t>
            </a:r>
            <a:r>
              <a:rPr lang="en-US" altLang="zh-CN">
                <a:latin typeface="Franklin Gothic Medium" pitchFamily="34" charset="0"/>
                <a:ea typeface="微软雅黑" pitchFamily="34" charset="-122"/>
              </a:rPr>
              <a:t>5</a:t>
            </a:r>
            <a:r>
              <a:rPr lang="zh-CN" altLang="en-US">
                <a:latin typeface="Franklin Gothic Medium" pitchFamily="34" charset="0"/>
                <a:ea typeface="微软雅黑" pitchFamily="34" charset="-122"/>
              </a:rPr>
              <a:t>章 小结</a:t>
            </a:r>
            <a:r>
              <a:rPr lang="en-US" altLang="zh-CN">
                <a:latin typeface="Franklin Gothic Medium" pitchFamily="34" charset="0"/>
                <a:ea typeface="微软雅黑" pitchFamily="34" charset="-122"/>
              </a:rPr>
              <a:t>(1)</a:t>
            </a:r>
          </a:p>
        </p:txBody>
      </p:sp>
      <p:sp>
        <p:nvSpPr>
          <p:cNvPr id="134147" name="Rectangle 3"/>
          <p:cNvSpPr>
            <a:spLocks noGrp="1"/>
          </p:cNvSpPr>
          <p:nvPr>
            <p:ph type="body" idx="4294967295"/>
          </p:nvPr>
        </p:nvSpPr>
        <p:spPr>
          <a:xfrm>
            <a:off x="684213" y="1412875"/>
            <a:ext cx="8027987" cy="4686300"/>
          </a:xfrm>
        </p:spPr>
        <p:txBody>
          <a:bodyPr/>
          <a:lstStyle/>
          <a:p>
            <a:pPr eaLnBrk="1" hangingPunct="1"/>
            <a:r>
              <a:rPr lang="zh-CN" altLang="en-US">
                <a:latin typeface="Franklin Gothic Book" pitchFamily="34" charset="0"/>
                <a:ea typeface="黑体" pitchFamily="2" charset="-122"/>
              </a:rPr>
              <a:t>本章熟练掌握</a:t>
            </a:r>
            <a:r>
              <a:rPr lang="en-US" altLang="zh-CN">
                <a:latin typeface="Franklin Gothic Book" pitchFamily="34" charset="0"/>
                <a:ea typeface="黑体" pitchFamily="2" charset="-122"/>
              </a:rPr>
              <a:t>:</a:t>
            </a:r>
          </a:p>
          <a:p>
            <a:pPr lvl="1" eaLnBrk="1" hangingPunct="1"/>
            <a:r>
              <a:rPr lang="en-US" altLang="zh-CN">
                <a:latin typeface="Franklin Gothic Book" pitchFamily="34" charset="0"/>
                <a:ea typeface="黑体" pitchFamily="2" charset="-122"/>
              </a:rPr>
              <a:t>1</a:t>
            </a:r>
            <a:r>
              <a:rPr lang="zh-CN" altLang="en-US">
                <a:latin typeface="Franklin Gothic Book" pitchFamily="34" charset="0"/>
                <a:ea typeface="黑体" pitchFamily="2" charset="-122"/>
              </a:rPr>
              <a:t>、动态分区管理原理。</a:t>
            </a:r>
          </a:p>
          <a:p>
            <a:pPr lvl="1" eaLnBrk="1" hangingPunct="1"/>
            <a:r>
              <a:rPr lang="en-US" altLang="zh-CN">
                <a:latin typeface="Franklin Gothic Book" pitchFamily="34" charset="0"/>
                <a:ea typeface="黑体" pitchFamily="2" charset="-122"/>
              </a:rPr>
              <a:t>2</a:t>
            </a:r>
            <a:r>
              <a:rPr lang="zh-CN" altLang="en-US">
                <a:latin typeface="Franklin Gothic Book" pitchFamily="34" charset="0"/>
                <a:ea typeface="黑体" pitchFamily="2" charset="-122"/>
              </a:rPr>
              <a:t>、页式管理原理，特点，地址映射机构及越界保护，缺页中断及其处理过程。</a:t>
            </a:r>
          </a:p>
          <a:p>
            <a:pPr lvl="1" eaLnBrk="1" hangingPunct="1"/>
            <a:r>
              <a:rPr lang="en-US" altLang="zh-CN">
                <a:latin typeface="Franklin Gothic Book" pitchFamily="34" charset="0"/>
                <a:ea typeface="黑体" pitchFamily="2" charset="-122"/>
              </a:rPr>
              <a:t>3</a:t>
            </a:r>
            <a:r>
              <a:rPr lang="zh-CN" altLang="en-US">
                <a:latin typeface="Franklin Gothic Book" pitchFamily="34" charset="0"/>
                <a:ea typeface="黑体" pitchFamily="2" charset="-122"/>
              </a:rPr>
              <a:t>、段式管理原理，特点，地址映射机构及越界保护，缺段中断及其处理过程。</a:t>
            </a:r>
          </a:p>
          <a:p>
            <a:pPr lvl="1" eaLnBrk="1" hangingPunct="1"/>
            <a:r>
              <a:rPr lang="en-US" altLang="zh-CN">
                <a:latin typeface="Franklin Gothic Book" pitchFamily="34" charset="0"/>
                <a:ea typeface="黑体" pitchFamily="2" charset="-122"/>
              </a:rPr>
              <a:t>4</a:t>
            </a:r>
            <a:r>
              <a:rPr lang="zh-CN" altLang="en-US">
                <a:latin typeface="Franklin Gothic Book" pitchFamily="34" charset="0"/>
                <a:ea typeface="黑体" pitchFamily="2" charset="-122"/>
              </a:rPr>
              <a:t>、段页式管理原理，特点，地址映射机构及越界保护。</a:t>
            </a:r>
          </a:p>
          <a:p>
            <a:pPr lvl="1" eaLnBrk="1" hangingPunct="1"/>
            <a:r>
              <a:rPr lang="en-US" altLang="zh-CN">
                <a:latin typeface="Franklin Gothic Book" pitchFamily="34" charset="0"/>
                <a:ea typeface="黑体" pitchFamily="2" charset="-122"/>
              </a:rPr>
              <a:t>5</a:t>
            </a:r>
            <a:r>
              <a:rPr lang="zh-CN" altLang="en-US">
                <a:latin typeface="Franklin Gothic Book" pitchFamily="34" charset="0"/>
                <a:ea typeface="黑体" pitchFamily="2" charset="-122"/>
              </a:rPr>
              <a:t>、存储管理</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idx="4294967295"/>
          </p:nvPr>
        </p:nvSpPr>
        <p:spPr>
          <a:xfrm>
            <a:off x="611188" y="260350"/>
            <a:ext cx="8027987" cy="1143000"/>
          </a:xfrm>
        </p:spPr>
        <p:txBody>
          <a:bodyPr/>
          <a:lstStyle/>
          <a:p>
            <a:pPr eaLnBrk="1" hangingPunct="1"/>
            <a:r>
              <a:rPr lang="zh-CN" altLang="en-US">
                <a:latin typeface="Franklin Gothic Medium" pitchFamily="34" charset="0"/>
                <a:ea typeface="微软雅黑" pitchFamily="34" charset="-122"/>
              </a:rPr>
              <a:t>第</a:t>
            </a:r>
            <a:r>
              <a:rPr lang="en-US" altLang="zh-CN">
                <a:latin typeface="Franklin Gothic Medium" pitchFamily="34" charset="0"/>
                <a:ea typeface="微软雅黑" pitchFamily="34" charset="-122"/>
              </a:rPr>
              <a:t>5</a:t>
            </a:r>
            <a:r>
              <a:rPr lang="zh-CN" altLang="en-US">
                <a:latin typeface="Franklin Gothic Medium" pitchFamily="34" charset="0"/>
                <a:ea typeface="微软雅黑" pitchFamily="34" charset="-122"/>
              </a:rPr>
              <a:t>章 小结</a:t>
            </a:r>
            <a:r>
              <a:rPr lang="en-US" altLang="zh-CN">
                <a:latin typeface="Franklin Gothic Medium" pitchFamily="34" charset="0"/>
                <a:ea typeface="微软雅黑" pitchFamily="34" charset="-122"/>
              </a:rPr>
              <a:t>(2)</a:t>
            </a:r>
          </a:p>
        </p:txBody>
      </p:sp>
      <p:sp>
        <p:nvSpPr>
          <p:cNvPr id="135171" name="Rectangle 3"/>
          <p:cNvSpPr>
            <a:spLocks noGrp="1"/>
          </p:cNvSpPr>
          <p:nvPr>
            <p:ph type="body" idx="4294967295"/>
          </p:nvPr>
        </p:nvSpPr>
        <p:spPr>
          <a:xfrm>
            <a:off x="684213" y="1412875"/>
            <a:ext cx="8027987" cy="4686300"/>
          </a:xfrm>
        </p:spPr>
        <p:txBody>
          <a:bodyPr/>
          <a:lstStyle/>
          <a:p>
            <a:pPr eaLnBrk="1" hangingPunct="1"/>
            <a:r>
              <a:rPr lang="zh-CN" altLang="en-US">
                <a:latin typeface="Franklin Gothic Book" pitchFamily="34" charset="0"/>
                <a:ea typeface="黑体" pitchFamily="2" charset="-122"/>
              </a:rPr>
              <a:t>本章要求了解</a:t>
            </a:r>
            <a:r>
              <a:rPr lang="en-US" altLang="zh-CN">
                <a:latin typeface="Franklin Gothic Book" pitchFamily="34" charset="0"/>
                <a:ea typeface="黑体" pitchFamily="2" charset="-122"/>
              </a:rPr>
              <a:t>:</a:t>
            </a:r>
          </a:p>
          <a:p>
            <a:pPr lvl="1" eaLnBrk="1" hangingPunct="1"/>
            <a:r>
              <a:rPr lang="en-US" altLang="zh-CN">
                <a:latin typeface="Franklin Gothic Book" pitchFamily="34" charset="0"/>
                <a:ea typeface="黑体" pitchFamily="2" charset="-122"/>
              </a:rPr>
              <a:t>1</a:t>
            </a:r>
            <a:r>
              <a:rPr lang="zh-CN" altLang="en-US">
                <a:latin typeface="Franklin Gothic Book" pitchFamily="34" charset="0"/>
                <a:ea typeface="黑体" pitchFamily="2" charset="-122"/>
              </a:rPr>
              <a:t>、覆盖与交换概念。</a:t>
            </a:r>
          </a:p>
          <a:p>
            <a:pPr lvl="1" eaLnBrk="1" hangingPunct="1"/>
            <a:r>
              <a:rPr lang="en-US" altLang="zh-CN">
                <a:latin typeface="Franklin Gothic Book" pitchFamily="34" charset="0"/>
                <a:ea typeface="黑体" pitchFamily="2" charset="-122"/>
              </a:rPr>
              <a:t>2</a:t>
            </a:r>
            <a:r>
              <a:rPr lang="zh-CN" altLang="en-US">
                <a:latin typeface="Franklin Gothic Book" pitchFamily="34" charset="0"/>
                <a:ea typeface="黑体" pitchFamily="2" charset="-122"/>
              </a:rPr>
              <a:t>、请求页式管理、段式、段页式地址映射机构及其越界保护。</a:t>
            </a:r>
          </a:p>
          <a:p>
            <a:pPr lvl="1" eaLnBrk="1" hangingPunct="1"/>
            <a:r>
              <a:rPr lang="en-US" altLang="zh-CN">
                <a:latin typeface="Franklin Gothic Book" pitchFamily="34" charset="0"/>
                <a:ea typeface="黑体" pitchFamily="2" charset="-122"/>
              </a:rPr>
              <a:t>3</a:t>
            </a:r>
            <a:r>
              <a:rPr lang="zh-CN" altLang="en-US">
                <a:latin typeface="Franklin Gothic Book" pitchFamily="34" charset="0"/>
                <a:ea typeface="黑体" pitchFamily="2" charset="-122"/>
              </a:rPr>
              <a:t>、缺页中断及其处理过程</a:t>
            </a:r>
          </a:p>
          <a:p>
            <a:pPr lvl="1" eaLnBrk="1" hangingPunct="1"/>
            <a:r>
              <a:rPr lang="en-US" altLang="zh-CN">
                <a:latin typeface="Franklin Gothic Book" pitchFamily="34" charset="0"/>
                <a:ea typeface="黑体" pitchFamily="2" charset="-122"/>
              </a:rPr>
              <a:t>4</a:t>
            </a:r>
            <a:r>
              <a:rPr lang="zh-CN" altLang="en-US">
                <a:latin typeface="Franklin Gothic Book" pitchFamily="34" charset="0"/>
                <a:ea typeface="黑体" pitchFamily="2" charset="-122"/>
              </a:rPr>
              <a:t>、页面置换算法</a:t>
            </a:r>
            <a:r>
              <a:rPr lang="en-US" altLang="zh-CN">
                <a:latin typeface="Franklin Gothic Book" pitchFamily="34" charset="0"/>
                <a:ea typeface="黑体" pitchFamily="2" charset="-122"/>
              </a:rPr>
              <a:t>FIFO</a:t>
            </a:r>
            <a:r>
              <a:rPr lang="zh-CN" altLang="en-US">
                <a:latin typeface="Franklin Gothic Book" pitchFamily="34" charset="0"/>
                <a:ea typeface="黑体" pitchFamily="2" charset="-122"/>
              </a:rPr>
              <a:t>异常现象</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idx="4294967295"/>
          </p:nvPr>
        </p:nvSpPr>
        <p:spPr>
          <a:xfrm>
            <a:off x="611188" y="260350"/>
            <a:ext cx="8027987" cy="1143000"/>
          </a:xfrm>
        </p:spPr>
        <p:txBody>
          <a:bodyPr/>
          <a:lstStyle/>
          <a:p>
            <a:pPr eaLnBrk="1" hangingPunct="1"/>
            <a:r>
              <a:rPr lang="zh-CN" altLang="en-US">
                <a:latin typeface="Franklin Gothic Medium" pitchFamily="34" charset="0"/>
                <a:ea typeface="微软雅黑" pitchFamily="34" charset="-122"/>
              </a:rPr>
              <a:t>作业</a:t>
            </a:r>
          </a:p>
        </p:txBody>
      </p:sp>
      <p:sp>
        <p:nvSpPr>
          <p:cNvPr id="136195" name="Rectangle 3"/>
          <p:cNvSpPr>
            <a:spLocks noGrp="1"/>
          </p:cNvSpPr>
          <p:nvPr>
            <p:ph type="body" idx="4294967295"/>
          </p:nvPr>
        </p:nvSpPr>
        <p:spPr>
          <a:xfrm>
            <a:off x="755650" y="1412875"/>
            <a:ext cx="8027988" cy="4686300"/>
          </a:xfrm>
        </p:spPr>
        <p:txBody>
          <a:bodyPr/>
          <a:lstStyle/>
          <a:p>
            <a:pPr eaLnBrk="1" hangingPunct="1"/>
            <a:r>
              <a:rPr lang="en-US" altLang="zh-CN">
                <a:latin typeface="Franklin Gothic Book" pitchFamily="34" charset="0"/>
                <a:ea typeface="黑体" pitchFamily="2" charset="-122"/>
              </a:rPr>
              <a:t>5.2, 5.8, 5.17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静态页面管理</a:t>
            </a:r>
          </a:p>
        </p:txBody>
      </p:sp>
      <p:sp>
        <p:nvSpPr>
          <p:cNvPr id="27651" name="Rectangle 3"/>
          <p:cNvSpPr>
            <a:spLocks noGrp="1"/>
          </p:cNvSpPr>
          <p:nvPr>
            <p:ph type="body" idx="4294967295"/>
          </p:nvPr>
        </p:nvSpPr>
        <p:spPr>
          <a:xfrm>
            <a:off x="1258888" y="1412875"/>
            <a:ext cx="7885112" cy="5256213"/>
          </a:xfrm>
        </p:spPr>
        <p:txBody>
          <a:bodyPr/>
          <a:lstStyle/>
          <a:p>
            <a:pPr eaLnBrk="1" hangingPunct="1"/>
            <a:r>
              <a:rPr lang="zh-CN" altLang="en-US">
                <a:latin typeface="Franklin Gothic Book" pitchFamily="34" charset="0"/>
                <a:ea typeface="黑体" pitchFamily="2" charset="-122"/>
              </a:rPr>
              <a:t>静态页面管理方法是</a:t>
            </a:r>
            <a:r>
              <a:rPr lang="zh-CN" altLang="en-US">
                <a:solidFill>
                  <a:srgbClr val="C00000"/>
                </a:solidFill>
                <a:latin typeface="Franklin Gothic Book" pitchFamily="34" charset="0"/>
                <a:ea typeface="黑体" pitchFamily="2" charset="-122"/>
              </a:rPr>
              <a:t>在作业或进程开始执行之前</a:t>
            </a:r>
            <a:r>
              <a:rPr lang="zh-CN" altLang="en-US">
                <a:latin typeface="Franklin Gothic Book" pitchFamily="34" charset="0"/>
                <a:ea typeface="黑体" pitchFamily="2" charset="-122"/>
              </a:rPr>
              <a:t>，把该作业或进程的程序段和数据按页</a:t>
            </a:r>
            <a:r>
              <a:rPr lang="zh-CN" altLang="en-US">
                <a:solidFill>
                  <a:srgbClr val="C00000"/>
                </a:solidFill>
                <a:latin typeface="Franklin Gothic Book" pitchFamily="34" charset="0"/>
                <a:ea typeface="黑体" pitchFamily="2" charset="-122"/>
              </a:rPr>
              <a:t>全部装入</a:t>
            </a:r>
            <a:r>
              <a:rPr lang="zh-CN" altLang="en-US">
                <a:latin typeface="Franklin Gothic Book" pitchFamily="34" charset="0"/>
                <a:ea typeface="黑体" pitchFamily="2" charset="-122"/>
              </a:rPr>
              <a:t>内存的各个页面中</a:t>
            </a:r>
          </a:p>
          <a:p>
            <a:pPr lvl="1" eaLnBrk="1" hangingPunct="1"/>
            <a:r>
              <a:rPr lang="zh-CN" altLang="en-US">
                <a:latin typeface="Franklin Gothic Book" pitchFamily="34" charset="0"/>
                <a:ea typeface="黑体" pitchFamily="2" charset="-122"/>
              </a:rPr>
              <a:t>这些页面不必连续</a:t>
            </a:r>
          </a:p>
          <a:p>
            <a:pPr lvl="1" eaLnBrk="1" hangingPunct="1"/>
            <a:r>
              <a:rPr lang="zh-CN" altLang="en-US">
                <a:latin typeface="Franklin Gothic Book" pitchFamily="34" charset="0"/>
                <a:ea typeface="黑体" pitchFamily="2" charset="-122"/>
              </a:rPr>
              <a:t>通过页表</a:t>
            </a:r>
            <a:r>
              <a:rPr lang="en-US" altLang="zh-CN">
                <a:latin typeface="Franklin Gothic Book" pitchFamily="34" charset="0"/>
                <a:ea typeface="黑体" pitchFamily="2" charset="-122"/>
              </a:rPr>
              <a:t>(page mapping table)</a:t>
            </a:r>
            <a:r>
              <a:rPr lang="zh-CN" altLang="en-US">
                <a:latin typeface="Franklin Gothic Book" pitchFamily="34" charset="0"/>
                <a:ea typeface="黑体" pitchFamily="2" charset="-122"/>
              </a:rPr>
              <a:t>和硬件地址变换机构实现虚拟地址到内存物理地址的映射</a:t>
            </a:r>
          </a:p>
          <a:p>
            <a:pPr eaLnBrk="1" hangingPunct="1"/>
            <a:endParaRPr lang="zh-CN" altLang="en-US">
              <a:latin typeface="Franklin Gothic Book" pitchFamily="34" charset="0"/>
              <a:ea typeface="黑体" pitchFamily="2" charset="-122"/>
            </a:endParaRPr>
          </a:p>
        </p:txBody>
      </p:sp>
      <p:sp>
        <p:nvSpPr>
          <p:cNvPr id="2765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765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5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765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5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5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5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765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766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766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6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766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6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6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6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766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766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766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767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767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7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767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7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7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767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767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767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7679" name="Text Box 31"/>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27680" name="Text Box 88"/>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静态页面管理的数据结构</a:t>
            </a:r>
            <a:r>
              <a:rPr lang="en-US" altLang="zh-CN">
                <a:latin typeface="Franklin Gothic Medium" pitchFamily="34" charset="0"/>
                <a:ea typeface="微软雅黑" pitchFamily="34" charset="-122"/>
              </a:rPr>
              <a:t>(1/3)</a:t>
            </a:r>
            <a:endParaRPr lang="zh-CN" altLang="en-US">
              <a:latin typeface="Franklin Gothic Medium" pitchFamily="34" charset="0"/>
              <a:ea typeface="微软雅黑" pitchFamily="34" charset="-122"/>
            </a:endParaRPr>
          </a:p>
        </p:txBody>
      </p:sp>
      <p:sp>
        <p:nvSpPr>
          <p:cNvPr id="28675" name="Rectangle 3"/>
          <p:cNvSpPr>
            <a:spLocks noGrp="1"/>
          </p:cNvSpPr>
          <p:nvPr>
            <p:ph type="body" idx="4294967295"/>
          </p:nvPr>
        </p:nvSpPr>
        <p:spPr>
          <a:xfrm>
            <a:off x="1258888" y="1412875"/>
            <a:ext cx="7885112" cy="5445125"/>
          </a:xfrm>
        </p:spPr>
        <p:txBody>
          <a:bodyPr/>
          <a:lstStyle/>
          <a:p>
            <a:pPr eaLnBrk="1" hangingPunct="1"/>
            <a:r>
              <a:rPr lang="zh-CN" altLang="en-US">
                <a:latin typeface="Franklin Gothic Book" pitchFamily="34" charset="0"/>
                <a:ea typeface="黑体" pitchFamily="2" charset="-122"/>
              </a:rPr>
              <a:t>页表</a:t>
            </a:r>
          </a:p>
          <a:p>
            <a:pPr lvl="1" eaLnBrk="1" hangingPunct="1"/>
            <a:r>
              <a:rPr lang="zh-CN" altLang="en-US">
                <a:latin typeface="Franklin Gothic Book" pitchFamily="34" charset="0"/>
                <a:ea typeface="黑体" pitchFamily="2" charset="-122"/>
              </a:rPr>
              <a:t>将页号和页内地址转换成内存地址，必须要有一个数据结构，用来登记页号和块的对应关系和有关信息</a:t>
            </a:r>
          </a:p>
          <a:p>
            <a:pPr lvl="1" eaLnBrk="1" hangingPunct="1"/>
            <a:r>
              <a:rPr lang="zh-CN" altLang="en-US">
                <a:solidFill>
                  <a:srgbClr val="C00000"/>
                </a:solidFill>
                <a:latin typeface="Franklin Gothic Book" pitchFamily="34" charset="0"/>
                <a:ea typeface="黑体" pitchFamily="2" charset="-122"/>
              </a:rPr>
              <a:t>系统为每个进程建立页表（至少一个）</a:t>
            </a:r>
            <a:r>
              <a:rPr lang="zh-CN" altLang="en-US">
                <a:latin typeface="Franklin Gothic Book" pitchFamily="34" charset="0"/>
                <a:ea typeface="黑体" pitchFamily="2" charset="-122"/>
              </a:rPr>
              <a:t>，页表的长度和首地址存放在该进程的进程控制块（</a:t>
            </a:r>
            <a:r>
              <a:rPr lang="en-US" altLang="zh-CN">
                <a:latin typeface="Franklin Gothic Book" pitchFamily="34" charset="0"/>
                <a:ea typeface="黑体" pitchFamily="2" charset="-122"/>
              </a:rPr>
              <a:t>PCB</a:t>
            </a:r>
            <a:r>
              <a:rPr lang="zh-CN" altLang="en-US">
                <a:latin typeface="Franklin Gothic Book" pitchFamily="34" charset="0"/>
                <a:ea typeface="黑体" pitchFamily="2" charset="-122"/>
              </a:rPr>
              <a:t>）中。</a:t>
            </a:r>
          </a:p>
          <a:p>
            <a:pPr lvl="1" eaLnBrk="1" hangingPunct="1"/>
            <a:r>
              <a:rPr lang="zh-CN" altLang="en-US">
                <a:latin typeface="Franklin Gothic Book" pitchFamily="34" charset="0"/>
                <a:ea typeface="黑体" pitchFamily="2" charset="-122"/>
              </a:rPr>
              <a:t>占用处理机的当前进程的页表必须驻留在内存，其</a:t>
            </a:r>
            <a:r>
              <a:rPr lang="zh-CN" altLang="en-US">
                <a:solidFill>
                  <a:schemeClr val="folHlink"/>
                </a:solidFill>
                <a:latin typeface="Franklin Gothic Book" pitchFamily="34" charset="0"/>
                <a:ea typeface="黑体" pitchFamily="2" charset="-122"/>
              </a:rPr>
              <a:t>首地址</a:t>
            </a:r>
            <a:r>
              <a:rPr lang="zh-CN" altLang="en-US">
                <a:latin typeface="Franklin Gothic Book" pitchFamily="34" charset="0"/>
                <a:ea typeface="黑体" pitchFamily="2" charset="-122"/>
              </a:rPr>
              <a:t>和</a:t>
            </a:r>
            <a:r>
              <a:rPr lang="zh-CN" altLang="en-US">
                <a:solidFill>
                  <a:srgbClr val="FF3300"/>
                </a:solidFill>
                <a:latin typeface="Franklin Gothic Book" pitchFamily="34" charset="0"/>
                <a:ea typeface="黑体" pitchFamily="2" charset="-122"/>
              </a:rPr>
              <a:t>长度</a:t>
            </a:r>
            <a:r>
              <a:rPr lang="zh-CN" altLang="en-US">
                <a:latin typeface="Franklin Gothic Book" pitchFamily="34" charset="0"/>
                <a:ea typeface="黑体" pitchFamily="2" charset="-122"/>
              </a:rPr>
              <a:t>由地址映射机构的</a:t>
            </a:r>
            <a:r>
              <a:rPr lang="zh-CN" altLang="en-US">
                <a:solidFill>
                  <a:schemeClr val="folHlink"/>
                </a:solidFill>
                <a:latin typeface="Franklin Gothic Book" pitchFamily="34" charset="0"/>
                <a:ea typeface="黑体" pitchFamily="2" charset="-122"/>
              </a:rPr>
              <a:t>页表起址</a:t>
            </a:r>
            <a:r>
              <a:rPr lang="zh-CN" altLang="en-US">
                <a:latin typeface="Franklin Gothic Book" pitchFamily="34" charset="0"/>
                <a:ea typeface="黑体" pitchFamily="2" charset="-122"/>
              </a:rPr>
              <a:t>和</a:t>
            </a:r>
            <a:r>
              <a:rPr lang="zh-CN" altLang="en-US">
                <a:solidFill>
                  <a:srgbClr val="FF3300"/>
                </a:solidFill>
                <a:latin typeface="Franklin Gothic Book" pitchFamily="34" charset="0"/>
                <a:ea typeface="黑体" pitchFamily="2" charset="-122"/>
              </a:rPr>
              <a:t>长度寄存器</a:t>
            </a:r>
            <a:r>
              <a:rPr lang="zh-CN" altLang="en-US">
                <a:latin typeface="Franklin Gothic Book" pitchFamily="34" charset="0"/>
                <a:ea typeface="黑体" pitchFamily="2" charset="-122"/>
              </a:rPr>
              <a:t>指示</a:t>
            </a:r>
          </a:p>
          <a:p>
            <a:pPr eaLnBrk="1" hangingPunct="1"/>
            <a:endParaRPr lang="zh-CN" altLang="en-US">
              <a:latin typeface="Franklin Gothic Book" pitchFamily="34" charset="0"/>
              <a:ea typeface="黑体" pitchFamily="2" charset="-122"/>
            </a:endParaRPr>
          </a:p>
        </p:txBody>
      </p:sp>
      <p:sp>
        <p:nvSpPr>
          <p:cNvPr id="28676"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8677"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78"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8679"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80"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81"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82"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8683"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8684"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8685"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86"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8687"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88"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89"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90"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8691"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8692"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8693"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8694"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8695"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96"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8697"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98"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699"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8700"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8701"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8702"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8703" name="Text Box 59"/>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28704" name="Text Box 60"/>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页表内容和控制寄存器</a:t>
            </a:r>
          </a:p>
        </p:txBody>
      </p:sp>
      <p:sp>
        <p:nvSpPr>
          <p:cNvPr id="29699" name="Rectangle 6"/>
          <p:cNvSpPr>
            <a:spLocks noChangeArrowheads="1"/>
          </p:cNvSpPr>
          <p:nvPr/>
        </p:nvSpPr>
        <p:spPr bwMode="auto">
          <a:xfrm>
            <a:off x="2195513" y="2852738"/>
            <a:ext cx="2160587" cy="503237"/>
          </a:xfrm>
          <a:prstGeom prst="rect">
            <a:avLst/>
          </a:prstGeom>
          <a:solidFill>
            <a:srgbClr val="CCFFFF"/>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页表长度</a:t>
            </a:r>
          </a:p>
        </p:txBody>
      </p:sp>
      <p:sp>
        <p:nvSpPr>
          <p:cNvPr id="29700" name="Rectangle 7"/>
          <p:cNvSpPr>
            <a:spLocks noChangeArrowheads="1"/>
          </p:cNvSpPr>
          <p:nvPr/>
        </p:nvSpPr>
        <p:spPr bwMode="auto">
          <a:xfrm>
            <a:off x="4356100" y="2852738"/>
            <a:ext cx="2447925" cy="503237"/>
          </a:xfrm>
          <a:prstGeom prst="rect">
            <a:avLst/>
          </a:prstGeom>
          <a:solidFill>
            <a:srgbClr val="FFFF99"/>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页表始址</a:t>
            </a:r>
          </a:p>
        </p:txBody>
      </p:sp>
      <p:sp>
        <p:nvSpPr>
          <p:cNvPr id="29701" name="Text Box 8"/>
          <p:cNvSpPr txBox="1">
            <a:spLocks noChangeArrowheads="1"/>
          </p:cNvSpPr>
          <p:nvPr/>
        </p:nvSpPr>
        <p:spPr bwMode="auto">
          <a:xfrm>
            <a:off x="2916238" y="213360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50000"/>
              </a:spcBef>
              <a:buClrTx/>
              <a:buSzTx/>
              <a:buFontTx/>
              <a:buNone/>
            </a:pPr>
            <a:r>
              <a:rPr lang="zh-CN" altLang="en-US" sz="2400" b="1">
                <a:solidFill>
                  <a:schemeClr val="tx1"/>
                </a:solidFill>
                <a:latin typeface="Times New Roman" pitchFamily="18" charset="0"/>
              </a:rPr>
              <a:t>控制寄存器</a:t>
            </a:r>
          </a:p>
        </p:txBody>
      </p:sp>
      <p:sp>
        <p:nvSpPr>
          <p:cNvPr id="29702" name="Rectangle 9"/>
          <p:cNvSpPr>
            <a:spLocks noChangeArrowheads="1"/>
          </p:cNvSpPr>
          <p:nvPr/>
        </p:nvSpPr>
        <p:spPr bwMode="auto">
          <a:xfrm>
            <a:off x="2266950" y="4797425"/>
            <a:ext cx="2160588" cy="503238"/>
          </a:xfrm>
          <a:prstGeom prst="rect">
            <a:avLst/>
          </a:prstGeom>
          <a:solidFill>
            <a:srgbClr val="339966"/>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长度</a:t>
            </a:r>
          </a:p>
        </p:txBody>
      </p:sp>
      <p:sp>
        <p:nvSpPr>
          <p:cNvPr id="29703" name="Rectangle 10"/>
          <p:cNvSpPr>
            <a:spLocks noChangeArrowheads="1"/>
          </p:cNvSpPr>
          <p:nvPr/>
        </p:nvSpPr>
        <p:spPr bwMode="auto">
          <a:xfrm>
            <a:off x="4427538" y="4797425"/>
            <a:ext cx="2447925" cy="503238"/>
          </a:xfrm>
          <a:prstGeom prst="rect">
            <a:avLst/>
          </a:prstGeom>
          <a:solidFill>
            <a:srgbClr val="FFCC00"/>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首地址</a:t>
            </a:r>
          </a:p>
        </p:txBody>
      </p:sp>
      <p:sp>
        <p:nvSpPr>
          <p:cNvPr id="29704" name="Text Box 11"/>
          <p:cNvSpPr txBox="1">
            <a:spLocks noChangeArrowheads="1"/>
          </p:cNvSpPr>
          <p:nvPr/>
        </p:nvSpPr>
        <p:spPr bwMode="auto">
          <a:xfrm>
            <a:off x="3059113" y="4221163"/>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50000"/>
              </a:spcBef>
              <a:buClrTx/>
              <a:buSzTx/>
              <a:buFontTx/>
              <a:buNone/>
            </a:pPr>
            <a:r>
              <a:rPr lang="zh-CN" altLang="en-US" sz="2400" b="1">
                <a:solidFill>
                  <a:schemeClr val="tx1"/>
                </a:solidFill>
                <a:latin typeface="Times New Roman" pitchFamily="18" charset="0"/>
              </a:rPr>
              <a:t>页表</a:t>
            </a:r>
          </a:p>
        </p:txBody>
      </p:sp>
      <p:sp>
        <p:nvSpPr>
          <p:cNvPr id="29705" name="AutoShape 12"/>
          <p:cNvSpPr>
            <a:spLocks noChangeArrowheads="1"/>
          </p:cNvSpPr>
          <p:nvPr/>
        </p:nvSpPr>
        <p:spPr bwMode="auto">
          <a:xfrm>
            <a:off x="3132138" y="3429000"/>
            <a:ext cx="792162" cy="1295400"/>
          </a:xfrm>
          <a:prstGeom prst="upArrow">
            <a:avLst>
              <a:gd name="adj1" fmla="val 50000"/>
              <a:gd name="adj2" fmla="val 40882"/>
            </a:avLst>
          </a:prstGeom>
          <a:solidFill>
            <a:schemeClr val="accent1"/>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06" name="AutoShape 13"/>
          <p:cNvSpPr>
            <a:spLocks noChangeArrowheads="1"/>
          </p:cNvSpPr>
          <p:nvPr/>
        </p:nvSpPr>
        <p:spPr bwMode="auto">
          <a:xfrm>
            <a:off x="5292725" y="3429000"/>
            <a:ext cx="792163" cy="1295400"/>
          </a:xfrm>
          <a:prstGeom prst="upArrow">
            <a:avLst>
              <a:gd name="adj1" fmla="val 50000"/>
              <a:gd name="adj2" fmla="val 40882"/>
            </a:avLst>
          </a:prstGeom>
          <a:solidFill>
            <a:schemeClr val="accent1"/>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07" name="Rectangle 1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08"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09" name="Rectangle 1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10"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11"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12"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13" name="Text Box 2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9714" name="Text Box 2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9715"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16"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17"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18"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19"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20"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21" name="Text Box 2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9722" name="Text Box 2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9723" name="Text Box 3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9724" name="Text Box 3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9725"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26"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27"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9728"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29"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30"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9731" name="Text Box 3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9732" name="Text Box 3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9733" name="Text Box 4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9734" name="Text Box 41"/>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29735" name="Text Box 42"/>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
        <p:nvSpPr>
          <p:cNvPr id="29736" name="Text Box 43"/>
          <p:cNvSpPr txBox="1">
            <a:spLocks noChangeArrowheads="1"/>
          </p:cNvSpPr>
          <p:nvPr/>
        </p:nvSpPr>
        <p:spPr bwMode="auto">
          <a:xfrm>
            <a:off x="3059113" y="5589588"/>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50000"/>
              </a:spcBef>
              <a:buClrTx/>
              <a:buSzTx/>
              <a:buFontTx/>
              <a:buNone/>
            </a:pPr>
            <a:r>
              <a:rPr lang="zh-CN" altLang="en-US" sz="2400" b="1">
                <a:solidFill>
                  <a:schemeClr val="tx1"/>
                </a:solidFill>
                <a:latin typeface="Times New Roman" pitchFamily="18" charset="0"/>
              </a:rPr>
              <a:t>进程信息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页表内容</a:t>
            </a:r>
          </a:p>
        </p:txBody>
      </p:sp>
      <p:sp>
        <p:nvSpPr>
          <p:cNvPr id="30723" name="Rectangle 3"/>
          <p:cNvSpPr>
            <a:spLocks noGrp="1"/>
          </p:cNvSpPr>
          <p:nvPr>
            <p:ph type="body" idx="4294967295"/>
          </p:nvPr>
        </p:nvSpPr>
        <p:spPr>
          <a:xfrm>
            <a:off x="1403350" y="1412875"/>
            <a:ext cx="7740650" cy="4686300"/>
          </a:xfrm>
        </p:spPr>
        <p:txBody>
          <a:bodyPr/>
          <a:lstStyle/>
          <a:p>
            <a:pPr eaLnBrk="1" hangingPunct="1"/>
            <a:r>
              <a:rPr lang="zh-CN" altLang="en-US">
                <a:latin typeface="Franklin Gothic Book" pitchFamily="34" charset="0"/>
                <a:ea typeface="黑体" pitchFamily="2" charset="-122"/>
              </a:rPr>
              <a:t>页表包含以下几个表项：</a:t>
            </a:r>
          </a:p>
          <a:p>
            <a:pPr lvl="1" eaLnBrk="1" hangingPunct="1"/>
            <a:r>
              <a:rPr lang="zh-CN" altLang="en-US">
                <a:latin typeface="Franklin Gothic Book" pitchFamily="34" charset="0"/>
                <a:ea typeface="黑体" pitchFamily="2" charset="-122"/>
              </a:rPr>
              <a:t>页号：登记程序地址空间的页号。</a:t>
            </a:r>
          </a:p>
          <a:p>
            <a:pPr lvl="1" eaLnBrk="1" hangingPunct="1"/>
            <a:r>
              <a:rPr lang="zh-CN" altLang="en-US">
                <a:latin typeface="Franklin Gothic Book" pitchFamily="34" charset="0"/>
                <a:ea typeface="黑体" pitchFamily="2" charset="-122"/>
              </a:rPr>
              <a:t>块号：登记相应的页所对应的内存块号。</a:t>
            </a:r>
          </a:p>
          <a:p>
            <a:pPr lvl="1" eaLnBrk="1" hangingPunct="1"/>
            <a:r>
              <a:rPr lang="zh-CN" altLang="en-US">
                <a:latin typeface="Franklin Gothic Book" pitchFamily="34" charset="0"/>
                <a:ea typeface="黑体" pitchFamily="2" charset="-122"/>
              </a:rPr>
              <a:t>其它：登记与存储信息保护有关的信息</a:t>
            </a:r>
          </a:p>
          <a:p>
            <a:pPr eaLnBrk="1" hangingPunct="1"/>
            <a:endParaRPr lang="zh-CN" altLang="en-US">
              <a:latin typeface="Franklin Gothic Book" pitchFamily="34" charset="0"/>
              <a:ea typeface="黑体" pitchFamily="2" charset="-122"/>
            </a:endParaRP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176713"/>
            <a:ext cx="4752975"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25" name="Rectangle 3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0726"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27" name="Rectangle 3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0728"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29"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30" name="Text Box 3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31" name="Text Box 3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0732" name="Text Box 4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0733" name="Rectangle 4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0734"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35" name="Rectangle 4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0736"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37"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38"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39" name="Text Box 4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0740" name="Text Box 4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0741" name="Text Box 4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0742" name="Text Box 5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0743" name="Rectangle 5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0744"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45" name="Rectangle 5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0746"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47"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48"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0749" name="Text Box 5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0750" name="Text Box 5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0751" name="Text Box 5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0752" name="Text Box 6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0753" name="Text Box 6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页表示例</a:t>
            </a:r>
            <a:endParaRPr lang="en-US" altLang="zh-CN">
              <a:latin typeface="Franklin Gothic Medium" pitchFamily="34" charset="0"/>
              <a:ea typeface="微软雅黑" pitchFamily="34" charset="-122"/>
            </a:endParaRPr>
          </a:p>
        </p:txBody>
      </p:sp>
      <p:sp>
        <p:nvSpPr>
          <p:cNvPr id="31747" name="Rectangle 3"/>
          <p:cNvSpPr>
            <a:spLocks noGrp="1"/>
          </p:cNvSpPr>
          <p:nvPr>
            <p:ph type="body" idx="4294967295"/>
          </p:nvPr>
        </p:nvSpPr>
        <p:spPr>
          <a:xfrm>
            <a:off x="1403350" y="1412875"/>
            <a:ext cx="7740650" cy="4686300"/>
          </a:xfrm>
        </p:spPr>
        <p:txBody>
          <a:bodyPr/>
          <a:lstStyle/>
          <a:p>
            <a:pPr eaLnBrk="1" hangingPunct="1"/>
            <a:r>
              <a:rPr lang="zh-CN" altLang="en-US">
                <a:latin typeface="Franklin Gothic Book" pitchFamily="34" charset="0"/>
                <a:ea typeface="黑体" pitchFamily="2" charset="-122"/>
              </a:rPr>
              <a:t>例：</a:t>
            </a:r>
          </a:p>
          <a:p>
            <a:pPr eaLnBrk="1" hangingPunct="1"/>
            <a:r>
              <a:rPr lang="zh-CN" altLang="en-US">
                <a:latin typeface="Franklin Gothic Book" pitchFamily="34" charset="0"/>
                <a:ea typeface="黑体" pitchFamily="2" charset="-122"/>
              </a:rPr>
              <a:t>进程</a:t>
            </a:r>
            <a:r>
              <a:rPr lang="en-US" altLang="zh-CN">
                <a:latin typeface="Franklin Gothic Book" pitchFamily="34" charset="0"/>
                <a:ea typeface="黑体" pitchFamily="2" charset="-122"/>
              </a:rPr>
              <a:t>A</a:t>
            </a:r>
            <a:r>
              <a:rPr lang="zh-CN" altLang="en-US">
                <a:latin typeface="Franklin Gothic Book" pitchFamily="34" charset="0"/>
                <a:ea typeface="黑体" pitchFamily="2" charset="-122"/>
              </a:rPr>
              <a:t>有</a:t>
            </a:r>
            <a:r>
              <a:rPr lang="en-US" altLang="zh-CN">
                <a:latin typeface="Franklin Gothic Book" pitchFamily="34" charset="0"/>
                <a:ea typeface="黑体" pitchFamily="2" charset="-122"/>
              </a:rPr>
              <a:t>4</a:t>
            </a:r>
            <a:r>
              <a:rPr lang="zh-CN" altLang="en-US">
                <a:latin typeface="Franklin Gothic Book" pitchFamily="34" charset="0"/>
                <a:ea typeface="黑体" pitchFamily="2" charset="-122"/>
              </a:rPr>
              <a:t>页分别装入内存的第</a:t>
            </a:r>
            <a:r>
              <a:rPr lang="en-US" altLang="zh-CN">
                <a:latin typeface="Franklin Gothic Book" pitchFamily="34" charset="0"/>
                <a:ea typeface="黑体" pitchFamily="2" charset="-122"/>
              </a:rPr>
              <a:t>0</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1</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2</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3</a:t>
            </a:r>
            <a:r>
              <a:rPr lang="zh-CN" altLang="en-US">
                <a:latin typeface="Franklin Gothic Book" pitchFamily="34" charset="0"/>
                <a:ea typeface="黑体" pitchFamily="2" charset="-122"/>
              </a:rPr>
              <a:t>块；</a:t>
            </a:r>
          </a:p>
          <a:p>
            <a:pPr eaLnBrk="1" hangingPunct="1"/>
            <a:r>
              <a:rPr lang="zh-CN" altLang="en-US">
                <a:latin typeface="Franklin Gothic Book" pitchFamily="34" charset="0"/>
                <a:ea typeface="黑体" pitchFamily="2" charset="-122"/>
              </a:rPr>
              <a:t>进程</a:t>
            </a:r>
            <a:r>
              <a:rPr lang="en-US" altLang="zh-CN">
                <a:latin typeface="Franklin Gothic Book" pitchFamily="34" charset="0"/>
                <a:ea typeface="黑体" pitchFamily="2" charset="-122"/>
              </a:rPr>
              <a:t>B</a:t>
            </a:r>
            <a:r>
              <a:rPr lang="zh-CN" altLang="en-US">
                <a:latin typeface="Franklin Gothic Book" pitchFamily="34" charset="0"/>
                <a:ea typeface="黑体" pitchFamily="2" charset="-122"/>
              </a:rPr>
              <a:t>有</a:t>
            </a:r>
            <a:r>
              <a:rPr lang="en-US" altLang="zh-CN">
                <a:latin typeface="Franklin Gothic Book" pitchFamily="34" charset="0"/>
                <a:ea typeface="黑体" pitchFamily="2" charset="-122"/>
              </a:rPr>
              <a:t>3</a:t>
            </a:r>
            <a:r>
              <a:rPr lang="zh-CN" altLang="en-US">
                <a:latin typeface="Franklin Gothic Book" pitchFamily="34" charset="0"/>
                <a:ea typeface="黑体" pitchFamily="2" charset="-122"/>
              </a:rPr>
              <a:t>页装入内存的第</a:t>
            </a:r>
            <a:r>
              <a:rPr lang="en-US" altLang="zh-CN">
                <a:latin typeface="Franklin Gothic Book" pitchFamily="34" charset="0"/>
                <a:ea typeface="黑体" pitchFamily="2" charset="-122"/>
              </a:rPr>
              <a:t>4</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5</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6</a:t>
            </a:r>
            <a:r>
              <a:rPr lang="zh-CN" altLang="en-US">
                <a:latin typeface="Franklin Gothic Book" pitchFamily="34" charset="0"/>
                <a:ea typeface="黑体" pitchFamily="2" charset="-122"/>
              </a:rPr>
              <a:t>块；</a:t>
            </a:r>
          </a:p>
          <a:p>
            <a:pPr eaLnBrk="1" hangingPunct="1"/>
            <a:r>
              <a:rPr lang="zh-CN" altLang="en-US">
                <a:latin typeface="Franklin Gothic Book" pitchFamily="34" charset="0"/>
                <a:ea typeface="黑体" pitchFamily="2" charset="-122"/>
              </a:rPr>
              <a:t>进程</a:t>
            </a:r>
            <a:r>
              <a:rPr lang="en-US" altLang="zh-CN">
                <a:latin typeface="Franklin Gothic Book" pitchFamily="34" charset="0"/>
                <a:ea typeface="黑体" pitchFamily="2" charset="-122"/>
              </a:rPr>
              <a:t>C</a:t>
            </a:r>
            <a:r>
              <a:rPr lang="zh-CN" altLang="en-US">
                <a:latin typeface="Franklin Gothic Book" pitchFamily="34" charset="0"/>
                <a:ea typeface="黑体" pitchFamily="2" charset="-122"/>
              </a:rPr>
              <a:t>有</a:t>
            </a:r>
            <a:r>
              <a:rPr lang="en-US" altLang="zh-CN">
                <a:latin typeface="Franklin Gothic Book" pitchFamily="34" charset="0"/>
                <a:ea typeface="黑体" pitchFamily="2" charset="-122"/>
              </a:rPr>
              <a:t>4</a:t>
            </a:r>
            <a:r>
              <a:rPr lang="zh-CN" altLang="en-US">
                <a:latin typeface="Franklin Gothic Book" pitchFamily="34" charset="0"/>
                <a:ea typeface="黑体" pitchFamily="2" charset="-122"/>
              </a:rPr>
              <a:t>页装入内存的第</a:t>
            </a:r>
            <a:r>
              <a:rPr lang="en-US" altLang="zh-CN">
                <a:latin typeface="Franklin Gothic Book" pitchFamily="34" charset="0"/>
                <a:ea typeface="黑体" pitchFamily="2" charset="-122"/>
              </a:rPr>
              <a:t>7,8,9,10</a:t>
            </a:r>
            <a:r>
              <a:rPr lang="zh-CN" altLang="en-US">
                <a:latin typeface="Franklin Gothic Book" pitchFamily="34" charset="0"/>
                <a:ea typeface="黑体" pitchFamily="2" charset="-122"/>
              </a:rPr>
              <a:t>块；</a:t>
            </a:r>
          </a:p>
          <a:p>
            <a:pPr eaLnBrk="1" hangingPunct="1"/>
            <a:r>
              <a:rPr lang="zh-CN" altLang="en-US">
                <a:latin typeface="Franklin Gothic Book" pitchFamily="34" charset="0"/>
                <a:ea typeface="黑体" pitchFamily="2" charset="-122"/>
              </a:rPr>
              <a:t>某一时刻，进程</a:t>
            </a:r>
            <a:r>
              <a:rPr lang="en-US" altLang="zh-CN">
                <a:latin typeface="Franklin Gothic Book" pitchFamily="34" charset="0"/>
                <a:ea typeface="黑体" pitchFamily="2" charset="-122"/>
              </a:rPr>
              <a:t>B</a:t>
            </a:r>
            <a:r>
              <a:rPr lang="zh-CN" altLang="en-US">
                <a:latin typeface="Franklin Gothic Book" pitchFamily="34" charset="0"/>
                <a:ea typeface="黑体" pitchFamily="2" charset="-122"/>
              </a:rPr>
              <a:t>执行结束，进程</a:t>
            </a:r>
            <a:r>
              <a:rPr lang="en-US" altLang="zh-CN">
                <a:latin typeface="Franklin Gothic Book" pitchFamily="34" charset="0"/>
                <a:ea typeface="黑体" pitchFamily="2" charset="-122"/>
              </a:rPr>
              <a:t>D</a:t>
            </a:r>
            <a:r>
              <a:rPr lang="zh-CN" altLang="en-US">
                <a:latin typeface="Franklin Gothic Book" pitchFamily="34" charset="0"/>
                <a:ea typeface="黑体" pitchFamily="2" charset="-122"/>
              </a:rPr>
              <a:t>进入内存，它有</a:t>
            </a:r>
            <a:r>
              <a:rPr lang="en-US" altLang="zh-CN">
                <a:latin typeface="Franklin Gothic Book" pitchFamily="34" charset="0"/>
                <a:ea typeface="黑体" pitchFamily="2" charset="-122"/>
              </a:rPr>
              <a:t>5</a:t>
            </a:r>
            <a:r>
              <a:rPr lang="zh-CN" altLang="en-US">
                <a:latin typeface="Franklin Gothic Book" pitchFamily="34" charset="0"/>
                <a:ea typeface="黑体" pitchFamily="2" charset="-122"/>
              </a:rPr>
              <a:t>页，被装入内存的第</a:t>
            </a:r>
            <a:r>
              <a:rPr lang="en-US" altLang="zh-CN">
                <a:latin typeface="Franklin Gothic Book" pitchFamily="34" charset="0"/>
                <a:ea typeface="黑体" pitchFamily="2" charset="-122"/>
              </a:rPr>
              <a:t>4</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5</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6</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11</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12</a:t>
            </a:r>
            <a:r>
              <a:rPr lang="zh-CN" altLang="en-US">
                <a:latin typeface="Franklin Gothic Book" pitchFamily="34" charset="0"/>
                <a:ea typeface="黑体" pitchFamily="2" charset="-122"/>
              </a:rPr>
              <a:t>块</a:t>
            </a:r>
          </a:p>
          <a:p>
            <a:pPr eaLnBrk="1" hangingPunct="1"/>
            <a:endParaRPr lang="zh-CN" altLang="en-US">
              <a:latin typeface="Franklin Gothic Book" pitchFamily="34" charset="0"/>
              <a:ea typeface="黑体" pitchFamily="2" charset="-122"/>
            </a:endParaRPr>
          </a:p>
        </p:txBody>
      </p:sp>
      <p:sp>
        <p:nvSpPr>
          <p:cNvPr id="31748"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1749"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50"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1751"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52"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53"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54"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1755"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1756"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1757"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58"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1759"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60"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61"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62"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1763"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1764"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1765"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1766"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1767"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68"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1769"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70"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71"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1772"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1773"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1774"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1775" name="Text Box 59"/>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1776" name="Text Box 60"/>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页表示例（</a:t>
            </a:r>
            <a:r>
              <a:rPr lang="en-US" altLang="zh-CN">
                <a:latin typeface="Franklin Gothic Medium" pitchFamily="34" charset="0"/>
                <a:ea typeface="微软雅黑" pitchFamily="34" charset="-122"/>
              </a:rPr>
              <a:t>1/3</a:t>
            </a:r>
            <a:r>
              <a:rPr lang="zh-CN" altLang="en-US">
                <a:latin typeface="Franklin Gothic Medium" pitchFamily="34" charset="0"/>
                <a:ea typeface="微软雅黑" pitchFamily="34" charset="-122"/>
              </a:rPr>
              <a:t>）</a:t>
            </a: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46213"/>
            <a:ext cx="7391400" cy="541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772" name="Rectangle 3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2773"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74" name="Rectangle 3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2775"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76"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77" name="Text Box 3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78" name="Text Box 3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2779" name="Text Box 4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2780" name="Rectangle 4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2781"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82" name="Rectangle 4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2783"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84"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85"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86" name="Text Box 4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2787" name="Text Box 4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2788" name="Text Box 4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2789" name="Text Box 5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2790" name="Rectangle 5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2791"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92" name="Rectangle 5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2793"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94"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95"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2796" name="Text Box 5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2797" name="Text Box 5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2798" name="Text Box 5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2799" name="Text Box 6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2800" name="Text Box 6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页表示例（</a:t>
            </a:r>
            <a:r>
              <a:rPr lang="en-US" altLang="zh-CN">
                <a:latin typeface="Franklin Gothic Medium" pitchFamily="34" charset="0"/>
                <a:ea typeface="微软雅黑" pitchFamily="34" charset="-122"/>
              </a:rPr>
              <a:t>2/3</a:t>
            </a:r>
            <a:r>
              <a:rPr lang="zh-CN" altLang="en-US">
                <a:latin typeface="Franklin Gothic Medium" pitchFamily="34" charset="0"/>
                <a:ea typeface="微软雅黑" pitchFamily="34" charset="-122"/>
              </a:rPr>
              <a:t>）</a:t>
            </a:r>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84313"/>
            <a:ext cx="7812087"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796" name="Rectangle 5"/>
          <p:cNvSpPr>
            <a:spLocks noChangeArrowheads="1"/>
          </p:cNvSpPr>
          <p:nvPr/>
        </p:nvSpPr>
        <p:spPr bwMode="auto">
          <a:xfrm>
            <a:off x="7235825" y="5776913"/>
            <a:ext cx="1908175" cy="74771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797" name="Rectangle 5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798" name="Text Box 5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799" name="Rectangle 6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800" name="Text Box 6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01" name="Text Box 6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02" name="Text Box 6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03" name="Text Box 64"/>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3804" name="Text Box 65"/>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3805" name="Rectangle 6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806" name="Text Box 6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07" name="Rectangle 6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808" name="Text Box 6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09" name="Text Box 7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10" name="Text Box 7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11" name="Text Box 72"/>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3812" name="Text Box 73"/>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3813" name="Text Box 74"/>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3814" name="Text Box 75"/>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3815" name="Rectangle 7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816" name="Text Box 7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17" name="Rectangle 7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3818" name="Text Box 7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19" name="Text Box 8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20" name="Text Box 8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3821" name="Text Box 82"/>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3822" name="Text Box 83"/>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3823" name="Text Box 84"/>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3824" name="Text Box 85"/>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3825" name="Text Box 86"/>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页表示例</a:t>
            </a:r>
            <a:r>
              <a:rPr lang="en-US" altLang="zh-CN">
                <a:latin typeface="Franklin Gothic Medium" pitchFamily="34" charset="0"/>
                <a:ea typeface="微软雅黑" pitchFamily="34" charset="-122"/>
              </a:rPr>
              <a:t>(3/3)</a:t>
            </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89138"/>
            <a:ext cx="7812087"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20" name="Rectangle 57"/>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4821" name="Text Box 5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22" name="Rectangle 59"/>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4823" name="Text Box 6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24" name="Text Box 6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25" name="Text Box 6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26" name="Text Box 63"/>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4827" name="Text Box 64"/>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4828" name="Rectangle 6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4829" name="Text Box 6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30" name="Rectangle 6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4831" name="Text Box 6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32" name="Text Box 6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33" name="Text Box 7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34" name="Text Box 71"/>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4835" name="Text Box 7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4836" name="Text Box 7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4837" name="Text Box 74"/>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4838" name="Rectangle 7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4839" name="Text Box 7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40" name="Rectangle 7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4841" name="Text Box 7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42" name="Text Box 7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43" name="Text Box 8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4844" name="Text Box 81"/>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4845" name="Text Box 82"/>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4846" name="Text Box 83"/>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4847" name="Text Box 84"/>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4848" name="Text Box 85"/>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395288" y="260350"/>
            <a:ext cx="8027987" cy="644525"/>
          </a:xfrm>
        </p:spPr>
        <p:txBody>
          <a:bodyPr/>
          <a:lstStyle/>
          <a:p>
            <a:pPr eaLnBrk="1" hangingPunct="1"/>
            <a:r>
              <a:rPr lang="zh-CN" altLang="en-US" sz="4000">
                <a:latin typeface="Franklin Gothic Medium" pitchFamily="34" charset="0"/>
                <a:ea typeface="微软雅黑" pitchFamily="34" charset="-122"/>
              </a:rPr>
              <a:t>内容安排</a:t>
            </a:r>
          </a:p>
        </p:txBody>
      </p:sp>
      <p:sp>
        <p:nvSpPr>
          <p:cNvPr id="16387" name="Rectangle 3"/>
          <p:cNvSpPr>
            <a:spLocks noGrp="1"/>
          </p:cNvSpPr>
          <p:nvPr>
            <p:ph type="body" idx="4294967295"/>
          </p:nvPr>
        </p:nvSpPr>
        <p:spPr>
          <a:xfrm>
            <a:off x="755650" y="1412875"/>
            <a:ext cx="8064500" cy="4967288"/>
          </a:xfrm>
        </p:spPr>
        <p:txBody>
          <a:bodyPr/>
          <a:lstStyle/>
          <a:p>
            <a:pPr eaLnBrk="1" hangingPunct="1"/>
            <a:r>
              <a:rPr lang="en-US" altLang="zh-CN">
                <a:solidFill>
                  <a:srgbClr val="333399"/>
                </a:solidFill>
                <a:latin typeface="Franklin Gothic Book" pitchFamily="34" charset="0"/>
                <a:ea typeface="黑体" pitchFamily="2" charset="-122"/>
              </a:rPr>
              <a:t>5.1 </a:t>
            </a:r>
            <a:r>
              <a:rPr lang="zh-CN" altLang="en-US">
                <a:solidFill>
                  <a:srgbClr val="333399"/>
                </a:solidFill>
                <a:latin typeface="Franklin Gothic Book" pitchFamily="34" charset="0"/>
                <a:ea typeface="黑体" pitchFamily="2" charset="-122"/>
              </a:rPr>
              <a:t>存储管理的功能</a:t>
            </a:r>
          </a:p>
          <a:p>
            <a:pPr eaLnBrk="1" hangingPunct="1"/>
            <a:r>
              <a:rPr lang="en-US" altLang="zh-CN">
                <a:solidFill>
                  <a:srgbClr val="333399"/>
                </a:solidFill>
                <a:latin typeface="Franklin Gothic Book" pitchFamily="34" charset="0"/>
                <a:ea typeface="黑体" pitchFamily="2" charset="-122"/>
              </a:rPr>
              <a:t>5.2 </a:t>
            </a:r>
            <a:r>
              <a:rPr lang="zh-CN" altLang="en-US">
                <a:solidFill>
                  <a:srgbClr val="333399"/>
                </a:solidFill>
                <a:latin typeface="Franklin Gothic Book" pitchFamily="34" charset="0"/>
                <a:ea typeface="黑体" pitchFamily="2" charset="-122"/>
              </a:rPr>
              <a:t>分区存储管理</a:t>
            </a:r>
          </a:p>
          <a:p>
            <a:pPr eaLnBrk="1" hangingPunct="1"/>
            <a:r>
              <a:rPr lang="en-US" altLang="zh-CN">
                <a:solidFill>
                  <a:srgbClr val="333399"/>
                </a:solidFill>
                <a:latin typeface="Franklin Gothic Book" pitchFamily="34" charset="0"/>
                <a:ea typeface="黑体" pitchFamily="2" charset="-122"/>
              </a:rPr>
              <a:t>5.3</a:t>
            </a:r>
            <a:r>
              <a:rPr lang="zh-CN" altLang="en-US">
                <a:solidFill>
                  <a:srgbClr val="333399"/>
                </a:solidFill>
                <a:latin typeface="Franklin Gothic Book" pitchFamily="34" charset="0"/>
                <a:ea typeface="黑体" pitchFamily="2" charset="-122"/>
              </a:rPr>
              <a:t> 覆盖与交换技术</a:t>
            </a:r>
          </a:p>
          <a:p>
            <a:pPr eaLnBrk="1" hangingPunct="1"/>
            <a:r>
              <a:rPr lang="en-US" altLang="zh-CN">
                <a:solidFill>
                  <a:srgbClr val="C00000"/>
                </a:solidFill>
                <a:latin typeface="Franklin Gothic Book" pitchFamily="34" charset="0"/>
                <a:ea typeface="黑体" pitchFamily="2" charset="-122"/>
              </a:rPr>
              <a:t>5.4 </a:t>
            </a:r>
            <a:r>
              <a:rPr lang="zh-CN" altLang="en-US">
                <a:solidFill>
                  <a:srgbClr val="C00000"/>
                </a:solidFill>
                <a:latin typeface="Franklin Gothic Book" pitchFamily="34" charset="0"/>
                <a:ea typeface="黑体" pitchFamily="2" charset="-122"/>
              </a:rPr>
              <a:t>页式管理</a:t>
            </a:r>
          </a:p>
          <a:p>
            <a:pPr eaLnBrk="1" hangingPunct="1"/>
            <a:r>
              <a:rPr lang="en-US" altLang="zh-CN">
                <a:latin typeface="Franklin Gothic Book" pitchFamily="34" charset="0"/>
                <a:ea typeface="黑体" pitchFamily="2" charset="-122"/>
              </a:rPr>
              <a:t>5.5 </a:t>
            </a:r>
            <a:r>
              <a:rPr lang="zh-CN" altLang="en-US">
                <a:latin typeface="Franklin Gothic Book" pitchFamily="34" charset="0"/>
                <a:ea typeface="黑体" pitchFamily="2" charset="-122"/>
              </a:rPr>
              <a:t>段式与段页式管理</a:t>
            </a:r>
          </a:p>
          <a:p>
            <a:pPr eaLnBrk="1" hangingPunct="1"/>
            <a:r>
              <a:rPr lang="en-US" altLang="zh-CN">
                <a:latin typeface="Franklin Gothic Book" pitchFamily="34" charset="0"/>
                <a:ea typeface="黑体" pitchFamily="2" charset="-122"/>
              </a:rPr>
              <a:t>5.6 </a:t>
            </a:r>
            <a:r>
              <a:rPr lang="zh-CN" altLang="en-US">
                <a:latin typeface="Franklin Gothic Book" pitchFamily="34" charset="0"/>
                <a:ea typeface="黑体" pitchFamily="2" charset="-122"/>
              </a:rPr>
              <a:t>局部性原理和抖动问题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静态页式管理的数据结构</a:t>
            </a:r>
            <a:r>
              <a:rPr lang="en-US" altLang="zh-CN">
                <a:latin typeface="Franklin Gothic Medium" pitchFamily="34" charset="0"/>
                <a:ea typeface="微软雅黑" pitchFamily="34" charset="-122"/>
              </a:rPr>
              <a:t>(2/3)</a:t>
            </a:r>
          </a:p>
        </p:txBody>
      </p:sp>
      <p:sp>
        <p:nvSpPr>
          <p:cNvPr id="35843" name="Rectangle 3"/>
          <p:cNvSpPr>
            <a:spLocks noGrp="1"/>
          </p:cNvSpPr>
          <p:nvPr>
            <p:ph type="body" idx="4294967295"/>
          </p:nvPr>
        </p:nvSpPr>
        <p:spPr>
          <a:xfrm>
            <a:off x="1331913" y="1412875"/>
            <a:ext cx="7812087" cy="4686300"/>
          </a:xfrm>
        </p:spPr>
        <p:txBody>
          <a:bodyPr/>
          <a:lstStyle/>
          <a:p>
            <a:pPr eaLnBrk="1" hangingPunct="1"/>
            <a:r>
              <a:rPr lang="zh-CN" altLang="en-US">
                <a:latin typeface="Franklin Gothic Book" pitchFamily="34" charset="0"/>
                <a:ea typeface="黑体" pitchFamily="2" charset="-122"/>
              </a:rPr>
              <a:t>请求表</a:t>
            </a:r>
          </a:p>
          <a:p>
            <a:pPr lvl="1" eaLnBrk="1" hangingPunct="1"/>
            <a:r>
              <a:rPr lang="zh-CN" altLang="en-US">
                <a:latin typeface="Franklin Gothic Book" pitchFamily="34" charset="0"/>
                <a:ea typeface="黑体" pitchFamily="2" charset="-122"/>
              </a:rPr>
              <a:t>整个系统有一个请求表，描述系统内各个进程或作业页表的位置和大小，用于内存分配和地址转换，也可以结合到各进程的</a:t>
            </a:r>
            <a:r>
              <a:rPr lang="en-US" altLang="zh-CN">
                <a:latin typeface="Franklin Gothic Book" pitchFamily="34" charset="0"/>
                <a:ea typeface="黑体" pitchFamily="2" charset="-122"/>
              </a:rPr>
              <a:t>PCB</a:t>
            </a:r>
            <a:r>
              <a:rPr lang="zh-CN" altLang="en-US">
                <a:latin typeface="Franklin Gothic Book" pitchFamily="34" charset="0"/>
                <a:ea typeface="黑体" pitchFamily="2" charset="-122"/>
              </a:rPr>
              <a:t>里</a:t>
            </a:r>
          </a:p>
          <a:p>
            <a:pPr eaLnBrk="1" hangingPunct="1"/>
            <a:endParaRPr lang="zh-CN" altLang="en-US">
              <a:latin typeface="Franklin Gothic Book" pitchFamily="34" charset="0"/>
              <a:ea typeface="黑体" pitchFamily="2" charset="-122"/>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789363"/>
            <a:ext cx="7524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845" name="Rectangle 3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5846"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47" name="Rectangle 3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5848"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49"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50" name="Text Box 3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51" name="Text Box 3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5852" name="Text Box 4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5853" name="Rectangle 4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5854"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55" name="Rectangle 4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5856"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57"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58"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59" name="Text Box 4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5860" name="Text Box 4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5861" name="Text Box 4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5862" name="Text Box 5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5863" name="Rectangle 5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5864"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65" name="Rectangle 5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5866"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67"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68"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5869" name="Text Box 5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5870" name="Text Box 5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5871" name="Text Box 5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5872" name="Text Box 6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5873" name="Text Box 6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静态页式管理的数据结构</a:t>
            </a:r>
            <a:r>
              <a:rPr lang="en-US" altLang="zh-CN">
                <a:latin typeface="Franklin Gothic Medium" pitchFamily="34" charset="0"/>
                <a:ea typeface="微软雅黑" pitchFamily="34" charset="-122"/>
              </a:rPr>
              <a:t>(3/3)</a:t>
            </a:r>
          </a:p>
        </p:txBody>
      </p:sp>
      <p:sp>
        <p:nvSpPr>
          <p:cNvPr id="36867" name="Rectangle 3"/>
          <p:cNvSpPr>
            <a:spLocks noGrp="1"/>
          </p:cNvSpPr>
          <p:nvPr>
            <p:ph type="body" idx="4294967295"/>
          </p:nvPr>
        </p:nvSpPr>
        <p:spPr>
          <a:xfrm>
            <a:off x="1331913" y="1412875"/>
            <a:ext cx="7812087" cy="5445125"/>
          </a:xfrm>
        </p:spPr>
        <p:txBody>
          <a:bodyPr/>
          <a:lstStyle/>
          <a:p>
            <a:pPr eaLnBrk="1" hangingPunct="1"/>
            <a:r>
              <a:rPr lang="zh-CN" altLang="en-US" sz="2800">
                <a:latin typeface="Franklin Gothic Book" pitchFamily="34" charset="0"/>
                <a:ea typeface="黑体" pitchFamily="2" charset="-122"/>
              </a:rPr>
              <a:t>存储页面表</a:t>
            </a:r>
          </a:p>
          <a:p>
            <a:pPr lvl="1" eaLnBrk="1" hangingPunct="1"/>
            <a:r>
              <a:rPr lang="zh-CN" altLang="en-US" sz="2400">
                <a:latin typeface="Franklin Gothic Book" pitchFamily="34" charset="0"/>
                <a:ea typeface="黑体" pitchFamily="2" charset="-122"/>
              </a:rPr>
              <a:t>一个系统只有一张存储页面表。它指出内存各页面是否被分配，以及未分配页面的总数。</a:t>
            </a:r>
          </a:p>
          <a:p>
            <a:pPr lvl="1" eaLnBrk="1" hangingPunct="1"/>
            <a:r>
              <a:rPr lang="zh-CN" altLang="en-US" sz="2400">
                <a:latin typeface="Franklin Gothic Book" pitchFamily="34" charset="0"/>
                <a:ea typeface="黑体" pitchFamily="2" charset="-122"/>
              </a:rPr>
              <a:t>可选数据结构：位示图，空闲页面链表</a:t>
            </a:r>
          </a:p>
          <a:p>
            <a:pPr lvl="1" eaLnBrk="1" hangingPunct="1"/>
            <a:r>
              <a:rPr lang="zh-CN" altLang="en-US" sz="2400">
                <a:solidFill>
                  <a:srgbClr val="C00000"/>
                </a:solidFill>
                <a:latin typeface="Franklin Gothic Book" pitchFamily="34" charset="0"/>
                <a:ea typeface="黑体" pitchFamily="2" charset="-122"/>
              </a:rPr>
              <a:t>位示图</a:t>
            </a:r>
            <a:r>
              <a:rPr lang="zh-CN" altLang="en-US" sz="2400">
                <a:latin typeface="Franklin Gothic Book" pitchFamily="34" charset="0"/>
                <a:ea typeface="黑体" pitchFamily="2" charset="-122"/>
              </a:rPr>
              <a:t>：在内存中划分一块固定区域，每个单元的每个位代表一个页面，如果该页面已被分配，则对应比特位置</a:t>
            </a:r>
            <a:r>
              <a:rPr lang="en-US" altLang="zh-CN" sz="2400">
                <a:latin typeface="Franklin Gothic Book" pitchFamily="34" charset="0"/>
                <a:ea typeface="黑体" pitchFamily="2" charset="-122"/>
              </a:rPr>
              <a:t>1</a:t>
            </a:r>
            <a:r>
              <a:rPr lang="zh-CN" altLang="en-US" sz="2400">
                <a:latin typeface="Franklin Gothic Book" pitchFamily="34" charset="0"/>
                <a:ea typeface="黑体" pitchFamily="2" charset="-122"/>
              </a:rPr>
              <a:t>，否则置</a:t>
            </a:r>
            <a:r>
              <a:rPr lang="en-US" altLang="zh-CN" sz="2400">
                <a:latin typeface="Franklin Gothic Book" pitchFamily="34" charset="0"/>
                <a:ea typeface="黑体" pitchFamily="2" charset="-122"/>
              </a:rPr>
              <a:t>0</a:t>
            </a:r>
            <a:r>
              <a:rPr lang="zh-CN" altLang="en-US" sz="2400">
                <a:latin typeface="Franklin Gothic Book" pitchFamily="34" charset="0"/>
                <a:ea typeface="黑体" pitchFamily="2" charset="-122"/>
              </a:rPr>
              <a:t>。占据一部分内存容量。</a:t>
            </a:r>
          </a:p>
          <a:p>
            <a:pPr lvl="1" eaLnBrk="1" hangingPunct="1"/>
            <a:r>
              <a:rPr lang="zh-CN" altLang="en-US" sz="2400">
                <a:solidFill>
                  <a:srgbClr val="990000"/>
                </a:solidFill>
                <a:latin typeface="Franklin Gothic Book" pitchFamily="34" charset="0"/>
                <a:ea typeface="黑体" pitchFamily="2" charset="-122"/>
              </a:rPr>
              <a:t>存储页面表</a:t>
            </a:r>
            <a:r>
              <a:rPr lang="zh-CN" altLang="en-US" sz="2400">
                <a:latin typeface="Franklin Gothic Book" pitchFamily="34" charset="0"/>
                <a:ea typeface="黑体" pitchFamily="2" charset="-122"/>
              </a:rPr>
              <a:t>：队首页面的第一个单元和第二个单元分别放入空闲页面总数与指向下一个空闲页面的指针，其他页面的第一个单元中则分别放入指向下一个页面的指针。不占据额外的内存空间</a:t>
            </a:r>
          </a:p>
          <a:p>
            <a:pPr eaLnBrk="1" hangingPunct="1"/>
            <a:endParaRPr lang="zh-CN" altLang="en-US" sz="2800">
              <a:latin typeface="Franklin Gothic Book" pitchFamily="34" charset="0"/>
              <a:ea typeface="黑体" pitchFamily="2" charset="-122"/>
            </a:endParaRPr>
          </a:p>
        </p:txBody>
      </p:sp>
      <p:sp>
        <p:nvSpPr>
          <p:cNvPr id="36868"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6869"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70"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6871"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72"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73"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74"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6875"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6876"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6877"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78"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6879"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80"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81"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82"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6883"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6884"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6885"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6886"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6887"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88"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6889"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90"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91"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6892"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6893"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6894"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6895" name="Text Box 59"/>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6896" name="Text Box 60"/>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位示图</a:t>
            </a:r>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89138"/>
            <a:ext cx="781208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3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7893"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894" name="Rectangle 3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7895"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896"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897" name="Text Box 3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898" name="Text Box 3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7899" name="Text Box 4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7900" name="Rectangle 4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7901"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02" name="Rectangle 4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7903"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04"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05"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06" name="Text Box 4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7907" name="Text Box 4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7908" name="Text Box 4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7909" name="Text Box 5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7910" name="Rectangle 5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7911"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12" name="Rectangle 5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7913"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14"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15"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7916" name="Text Box 5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7917" name="Text Box 5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7918" name="Text Box 5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7919" name="Text Box 6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7920" name="Text Box 6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静态页式管理的内存分配</a:t>
            </a:r>
          </a:p>
        </p:txBody>
      </p:sp>
      <p:sp>
        <p:nvSpPr>
          <p:cNvPr id="38915" name="Rectangle 3"/>
          <p:cNvSpPr>
            <a:spLocks noGrp="1"/>
          </p:cNvSpPr>
          <p:nvPr>
            <p:ph type="body" idx="4294967295"/>
          </p:nvPr>
        </p:nvSpPr>
        <p:spPr>
          <a:xfrm>
            <a:off x="1187450" y="1412875"/>
            <a:ext cx="3960813" cy="5445125"/>
          </a:xfrm>
        </p:spPr>
        <p:txBody>
          <a:bodyPr/>
          <a:lstStyle/>
          <a:p>
            <a:pPr eaLnBrk="1" hangingPunct="1">
              <a:lnSpc>
                <a:spcPct val="90000"/>
              </a:lnSpc>
            </a:pPr>
            <a:r>
              <a:rPr lang="zh-CN" altLang="en-US" sz="2800">
                <a:latin typeface="Franklin Gothic Book" pitchFamily="34" charset="0"/>
                <a:ea typeface="黑体" pitchFamily="2" charset="-122"/>
              </a:rPr>
              <a:t>请求表给出进程或作业要求的页面数</a:t>
            </a:r>
          </a:p>
          <a:p>
            <a:pPr eaLnBrk="1" hangingPunct="1">
              <a:lnSpc>
                <a:spcPct val="90000"/>
              </a:lnSpc>
            </a:pPr>
            <a:r>
              <a:rPr lang="zh-CN" altLang="en-US" sz="2800">
                <a:latin typeface="Franklin Gothic Book" pitchFamily="34" charset="0"/>
                <a:ea typeface="黑体" pitchFamily="2" charset="-122"/>
              </a:rPr>
              <a:t>然后，由存储页面表检查是否有足够的空闲页面，如果没有，则本次无法分配</a:t>
            </a:r>
          </a:p>
          <a:p>
            <a:pPr eaLnBrk="1" hangingPunct="1">
              <a:lnSpc>
                <a:spcPct val="90000"/>
              </a:lnSpc>
            </a:pPr>
            <a:r>
              <a:rPr lang="zh-CN" altLang="en-US" sz="2800">
                <a:latin typeface="Franklin Gothic Book" pitchFamily="34" charset="0"/>
                <a:ea typeface="黑体" pitchFamily="2" charset="-122"/>
              </a:rPr>
              <a:t>如果有则首先分配设置页表，并填写请求表中的相应表项后，按一定的查找算法搜索出所要求的空闲页面，并将对应的页面号填入页表中</a:t>
            </a:r>
          </a:p>
        </p:txBody>
      </p:sp>
      <p:pic>
        <p:nvPicPr>
          <p:cNvPr id="38916" name="Picture 4" descr="e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1484313"/>
            <a:ext cx="374650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3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8918"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19" name="Rectangle 3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8920"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21"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22" name="Text Box 3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23" name="Text Box 3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8924" name="Text Box 4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8925" name="Rectangle 4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8926"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27" name="Rectangle 4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8928"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29"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30"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31" name="Text Box 4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8932" name="Text Box 4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8933" name="Text Box 4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8934" name="Text Box 5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8935" name="Rectangle 5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8936"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37" name="Rectangle 5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8938"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39"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40"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8941" name="Text Box 5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8942" name="Text Box 5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8943" name="Text Box 5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8944" name="Text Box 6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8945" name="Text Box 6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静态页式管理的内存回收</a:t>
            </a:r>
          </a:p>
        </p:txBody>
      </p:sp>
      <p:sp>
        <p:nvSpPr>
          <p:cNvPr id="39939" name="Rectangle 3"/>
          <p:cNvSpPr>
            <a:spLocks noGrp="1"/>
          </p:cNvSpPr>
          <p:nvPr>
            <p:ph type="body" idx="4294967295"/>
          </p:nvPr>
        </p:nvSpPr>
        <p:spPr/>
        <p:txBody>
          <a:bodyPr/>
          <a:lstStyle/>
          <a:p>
            <a:pPr eaLnBrk="1" hangingPunct="1"/>
            <a:r>
              <a:rPr lang="zh-CN" altLang="en-US">
                <a:latin typeface="Franklin Gothic Book" pitchFamily="34" charset="0"/>
                <a:ea typeface="黑体" pitchFamily="2" charset="-122"/>
              </a:rPr>
              <a:t>当进程执行完毕时，拆除对应的页表，并</a:t>
            </a:r>
          </a:p>
          <a:p>
            <a:pPr eaLnBrk="1" hangingPunct="1">
              <a:buFont typeface="Wingdings 2" pitchFamily="18" charset="2"/>
              <a:buNone/>
            </a:pPr>
            <a:r>
              <a:rPr lang="zh-CN" altLang="en-US">
                <a:latin typeface="Franklin Gothic Book" pitchFamily="34" charset="0"/>
                <a:ea typeface="黑体" pitchFamily="2" charset="-122"/>
              </a:rPr>
              <a:t>把页表中的各页面插入存储页面表即可</a:t>
            </a:r>
          </a:p>
        </p:txBody>
      </p:sp>
      <p:sp>
        <p:nvSpPr>
          <p:cNvPr id="39940"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9941"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42"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9943"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44"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45"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46"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9947"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9948"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9949"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50"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9951"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52"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53"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54"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39955"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39956"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39957"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39958"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9959"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60"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39961"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62"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63"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39964"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39965"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39966"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39967" name="Text Box 59"/>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39968" name="Text Box 60"/>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地址变换</a:t>
            </a:r>
          </a:p>
        </p:txBody>
      </p:sp>
      <p:sp>
        <p:nvSpPr>
          <p:cNvPr id="40963"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指令所给出地址分为两部分：逻辑页号，页内偏移地址</a:t>
            </a:r>
          </a:p>
          <a:p>
            <a:pPr eaLnBrk="1" hangingPunct="1"/>
            <a:r>
              <a:rPr lang="zh-CN" altLang="en-US">
                <a:latin typeface="Franklin Gothic Book" pitchFamily="34" charset="0"/>
                <a:ea typeface="黑体" pitchFamily="2" charset="-122"/>
              </a:rPr>
              <a:t>地址变换：查进程页表，得物理页号－</a:t>
            </a:r>
            <a:r>
              <a:rPr lang="en-US" altLang="zh-CN">
                <a:latin typeface="Franklin Gothic Book" pitchFamily="34" charset="0"/>
                <a:ea typeface="黑体" pitchFamily="2" charset="-122"/>
              </a:rPr>
              <a:t>&gt;</a:t>
            </a:r>
            <a:r>
              <a:rPr lang="zh-CN" altLang="en-US">
                <a:latin typeface="Franklin Gothic Book" pitchFamily="34" charset="0"/>
                <a:ea typeface="黑体" pitchFamily="2" charset="-122"/>
              </a:rPr>
              <a:t>物理地址</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644900"/>
            <a:ext cx="78851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5516563"/>
            <a:ext cx="5903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3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0967"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68" name="Rectangle 3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0969"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70" name="Text Box 3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71" name="Text Box 3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72" name="Text Box 4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0973" name="Text Box 4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0974" name="Rectangle 4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0975"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76" name="Rectangle 4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0977"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78"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79" name="Text Box 4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80" name="Text Box 4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0981" name="Text Box 4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0982" name="Text Box 5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0983" name="Text Box 5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0984" name="Rectangle 5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0985"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86" name="Rectangle 5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0987"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88"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89" name="Text Box 5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0990" name="Text Box 5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0991" name="Text Box 5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0992" name="Text Box 6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0993" name="Text Box 61"/>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0994" name="Text Box 62"/>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地址映射图示</a:t>
            </a:r>
          </a:p>
        </p:txBody>
      </p:sp>
      <p:pic>
        <p:nvPicPr>
          <p:cNvPr id="41987" name="Picture 4" descr="e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6767513"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18"/>
          <p:cNvSpPr txBox="1">
            <a:spLocks noChangeArrowheads="1"/>
          </p:cNvSpPr>
          <p:nvPr/>
        </p:nvSpPr>
        <p:spPr bwMode="auto">
          <a:xfrm>
            <a:off x="7812088" y="1628775"/>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zh-CN" altLang="en-US" sz="1800" b="1">
                <a:solidFill>
                  <a:srgbClr val="9900CC"/>
                </a:solidFill>
                <a:latin typeface="Times New Roman" pitchFamily="18" charset="0"/>
              </a:rPr>
              <a:t>虚地址</a:t>
            </a:r>
          </a:p>
        </p:txBody>
      </p:sp>
      <p:pic>
        <p:nvPicPr>
          <p:cNvPr id="4198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1916113"/>
            <a:ext cx="15478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9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3068638"/>
            <a:ext cx="1692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91"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1992"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1993"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1994"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1995"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1996"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1997" name="Text Box 46"/>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1998" name="Text Box 47"/>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1999" name="Rectangle 4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2000" name="Text Box 4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01" name="Rectangle 5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2002"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03"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04"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05" name="Text Box 54"/>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2006" name="Text Box 55"/>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2007" name="Text Box 56"/>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2008" name="Text Box 57"/>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2009" name="Rectangle 5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2010" name="Text Box 5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11" name="Rectangle 6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2012" name="Text Box 6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13" name="Text Box 6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14" name="Text Box 6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2015" name="Text Box 64"/>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2016" name="Text Box 65"/>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2017" name="Text Box 66"/>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2018" name="Text Box 67"/>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2019" name="Text Box 68"/>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
        <p:nvSpPr>
          <p:cNvPr id="42020" name="AutoShape 30"/>
          <p:cNvSpPr>
            <a:spLocks noChangeArrowheads="1"/>
          </p:cNvSpPr>
          <p:nvPr/>
        </p:nvSpPr>
        <p:spPr bwMode="auto">
          <a:xfrm>
            <a:off x="250825" y="4581525"/>
            <a:ext cx="4103688" cy="2276475"/>
          </a:xfrm>
          <a:prstGeom prst="wedgeRoundRectCallout">
            <a:avLst>
              <a:gd name="adj1" fmla="val -7602"/>
              <a:gd name="adj2" fmla="val -148954"/>
              <a:gd name="adj3" fmla="val 16667"/>
            </a:avLst>
          </a:prstGeom>
          <a:solidFill>
            <a:srgbClr val="FF99CC"/>
          </a:solidFill>
          <a:ln w="9525" algn="ctr">
            <a:solidFill>
              <a:schemeClr val="tx1"/>
            </a:solidFill>
            <a:miter lim="800000"/>
            <a:headEnd/>
            <a:tailEnd/>
          </a:ln>
        </p:spPr>
        <p:txBody>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endParaRPr lang="zh-CN" altLang="en-US" sz="1800">
              <a:solidFill>
                <a:schemeClr val="tx1"/>
              </a:solidFill>
              <a:latin typeface="Times New Roman" pitchFamily="18" charset="0"/>
            </a:endParaRPr>
          </a:p>
        </p:txBody>
      </p:sp>
      <p:grpSp>
        <p:nvGrpSpPr>
          <p:cNvPr id="42021" name="Group 39"/>
          <p:cNvGrpSpPr>
            <a:grpSpLocks/>
          </p:cNvGrpSpPr>
          <p:nvPr/>
        </p:nvGrpSpPr>
        <p:grpSpPr bwMode="auto">
          <a:xfrm>
            <a:off x="684213" y="4581525"/>
            <a:ext cx="2881312" cy="2087563"/>
            <a:chOff x="1383" y="1252"/>
            <a:chExt cx="2948" cy="2087"/>
          </a:xfrm>
        </p:grpSpPr>
        <p:sp>
          <p:nvSpPr>
            <p:cNvPr id="42022" name="Rectangle 31"/>
            <p:cNvSpPr>
              <a:spLocks noChangeArrowheads="1"/>
            </p:cNvSpPr>
            <p:nvPr/>
          </p:nvSpPr>
          <p:spPr bwMode="auto">
            <a:xfrm>
              <a:off x="1383" y="1797"/>
              <a:ext cx="1361" cy="317"/>
            </a:xfrm>
            <a:prstGeom prst="rect">
              <a:avLst/>
            </a:prstGeom>
            <a:solidFill>
              <a:srgbClr val="CCFFFF"/>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页表长度</a:t>
              </a:r>
            </a:p>
          </p:txBody>
        </p:sp>
        <p:sp>
          <p:nvSpPr>
            <p:cNvPr id="42023" name="Rectangle 32"/>
            <p:cNvSpPr>
              <a:spLocks noChangeArrowheads="1"/>
            </p:cNvSpPr>
            <p:nvPr/>
          </p:nvSpPr>
          <p:spPr bwMode="auto">
            <a:xfrm>
              <a:off x="2744" y="1797"/>
              <a:ext cx="1542" cy="317"/>
            </a:xfrm>
            <a:prstGeom prst="rect">
              <a:avLst/>
            </a:prstGeom>
            <a:solidFill>
              <a:srgbClr val="FFFF99"/>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页表始址</a:t>
              </a:r>
            </a:p>
          </p:txBody>
        </p:sp>
        <p:sp>
          <p:nvSpPr>
            <p:cNvPr id="42024" name="Text Box 33"/>
            <p:cNvSpPr txBox="1">
              <a:spLocks noChangeArrowheads="1"/>
            </p:cNvSpPr>
            <p:nvPr/>
          </p:nvSpPr>
          <p:spPr bwMode="auto">
            <a:xfrm>
              <a:off x="2020" y="1252"/>
              <a:ext cx="1949"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50000"/>
                </a:spcBef>
                <a:buClrTx/>
                <a:buSzTx/>
                <a:buFontTx/>
                <a:buNone/>
              </a:pPr>
              <a:r>
                <a:rPr lang="zh-CN" altLang="en-US" sz="2400" b="1">
                  <a:solidFill>
                    <a:schemeClr val="tx1"/>
                  </a:solidFill>
                  <a:latin typeface="Times New Roman" pitchFamily="18" charset="0"/>
                </a:rPr>
                <a:t>控制寄存器</a:t>
              </a:r>
            </a:p>
          </p:txBody>
        </p:sp>
        <p:sp>
          <p:nvSpPr>
            <p:cNvPr id="42025" name="Rectangle 34"/>
            <p:cNvSpPr>
              <a:spLocks noChangeArrowheads="1"/>
            </p:cNvSpPr>
            <p:nvPr/>
          </p:nvSpPr>
          <p:spPr bwMode="auto">
            <a:xfrm>
              <a:off x="1428" y="3022"/>
              <a:ext cx="1361" cy="317"/>
            </a:xfrm>
            <a:prstGeom prst="rect">
              <a:avLst/>
            </a:prstGeom>
            <a:solidFill>
              <a:srgbClr val="339966"/>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长度</a:t>
              </a:r>
            </a:p>
          </p:txBody>
        </p:sp>
        <p:sp>
          <p:nvSpPr>
            <p:cNvPr id="42026" name="Rectangle 35"/>
            <p:cNvSpPr>
              <a:spLocks noChangeArrowheads="1"/>
            </p:cNvSpPr>
            <p:nvPr/>
          </p:nvSpPr>
          <p:spPr bwMode="auto">
            <a:xfrm>
              <a:off x="2789" y="3022"/>
              <a:ext cx="1542" cy="317"/>
            </a:xfrm>
            <a:prstGeom prst="rect">
              <a:avLst/>
            </a:prstGeom>
            <a:solidFill>
              <a:srgbClr val="FFCC00"/>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首地址</a:t>
              </a:r>
            </a:p>
          </p:txBody>
        </p:sp>
        <p:sp>
          <p:nvSpPr>
            <p:cNvPr id="42027" name="Text Box 36"/>
            <p:cNvSpPr txBox="1">
              <a:spLocks noChangeArrowheads="1"/>
            </p:cNvSpPr>
            <p:nvPr/>
          </p:nvSpPr>
          <p:spPr bwMode="auto">
            <a:xfrm>
              <a:off x="1927" y="2660"/>
              <a:ext cx="1951"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50000"/>
                </a:spcBef>
                <a:buClrTx/>
                <a:buSzTx/>
                <a:buFontTx/>
                <a:buNone/>
              </a:pPr>
              <a:r>
                <a:rPr lang="zh-CN" altLang="en-US" sz="2400" b="1">
                  <a:solidFill>
                    <a:schemeClr val="tx1"/>
                  </a:solidFill>
                  <a:latin typeface="Times New Roman" pitchFamily="18" charset="0"/>
                </a:rPr>
                <a:t>页表</a:t>
              </a:r>
            </a:p>
          </p:txBody>
        </p:sp>
        <p:sp>
          <p:nvSpPr>
            <p:cNvPr id="42028" name="AutoShape 37"/>
            <p:cNvSpPr>
              <a:spLocks noChangeArrowheads="1"/>
            </p:cNvSpPr>
            <p:nvPr/>
          </p:nvSpPr>
          <p:spPr bwMode="auto">
            <a:xfrm>
              <a:off x="1973" y="2160"/>
              <a:ext cx="499" cy="816"/>
            </a:xfrm>
            <a:prstGeom prst="upArrow">
              <a:avLst>
                <a:gd name="adj1" fmla="val 50000"/>
                <a:gd name="adj2" fmla="val 40882"/>
              </a:avLst>
            </a:prstGeom>
            <a:solidFill>
              <a:schemeClr val="accent1"/>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2029" name="AutoShape 38"/>
            <p:cNvSpPr>
              <a:spLocks noChangeArrowheads="1"/>
            </p:cNvSpPr>
            <p:nvPr/>
          </p:nvSpPr>
          <p:spPr bwMode="auto">
            <a:xfrm>
              <a:off x="3334" y="2160"/>
              <a:ext cx="499" cy="816"/>
            </a:xfrm>
            <a:prstGeom prst="upArrow">
              <a:avLst>
                <a:gd name="adj1" fmla="val 50000"/>
                <a:gd name="adj2" fmla="val 40882"/>
              </a:avLst>
            </a:prstGeom>
            <a:solidFill>
              <a:schemeClr val="accent1"/>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地址变换示例（</a:t>
            </a:r>
            <a:r>
              <a:rPr lang="en-US" altLang="zh-CN">
                <a:latin typeface="Franklin Gothic Medium" pitchFamily="34" charset="0"/>
                <a:ea typeface="微软雅黑" pitchFamily="34" charset="-122"/>
              </a:rPr>
              <a:t>1/2</a:t>
            </a:r>
            <a:r>
              <a:rPr lang="zh-CN" altLang="en-US">
                <a:latin typeface="Franklin Gothic Medium" pitchFamily="34" charset="0"/>
                <a:ea typeface="微软雅黑" pitchFamily="34" charset="-122"/>
              </a:rPr>
              <a:t>）</a:t>
            </a:r>
          </a:p>
        </p:txBody>
      </p:sp>
      <p:pic>
        <p:nvPicPr>
          <p:cNvPr id="43011" name="Picture 4" descr="e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933575"/>
            <a:ext cx="50768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33"/>
          <p:cNvSpPr txBox="1">
            <a:spLocks noChangeArrowheads="1"/>
          </p:cNvSpPr>
          <p:nvPr/>
        </p:nvSpPr>
        <p:spPr bwMode="auto">
          <a:xfrm>
            <a:off x="1403350" y="2420938"/>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2400">
                <a:solidFill>
                  <a:srgbClr val="333399"/>
                </a:solidFill>
                <a:latin typeface="Times New Roman" pitchFamily="18" charset="0"/>
              </a:rPr>
              <a:t>100 LOAD 1, 2500</a:t>
            </a:r>
          </a:p>
        </p:txBody>
      </p:sp>
      <p:sp>
        <p:nvSpPr>
          <p:cNvPr id="43013" name="AutoShape 34"/>
          <p:cNvSpPr>
            <a:spLocks noChangeArrowheads="1"/>
          </p:cNvSpPr>
          <p:nvPr/>
        </p:nvSpPr>
        <p:spPr bwMode="auto">
          <a:xfrm>
            <a:off x="1763713" y="1700213"/>
            <a:ext cx="1728787" cy="504825"/>
          </a:xfrm>
          <a:prstGeom prst="wedgeRoundRectCallout">
            <a:avLst>
              <a:gd name="adj1" fmla="val -50458"/>
              <a:gd name="adj2" fmla="val 109750"/>
              <a:gd name="adj3" fmla="val 16667"/>
            </a:avLst>
          </a:prstGeom>
          <a:solidFill>
            <a:srgbClr val="00CCFF"/>
          </a:solidFill>
          <a:ln w="9525" algn="ctr">
            <a:solidFill>
              <a:schemeClr val="tx1"/>
            </a:solidFill>
            <a:miter lim="800000"/>
            <a:headEnd/>
            <a:tailEnd/>
          </a:ln>
        </p:spPr>
        <p:txBody>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000">
                <a:solidFill>
                  <a:schemeClr val="tx1"/>
                </a:solidFill>
                <a:latin typeface="Times New Roman" pitchFamily="18" charset="0"/>
              </a:rPr>
              <a:t>虚地址</a:t>
            </a:r>
          </a:p>
        </p:txBody>
      </p:sp>
      <p:sp>
        <p:nvSpPr>
          <p:cNvPr id="43014" name="AutoShape 35"/>
          <p:cNvSpPr>
            <a:spLocks noChangeArrowheads="1"/>
          </p:cNvSpPr>
          <p:nvPr/>
        </p:nvSpPr>
        <p:spPr bwMode="auto">
          <a:xfrm>
            <a:off x="1619250" y="2781300"/>
            <a:ext cx="360363" cy="792163"/>
          </a:xfrm>
          <a:prstGeom prst="downArrow">
            <a:avLst>
              <a:gd name="adj1" fmla="val 50000"/>
              <a:gd name="adj2" fmla="val 54956"/>
            </a:avLst>
          </a:prstGeom>
          <a:solidFill>
            <a:srgbClr val="FFCCFF"/>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15" name="Rectangle 36"/>
          <p:cNvSpPr>
            <a:spLocks noChangeArrowheads="1"/>
          </p:cNvSpPr>
          <p:nvPr/>
        </p:nvSpPr>
        <p:spPr bwMode="auto">
          <a:xfrm>
            <a:off x="1979613" y="2852738"/>
            <a:ext cx="1296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1800">
                <a:solidFill>
                  <a:srgbClr val="FF6600"/>
                </a:solidFill>
                <a:latin typeface="Times New Roman" pitchFamily="18" charset="0"/>
              </a:rPr>
              <a:t>页大小为</a:t>
            </a:r>
            <a:r>
              <a:rPr lang="en-US" altLang="zh-CN" sz="1800">
                <a:solidFill>
                  <a:srgbClr val="FF6600"/>
                </a:solidFill>
                <a:latin typeface="Times New Roman" pitchFamily="18" charset="0"/>
              </a:rPr>
              <a:t>1K</a:t>
            </a:r>
          </a:p>
        </p:txBody>
      </p:sp>
      <p:sp>
        <p:nvSpPr>
          <p:cNvPr id="43016" name="Rectangle 37"/>
          <p:cNvSpPr>
            <a:spLocks noChangeArrowheads="1"/>
          </p:cNvSpPr>
          <p:nvPr/>
        </p:nvSpPr>
        <p:spPr bwMode="auto">
          <a:xfrm>
            <a:off x="1331913" y="3500438"/>
            <a:ext cx="1800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a:solidFill>
                  <a:srgbClr val="333399"/>
                </a:solidFill>
                <a:latin typeface="Times New Roman" pitchFamily="18" charset="0"/>
              </a:rPr>
              <a:t>该语句在页</a:t>
            </a:r>
            <a:r>
              <a:rPr lang="en-US" altLang="zh-CN" sz="2400">
                <a:solidFill>
                  <a:srgbClr val="333399"/>
                </a:solidFill>
                <a:latin typeface="Times New Roman" pitchFamily="18" charset="0"/>
              </a:rPr>
              <a:t>0</a:t>
            </a:r>
            <a:r>
              <a:rPr lang="zh-CN" altLang="en-US" sz="2400">
                <a:solidFill>
                  <a:srgbClr val="333399"/>
                </a:solidFill>
                <a:latin typeface="Times New Roman" pitchFamily="18" charset="0"/>
              </a:rPr>
              <a:t>内</a:t>
            </a:r>
          </a:p>
        </p:txBody>
      </p:sp>
      <p:sp>
        <p:nvSpPr>
          <p:cNvPr id="43017" name="AutoShape 39"/>
          <p:cNvSpPr>
            <a:spLocks noChangeArrowheads="1"/>
          </p:cNvSpPr>
          <p:nvPr/>
        </p:nvSpPr>
        <p:spPr bwMode="auto">
          <a:xfrm rot="-658251">
            <a:off x="3348038" y="3500438"/>
            <a:ext cx="1871662" cy="431800"/>
          </a:xfrm>
          <a:prstGeom prst="rightArrow">
            <a:avLst>
              <a:gd name="adj1" fmla="val 50000"/>
              <a:gd name="adj2" fmla="val 108364"/>
            </a:avLst>
          </a:prstGeom>
          <a:solidFill>
            <a:schemeClr val="accent1"/>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18" name="AutoShape 40"/>
          <p:cNvSpPr>
            <a:spLocks noChangeArrowheads="1"/>
          </p:cNvSpPr>
          <p:nvPr/>
        </p:nvSpPr>
        <p:spPr bwMode="auto">
          <a:xfrm>
            <a:off x="1619250" y="4005263"/>
            <a:ext cx="360363" cy="792162"/>
          </a:xfrm>
          <a:prstGeom prst="downArrow">
            <a:avLst>
              <a:gd name="adj1" fmla="val 50000"/>
              <a:gd name="adj2" fmla="val 54956"/>
            </a:avLst>
          </a:prstGeom>
          <a:solidFill>
            <a:srgbClr val="FFCCFF"/>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19" name="Rectangle 42"/>
          <p:cNvSpPr>
            <a:spLocks noChangeArrowheads="1"/>
          </p:cNvSpPr>
          <p:nvPr/>
        </p:nvSpPr>
        <p:spPr bwMode="auto">
          <a:xfrm>
            <a:off x="1763713" y="3933825"/>
            <a:ext cx="23034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a:solidFill>
                  <a:srgbClr val="FF6600"/>
                </a:solidFill>
                <a:latin typeface="Times New Roman" pitchFamily="18" charset="0"/>
              </a:rPr>
              <a:t>物理页面</a:t>
            </a:r>
            <a:r>
              <a:rPr lang="en-US" altLang="zh-CN" sz="2400">
                <a:solidFill>
                  <a:srgbClr val="FF6600"/>
                </a:solidFill>
                <a:latin typeface="Times New Roman" pitchFamily="18" charset="0"/>
              </a:rPr>
              <a:t>P=2</a:t>
            </a:r>
          </a:p>
          <a:p>
            <a:pPr algn="ctr" eaLnBrk="1" hangingPunct="1">
              <a:spcBef>
                <a:spcPct val="0"/>
              </a:spcBef>
              <a:buClrTx/>
              <a:buSzTx/>
              <a:buFontTx/>
              <a:buNone/>
            </a:pPr>
            <a:r>
              <a:rPr lang="zh-CN" altLang="en-US" sz="1800">
                <a:solidFill>
                  <a:srgbClr val="FF6600"/>
                </a:solidFill>
                <a:latin typeface="Times New Roman" pitchFamily="18" charset="0"/>
              </a:rPr>
              <a:t>页内偏移</a:t>
            </a:r>
            <a:r>
              <a:rPr lang="en-US" altLang="zh-CN" sz="1800">
                <a:solidFill>
                  <a:srgbClr val="FF6600"/>
                </a:solidFill>
                <a:latin typeface="Times New Roman" pitchFamily="18" charset="0"/>
              </a:rPr>
              <a:t>w=100</a:t>
            </a:r>
          </a:p>
        </p:txBody>
      </p:sp>
      <p:sp>
        <p:nvSpPr>
          <p:cNvPr id="43020" name="Rectangle 43"/>
          <p:cNvSpPr>
            <a:spLocks noChangeArrowheads="1"/>
          </p:cNvSpPr>
          <p:nvPr/>
        </p:nvSpPr>
        <p:spPr bwMode="auto">
          <a:xfrm>
            <a:off x="1116013" y="5229225"/>
            <a:ext cx="40322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a:solidFill>
                  <a:srgbClr val="C00000"/>
                </a:solidFill>
                <a:latin typeface="Times New Roman" pitchFamily="18" charset="0"/>
              </a:rPr>
              <a:t>物理地址</a:t>
            </a:r>
            <a:r>
              <a:rPr lang="en-US" altLang="zh-CN" sz="2400">
                <a:solidFill>
                  <a:srgbClr val="C00000"/>
                </a:solidFill>
                <a:latin typeface="Times New Roman" pitchFamily="18" charset="0"/>
              </a:rPr>
              <a:t>=2*1024+100=2148</a:t>
            </a:r>
          </a:p>
        </p:txBody>
      </p:sp>
      <p:sp>
        <p:nvSpPr>
          <p:cNvPr id="43021" name="Rectangle 45"/>
          <p:cNvSpPr>
            <a:spLocks noChangeArrowheads="1"/>
          </p:cNvSpPr>
          <p:nvPr/>
        </p:nvSpPr>
        <p:spPr bwMode="auto">
          <a:xfrm>
            <a:off x="1908175" y="4797425"/>
            <a:ext cx="1008063" cy="431800"/>
          </a:xfrm>
          <a:prstGeom prst="rect">
            <a:avLst/>
          </a:prstGeom>
          <a:solidFill>
            <a:srgbClr val="FF99CC"/>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a:solidFill>
                  <a:schemeClr val="tx1"/>
                </a:solidFill>
                <a:latin typeface="Times New Roman" pitchFamily="18" charset="0"/>
              </a:rPr>
              <a:t>100</a:t>
            </a:r>
          </a:p>
        </p:txBody>
      </p:sp>
      <p:sp>
        <p:nvSpPr>
          <p:cNvPr id="43022" name="Rectangle 4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23" name="Text Box 4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24" name="Rectangle 4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25" name="Text Box 4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26" name="Text Box 5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27"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28" name="Text Box 5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3029" name="Text Box 5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3030" name="Rectangle 5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31"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32" name="Rectangle 5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33" name="Text Box 5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34" name="Text Box 5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35" name="Text Box 5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36" name="Text Box 60"/>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3037" name="Text Box 61"/>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3038" name="Text Box 62"/>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3039" name="Text Box 63"/>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3040" name="Rectangle 6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41" name="Text Box 6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42" name="Rectangle 6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3043" name="Text Box 6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44" name="Text Box 6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45" name="Text Box 6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3046" name="Text Box 70"/>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3047" name="Text Box 71"/>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3048" name="Text Box 72"/>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3049" name="Text Box 73"/>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3050" name="Text Box 74"/>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地址变换示例（</a:t>
            </a:r>
            <a:r>
              <a:rPr lang="en-US" altLang="zh-CN">
                <a:latin typeface="Franklin Gothic Medium" pitchFamily="34" charset="0"/>
                <a:ea typeface="微软雅黑" pitchFamily="34" charset="-122"/>
              </a:rPr>
              <a:t>1/2</a:t>
            </a:r>
            <a:r>
              <a:rPr lang="zh-CN" altLang="en-US">
                <a:latin typeface="Franklin Gothic Medium" pitchFamily="34" charset="0"/>
                <a:ea typeface="微软雅黑" pitchFamily="34" charset="-122"/>
              </a:rPr>
              <a:t>）</a:t>
            </a:r>
          </a:p>
        </p:txBody>
      </p:sp>
      <p:pic>
        <p:nvPicPr>
          <p:cNvPr id="44035" name="Picture 3" descr="e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933575"/>
            <a:ext cx="50768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32"/>
          <p:cNvSpPr txBox="1">
            <a:spLocks noChangeArrowheads="1"/>
          </p:cNvSpPr>
          <p:nvPr/>
        </p:nvSpPr>
        <p:spPr bwMode="auto">
          <a:xfrm>
            <a:off x="1403350" y="2420938"/>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2400">
                <a:solidFill>
                  <a:srgbClr val="333399"/>
                </a:solidFill>
                <a:latin typeface="Times New Roman" pitchFamily="18" charset="0"/>
              </a:rPr>
              <a:t>100 LOAD 1, 2500</a:t>
            </a:r>
          </a:p>
        </p:txBody>
      </p:sp>
      <p:sp>
        <p:nvSpPr>
          <p:cNvPr id="44037" name="AutoShape 33"/>
          <p:cNvSpPr>
            <a:spLocks noChangeArrowheads="1"/>
          </p:cNvSpPr>
          <p:nvPr/>
        </p:nvSpPr>
        <p:spPr bwMode="auto">
          <a:xfrm>
            <a:off x="1763713" y="1700213"/>
            <a:ext cx="1728787" cy="504825"/>
          </a:xfrm>
          <a:prstGeom prst="wedgeRoundRectCallout">
            <a:avLst>
              <a:gd name="adj1" fmla="val 40083"/>
              <a:gd name="adj2" fmla="val 112579"/>
              <a:gd name="adj3" fmla="val 16667"/>
            </a:avLst>
          </a:prstGeom>
          <a:solidFill>
            <a:srgbClr val="00CCFF"/>
          </a:solidFill>
          <a:ln w="9525" algn="ctr">
            <a:solidFill>
              <a:schemeClr val="tx1"/>
            </a:solidFill>
            <a:miter lim="800000"/>
            <a:headEnd/>
            <a:tailEnd/>
          </a:ln>
        </p:spPr>
        <p:txBody>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000">
                <a:solidFill>
                  <a:schemeClr val="tx1"/>
                </a:solidFill>
                <a:latin typeface="Times New Roman" pitchFamily="18" charset="0"/>
              </a:rPr>
              <a:t>虚地址</a:t>
            </a:r>
          </a:p>
        </p:txBody>
      </p:sp>
      <p:sp>
        <p:nvSpPr>
          <p:cNvPr id="44038" name="AutoShape 34"/>
          <p:cNvSpPr>
            <a:spLocks noChangeArrowheads="1"/>
          </p:cNvSpPr>
          <p:nvPr/>
        </p:nvSpPr>
        <p:spPr bwMode="auto">
          <a:xfrm>
            <a:off x="3276600" y="2924175"/>
            <a:ext cx="360363" cy="792163"/>
          </a:xfrm>
          <a:prstGeom prst="downArrow">
            <a:avLst>
              <a:gd name="adj1" fmla="val 50000"/>
              <a:gd name="adj2" fmla="val 54956"/>
            </a:avLst>
          </a:prstGeom>
          <a:solidFill>
            <a:srgbClr val="FFCCFF"/>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39" name="Rectangle 35"/>
          <p:cNvSpPr>
            <a:spLocks noChangeArrowheads="1"/>
          </p:cNvSpPr>
          <p:nvPr/>
        </p:nvSpPr>
        <p:spPr bwMode="auto">
          <a:xfrm>
            <a:off x="1979613" y="2924175"/>
            <a:ext cx="1296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1800">
                <a:solidFill>
                  <a:srgbClr val="FF6600"/>
                </a:solidFill>
                <a:latin typeface="Times New Roman" pitchFamily="18" charset="0"/>
              </a:rPr>
              <a:t>页大小为</a:t>
            </a:r>
            <a:r>
              <a:rPr lang="en-US" altLang="zh-CN" sz="1800">
                <a:solidFill>
                  <a:srgbClr val="FF6600"/>
                </a:solidFill>
                <a:latin typeface="Times New Roman" pitchFamily="18" charset="0"/>
              </a:rPr>
              <a:t>1K</a:t>
            </a:r>
          </a:p>
        </p:txBody>
      </p:sp>
      <p:sp>
        <p:nvSpPr>
          <p:cNvPr id="44040" name="Rectangle 36"/>
          <p:cNvSpPr>
            <a:spLocks noChangeArrowheads="1"/>
          </p:cNvSpPr>
          <p:nvPr/>
        </p:nvSpPr>
        <p:spPr bwMode="auto">
          <a:xfrm>
            <a:off x="2268538" y="3573463"/>
            <a:ext cx="1800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a:solidFill>
                  <a:srgbClr val="333399"/>
                </a:solidFill>
                <a:latin typeface="Times New Roman" pitchFamily="18" charset="0"/>
              </a:rPr>
              <a:t>该地址在页</a:t>
            </a:r>
            <a:r>
              <a:rPr lang="en-US" altLang="zh-CN" sz="2400">
                <a:solidFill>
                  <a:srgbClr val="333399"/>
                </a:solidFill>
                <a:latin typeface="Times New Roman" pitchFamily="18" charset="0"/>
              </a:rPr>
              <a:t>2</a:t>
            </a:r>
            <a:r>
              <a:rPr lang="zh-CN" altLang="en-US" sz="2400">
                <a:solidFill>
                  <a:srgbClr val="333399"/>
                </a:solidFill>
                <a:latin typeface="Times New Roman" pitchFamily="18" charset="0"/>
              </a:rPr>
              <a:t>内</a:t>
            </a:r>
          </a:p>
        </p:txBody>
      </p:sp>
      <p:sp>
        <p:nvSpPr>
          <p:cNvPr id="44041" name="AutoShape 37"/>
          <p:cNvSpPr>
            <a:spLocks noChangeArrowheads="1"/>
          </p:cNvSpPr>
          <p:nvPr/>
        </p:nvSpPr>
        <p:spPr bwMode="auto">
          <a:xfrm rot="1147926">
            <a:off x="4140200" y="3933825"/>
            <a:ext cx="936625" cy="325438"/>
          </a:xfrm>
          <a:prstGeom prst="rightArrow">
            <a:avLst>
              <a:gd name="adj1" fmla="val 50000"/>
              <a:gd name="adj2" fmla="val 71951"/>
            </a:avLst>
          </a:prstGeom>
          <a:solidFill>
            <a:schemeClr val="accent1"/>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42" name="AutoShape 38"/>
          <p:cNvSpPr>
            <a:spLocks noChangeArrowheads="1"/>
          </p:cNvSpPr>
          <p:nvPr/>
        </p:nvSpPr>
        <p:spPr bwMode="auto">
          <a:xfrm>
            <a:off x="3276600" y="4076700"/>
            <a:ext cx="431800" cy="936625"/>
          </a:xfrm>
          <a:prstGeom prst="downArrow">
            <a:avLst>
              <a:gd name="adj1" fmla="val 50000"/>
              <a:gd name="adj2" fmla="val 54228"/>
            </a:avLst>
          </a:prstGeom>
          <a:solidFill>
            <a:srgbClr val="FFCCFF"/>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43" name="Rectangle 39"/>
          <p:cNvSpPr>
            <a:spLocks noChangeArrowheads="1"/>
          </p:cNvSpPr>
          <p:nvPr/>
        </p:nvSpPr>
        <p:spPr bwMode="auto">
          <a:xfrm>
            <a:off x="1331913" y="4076700"/>
            <a:ext cx="19446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a:solidFill>
                  <a:srgbClr val="FF6600"/>
                </a:solidFill>
                <a:latin typeface="Times New Roman" pitchFamily="18" charset="0"/>
              </a:rPr>
              <a:t>物理页面</a:t>
            </a:r>
            <a:r>
              <a:rPr lang="en-US" altLang="zh-CN" sz="2400">
                <a:solidFill>
                  <a:srgbClr val="FF6600"/>
                </a:solidFill>
                <a:latin typeface="Times New Roman" pitchFamily="18" charset="0"/>
              </a:rPr>
              <a:t>p=8,</a:t>
            </a:r>
          </a:p>
          <a:p>
            <a:pPr algn="ctr" eaLnBrk="1" hangingPunct="1">
              <a:spcBef>
                <a:spcPct val="0"/>
              </a:spcBef>
              <a:buClrTx/>
              <a:buSzTx/>
              <a:buFontTx/>
              <a:buNone/>
            </a:pPr>
            <a:r>
              <a:rPr lang="zh-CN" altLang="en-US" sz="2400">
                <a:solidFill>
                  <a:srgbClr val="FF6600"/>
                </a:solidFill>
                <a:latin typeface="Times New Roman" pitchFamily="18" charset="0"/>
              </a:rPr>
              <a:t>页内偏移</a:t>
            </a:r>
            <a:r>
              <a:rPr lang="en-US" altLang="zh-CN" sz="2400">
                <a:solidFill>
                  <a:srgbClr val="FF6600"/>
                </a:solidFill>
                <a:latin typeface="Times New Roman" pitchFamily="18" charset="0"/>
              </a:rPr>
              <a:t>w=452</a:t>
            </a:r>
          </a:p>
          <a:p>
            <a:pPr algn="ctr" eaLnBrk="1" hangingPunct="1">
              <a:spcBef>
                <a:spcPct val="0"/>
              </a:spcBef>
              <a:buClrTx/>
              <a:buSzTx/>
              <a:buFontTx/>
              <a:buNone/>
            </a:pPr>
            <a:endParaRPr lang="en-US" altLang="zh-CN" sz="2400">
              <a:solidFill>
                <a:srgbClr val="FF6600"/>
              </a:solidFill>
              <a:latin typeface="Times New Roman" pitchFamily="18" charset="0"/>
            </a:endParaRPr>
          </a:p>
        </p:txBody>
      </p:sp>
      <p:sp>
        <p:nvSpPr>
          <p:cNvPr id="44044" name="Rectangle 40"/>
          <p:cNvSpPr>
            <a:spLocks noChangeArrowheads="1"/>
          </p:cNvSpPr>
          <p:nvPr/>
        </p:nvSpPr>
        <p:spPr bwMode="auto">
          <a:xfrm>
            <a:off x="1116013" y="5661025"/>
            <a:ext cx="40322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a:solidFill>
                  <a:srgbClr val="C00000"/>
                </a:solidFill>
                <a:latin typeface="Times New Roman" pitchFamily="18" charset="0"/>
              </a:rPr>
              <a:t>物理地址</a:t>
            </a:r>
            <a:r>
              <a:rPr lang="en-US" altLang="zh-CN" sz="2400">
                <a:solidFill>
                  <a:srgbClr val="C00000"/>
                </a:solidFill>
                <a:latin typeface="Times New Roman" pitchFamily="18" charset="0"/>
              </a:rPr>
              <a:t>=8*1024+452=8644</a:t>
            </a:r>
          </a:p>
        </p:txBody>
      </p:sp>
      <p:sp>
        <p:nvSpPr>
          <p:cNvPr id="44045" name="Rectangle 41"/>
          <p:cNvSpPr>
            <a:spLocks noChangeArrowheads="1"/>
          </p:cNvSpPr>
          <p:nvPr/>
        </p:nvSpPr>
        <p:spPr bwMode="auto">
          <a:xfrm>
            <a:off x="2484438" y="5157788"/>
            <a:ext cx="431800" cy="431800"/>
          </a:xfrm>
          <a:prstGeom prst="rect">
            <a:avLst/>
          </a:prstGeom>
          <a:solidFill>
            <a:srgbClr val="CCFFCC"/>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a:solidFill>
                  <a:schemeClr val="tx1"/>
                </a:solidFill>
                <a:latin typeface="Times New Roman" pitchFamily="18" charset="0"/>
              </a:rPr>
              <a:t>8</a:t>
            </a:r>
          </a:p>
        </p:txBody>
      </p:sp>
      <p:sp>
        <p:nvSpPr>
          <p:cNvPr id="44046" name="Rectangle 42"/>
          <p:cNvSpPr>
            <a:spLocks noChangeArrowheads="1"/>
          </p:cNvSpPr>
          <p:nvPr/>
        </p:nvSpPr>
        <p:spPr bwMode="auto">
          <a:xfrm>
            <a:off x="2916238" y="5157788"/>
            <a:ext cx="1008062" cy="431800"/>
          </a:xfrm>
          <a:prstGeom prst="rect">
            <a:avLst/>
          </a:prstGeom>
          <a:solidFill>
            <a:srgbClr val="FF99CC"/>
          </a:solidFill>
          <a:ln w="9525" algn="ctr">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a:solidFill>
                  <a:schemeClr val="tx1"/>
                </a:solidFill>
                <a:latin typeface="Times New Roman" pitchFamily="18" charset="0"/>
              </a:rPr>
              <a:t>452</a:t>
            </a:r>
          </a:p>
        </p:txBody>
      </p:sp>
      <p:sp>
        <p:nvSpPr>
          <p:cNvPr id="44047" name="Rectangle 4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48"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49" name="Rectangle 4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50" name="Text Box 4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51" name="Text Box 4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52" name="Text Box 4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53" name="Text Box 4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4054" name="Text Box 5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4055" name="Rectangle 5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56"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57" name="Rectangle 5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58"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59"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60" name="Text Box 5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61" name="Text Box 5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4062" name="Text Box 5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4063" name="Text Box 5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4064" name="Text Box 6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4065" name="Rectangle 6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66" name="Text Box 6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67" name="Rectangle 6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4068" name="Text Box 6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69" name="Text Box 6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70" name="Text Box 6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4071" name="Text Box 6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4072" name="Text Box 6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4073" name="Text Box 6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4074" name="Text Box 7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4075" name="Text Box 7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过程说明</a:t>
            </a:r>
          </a:p>
        </p:txBody>
      </p:sp>
      <p:sp>
        <p:nvSpPr>
          <p:cNvPr id="45059" name="Rectangle 3"/>
          <p:cNvSpPr>
            <a:spLocks noGrp="1"/>
          </p:cNvSpPr>
          <p:nvPr>
            <p:ph type="body" idx="4294967295"/>
          </p:nvPr>
        </p:nvSpPr>
        <p:spPr>
          <a:xfrm>
            <a:off x="1116013" y="1412875"/>
            <a:ext cx="8027987" cy="5445125"/>
          </a:xfrm>
        </p:spPr>
        <p:txBody>
          <a:bodyPr/>
          <a:lstStyle/>
          <a:p>
            <a:pPr eaLnBrk="1" hangingPunct="1"/>
            <a:r>
              <a:rPr lang="zh-CN" altLang="en-US">
                <a:latin typeface="Franklin Gothic Book" pitchFamily="34" charset="0"/>
                <a:ea typeface="黑体" pitchFamily="2" charset="-122"/>
              </a:rPr>
              <a:t>地址转换步骤如下：</a:t>
            </a:r>
          </a:p>
          <a:p>
            <a:pPr lvl="1" eaLnBrk="1" hangingPunct="1"/>
            <a:r>
              <a:rPr lang="zh-CN" altLang="en-US">
                <a:latin typeface="Franklin Gothic Book" pitchFamily="34" charset="0"/>
                <a:ea typeface="黑体" pitchFamily="2" charset="-122"/>
              </a:rPr>
              <a:t>取出程序地址字</a:t>
            </a:r>
            <a:r>
              <a:rPr lang="en-US" altLang="zh-CN">
                <a:latin typeface="Franklin Gothic Book" pitchFamily="34" charset="0"/>
                <a:ea typeface="黑体" pitchFamily="2" charset="-122"/>
              </a:rPr>
              <a:t>2500</a:t>
            </a:r>
            <a:r>
              <a:rPr lang="zh-CN" altLang="en-US">
                <a:latin typeface="Franklin Gothic Book" pitchFamily="34" charset="0"/>
                <a:ea typeface="黑体" pitchFamily="2" charset="-122"/>
              </a:rPr>
              <a:t>送虚地址寄存器</a:t>
            </a:r>
            <a:r>
              <a:rPr lang="en-US" altLang="zh-CN">
                <a:latin typeface="Franklin Gothic Book" pitchFamily="34" charset="0"/>
                <a:ea typeface="黑体" pitchFamily="2" charset="-122"/>
              </a:rPr>
              <a:t>VR</a:t>
            </a:r>
            <a:r>
              <a:rPr lang="zh-CN" altLang="en-US">
                <a:latin typeface="Franklin Gothic Book" pitchFamily="34" charset="0"/>
                <a:ea typeface="黑体" pitchFamily="2" charset="-122"/>
              </a:rPr>
              <a:t>，然后由硬件分离出页号</a:t>
            </a:r>
            <a:r>
              <a:rPr lang="en-US" altLang="zh-CN">
                <a:latin typeface="Franklin Gothic Book" pitchFamily="34" charset="0"/>
                <a:ea typeface="黑体" pitchFamily="2" charset="-122"/>
              </a:rPr>
              <a:t>P</a:t>
            </a:r>
            <a:r>
              <a:rPr lang="zh-CN" altLang="en-US">
                <a:latin typeface="Franklin Gothic Book" pitchFamily="34" charset="0"/>
                <a:ea typeface="黑体" pitchFamily="2" charset="-122"/>
              </a:rPr>
              <a:t>和页内地址</a:t>
            </a:r>
            <a:r>
              <a:rPr lang="en-US" altLang="zh-CN">
                <a:latin typeface="Franklin Gothic Book" pitchFamily="34" charset="0"/>
                <a:ea typeface="黑体" pitchFamily="2" charset="-122"/>
              </a:rPr>
              <a:t>W</a:t>
            </a:r>
          </a:p>
          <a:p>
            <a:pPr lvl="2" eaLnBrk="1" hangingPunct="1"/>
            <a:r>
              <a:rPr lang="zh-CN" altLang="en-US">
                <a:latin typeface="Franklin Gothic Book" pitchFamily="34" charset="0"/>
                <a:ea typeface="黑体" pitchFamily="2" charset="-122"/>
              </a:rPr>
              <a:t>页长为</a:t>
            </a:r>
            <a:r>
              <a:rPr lang="en-US" altLang="zh-CN">
                <a:latin typeface="Franklin Gothic Book" pitchFamily="34" charset="0"/>
                <a:ea typeface="黑体" pitchFamily="2" charset="-122"/>
              </a:rPr>
              <a:t>1K</a:t>
            </a:r>
            <a:r>
              <a:rPr lang="zh-CN" altLang="en-US">
                <a:latin typeface="Franklin Gothic Book" pitchFamily="34" charset="0"/>
                <a:ea typeface="黑体" pitchFamily="2" charset="-122"/>
              </a:rPr>
              <a:t>，所以页内地址占</a:t>
            </a:r>
            <a:r>
              <a:rPr lang="en-US" altLang="zh-CN">
                <a:latin typeface="Franklin Gothic Book" pitchFamily="34" charset="0"/>
                <a:ea typeface="黑体" pitchFamily="2" charset="-122"/>
              </a:rPr>
              <a:t>10</a:t>
            </a:r>
            <a:r>
              <a:rPr lang="zh-CN" altLang="en-US">
                <a:latin typeface="Franklin Gothic Book" pitchFamily="34" charset="0"/>
                <a:ea typeface="黑体" pitchFamily="2" charset="-122"/>
              </a:rPr>
              <a:t>位（</a:t>
            </a:r>
            <a:r>
              <a:rPr lang="en-US" altLang="zh-CN">
                <a:latin typeface="Franklin Gothic Book" pitchFamily="34" charset="0"/>
                <a:ea typeface="黑体" pitchFamily="2" charset="-122"/>
              </a:rPr>
              <a:t>0-9</a:t>
            </a:r>
            <a:r>
              <a:rPr lang="zh-CN" altLang="en-US">
                <a:latin typeface="Franklin Gothic Book" pitchFamily="34" charset="0"/>
                <a:ea typeface="黑体" pitchFamily="2" charset="-122"/>
              </a:rPr>
              <a:t>位），页号占</a:t>
            </a:r>
            <a:r>
              <a:rPr lang="en-US" altLang="zh-CN">
                <a:latin typeface="Franklin Gothic Book" pitchFamily="34" charset="0"/>
                <a:ea typeface="黑体" pitchFamily="2" charset="-122"/>
              </a:rPr>
              <a:t>6</a:t>
            </a:r>
            <a:r>
              <a:rPr lang="zh-CN" altLang="en-US">
                <a:latin typeface="Franklin Gothic Book" pitchFamily="34" charset="0"/>
                <a:ea typeface="黑体" pitchFamily="2" charset="-122"/>
              </a:rPr>
              <a:t>位（</a:t>
            </a:r>
            <a:r>
              <a:rPr lang="en-US" altLang="zh-CN">
                <a:latin typeface="Franklin Gothic Book" pitchFamily="34" charset="0"/>
                <a:ea typeface="黑体" pitchFamily="2" charset="-122"/>
              </a:rPr>
              <a:t>10-15</a:t>
            </a:r>
            <a:r>
              <a:rPr lang="zh-CN" altLang="en-US">
                <a:latin typeface="Franklin Gothic Book" pitchFamily="34" charset="0"/>
                <a:ea typeface="黑体" pitchFamily="2" charset="-122"/>
              </a:rPr>
              <a:t>位），所以硬件只要简单地取出</a:t>
            </a:r>
            <a:r>
              <a:rPr lang="en-US" altLang="zh-CN">
                <a:latin typeface="Franklin Gothic Book" pitchFamily="34" charset="0"/>
                <a:ea typeface="黑体" pitchFamily="2" charset="-122"/>
              </a:rPr>
              <a:t>VR</a:t>
            </a:r>
            <a:r>
              <a:rPr lang="zh-CN" altLang="en-US">
                <a:latin typeface="Franklin Gothic Book" pitchFamily="34" charset="0"/>
                <a:ea typeface="黑体" pitchFamily="2" charset="-122"/>
              </a:rPr>
              <a:t>寄存器中的高</a:t>
            </a:r>
            <a:r>
              <a:rPr lang="en-US" altLang="zh-CN">
                <a:latin typeface="Franklin Gothic Book" pitchFamily="34" charset="0"/>
                <a:ea typeface="黑体" pitchFamily="2" charset="-122"/>
              </a:rPr>
              <a:t>6</a:t>
            </a:r>
            <a:r>
              <a:rPr lang="zh-CN" altLang="en-US">
                <a:latin typeface="Franklin Gothic Book" pitchFamily="34" charset="0"/>
                <a:ea typeface="黑体" pitchFamily="2" charset="-122"/>
              </a:rPr>
              <a:t>位即为页号，低</a:t>
            </a:r>
            <a:r>
              <a:rPr lang="en-US" altLang="zh-CN">
                <a:latin typeface="Franklin Gothic Book" pitchFamily="34" charset="0"/>
                <a:ea typeface="黑体" pitchFamily="2" charset="-122"/>
              </a:rPr>
              <a:t>10 </a:t>
            </a:r>
            <a:r>
              <a:rPr lang="zh-CN" altLang="en-US">
                <a:latin typeface="Franklin Gothic Book" pitchFamily="34" charset="0"/>
                <a:ea typeface="黑体" pitchFamily="2" charset="-122"/>
              </a:rPr>
              <a:t>位即为页内地址</a:t>
            </a:r>
          </a:p>
          <a:p>
            <a:pPr eaLnBrk="1" hangingPunct="1"/>
            <a:r>
              <a:rPr lang="zh-CN" altLang="en-US">
                <a:latin typeface="Franklin Gothic Book" pitchFamily="34" charset="0"/>
                <a:ea typeface="黑体" pitchFamily="2" charset="-122"/>
              </a:rPr>
              <a:t>当然通过计算可以得到</a:t>
            </a:r>
            <a:r>
              <a:rPr lang="en-US" altLang="zh-CN">
                <a:latin typeface="Franklin Gothic Book" pitchFamily="34" charset="0"/>
                <a:ea typeface="黑体" pitchFamily="2" charset="-122"/>
              </a:rPr>
              <a:t>P=2</a:t>
            </a:r>
            <a:r>
              <a:rPr lang="zh-CN" altLang="en-US">
                <a:latin typeface="Franklin Gothic Book" pitchFamily="34" charset="0"/>
                <a:ea typeface="黑体" pitchFamily="2" charset="-122"/>
              </a:rPr>
              <a:t>，</a:t>
            </a:r>
            <a:r>
              <a:rPr lang="en-US" altLang="zh-CN">
                <a:latin typeface="Franklin Gothic Book" pitchFamily="34" charset="0"/>
                <a:ea typeface="黑体" pitchFamily="2" charset="-122"/>
              </a:rPr>
              <a:t>W=452</a:t>
            </a:r>
          </a:p>
          <a:p>
            <a:pPr lvl="1" eaLnBrk="1" hangingPunct="1"/>
            <a:r>
              <a:rPr lang="en-US" altLang="zh-CN">
                <a:latin typeface="Franklin Gothic Book" pitchFamily="34" charset="0"/>
                <a:ea typeface="黑体" pitchFamily="2" charset="-122"/>
              </a:rPr>
              <a:t>2500=000010  0111000100</a:t>
            </a:r>
          </a:p>
          <a:p>
            <a:pPr lvl="1" eaLnBrk="1" hangingPunct="1"/>
            <a:endParaRPr lang="en-US" altLang="zh-CN">
              <a:latin typeface="Franklin Gothic Book" pitchFamily="34" charset="0"/>
              <a:ea typeface="黑体" pitchFamily="2" charset="-122"/>
            </a:endParaRPr>
          </a:p>
          <a:p>
            <a:pPr eaLnBrk="1" hangingPunct="1"/>
            <a:endParaRPr lang="zh-CN" altLang="en-US">
              <a:latin typeface="Franklin Gothic Book" pitchFamily="34" charset="0"/>
              <a:ea typeface="黑体" pitchFamily="2" charset="-122"/>
            </a:endParaRPr>
          </a:p>
        </p:txBody>
      </p:sp>
      <p:sp>
        <p:nvSpPr>
          <p:cNvPr id="45060" name="AutoShape 4"/>
          <p:cNvSpPr>
            <a:spLocks noChangeArrowheads="1"/>
          </p:cNvSpPr>
          <p:nvPr/>
        </p:nvSpPr>
        <p:spPr bwMode="auto">
          <a:xfrm>
            <a:off x="2484438" y="5516563"/>
            <a:ext cx="1511300" cy="504825"/>
          </a:xfrm>
          <a:prstGeom prst="wedgeRoundRectCallout">
            <a:avLst>
              <a:gd name="adj1" fmla="val 20380"/>
              <a:gd name="adj2" fmla="val -133963"/>
              <a:gd name="adj3" fmla="val 16667"/>
            </a:avLst>
          </a:prstGeom>
          <a:solidFill>
            <a:srgbClr val="FF99CC"/>
          </a:solidFill>
          <a:ln w="9525" algn="ctr">
            <a:solidFill>
              <a:schemeClr val="tx1"/>
            </a:solidFill>
            <a:miter lim="800000"/>
            <a:headEnd/>
            <a:tailEnd/>
          </a:ln>
        </p:spPr>
        <p:txBody>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页号</a:t>
            </a:r>
          </a:p>
        </p:txBody>
      </p:sp>
      <p:sp>
        <p:nvSpPr>
          <p:cNvPr id="45061" name="AutoShape 5"/>
          <p:cNvSpPr>
            <a:spLocks noChangeArrowheads="1"/>
          </p:cNvSpPr>
          <p:nvPr/>
        </p:nvSpPr>
        <p:spPr bwMode="auto">
          <a:xfrm>
            <a:off x="4932363" y="5445125"/>
            <a:ext cx="1727200" cy="504825"/>
          </a:xfrm>
          <a:prstGeom prst="wedgeRoundRectCallout">
            <a:avLst>
              <a:gd name="adj1" fmla="val -29412"/>
              <a:gd name="adj2" fmla="val -126102"/>
              <a:gd name="adj3" fmla="val 16667"/>
            </a:avLst>
          </a:prstGeom>
          <a:solidFill>
            <a:srgbClr val="FF99CC"/>
          </a:solidFill>
          <a:ln w="9525" algn="ctr">
            <a:solidFill>
              <a:schemeClr val="tx1"/>
            </a:solidFill>
            <a:miter lim="800000"/>
            <a:headEnd/>
            <a:tailEnd/>
          </a:ln>
        </p:spPr>
        <p:txBody>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2400" b="1">
                <a:solidFill>
                  <a:schemeClr val="tx1"/>
                </a:solidFill>
                <a:latin typeface="Times New Roman" pitchFamily="18" charset="0"/>
              </a:rPr>
              <a:t>页内地址</a:t>
            </a:r>
          </a:p>
        </p:txBody>
      </p:sp>
      <p:sp>
        <p:nvSpPr>
          <p:cNvPr id="45062" name="Rectangle 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506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64" name="Rectangle 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506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66"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67" name="Text Box 1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68" name="Text Box 1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5069" name="Text Box 1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5070" name="Rectangle 1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507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72" name="Rectangle 1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507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74"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75"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76" name="Text Box 20"/>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5077" name="Text Box 21"/>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5078" name="Text Box 22"/>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5079" name="Text Box 23"/>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5080" name="Rectangle 2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508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82" name="Rectangle 2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508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84"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85" name="Text Box 2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5086" name="Text Box 30"/>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5087" name="Text Box 31"/>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5088" name="Text Box 32"/>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5089" name="Text Box 33"/>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5090" name="Text Box 34"/>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背景</a:t>
            </a:r>
          </a:p>
        </p:txBody>
      </p:sp>
      <p:sp>
        <p:nvSpPr>
          <p:cNvPr id="18435" name="Rectangle 3"/>
          <p:cNvSpPr>
            <a:spLocks noGrp="1"/>
          </p:cNvSpPr>
          <p:nvPr>
            <p:ph type="body" idx="4294967295"/>
          </p:nvPr>
        </p:nvSpPr>
        <p:spPr>
          <a:xfrm>
            <a:off x="1258888" y="1412875"/>
            <a:ext cx="7885112" cy="5445125"/>
          </a:xfrm>
        </p:spPr>
        <p:txBody>
          <a:bodyPr/>
          <a:lstStyle/>
          <a:p>
            <a:pPr eaLnBrk="1" hangingPunct="1">
              <a:lnSpc>
                <a:spcPct val="90000"/>
              </a:lnSpc>
            </a:pPr>
            <a:r>
              <a:rPr lang="zh-CN" altLang="en-US">
                <a:latin typeface="Franklin Gothic Book" pitchFamily="34" charset="0"/>
                <a:ea typeface="黑体" pitchFamily="2" charset="-122"/>
              </a:rPr>
              <a:t>分区管理存在的问题</a:t>
            </a:r>
          </a:p>
          <a:p>
            <a:pPr lvl="1" eaLnBrk="1" hangingPunct="1">
              <a:lnSpc>
                <a:spcPct val="90000"/>
              </a:lnSpc>
            </a:pPr>
            <a:r>
              <a:rPr lang="zh-CN" altLang="en-US">
                <a:latin typeface="Franklin Gothic Book" pitchFamily="34" charset="0"/>
                <a:ea typeface="黑体" pitchFamily="2" charset="-122"/>
              </a:rPr>
              <a:t>固定分区管理存在</a:t>
            </a:r>
            <a:r>
              <a:rPr lang="zh-CN" altLang="en-US">
                <a:solidFill>
                  <a:srgbClr val="C00000"/>
                </a:solidFill>
                <a:latin typeface="Franklin Gothic Book" pitchFamily="34" charset="0"/>
                <a:ea typeface="黑体" pitchFamily="2" charset="-122"/>
              </a:rPr>
              <a:t>内碎片</a:t>
            </a:r>
            <a:r>
              <a:rPr lang="zh-CN" altLang="en-US">
                <a:latin typeface="Franklin Gothic Book" pitchFamily="34" charset="0"/>
                <a:ea typeface="黑体" pitchFamily="2" charset="-122"/>
              </a:rPr>
              <a:t>，可变分区管理存在</a:t>
            </a:r>
            <a:r>
              <a:rPr lang="zh-CN" altLang="en-US">
                <a:solidFill>
                  <a:srgbClr val="C00000"/>
                </a:solidFill>
                <a:latin typeface="Franklin Gothic Book" pitchFamily="34" charset="0"/>
                <a:ea typeface="黑体" pitchFamily="2" charset="-122"/>
              </a:rPr>
              <a:t>外碎片</a:t>
            </a:r>
            <a:r>
              <a:rPr lang="en-US" altLang="zh-CN">
                <a:solidFill>
                  <a:srgbClr val="C00000"/>
                </a:solidFill>
                <a:latin typeface="Franklin Gothic Book" pitchFamily="34" charset="0"/>
                <a:ea typeface="黑体" pitchFamily="2" charset="-122"/>
              </a:rPr>
              <a:t>,</a:t>
            </a:r>
            <a:r>
              <a:rPr lang="zh-CN" altLang="en-US">
                <a:latin typeface="Franklin Gothic Book" pitchFamily="34" charset="0"/>
                <a:ea typeface="黑体" pitchFamily="2" charset="-122"/>
              </a:rPr>
              <a:t>碎片使得内存的空闲空间得不到充分利用</a:t>
            </a:r>
          </a:p>
          <a:p>
            <a:pPr lvl="1" eaLnBrk="1" hangingPunct="1">
              <a:lnSpc>
                <a:spcPct val="90000"/>
              </a:lnSpc>
            </a:pPr>
            <a:r>
              <a:rPr lang="zh-CN" altLang="en-US">
                <a:latin typeface="Franklin Gothic Book" pitchFamily="34" charset="0"/>
                <a:ea typeface="黑体" pitchFamily="2" charset="-122"/>
              </a:rPr>
              <a:t>并且存储每个用户作业都要受到实际存储容量的限制</a:t>
            </a:r>
          </a:p>
          <a:p>
            <a:pPr lvl="1" eaLnBrk="1" hangingPunct="1">
              <a:lnSpc>
                <a:spcPct val="90000"/>
              </a:lnSpc>
            </a:pPr>
            <a:r>
              <a:rPr lang="zh-CN" altLang="en-US">
                <a:latin typeface="Franklin Gothic Book" pitchFamily="34" charset="0"/>
                <a:ea typeface="黑体" pitchFamily="2" charset="-122"/>
              </a:rPr>
              <a:t>这个问题的主要原因是</a:t>
            </a:r>
            <a:r>
              <a:rPr lang="zh-CN" altLang="en-US">
                <a:solidFill>
                  <a:srgbClr val="C00000"/>
                </a:solidFill>
                <a:latin typeface="Franklin Gothic Book" pitchFamily="34" charset="0"/>
                <a:ea typeface="黑体" pitchFamily="2" charset="-122"/>
              </a:rPr>
              <a:t>一个作业必须存放在一段连续的内存区域中</a:t>
            </a:r>
            <a:r>
              <a:rPr lang="zh-CN" altLang="en-US">
                <a:latin typeface="Franklin Gothic Book" pitchFamily="34" charset="0"/>
                <a:ea typeface="黑体" pitchFamily="2" charset="-122"/>
              </a:rPr>
              <a:t>。</a:t>
            </a:r>
          </a:p>
          <a:p>
            <a:pPr eaLnBrk="1" hangingPunct="1">
              <a:lnSpc>
                <a:spcPct val="90000"/>
              </a:lnSpc>
            </a:pPr>
            <a:r>
              <a:rPr kumimoji="1" lang="zh-CN" altLang="en-US">
                <a:solidFill>
                  <a:srgbClr val="333399"/>
                </a:solidFill>
                <a:latin typeface="Franklin Gothic Book" pitchFamily="34" charset="0"/>
                <a:ea typeface="黑体" pitchFamily="2" charset="-122"/>
              </a:rPr>
              <a:t>动态重定位是解决存储器零头问题的一种途径</a:t>
            </a:r>
          </a:p>
          <a:p>
            <a:pPr lvl="1" eaLnBrk="1" hangingPunct="1">
              <a:lnSpc>
                <a:spcPct val="90000"/>
              </a:lnSpc>
            </a:pPr>
            <a:r>
              <a:rPr kumimoji="1" lang="zh-CN" altLang="en-US">
                <a:solidFill>
                  <a:srgbClr val="000066"/>
                </a:solidFill>
                <a:latin typeface="Franklin Gothic Book" pitchFamily="34" charset="0"/>
                <a:ea typeface="黑体" pitchFamily="2" charset="-122"/>
              </a:rPr>
              <a:t>但要移动大量信息花去不少处理机时间</a:t>
            </a:r>
            <a:r>
              <a:rPr kumimoji="1" lang="en-US" altLang="zh-CN">
                <a:solidFill>
                  <a:srgbClr val="000066"/>
                </a:solidFill>
                <a:latin typeface="Franklin Gothic Book" pitchFamily="34" charset="0"/>
                <a:ea typeface="黑体" pitchFamily="2" charset="-122"/>
              </a:rPr>
              <a:t>,</a:t>
            </a:r>
            <a:r>
              <a:rPr kumimoji="1" lang="zh-CN" altLang="en-US">
                <a:solidFill>
                  <a:srgbClr val="C00000"/>
                </a:solidFill>
                <a:latin typeface="Franklin Gothic Book" pitchFamily="34" charset="0"/>
                <a:ea typeface="黑体" pitchFamily="2" charset="-122"/>
              </a:rPr>
              <a:t>代价比较高</a:t>
            </a:r>
            <a:endParaRPr lang="zh-CN" altLang="en-US">
              <a:latin typeface="Franklin Gothic Book" pitchFamily="34" charset="0"/>
              <a:ea typeface="黑体" pitchFamily="2" charset="-122"/>
            </a:endParaRPr>
          </a:p>
          <a:p>
            <a:pPr eaLnBrk="1" hangingPunct="1">
              <a:lnSpc>
                <a:spcPct val="90000"/>
              </a:lnSpc>
            </a:pPr>
            <a:endParaRPr lang="zh-CN" altLang="en-US">
              <a:latin typeface="Franklin Gothic Book" pitchFamily="34" charset="0"/>
              <a:ea typeface="黑体" pitchFamily="2" charset="-122"/>
            </a:endParaRPr>
          </a:p>
        </p:txBody>
      </p:sp>
      <p:sp>
        <p:nvSpPr>
          <p:cNvPr id="18436"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8437"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38"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843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4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4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42"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18443"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18444"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8445"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46"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844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4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4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50"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18451"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18452"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18453"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18454"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8455"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56"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845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5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5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8460"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18461"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18462"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过程说明</a:t>
            </a:r>
          </a:p>
        </p:txBody>
      </p:sp>
      <p:sp>
        <p:nvSpPr>
          <p:cNvPr id="46083"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根据页号</a:t>
            </a:r>
            <a:r>
              <a:rPr lang="en-US" altLang="zh-CN">
                <a:latin typeface="Franklin Gothic Book" pitchFamily="34" charset="0"/>
                <a:ea typeface="黑体" pitchFamily="2" charset="-122"/>
              </a:rPr>
              <a:t>P=2</a:t>
            </a:r>
            <a:r>
              <a:rPr lang="zh-CN" altLang="en-US">
                <a:latin typeface="Franklin Gothic Book" pitchFamily="34" charset="0"/>
                <a:ea typeface="黑体" pitchFamily="2" charset="-122"/>
              </a:rPr>
              <a:t>，硬件自动查该进程的页表，找到第</a:t>
            </a:r>
            <a:r>
              <a:rPr lang="en-US" altLang="zh-CN">
                <a:latin typeface="Franklin Gothic Book" pitchFamily="34" charset="0"/>
                <a:ea typeface="黑体" pitchFamily="2" charset="-122"/>
              </a:rPr>
              <a:t>2</a:t>
            </a:r>
            <a:r>
              <a:rPr lang="zh-CN" altLang="en-US">
                <a:latin typeface="Franklin Gothic Book" pitchFamily="34" charset="0"/>
                <a:ea typeface="黑体" pitchFamily="2" charset="-122"/>
              </a:rPr>
              <a:t>页对应的块号为</a:t>
            </a:r>
            <a:r>
              <a:rPr lang="en-US" altLang="zh-CN">
                <a:latin typeface="Franklin Gothic Book" pitchFamily="34" charset="0"/>
                <a:ea typeface="黑体" pitchFamily="2" charset="-122"/>
              </a:rPr>
              <a:t>8</a:t>
            </a:r>
            <a:r>
              <a:rPr lang="zh-CN" altLang="en-US">
                <a:latin typeface="Franklin Gothic Book" pitchFamily="34" charset="0"/>
                <a:ea typeface="黑体" pitchFamily="2" charset="-122"/>
              </a:rPr>
              <a:t>，将块号送到内存地址寄存器</a:t>
            </a:r>
            <a:r>
              <a:rPr lang="en-US" altLang="zh-CN">
                <a:latin typeface="Franklin Gothic Book" pitchFamily="34" charset="0"/>
                <a:ea typeface="黑体" pitchFamily="2" charset="-122"/>
              </a:rPr>
              <a:t>MR</a:t>
            </a:r>
            <a:r>
              <a:rPr lang="zh-CN" altLang="en-US">
                <a:latin typeface="Franklin Gothic Book" pitchFamily="34" charset="0"/>
                <a:ea typeface="黑体" pitchFamily="2" charset="-122"/>
              </a:rPr>
              <a:t>的高</a:t>
            </a:r>
            <a:r>
              <a:rPr lang="en-US" altLang="zh-CN">
                <a:latin typeface="Franklin Gothic Book" pitchFamily="34" charset="0"/>
                <a:ea typeface="黑体" pitchFamily="2" charset="-122"/>
              </a:rPr>
              <a:t>6</a:t>
            </a:r>
            <a:r>
              <a:rPr lang="zh-CN" altLang="en-US">
                <a:latin typeface="Franklin Gothic Book" pitchFamily="34" charset="0"/>
                <a:ea typeface="黑体" pitchFamily="2" charset="-122"/>
              </a:rPr>
              <a:t>位中。</a:t>
            </a:r>
          </a:p>
          <a:p>
            <a:pPr eaLnBrk="1" hangingPunct="1"/>
            <a:r>
              <a:rPr lang="zh-CN" altLang="en-US">
                <a:latin typeface="Franklin Gothic Book" pitchFamily="34" charset="0"/>
                <a:ea typeface="黑体" pitchFamily="2" charset="-122"/>
              </a:rPr>
              <a:t>将</a:t>
            </a:r>
            <a:r>
              <a:rPr lang="en-US" altLang="zh-CN">
                <a:latin typeface="Franklin Gothic Book" pitchFamily="34" charset="0"/>
                <a:ea typeface="黑体" pitchFamily="2" charset="-122"/>
              </a:rPr>
              <a:t>VR</a:t>
            </a:r>
            <a:r>
              <a:rPr lang="zh-CN" altLang="en-US">
                <a:latin typeface="Franklin Gothic Book" pitchFamily="34" charset="0"/>
                <a:ea typeface="黑体" pitchFamily="2" charset="-122"/>
              </a:rPr>
              <a:t>中的</a:t>
            </a:r>
            <a:r>
              <a:rPr lang="en-US" altLang="zh-CN">
                <a:latin typeface="Franklin Gothic Book" pitchFamily="34" charset="0"/>
                <a:ea typeface="黑体" pitchFamily="2" charset="-122"/>
              </a:rPr>
              <a:t>W</a:t>
            </a:r>
            <a:r>
              <a:rPr lang="zh-CN" altLang="en-US">
                <a:latin typeface="Franklin Gothic Book" pitchFamily="34" charset="0"/>
                <a:ea typeface="黑体" pitchFamily="2" charset="-122"/>
              </a:rPr>
              <a:t>的值</a:t>
            </a:r>
            <a:r>
              <a:rPr lang="en-US" altLang="zh-CN">
                <a:latin typeface="Franklin Gothic Book" pitchFamily="34" charset="0"/>
                <a:ea typeface="黑体" pitchFamily="2" charset="-122"/>
              </a:rPr>
              <a:t>452</a:t>
            </a:r>
            <a:r>
              <a:rPr lang="zh-CN" altLang="en-US">
                <a:latin typeface="Franklin Gothic Book" pitchFamily="34" charset="0"/>
                <a:ea typeface="黑体" pitchFamily="2" charset="-122"/>
              </a:rPr>
              <a:t>复制到</a:t>
            </a:r>
            <a:r>
              <a:rPr lang="en-US" altLang="zh-CN">
                <a:latin typeface="Franklin Gothic Book" pitchFamily="34" charset="0"/>
                <a:ea typeface="黑体" pitchFamily="2" charset="-122"/>
              </a:rPr>
              <a:t>MR</a:t>
            </a:r>
            <a:r>
              <a:rPr lang="zh-CN" altLang="en-US">
                <a:latin typeface="Franklin Gothic Book" pitchFamily="34" charset="0"/>
                <a:ea typeface="黑体" pitchFamily="2" charset="-122"/>
              </a:rPr>
              <a:t>的低</a:t>
            </a:r>
            <a:r>
              <a:rPr lang="en-US" altLang="zh-CN">
                <a:latin typeface="Franklin Gothic Book" pitchFamily="34" charset="0"/>
                <a:ea typeface="黑体" pitchFamily="2" charset="-122"/>
              </a:rPr>
              <a:t>10</a:t>
            </a:r>
            <a:r>
              <a:rPr lang="zh-CN" altLang="en-US">
                <a:latin typeface="Franklin Gothic Book" pitchFamily="34" charset="0"/>
                <a:ea typeface="黑体" pitchFamily="2" charset="-122"/>
              </a:rPr>
              <a:t>位中，从而形成内存地址。系统就以</a:t>
            </a:r>
            <a:r>
              <a:rPr lang="en-US" altLang="zh-CN">
                <a:latin typeface="Franklin Gothic Book" pitchFamily="34" charset="0"/>
                <a:ea typeface="黑体" pitchFamily="2" charset="-122"/>
              </a:rPr>
              <a:t>MR</a:t>
            </a:r>
            <a:r>
              <a:rPr lang="zh-CN" altLang="en-US">
                <a:latin typeface="Franklin Gothic Book" pitchFamily="34" charset="0"/>
                <a:ea typeface="黑体" pitchFamily="2" charset="-122"/>
              </a:rPr>
              <a:t>中的地址访问内存</a:t>
            </a:r>
          </a:p>
          <a:p>
            <a:pPr eaLnBrk="1" hangingPunct="1"/>
            <a:r>
              <a:rPr lang="zh-CN" altLang="en-US">
                <a:latin typeface="Franklin Gothic Book" pitchFamily="34" charset="0"/>
                <a:ea typeface="黑体" pitchFamily="2" charset="-122"/>
              </a:rPr>
              <a:t>硬件能自动分离出页号和页内地址，但我们只能通过计算才能得到</a:t>
            </a:r>
          </a:p>
          <a:p>
            <a:pPr eaLnBrk="1" hangingPunct="1"/>
            <a:endParaRPr lang="zh-CN" altLang="en-US">
              <a:latin typeface="Franklin Gothic Book" pitchFamily="34" charset="0"/>
              <a:ea typeface="黑体" pitchFamily="2" charset="-122"/>
            </a:endParaRPr>
          </a:p>
          <a:p>
            <a:pPr eaLnBrk="1" hangingPunct="1"/>
            <a:endParaRPr lang="zh-CN" altLang="en-US">
              <a:latin typeface="Franklin Gothic Book" pitchFamily="34" charset="0"/>
              <a:ea typeface="黑体" pitchFamily="2" charset="-122"/>
            </a:endParaRPr>
          </a:p>
        </p:txBody>
      </p:sp>
      <p:sp>
        <p:nvSpPr>
          <p:cNvPr id="46084"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6085"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86"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6087"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88"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89"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90"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6091"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6092"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6093"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94"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6095"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96"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97"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098"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6099"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6100"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6101"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6102"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6103"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104"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6105"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106"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107"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6108"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6109"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6110"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6111" name="Text Box 31"/>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6112" name="Text Box 32"/>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注意事项（</a:t>
            </a:r>
            <a:r>
              <a:rPr lang="en-US" altLang="zh-CN">
                <a:latin typeface="Franklin Gothic Medium" pitchFamily="34" charset="0"/>
                <a:ea typeface="微软雅黑" pitchFamily="34" charset="-122"/>
              </a:rPr>
              <a:t>1/2</a:t>
            </a:r>
            <a:r>
              <a:rPr lang="zh-CN" altLang="en-US">
                <a:latin typeface="Franklin Gothic Medium" pitchFamily="34" charset="0"/>
                <a:ea typeface="微软雅黑" pitchFamily="34" charset="-122"/>
              </a:rPr>
              <a:t>）</a:t>
            </a:r>
          </a:p>
        </p:txBody>
      </p:sp>
      <p:sp>
        <p:nvSpPr>
          <p:cNvPr id="47107" name="Rectangle 3"/>
          <p:cNvSpPr>
            <a:spLocks noGrp="1"/>
          </p:cNvSpPr>
          <p:nvPr>
            <p:ph type="body" idx="4294967295"/>
          </p:nvPr>
        </p:nvSpPr>
        <p:spPr/>
        <p:txBody>
          <a:bodyPr/>
          <a:lstStyle/>
          <a:p>
            <a:pPr eaLnBrk="1" hangingPunct="1"/>
            <a:r>
              <a:rPr lang="zh-CN" altLang="en-US">
                <a:latin typeface="Franklin Gothic Book" pitchFamily="34" charset="0"/>
                <a:ea typeface="黑体" pitchFamily="2" charset="-122"/>
              </a:rPr>
              <a:t>若给出的地址为</a:t>
            </a:r>
            <a:r>
              <a:rPr lang="en-US" altLang="zh-CN">
                <a:latin typeface="Franklin Gothic Book" pitchFamily="34" charset="0"/>
                <a:ea typeface="黑体" pitchFamily="2" charset="-122"/>
              </a:rPr>
              <a:t>16</a:t>
            </a:r>
            <a:r>
              <a:rPr lang="zh-CN" altLang="en-US">
                <a:latin typeface="Franklin Gothic Book" pitchFamily="34" charset="0"/>
                <a:ea typeface="黑体" pitchFamily="2" charset="-122"/>
              </a:rPr>
              <a:t>进制，则将其转换为二进制，然后，根据页长及程序地址字的长度，分别取出程序地址的高几位和低几位就得到页号及页内地址</a:t>
            </a:r>
          </a:p>
          <a:p>
            <a:pPr lvl="1" eaLnBrk="1" hangingPunct="1"/>
            <a:r>
              <a:rPr lang="zh-CN" altLang="en-US">
                <a:latin typeface="Franklin Gothic Book" pitchFamily="34" charset="0"/>
                <a:ea typeface="黑体" pitchFamily="2" charset="-122"/>
              </a:rPr>
              <a:t>如页长为</a:t>
            </a:r>
            <a:r>
              <a:rPr lang="en-US" altLang="zh-CN">
                <a:latin typeface="Franklin Gothic Book" pitchFamily="34" charset="0"/>
                <a:ea typeface="黑体" pitchFamily="2" charset="-122"/>
              </a:rPr>
              <a:t>2K</a:t>
            </a:r>
            <a:r>
              <a:rPr lang="zh-CN" altLang="en-US">
                <a:latin typeface="Franklin Gothic Book" pitchFamily="34" charset="0"/>
                <a:ea typeface="黑体" pitchFamily="2" charset="-122"/>
              </a:rPr>
              <a:t>，程序地址字为</a:t>
            </a:r>
            <a:r>
              <a:rPr lang="en-US" altLang="zh-CN">
                <a:latin typeface="Franklin Gothic Book" pitchFamily="34" charset="0"/>
                <a:ea typeface="黑体" pitchFamily="2" charset="-122"/>
              </a:rPr>
              <a:t>16</a:t>
            </a:r>
            <a:r>
              <a:rPr lang="zh-CN" altLang="en-US">
                <a:latin typeface="Franklin Gothic Book" pitchFamily="34" charset="0"/>
                <a:ea typeface="黑体" pitchFamily="2" charset="-122"/>
              </a:rPr>
              <a:t>位，则高</a:t>
            </a:r>
            <a:r>
              <a:rPr lang="en-US" altLang="zh-CN">
                <a:latin typeface="Franklin Gothic Book" pitchFamily="34" charset="0"/>
                <a:ea typeface="黑体" pitchFamily="2" charset="-122"/>
              </a:rPr>
              <a:t>5</a:t>
            </a:r>
            <a:r>
              <a:rPr lang="zh-CN" altLang="en-US">
                <a:latin typeface="Franklin Gothic Book" pitchFamily="34" charset="0"/>
                <a:ea typeface="黑体" pitchFamily="2" charset="-122"/>
              </a:rPr>
              <a:t>位为页号，低</a:t>
            </a:r>
            <a:r>
              <a:rPr lang="en-US" altLang="zh-CN">
                <a:latin typeface="Franklin Gothic Book" pitchFamily="34" charset="0"/>
                <a:ea typeface="黑体" pitchFamily="2" charset="-122"/>
              </a:rPr>
              <a:t>11</a:t>
            </a:r>
            <a:r>
              <a:rPr lang="zh-CN" altLang="en-US">
                <a:latin typeface="Franklin Gothic Book" pitchFamily="34" charset="0"/>
                <a:ea typeface="黑体" pitchFamily="2" charset="-122"/>
              </a:rPr>
              <a:t>位为页内地址</a:t>
            </a:r>
          </a:p>
        </p:txBody>
      </p:sp>
      <p:sp>
        <p:nvSpPr>
          <p:cNvPr id="47108" name="Rectangle 7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7109" name="Text Box 7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10" name="Rectangle 7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7111" name="Text Box 7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12" name="Text Box 7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13" name="Text Box 7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14" name="Text Box 7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7115" name="Text Box 8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7116" name="Rectangle 8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7117" name="Text Box 8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18" name="Rectangle 8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7119" name="Text Box 8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20" name="Text Box 8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21" name="Text Box 8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22" name="Text Box 8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7123" name="Text Box 8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7124" name="Text Box 8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7125" name="Text Box 9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7126" name="Rectangle 9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7127" name="Text Box 9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28" name="Rectangle 9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7129" name="Text Box 9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30" name="Text Box 9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31" name="Text Box 9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7132" name="Text Box 9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7133" name="Text Box 9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7134" name="Text Box 9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7135" name="Text Box 10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7136" name="Text Box 10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注意事项（</a:t>
            </a:r>
            <a:r>
              <a:rPr lang="en-US" altLang="zh-CN">
                <a:latin typeface="Franklin Gothic Medium" pitchFamily="34" charset="0"/>
                <a:ea typeface="微软雅黑" pitchFamily="34" charset="-122"/>
              </a:rPr>
              <a:t>1/2</a:t>
            </a:r>
            <a:r>
              <a:rPr lang="zh-CN" altLang="en-US">
                <a:latin typeface="Franklin Gothic Medium" pitchFamily="34" charset="0"/>
                <a:ea typeface="微软雅黑" pitchFamily="34" charset="-122"/>
              </a:rPr>
              <a:t>）</a:t>
            </a:r>
          </a:p>
        </p:txBody>
      </p:sp>
      <p:sp>
        <p:nvSpPr>
          <p:cNvPr id="48131" name="Rectangle 3"/>
          <p:cNvSpPr>
            <a:spLocks noGrp="1"/>
          </p:cNvSpPr>
          <p:nvPr>
            <p:ph type="body" idx="4294967295"/>
          </p:nvPr>
        </p:nvSpPr>
        <p:spPr/>
        <p:txBody>
          <a:bodyPr/>
          <a:lstStyle/>
          <a:p>
            <a:pPr eaLnBrk="1" hangingPunct="1"/>
            <a:r>
              <a:rPr lang="zh-CN" altLang="en-US">
                <a:latin typeface="Franklin Gothic Book" pitchFamily="34" charset="0"/>
                <a:ea typeface="黑体" pitchFamily="2" charset="-122"/>
              </a:rPr>
              <a:t>若给出的地址为</a:t>
            </a:r>
            <a:r>
              <a:rPr lang="en-US" altLang="zh-CN">
                <a:latin typeface="Franklin Gothic Book" pitchFamily="34" charset="0"/>
                <a:ea typeface="黑体" pitchFamily="2" charset="-122"/>
              </a:rPr>
              <a:t>10</a:t>
            </a:r>
            <a:r>
              <a:rPr lang="zh-CN" altLang="en-US">
                <a:latin typeface="Franklin Gothic Book" pitchFamily="34" charset="0"/>
                <a:ea typeface="黑体" pitchFamily="2" charset="-122"/>
              </a:rPr>
              <a:t>进制，则用公式：程序地址</a:t>
            </a:r>
            <a:r>
              <a:rPr lang="en-US" altLang="zh-CN">
                <a:latin typeface="Franklin Gothic Book" pitchFamily="34" charset="0"/>
                <a:ea typeface="黑体" pitchFamily="2" charset="-122"/>
              </a:rPr>
              <a:t>/</a:t>
            </a:r>
            <a:r>
              <a:rPr lang="zh-CN" altLang="en-US">
                <a:latin typeface="Franklin Gothic Book" pitchFamily="34" charset="0"/>
                <a:ea typeface="黑体" pitchFamily="2" charset="-122"/>
              </a:rPr>
              <a:t>页长</a:t>
            </a:r>
          </a:p>
          <a:p>
            <a:pPr lvl="1" eaLnBrk="1" hangingPunct="1"/>
            <a:r>
              <a:rPr lang="zh-CN" altLang="en-US">
                <a:latin typeface="Franklin Gothic Book" pitchFamily="34" charset="0"/>
                <a:ea typeface="黑体" pitchFamily="2" charset="-122"/>
              </a:rPr>
              <a:t>商为页号，余数为页内地址。</a:t>
            </a:r>
          </a:p>
          <a:p>
            <a:pPr lvl="1" eaLnBrk="1" hangingPunct="1"/>
            <a:r>
              <a:rPr lang="zh-CN" altLang="en-US">
                <a:latin typeface="Franklin Gothic Book" pitchFamily="34" charset="0"/>
                <a:ea typeface="黑体" pitchFamily="2" charset="-122"/>
              </a:rPr>
              <a:t>如程序地址为</a:t>
            </a:r>
            <a:r>
              <a:rPr lang="en-US" altLang="zh-CN">
                <a:latin typeface="Franklin Gothic Book" pitchFamily="34" charset="0"/>
                <a:ea typeface="黑体" pitchFamily="2" charset="-122"/>
              </a:rPr>
              <a:t>8457</a:t>
            </a:r>
            <a:r>
              <a:rPr lang="zh-CN" altLang="en-US">
                <a:latin typeface="Franklin Gothic Book" pitchFamily="34" charset="0"/>
                <a:ea typeface="黑体" pitchFamily="2" charset="-122"/>
              </a:rPr>
              <a:t>， 页长为</a:t>
            </a:r>
            <a:r>
              <a:rPr lang="en-US" altLang="zh-CN">
                <a:latin typeface="Franklin Gothic Book" pitchFamily="34" charset="0"/>
                <a:ea typeface="黑体" pitchFamily="2" charset="-122"/>
              </a:rPr>
              <a:t>4KB</a:t>
            </a:r>
            <a:r>
              <a:rPr lang="zh-CN" altLang="en-US">
                <a:latin typeface="Franklin Gothic Book" pitchFamily="34" charset="0"/>
                <a:ea typeface="黑体" pitchFamily="2" charset="-122"/>
              </a:rPr>
              <a:t>，则</a:t>
            </a:r>
            <a:r>
              <a:rPr lang="en-US" altLang="zh-CN">
                <a:latin typeface="Franklin Gothic Book" pitchFamily="34" charset="0"/>
                <a:ea typeface="黑体" pitchFamily="2" charset="-122"/>
              </a:rPr>
              <a:t>8457/4096</a:t>
            </a:r>
            <a:r>
              <a:rPr lang="zh-CN" altLang="en-US">
                <a:latin typeface="Franklin Gothic Book" pitchFamily="34" charset="0"/>
                <a:ea typeface="黑体" pitchFamily="2" charset="-122"/>
              </a:rPr>
              <a:t>可得：商为</a:t>
            </a:r>
            <a:r>
              <a:rPr lang="en-US" altLang="zh-CN">
                <a:latin typeface="Franklin Gothic Book" pitchFamily="34" charset="0"/>
                <a:ea typeface="黑体" pitchFamily="2" charset="-122"/>
              </a:rPr>
              <a:t>2</a:t>
            </a:r>
            <a:r>
              <a:rPr lang="zh-CN" altLang="en-US">
                <a:latin typeface="Franklin Gothic Book" pitchFamily="34" charset="0"/>
                <a:ea typeface="黑体" pitchFamily="2" charset="-122"/>
              </a:rPr>
              <a:t>，余数为</a:t>
            </a:r>
            <a:r>
              <a:rPr lang="en-US" altLang="zh-CN">
                <a:latin typeface="Franklin Gothic Book" pitchFamily="34" charset="0"/>
                <a:ea typeface="黑体" pitchFamily="2" charset="-122"/>
              </a:rPr>
              <a:t>256</a:t>
            </a:r>
            <a:endParaRPr lang="zh-CN" altLang="en-US">
              <a:latin typeface="Franklin Gothic Book" pitchFamily="34" charset="0"/>
              <a:ea typeface="黑体" pitchFamily="2" charset="-122"/>
            </a:endParaRPr>
          </a:p>
        </p:txBody>
      </p:sp>
      <p:sp>
        <p:nvSpPr>
          <p:cNvPr id="48132" name="Rectangle 7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8133" name="Text Box 7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34" name="Rectangle 7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8135" name="Text Box 7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36" name="Text Box 7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37" name="Text Box 7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38" name="Text Box 7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8139" name="Text Box 8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8140" name="Rectangle 8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8141" name="Text Box 8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42" name="Rectangle 8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8143" name="Text Box 8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44" name="Text Box 8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45" name="Text Box 8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46" name="Text Box 87"/>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8147" name="Text Box 8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8148" name="Text Box 8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8149" name="Text Box 90"/>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8150" name="Rectangle 9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8151" name="Text Box 9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52" name="Rectangle 9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8153" name="Text Box 9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54" name="Text Box 9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55" name="Text Box 9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8156" name="Text Box 97"/>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8157" name="Text Box 98"/>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8158" name="Text Box 99"/>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8159" name="Text Box 100"/>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8160" name="Text Box 101"/>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快表</a:t>
            </a:r>
            <a:r>
              <a:rPr lang="en-US" altLang="zh-CN">
                <a:latin typeface="Franklin Gothic Medium" pitchFamily="34" charset="0"/>
                <a:ea typeface="微软雅黑" pitchFamily="34" charset="-122"/>
              </a:rPr>
              <a:t>/</a:t>
            </a:r>
            <a:r>
              <a:rPr lang="zh-CN" altLang="en-US">
                <a:latin typeface="Franklin Gothic Medium" pitchFamily="34" charset="0"/>
                <a:ea typeface="微软雅黑" pitchFamily="34" charset="-122"/>
              </a:rPr>
              <a:t>联想存储器提出的背景</a:t>
            </a:r>
            <a:endParaRPr lang="en-US" altLang="zh-CN">
              <a:latin typeface="Franklin Gothic Medium" pitchFamily="34" charset="0"/>
              <a:ea typeface="微软雅黑" pitchFamily="34" charset="-122"/>
            </a:endParaRPr>
          </a:p>
        </p:txBody>
      </p:sp>
      <p:sp>
        <p:nvSpPr>
          <p:cNvPr id="49155" name="Rectangle 3"/>
          <p:cNvSpPr>
            <a:spLocks noGrp="1"/>
          </p:cNvSpPr>
          <p:nvPr>
            <p:ph type="body" idx="4294967295"/>
          </p:nvPr>
        </p:nvSpPr>
        <p:spPr>
          <a:xfrm>
            <a:off x="1258888" y="1412875"/>
            <a:ext cx="7885112" cy="4686300"/>
          </a:xfrm>
        </p:spPr>
        <p:txBody>
          <a:bodyPr/>
          <a:lstStyle/>
          <a:p>
            <a:pPr eaLnBrk="1" hangingPunct="1"/>
            <a:r>
              <a:rPr lang="zh-CN" altLang="en-US">
                <a:latin typeface="黑体" pitchFamily="2" charset="-122"/>
                <a:ea typeface="黑体" pitchFamily="2" charset="-122"/>
              </a:rPr>
              <a:t>因为页表是存放在内存中的，故</a:t>
            </a:r>
            <a:r>
              <a:rPr lang="en-US" altLang="zh-CN">
                <a:latin typeface="黑体" pitchFamily="2" charset="-122"/>
                <a:ea typeface="黑体" pitchFamily="2" charset="-122"/>
              </a:rPr>
              <a:t>CPU</a:t>
            </a:r>
            <a:r>
              <a:rPr lang="zh-CN" altLang="en-US">
                <a:latin typeface="黑体" pitchFamily="2" charset="-122"/>
                <a:ea typeface="黑体" pitchFamily="2" charset="-122"/>
              </a:rPr>
              <a:t>要存取一个数据，需访问主存两次</a:t>
            </a:r>
          </a:p>
          <a:p>
            <a:pPr lvl="1" eaLnBrk="1" hangingPunct="1"/>
            <a:r>
              <a:rPr lang="zh-CN" altLang="en-US">
                <a:solidFill>
                  <a:srgbClr val="000066"/>
                </a:solidFill>
                <a:latin typeface="黑体" pitchFamily="2" charset="-122"/>
                <a:ea typeface="黑体" pitchFamily="2" charset="-122"/>
              </a:rPr>
              <a:t>首先访内存中的页表，找到该页的的物理块号，将此块号与页内地址拼结形成物理地址</a:t>
            </a:r>
          </a:p>
          <a:p>
            <a:pPr lvl="1" eaLnBrk="1" hangingPunct="1"/>
            <a:r>
              <a:rPr lang="zh-CN" altLang="en-US">
                <a:solidFill>
                  <a:srgbClr val="000066"/>
                </a:solidFill>
                <a:latin typeface="黑体" pitchFamily="2" charset="-122"/>
                <a:ea typeface="黑体" pitchFamily="2" charset="-122"/>
              </a:rPr>
              <a:t>其次真正访问该物理地址，存取其中的内容</a:t>
            </a:r>
          </a:p>
          <a:p>
            <a:pPr lvl="1" eaLnBrk="1" hangingPunct="1"/>
            <a:r>
              <a:rPr lang="zh-CN" altLang="en-US">
                <a:solidFill>
                  <a:srgbClr val="000066"/>
                </a:solidFill>
                <a:latin typeface="黑体" pitchFamily="2" charset="-122"/>
                <a:ea typeface="黑体" pitchFamily="2" charset="-122"/>
              </a:rPr>
              <a:t>因而程序的执行速度降低了一倍</a:t>
            </a:r>
          </a:p>
          <a:p>
            <a:pPr eaLnBrk="1" hangingPunct="1"/>
            <a:r>
              <a:rPr lang="zh-CN" altLang="en-US">
                <a:solidFill>
                  <a:srgbClr val="C00000"/>
                </a:solidFill>
                <a:latin typeface="Franklin Gothic Book" pitchFamily="34" charset="0"/>
                <a:ea typeface="黑体" pitchFamily="2" charset="-122"/>
              </a:rPr>
              <a:t>这一问题必须解决</a:t>
            </a:r>
          </a:p>
        </p:txBody>
      </p:sp>
      <p:sp>
        <p:nvSpPr>
          <p:cNvPr id="49156"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9157"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58"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9159"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60"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61"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62"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9163"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9164"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9165"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66"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9167"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68"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69"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70"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49171"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49172"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49173"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49174"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9175"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76"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49177"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78"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79"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49180"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49181"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49182"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49183" name="Text Box 59"/>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49184" name="Text Box 60"/>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快表</a:t>
            </a:r>
            <a:r>
              <a:rPr lang="en-US" altLang="zh-CN">
                <a:latin typeface="Franklin Gothic Medium" pitchFamily="34" charset="0"/>
                <a:ea typeface="微软雅黑" pitchFamily="34" charset="-122"/>
              </a:rPr>
              <a:t>/</a:t>
            </a:r>
            <a:r>
              <a:rPr lang="zh-CN" altLang="en-US">
                <a:latin typeface="Franklin Gothic Medium" pitchFamily="34" charset="0"/>
                <a:ea typeface="微软雅黑" pitchFamily="34" charset="-122"/>
              </a:rPr>
              <a:t>联想存储器</a:t>
            </a:r>
          </a:p>
        </p:txBody>
      </p:sp>
      <p:sp>
        <p:nvSpPr>
          <p:cNvPr id="50179" name="Rectangle 3"/>
          <p:cNvSpPr>
            <a:spLocks noGrp="1"/>
          </p:cNvSpPr>
          <p:nvPr>
            <p:ph type="body" idx="4294967295"/>
          </p:nvPr>
        </p:nvSpPr>
        <p:spPr>
          <a:xfrm>
            <a:off x="1187450" y="1470025"/>
            <a:ext cx="7993063" cy="4949825"/>
          </a:xfrm>
        </p:spPr>
        <p:txBody>
          <a:bodyPr/>
          <a:lstStyle/>
          <a:p>
            <a:pPr eaLnBrk="1" hangingPunct="1"/>
            <a:r>
              <a:rPr lang="zh-CN" altLang="en-US" sz="2800">
                <a:latin typeface="仿宋_GB2312" pitchFamily="49" charset="-122"/>
                <a:ea typeface="黑体" pitchFamily="2" charset="-122"/>
              </a:rPr>
              <a:t>为了提高存取速度，在地址变换机构中增设</a:t>
            </a:r>
            <a:r>
              <a:rPr lang="zh-CN" altLang="en-US" sz="2800">
                <a:latin typeface="Franklin Gothic Book" pitchFamily="34" charset="0"/>
                <a:ea typeface="黑体" pitchFamily="2" charset="-122"/>
              </a:rPr>
              <a:t>一个小容量的联想存储器（</a:t>
            </a:r>
            <a:r>
              <a:rPr lang="zh-CN" altLang="en-US" sz="2800">
                <a:latin typeface="仿宋_GB2312" pitchFamily="49" charset="-122"/>
                <a:ea typeface="黑体" pitchFamily="2" charset="-122"/>
              </a:rPr>
              <a:t>高速缓冲寄存器</a:t>
            </a:r>
            <a:r>
              <a:rPr lang="zh-CN" altLang="en-US" sz="2800">
                <a:latin typeface="Franklin Gothic Book" pitchFamily="34" charset="0"/>
                <a:ea typeface="黑体" pitchFamily="2" charset="-122"/>
              </a:rPr>
              <a:t>）</a:t>
            </a:r>
            <a:endParaRPr lang="zh-CN" altLang="en-US" sz="2800">
              <a:latin typeface="仿宋_GB2312" pitchFamily="49" charset="-122"/>
              <a:ea typeface="黑体" pitchFamily="2" charset="-122"/>
            </a:endParaRPr>
          </a:p>
          <a:p>
            <a:pPr lvl="1" eaLnBrk="1" hangingPunct="1"/>
            <a:r>
              <a:rPr lang="zh-CN" altLang="en-US">
                <a:latin typeface="Franklin Gothic Book" pitchFamily="34" charset="0"/>
                <a:ea typeface="黑体" pitchFamily="2" charset="-122"/>
              </a:rPr>
              <a:t>按照给定</a:t>
            </a:r>
            <a:r>
              <a:rPr lang="zh-CN" altLang="en-US">
                <a:solidFill>
                  <a:srgbClr val="FF0000"/>
                </a:solidFill>
                <a:latin typeface="Franklin Gothic Book" pitchFamily="34" charset="0"/>
                <a:ea typeface="黑体" pitchFamily="2" charset="-122"/>
              </a:rPr>
              <a:t>内容特征</a:t>
            </a:r>
            <a:r>
              <a:rPr lang="zh-CN" altLang="en-US">
                <a:latin typeface="Franklin Gothic Book" pitchFamily="34" charset="0"/>
                <a:ea typeface="黑体" pitchFamily="2" charset="-122"/>
              </a:rPr>
              <a:t>访问</a:t>
            </a:r>
            <a:r>
              <a:rPr lang="en-US" altLang="zh-CN">
                <a:latin typeface="Franklin Gothic Book" pitchFamily="34" charset="0"/>
                <a:ea typeface="黑体" pitchFamily="2" charset="-122"/>
              </a:rPr>
              <a:t>,</a:t>
            </a:r>
            <a:r>
              <a:rPr lang="zh-CN" altLang="en-US">
                <a:latin typeface="Franklin Gothic Book" pitchFamily="34" charset="0"/>
                <a:ea typeface="黑体" pitchFamily="2" charset="-122"/>
              </a:rPr>
              <a:t>而不是按地址进行访问的一种存储器</a:t>
            </a:r>
            <a:endParaRPr lang="en-US" altLang="zh-CN">
              <a:latin typeface="Franklin Gothic Book" pitchFamily="34" charset="0"/>
              <a:ea typeface="黑体" pitchFamily="2" charset="-122"/>
            </a:endParaRPr>
          </a:p>
          <a:p>
            <a:pPr lvl="1" eaLnBrk="1" hangingPunct="1"/>
            <a:r>
              <a:rPr lang="zh-CN" altLang="en-US">
                <a:latin typeface="Franklin Gothic Book" pitchFamily="34" charset="0"/>
                <a:ea typeface="黑体" pitchFamily="2" charset="-122"/>
              </a:rPr>
              <a:t>具有并行查询能力，</a:t>
            </a:r>
            <a:r>
              <a:rPr lang="zh-CN" altLang="en-US">
                <a:latin typeface="仿宋_GB2312" pitchFamily="49" charset="-122"/>
                <a:ea typeface="黑体" pitchFamily="2" charset="-122"/>
              </a:rPr>
              <a:t>用来存放访问的那些页表</a:t>
            </a:r>
          </a:p>
          <a:p>
            <a:pPr lvl="2" eaLnBrk="1" hangingPunct="1"/>
            <a:r>
              <a:rPr lang="zh-CN" altLang="en-US">
                <a:latin typeface="宋体" pitchFamily="2" charset="-122"/>
                <a:ea typeface="黑体" pitchFamily="2" charset="-122"/>
              </a:rPr>
              <a:t>若找到所需的页描述子，则快速形成物理地址。否则从页表中查找后形成物理地址，同时把页描述子写入快表</a:t>
            </a:r>
            <a:endParaRPr lang="zh-CN" altLang="en-US">
              <a:latin typeface="仿宋_GB2312" pitchFamily="49" charset="-122"/>
              <a:ea typeface="黑体" pitchFamily="2" charset="-122"/>
            </a:endParaRPr>
          </a:p>
          <a:p>
            <a:pPr lvl="1" eaLnBrk="1" hangingPunct="1"/>
            <a:r>
              <a:rPr lang="zh-CN" altLang="en-US">
                <a:latin typeface="仿宋_GB2312" pitchFamily="49" charset="-122"/>
                <a:ea typeface="黑体" pitchFamily="2" charset="-122"/>
              </a:rPr>
              <a:t>把存放在高速缓冲寄存器中的页表叫</a:t>
            </a:r>
            <a:r>
              <a:rPr lang="zh-CN" altLang="en-US">
                <a:solidFill>
                  <a:srgbClr val="A50021"/>
                </a:solidFill>
                <a:latin typeface="仿宋_GB2312" pitchFamily="49" charset="-122"/>
                <a:ea typeface="黑体" pitchFamily="2" charset="-122"/>
              </a:rPr>
              <a:t>快表</a:t>
            </a:r>
            <a:r>
              <a:rPr lang="zh-CN" altLang="en-US">
                <a:latin typeface="仿宋_GB2312" pitchFamily="49" charset="-122"/>
                <a:ea typeface="黑体" pitchFamily="2" charset="-122"/>
              </a:rPr>
              <a:t>，</a:t>
            </a:r>
            <a:r>
              <a:rPr lang="zh-CN" altLang="en-US">
                <a:latin typeface="Franklin Gothic Book" pitchFamily="34" charset="0"/>
                <a:ea typeface="黑体" pitchFamily="2" charset="-122"/>
              </a:rPr>
              <a:t>把存放在内存中的页表称为</a:t>
            </a:r>
            <a:r>
              <a:rPr lang="zh-CN" altLang="en-US">
                <a:solidFill>
                  <a:srgbClr val="A50021"/>
                </a:solidFill>
                <a:latin typeface="Franklin Gothic Book" pitchFamily="34" charset="0"/>
                <a:ea typeface="黑体" pitchFamily="2" charset="-122"/>
              </a:rPr>
              <a:t>慢表</a:t>
            </a:r>
          </a:p>
          <a:p>
            <a:pPr lvl="1" eaLnBrk="1" hangingPunct="1"/>
            <a:endParaRPr lang="zh-CN" altLang="en-US">
              <a:solidFill>
                <a:srgbClr val="A50021"/>
              </a:solidFill>
              <a:latin typeface="Franklin Gothic Book" pitchFamily="34" charset="0"/>
              <a:ea typeface="黑体" pitchFamily="2" charset="-122"/>
            </a:endParaRPr>
          </a:p>
        </p:txBody>
      </p:sp>
      <p:sp>
        <p:nvSpPr>
          <p:cNvPr id="50180"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0181"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82"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0183"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84"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85"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86"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0187"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0188"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0189"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90"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0191"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92"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93"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194"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0195"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0196"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0197"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0198"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0199"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200"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0201"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202"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203"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0204"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0205"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0206"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0207" name="Text Box 59"/>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50208" name="Text Box 60"/>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具有快表的地址变换机构</a:t>
            </a:r>
          </a:p>
        </p:txBody>
      </p:sp>
      <p:graphicFrame>
        <p:nvGraphicFramePr>
          <p:cNvPr id="51203" name="Object 4"/>
          <p:cNvGraphicFramePr>
            <a:graphicFrameLocks noGrp="1" noChangeAspect="1"/>
          </p:cNvGraphicFramePr>
          <p:nvPr>
            <p:ph idx="4294967295"/>
          </p:nvPr>
        </p:nvGraphicFramePr>
        <p:xfrm>
          <a:off x="1187450" y="1989138"/>
          <a:ext cx="7956550" cy="3995737"/>
        </p:xfrm>
        <a:graphic>
          <a:graphicData uri="http://schemas.openxmlformats.org/presentationml/2006/ole">
            <mc:AlternateContent xmlns:mc="http://schemas.openxmlformats.org/markup-compatibility/2006">
              <mc:Choice xmlns:v="urn:schemas-microsoft-com:vml" Requires="v">
                <p:oleObj spid="_x0000_s51244" name="Visio" r:id="rId3" imgW="5758586" imgH="2827934" progId="Visio.Drawing.11">
                  <p:embed/>
                </p:oleObj>
              </mc:Choice>
              <mc:Fallback>
                <p:oleObj name="Visio" r:id="rId3" imgW="5758586" imgH="282793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89138"/>
                        <a:ext cx="7956550" cy="399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Rectangle 7"/>
          <p:cNvSpPr>
            <a:spLocks noChangeArrowheads="1"/>
          </p:cNvSpPr>
          <p:nvPr/>
        </p:nvSpPr>
        <p:spPr bwMode="auto">
          <a:xfrm>
            <a:off x="3419475" y="2133600"/>
            <a:ext cx="27352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05" name="Rectangle 8"/>
          <p:cNvSpPr>
            <a:spLocks noChangeArrowheads="1"/>
          </p:cNvSpPr>
          <p:nvPr/>
        </p:nvSpPr>
        <p:spPr bwMode="auto">
          <a:xfrm>
            <a:off x="3419475" y="2060575"/>
            <a:ext cx="2592388" cy="108108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06" name="Rectangle 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07"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08" name="Rectangle 1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09" name="Text Box 1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10"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11" name="Text Box 1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12" name="Text Box 15"/>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1213" name="Text Box 16"/>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1214" name="Rectangle 17"/>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15"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16" name="Rectangle 19"/>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17" name="Text Box 2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18" name="Text Box 2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19" name="Text Box 2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20" name="Text Box 23"/>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1221" name="Text Box 24"/>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1222" name="Text Box 25"/>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1223" name="Text Box 26"/>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1224" name="Rectangle 27"/>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25"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26" name="Rectangle 29"/>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1227" name="Text Box 3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28" name="Text Box 3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29" name="Text Box 3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1230" name="Text Box 33"/>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1231" name="Text Box 34"/>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1232" name="Text Box 35"/>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1233" name="Text Box 36"/>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51234" name="Text Box 37"/>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静态页式管理方案小结</a:t>
            </a:r>
          </a:p>
        </p:txBody>
      </p:sp>
      <p:sp>
        <p:nvSpPr>
          <p:cNvPr id="52227" name="Rectangle 3"/>
          <p:cNvSpPr>
            <a:spLocks noGrp="1"/>
          </p:cNvSpPr>
          <p:nvPr>
            <p:ph type="body" idx="4294967295"/>
          </p:nvPr>
        </p:nvSpPr>
        <p:spPr>
          <a:xfrm>
            <a:off x="1258888" y="1412875"/>
            <a:ext cx="7885112" cy="5445125"/>
          </a:xfrm>
        </p:spPr>
        <p:txBody>
          <a:bodyPr/>
          <a:lstStyle/>
          <a:p>
            <a:pPr eaLnBrk="1" hangingPunct="1"/>
            <a:r>
              <a:rPr lang="zh-CN" altLang="en-US">
                <a:latin typeface="Franklin Gothic Book" pitchFamily="34" charset="0"/>
                <a:ea typeface="黑体" pitchFamily="2" charset="-122"/>
              </a:rPr>
              <a:t>优点：</a:t>
            </a:r>
          </a:p>
          <a:p>
            <a:pPr lvl="1" eaLnBrk="1" hangingPunct="1"/>
            <a:r>
              <a:rPr lang="zh-CN" altLang="en-US">
                <a:latin typeface="Franklin Gothic Book" pitchFamily="34" charset="0"/>
                <a:ea typeface="黑体" pitchFamily="2" charset="-122"/>
              </a:rPr>
              <a:t>没有外碎片，每个内碎片不超过页大小。</a:t>
            </a:r>
          </a:p>
          <a:p>
            <a:pPr lvl="1" eaLnBrk="1" hangingPunct="1"/>
            <a:r>
              <a:rPr lang="zh-CN" altLang="en-US">
                <a:latin typeface="Franklin Gothic Book" pitchFamily="34" charset="0"/>
                <a:ea typeface="黑体" pitchFamily="2" charset="-122"/>
              </a:rPr>
              <a:t>一个程序不必连续存放。</a:t>
            </a:r>
          </a:p>
          <a:p>
            <a:pPr eaLnBrk="1" hangingPunct="1"/>
            <a:r>
              <a:rPr lang="zh-CN" altLang="en-US">
                <a:latin typeface="Franklin Gothic Book" pitchFamily="34" charset="0"/>
                <a:ea typeface="黑体" pitchFamily="2" charset="-122"/>
              </a:rPr>
              <a:t>缺点：</a:t>
            </a:r>
          </a:p>
          <a:p>
            <a:pPr lvl="1" eaLnBrk="1" hangingPunct="1"/>
            <a:r>
              <a:rPr lang="zh-CN" altLang="en-US">
                <a:latin typeface="Franklin Gothic Book" pitchFamily="34" charset="0"/>
                <a:ea typeface="黑体" pitchFamily="2" charset="-122"/>
              </a:rPr>
              <a:t>程序全部装入内存，作业或进程的大小仍受内存可用页面数的限制</a:t>
            </a:r>
          </a:p>
        </p:txBody>
      </p:sp>
      <p:sp>
        <p:nvSpPr>
          <p:cNvPr id="52228"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2229"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30"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2231"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32"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3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34"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2235"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2236"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223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38"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2239"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40"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4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42"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2243"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2244"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2245"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2246"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2247"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48"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2249"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50"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5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2252"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2253"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2254"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2255" name="Text Box 31"/>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52256" name="Text Box 32"/>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练习题</a:t>
            </a:r>
          </a:p>
        </p:txBody>
      </p:sp>
      <p:sp>
        <p:nvSpPr>
          <p:cNvPr id="53251" name="Rectangle 3"/>
          <p:cNvSpPr>
            <a:spLocks noGrp="1"/>
          </p:cNvSpPr>
          <p:nvPr>
            <p:ph type="body" idx="4294967295"/>
          </p:nvPr>
        </p:nvSpPr>
        <p:spPr>
          <a:xfrm>
            <a:off x="1258888" y="1412875"/>
            <a:ext cx="7885112" cy="5445125"/>
          </a:xfrm>
        </p:spPr>
        <p:txBody>
          <a:bodyPr/>
          <a:lstStyle/>
          <a:p>
            <a:pPr eaLnBrk="1" hangingPunct="1"/>
            <a:r>
              <a:rPr lang="zh-CN" altLang="en-US">
                <a:latin typeface="Franklin Gothic Book" pitchFamily="34" charset="0"/>
                <a:ea typeface="黑体" pitchFamily="2" charset="-122"/>
              </a:rPr>
              <a:t>一个计算机系统，内存容量为</a:t>
            </a:r>
            <a:r>
              <a:rPr lang="en-US" altLang="zh-CN">
                <a:latin typeface="Franklin Gothic Book" pitchFamily="34" charset="0"/>
                <a:ea typeface="黑体" pitchFamily="2" charset="-122"/>
              </a:rPr>
              <a:t>256M</a:t>
            </a:r>
            <a:r>
              <a:rPr lang="zh-CN" altLang="en-US">
                <a:latin typeface="Franklin Gothic Book" pitchFamily="34" charset="0"/>
                <a:ea typeface="黑体" pitchFamily="2" charset="-122"/>
              </a:rPr>
              <a:t>，用户可编程空间为</a:t>
            </a:r>
            <a:r>
              <a:rPr lang="en-US" altLang="zh-CN">
                <a:latin typeface="Franklin Gothic Book" pitchFamily="34" charset="0"/>
                <a:ea typeface="黑体" pitchFamily="2" charset="-122"/>
              </a:rPr>
              <a:t>4G</a:t>
            </a:r>
            <a:r>
              <a:rPr lang="zh-CN" altLang="en-US">
                <a:latin typeface="Franklin Gothic Book" pitchFamily="34" charset="0"/>
                <a:ea typeface="黑体" pitchFamily="2" charset="-122"/>
              </a:rPr>
              <a:t>。采用页式管理方法，页面大小为</a:t>
            </a:r>
            <a:r>
              <a:rPr lang="en-US" altLang="zh-CN">
                <a:latin typeface="Franklin Gothic Book" pitchFamily="34" charset="0"/>
                <a:ea typeface="黑体" pitchFamily="2" charset="-122"/>
              </a:rPr>
              <a:t>4K</a:t>
            </a:r>
            <a:r>
              <a:rPr lang="zh-CN" altLang="en-US">
                <a:latin typeface="Franklin Gothic Book" pitchFamily="34" charset="0"/>
                <a:ea typeface="黑体" pitchFamily="2" charset="-122"/>
              </a:rPr>
              <a:t>。问：</a:t>
            </a:r>
            <a:endParaRPr lang="en-US" altLang="zh-CN">
              <a:latin typeface="Franklin Gothic Book" pitchFamily="34" charset="0"/>
              <a:ea typeface="黑体" pitchFamily="2" charset="-122"/>
            </a:endParaRPr>
          </a:p>
          <a:p>
            <a:pPr lvl="1" eaLnBrk="1" hangingPunct="1"/>
            <a:r>
              <a:rPr lang="zh-CN" altLang="en-US">
                <a:latin typeface="Franklin Gothic Book" pitchFamily="34" charset="0"/>
                <a:ea typeface="黑体" pitchFamily="2" charset="-122"/>
              </a:rPr>
              <a:t>页内偏移最大是多少，最小是多少？</a:t>
            </a:r>
            <a:endParaRPr lang="en-US" altLang="zh-CN">
              <a:latin typeface="Franklin Gothic Book" pitchFamily="34" charset="0"/>
              <a:ea typeface="黑体" pitchFamily="2" charset="-122"/>
            </a:endParaRPr>
          </a:p>
          <a:p>
            <a:pPr lvl="1" eaLnBrk="1" hangingPunct="1"/>
            <a:r>
              <a:rPr lang="zh-CN" altLang="en-US">
                <a:latin typeface="Franklin Gothic Book" pitchFamily="34" charset="0"/>
                <a:ea typeface="黑体" pitchFamily="2" charset="-122"/>
              </a:rPr>
              <a:t>虚地址长度应该是多少？</a:t>
            </a:r>
            <a:endParaRPr lang="en-US" altLang="zh-CN">
              <a:latin typeface="Franklin Gothic Book" pitchFamily="34" charset="0"/>
              <a:ea typeface="黑体" pitchFamily="2" charset="-122"/>
            </a:endParaRPr>
          </a:p>
          <a:p>
            <a:pPr lvl="1" eaLnBrk="1" hangingPunct="1"/>
            <a:r>
              <a:rPr lang="zh-CN" altLang="en-US">
                <a:latin typeface="Franklin Gothic Book" pitchFamily="34" charset="0"/>
                <a:ea typeface="黑体" pitchFamily="2" charset="-122"/>
              </a:rPr>
              <a:t>一个进程最多有多少个页？</a:t>
            </a:r>
            <a:endParaRPr lang="en-US" altLang="zh-CN">
              <a:latin typeface="Franklin Gothic Book" pitchFamily="34" charset="0"/>
              <a:ea typeface="黑体" pitchFamily="2" charset="-122"/>
            </a:endParaRPr>
          </a:p>
        </p:txBody>
      </p:sp>
      <p:sp>
        <p:nvSpPr>
          <p:cNvPr id="5325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325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5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325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5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5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5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325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326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326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6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326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6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6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6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326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326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326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327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327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7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327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7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7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327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327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327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3279" name="Text Box 31"/>
          <p:cNvSpPr txBox="1">
            <a:spLocks noChangeArrowheads="1"/>
          </p:cNvSpPr>
          <p:nvPr/>
        </p:nvSpPr>
        <p:spPr bwMode="auto">
          <a:xfrm>
            <a:off x="0" y="32845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5.4 .2 </a:t>
            </a:r>
            <a:r>
              <a:rPr lang="zh-CN" altLang="en-US" sz="1800" b="1">
                <a:solidFill>
                  <a:srgbClr val="C00000"/>
                </a:solidFill>
                <a:latin typeface="Times New Roman" pitchFamily="18" charset="0"/>
              </a:rPr>
              <a:t>静态页式管理</a:t>
            </a:r>
          </a:p>
        </p:txBody>
      </p:sp>
      <p:sp>
        <p:nvSpPr>
          <p:cNvPr id="53280" name="Text Box 32"/>
          <p:cNvSpPr txBox="1">
            <a:spLocks noChangeArrowheads="1"/>
          </p:cNvSpPr>
          <p:nvPr/>
        </p:nvSpPr>
        <p:spPr bwMode="auto">
          <a:xfrm>
            <a:off x="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5.4. 1 </a:t>
            </a:r>
            <a:r>
              <a:rPr lang="zh-CN" altLang="en-US" sz="1800" b="1">
                <a:solidFill>
                  <a:srgbClr val="9E9EBE"/>
                </a:solidFill>
                <a:latin typeface="Times New Roman" pitchFamily="18" charset="0"/>
              </a:rPr>
              <a:t>页式管理的基本原理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动态页式管理</a:t>
            </a:r>
          </a:p>
        </p:txBody>
      </p:sp>
      <p:sp>
        <p:nvSpPr>
          <p:cNvPr id="54275" name="Rectangle 3"/>
          <p:cNvSpPr>
            <a:spLocks noGrp="1"/>
          </p:cNvSpPr>
          <p:nvPr>
            <p:ph type="body" idx="4294967295"/>
          </p:nvPr>
        </p:nvSpPr>
        <p:spPr>
          <a:xfrm>
            <a:off x="1187450" y="1341438"/>
            <a:ext cx="7740650" cy="4686300"/>
          </a:xfrm>
        </p:spPr>
        <p:txBody>
          <a:bodyPr/>
          <a:lstStyle/>
          <a:p>
            <a:pPr eaLnBrk="1" hangingPunct="1"/>
            <a:r>
              <a:rPr lang="zh-CN" altLang="en-US">
                <a:latin typeface="Franklin Gothic Book" pitchFamily="34" charset="0"/>
                <a:ea typeface="黑体" pitchFamily="2" charset="-122"/>
              </a:rPr>
              <a:t>动态页式管理的基本思想</a:t>
            </a:r>
          </a:p>
          <a:p>
            <a:pPr lvl="1" eaLnBrk="1" hangingPunct="1"/>
            <a:r>
              <a:rPr lang="zh-CN" altLang="en-US">
                <a:solidFill>
                  <a:srgbClr val="990000"/>
                </a:solidFill>
                <a:latin typeface="Franklin Gothic Book" pitchFamily="34" charset="0"/>
                <a:ea typeface="黑体" pitchFamily="2" charset="-122"/>
              </a:rPr>
              <a:t>不把作业或进程的程序段和数据段一次性地全部装入内存</a:t>
            </a:r>
          </a:p>
          <a:p>
            <a:pPr lvl="1" eaLnBrk="1" hangingPunct="1"/>
            <a:r>
              <a:rPr lang="zh-CN" altLang="en-US">
                <a:latin typeface="Franklin Gothic Book" pitchFamily="34" charset="0"/>
                <a:ea typeface="黑体" pitchFamily="2" charset="-122"/>
              </a:rPr>
              <a:t>只装入被认为是经常反复执行和调用的工作区部分，其它部分则在执行过程中动态装入</a:t>
            </a:r>
          </a:p>
          <a:p>
            <a:pPr eaLnBrk="1" hangingPunct="1"/>
            <a:endParaRPr lang="zh-CN" altLang="en-US">
              <a:latin typeface="Franklin Gothic Book" pitchFamily="34" charset="0"/>
              <a:ea typeface="黑体" pitchFamily="2" charset="-122"/>
            </a:endParaRPr>
          </a:p>
        </p:txBody>
      </p:sp>
      <p:sp>
        <p:nvSpPr>
          <p:cNvPr id="54276"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4277"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78"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427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8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8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82"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4283"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4284"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4285"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86"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428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8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8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90"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4291"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4292"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4293"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4294"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4295"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96"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429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9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29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4300"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4301"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4302"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4303"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54304"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54305"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动态页式管理的分类</a:t>
            </a:r>
          </a:p>
        </p:txBody>
      </p:sp>
      <p:sp>
        <p:nvSpPr>
          <p:cNvPr id="55299" name="Rectangle 3"/>
          <p:cNvSpPr>
            <a:spLocks noGrp="1"/>
          </p:cNvSpPr>
          <p:nvPr>
            <p:ph type="body" idx="4294967295"/>
          </p:nvPr>
        </p:nvSpPr>
        <p:spPr/>
        <p:txBody>
          <a:bodyPr/>
          <a:lstStyle/>
          <a:p>
            <a:pPr eaLnBrk="1" hangingPunct="1"/>
            <a:r>
              <a:rPr lang="zh-CN" altLang="en-US">
                <a:latin typeface="Franklin Gothic Book" pitchFamily="34" charset="0"/>
                <a:ea typeface="黑体" pitchFamily="2" charset="-122"/>
              </a:rPr>
              <a:t>根据</a:t>
            </a:r>
            <a:r>
              <a:rPr lang="zh-CN" altLang="en-US">
                <a:solidFill>
                  <a:srgbClr val="990000"/>
                </a:solidFill>
                <a:latin typeface="Franklin Gothic Book" pitchFamily="34" charset="0"/>
                <a:ea typeface="黑体" pitchFamily="2" charset="-122"/>
              </a:rPr>
              <a:t>调入方式</a:t>
            </a:r>
            <a:r>
              <a:rPr lang="zh-CN" altLang="en-US">
                <a:latin typeface="Franklin Gothic Book" pitchFamily="34" charset="0"/>
                <a:ea typeface="黑体" pitchFamily="2" charset="-122"/>
              </a:rPr>
              <a:t>对动态页式管理分类</a:t>
            </a:r>
          </a:p>
          <a:p>
            <a:pPr lvl="1" eaLnBrk="1" hangingPunct="1"/>
            <a:r>
              <a:rPr lang="zh-CN" altLang="en-US">
                <a:latin typeface="Franklin Gothic Book" pitchFamily="34" charset="0"/>
                <a:ea typeface="黑体" pitchFamily="2" charset="-122"/>
              </a:rPr>
              <a:t>请求页式管理</a:t>
            </a:r>
          </a:p>
          <a:p>
            <a:pPr lvl="2" eaLnBrk="1" hangingPunct="1"/>
            <a:r>
              <a:rPr lang="zh-CN" altLang="en-US">
                <a:latin typeface="Franklin Gothic Book" pitchFamily="34" charset="0"/>
                <a:ea typeface="黑体" pitchFamily="2" charset="-122"/>
              </a:rPr>
              <a:t>当需要执行某条指令而又发现它不在内存时或当执行某条指令需要访问其它的数据或指令时．这些指令和数据不在内存中，从而发生缺页中断，系统将外存中相应的页面调入内存 </a:t>
            </a:r>
          </a:p>
          <a:p>
            <a:pPr lvl="1" eaLnBrk="1" hangingPunct="1"/>
            <a:r>
              <a:rPr lang="zh-CN" altLang="en-US">
                <a:latin typeface="Franklin Gothic Book" pitchFamily="34" charset="0"/>
                <a:ea typeface="黑体" pitchFamily="2" charset="-122"/>
              </a:rPr>
              <a:t>预调入页式管理</a:t>
            </a:r>
          </a:p>
          <a:p>
            <a:pPr lvl="2" eaLnBrk="1" hangingPunct="1"/>
            <a:r>
              <a:rPr lang="zh-CN" altLang="en-US">
                <a:latin typeface="Franklin Gothic Book" pitchFamily="34" charset="0"/>
                <a:ea typeface="黑体" pitchFamily="2" charset="-122"/>
              </a:rPr>
              <a:t>系统对那些在外存中的页进行调入顺序计算。估计出这些页中指令和数据的执行和被访问的顺序，并按此顺序将它们顺次调入和调出内存 </a:t>
            </a:r>
          </a:p>
        </p:txBody>
      </p:sp>
      <p:sp>
        <p:nvSpPr>
          <p:cNvPr id="55300"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5301"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02"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530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04"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0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06"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5307"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5308"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5309"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10"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531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12"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1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14"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5315"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5316"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5317"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5318"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5319"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20"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532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22"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2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5324"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5325"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5326"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5327"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55328"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55329"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1116013" y="260350"/>
            <a:ext cx="8027987" cy="1143000"/>
          </a:xfrm>
        </p:spPr>
        <p:txBody>
          <a:bodyPr/>
          <a:lstStyle/>
          <a:p>
            <a:pPr eaLnBrk="1" hangingPunct="1"/>
            <a:r>
              <a:rPr kumimoji="1" lang="zh-CN" altLang="en-US">
                <a:latin typeface="Franklin Gothic Medium" pitchFamily="34" charset="0"/>
                <a:ea typeface="微软雅黑" pitchFamily="34" charset="-122"/>
              </a:rPr>
              <a:t>分页存储管理的出发点</a:t>
            </a:r>
          </a:p>
        </p:txBody>
      </p:sp>
      <p:sp>
        <p:nvSpPr>
          <p:cNvPr id="19459" name="Rectangle 3"/>
          <p:cNvSpPr>
            <a:spLocks noGrp="1"/>
          </p:cNvSpPr>
          <p:nvPr>
            <p:ph type="body" idx="4294967295"/>
          </p:nvPr>
        </p:nvSpPr>
        <p:spPr>
          <a:xfrm>
            <a:off x="1258888" y="1412875"/>
            <a:ext cx="7885112" cy="4686300"/>
          </a:xfrm>
        </p:spPr>
        <p:txBody>
          <a:bodyPr/>
          <a:lstStyle/>
          <a:p>
            <a:pPr eaLnBrk="1" hangingPunct="1"/>
            <a:r>
              <a:rPr kumimoji="1" lang="zh-CN" altLang="en-US">
                <a:solidFill>
                  <a:srgbClr val="333399"/>
                </a:solidFill>
                <a:latin typeface="Franklin Gothic Book" pitchFamily="34" charset="0"/>
                <a:ea typeface="黑体" pitchFamily="2" charset="-122"/>
              </a:rPr>
              <a:t>分页存储管理的出发点</a:t>
            </a:r>
            <a:r>
              <a:rPr kumimoji="1" lang="en-US" altLang="zh-CN">
                <a:solidFill>
                  <a:srgbClr val="333399"/>
                </a:solidFill>
                <a:latin typeface="Franklin Gothic Book" pitchFamily="34" charset="0"/>
                <a:ea typeface="黑体" pitchFamily="2" charset="-122"/>
              </a:rPr>
              <a:t>-</a:t>
            </a:r>
            <a:r>
              <a:rPr kumimoji="1" lang="zh-CN" altLang="en-US">
                <a:solidFill>
                  <a:srgbClr val="333399"/>
                </a:solidFill>
                <a:latin typeface="Franklin Gothic Book" pitchFamily="34" charset="0"/>
                <a:ea typeface="黑体" pitchFamily="2" charset="-122"/>
              </a:rPr>
              <a:t>提高内存利用率</a:t>
            </a:r>
          </a:p>
          <a:p>
            <a:pPr lvl="1" eaLnBrk="1" hangingPunct="1"/>
            <a:r>
              <a:rPr kumimoji="1" lang="en-US" altLang="zh-CN">
                <a:latin typeface="Franklin Gothic Book" pitchFamily="34" charset="0"/>
                <a:ea typeface="黑体" pitchFamily="2" charset="-122"/>
              </a:rPr>
              <a:t>(1)</a:t>
            </a:r>
            <a:r>
              <a:rPr kumimoji="1" lang="zh-CN" altLang="en-US">
                <a:latin typeface="Franklin Gothic Book" pitchFamily="34" charset="0"/>
                <a:ea typeface="黑体" pitchFamily="2" charset="-122"/>
              </a:rPr>
              <a:t>将逻辑空间和物理空间划分为一系列大小相同的块，解决碎片问题</a:t>
            </a:r>
            <a:r>
              <a:rPr kumimoji="1" lang="en-US" altLang="zh-CN">
                <a:latin typeface="Franklin Gothic Book" pitchFamily="34" charset="0"/>
                <a:ea typeface="黑体" pitchFamily="2" charset="-122"/>
              </a:rPr>
              <a:t>(</a:t>
            </a:r>
            <a:r>
              <a:rPr kumimoji="1" lang="zh-CN" altLang="en-US">
                <a:solidFill>
                  <a:srgbClr val="C00000"/>
                </a:solidFill>
                <a:latin typeface="Franklin Gothic Book" pitchFamily="34" charset="0"/>
                <a:ea typeface="黑体" pitchFamily="2" charset="-122"/>
              </a:rPr>
              <a:t>离散存储</a:t>
            </a:r>
            <a:r>
              <a:rPr kumimoji="1" lang="en-US" altLang="zh-CN">
                <a:latin typeface="Franklin Gothic Book" pitchFamily="34" charset="0"/>
                <a:ea typeface="黑体" pitchFamily="2" charset="-122"/>
              </a:rPr>
              <a:t>)</a:t>
            </a:r>
            <a:endParaRPr kumimoji="1" lang="zh-CN" altLang="en-US">
              <a:latin typeface="Franklin Gothic Book" pitchFamily="34" charset="0"/>
              <a:ea typeface="黑体" pitchFamily="2" charset="-122"/>
            </a:endParaRPr>
          </a:p>
          <a:p>
            <a:pPr lvl="1" eaLnBrk="1" hangingPunct="1"/>
            <a:r>
              <a:rPr kumimoji="1" lang="en-US" altLang="zh-CN">
                <a:solidFill>
                  <a:srgbClr val="000066"/>
                </a:solidFill>
                <a:latin typeface="Franklin Gothic Book" pitchFamily="34" charset="0"/>
                <a:ea typeface="黑体" pitchFamily="2" charset="-122"/>
              </a:rPr>
              <a:t>(2)</a:t>
            </a:r>
            <a:r>
              <a:rPr kumimoji="1" lang="zh-CN" altLang="en-US">
                <a:solidFill>
                  <a:srgbClr val="000066"/>
                </a:solidFill>
                <a:latin typeface="Franklin Gothic Book" pitchFamily="34" charset="0"/>
                <a:ea typeface="黑体" pitchFamily="2" charset="-122"/>
              </a:rPr>
              <a:t>只在内存存放那些反复执行或即将执行的程序段与数据部分，而把那些不经常执行的程序段和数据存放于外存，待需要执行时调入</a:t>
            </a:r>
            <a:r>
              <a:rPr kumimoji="1" lang="en-US" altLang="zh-CN">
                <a:solidFill>
                  <a:srgbClr val="000066"/>
                </a:solidFill>
                <a:latin typeface="Franklin Gothic Book" pitchFamily="34" charset="0"/>
                <a:ea typeface="黑体" pitchFamily="2" charset="-122"/>
              </a:rPr>
              <a:t>(</a:t>
            </a:r>
            <a:r>
              <a:rPr kumimoji="1" lang="zh-CN" altLang="en-US">
                <a:solidFill>
                  <a:srgbClr val="C00000"/>
                </a:solidFill>
                <a:latin typeface="Franklin Gothic Book" pitchFamily="34" charset="0"/>
                <a:ea typeface="黑体" pitchFamily="2" charset="-122"/>
              </a:rPr>
              <a:t>虚拟存储</a:t>
            </a:r>
            <a:r>
              <a:rPr kumimoji="1" lang="en-US" altLang="zh-CN">
                <a:solidFill>
                  <a:srgbClr val="000066"/>
                </a:solidFill>
                <a:latin typeface="Franklin Gothic Book" pitchFamily="34" charset="0"/>
                <a:ea typeface="黑体" pitchFamily="2" charset="-122"/>
              </a:rPr>
              <a:t>)</a:t>
            </a:r>
          </a:p>
          <a:p>
            <a:pPr lvl="1" eaLnBrk="1" hangingPunct="1"/>
            <a:endParaRPr kumimoji="1" lang="zh-CN" altLang="en-US" b="1">
              <a:solidFill>
                <a:srgbClr val="C7C7C7"/>
              </a:solidFill>
              <a:latin typeface="Franklin Gothic Book" pitchFamily="34" charset="0"/>
              <a:ea typeface="黑体" pitchFamily="2" charset="-122"/>
            </a:endParaRPr>
          </a:p>
        </p:txBody>
      </p:sp>
      <p:sp>
        <p:nvSpPr>
          <p:cNvPr id="19460"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9461"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62"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946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64"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6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66"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19467"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19468"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9469"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70"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947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72"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7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74"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19475"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19476"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19477"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19478"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9479"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80"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948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82"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8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19484"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19485"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19486"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动态页式管理的地址变换</a:t>
            </a:r>
          </a:p>
        </p:txBody>
      </p:sp>
      <p:sp>
        <p:nvSpPr>
          <p:cNvPr id="56323" name="Rectangle 3"/>
          <p:cNvSpPr>
            <a:spLocks noGrp="1"/>
          </p:cNvSpPr>
          <p:nvPr>
            <p:ph type="body" idx="4294967295"/>
          </p:nvPr>
        </p:nvSpPr>
        <p:spPr>
          <a:xfrm>
            <a:off x="1187450" y="1412875"/>
            <a:ext cx="7956550" cy="5445125"/>
          </a:xfrm>
        </p:spPr>
        <p:txBody>
          <a:bodyPr/>
          <a:lstStyle/>
          <a:p>
            <a:pPr eaLnBrk="1" hangingPunct="1">
              <a:lnSpc>
                <a:spcPct val="90000"/>
              </a:lnSpc>
            </a:pPr>
            <a:r>
              <a:rPr lang="zh-CN" altLang="en-US">
                <a:latin typeface="Franklin Gothic Book" pitchFamily="34" charset="0"/>
                <a:ea typeface="黑体" pitchFamily="2" charset="-122"/>
              </a:rPr>
              <a:t>基本问题：访问的某些虚页目前不在内存中</a:t>
            </a:r>
          </a:p>
          <a:p>
            <a:pPr lvl="1" eaLnBrk="1" hangingPunct="1">
              <a:lnSpc>
                <a:spcPct val="90000"/>
              </a:lnSpc>
            </a:pPr>
            <a:r>
              <a:rPr lang="en-US" altLang="zh-CN">
                <a:latin typeface="Franklin Gothic Book" pitchFamily="34" charset="0"/>
                <a:ea typeface="黑体" pitchFamily="2" charset="-122"/>
              </a:rPr>
              <a:t>1. </a:t>
            </a:r>
            <a:r>
              <a:rPr lang="zh-CN" altLang="en-US">
                <a:latin typeface="Franklin Gothic Book" pitchFamily="34" charset="0"/>
                <a:ea typeface="黑体" pitchFamily="2" charset="-122"/>
              </a:rPr>
              <a:t>怎样发现这些不在内存中虚页？</a:t>
            </a:r>
          </a:p>
          <a:p>
            <a:pPr lvl="2" eaLnBrk="1" hangingPunct="1">
              <a:lnSpc>
                <a:spcPct val="90000"/>
              </a:lnSpc>
            </a:pPr>
            <a:r>
              <a:rPr lang="zh-CN" altLang="en-US">
                <a:latin typeface="Franklin Gothic Book" pitchFamily="34" charset="0"/>
                <a:ea typeface="黑体" pitchFamily="2" charset="-122"/>
                <a:hlinkClick r:id="rId2" action="ppaction://hlinksldjump"/>
              </a:rPr>
              <a:t>扩充页表</a:t>
            </a:r>
            <a:endParaRPr lang="zh-CN" altLang="en-US">
              <a:latin typeface="Franklin Gothic Book" pitchFamily="34" charset="0"/>
              <a:ea typeface="黑体" pitchFamily="2" charset="-122"/>
            </a:endParaRPr>
          </a:p>
          <a:p>
            <a:pPr lvl="1" eaLnBrk="1" hangingPunct="1">
              <a:lnSpc>
                <a:spcPct val="90000"/>
              </a:lnSpc>
            </a:pPr>
            <a:r>
              <a:rPr lang="en-US" altLang="zh-CN">
                <a:latin typeface="Franklin Gothic Book" pitchFamily="34" charset="0"/>
                <a:ea typeface="黑体" pitchFamily="2" charset="-122"/>
              </a:rPr>
              <a:t>2. </a:t>
            </a:r>
            <a:r>
              <a:rPr lang="zh-CN" altLang="en-US">
                <a:latin typeface="Franklin Gothic Book" pitchFamily="34" charset="0"/>
                <a:ea typeface="黑体" pitchFamily="2" charset="-122"/>
              </a:rPr>
              <a:t>怎样处理这种情况？</a:t>
            </a:r>
          </a:p>
          <a:p>
            <a:pPr lvl="2" eaLnBrk="1" hangingPunct="1">
              <a:lnSpc>
                <a:spcPct val="90000"/>
              </a:lnSpc>
            </a:pPr>
            <a:r>
              <a:rPr lang="en-US" altLang="zh-CN">
                <a:latin typeface="Franklin Gothic Book" pitchFamily="34" charset="0"/>
                <a:ea typeface="黑体" pitchFamily="2" charset="-122"/>
              </a:rPr>
              <a:t>2.1 </a:t>
            </a:r>
            <a:r>
              <a:rPr lang="zh-CN" altLang="en-US">
                <a:latin typeface="Franklin Gothic Book" pitchFamily="34" charset="0"/>
                <a:ea typeface="黑体" pitchFamily="2" charset="-122"/>
              </a:rPr>
              <a:t>采用何种方式把所缺的页调入内存</a:t>
            </a:r>
          </a:p>
          <a:p>
            <a:pPr lvl="3" eaLnBrk="1" hangingPunct="1">
              <a:lnSpc>
                <a:spcPct val="90000"/>
              </a:lnSpc>
            </a:pPr>
            <a:r>
              <a:rPr lang="zh-CN" altLang="en-US">
                <a:latin typeface="Franklin Gothic Book" pitchFamily="34" charset="0"/>
                <a:ea typeface="黑体" pitchFamily="2" charset="-122"/>
                <a:hlinkClick r:id="rId3" action="ppaction://hlinksldjump"/>
              </a:rPr>
              <a:t>缺页中断</a:t>
            </a:r>
            <a:endParaRPr lang="zh-CN" altLang="en-US">
              <a:latin typeface="Franklin Gothic Book" pitchFamily="34" charset="0"/>
              <a:ea typeface="黑体" pitchFamily="2" charset="-122"/>
            </a:endParaRPr>
          </a:p>
          <a:p>
            <a:pPr lvl="2" eaLnBrk="1" hangingPunct="1">
              <a:lnSpc>
                <a:spcPct val="90000"/>
              </a:lnSpc>
            </a:pPr>
            <a:r>
              <a:rPr lang="en-US" altLang="zh-CN">
                <a:latin typeface="Franklin Gothic Book" pitchFamily="34" charset="0"/>
                <a:ea typeface="黑体" pitchFamily="2" charset="-122"/>
              </a:rPr>
              <a:t>2.2 </a:t>
            </a:r>
            <a:r>
              <a:rPr lang="zh-CN" altLang="en-US">
                <a:latin typeface="Franklin Gothic Book" pitchFamily="34" charset="0"/>
                <a:ea typeface="黑体" pitchFamily="2" charset="-122"/>
              </a:rPr>
              <a:t>如果内存中没有空闲页面时，把调进来的页放在什么地方</a:t>
            </a:r>
          </a:p>
          <a:p>
            <a:pPr lvl="3" eaLnBrk="1" hangingPunct="1">
              <a:lnSpc>
                <a:spcPct val="90000"/>
              </a:lnSpc>
            </a:pPr>
            <a:r>
              <a:rPr lang="zh-CN" altLang="en-US">
                <a:latin typeface="Franklin Gothic Book" pitchFamily="34" charset="0"/>
                <a:ea typeface="黑体" pitchFamily="2" charset="-122"/>
              </a:rPr>
              <a:t>页面置换，</a:t>
            </a:r>
            <a:r>
              <a:rPr lang="en-US" altLang="zh-CN">
                <a:latin typeface="Franklin Gothic Book" pitchFamily="34" charset="0"/>
                <a:ea typeface="黑体" pitchFamily="2" charset="-122"/>
              </a:rPr>
              <a:t>5.4.4</a:t>
            </a:r>
            <a:r>
              <a:rPr lang="zh-CN" altLang="en-US">
                <a:latin typeface="Franklin Gothic Book" pitchFamily="34" charset="0"/>
                <a:ea typeface="黑体" pitchFamily="2" charset="-122"/>
              </a:rPr>
              <a:t>节</a:t>
            </a:r>
          </a:p>
          <a:p>
            <a:pPr lvl="2" eaLnBrk="1" hangingPunct="1">
              <a:lnSpc>
                <a:spcPct val="90000"/>
              </a:lnSpc>
            </a:pPr>
            <a:r>
              <a:rPr lang="en-US" altLang="zh-CN">
                <a:latin typeface="Franklin Gothic Book" pitchFamily="34" charset="0"/>
                <a:ea typeface="黑体" pitchFamily="2" charset="-122"/>
              </a:rPr>
              <a:t>2.3 </a:t>
            </a:r>
            <a:r>
              <a:rPr lang="zh-CN" altLang="en-US">
                <a:latin typeface="Franklin Gothic Book" pitchFamily="34" charset="0"/>
                <a:ea typeface="黑体" pitchFamily="2" charset="-122"/>
              </a:rPr>
              <a:t>如果在内存中的某一页被淘汰，换出的时候如何修改副本</a:t>
            </a:r>
          </a:p>
          <a:p>
            <a:pPr lvl="3" eaLnBrk="1" hangingPunct="1">
              <a:lnSpc>
                <a:spcPct val="90000"/>
              </a:lnSpc>
            </a:pPr>
            <a:r>
              <a:rPr lang="zh-CN" altLang="en-US">
                <a:latin typeface="Franklin Gothic Book" pitchFamily="34" charset="0"/>
                <a:ea typeface="黑体" pitchFamily="2" charset="-122"/>
                <a:hlinkClick r:id="rId4" action="ppaction://hlinksldjump"/>
              </a:rPr>
              <a:t>扩充页表 </a:t>
            </a:r>
            <a:endParaRPr lang="en-US" altLang="zh-CN">
              <a:latin typeface="Franklin Gothic Book" pitchFamily="34" charset="0"/>
              <a:ea typeface="黑体" pitchFamily="2" charset="-122"/>
            </a:endParaRPr>
          </a:p>
        </p:txBody>
      </p:sp>
      <p:sp>
        <p:nvSpPr>
          <p:cNvPr id="56324"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6325"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26"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6327"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28"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29"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30"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6331"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6332"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6333"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34"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6335"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36"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37"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38"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6339"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6340"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6341"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6342"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6343"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44"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6345"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46"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47"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6348"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6349"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6350"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6351"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56352"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56353"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1331913" y="260350"/>
            <a:ext cx="7812087" cy="1143000"/>
          </a:xfrm>
        </p:spPr>
        <p:txBody>
          <a:bodyPr/>
          <a:lstStyle/>
          <a:p>
            <a:pPr eaLnBrk="1" hangingPunct="1"/>
            <a:r>
              <a:rPr lang="zh-CN" altLang="en-US">
                <a:latin typeface="Franklin Gothic Medium" pitchFamily="34" charset="0"/>
                <a:ea typeface="微软雅黑" pitchFamily="34" charset="-122"/>
              </a:rPr>
              <a:t>扩充页表</a:t>
            </a:r>
          </a:p>
        </p:txBody>
      </p:sp>
      <p:sp>
        <p:nvSpPr>
          <p:cNvPr id="57347" name="Rectangle 3"/>
          <p:cNvSpPr>
            <a:spLocks noGrp="1"/>
          </p:cNvSpPr>
          <p:nvPr>
            <p:ph type="body" idx="4294967295"/>
          </p:nvPr>
        </p:nvSpPr>
        <p:spPr>
          <a:xfrm>
            <a:off x="1403350" y="1412875"/>
            <a:ext cx="7740650" cy="4686300"/>
          </a:xfrm>
        </p:spPr>
        <p:txBody>
          <a:bodyPr/>
          <a:lstStyle/>
          <a:p>
            <a:pPr eaLnBrk="1" hangingPunct="1"/>
            <a:r>
              <a:rPr lang="zh-CN" altLang="en-US">
                <a:latin typeface="Franklin Gothic Book" pitchFamily="34" charset="0"/>
                <a:ea typeface="黑体" pitchFamily="2" charset="-122"/>
              </a:rPr>
              <a:t>与每个虚页号相对应，除了页面号之外，再增设</a:t>
            </a:r>
            <a:r>
              <a:rPr lang="zh-CN" altLang="en-US">
                <a:solidFill>
                  <a:srgbClr val="990000"/>
                </a:solidFill>
                <a:latin typeface="Franklin Gothic Book" pitchFamily="34" charset="0"/>
                <a:ea typeface="黑体" pitchFamily="2" charset="-122"/>
              </a:rPr>
              <a:t>该页是否在内存的中断位</a:t>
            </a:r>
            <a:r>
              <a:rPr lang="zh-CN" altLang="en-US">
                <a:latin typeface="Franklin Gothic Book" pitchFamily="34" charset="0"/>
                <a:ea typeface="黑体" pitchFamily="2" charset="-122"/>
              </a:rPr>
              <a:t>以及</a:t>
            </a:r>
            <a:r>
              <a:rPr lang="zh-CN" altLang="en-US">
                <a:solidFill>
                  <a:srgbClr val="990000"/>
                </a:solidFill>
                <a:latin typeface="Franklin Gothic Book" pitchFamily="34" charset="0"/>
                <a:ea typeface="黑体" pitchFamily="2" charset="-122"/>
              </a:rPr>
              <a:t>该页在外存中的副本起始地址</a:t>
            </a:r>
            <a:r>
              <a:rPr lang="zh-CN" altLang="en-US">
                <a:latin typeface="Franklin Gothic Book" pitchFamily="34" charset="0"/>
                <a:ea typeface="黑体" pitchFamily="2" charset="-122"/>
              </a:rPr>
              <a:t> </a:t>
            </a:r>
          </a:p>
        </p:txBody>
      </p:sp>
      <p:sp>
        <p:nvSpPr>
          <p:cNvPr id="57348"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49"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50"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51"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52"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5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54"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7355"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7356"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5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58"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59"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60"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6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62"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7363"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7364"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7365"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7366"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67"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68"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69"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70"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7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7372"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7373"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7374"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7375"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57376"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57377"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pic>
        <p:nvPicPr>
          <p:cNvPr id="57378"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357563"/>
            <a:ext cx="63373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9" name="Rectangle 35"/>
          <p:cNvSpPr>
            <a:spLocks noChangeArrowheads="1"/>
          </p:cNvSpPr>
          <p:nvPr/>
        </p:nvSpPr>
        <p:spPr bwMode="auto">
          <a:xfrm>
            <a:off x="5076825" y="3429000"/>
            <a:ext cx="1439863" cy="5048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80" name="Rectangle 36"/>
          <p:cNvSpPr>
            <a:spLocks noChangeArrowheads="1"/>
          </p:cNvSpPr>
          <p:nvPr/>
        </p:nvSpPr>
        <p:spPr bwMode="auto">
          <a:xfrm>
            <a:off x="6588125" y="3429000"/>
            <a:ext cx="1728788" cy="5048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7381" name="Oval 37"/>
          <p:cNvSpPr>
            <a:spLocks noChangeArrowheads="1"/>
          </p:cNvSpPr>
          <p:nvPr/>
        </p:nvSpPr>
        <p:spPr bwMode="auto">
          <a:xfrm>
            <a:off x="8101013" y="6308725"/>
            <a:ext cx="1042987" cy="549275"/>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hlinkClick r:id="rId3" action="ppaction://hlinksldjump"/>
              </a:rPr>
              <a:t>BACK</a:t>
            </a:r>
            <a:endParaRPr lang="en-US" altLang="zh-CN" sz="1800" b="1">
              <a:solidFill>
                <a:schemeClr val="tx1"/>
              </a:solidFill>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缺页中断</a:t>
            </a:r>
          </a:p>
        </p:txBody>
      </p:sp>
      <p:sp>
        <p:nvSpPr>
          <p:cNvPr id="58371" name="Rectangle 3"/>
          <p:cNvSpPr>
            <a:spLocks noGrp="1"/>
          </p:cNvSpPr>
          <p:nvPr>
            <p:ph type="body" idx="4294967295"/>
          </p:nvPr>
        </p:nvSpPr>
        <p:spPr>
          <a:xfrm>
            <a:off x="1258888" y="1412875"/>
            <a:ext cx="7885112" cy="4686300"/>
          </a:xfrm>
        </p:spPr>
        <p:txBody>
          <a:bodyPr/>
          <a:lstStyle/>
          <a:p>
            <a:pPr eaLnBrk="1" hangingPunct="1">
              <a:lnSpc>
                <a:spcPct val="90000"/>
              </a:lnSpc>
            </a:pPr>
            <a:r>
              <a:rPr lang="zh-CN" altLang="en-US">
                <a:latin typeface="Franklin Gothic Book" pitchFamily="34" charset="0"/>
                <a:ea typeface="黑体" pitchFamily="2" charset="-122"/>
              </a:rPr>
              <a:t>在地址映射过程中，在页表中发现所要访问的页不在内存，则产生</a:t>
            </a:r>
            <a:r>
              <a:rPr lang="zh-CN" altLang="en-US">
                <a:solidFill>
                  <a:srgbClr val="FF0066"/>
                </a:solidFill>
                <a:latin typeface="Franklin Gothic Book" pitchFamily="34" charset="0"/>
                <a:ea typeface="黑体" pitchFamily="2" charset="-122"/>
              </a:rPr>
              <a:t>缺页中断</a:t>
            </a:r>
          </a:p>
          <a:p>
            <a:pPr lvl="1" eaLnBrk="1" hangingPunct="1">
              <a:lnSpc>
                <a:spcPct val="90000"/>
              </a:lnSpc>
            </a:pPr>
            <a:r>
              <a:rPr lang="zh-CN" altLang="en-US">
                <a:latin typeface="Franklin Gothic Book" pitchFamily="34" charset="0"/>
                <a:ea typeface="黑体" pitchFamily="2" charset="-122"/>
              </a:rPr>
              <a:t>一条指令执行时可能产生多个缺页中断。如指令可能访问多个内存地址，这些地址在不同的页中。</a:t>
            </a:r>
          </a:p>
          <a:p>
            <a:pPr eaLnBrk="1" hangingPunct="1">
              <a:lnSpc>
                <a:spcPct val="90000"/>
              </a:lnSpc>
            </a:pPr>
            <a:r>
              <a:rPr lang="zh-CN" altLang="en-US">
                <a:latin typeface="Franklin Gothic Book" pitchFamily="34" charset="0"/>
                <a:ea typeface="黑体" pitchFamily="2" charset="-122"/>
              </a:rPr>
              <a:t>操作系统接到此中断信号后，就调出缺页中断处理程序，根据页表中给出的外存地址，准备将该页调入内存。</a:t>
            </a:r>
          </a:p>
          <a:p>
            <a:pPr eaLnBrk="1" hangingPunct="1">
              <a:lnSpc>
                <a:spcPct val="90000"/>
              </a:lnSpc>
            </a:pPr>
            <a:r>
              <a:rPr lang="zh-CN" altLang="en-US">
                <a:latin typeface="Franklin Gothic Book" pitchFamily="34" charset="0"/>
                <a:ea typeface="黑体" pitchFamily="2" charset="-122"/>
              </a:rPr>
              <a:t>此时应将缺页的进程挂起（调页完成唤醒）</a:t>
            </a:r>
          </a:p>
          <a:p>
            <a:pPr eaLnBrk="1" hangingPunct="1">
              <a:lnSpc>
                <a:spcPct val="90000"/>
              </a:lnSpc>
            </a:pPr>
            <a:endParaRPr lang="zh-CN" altLang="en-US">
              <a:latin typeface="Franklin Gothic Book" pitchFamily="34" charset="0"/>
              <a:ea typeface="黑体" pitchFamily="2" charset="-122"/>
            </a:endParaRPr>
          </a:p>
        </p:txBody>
      </p:sp>
      <p:sp>
        <p:nvSpPr>
          <p:cNvPr id="5837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837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7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837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7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7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7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837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838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838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8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838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8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8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8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838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838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838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839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839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9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839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9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9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839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839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839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8399"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58400"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58401"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缺页中断处理</a:t>
            </a:r>
          </a:p>
        </p:txBody>
      </p:sp>
      <p:sp>
        <p:nvSpPr>
          <p:cNvPr id="59395" name="Rectangle 3"/>
          <p:cNvSpPr>
            <a:spLocks noGrp="1"/>
          </p:cNvSpPr>
          <p:nvPr>
            <p:ph type="body" idx="4294967295"/>
          </p:nvPr>
        </p:nvSpPr>
        <p:spPr>
          <a:xfrm>
            <a:off x="1258888" y="1412875"/>
            <a:ext cx="7885112" cy="4686300"/>
          </a:xfrm>
        </p:spPr>
        <p:txBody>
          <a:bodyPr/>
          <a:lstStyle/>
          <a:p>
            <a:pPr eaLnBrk="1" hangingPunct="1"/>
            <a:r>
              <a:rPr lang="zh-CN" altLang="en-US" sz="3400">
                <a:latin typeface="Franklin Gothic Book" pitchFamily="34" charset="0"/>
                <a:ea typeface="黑体" pitchFamily="2" charset="-122"/>
              </a:rPr>
              <a:t>如果内存中有空闲块，则分配一页，将新调入页装入内存，并修改页表中相应页表项目的驻留位及相应的内存块号</a:t>
            </a:r>
          </a:p>
          <a:p>
            <a:pPr eaLnBrk="1" hangingPunct="1"/>
            <a:r>
              <a:rPr lang="zh-CN" altLang="en-US" sz="3400">
                <a:latin typeface="Franklin Gothic Book" pitchFamily="34" charset="0"/>
                <a:ea typeface="黑体" pitchFamily="2" charset="-122"/>
              </a:rPr>
              <a:t>若此时内存中没有空闲块，则要淘汰某页，若该页在内存期间被修改过，则要将其写回外存</a:t>
            </a:r>
          </a:p>
          <a:p>
            <a:pPr eaLnBrk="1" hangingPunct="1"/>
            <a:endParaRPr lang="zh-CN" altLang="en-US">
              <a:latin typeface="Franklin Gothic Book" pitchFamily="34" charset="0"/>
              <a:ea typeface="黑体" pitchFamily="2" charset="-122"/>
            </a:endParaRPr>
          </a:p>
        </p:txBody>
      </p:sp>
      <p:sp>
        <p:nvSpPr>
          <p:cNvPr id="59396"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9397"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398"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939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0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0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02"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9403"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9404"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9405"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06"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940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0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0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10"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59411"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59412"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59413"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59414"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9415"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16"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5941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1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1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59420"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59421"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59422"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59423"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59424"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59425"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
        <p:nvSpPr>
          <p:cNvPr id="59426" name="Oval 34"/>
          <p:cNvSpPr>
            <a:spLocks noChangeArrowheads="1"/>
          </p:cNvSpPr>
          <p:nvPr/>
        </p:nvSpPr>
        <p:spPr bwMode="auto">
          <a:xfrm>
            <a:off x="8101013" y="6308725"/>
            <a:ext cx="1042987" cy="549275"/>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hlinkClick r:id="rId2" action="ppaction://hlinksldjump"/>
              </a:rPr>
              <a:t>BACK</a:t>
            </a:r>
            <a:endParaRPr lang="en-US" altLang="zh-CN" sz="1800" b="1">
              <a:solidFill>
                <a:schemeClr val="tx1"/>
              </a:solidFill>
              <a:latin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加入改变位后的页表</a:t>
            </a:r>
          </a:p>
        </p:txBody>
      </p:sp>
      <p:sp>
        <p:nvSpPr>
          <p:cNvPr id="60419"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在页表中还应增加一项以记录该页是否曾被改变 </a:t>
            </a:r>
          </a:p>
          <a:p>
            <a:pPr lvl="1" eaLnBrk="1" hangingPunct="1"/>
            <a:r>
              <a:rPr lang="zh-CN" altLang="en-US">
                <a:latin typeface="Franklin Gothic Book" pitchFamily="34" charset="0"/>
                <a:ea typeface="黑体" pitchFamily="2" charset="-122"/>
              </a:rPr>
              <a:t>如果在内存中的某一页被淘汰，且该页曾因程序的执行而被修改，则显然该页是应该重新写到外存上加以保存的</a:t>
            </a:r>
          </a:p>
          <a:p>
            <a:pPr lvl="1" eaLnBrk="1" hangingPunct="1"/>
            <a:r>
              <a:rPr lang="zh-CN" altLang="en-US">
                <a:latin typeface="Franklin Gothic Book" pitchFamily="34" charset="0"/>
                <a:ea typeface="黑体" pitchFamily="2" charset="-122"/>
              </a:rPr>
              <a:t>而那些未被访问修改的页、因为外存已保留有相同的副本，写回外存是没有必要的 </a:t>
            </a:r>
          </a:p>
        </p:txBody>
      </p:sp>
      <p:pic>
        <p:nvPicPr>
          <p:cNvPr id="604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851400"/>
            <a:ext cx="5472112"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6"/>
          <p:cNvSpPr>
            <a:spLocks noChangeArrowheads="1"/>
          </p:cNvSpPr>
          <p:nvPr/>
        </p:nvSpPr>
        <p:spPr bwMode="auto">
          <a:xfrm>
            <a:off x="6659563" y="4868863"/>
            <a:ext cx="1008062" cy="3603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22" name="Rectangle 7"/>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23"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24" name="Rectangle 9"/>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25"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26" name="Text Box 1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27" name="Text Box 1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28" name="Text Box 13"/>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0429" name="Text Box 14"/>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0430" name="Rectangle 1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31"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32" name="Rectangle 1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33"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34"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35" name="Text Box 2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36" name="Text Box 21"/>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0437" name="Text Box 2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0438" name="Text Box 2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0439" name="Text Box 24"/>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0440" name="Rectangle 2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41"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42" name="Rectangle 2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0443"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44" name="Text Box 2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45" name="Text Box 3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0446" name="Text Box 31"/>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0447" name="Text Box 32"/>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0448" name="Text Box 33"/>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0449" name="Text Box 34"/>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0450" name="Text Box 35"/>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0451" name="Text Box 36"/>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descr="e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0"/>
            <a:ext cx="4640262" cy="679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1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1444" name="Text Box 1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45" name="Rectangle 1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1446"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47" name="Text Box 1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48"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49" name="Text Box 16"/>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1450" name="Text Box 17"/>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1451" name="Rectangle 1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1452"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53" name="Rectangle 2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1454" name="Text Box 2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55" name="Text Box 2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56"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57" name="Text Box 24"/>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1458" name="Text Box 25"/>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1459" name="Text Box 26"/>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1460" name="Text Box 27"/>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1461" name="Rectangle 2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1462" name="Text Box 2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63" name="Rectangle 3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1464" name="Text Box 3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65" name="Text Box 3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66"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1467" name="Text Box 34"/>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1468" name="Text Box 35"/>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1469" name="Text Box 36"/>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1470" name="Text Box 37"/>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1471" name="Text Box 38"/>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1472" name="Text Box 39"/>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5.4.3 </a:t>
            </a:r>
            <a:r>
              <a:rPr lang="zh-CN" altLang="en-US" sz="1800" b="1">
                <a:solidFill>
                  <a:srgbClr val="C00000"/>
                </a:solidFill>
                <a:latin typeface="Times New Roman" pitchFamily="18" charset="0"/>
              </a:rPr>
              <a:t>动态页式管理</a:t>
            </a:r>
          </a:p>
        </p:txBody>
      </p:sp>
      <p:sp>
        <p:nvSpPr>
          <p:cNvPr id="61473" name="Oval 43"/>
          <p:cNvSpPr>
            <a:spLocks noChangeArrowheads="1"/>
          </p:cNvSpPr>
          <p:nvPr/>
        </p:nvSpPr>
        <p:spPr bwMode="auto">
          <a:xfrm>
            <a:off x="8101013" y="6308725"/>
            <a:ext cx="1042987" cy="549275"/>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hlinkClick r:id="rId3" action="ppaction://hlinksldjump"/>
              </a:rPr>
              <a:t>BACK</a:t>
            </a:r>
            <a:endParaRPr lang="en-US" altLang="zh-CN" sz="1800" b="1">
              <a:solidFill>
                <a:schemeClr val="tx1"/>
              </a:solidFill>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页面置换算法</a:t>
            </a:r>
          </a:p>
        </p:txBody>
      </p:sp>
      <p:sp>
        <p:nvSpPr>
          <p:cNvPr id="62467" name="Rectangle 3"/>
          <p:cNvSpPr>
            <a:spLocks noGrp="1"/>
          </p:cNvSpPr>
          <p:nvPr>
            <p:ph type="body" idx="4294967295"/>
          </p:nvPr>
        </p:nvSpPr>
        <p:spPr>
          <a:xfrm>
            <a:off x="1258888" y="1412875"/>
            <a:ext cx="7885112" cy="5445125"/>
          </a:xfrm>
        </p:spPr>
        <p:txBody>
          <a:bodyPr/>
          <a:lstStyle/>
          <a:p>
            <a:pPr eaLnBrk="1" hangingPunct="1"/>
            <a:r>
              <a:rPr lang="zh-CN" altLang="en-US">
                <a:latin typeface="Franklin Gothic Book" pitchFamily="34" charset="0"/>
                <a:ea typeface="黑体" pitchFamily="2" charset="-122"/>
              </a:rPr>
              <a:t>功能：需要调入页面时，选择内存中哪个物理页面被置换。称为</a:t>
            </a:r>
            <a:r>
              <a:rPr lang="en-US" altLang="zh-CN">
                <a:latin typeface="Franklin Gothic Book" pitchFamily="34" charset="0"/>
                <a:ea typeface="黑体" pitchFamily="2" charset="-122"/>
              </a:rPr>
              <a:t>replacement policy</a:t>
            </a:r>
            <a:r>
              <a:rPr lang="zh-CN" altLang="en-US">
                <a:latin typeface="Franklin Gothic Book" pitchFamily="34" charset="0"/>
                <a:ea typeface="黑体" pitchFamily="2" charset="-122"/>
              </a:rPr>
              <a:t>。</a:t>
            </a:r>
          </a:p>
          <a:p>
            <a:pPr eaLnBrk="1" hangingPunct="1"/>
            <a:r>
              <a:rPr lang="zh-CN" altLang="en-US">
                <a:latin typeface="Franklin Gothic Book" pitchFamily="34" charset="0"/>
                <a:ea typeface="黑体" pitchFamily="2" charset="-122"/>
              </a:rPr>
              <a:t>目标：把未来不再使用的或短期内较少使用的页面调出，通常只能在局部性原理指导下依据过去的统计数据进行预测；</a:t>
            </a:r>
          </a:p>
          <a:p>
            <a:pPr eaLnBrk="1" hangingPunct="1"/>
            <a:r>
              <a:rPr lang="zh-CN" altLang="en-US">
                <a:latin typeface="Franklin Gothic Book" pitchFamily="34" charset="0"/>
                <a:ea typeface="黑体" pitchFamily="2" charset="-122"/>
              </a:rPr>
              <a:t>页面锁定</a:t>
            </a:r>
            <a:r>
              <a:rPr lang="en-US" altLang="zh-CN">
                <a:latin typeface="Franklin Gothic Book" pitchFamily="34" charset="0"/>
                <a:ea typeface="黑体" pitchFamily="2" charset="-122"/>
              </a:rPr>
              <a:t>(frame locking)</a:t>
            </a:r>
            <a:r>
              <a:rPr lang="zh-CN" altLang="en-US">
                <a:latin typeface="Franklin Gothic Book" pitchFamily="34" charset="0"/>
                <a:ea typeface="黑体" pitchFamily="2" charset="-122"/>
              </a:rPr>
              <a:t>：用于描述必须常驻内存的操作系统的关键部分或时间关键</a:t>
            </a:r>
            <a:r>
              <a:rPr lang="en-US" altLang="zh-CN">
                <a:latin typeface="Franklin Gothic Book" pitchFamily="34" charset="0"/>
                <a:ea typeface="黑体" pitchFamily="2" charset="-122"/>
              </a:rPr>
              <a:t>(timecritical )</a:t>
            </a:r>
            <a:r>
              <a:rPr lang="zh-CN" altLang="en-US">
                <a:latin typeface="Franklin Gothic Book" pitchFamily="34" charset="0"/>
                <a:ea typeface="黑体" pitchFamily="2" charset="-122"/>
              </a:rPr>
              <a:t>的应用进程。实现方法为在页表中加上锁定标志位</a:t>
            </a:r>
            <a:r>
              <a:rPr lang="en-US" altLang="zh-CN">
                <a:latin typeface="Franklin Gothic Book" pitchFamily="34" charset="0"/>
                <a:ea typeface="黑体" pitchFamily="2" charset="-122"/>
              </a:rPr>
              <a:t>(lock bit)</a:t>
            </a:r>
          </a:p>
          <a:p>
            <a:pPr eaLnBrk="1" hangingPunct="1"/>
            <a:endParaRPr lang="zh-CN" altLang="en-US">
              <a:latin typeface="Franklin Gothic Book" pitchFamily="34" charset="0"/>
              <a:ea typeface="黑体" pitchFamily="2" charset="-122"/>
            </a:endParaRPr>
          </a:p>
        </p:txBody>
      </p:sp>
      <p:sp>
        <p:nvSpPr>
          <p:cNvPr id="62468"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2469"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70"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2471"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72"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7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74"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2475"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2476"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247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78"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2479"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80"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8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82"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2483"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2484"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2485"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2486"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2487"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88"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2489"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90"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9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2492"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2493"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2494"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2495"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2496"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2497"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2498"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常用的置换算法</a:t>
            </a:r>
          </a:p>
        </p:txBody>
      </p:sp>
      <p:sp>
        <p:nvSpPr>
          <p:cNvPr id="63491" name="Rectangle 3"/>
          <p:cNvSpPr>
            <a:spLocks noGrp="1"/>
          </p:cNvSpPr>
          <p:nvPr>
            <p:ph type="body" idx="4294967295"/>
          </p:nvPr>
        </p:nvSpPr>
        <p:spPr>
          <a:xfrm>
            <a:off x="1258888" y="1412875"/>
            <a:ext cx="7885112" cy="5445125"/>
          </a:xfrm>
        </p:spPr>
        <p:txBody>
          <a:bodyPr/>
          <a:lstStyle/>
          <a:p>
            <a:pPr eaLnBrk="1" hangingPunct="1"/>
            <a:r>
              <a:rPr lang="zh-CN" altLang="en-US">
                <a:latin typeface="Franklin Gothic Book" pitchFamily="34" charset="0"/>
                <a:ea typeface="黑体" pitchFamily="2" charset="-122"/>
              </a:rPr>
              <a:t>随机淘汰算法</a:t>
            </a:r>
            <a:r>
              <a:rPr lang="en-US" altLang="zh-CN">
                <a:latin typeface="Franklin Gothic Book" pitchFamily="34" charset="0"/>
                <a:ea typeface="黑体" pitchFamily="2" charset="-122"/>
              </a:rPr>
              <a:t>(random golongram)</a:t>
            </a:r>
          </a:p>
          <a:p>
            <a:pPr lvl="1" eaLnBrk="1" hangingPunct="1"/>
            <a:r>
              <a:rPr lang="zh-CN" altLang="en-US">
                <a:latin typeface="Franklin Gothic Book" pitchFamily="34" charset="0"/>
                <a:ea typeface="黑体" pitchFamily="2" charset="-122"/>
              </a:rPr>
              <a:t>在系统设计人员认为无法确定哪些页被访问的概率较低时，随机地选择某个用户的页面并将其换出将是一种明智的作法。</a:t>
            </a:r>
          </a:p>
          <a:p>
            <a:pPr eaLnBrk="1" hangingPunct="1"/>
            <a:r>
              <a:rPr lang="zh-CN" altLang="en-US">
                <a:latin typeface="Franklin Gothic Book" pitchFamily="34" charset="0"/>
                <a:ea typeface="黑体" pitchFamily="2" charset="-122"/>
              </a:rPr>
              <a:t>轮转法</a:t>
            </a:r>
            <a:r>
              <a:rPr lang="en-US" altLang="zh-CN">
                <a:latin typeface="Franklin Gothic Book" pitchFamily="34" charset="0"/>
                <a:ea typeface="黑体" pitchFamily="2" charset="-122"/>
              </a:rPr>
              <a:t>(RR,round robin)</a:t>
            </a:r>
          </a:p>
          <a:p>
            <a:pPr lvl="1" eaLnBrk="1" hangingPunct="1"/>
            <a:r>
              <a:rPr lang="zh-CN" altLang="en-US">
                <a:latin typeface="Franklin Gothic Book" pitchFamily="34" charset="0"/>
                <a:ea typeface="黑体" pitchFamily="2" charset="-122"/>
              </a:rPr>
              <a:t>轮转法循回换出内存可用区内一个可以被换出的页，无论该页是刚被换进或已换进内存很长时间</a:t>
            </a:r>
          </a:p>
          <a:p>
            <a:pPr lvl="1" eaLnBrk="1" hangingPunct="1"/>
            <a:endParaRPr lang="zh-CN" altLang="en-US">
              <a:latin typeface="Franklin Gothic Book" pitchFamily="34" charset="0"/>
              <a:ea typeface="黑体" pitchFamily="2" charset="-122"/>
            </a:endParaRPr>
          </a:p>
        </p:txBody>
      </p:sp>
      <p:sp>
        <p:nvSpPr>
          <p:cNvPr id="6349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349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49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349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49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49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49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349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350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350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0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350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0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0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0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350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350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350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351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351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1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351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1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1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351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351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351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3519"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3520"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3521"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3522"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先进先出页面置换算法</a:t>
            </a:r>
            <a:r>
              <a:rPr lang="en-US" altLang="zh-CN">
                <a:latin typeface="Franklin Gothic Medium" pitchFamily="34" charset="0"/>
                <a:ea typeface="微软雅黑" pitchFamily="34" charset="-122"/>
              </a:rPr>
              <a:t>(FIFO)</a:t>
            </a:r>
            <a:endParaRPr lang="zh-CN" altLang="en-US">
              <a:latin typeface="Franklin Gothic Medium" pitchFamily="34" charset="0"/>
              <a:ea typeface="微软雅黑" pitchFamily="34" charset="-122"/>
            </a:endParaRPr>
          </a:p>
        </p:txBody>
      </p:sp>
      <p:sp>
        <p:nvSpPr>
          <p:cNvPr id="64515"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置换原理</a:t>
            </a:r>
          </a:p>
          <a:p>
            <a:pPr lvl="1" eaLnBrk="1" hangingPunct="1"/>
            <a:r>
              <a:rPr lang="zh-CN" altLang="en-US">
                <a:latin typeface="Franklin Gothic Book" pitchFamily="34" charset="0"/>
                <a:ea typeface="黑体" pitchFamily="2" charset="-122"/>
              </a:rPr>
              <a:t>选择建立最早的页面被置换。可以通过链表来表示各页的建立时间先后。</a:t>
            </a:r>
          </a:p>
          <a:p>
            <a:pPr eaLnBrk="1" hangingPunct="1"/>
            <a:r>
              <a:rPr lang="zh-CN" altLang="en-US">
                <a:latin typeface="Franklin Gothic Book" pitchFamily="34" charset="0"/>
                <a:ea typeface="黑体" pitchFamily="2" charset="-122"/>
              </a:rPr>
              <a:t>特点</a:t>
            </a:r>
          </a:p>
          <a:p>
            <a:pPr lvl="1" eaLnBrk="1" hangingPunct="1"/>
            <a:r>
              <a:rPr lang="zh-CN" altLang="en-US">
                <a:latin typeface="Franklin Gothic Book" pitchFamily="34" charset="0"/>
                <a:ea typeface="黑体" pitchFamily="2" charset="-122"/>
              </a:rPr>
              <a:t>性能较差。较早调入的页往往是经常被访问的页，这些页在</a:t>
            </a:r>
            <a:r>
              <a:rPr lang="en-US" altLang="zh-CN">
                <a:latin typeface="Franklin Gothic Book" pitchFamily="34" charset="0"/>
                <a:ea typeface="黑体" pitchFamily="2" charset="-122"/>
              </a:rPr>
              <a:t>FIFO</a:t>
            </a:r>
            <a:r>
              <a:rPr lang="zh-CN" altLang="en-US">
                <a:latin typeface="Franklin Gothic Book" pitchFamily="34" charset="0"/>
                <a:ea typeface="黑体" pitchFamily="2" charset="-122"/>
              </a:rPr>
              <a:t>算法下被反复调入和调出</a:t>
            </a:r>
          </a:p>
          <a:p>
            <a:pPr lvl="1" eaLnBrk="1" hangingPunct="1"/>
            <a:r>
              <a:rPr lang="zh-CN" altLang="en-US">
                <a:latin typeface="Franklin Gothic Book" pitchFamily="34" charset="0"/>
                <a:ea typeface="黑体" pitchFamily="2" charset="-122"/>
              </a:rPr>
              <a:t>并且有</a:t>
            </a:r>
            <a:r>
              <a:rPr lang="en-US" altLang="zh-CN">
                <a:latin typeface="Franklin Gothic Book" pitchFamily="34" charset="0"/>
                <a:ea typeface="黑体" pitchFamily="2" charset="-122"/>
              </a:rPr>
              <a:t>Belady</a:t>
            </a:r>
            <a:r>
              <a:rPr lang="zh-CN" altLang="en-US">
                <a:latin typeface="Franklin Gothic Book" pitchFamily="34" charset="0"/>
                <a:ea typeface="黑体" pitchFamily="2" charset="-122"/>
              </a:rPr>
              <a:t>现象</a:t>
            </a:r>
          </a:p>
          <a:p>
            <a:pPr eaLnBrk="1" hangingPunct="1"/>
            <a:endParaRPr lang="zh-CN" altLang="en-US">
              <a:latin typeface="Franklin Gothic Book" pitchFamily="34" charset="0"/>
              <a:ea typeface="黑体" pitchFamily="2" charset="-122"/>
            </a:endParaRPr>
          </a:p>
        </p:txBody>
      </p:sp>
      <p:sp>
        <p:nvSpPr>
          <p:cNvPr id="64516"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4517"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18"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451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2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2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22"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4523"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4524"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4525"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26"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452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2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2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30"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4531"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4532"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4533"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4534"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4535"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36"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453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3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3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4540"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4541"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4542"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4543"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4544"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4545"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4546"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1116013" y="260350"/>
            <a:ext cx="8027987" cy="1143000"/>
          </a:xfrm>
        </p:spPr>
        <p:txBody>
          <a:bodyPr/>
          <a:lstStyle/>
          <a:p>
            <a:pPr eaLnBrk="1" hangingPunct="1"/>
            <a:r>
              <a:rPr lang="en-US" altLang="zh-CN">
                <a:latin typeface="Franklin Gothic Medium" pitchFamily="34" charset="0"/>
                <a:ea typeface="微软雅黑" pitchFamily="34" charset="-122"/>
              </a:rPr>
              <a:t>Belady</a:t>
            </a:r>
            <a:r>
              <a:rPr lang="zh-CN" altLang="en-US">
                <a:latin typeface="Franklin Gothic Medium" pitchFamily="34" charset="0"/>
                <a:ea typeface="微软雅黑" pitchFamily="34" charset="-122"/>
              </a:rPr>
              <a:t>现象</a:t>
            </a:r>
          </a:p>
        </p:txBody>
      </p:sp>
      <p:sp>
        <p:nvSpPr>
          <p:cNvPr id="65539" name="Rectangle 3"/>
          <p:cNvSpPr>
            <a:spLocks noGrp="1"/>
          </p:cNvSpPr>
          <p:nvPr>
            <p:ph type="body" idx="4294967295"/>
          </p:nvPr>
        </p:nvSpPr>
        <p:spPr>
          <a:xfrm>
            <a:off x="1331913" y="1412875"/>
            <a:ext cx="7812087" cy="5445125"/>
          </a:xfrm>
        </p:spPr>
        <p:txBody>
          <a:bodyPr/>
          <a:lstStyle/>
          <a:p>
            <a:pPr eaLnBrk="1" hangingPunct="1"/>
            <a:r>
              <a:rPr lang="en-US" altLang="zh-CN" sz="2800">
                <a:latin typeface="Franklin Gothic Book" pitchFamily="34" charset="0"/>
                <a:ea typeface="黑体" pitchFamily="2" charset="-122"/>
              </a:rPr>
              <a:t>Belady</a:t>
            </a:r>
            <a:r>
              <a:rPr lang="zh-CN" altLang="en-US" sz="2800">
                <a:latin typeface="Franklin Gothic Book" pitchFamily="34" charset="0"/>
                <a:ea typeface="黑体" pitchFamily="2" charset="-122"/>
              </a:rPr>
              <a:t>现象</a:t>
            </a:r>
          </a:p>
          <a:p>
            <a:pPr lvl="1" eaLnBrk="1" hangingPunct="1"/>
            <a:r>
              <a:rPr lang="zh-CN" altLang="en-US" sz="2400">
                <a:latin typeface="Franklin Gothic Book" pitchFamily="34" charset="0"/>
                <a:ea typeface="黑体" pitchFamily="2" charset="-122"/>
              </a:rPr>
              <a:t>采用</a:t>
            </a:r>
            <a:r>
              <a:rPr lang="en-US" altLang="zh-CN" sz="2400">
                <a:latin typeface="Franklin Gothic Book" pitchFamily="34" charset="0"/>
                <a:ea typeface="黑体" pitchFamily="2" charset="-122"/>
              </a:rPr>
              <a:t>FIFO</a:t>
            </a:r>
            <a:r>
              <a:rPr lang="zh-CN" altLang="en-US" sz="2400">
                <a:latin typeface="Franklin Gothic Book" pitchFamily="34" charset="0"/>
                <a:ea typeface="黑体" pitchFamily="2" charset="-122"/>
              </a:rPr>
              <a:t>算法时，如果对一个进程未分配它所要求的全部页面，有时就会出现分配的页面数增多，缺页率反而提高的异常现象。</a:t>
            </a:r>
          </a:p>
          <a:p>
            <a:pPr eaLnBrk="1" hangingPunct="1"/>
            <a:r>
              <a:rPr lang="en-US" altLang="zh-CN" sz="2800">
                <a:latin typeface="Franklin Gothic Book" pitchFamily="34" charset="0"/>
                <a:ea typeface="黑体" pitchFamily="2" charset="-122"/>
              </a:rPr>
              <a:t>Belady</a:t>
            </a:r>
            <a:r>
              <a:rPr lang="zh-CN" altLang="en-US" sz="2800">
                <a:latin typeface="Franklin Gothic Book" pitchFamily="34" charset="0"/>
                <a:ea typeface="黑体" pitchFamily="2" charset="-122"/>
              </a:rPr>
              <a:t>现象的描述</a:t>
            </a:r>
          </a:p>
          <a:p>
            <a:pPr lvl="1" eaLnBrk="1" hangingPunct="1"/>
            <a:r>
              <a:rPr lang="zh-CN" altLang="en-US" sz="2400">
                <a:latin typeface="Franklin Gothic Book" pitchFamily="34" charset="0"/>
                <a:ea typeface="黑体" pitchFamily="2" charset="-122"/>
              </a:rPr>
              <a:t>一个进程</a:t>
            </a:r>
            <a:r>
              <a:rPr lang="en-US" altLang="zh-CN" sz="2400">
                <a:latin typeface="Franklin Gothic Book" pitchFamily="34" charset="0"/>
                <a:ea typeface="黑体" pitchFamily="2" charset="-122"/>
              </a:rPr>
              <a:t>P</a:t>
            </a:r>
            <a:r>
              <a:rPr lang="zh-CN" altLang="en-US" sz="2400">
                <a:latin typeface="Franklin Gothic Book" pitchFamily="34" charset="0"/>
                <a:ea typeface="黑体" pitchFamily="2" charset="-122"/>
              </a:rPr>
              <a:t>要访问</a:t>
            </a:r>
            <a:r>
              <a:rPr lang="en-US" altLang="zh-CN" sz="2400">
                <a:latin typeface="Franklin Gothic Book" pitchFamily="34" charset="0"/>
                <a:ea typeface="黑体" pitchFamily="2" charset="-122"/>
              </a:rPr>
              <a:t>M</a:t>
            </a:r>
            <a:r>
              <a:rPr lang="zh-CN" altLang="en-US" sz="2400">
                <a:latin typeface="Franklin Gothic Book" pitchFamily="34" charset="0"/>
                <a:ea typeface="黑体" pitchFamily="2" charset="-122"/>
              </a:rPr>
              <a:t>个页，</a:t>
            </a:r>
            <a:r>
              <a:rPr lang="en-US" altLang="zh-CN" sz="2400">
                <a:latin typeface="Franklin Gothic Book" pitchFamily="34" charset="0"/>
                <a:ea typeface="黑体" pitchFamily="2" charset="-122"/>
              </a:rPr>
              <a:t>OS</a:t>
            </a:r>
            <a:r>
              <a:rPr lang="zh-CN" altLang="en-US" sz="2400">
                <a:latin typeface="Franklin Gothic Book" pitchFamily="34" charset="0"/>
                <a:ea typeface="黑体" pitchFamily="2" charset="-122"/>
              </a:rPr>
              <a:t>分配</a:t>
            </a:r>
            <a:r>
              <a:rPr lang="en-US" altLang="zh-CN" sz="2400">
                <a:latin typeface="Franklin Gothic Book" pitchFamily="34" charset="0"/>
                <a:ea typeface="黑体" pitchFamily="2" charset="-122"/>
              </a:rPr>
              <a:t>N</a:t>
            </a:r>
            <a:r>
              <a:rPr lang="zh-CN" altLang="en-US" sz="2400">
                <a:latin typeface="Franklin Gothic Book" pitchFamily="34" charset="0"/>
                <a:ea typeface="黑体" pitchFamily="2" charset="-122"/>
              </a:rPr>
              <a:t>个内存页面给进程</a:t>
            </a:r>
            <a:r>
              <a:rPr lang="en-US" altLang="zh-CN" sz="2400">
                <a:latin typeface="Franklin Gothic Book" pitchFamily="34" charset="0"/>
                <a:ea typeface="黑体" pitchFamily="2" charset="-122"/>
              </a:rPr>
              <a:t>P</a:t>
            </a:r>
            <a:r>
              <a:rPr lang="zh-CN" altLang="en-US" sz="2400">
                <a:latin typeface="Franklin Gothic Book" pitchFamily="34" charset="0"/>
                <a:ea typeface="黑体" pitchFamily="2" charset="-122"/>
              </a:rPr>
              <a:t>；对一个访问序列</a:t>
            </a:r>
            <a:r>
              <a:rPr lang="en-US" altLang="zh-CN" sz="2400">
                <a:latin typeface="Franklin Gothic Book" pitchFamily="34" charset="0"/>
                <a:ea typeface="黑体" pitchFamily="2" charset="-122"/>
              </a:rPr>
              <a:t>S</a:t>
            </a:r>
            <a:r>
              <a:rPr lang="zh-CN" altLang="en-US" sz="2400">
                <a:latin typeface="Franklin Gothic Book" pitchFamily="34" charset="0"/>
                <a:ea typeface="黑体" pitchFamily="2" charset="-122"/>
              </a:rPr>
              <a:t>，发生缺页次数为</a:t>
            </a:r>
            <a:r>
              <a:rPr lang="en-US" altLang="zh-CN" sz="2400">
                <a:latin typeface="Franklin Gothic Book" pitchFamily="34" charset="0"/>
                <a:ea typeface="黑体" pitchFamily="2" charset="-122"/>
              </a:rPr>
              <a:t>PE</a:t>
            </a:r>
            <a:r>
              <a:rPr lang="zh-CN" altLang="en-US" sz="2400">
                <a:latin typeface="Franklin Gothic Book" pitchFamily="34" charset="0"/>
                <a:ea typeface="黑体" pitchFamily="2" charset="-122"/>
              </a:rPr>
              <a:t>（</a:t>
            </a:r>
            <a:r>
              <a:rPr lang="en-US" altLang="zh-CN" sz="2400">
                <a:latin typeface="Franklin Gothic Book" pitchFamily="34" charset="0"/>
                <a:ea typeface="黑体" pitchFamily="2" charset="-122"/>
              </a:rPr>
              <a:t>S,N</a:t>
            </a:r>
            <a:r>
              <a:rPr lang="zh-CN" altLang="en-US" sz="2400">
                <a:latin typeface="Franklin Gothic Book" pitchFamily="34" charset="0"/>
                <a:ea typeface="黑体" pitchFamily="2" charset="-122"/>
              </a:rPr>
              <a:t>）。当</a:t>
            </a:r>
            <a:r>
              <a:rPr lang="en-US" altLang="zh-CN" sz="2400">
                <a:latin typeface="Franklin Gothic Book" pitchFamily="34" charset="0"/>
                <a:ea typeface="黑体" pitchFamily="2" charset="-122"/>
              </a:rPr>
              <a:t>N</a:t>
            </a:r>
            <a:r>
              <a:rPr lang="zh-CN" altLang="en-US" sz="2400">
                <a:latin typeface="Franklin Gothic Book" pitchFamily="34" charset="0"/>
                <a:ea typeface="黑体" pitchFamily="2" charset="-122"/>
              </a:rPr>
              <a:t>增大时，</a:t>
            </a:r>
            <a:r>
              <a:rPr lang="en-US" altLang="zh-CN" sz="2400">
                <a:latin typeface="Franklin Gothic Book" pitchFamily="34" charset="0"/>
                <a:ea typeface="黑体" pitchFamily="2" charset="-122"/>
              </a:rPr>
              <a:t>PE(S, N)</a:t>
            </a:r>
            <a:r>
              <a:rPr lang="zh-CN" altLang="en-US" sz="2400">
                <a:latin typeface="Franklin Gothic Book" pitchFamily="34" charset="0"/>
                <a:ea typeface="黑体" pitchFamily="2" charset="-122"/>
              </a:rPr>
              <a:t>时而增大，时而减小</a:t>
            </a:r>
          </a:p>
          <a:p>
            <a:pPr eaLnBrk="1" hangingPunct="1"/>
            <a:r>
              <a:rPr lang="en-US" altLang="zh-CN" sz="2800">
                <a:latin typeface="Franklin Gothic Book" pitchFamily="34" charset="0"/>
                <a:ea typeface="黑体" pitchFamily="2" charset="-122"/>
              </a:rPr>
              <a:t>Belady</a:t>
            </a:r>
            <a:r>
              <a:rPr lang="zh-CN" altLang="en-US" sz="2800">
                <a:latin typeface="Franklin Gothic Book" pitchFamily="34" charset="0"/>
                <a:ea typeface="黑体" pitchFamily="2" charset="-122"/>
              </a:rPr>
              <a:t>现象的原因</a:t>
            </a:r>
          </a:p>
          <a:p>
            <a:pPr lvl="1" eaLnBrk="1" hangingPunct="1"/>
            <a:r>
              <a:rPr lang="en-US" altLang="zh-CN" sz="2400">
                <a:latin typeface="Franklin Gothic Book" pitchFamily="34" charset="0"/>
                <a:ea typeface="黑体" pitchFamily="2" charset="-122"/>
              </a:rPr>
              <a:t>FIFO</a:t>
            </a:r>
            <a:r>
              <a:rPr lang="zh-CN" altLang="en-US" sz="2400">
                <a:latin typeface="Franklin Gothic Book" pitchFamily="34" charset="0"/>
                <a:ea typeface="黑体" pitchFamily="2" charset="-122"/>
              </a:rPr>
              <a:t>算法的置换特征与进程访问内存的动态特征是矛盾的，即被置换的页面并不是进程不会访问的</a:t>
            </a:r>
          </a:p>
          <a:p>
            <a:pPr eaLnBrk="1" hangingPunct="1"/>
            <a:endParaRPr lang="zh-CN" altLang="en-US" sz="2800">
              <a:latin typeface="Franklin Gothic Book" pitchFamily="34" charset="0"/>
              <a:ea typeface="黑体" pitchFamily="2" charset="-122"/>
            </a:endParaRPr>
          </a:p>
        </p:txBody>
      </p:sp>
      <p:sp>
        <p:nvSpPr>
          <p:cNvPr id="65540"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5541"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42"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554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44"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4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46"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5547"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5548"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5549"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50"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555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52"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5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54"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5555"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5556"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5557"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5558"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5559"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60"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556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62"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6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5564"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5565"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5566"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5567"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5568"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5569"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5570"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页式管理的基本原理</a:t>
            </a:r>
          </a:p>
        </p:txBody>
      </p:sp>
      <p:sp>
        <p:nvSpPr>
          <p:cNvPr id="20483" name="Rectangle 3"/>
          <p:cNvSpPr>
            <a:spLocks noGrp="1"/>
          </p:cNvSpPr>
          <p:nvPr>
            <p:ph type="body" idx="4294967295"/>
          </p:nvPr>
        </p:nvSpPr>
        <p:spPr>
          <a:xfrm>
            <a:off x="1331913" y="1412875"/>
            <a:ext cx="7812087" cy="5903913"/>
          </a:xfrm>
        </p:spPr>
        <p:txBody>
          <a:bodyPr/>
          <a:lstStyle/>
          <a:p>
            <a:pPr eaLnBrk="1" hangingPunct="1"/>
            <a:r>
              <a:rPr kumimoji="1" lang="zh-CN" altLang="en-US" sz="2800">
                <a:solidFill>
                  <a:srgbClr val="333399"/>
                </a:solidFill>
                <a:latin typeface="Franklin Gothic Book" pitchFamily="34" charset="0"/>
                <a:ea typeface="黑体" pitchFamily="2" charset="-122"/>
              </a:rPr>
              <a:t>逻辑地址空间</a:t>
            </a:r>
          </a:p>
          <a:p>
            <a:pPr lvl="1" eaLnBrk="1" hangingPunct="1"/>
            <a:r>
              <a:rPr kumimoji="1" lang="zh-CN" altLang="en-US" sz="2400">
                <a:solidFill>
                  <a:srgbClr val="000066"/>
                </a:solidFill>
                <a:latin typeface="Franklin Gothic Book" pitchFamily="34" charset="0"/>
                <a:ea typeface="黑体" pitchFamily="2" charset="-122"/>
              </a:rPr>
              <a:t>将一个进程的逻辑地址空间分成若干个大小相等的片，称为页面或页</a:t>
            </a:r>
          </a:p>
          <a:p>
            <a:pPr lvl="1" eaLnBrk="1" hangingPunct="1"/>
            <a:r>
              <a:rPr kumimoji="1" lang="zh-CN" altLang="en-US" sz="2400">
                <a:solidFill>
                  <a:srgbClr val="000066"/>
                </a:solidFill>
                <a:latin typeface="Franklin Gothic Book" pitchFamily="34" charset="0"/>
                <a:ea typeface="黑体" pitchFamily="2" charset="-122"/>
              </a:rPr>
              <a:t>并为各页加以编号，从</a:t>
            </a:r>
            <a:r>
              <a:rPr kumimoji="1" lang="en-US" altLang="zh-CN" sz="2400">
                <a:solidFill>
                  <a:srgbClr val="000066"/>
                </a:solidFill>
                <a:latin typeface="Franklin Gothic Book" pitchFamily="34" charset="0"/>
                <a:ea typeface="黑体" pitchFamily="2" charset="-122"/>
              </a:rPr>
              <a:t>0</a:t>
            </a:r>
            <a:r>
              <a:rPr kumimoji="1" lang="zh-CN" altLang="en-US" sz="2400">
                <a:solidFill>
                  <a:srgbClr val="000066"/>
                </a:solidFill>
                <a:latin typeface="Franklin Gothic Book" pitchFamily="34" charset="0"/>
                <a:ea typeface="黑体" pitchFamily="2" charset="-122"/>
              </a:rPr>
              <a:t>开始，如第</a:t>
            </a:r>
            <a:r>
              <a:rPr kumimoji="1" lang="en-US" altLang="zh-CN" sz="2400">
                <a:solidFill>
                  <a:srgbClr val="000066"/>
                </a:solidFill>
                <a:latin typeface="Franklin Gothic Book" pitchFamily="34" charset="0"/>
                <a:ea typeface="黑体" pitchFamily="2" charset="-122"/>
              </a:rPr>
              <a:t>0</a:t>
            </a:r>
            <a:r>
              <a:rPr kumimoji="1" lang="zh-CN" altLang="en-US" sz="2400">
                <a:solidFill>
                  <a:srgbClr val="000066"/>
                </a:solidFill>
                <a:latin typeface="Franklin Gothic Book" pitchFamily="34" charset="0"/>
                <a:ea typeface="黑体" pitchFamily="2" charset="-122"/>
              </a:rPr>
              <a:t>页、第</a:t>
            </a:r>
            <a:r>
              <a:rPr kumimoji="1" lang="en-US" altLang="zh-CN" sz="2400">
                <a:solidFill>
                  <a:srgbClr val="000066"/>
                </a:solidFill>
                <a:latin typeface="Franklin Gothic Book" pitchFamily="34" charset="0"/>
                <a:ea typeface="黑体" pitchFamily="2" charset="-122"/>
              </a:rPr>
              <a:t>1</a:t>
            </a:r>
            <a:r>
              <a:rPr kumimoji="1" lang="zh-CN" altLang="en-US" sz="2400">
                <a:solidFill>
                  <a:srgbClr val="000066"/>
                </a:solidFill>
                <a:latin typeface="Franklin Gothic Book" pitchFamily="34" charset="0"/>
                <a:ea typeface="黑体" pitchFamily="2" charset="-122"/>
              </a:rPr>
              <a:t>页等</a:t>
            </a:r>
          </a:p>
          <a:p>
            <a:pPr eaLnBrk="1" hangingPunct="1"/>
            <a:r>
              <a:rPr kumimoji="1" lang="zh-CN" altLang="en-US" sz="2800">
                <a:solidFill>
                  <a:srgbClr val="333399"/>
                </a:solidFill>
                <a:latin typeface="Franklin Gothic Book" pitchFamily="34" charset="0"/>
                <a:ea typeface="黑体" pitchFamily="2" charset="-122"/>
              </a:rPr>
              <a:t>内存空间</a:t>
            </a:r>
          </a:p>
          <a:p>
            <a:pPr lvl="1" eaLnBrk="1" hangingPunct="1"/>
            <a:r>
              <a:rPr kumimoji="1" lang="zh-CN" altLang="en-US" sz="2400">
                <a:solidFill>
                  <a:srgbClr val="000066"/>
                </a:solidFill>
                <a:latin typeface="Franklin Gothic Book" pitchFamily="34" charset="0"/>
                <a:ea typeface="黑体" pitchFamily="2" charset="-122"/>
              </a:rPr>
              <a:t>内存空间分成与页面相同大小的若干个存储块，称为</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物理</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块或页框</a:t>
            </a:r>
            <a:r>
              <a:rPr kumimoji="1" lang="en-US" altLang="zh-CN" sz="2400">
                <a:solidFill>
                  <a:srgbClr val="000066"/>
                </a:solidFill>
                <a:latin typeface="Franklin Gothic Book" pitchFamily="34" charset="0"/>
                <a:ea typeface="黑体" pitchFamily="2" charset="-122"/>
              </a:rPr>
              <a:t>(frame)</a:t>
            </a:r>
          </a:p>
          <a:p>
            <a:pPr lvl="1" eaLnBrk="1" hangingPunct="1"/>
            <a:r>
              <a:rPr kumimoji="1" lang="zh-CN" altLang="en-US" sz="2400">
                <a:solidFill>
                  <a:srgbClr val="000066"/>
                </a:solidFill>
                <a:latin typeface="Franklin Gothic Book" pitchFamily="34" charset="0"/>
                <a:ea typeface="黑体" pitchFamily="2" charset="-122"/>
              </a:rPr>
              <a:t>也同样为它们加以编号，如</a:t>
            </a:r>
            <a:r>
              <a:rPr kumimoji="1" lang="en-US" altLang="zh-CN" sz="2400">
                <a:solidFill>
                  <a:srgbClr val="000066"/>
                </a:solidFill>
                <a:latin typeface="Franklin Gothic Book" pitchFamily="34" charset="0"/>
                <a:ea typeface="黑体" pitchFamily="2" charset="-122"/>
              </a:rPr>
              <a:t>0</a:t>
            </a:r>
            <a:r>
              <a:rPr kumimoji="1" lang="zh-CN" altLang="en-US" sz="2400">
                <a:solidFill>
                  <a:srgbClr val="000066"/>
                </a:solidFill>
                <a:latin typeface="Franklin Gothic Book" pitchFamily="34" charset="0"/>
                <a:ea typeface="黑体" pitchFamily="2" charset="-122"/>
              </a:rPr>
              <a:t>＃块、</a:t>
            </a:r>
            <a:r>
              <a:rPr kumimoji="1" lang="en-US" altLang="zh-CN" sz="2400">
                <a:solidFill>
                  <a:srgbClr val="000066"/>
                </a:solidFill>
                <a:latin typeface="Franklin Gothic Book" pitchFamily="34" charset="0"/>
                <a:ea typeface="黑体" pitchFamily="2" charset="-122"/>
              </a:rPr>
              <a:t>1</a:t>
            </a:r>
            <a:r>
              <a:rPr kumimoji="1" lang="zh-CN" altLang="en-US" sz="2400">
                <a:solidFill>
                  <a:srgbClr val="000066"/>
                </a:solidFill>
                <a:latin typeface="Franklin Gothic Book" pitchFamily="34" charset="0"/>
                <a:ea typeface="黑体" pitchFamily="2" charset="-122"/>
              </a:rPr>
              <a:t>＃块等等</a:t>
            </a:r>
          </a:p>
          <a:p>
            <a:pPr eaLnBrk="1" hangingPunct="1"/>
            <a:r>
              <a:rPr kumimoji="1" lang="zh-CN" altLang="en-US" sz="2800">
                <a:solidFill>
                  <a:srgbClr val="333399"/>
                </a:solidFill>
                <a:latin typeface="Franklin Gothic Book" pitchFamily="34" charset="0"/>
                <a:ea typeface="黑体" pitchFamily="2" charset="-122"/>
              </a:rPr>
              <a:t>内存分配</a:t>
            </a:r>
          </a:p>
          <a:p>
            <a:pPr lvl="1" eaLnBrk="1" hangingPunct="1"/>
            <a:r>
              <a:rPr kumimoji="1" lang="zh-CN" altLang="en-US" sz="2400">
                <a:solidFill>
                  <a:srgbClr val="000066"/>
                </a:solidFill>
                <a:latin typeface="Franklin Gothic Book" pitchFamily="34" charset="0"/>
                <a:ea typeface="黑体" pitchFamily="2" charset="-122"/>
              </a:rPr>
              <a:t>在为进程分配内存时，以块为单位将进程中的若干个页分别装入到多个可以不相邻接的物理块中</a:t>
            </a:r>
          </a:p>
          <a:p>
            <a:pPr lvl="1" eaLnBrk="1" hangingPunct="1"/>
            <a:r>
              <a:rPr kumimoji="1" lang="zh-CN" altLang="en-US" sz="2400">
                <a:solidFill>
                  <a:srgbClr val="000066"/>
                </a:solidFill>
                <a:latin typeface="Franklin Gothic Book" pitchFamily="34" charset="0"/>
                <a:ea typeface="黑体" pitchFamily="2" charset="-122"/>
              </a:rPr>
              <a:t>地址变换问题</a:t>
            </a:r>
          </a:p>
        </p:txBody>
      </p:sp>
      <p:sp>
        <p:nvSpPr>
          <p:cNvPr id="20484"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0485"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86"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0487"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88"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89"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90"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0491"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0492"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0493"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94"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0495"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96"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97"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498"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0499"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0500"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0501"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0502"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0503"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504"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0505"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506"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507"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0508" name="Text Box 28"/>
          <p:cNvSpPr txBox="1">
            <a:spLocks noChangeArrowheads="1"/>
          </p:cNvSpPr>
          <p:nvPr/>
        </p:nvSpPr>
        <p:spPr bwMode="auto">
          <a:xfrm>
            <a:off x="0" y="1052513"/>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0509" name="Text Box 29"/>
          <p:cNvSpPr txBox="1">
            <a:spLocks noChangeArrowheads="1"/>
          </p:cNvSpPr>
          <p:nvPr/>
        </p:nvSpPr>
        <p:spPr bwMode="auto">
          <a:xfrm>
            <a:off x="0" y="476250"/>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0510" name="Text Box 30"/>
          <p:cNvSpPr txBox="1">
            <a:spLocks noChangeArrowheads="1"/>
          </p:cNvSpPr>
          <p:nvPr/>
        </p:nvSpPr>
        <p:spPr bwMode="auto">
          <a:xfrm>
            <a:off x="0" y="1700213"/>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0511" name="Text Box 31"/>
          <p:cNvSpPr txBox="1">
            <a:spLocks noChangeArrowheads="1"/>
          </p:cNvSpPr>
          <p:nvPr/>
        </p:nvSpPr>
        <p:spPr bwMode="auto">
          <a:xfrm>
            <a:off x="0" y="2276475"/>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116013" y="260350"/>
            <a:ext cx="8027987" cy="1143000"/>
          </a:xfrm>
        </p:spPr>
        <p:txBody>
          <a:bodyPr/>
          <a:lstStyle/>
          <a:p>
            <a:pPr eaLnBrk="1" hangingPunct="1"/>
            <a:r>
              <a:rPr lang="en-US" altLang="zh-CN">
                <a:latin typeface="Franklin Gothic Medium" pitchFamily="34" charset="0"/>
                <a:ea typeface="微软雅黑" pitchFamily="34" charset="-122"/>
              </a:rPr>
              <a:t>Belady</a:t>
            </a:r>
            <a:r>
              <a:rPr lang="zh-CN" altLang="en-US">
                <a:latin typeface="Franklin Gothic Medium" pitchFamily="34" charset="0"/>
                <a:ea typeface="微软雅黑" pitchFamily="34" charset="-122"/>
              </a:rPr>
              <a:t>现象图示</a:t>
            </a:r>
          </a:p>
        </p:txBody>
      </p:sp>
      <p:pic>
        <p:nvPicPr>
          <p:cNvPr id="66563" name="Picture 4" descr="e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76475"/>
            <a:ext cx="72358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6565" name="Text Box 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66" name="Rectangle 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6567"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68"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69"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70" name="Text Box 11"/>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6571" name="Text Box 12"/>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6572" name="Rectangle 1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6573" name="Text Box 1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74" name="Rectangle 1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6575"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76"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77"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78" name="Text Box 19"/>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6579" name="Text Box 2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6580" name="Text Box 2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6581" name="Text Box 22"/>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6582" name="Rectangle 2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6583" name="Text Box 2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84" name="Rectangle 2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6585"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86"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87"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6588" name="Text Box 29"/>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6589" name="Text Box 30"/>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6590" name="Text Box 31"/>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6591" name="Text Box 32"/>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6592" name="Text Box 33"/>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6593" name="Text Box 34"/>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6594" name="Text Box 35"/>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p>
        </p:txBody>
      </p:sp>
      <p:sp>
        <p:nvSpPr>
          <p:cNvPr id="67587"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latin typeface="Franklin Gothic Book" pitchFamily="34" charset="0"/>
                <a:ea typeface="黑体" pitchFamily="2" charset="-122"/>
              </a:rPr>
              <a:t>7,0,1,2,0,3,0,4,2,3,0,3,2,1,2,0,1</a:t>
            </a:r>
          </a:p>
        </p:txBody>
      </p:sp>
      <p:sp>
        <p:nvSpPr>
          <p:cNvPr id="67588" name="Rectangle 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758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590" name="Rectangle 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759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592"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593" name="Text Box 1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594" name="Text Box 1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7595" name="Text Box 1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7596" name="Rectangle 1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759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598" name="Rectangle 1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759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00"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01"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02" name="Text Box 20"/>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7603" name="Text Box 21"/>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7604" name="Text Box 22"/>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7605" name="Text Box 23"/>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7606" name="Rectangle 2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760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08" name="Rectangle 2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760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10"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11" name="Text Box 2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7612" name="Text Box 30"/>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7613" name="Text Box 31"/>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7614" name="Text Box 32"/>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7615" name="Text Box 33"/>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7616" name="Text Box 34"/>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7617" name="Text Box 35"/>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7618" name="Text Box 36"/>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67099" name="Group 443"/>
          <p:cNvGraphicFramePr>
            <a:graphicFrameLocks noGrp="1"/>
          </p:cNvGraphicFramePr>
          <p:nvPr>
            <p:ph sz="half" idx="4294967295"/>
          </p:nvPr>
        </p:nvGraphicFramePr>
        <p:xfrm>
          <a:off x="1476375" y="4005263"/>
          <a:ext cx="7667625" cy="2073276"/>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319">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2"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67696" name="Text Box 436"/>
          <p:cNvSpPr txBox="1">
            <a:spLocks noChangeArrowheads="1"/>
          </p:cNvSpPr>
          <p:nvPr/>
        </p:nvSpPr>
        <p:spPr bwMode="auto">
          <a:xfrm>
            <a:off x="2124075" y="407670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endParaRPr lang="zh-CN" altLang="en-US" sz="1800">
              <a:solidFill>
                <a:schemeClr val="tx1"/>
              </a:solidFill>
              <a:latin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752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69635"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latin typeface="Franklin Gothic Book" pitchFamily="34" charset="0"/>
                <a:ea typeface="黑体" pitchFamily="2" charset="-122"/>
              </a:rPr>
              <a:t>7,0,1,2,0,3,0,4,2,3,0,3,2,1,2,0,1</a:t>
            </a:r>
          </a:p>
        </p:txBody>
      </p:sp>
      <p:sp>
        <p:nvSpPr>
          <p:cNvPr id="69636"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9637"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38"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963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4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4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42"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9643"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9644"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9645"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46"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964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4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4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50"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69651"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69652"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69653"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69654"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9655"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56"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6965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5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5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69660"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69661"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69662"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69663"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69664"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69665"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69666"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69763" name="Group 35"/>
          <p:cNvGraphicFramePr>
            <a:graphicFrameLocks noGrp="1"/>
          </p:cNvGraphicFramePr>
          <p:nvPr>
            <p:ph sz="half" idx="4294967295"/>
          </p:nvPr>
        </p:nvGraphicFramePr>
        <p:xfrm>
          <a:off x="1476375" y="4005263"/>
          <a:ext cx="7667625" cy="2073276"/>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69744" name="Oval 113"/>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69745" name="Oval 114"/>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0659"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latin typeface="Franklin Gothic Book" pitchFamily="34" charset="0"/>
                <a:ea typeface="黑体" pitchFamily="2" charset="-122"/>
              </a:rPr>
              <a:t>7,0,1,2,0,3,0,4,2,3,0,3,2,1,2,0,1</a:t>
            </a:r>
          </a:p>
        </p:txBody>
      </p:sp>
      <p:sp>
        <p:nvSpPr>
          <p:cNvPr id="70660"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0661"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62"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066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64"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6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66"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0667"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0668"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0669"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70"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067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72"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7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74"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0675"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0676"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0677"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0678"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0679"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80"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068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82"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8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0684"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0685"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0686"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0687"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0688"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0689"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0690"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70787" name="Group 35"/>
          <p:cNvGraphicFramePr>
            <a:graphicFrameLocks noGrp="1"/>
          </p:cNvGraphicFramePr>
          <p:nvPr>
            <p:ph sz="half" idx="4294967295"/>
          </p:nvPr>
        </p:nvGraphicFramePr>
        <p:xfrm>
          <a:off x="1476375" y="4005263"/>
          <a:ext cx="7667625" cy="2073276"/>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C0C0C0"/>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0768" name="Oval 112"/>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0769" name="Oval 113"/>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0770" name="Oval 114"/>
          <p:cNvSpPr>
            <a:spLocks noChangeArrowheads="1"/>
          </p:cNvSpPr>
          <p:nvPr/>
        </p:nvSpPr>
        <p:spPr bwMode="auto">
          <a:xfrm>
            <a:off x="2368550" y="56896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1683"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latin typeface="Franklin Gothic Book" pitchFamily="34" charset="0"/>
                <a:ea typeface="黑体" pitchFamily="2" charset="-122"/>
              </a:rPr>
              <a:t>7,0,1,2,0,3,0,4,2,3,0,3,2,1,2,0,1</a:t>
            </a:r>
          </a:p>
        </p:txBody>
      </p:sp>
      <p:sp>
        <p:nvSpPr>
          <p:cNvPr id="71684"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1685"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86"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1687"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88"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89"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90"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1691"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1692"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1693"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94"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1695"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96"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97"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698"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1699"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1700"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1701"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1702"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1703"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704"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1705"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706"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707"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1708"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1709"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1710"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1711"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1712"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1713"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1714"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72835" name="Group 35"/>
          <p:cNvGraphicFramePr>
            <a:graphicFrameLocks noGrp="1"/>
          </p:cNvGraphicFramePr>
          <p:nvPr>
            <p:ph sz="half" idx="4294967295"/>
          </p:nvPr>
        </p:nvGraphicFramePr>
        <p:xfrm>
          <a:off x="1476375" y="4005263"/>
          <a:ext cx="7667625" cy="2073276"/>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1792" name="Oval 112"/>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1793" name="Oval 113"/>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1794" name="Oval 114"/>
          <p:cNvSpPr>
            <a:spLocks noChangeArrowheads="1"/>
          </p:cNvSpPr>
          <p:nvPr/>
        </p:nvSpPr>
        <p:spPr bwMode="auto">
          <a:xfrm>
            <a:off x="2368550" y="56896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1795" name="Oval 115"/>
          <p:cNvSpPr>
            <a:spLocks noChangeArrowheads="1"/>
          </p:cNvSpPr>
          <p:nvPr/>
        </p:nvSpPr>
        <p:spPr bwMode="auto">
          <a:xfrm>
            <a:off x="291623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2707"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latin typeface="Franklin Gothic Book" pitchFamily="34" charset="0"/>
                <a:ea typeface="黑体" pitchFamily="2" charset="-122"/>
              </a:rPr>
              <a:t>7,0,1,2,0,3,0,4,2,3,0,3,2,1,2,0,1</a:t>
            </a:r>
          </a:p>
        </p:txBody>
      </p:sp>
      <p:sp>
        <p:nvSpPr>
          <p:cNvPr id="72708"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2709"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10"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2711"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12"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1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14"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2715"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2716"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271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18"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2719"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20"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2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22"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2723"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2724"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2725"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2726"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2727"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28"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2729"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30"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3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2732"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2733"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2734"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2735"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2736"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2737"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2738"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73949" name="Group 125"/>
          <p:cNvGraphicFramePr>
            <a:graphicFrameLocks noGrp="1"/>
          </p:cNvGraphicFramePr>
          <p:nvPr>
            <p:ph sz="half" idx="4294967295"/>
          </p:nvPr>
        </p:nvGraphicFramePr>
        <p:xfrm>
          <a:off x="1476375" y="4005263"/>
          <a:ext cx="7667625" cy="2073276"/>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2816" name="Oval 112"/>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2817" name="Oval 113"/>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2818" name="Oval 114"/>
          <p:cNvSpPr>
            <a:spLocks noChangeArrowheads="1"/>
          </p:cNvSpPr>
          <p:nvPr/>
        </p:nvSpPr>
        <p:spPr bwMode="auto">
          <a:xfrm>
            <a:off x="2368550" y="56896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2819" name="Oval 115"/>
          <p:cNvSpPr>
            <a:spLocks noChangeArrowheads="1"/>
          </p:cNvSpPr>
          <p:nvPr/>
        </p:nvSpPr>
        <p:spPr bwMode="auto">
          <a:xfrm>
            <a:off x="291623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3731"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solidFill>
                  <a:schemeClr val="folHlink"/>
                </a:solidFill>
                <a:latin typeface="Franklin Gothic Book" pitchFamily="34" charset="0"/>
                <a:ea typeface="黑体" pitchFamily="2" charset="-122"/>
              </a:rPr>
              <a:t>7,0,1,2,0,3,0,4,2,3,0,3,2,1,2,0,1</a:t>
            </a:r>
          </a:p>
        </p:txBody>
      </p:sp>
      <p:sp>
        <p:nvSpPr>
          <p:cNvPr id="7373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373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3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373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3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3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3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373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374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374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4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374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4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4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4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374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374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374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375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375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5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375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5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5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375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375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375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3759"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3760"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3761"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3762"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71891" name="Group 115"/>
          <p:cNvGraphicFramePr>
            <a:graphicFrameLocks noGrp="1"/>
          </p:cNvGraphicFramePr>
          <p:nvPr>
            <p:ph sz="half" idx="4294967295"/>
          </p:nvPr>
        </p:nvGraphicFramePr>
        <p:xfrm>
          <a:off x="1476375" y="4005263"/>
          <a:ext cx="7667625" cy="2103507"/>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49111">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3840" name="Oval 112"/>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3841" name="Oval 113"/>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3842" name="Oval 114"/>
          <p:cNvSpPr>
            <a:spLocks noChangeArrowheads="1"/>
          </p:cNvSpPr>
          <p:nvPr/>
        </p:nvSpPr>
        <p:spPr bwMode="auto">
          <a:xfrm>
            <a:off x="2368550" y="56896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3843" name="Oval 116"/>
          <p:cNvSpPr>
            <a:spLocks noChangeArrowheads="1"/>
          </p:cNvSpPr>
          <p:nvPr/>
        </p:nvSpPr>
        <p:spPr bwMode="auto">
          <a:xfrm>
            <a:off x="291623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3844" name="Oval 117"/>
          <p:cNvSpPr>
            <a:spLocks noChangeArrowheads="1"/>
          </p:cNvSpPr>
          <p:nvPr/>
        </p:nvSpPr>
        <p:spPr bwMode="auto">
          <a:xfrm>
            <a:off x="4010025" y="5172075"/>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4755"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solidFill>
                  <a:schemeClr val="folHlink"/>
                </a:solidFill>
                <a:latin typeface="Franklin Gothic Book" pitchFamily="34" charset="0"/>
                <a:ea typeface="黑体" pitchFamily="2" charset="-122"/>
              </a:rPr>
              <a:t>7,0,1,2,0,3,0,4,2,3,0,3,2,1,2,0,1</a:t>
            </a:r>
          </a:p>
        </p:txBody>
      </p:sp>
      <p:sp>
        <p:nvSpPr>
          <p:cNvPr id="74756"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4757"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58"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4759"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6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6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62"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4763"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4764"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4765"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66"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4767"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6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6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70"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4771"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4772"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4773"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4774"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4775"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76"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4777"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7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7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4780"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4781"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4782"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4783"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4784"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4785"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4786"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75999" name="Group 127"/>
          <p:cNvGraphicFramePr>
            <a:graphicFrameLocks noGrp="1"/>
          </p:cNvGraphicFramePr>
          <p:nvPr>
            <p:ph sz="half" idx="4294967295"/>
          </p:nvPr>
        </p:nvGraphicFramePr>
        <p:xfrm>
          <a:off x="1476375" y="4005263"/>
          <a:ext cx="7667625" cy="2103507"/>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28637">
                  <a:extLst>
                    <a:ext uri="{9D8B030D-6E8A-4147-A177-3AD203B41FA5}">
                      <a16:colId xmlns:a16="http://schemas.microsoft.com/office/drawing/2014/main" val="20003"/>
                    </a:ext>
                  </a:extLst>
                </a:gridCol>
                <a:gridCol w="5476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49111">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4864" name="Oval 112"/>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4865" name="Oval 113"/>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4866" name="Oval 114"/>
          <p:cNvSpPr>
            <a:spLocks noChangeArrowheads="1"/>
          </p:cNvSpPr>
          <p:nvPr/>
        </p:nvSpPr>
        <p:spPr bwMode="auto">
          <a:xfrm>
            <a:off x="2368550" y="56896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4867" name="Oval 115"/>
          <p:cNvSpPr>
            <a:spLocks noChangeArrowheads="1"/>
          </p:cNvSpPr>
          <p:nvPr/>
        </p:nvSpPr>
        <p:spPr bwMode="auto">
          <a:xfrm>
            <a:off x="291623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4868" name="Oval 116"/>
          <p:cNvSpPr>
            <a:spLocks noChangeArrowheads="1"/>
          </p:cNvSpPr>
          <p:nvPr/>
        </p:nvSpPr>
        <p:spPr bwMode="auto">
          <a:xfrm>
            <a:off x="4010025" y="5172075"/>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
        <p:nvSpPr>
          <p:cNvPr id="74869" name="Oval 128"/>
          <p:cNvSpPr>
            <a:spLocks noChangeArrowheads="1"/>
          </p:cNvSpPr>
          <p:nvPr/>
        </p:nvSpPr>
        <p:spPr bwMode="auto">
          <a:xfrm>
            <a:off x="4500563" y="5734050"/>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5779" name="Rectangle 3"/>
          <p:cNvSpPr>
            <a:spLocks noGrp="1"/>
          </p:cNvSpPr>
          <p:nvPr>
            <p:ph type="body" sz="half"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solidFill>
                  <a:schemeClr val="folHlink"/>
                </a:solidFill>
                <a:latin typeface="Franklin Gothic Book" pitchFamily="34" charset="0"/>
                <a:ea typeface="黑体" pitchFamily="2" charset="-122"/>
              </a:rPr>
              <a:t>7,0,1,2,0,3,0,4,2,3,0,3,2,1,2,0,1</a:t>
            </a:r>
          </a:p>
        </p:txBody>
      </p:sp>
      <p:sp>
        <p:nvSpPr>
          <p:cNvPr id="75780"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5781"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82"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578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84"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8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86"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5787"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5788"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5789"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90"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579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92"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9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794"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5795"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5796"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5797"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5798"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5799"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800"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580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802"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80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5804"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5805"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5806"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5807"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5808"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5809"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5810"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74967" name="Group 119"/>
          <p:cNvGraphicFramePr>
            <a:graphicFrameLocks noGrp="1"/>
          </p:cNvGraphicFramePr>
          <p:nvPr>
            <p:ph sz="half" idx="4294967295"/>
          </p:nvPr>
        </p:nvGraphicFramePr>
        <p:xfrm>
          <a:off x="1476375" y="4005263"/>
          <a:ext cx="7667625" cy="2103507"/>
        </p:xfrm>
        <a:graphic>
          <a:graphicData uri="http://schemas.openxmlformats.org/drawingml/2006/table">
            <a:tbl>
              <a:tblPr/>
              <a:tblGrid>
                <a:gridCol w="547688">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03237">
                  <a:extLst>
                    <a:ext uri="{9D8B030D-6E8A-4147-A177-3AD203B41FA5}">
                      <a16:colId xmlns:a16="http://schemas.microsoft.com/office/drawing/2014/main" val="20003"/>
                    </a:ext>
                  </a:extLst>
                </a:gridCol>
                <a:gridCol w="573088">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7687">
                  <a:extLst>
                    <a:ext uri="{9D8B030D-6E8A-4147-A177-3AD203B41FA5}">
                      <a16:colId xmlns:a16="http://schemas.microsoft.com/office/drawing/2014/main" val="20006"/>
                    </a:ext>
                  </a:extLst>
                </a:gridCol>
                <a:gridCol w="547688">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7687">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7688">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gridCol w="547687">
                  <a:extLst>
                    <a:ext uri="{9D8B030D-6E8A-4147-A177-3AD203B41FA5}">
                      <a16:colId xmlns:a16="http://schemas.microsoft.com/office/drawing/2014/main" val="20013"/>
                    </a:ext>
                  </a:extLst>
                </a:gridCol>
              </a:tblGrid>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49111">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10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5888" name="Oval 112"/>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5889" name="Oval 113"/>
          <p:cNvSpPr>
            <a:spLocks noChangeArrowheads="1"/>
          </p:cNvSpPr>
          <p:nvPr/>
        </p:nvSpPr>
        <p:spPr bwMode="auto">
          <a:xfrm>
            <a:off x="1792288"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5890" name="Oval 114"/>
          <p:cNvSpPr>
            <a:spLocks noChangeArrowheads="1"/>
          </p:cNvSpPr>
          <p:nvPr/>
        </p:nvSpPr>
        <p:spPr bwMode="auto">
          <a:xfrm>
            <a:off x="2368550" y="56896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5891" name="Oval 115"/>
          <p:cNvSpPr>
            <a:spLocks noChangeArrowheads="1"/>
          </p:cNvSpPr>
          <p:nvPr/>
        </p:nvSpPr>
        <p:spPr bwMode="auto">
          <a:xfrm>
            <a:off x="291623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5892" name="Oval 116"/>
          <p:cNvSpPr>
            <a:spLocks noChangeArrowheads="1"/>
          </p:cNvSpPr>
          <p:nvPr/>
        </p:nvSpPr>
        <p:spPr bwMode="auto">
          <a:xfrm>
            <a:off x="4010025" y="5172075"/>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
        <p:nvSpPr>
          <p:cNvPr id="75893" name="Oval 117"/>
          <p:cNvSpPr>
            <a:spLocks noChangeArrowheads="1"/>
          </p:cNvSpPr>
          <p:nvPr/>
        </p:nvSpPr>
        <p:spPr bwMode="auto">
          <a:xfrm>
            <a:off x="4572000" y="573405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6</a:t>
            </a:r>
          </a:p>
        </p:txBody>
      </p:sp>
      <p:sp>
        <p:nvSpPr>
          <p:cNvPr id="75894" name="Oval 118"/>
          <p:cNvSpPr>
            <a:spLocks noChangeArrowheads="1"/>
          </p:cNvSpPr>
          <p:nvPr/>
        </p:nvSpPr>
        <p:spPr bwMode="auto">
          <a:xfrm>
            <a:off x="5076825" y="4652963"/>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页面大小</a:t>
            </a:r>
          </a:p>
        </p:txBody>
      </p:sp>
      <p:sp>
        <p:nvSpPr>
          <p:cNvPr id="21507" name="Rectangle 3"/>
          <p:cNvSpPr>
            <a:spLocks noGrp="1"/>
          </p:cNvSpPr>
          <p:nvPr>
            <p:ph type="body" idx="4294967295"/>
          </p:nvPr>
        </p:nvSpPr>
        <p:spPr>
          <a:xfrm>
            <a:off x="1187450" y="1412875"/>
            <a:ext cx="7956550" cy="5256213"/>
          </a:xfrm>
        </p:spPr>
        <p:txBody>
          <a:bodyPr/>
          <a:lstStyle/>
          <a:p>
            <a:pPr eaLnBrk="1" hangingPunct="1"/>
            <a:r>
              <a:rPr lang="zh-CN" altLang="en-US" sz="2800">
                <a:solidFill>
                  <a:srgbClr val="333399"/>
                </a:solidFill>
                <a:latin typeface="楷体_GB2312" pitchFamily="49" charset="-122"/>
                <a:ea typeface="黑体" pitchFamily="2" charset="-122"/>
              </a:rPr>
              <a:t>页面的大小是固定的</a:t>
            </a:r>
          </a:p>
          <a:p>
            <a:pPr lvl="1" eaLnBrk="1" hangingPunct="1"/>
            <a:r>
              <a:rPr kumimoji="1" lang="zh-CN" altLang="en-US" sz="2400">
                <a:solidFill>
                  <a:srgbClr val="000066"/>
                </a:solidFill>
                <a:latin typeface="Franklin Gothic Book" pitchFamily="34" charset="0"/>
                <a:ea typeface="黑体" pitchFamily="2" charset="-122"/>
              </a:rPr>
              <a:t>页面</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或块</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的大小由系统硬件地址结构规定，通常是</a:t>
            </a:r>
            <a:r>
              <a:rPr kumimoji="1" lang="en-US" altLang="zh-CN" sz="2400">
                <a:solidFill>
                  <a:srgbClr val="000066"/>
                </a:solidFill>
                <a:latin typeface="Franklin Gothic Book" pitchFamily="34" charset="0"/>
                <a:ea typeface="黑体" pitchFamily="2" charset="-122"/>
              </a:rPr>
              <a:t>2</a:t>
            </a:r>
            <a:r>
              <a:rPr kumimoji="1" lang="zh-CN" altLang="en-US" sz="2400">
                <a:solidFill>
                  <a:srgbClr val="000066"/>
                </a:solidFill>
                <a:latin typeface="Franklin Gothic Book" pitchFamily="34" charset="0"/>
                <a:ea typeface="黑体" pitchFamily="2" charset="-122"/>
              </a:rPr>
              <a:t>的幂，例如</a:t>
            </a:r>
            <a:r>
              <a:rPr kumimoji="1" lang="en-US" altLang="zh-CN" sz="2400">
                <a:solidFill>
                  <a:srgbClr val="000066"/>
                </a:solidFill>
                <a:latin typeface="Franklin Gothic Book" pitchFamily="34" charset="0"/>
                <a:ea typeface="黑体" pitchFamily="2" charset="-122"/>
              </a:rPr>
              <a:t>1 KB</a:t>
            </a:r>
            <a:r>
              <a:rPr kumimoji="1" lang="zh-CN" altLang="en-US" sz="2400">
                <a:solidFill>
                  <a:srgbClr val="000066"/>
                </a:solidFill>
                <a:latin typeface="Franklin Gothic Book" pitchFamily="34" charset="0"/>
                <a:ea typeface="黑体" pitchFamily="2" charset="-122"/>
              </a:rPr>
              <a:t>、</a:t>
            </a:r>
            <a:r>
              <a:rPr kumimoji="1" lang="en-US" altLang="zh-CN" sz="2400">
                <a:solidFill>
                  <a:srgbClr val="000066"/>
                </a:solidFill>
                <a:latin typeface="Franklin Gothic Book" pitchFamily="34" charset="0"/>
                <a:ea typeface="黑体" pitchFamily="2" charset="-122"/>
              </a:rPr>
              <a:t>2 KB</a:t>
            </a:r>
            <a:r>
              <a:rPr kumimoji="1" lang="zh-CN" altLang="en-US" sz="2400">
                <a:solidFill>
                  <a:srgbClr val="000066"/>
                </a:solidFill>
                <a:latin typeface="Franklin Gothic Book" pitchFamily="34" charset="0"/>
                <a:ea typeface="黑体" pitchFamily="2" charset="-122"/>
              </a:rPr>
              <a:t>、</a:t>
            </a:r>
            <a:r>
              <a:rPr kumimoji="1" lang="en-US" altLang="zh-CN" sz="2400">
                <a:solidFill>
                  <a:srgbClr val="000066"/>
                </a:solidFill>
                <a:latin typeface="Franklin Gothic Book" pitchFamily="34" charset="0"/>
                <a:ea typeface="黑体" pitchFamily="2" charset="-122"/>
              </a:rPr>
              <a:t>4 KB</a:t>
            </a:r>
            <a:r>
              <a:rPr kumimoji="1" lang="zh-CN" altLang="en-US" sz="2400">
                <a:solidFill>
                  <a:srgbClr val="000066"/>
                </a:solidFill>
                <a:latin typeface="Franklin Gothic Book" pitchFamily="34" charset="0"/>
                <a:ea typeface="黑体" pitchFamily="2" charset="-122"/>
              </a:rPr>
              <a:t>等。</a:t>
            </a:r>
          </a:p>
          <a:p>
            <a:pPr lvl="1" eaLnBrk="1" hangingPunct="1"/>
            <a:r>
              <a:rPr kumimoji="1" lang="zh-CN" altLang="en-US" sz="2400">
                <a:solidFill>
                  <a:srgbClr val="000066"/>
                </a:solidFill>
                <a:latin typeface="Franklin Gothic Book" pitchFamily="34" charset="0"/>
                <a:ea typeface="黑体" pitchFamily="2" charset="-122"/>
              </a:rPr>
              <a:t>这样的规定可以使地址映射容易实现</a:t>
            </a:r>
          </a:p>
          <a:p>
            <a:pPr eaLnBrk="1" hangingPunct="1"/>
            <a:r>
              <a:rPr kumimoji="1" lang="zh-CN" altLang="en-US" sz="2800">
                <a:solidFill>
                  <a:srgbClr val="333399"/>
                </a:solidFill>
                <a:latin typeface="Franklin Gothic Book" pitchFamily="34" charset="0"/>
                <a:ea typeface="黑体" pitchFamily="2" charset="-122"/>
              </a:rPr>
              <a:t>页面不能过大，也不能过小</a:t>
            </a:r>
          </a:p>
          <a:p>
            <a:pPr lvl="1" eaLnBrk="1" hangingPunct="1"/>
            <a:r>
              <a:rPr kumimoji="1" lang="zh-CN" altLang="en-US" sz="2400">
                <a:solidFill>
                  <a:srgbClr val="000066"/>
                </a:solidFill>
                <a:latin typeface="Franklin Gothic Book" pitchFamily="34" charset="0"/>
                <a:ea typeface="黑体" pitchFamily="2" charset="-122"/>
              </a:rPr>
              <a:t>过小会造成页面过多，页表过长，页表又会占用较大的内存空间，而且在虚拟存储中增加了页面换入换出次数，增加了系统开销</a:t>
            </a:r>
          </a:p>
          <a:p>
            <a:pPr lvl="1" eaLnBrk="1" hangingPunct="1"/>
            <a:r>
              <a:rPr kumimoji="1" lang="zh-CN" altLang="en-US" sz="2400">
                <a:solidFill>
                  <a:srgbClr val="000066"/>
                </a:solidFill>
                <a:latin typeface="Franklin Gothic Book" pitchFamily="34" charset="0"/>
                <a:ea typeface="黑体" pitchFamily="2" charset="-122"/>
              </a:rPr>
              <a:t>过大又会造成页内碎片太大，内存利用率不高</a:t>
            </a:r>
          </a:p>
          <a:p>
            <a:pPr lvl="1" eaLnBrk="1" hangingPunct="1"/>
            <a:r>
              <a:rPr kumimoji="1" lang="zh-CN" altLang="en-US" sz="2400">
                <a:solidFill>
                  <a:srgbClr val="000066"/>
                </a:solidFill>
                <a:latin typeface="Franklin Gothic Book" pitchFamily="34" charset="0"/>
                <a:ea typeface="黑体" pitchFamily="2" charset="-122"/>
              </a:rPr>
              <a:t>早期的页面大小一般都在</a:t>
            </a:r>
            <a:r>
              <a:rPr kumimoji="1" lang="en-US" altLang="zh-CN" sz="2400">
                <a:solidFill>
                  <a:srgbClr val="000066"/>
                </a:solidFill>
                <a:latin typeface="Franklin Gothic Book" pitchFamily="34" charset="0"/>
                <a:ea typeface="黑体" pitchFamily="2" charset="-122"/>
              </a:rPr>
              <a:t>512 B</a:t>
            </a:r>
            <a:r>
              <a:rPr kumimoji="1" lang="zh-CN" altLang="en-US" sz="2400">
                <a:solidFill>
                  <a:srgbClr val="000066"/>
                </a:solidFill>
                <a:latin typeface="Franklin Gothic Book" pitchFamily="34" charset="0"/>
                <a:ea typeface="黑体" pitchFamily="2" charset="-122"/>
              </a:rPr>
              <a:t>～</a:t>
            </a:r>
            <a:r>
              <a:rPr kumimoji="1" lang="en-US" altLang="zh-CN" sz="2400">
                <a:solidFill>
                  <a:srgbClr val="000066"/>
                </a:solidFill>
                <a:latin typeface="Franklin Gothic Book" pitchFamily="34" charset="0"/>
                <a:ea typeface="黑体" pitchFamily="2" charset="-122"/>
              </a:rPr>
              <a:t>4 KB</a:t>
            </a:r>
            <a:r>
              <a:rPr kumimoji="1" lang="zh-CN" altLang="en-US" sz="2400">
                <a:solidFill>
                  <a:srgbClr val="000066"/>
                </a:solidFill>
                <a:latin typeface="Franklin Gothic Book" pitchFamily="34" charset="0"/>
                <a:ea typeface="黑体" pitchFamily="2" charset="-122"/>
              </a:rPr>
              <a:t>，随着计算机性能的提高，现在一般在</a:t>
            </a:r>
            <a:r>
              <a:rPr kumimoji="1" lang="en-US" altLang="zh-CN" sz="2400">
                <a:solidFill>
                  <a:srgbClr val="000066"/>
                </a:solidFill>
                <a:latin typeface="Franklin Gothic Book" pitchFamily="34" charset="0"/>
                <a:ea typeface="黑体" pitchFamily="2" charset="-122"/>
              </a:rPr>
              <a:t>2 KB</a:t>
            </a:r>
            <a:r>
              <a:rPr kumimoji="1" lang="zh-CN" altLang="en-US" sz="2400">
                <a:solidFill>
                  <a:srgbClr val="000066"/>
                </a:solidFill>
                <a:latin typeface="Franklin Gothic Book" pitchFamily="34" charset="0"/>
                <a:ea typeface="黑体" pitchFamily="2" charset="-122"/>
              </a:rPr>
              <a:t>～</a:t>
            </a:r>
            <a:r>
              <a:rPr kumimoji="1" lang="en-US" altLang="zh-CN" sz="2400">
                <a:solidFill>
                  <a:srgbClr val="000066"/>
                </a:solidFill>
                <a:latin typeface="Franklin Gothic Book" pitchFamily="34" charset="0"/>
                <a:ea typeface="黑体" pitchFamily="2" charset="-122"/>
              </a:rPr>
              <a:t>8 KB</a:t>
            </a:r>
            <a:endParaRPr kumimoji="1" lang="zh-CN" altLang="en-US" sz="2400">
              <a:solidFill>
                <a:srgbClr val="000066"/>
              </a:solidFill>
              <a:latin typeface="Franklin Gothic Book" pitchFamily="34" charset="0"/>
              <a:ea typeface="黑体" pitchFamily="2" charset="-122"/>
            </a:endParaRPr>
          </a:p>
        </p:txBody>
      </p:sp>
      <p:sp>
        <p:nvSpPr>
          <p:cNvPr id="21508"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1509"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10"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1511"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12"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1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14"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1515"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1516"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151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18"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1519"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20"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2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22"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1523"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1524"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1525"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1526"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1527"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28"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1529"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30"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3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1532" name="Text Box 28"/>
          <p:cNvSpPr txBox="1">
            <a:spLocks noChangeArrowheads="1"/>
          </p:cNvSpPr>
          <p:nvPr/>
        </p:nvSpPr>
        <p:spPr bwMode="auto">
          <a:xfrm>
            <a:off x="0" y="1052513"/>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1533" name="Text Box 29"/>
          <p:cNvSpPr txBox="1">
            <a:spLocks noChangeArrowheads="1"/>
          </p:cNvSpPr>
          <p:nvPr/>
        </p:nvSpPr>
        <p:spPr bwMode="auto">
          <a:xfrm>
            <a:off x="0" y="476250"/>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1534" name="Text Box 30"/>
          <p:cNvSpPr txBox="1">
            <a:spLocks noChangeArrowheads="1"/>
          </p:cNvSpPr>
          <p:nvPr/>
        </p:nvSpPr>
        <p:spPr bwMode="auto">
          <a:xfrm>
            <a:off x="0" y="1700213"/>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1535" name="Text Box 31"/>
          <p:cNvSpPr txBox="1">
            <a:spLocks noChangeArrowheads="1"/>
          </p:cNvSpPr>
          <p:nvPr/>
        </p:nvSpPr>
        <p:spPr bwMode="auto">
          <a:xfrm>
            <a:off x="0" y="2276475"/>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6803" name="Rectangle 3"/>
          <p:cNvSpPr>
            <a:spLocks/>
          </p:cNvSpPr>
          <p:nvPr/>
        </p:nvSpPr>
        <p:spPr bwMode="auto">
          <a:xfrm>
            <a:off x="1258888" y="1484313"/>
            <a:ext cx="7885112"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solidFill>
                  <a:srgbClr val="C00000"/>
                </a:solidFill>
                <a:latin typeface="Franklin Gothic Book" pitchFamily="34" charset="0"/>
                <a:ea typeface="黑体" pitchFamily="2" charset="-122"/>
              </a:rPr>
              <a:t>3</a:t>
            </a:r>
            <a:r>
              <a:rPr lang="zh-CN" altLang="en-US" sz="2800">
                <a:latin typeface="Franklin Gothic Book" pitchFamily="34" charset="0"/>
                <a:ea typeface="黑体" pitchFamily="2" charset="-122"/>
              </a:rPr>
              <a:t>个页面，程序访问内存的顺序（访问串）为</a:t>
            </a:r>
            <a:r>
              <a:rPr lang="en-US" altLang="zh-CN" sz="2800">
                <a:solidFill>
                  <a:schemeClr val="folHlink"/>
                </a:solidFill>
                <a:latin typeface="Franklin Gothic Book" pitchFamily="34" charset="0"/>
                <a:ea typeface="黑体" pitchFamily="2" charset="-122"/>
              </a:rPr>
              <a:t>7,0,1,2,0,3,0,4,2,3,0,3,2,1,2,0,1</a:t>
            </a:r>
          </a:p>
          <a:p>
            <a:pPr eaLnBrk="1" hangingPunct="1"/>
            <a:endParaRPr lang="en-US" altLang="zh-CN" sz="2800">
              <a:solidFill>
                <a:schemeClr val="folHlink"/>
              </a:solidFill>
              <a:latin typeface="Franklin Gothic Book" pitchFamily="34" charset="0"/>
              <a:ea typeface="黑体" pitchFamily="2" charset="-122"/>
            </a:endParaRPr>
          </a:p>
          <a:p>
            <a:pPr eaLnBrk="1" hangingPunct="1"/>
            <a:r>
              <a:rPr lang="zh-CN" altLang="en-US" sz="2800">
                <a:solidFill>
                  <a:srgbClr val="333399"/>
                </a:solidFill>
                <a:latin typeface="Franklin Gothic Book" pitchFamily="34" charset="0"/>
                <a:ea typeface="黑体" pitchFamily="2" charset="-122"/>
              </a:rPr>
              <a:t>缺页率</a:t>
            </a:r>
            <a:r>
              <a:rPr lang="en-US" altLang="zh-CN" sz="2800">
                <a:solidFill>
                  <a:srgbClr val="333399"/>
                </a:solidFill>
                <a:latin typeface="Franklin Gothic Book" pitchFamily="34" charset="0"/>
                <a:ea typeface="黑体" pitchFamily="2" charset="-122"/>
              </a:rPr>
              <a:t>:</a:t>
            </a:r>
            <a:r>
              <a:rPr lang="en-US" altLang="zh-CN" sz="2800">
                <a:solidFill>
                  <a:srgbClr val="C00000"/>
                </a:solidFill>
                <a:latin typeface="Franklin Gothic Book" pitchFamily="34" charset="0"/>
                <a:ea typeface="黑体" pitchFamily="2" charset="-122"/>
              </a:rPr>
              <a:t>12/17=70.5%</a:t>
            </a:r>
          </a:p>
        </p:txBody>
      </p:sp>
      <p:sp>
        <p:nvSpPr>
          <p:cNvPr id="76804"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6805"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06"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6807"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08"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09"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10"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6811"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6812"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6813"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14"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6815"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16"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17"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18"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6819"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6820"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6821"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6822"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6823"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24"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6825"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26"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27"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6828"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6829"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6830"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6831"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6832"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6833"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6834"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83197" name="Group 157"/>
          <p:cNvGraphicFramePr>
            <a:graphicFrameLocks noGrp="1"/>
          </p:cNvGraphicFramePr>
          <p:nvPr>
            <p:ph idx="4294967295"/>
          </p:nvPr>
        </p:nvGraphicFramePr>
        <p:xfrm>
          <a:off x="1476375" y="4005263"/>
          <a:ext cx="7667625" cy="2205043"/>
        </p:xfrm>
        <a:graphic>
          <a:graphicData uri="http://schemas.openxmlformats.org/drawingml/2006/table">
            <a:tbl>
              <a:tblPr/>
              <a:tblGrid>
                <a:gridCol w="450850">
                  <a:extLst>
                    <a:ext uri="{9D8B030D-6E8A-4147-A177-3AD203B41FA5}">
                      <a16:colId xmlns:a16="http://schemas.microsoft.com/office/drawing/2014/main" val="20000"/>
                    </a:ext>
                  </a:extLst>
                </a:gridCol>
                <a:gridCol w="449263">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49262">
                  <a:extLst>
                    <a:ext uri="{9D8B030D-6E8A-4147-A177-3AD203B41FA5}">
                      <a16:colId xmlns:a16="http://schemas.microsoft.com/office/drawing/2014/main" val="20003"/>
                    </a:ext>
                  </a:extLst>
                </a:gridCol>
                <a:gridCol w="452438">
                  <a:extLst>
                    <a:ext uri="{9D8B030D-6E8A-4147-A177-3AD203B41FA5}">
                      <a16:colId xmlns:a16="http://schemas.microsoft.com/office/drawing/2014/main" val="20004"/>
                    </a:ext>
                  </a:extLst>
                </a:gridCol>
                <a:gridCol w="449262">
                  <a:extLst>
                    <a:ext uri="{9D8B030D-6E8A-4147-A177-3AD203B41FA5}">
                      <a16:colId xmlns:a16="http://schemas.microsoft.com/office/drawing/2014/main" val="20005"/>
                    </a:ext>
                  </a:extLst>
                </a:gridCol>
                <a:gridCol w="45085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449263">
                  <a:extLst>
                    <a:ext uri="{9D8B030D-6E8A-4147-A177-3AD203B41FA5}">
                      <a16:colId xmlns:a16="http://schemas.microsoft.com/office/drawing/2014/main" val="20008"/>
                    </a:ext>
                  </a:extLst>
                </a:gridCol>
                <a:gridCol w="450850">
                  <a:extLst>
                    <a:ext uri="{9D8B030D-6E8A-4147-A177-3AD203B41FA5}">
                      <a16:colId xmlns:a16="http://schemas.microsoft.com/office/drawing/2014/main" val="20009"/>
                    </a:ext>
                  </a:extLst>
                </a:gridCol>
                <a:gridCol w="450850">
                  <a:extLst>
                    <a:ext uri="{9D8B030D-6E8A-4147-A177-3AD203B41FA5}">
                      <a16:colId xmlns:a16="http://schemas.microsoft.com/office/drawing/2014/main" val="20010"/>
                    </a:ext>
                  </a:extLst>
                </a:gridCol>
                <a:gridCol w="449262">
                  <a:extLst>
                    <a:ext uri="{9D8B030D-6E8A-4147-A177-3AD203B41FA5}">
                      <a16:colId xmlns:a16="http://schemas.microsoft.com/office/drawing/2014/main" val="20011"/>
                    </a:ext>
                  </a:extLst>
                </a:gridCol>
                <a:gridCol w="454025">
                  <a:extLst>
                    <a:ext uri="{9D8B030D-6E8A-4147-A177-3AD203B41FA5}">
                      <a16:colId xmlns:a16="http://schemas.microsoft.com/office/drawing/2014/main" val="20012"/>
                    </a:ext>
                  </a:extLst>
                </a:gridCol>
                <a:gridCol w="477838">
                  <a:extLst>
                    <a:ext uri="{9D8B030D-6E8A-4147-A177-3AD203B41FA5}">
                      <a16:colId xmlns:a16="http://schemas.microsoft.com/office/drawing/2014/main" val="20013"/>
                    </a:ext>
                  </a:extLst>
                </a:gridCol>
                <a:gridCol w="427037">
                  <a:extLst>
                    <a:ext uri="{9D8B030D-6E8A-4147-A177-3AD203B41FA5}">
                      <a16:colId xmlns:a16="http://schemas.microsoft.com/office/drawing/2014/main" val="20014"/>
                    </a:ext>
                  </a:extLst>
                </a:gridCol>
                <a:gridCol w="452438">
                  <a:extLst>
                    <a:ext uri="{9D8B030D-6E8A-4147-A177-3AD203B41FA5}">
                      <a16:colId xmlns:a16="http://schemas.microsoft.com/office/drawing/2014/main" val="20015"/>
                    </a:ext>
                  </a:extLst>
                </a:gridCol>
                <a:gridCol w="452437">
                  <a:extLst>
                    <a:ext uri="{9D8B030D-6E8A-4147-A177-3AD203B41FA5}">
                      <a16:colId xmlns:a16="http://schemas.microsoft.com/office/drawing/2014/main" val="20016"/>
                    </a:ext>
                  </a:extLst>
                </a:gridCol>
              </a:tblGrid>
              <a:tr h="518122">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61776">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563363">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r h="561776">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49" charset="-122"/>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3"/>
                  </a:ext>
                </a:extLst>
              </a:tr>
            </a:tbl>
          </a:graphicData>
        </a:graphic>
      </p:graphicFrame>
      <p:sp>
        <p:nvSpPr>
          <p:cNvPr id="76927" name="Oval 145"/>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6928" name="Oval 146"/>
          <p:cNvSpPr>
            <a:spLocks noChangeArrowheads="1"/>
          </p:cNvSpPr>
          <p:nvPr/>
        </p:nvSpPr>
        <p:spPr bwMode="auto">
          <a:xfrm>
            <a:off x="1619250" y="5157788"/>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6929" name="Oval 158"/>
          <p:cNvSpPr>
            <a:spLocks noChangeArrowheads="1"/>
          </p:cNvSpPr>
          <p:nvPr/>
        </p:nvSpPr>
        <p:spPr bwMode="auto">
          <a:xfrm>
            <a:off x="2124075" y="5805488"/>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6930" name="Oval 159"/>
          <p:cNvSpPr>
            <a:spLocks noChangeArrowheads="1"/>
          </p:cNvSpPr>
          <p:nvPr/>
        </p:nvSpPr>
        <p:spPr bwMode="auto">
          <a:xfrm>
            <a:off x="2627313"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6931" name="Oval 160"/>
          <p:cNvSpPr>
            <a:spLocks noChangeArrowheads="1"/>
          </p:cNvSpPr>
          <p:nvPr/>
        </p:nvSpPr>
        <p:spPr bwMode="auto">
          <a:xfrm>
            <a:off x="3563938" y="5229225"/>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
        <p:nvSpPr>
          <p:cNvPr id="76932" name="Oval 161"/>
          <p:cNvSpPr>
            <a:spLocks noChangeArrowheads="1"/>
          </p:cNvSpPr>
          <p:nvPr/>
        </p:nvSpPr>
        <p:spPr bwMode="auto">
          <a:xfrm>
            <a:off x="3995738" y="5734050"/>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6</a:t>
            </a:r>
          </a:p>
        </p:txBody>
      </p:sp>
      <p:sp>
        <p:nvSpPr>
          <p:cNvPr id="76933" name="Oval 162"/>
          <p:cNvSpPr>
            <a:spLocks noChangeArrowheads="1"/>
          </p:cNvSpPr>
          <p:nvPr/>
        </p:nvSpPr>
        <p:spPr bwMode="auto">
          <a:xfrm>
            <a:off x="442753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7</a:t>
            </a:r>
          </a:p>
        </p:txBody>
      </p:sp>
      <p:sp>
        <p:nvSpPr>
          <p:cNvPr id="76934" name="Oval 163"/>
          <p:cNvSpPr>
            <a:spLocks noChangeArrowheads="1"/>
          </p:cNvSpPr>
          <p:nvPr/>
        </p:nvSpPr>
        <p:spPr bwMode="auto">
          <a:xfrm>
            <a:off x="4932363" y="51577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8</a:t>
            </a:r>
          </a:p>
        </p:txBody>
      </p:sp>
      <p:sp>
        <p:nvSpPr>
          <p:cNvPr id="76935" name="Oval 164"/>
          <p:cNvSpPr>
            <a:spLocks noChangeArrowheads="1"/>
          </p:cNvSpPr>
          <p:nvPr/>
        </p:nvSpPr>
        <p:spPr bwMode="auto">
          <a:xfrm>
            <a:off x="5364163" y="5734050"/>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9</a:t>
            </a:r>
          </a:p>
        </p:txBody>
      </p:sp>
      <p:sp>
        <p:nvSpPr>
          <p:cNvPr id="76936" name="Oval 165"/>
          <p:cNvSpPr>
            <a:spLocks noChangeArrowheads="1"/>
          </p:cNvSpPr>
          <p:nvPr/>
        </p:nvSpPr>
        <p:spPr bwMode="auto">
          <a:xfrm>
            <a:off x="5795963"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10</a:t>
            </a:r>
          </a:p>
        </p:txBody>
      </p:sp>
      <p:sp>
        <p:nvSpPr>
          <p:cNvPr id="76937" name="Oval 166"/>
          <p:cNvSpPr>
            <a:spLocks noChangeArrowheads="1"/>
          </p:cNvSpPr>
          <p:nvPr/>
        </p:nvSpPr>
        <p:spPr bwMode="auto">
          <a:xfrm>
            <a:off x="7164388" y="50847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11</a:t>
            </a:r>
          </a:p>
        </p:txBody>
      </p:sp>
      <p:sp>
        <p:nvSpPr>
          <p:cNvPr id="76938" name="Oval 167"/>
          <p:cNvSpPr>
            <a:spLocks noChangeArrowheads="1"/>
          </p:cNvSpPr>
          <p:nvPr/>
        </p:nvSpPr>
        <p:spPr bwMode="auto">
          <a:xfrm>
            <a:off x="7667625" y="5661025"/>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45"/>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正常示例</a:t>
            </a:r>
            <a:r>
              <a:rPr lang="en-US" altLang="zh-CN">
                <a:latin typeface="Franklin Gothic Medium" pitchFamily="34" charset="0"/>
                <a:ea typeface="微软雅黑" pitchFamily="34" charset="-122"/>
              </a:rPr>
              <a:t>(2)</a:t>
            </a:r>
            <a:endParaRPr lang="zh-CN" altLang="en-US">
              <a:latin typeface="Franklin Gothic Medium" pitchFamily="34" charset="0"/>
              <a:ea typeface="微软雅黑" pitchFamily="34" charset="-122"/>
            </a:endParaRPr>
          </a:p>
        </p:txBody>
      </p:sp>
      <p:sp>
        <p:nvSpPr>
          <p:cNvPr id="77827" name="Rectangle 473"/>
          <p:cNvSpPr>
            <a:spLocks/>
          </p:cNvSpPr>
          <p:nvPr/>
        </p:nvSpPr>
        <p:spPr bwMode="auto">
          <a:xfrm>
            <a:off x="1258888" y="1484313"/>
            <a:ext cx="7885112"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共有</a:t>
            </a:r>
            <a:r>
              <a:rPr lang="en-US" altLang="zh-CN" sz="2800">
                <a:latin typeface="Franklin Gothic Book" pitchFamily="34" charset="0"/>
                <a:ea typeface="黑体" pitchFamily="2" charset="-122"/>
              </a:rPr>
              <a:t>8</a:t>
            </a:r>
            <a:r>
              <a:rPr lang="zh-CN" altLang="en-US" sz="2800">
                <a:latin typeface="Franklin Gothic Book" pitchFamily="34" charset="0"/>
                <a:ea typeface="黑体" pitchFamily="2" charset="-122"/>
              </a:rPr>
              <a:t>页，已在内存中分配有</a:t>
            </a:r>
            <a:r>
              <a:rPr lang="en-US" altLang="zh-CN" sz="2800">
                <a:solidFill>
                  <a:srgbClr val="C00000"/>
                </a:solidFill>
                <a:latin typeface="Franklin Gothic Book" pitchFamily="34" charset="0"/>
                <a:ea typeface="黑体" pitchFamily="2" charset="-122"/>
              </a:rPr>
              <a:t>4</a:t>
            </a:r>
            <a:r>
              <a:rPr lang="zh-CN" altLang="en-US" sz="2800">
                <a:latin typeface="Franklin Gothic Book" pitchFamily="34" charset="0"/>
                <a:ea typeface="黑体" pitchFamily="2" charset="-122"/>
              </a:rPr>
              <a:t>个页面，程序访问内存的顺序（访问串）为</a:t>
            </a:r>
            <a:r>
              <a:rPr lang="en-US" altLang="zh-CN" sz="2800">
                <a:solidFill>
                  <a:schemeClr val="folHlink"/>
                </a:solidFill>
                <a:latin typeface="Franklin Gothic Book" pitchFamily="34" charset="0"/>
                <a:ea typeface="黑体" pitchFamily="2" charset="-122"/>
              </a:rPr>
              <a:t>7,0,1,2,0,3,0,4,2,3,0,3,2,1,2,0,1</a:t>
            </a:r>
          </a:p>
          <a:p>
            <a:pPr eaLnBrk="1" hangingPunct="1"/>
            <a:endParaRPr lang="en-US" altLang="zh-CN" sz="2800">
              <a:solidFill>
                <a:schemeClr val="folHlink"/>
              </a:solidFill>
              <a:latin typeface="Franklin Gothic Book" pitchFamily="34" charset="0"/>
              <a:ea typeface="黑体" pitchFamily="2" charset="-122"/>
            </a:endParaRPr>
          </a:p>
          <a:p>
            <a:pPr eaLnBrk="1" hangingPunct="1"/>
            <a:r>
              <a:rPr lang="zh-CN" altLang="en-US" sz="2800">
                <a:solidFill>
                  <a:srgbClr val="333399"/>
                </a:solidFill>
                <a:latin typeface="Franklin Gothic Book" pitchFamily="34" charset="0"/>
                <a:ea typeface="黑体" pitchFamily="2" charset="-122"/>
              </a:rPr>
              <a:t>缺页率</a:t>
            </a:r>
            <a:r>
              <a:rPr lang="en-US" altLang="zh-CN" sz="2800">
                <a:solidFill>
                  <a:srgbClr val="333399"/>
                </a:solidFill>
                <a:latin typeface="Franklin Gothic Book" pitchFamily="34" charset="0"/>
                <a:ea typeface="黑体" pitchFamily="2" charset="-122"/>
              </a:rPr>
              <a:t>:</a:t>
            </a:r>
            <a:r>
              <a:rPr lang="en-US" altLang="zh-CN" sz="2800">
                <a:solidFill>
                  <a:srgbClr val="C00000"/>
                </a:solidFill>
                <a:latin typeface="Franklin Gothic Book" pitchFamily="34" charset="0"/>
                <a:ea typeface="黑体" pitchFamily="2" charset="-122"/>
              </a:rPr>
              <a:t>9/17=52.9%</a:t>
            </a:r>
          </a:p>
        </p:txBody>
      </p:sp>
      <p:sp>
        <p:nvSpPr>
          <p:cNvPr id="77828" name="Rectangle 47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7829" name="Text Box 47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30" name="Rectangle 47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7831" name="Text Box 47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32" name="Text Box 47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33" name="Text Box 47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34" name="Text Box 48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7835" name="Text Box 48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7836" name="Rectangle 48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7837" name="Text Box 48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38" name="Rectangle 48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7839" name="Text Box 48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40" name="Text Box 48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41" name="Text Box 48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42" name="Text Box 48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7843" name="Text Box 48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7844" name="Text Box 49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7845" name="Text Box 49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7846" name="Rectangle 49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7847" name="Text Box 49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48" name="Rectangle 49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7849" name="Text Box 49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50" name="Text Box 49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51" name="Text Box 49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7852" name="Text Box 49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7853" name="Text Box 49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7854" name="Text Box 50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7855" name="Text Box 50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7856" name="Text Box 50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7857" name="Text Box 50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7858" name="Text Box 50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82104" name="Group 2136"/>
          <p:cNvGraphicFramePr>
            <a:graphicFrameLocks noGrp="1"/>
          </p:cNvGraphicFramePr>
          <p:nvPr>
            <p:ph idx="4294967295"/>
          </p:nvPr>
        </p:nvGraphicFramePr>
        <p:xfrm>
          <a:off x="1476375" y="4089400"/>
          <a:ext cx="7667625" cy="2768602"/>
        </p:xfrm>
        <a:graphic>
          <a:graphicData uri="http://schemas.openxmlformats.org/drawingml/2006/table">
            <a:tbl>
              <a:tblPr/>
              <a:tblGrid>
                <a:gridCol w="450850">
                  <a:extLst>
                    <a:ext uri="{9D8B030D-6E8A-4147-A177-3AD203B41FA5}">
                      <a16:colId xmlns:a16="http://schemas.microsoft.com/office/drawing/2014/main" val="20000"/>
                    </a:ext>
                  </a:extLst>
                </a:gridCol>
                <a:gridCol w="449263">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450850">
                  <a:extLst>
                    <a:ext uri="{9D8B030D-6E8A-4147-A177-3AD203B41FA5}">
                      <a16:colId xmlns:a16="http://schemas.microsoft.com/office/drawing/2014/main" val="20004"/>
                    </a:ext>
                  </a:extLst>
                </a:gridCol>
                <a:gridCol w="449262">
                  <a:extLst>
                    <a:ext uri="{9D8B030D-6E8A-4147-A177-3AD203B41FA5}">
                      <a16:colId xmlns:a16="http://schemas.microsoft.com/office/drawing/2014/main" val="20005"/>
                    </a:ext>
                  </a:extLst>
                </a:gridCol>
                <a:gridCol w="45085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449263">
                  <a:extLst>
                    <a:ext uri="{9D8B030D-6E8A-4147-A177-3AD203B41FA5}">
                      <a16:colId xmlns:a16="http://schemas.microsoft.com/office/drawing/2014/main" val="20008"/>
                    </a:ext>
                  </a:extLst>
                </a:gridCol>
                <a:gridCol w="450850">
                  <a:extLst>
                    <a:ext uri="{9D8B030D-6E8A-4147-A177-3AD203B41FA5}">
                      <a16:colId xmlns:a16="http://schemas.microsoft.com/office/drawing/2014/main" val="20009"/>
                    </a:ext>
                  </a:extLst>
                </a:gridCol>
                <a:gridCol w="450850">
                  <a:extLst>
                    <a:ext uri="{9D8B030D-6E8A-4147-A177-3AD203B41FA5}">
                      <a16:colId xmlns:a16="http://schemas.microsoft.com/office/drawing/2014/main" val="20010"/>
                    </a:ext>
                  </a:extLst>
                </a:gridCol>
                <a:gridCol w="449262">
                  <a:extLst>
                    <a:ext uri="{9D8B030D-6E8A-4147-A177-3AD203B41FA5}">
                      <a16:colId xmlns:a16="http://schemas.microsoft.com/office/drawing/2014/main" val="20011"/>
                    </a:ext>
                  </a:extLst>
                </a:gridCol>
                <a:gridCol w="454025">
                  <a:extLst>
                    <a:ext uri="{9D8B030D-6E8A-4147-A177-3AD203B41FA5}">
                      <a16:colId xmlns:a16="http://schemas.microsoft.com/office/drawing/2014/main" val="20012"/>
                    </a:ext>
                  </a:extLst>
                </a:gridCol>
                <a:gridCol w="477838">
                  <a:extLst>
                    <a:ext uri="{9D8B030D-6E8A-4147-A177-3AD203B41FA5}">
                      <a16:colId xmlns:a16="http://schemas.microsoft.com/office/drawing/2014/main" val="20013"/>
                    </a:ext>
                  </a:extLst>
                </a:gridCol>
                <a:gridCol w="427037">
                  <a:extLst>
                    <a:ext uri="{9D8B030D-6E8A-4147-A177-3AD203B41FA5}">
                      <a16:colId xmlns:a16="http://schemas.microsoft.com/office/drawing/2014/main" val="20014"/>
                    </a:ext>
                  </a:extLst>
                </a:gridCol>
                <a:gridCol w="452438">
                  <a:extLst>
                    <a:ext uri="{9D8B030D-6E8A-4147-A177-3AD203B41FA5}">
                      <a16:colId xmlns:a16="http://schemas.microsoft.com/office/drawing/2014/main" val="20015"/>
                    </a:ext>
                  </a:extLst>
                </a:gridCol>
                <a:gridCol w="452437">
                  <a:extLst>
                    <a:ext uri="{9D8B030D-6E8A-4147-A177-3AD203B41FA5}">
                      <a16:colId xmlns:a16="http://schemas.microsoft.com/office/drawing/2014/main" val="20016"/>
                    </a:ext>
                  </a:extLst>
                </a:gridCol>
              </a:tblGrid>
              <a:tr h="518131">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61823">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7</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563411">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r h="561823">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3"/>
                  </a:ext>
                </a:extLst>
              </a:tr>
              <a:tr h="563411">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4"/>
                  </a:ext>
                </a:extLst>
              </a:tr>
            </a:tbl>
          </a:graphicData>
        </a:graphic>
      </p:graphicFrame>
      <p:sp>
        <p:nvSpPr>
          <p:cNvPr id="77969" name="Oval 2137"/>
          <p:cNvSpPr>
            <a:spLocks noChangeArrowheads="1"/>
          </p:cNvSpPr>
          <p:nvPr/>
        </p:nvSpPr>
        <p:spPr bwMode="auto">
          <a:xfrm>
            <a:off x="1258888" y="46529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7970" name="Oval 2138"/>
          <p:cNvSpPr>
            <a:spLocks noChangeArrowheads="1"/>
          </p:cNvSpPr>
          <p:nvPr/>
        </p:nvSpPr>
        <p:spPr bwMode="auto">
          <a:xfrm>
            <a:off x="1692275" y="5300663"/>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7971" name="Oval 2139"/>
          <p:cNvSpPr>
            <a:spLocks noChangeArrowheads="1"/>
          </p:cNvSpPr>
          <p:nvPr/>
        </p:nvSpPr>
        <p:spPr bwMode="auto">
          <a:xfrm>
            <a:off x="2195513" y="5876925"/>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7972" name="Oval 2140"/>
          <p:cNvSpPr>
            <a:spLocks noChangeArrowheads="1"/>
          </p:cNvSpPr>
          <p:nvPr/>
        </p:nvSpPr>
        <p:spPr bwMode="auto">
          <a:xfrm>
            <a:off x="2555875" y="638175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7973" name="Oval 2141"/>
          <p:cNvSpPr>
            <a:spLocks noChangeArrowheads="1"/>
          </p:cNvSpPr>
          <p:nvPr/>
        </p:nvSpPr>
        <p:spPr bwMode="auto">
          <a:xfrm>
            <a:off x="3563938" y="4724400"/>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
        <p:nvSpPr>
          <p:cNvPr id="77974" name="Oval 2142"/>
          <p:cNvSpPr>
            <a:spLocks noChangeArrowheads="1"/>
          </p:cNvSpPr>
          <p:nvPr/>
        </p:nvSpPr>
        <p:spPr bwMode="auto">
          <a:xfrm>
            <a:off x="4427538" y="53006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6</a:t>
            </a:r>
          </a:p>
        </p:txBody>
      </p:sp>
      <p:sp>
        <p:nvSpPr>
          <p:cNvPr id="77975" name="Oval 2143"/>
          <p:cNvSpPr>
            <a:spLocks noChangeArrowheads="1"/>
          </p:cNvSpPr>
          <p:nvPr/>
        </p:nvSpPr>
        <p:spPr bwMode="auto">
          <a:xfrm>
            <a:off x="5795963" y="5876925"/>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7</a:t>
            </a:r>
          </a:p>
        </p:txBody>
      </p:sp>
      <p:sp>
        <p:nvSpPr>
          <p:cNvPr id="77976" name="Oval 2144"/>
          <p:cNvSpPr>
            <a:spLocks noChangeArrowheads="1"/>
          </p:cNvSpPr>
          <p:nvPr/>
        </p:nvSpPr>
        <p:spPr bwMode="auto">
          <a:xfrm>
            <a:off x="7164388" y="6381750"/>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8</a:t>
            </a:r>
          </a:p>
        </p:txBody>
      </p:sp>
      <p:sp>
        <p:nvSpPr>
          <p:cNvPr id="77977" name="Oval 2145"/>
          <p:cNvSpPr>
            <a:spLocks noChangeArrowheads="1"/>
          </p:cNvSpPr>
          <p:nvPr/>
        </p:nvSpPr>
        <p:spPr bwMode="auto">
          <a:xfrm>
            <a:off x="7667625" y="472440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1116013" y="260350"/>
            <a:ext cx="8027987" cy="1143000"/>
          </a:xfrm>
        </p:spPr>
        <p:txBody>
          <a:bodyPr/>
          <a:lstStyle/>
          <a:p>
            <a:pPr eaLnBrk="1" hangingPunct="1"/>
            <a:r>
              <a:rPr lang="en-US" altLang="zh-CN">
                <a:latin typeface="Franklin Gothic Medium" pitchFamily="34" charset="0"/>
                <a:ea typeface="微软雅黑" pitchFamily="34" charset="-122"/>
              </a:rPr>
              <a:t>Belady</a:t>
            </a:r>
            <a:r>
              <a:rPr lang="zh-CN" altLang="en-US">
                <a:latin typeface="Franklin Gothic Medium" pitchFamily="34" charset="0"/>
                <a:ea typeface="微软雅黑" pitchFamily="34" charset="-122"/>
              </a:rPr>
              <a:t>现象示例</a:t>
            </a:r>
            <a:r>
              <a:rPr lang="en-US" altLang="zh-CN">
                <a:latin typeface="Franklin Gothic Medium" pitchFamily="34" charset="0"/>
                <a:ea typeface="微软雅黑" pitchFamily="34" charset="-122"/>
              </a:rPr>
              <a:t>(1)</a:t>
            </a:r>
            <a:endParaRPr lang="zh-CN" altLang="en-US">
              <a:latin typeface="Franklin Gothic Medium" pitchFamily="34" charset="0"/>
              <a:ea typeface="微软雅黑" pitchFamily="34" charset="-122"/>
            </a:endParaRPr>
          </a:p>
        </p:txBody>
      </p:sp>
      <p:sp>
        <p:nvSpPr>
          <p:cNvPr id="78851" name="Rectangle 3"/>
          <p:cNvSpPr>
            <a:spLocks noGrp="1"/>
          </p:cNvSpPr>
          <p:nvPr>
            <p:ph type="body" sz="half" idx="4294967295"/>
          </p:nvPr>
        </p:nvSpPr>
        <p:spPr>
          <a:xfrm>
            <a:off x="1258888" y="1412875"/>
            <a:ext cx="7634287" cy="5445125"/>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分为</a:t>
            </a:r>
            <a:r>
              <a:rPr lang="en-US" altLang="zh-CN" sz="2800">
                <a:latin typeface="Franklin Gothic Book" pitchFamily="34" charset="0"/>
                <a:ea typeface="黑体" pitchFamily="2" charset="-122"/>
              </a:rPr>
              <a:t>5</a:t>
            </a:r>
            <a:r>
              <a:rPr lang="zh-CN" altLang="en-US" sz="2800">
                <a:latin typeface="Franklin Gothic Book" pitchFamily="34" charset="0"/>
                <a:ea typeface="黑体" pitchFamily="2" charset="-122"/>
              </a:rPr>
              <a:t>页，已在内存中分配有</a:t>
            </a:r>
            <a:r>
              <a:rPr lang="en-US" altLang="zh-CN" sz="2800">
                <a:solidFill>
                  <a:srgbClr val="C00000"/>
                </a:solidFill>
                <a:latin typeface="Franklin Gothic Book" pitchFamily="34" charset="0"/>
                <a:ea typeface="黑体" pitchFamily="2" charset="-122"/>
              </a:rPr>
              <a:t>3</a:t>
            </a:r>
            <a:r>
              <a:rPr lang="zh-CN" altLang="en-US" sz="2800">
                <a:latin typeface="Franklin Gothic Book" pitchFamily="34" charset="0"/>
                <a:ea typeface="黑体" pitchFamily="2" charset="-122"/>
              </a:rPr>
              <a:t>个页面</a:t>
            </a:r>
            <a:r>
              <a:rPr lang="en-US" altLang="zh-CN" sz="2800">
                <a:latin typeface="Franklin Gothic Book" pitchFamily="34" charset="0"/>
                <a:ea typeface="黑体" pitchFamily="2" charset="-122"/>
              </a:rPr>
              <a:t>,</a:t>
            </a:r>
            <a:r>
              <a:rPr lang="zh-CN" altLang="en-US" sz="2800">
                <a:latin typeface="Franklin Gothic Book" pitchFamily="34" charset="0"/>
                <a:ea typeface="黑体" pitchFamily="2" charset="-122"/>
              </a:rPr>
              <a:t>访问串为</a:t>
            </a:r>
            <a:r>
              <a:rPr lang="en-US" altLang="zh-CN" sz="2800">
                <a:solidFill>
                  <a:schemeClr val="folHlink"/>
                </a:solidFill>
                <a:latin typeface="Franklin Gothic Book" pitchFamily="34" charset="0"/>
                <a:ea typeface="黑体" pitchFamily="2" charset="-122"/>
              </a:rPr>
              <a:t>1,2,3,4,1,2,5,1,2,3,4,5</a:t>
            </a:r>
          </a:p>
          <a:p>
            <a:pPr eaLnBrk="1" hangingPunct="1"/>
            <a:r>
              <a:rPr lang="zh-CN" altLang="en-US" sz="2800">
                <a:solidFill>
                  <a:srgbClr val="C00000"/>
                </a:solidFill>
                <a:latin typeface="Franklin Gothic Book" pitchFamily="34" charset="0"/>
                <a:ea typeface="黑体" pitchFamily="2" charset="-122"/>
              </a:rPr>
              <a:t>缺页率：</a:t>
            </a:r>
            <a:r>
              <a:rPr lang="en-US" altLang="zh-CN" sz="2800">
                <a:solidFill>
                  <a:srgbClr val="C00000"/>
                </a:solidFill>
                <a:latin typeface="Franklin Gothic Book" pitchFamily="34" charset="0"/>
                <a:ea typeface="黑体" pitchFamily="2" charset="-122"/>
              </a:rPr>
              <a:t>9/12=75%</a:t>
            </a:r>
          </a:p>
        </p:txBody>
      </p:sp>
      <p:graphicFrame>
        <p:nvGraphicFramePr>
          <p:cNvPr id="984149" name="Group 85"/>
          <p:cNvGraphicFramePr>
            <a:graphicFrameLocks noGrp="1"/>
          </p:cNvGraphicFramePr>
          <p:nvPr>
            <p:ph sz="half" idx="4294967295"/>
          </p:nvPr>
        </p:nvGraphicFramePr>
        <p:xfrm>
          <a:off x="1727200" y="4365625"/>
          <a:ext cx="6354763" cy="2073276"/>
        </p:xfrm>
        <a:graphic>
          <a:graphicData uri="http://schemas.openxmlformats.org/drawingml/2006/table">
            <a:tbl>
              <a:tblPr/>
              <a:tblGrid>
                <a:gridCol w="531813">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15938">
                  <a:extLst>
                    <a:ext uri="{9D8B030D-6E8A-4147-A177-3AD203B41FA5}">
                      <a16:colId xmlns:a16="http://schemas.microsoft.com/office/drawing/2014/main" val="20007"/>
                    </a:ext>
                  </a:extLst>
                </a:gridCol>
                <a:gridCol w="546100">
                  <a:extLst>
                    <a:ext uri="{9D8B030D-6E8A-4147-A177-3AD203B41FA5}">
                      <a16:colId xmlns:a16="http://schemas.microsoft.com/office/drawing/2014/main" val="20008"/>
                    </a:ext>
                  </a:extLst>
                </a:gridCol>
                <a:gridCol w="531812">
                  <a:extLst>
                    <a:ext uri="{9D8B030D-6E8A-4147-A177-3AD203B41FA5}">
                      <a16:colId xmlns:a16="http://schemas.microsoft.com/office/drawing/2014/main" val="20009"/>
                    </a:ext>
                  </a:extLst>
                </a:gridCol>
                <a:gridCol w="530225">
                  <a:extLst>
                    <a:ext uri="{9D8B030D-6E8A-4147-A177-3AD203B41FA5}">
                      <a16:colId xmlns:a16="http://schemas.microsoft.com/office/drawing/2014/main" val="20010"/>
                    </a:ext>
                  </a:extLst>
                </a:gridCol>
                <a:gridCol w="528638">
                  <a:extLst>
                    <a:ext uri="{9D8B030D-6E8A-4147-A177-3AD203B41FA5}">
                      <a16:colId xmlns:a16="http://schemas.microsoft.com/office/drawing/2014/main" val="20011"/>
                    </a:ext>
                  </a:extLst>
                </a:gridCol>
              </a:tblGrid>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518319">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3333CC"/>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8919" name="Rectangle 8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8920" name="Text Box 8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21" name="Rectangle 8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8922" name="Text Box 8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23" name="Text Box 9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24" name="Text Box 9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25" name="Text Box 9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8926" name="Text Box 9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8927" name="Rectangle 9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8928" name="Text Box 9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29" name="Rectangle 9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8930" name="Text Box 9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31" name="Text Box 9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32" name="Text Box 9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33" name="Text Box 100"/>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8934" name="Text Box 101"/>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8935" name="Text Box 102"/>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8936" name="Text Box 103"/>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8937" name="Rectangle 10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8938" name="Text Box 10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39" name="Rectangle 10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8940" name="Text Box 10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41" name="Text Box 10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42" name="Text Box 10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8943" name="Text Box 110"/>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8944" name="Text Box 111"/>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8945" name="Text Box 112"/>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8946" name="Text Box 113"/>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8947" name="Text Box 114"/>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8948" name="Text Box 115"/>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8949" name="Text Box 116"/>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
        <p:nvSpPr>
          <p:cNvPr id="78950" name="Oval 117"/>
          <p:cNvSpPr>
            <a:spLocks noChangeArrowheads="1"/>
          </p:cNvSpPr>
          <p:nvPr/>
        </p:nvSpPr>
        <p:spPr bwMode="auto">
          <a:xfrm>
            <a:off x="1476375" y="4941888"/>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8951" name="Oval 118"/>
          <p:cNvSpPr>
            <a:spLocks noChangeArrowheads="1"/>
          </p:cNvSpPr>
          <p:nvPr/>
        </p:nvSpPr>
        <p:spPr bwMode="auto">
          <a:xfrm>
            <a:off x="2051050" y="5516563"/>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8952" name="Oval 119"/>
          <p:cNvSpPr>
            <a:spLocks noChangeArrowheads="1"/>
          </p:cNvSpPr>
          <p:nvPr/>
        </p:nvSpPr>
        <p:spPr bwMode="auto">
          <a:xfrm>
            <a:off x="2555875" y="6021388"/>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8953" name="Oval 120"/>
          <p:cNvSpPr>
            <a:spLocks noChangeArrowheads="1"/>
          </p:cNvSpPr>
          <p:nvPr/>
        </p:nvSpPr>
        <p:spPr bwMode="auto">
          <a:xfrm>
            <a:off x="3132138" y="5013325"/>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8954" name="Oval 121"/>
          <p:cNvSpPr>
            <a:spLocks noChangeArrowheads="1"/>
          </p:cNvSpPr>
          <p:nvPr/>
        </p:nvSpPr>
        <p:spPr bwMode="auto">
          <a:xfrm>
            <a:off x="3708400" y="5516563"/>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
        <p:nvSpPr>
          <p:cNvPr id="78955" name="Oval 122"/>
          <p:cNvSpPr>
            <a:spLocks noChangeArrowheads="1"/>
          </p:cNvSpPr>
          <p:nvPr/>
        </p:nvSpPr>
        <p:spPr bwMode="auto">
          <a:xfrm>
            <a:off x="4211638" y="60213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6</a:t>
            </a:r>
          </a:p>
        </p:txBody>
      </p:sp>
      <p:sp>
        <p:nvSpPr>
          <p:cNvPr id="78956" name="Oval 123"/>
          <p:cNvSpPr>
            <a:spLocks noChangeArrowheads="1"/>
          </p:cNvSpPr>
          <p:nvPr/>
        </p:nvSpPr>
        <p:spPr bwMode="auto">
          <a:xfrm>
            <a:off x="4716463" y="5013325"/>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7</a:t>
            </a:r>
          </a:p>
        </p:txBody>
      </p:sp>
      <p:sp>
        <p:nvSpPr>
          <p:cNvPr id="78957" name="Oval 124"/>
          <p:cNvSpPr>
            <a:spLocks noChangeArrowheads="1"/>
          </p:cNvSpPr>
          <p:nvPr/>
        </p:nvSpPr>
        <p:spPr bwMode="auto">
          <a:xfrm>
            <a:off x="6300788" y="55165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8</a:t>
            </a:r>
          </a:p>
        </p:txBody>
      </p:sp>
      <p:sp>
        <p:nvSpPr>
          <p:cNvPr id="78958" name="Oval 125"/>
          <p:cNvSpPr>
            <a:spLocks noChangeArrowheads="1"/>
          </p:cNvSpPr>
          <p:nvPr/>
        </p:nvSpPr>
        <p:spPr bwMode="auto">
          <a:xfrm>
            <a:off x="6804025" y="6021388"/>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116013" y="260350"/>
            <a:ext cx="8027987" cy="1143000"/>
          </a:xfrm>
        </p:spPr>
        <p:txBody>
          <a:bodyPr/>
          <a:lstStyle/>
          <a:p>
            <a:pPr eaLnBrk="1" hangingPunct="1"/>
            <a:r>
              <a:rPr lang="en-US" altLang="zh-CN">
                <a:latin typeface="Franklin Gothic Medium" pitchFamily="34" charset="0"/>
                <a:ea typeface="微软雅黑" pitchFamily="34" charset="-122"/>
              </a:rPr>
              <a:t>Belady</a:t>
            </a:r>
            <a:r>
              <a:rPr lang="zh-CN" altLang="en-US">
                <a:latin typeface="Franklin Gothic Medium" pitchFamily="34" charset="0"/>
                <a:ea typeface="微软雅黑" pitchFamily="34" charset="-122"/>
              </a:rPr>
              <a:t>现象示例</a:t>
            </a:r>
            <a:r>
              <a:rPr lang="en-US" altLang="zh-CN">
                <a:latin typeface="Franklin Gothic Medium" pitchFamily="34" charset="0"/>
                <a:ea typeface="微软雅黑" pitchFamily="34" charset="-122"/>
              </a:rPr>
              <a:t>(2)</a:t>
            </a:r>
            <a:endParaRPr lang="zh-CN" altLang="en-US">
              <a:latin typeface="Franklin Gothic Medium" pitchFamily="34" charset="0"/>
              <a:ea typeface="微软雅黑" pitchFamily="34" charset="-122"/>
            </a:endParaRPr>
          </a:p>
        </p:txBody>
      </p:sp>
      <p:sp>
        <p:nvSpPr>
          <p:cNvPr id="79875" name="Rectangle 3"/>
          <p:cNvSpPr>
            <a:spLocks noGrp="1"/>
          </p:cNvSpPr>
          <p:nvPr>
            <p:ph type="body" sz="half" idx="4294967295"/>
          </p:nvPr>
        </p:nvSpPr>
        <p:spPr>
          <a:xfrm>
            <a:off x="1258888" y="1412875"/>
            <a:ext cx="7634287" cy="5445125"/>
          </a:xfrm>
        </p:spPr>
        <p:txBody>
          <a:bodyPr/>
          <a:lstStyle/>
          <a:p>
            <a:pPr eaLnBrk="1" hangingPunct="1"/>
            <a:r>
              <a:rPr lang="zh-CN" altLang="en-US" sz="2800">
                <a:latin typeface="Franklin Gothic Book" pitchFamily="34" charset="0"/>
                <a:ea typeface="黑体" pitchFamily="2" charset="-122"/>
              </a:rPr>
              <a:t>进程</a:t>
            </a:r>
            <a:r>
              <a:rPr lang="en-US" altLang="zh-CN" sz="2800">
                <a:latin typeface="Franklin Gothic Book" pitchFamily="34" charset="0"/>
                <a:ea typeface="黑体" pitchFamily="2" charset="-122"/>
              </a:rPr>
              <a:t>P</a:t>
            </a:r>
            <a:r>
              <a:rPr lang="zh-CN" altLang="en-US" sz="2800">
                <a:latin typeface="Franklin Gothic Book" pitchFamily="34" charset="0"/>
                <a:ea typeface="黑体" pitchFamily="2" charset="-122"/>
              </a:rPr>
              <a:t>分为</a:t>
            </a:r>
            <a:r>
              <a:rPr lang="en-US" altLang="zh-CN" sz="2800">
                <a:latin typeface="Franklin Gothic Book" pitchFamily="34" charset="0"/>
                <a:ea typeface="黑体" pitchFamily="2" charset="-122"/>
              </a:rPr>
              <a:t>5</a:t>
            </a:r>
            <a:r>
              <a:rPr lang="zh-CN" altLang="en-US" sz="2800">
                <a:latin typeface="Franklin Gothic Book" pitchFamily="34" charset="0"/>
                <a:ea typeface="黑体" pitchFamily="2" charset="-122"/>
              </a:rPr>
              <a:t>页，已在内存中分配有</a:t>
            </a:r>
            <a:r>
              <a:rPr lang="en-US" altLang="zh-CN" sz="2800">
                <a:solidFill>
                  <a:srgbClr val="C00000"/>
                </a:solidFill>
                <a:latin typeface="Franklin Gothic Book" pitchFamily="34" charset="0"/>
                <a:ea typeface="黑体" pitchFamily="2" charset="-122"/>
              </a:rPr>
              <a:t>4</a:t>
            </a:r>
            <a:r>
              <a:rPr lang="zh-CN" altLang="en-US" sz="2800">
                <a:latin typeface="Franklin Gothic Book" pitchFamily="34" charset="0"/>
                <a:ea typeface="黑体" pitchFamily="2" charset="-122"/>
              </a:rPr>
              <a:t>个页面</a:t>
            </a:r>
            <a:r>
              <a:rPr lang="en-US" altLang="zh-CN" sz="2800">
                <a:latin typeface="Franklin Gothic Book" pitchFamily="34" charset="0"/>
                <a:ea typeface="黑体" pitchFamily="2" charset="-122"/>
              </a:rPr>
              <a:t>,</a:t>
            </a:r>
            <a:r>
              <a:rPr lang="zh-CN" altLang="en-US" sz="2800">
                <a:latin typeface="Franklin Gothic Book" pitchFamily="34" charset="0"/>
                <a:ea typeface="黑体" pitchFamily="2" charset="-122"/>
              </a:rPr>
              <a:t>访问串为</a:t>
            </a:r>
            <a:r>
              <a:rPr lang="en-US" altLang="zh-CN" sz="2800">
                <a:solidFill>
                  <a:schemeClr val="folHlink"/>
                </a:solidFill>
                <a:latin typeface="Franklin Gothic Book" pitchFamily="34" charset="0"/>
                <a:ea typeface="黑体" pitchFamily="2" charset="-122"/>
              </a:rPr>
              <a:t>1,2,3,4,1,2,5,1,2,3,4,5</a:t>
            </a:r>
          </a:p>
          <a:p>
            <a:pPr eaLnBrk="1" hangingPunct="1"/>
            <a:r>
              <a:rPr lang="zh-CN" altLang="en-US" sz="2800">
                <a:solidFill>
                  <a:srgbClr val="6600FF"/>
                </a:solidFill>
                <a:latin typeface="Franklin Gothic Book" pitchFamily="34" charset="0"/>
                <a:ea typeface="黑体" pitchFamily="2" charset="-122"/>
              </a:rPr>
              <a:t>缺页率：</a:t>
            </a:r>
            <a:r>
              <a:rPr lang="en-US" altLang="zh-CN" sz="2800">
                <a:solidFill>
                  <a:srgbClr val="6600FF"/>
                </a:solidFill>
                <a:latin typeface="Franklin Gothic Book" pitchFamily="34" charset="0"/>
                <a:ea typeface="黑体" pitchFamily="2" charset="-122"/>
              </a:rPr>
              <a:t>10/12=83.3%</a:t>
            </a:r>
          </a:p>
          <a:p>
            <a:pPr eaLnBrk="1" hangingPunct="1"/>
            <a:r>
              <a:rPr lang="en-US" altLang="zh-CN" sz="2800">
                <a:solidFill>
                  <a:srgbClr val="0000CC"/>
                </a:solidFill>
                <a:latin typeface="Franklin Gothic Book" pitchFamily="34" charset="0"/>
                <a:ea typeface="黑体" pitchFamily="2" charset="-122"/>
              </a:rPr>
              <a:t>FIFO</a:t>
            </a:r>
            <a:r>
              <a:rPr lang="zh-CN" altLang="en-US" sz="2800">
                <a:solidFill>
                  <a:srgbClr val="0000CC"/>
                </a:solidFill>
                <a:latin typeface="Franklin Gothic Book" pitchFamily="34" charset="0"/>
                <a:ea typeface="黑体" pitchFamily="2" charset="-122"/>
              </a:rPr>
              <a:t>算法产生</a:t>
            </a:r>
            <a:r>
              <a:rPr lang="en-US" altLang="zh-CN" sz="2800">
                <a:solidFill>
                  <a:srgbClr val="0000CC"/>
                </a:solidFill>
                <a:latin typeface="Franklin Gothic Book" pitchFamily="34" charset="0"/>
                <a:ea typeface="黑体" pitchFamily="2" charset="-122"/>
              </a:rPr>
              <a:t>Belady</a:t>
            </a:r>
            <a:r>
              <a:rPr lang="zh-CN" altLang="en-US" sz="2800">
                <a:solidFill>
                  <a:srgbClr val="0000CC"/>
                </a:solidFill>
                <a:latin typeface="Franklin Gothic Book" pitchFamily="34" charset="0"/>
                <a:ea typeface="黑体" pitchFamily="2" charset="-122"/>
              </a:rPr>
              <a:t>现象的原因在于</a:t>
            </a:r>
            <a:r>
              <a:rPr lang="zh-CN" altLang="en-US" sz="2800">
                <a:solidFill>
                  <a:srgbClr val="C00000"/>
                </a:solidFill>
                <a:latin typeface="Franklin Gothic Book" pitchFamily="34" charset="0"/>
                <a:ea typeface="黑体" pitchFamily="2" charset="-122"/>
              </a:rPr>
              <a:t>它没有考虑程序执行的动态特征</a:t>
            </a:r>
          </a:p>
        </p:txBody>
      </p:sp>
      <p:sp>
        <p:nvSpPr>
          <p:cNvPr id="79876" name="Rectangle 7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9877" name="Text Box 7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78" name="Rectangle 7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9879" name="Text Box 7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80" name="Text Box 7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81" name="Text Box 7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82" name="Text Box 7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9883" name="Text Box 7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9884" name="Rectangle 7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9885" name="Text Box 8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86" name="Rectangle 8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9887" name="Text Box 8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88" name="Text Box 8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89" name="Text Box 8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90" name="Text Box 85"/>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79891" name="Text Box 86"/>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79892" name="Text Box 87"/>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79893" name="Text Box 88"/>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79894" name="Rectangle 8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9895" name="Text Box 9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96" name="Rectangle 9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79897" name="Text Box 9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98" name="Text Box 9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899" name="Text Box 9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79900" name="Text Box 95"/>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79901" name="Text Box 96"/>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79902" name="Text Box 97"/>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79903" name="Text Box 98"/>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79904" name="Text Box 99"/>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79905" name="Text Box 100"/>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79906" name="Text Box 101"/>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graphicFrame>
        <p:nvGraphicFramePr>
          <p:cNvPr id="986338" name="Group 226"/>
          <p:cNvGraphicFramePr>
            <a:graphicFrameLocks noGrp="1"/>
          </p:cNvGraphicFramePr>
          <p:nvPr>
            <p:ph sz="half" idx="4294967295"/>
          </p:nvPr>
        </p:nvGraphicFramePr>
        <p:xfrm>
          <a:off x="1547813" y="4221163"/>
          <a:ext cx="7596187" cy="2590800"/>
        </p:xfrm>
        <a:graphic>
          <a:graphicData uri="http://schemas.openxmlformats.org/drawingml/2006/table">
            <a:tbl>
              <a:tblPr/>
              <a:tblGrid>
                <a:gridCol w="633412">
                  <a:extLst>
                    <a:ext uri="{9D8B030D-6E8A-4147-A177-3AD203B41FA5}">
                      <a16:colId xmlns:a16="http://schemas.microsoft.com/office/drawing/2014/main" val="20000"/>
                    </a:ext>
                  </a:extLst>
                </a:gridCol>
                <a:gridCol w="633413">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3412">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5000">
                  <a:extLst>
                    <a:ext uri="{9D8B030D-6E8A-4147-A177-3AD203B41FA5}">
                      <a16:colId xmlns:a16="http://schemas.microsoft.com/office/drawing/2014/main" val="20007"/>
                    </a:ext>
                  </a:extLst>
                </a:gridCol>
                <a:gridCol w="631825">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633413">
                  <a:extLst>
                    <a:ext uri="{9D8B030D-6E8A-4147-A177-3AD203B41FA5}">
                      <a16:colId xmlns:a16="http://schemas.microsoft.com/office/drawing/2014/main" val="20010"/>
                    </a:ext>
                  </a:extLst>
                </a:gridCol>
                <a:gridCol w="630237">
                  <a:extLst>
                    <a:ext uri="{9D8B030D-6E8A-4147-A177-3AD203B41FA5}">
                      <a16:colId xmlns:a16="http://schemas.microsoft.com/office/drawing/2014/main" val="20011"/>
                    </a:ext>
                  </a:extLst>
                </a:gridCol>
              </a:tblGrid>
              <a:tr h="327025">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54013">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54013">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50838">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r h="354013">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zh-CN" altLang="en-US" sz="2800" b="0" i="0" u="none" strike="noStrike" cap="none" normalizeH="0" baseline="0">
                        <a:ln>
                          <a:noFill/>
                        </a:ln>
                        <a:solidFill>
                          <a:srgbClr val="000099"/>
                        </a:solidFill>
                        <a:effectLst/>
                        <a:latin typeface="Franklin Gothic Book"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endParaRPr kumimoji="0" lang="en-US" altLang="zh-CN" sz="2800" b="0" i="0" u="none" strike="noStrike" cap="none" normalizeH="0" baseline="0">
                        <a:ln>
                          <a:noFill/>
                        </a:ln>
                        <a:solidFill>
                          <a:srgbClr val="000099"/>
                        </a:solidFill>
                        <a:effectLst/>
                        <a:latin typeface="Franklin Gothic Book"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2"/>
                        </a:buClr>
                        <a:buSzPct val="50000"/>
                        <a:buFont typeface="Wingdings 2" pitchFamily="18" charset="2"/>
                        <a:defRPr sz="2800">
                          <a:solidFill>
                            <a:srgbClr val="000099"/>
                          </a:solidFill>
                          <a:latin typeface="Arial" charset="0"/>
                        </a:defRPr>
                      </a:lvl1pPr>
                      <a:lvl2pPr marL="742950" indent="-285750" eaLnBrk="0" hangingPunct="0">
                        <a:spcBef>
                          <a:spcPct val="20000"/>
                        </a:spcBef>
                        <a:buClr>
                          <a:schemeClr val="tx2"/>
                        </a:buClr>
                        <a:buSzPct val="50000"/>
                        <a:buFont typeface="Wingdings 2" pitchFamily="18" charset="2"/>
                        <a:defRPr sz="2400">
                          <a:solidFill>
                            <a:srgbClr val="002060"/>
                          </a:solidFill>
                          <a:latin typeface="Arial" charset="0"/>
                        </a:defRPr>
                      </a:lvl2pPr>
                      <a:lvl3pPr marL="1143000" indent="-228600" eaLnBrk="0" hangingPunct="0">
                        <a:spcBef>
                          <a:spcPct val="20000"/>
                        </a:spcBef>
                        <a:buClr>
                          <a:schemeClr val="tx2"/>
                        </a:buClr>
                        <a:buSzPct val="50000"/>
                        <a:buFont typeface="Wingdings 2" pitchFamily="18" charset="2"/>
                        <a:defRPr sz="2000">
                          <a:solidFill>
                            <a:srgbClr val="002060"/>
                          </a:solidFill>
                          <a:latin typeface="Arial" charset="0"/>
                        </a:defRPr>
                      </a:lvl3pPr>
                      <a:lvl4pPr marL="1600200" indent="-228600" eaLnBrk="0" hangingPunct="0">
                        <a:spcBef>
                          <a:spcPct val="20000"/>
                        </a:spcBef>
                        <a:buClr>
                          <a:schemeClr val="tx2"/>
                        </a:buClr>
                        <a:buSzPct val="50000"/>
                        <a:buFont typeface="Wingdings 2" pitchFamily="18" charset="2"/>
                        <a:defRPr>
                          <a:solidFill>
                            <a:srgbClr val="002060"/>
                          </a:solidFill>
                          <a:latin typeface="Arial" charset="0"/>
                        </a:defRPr>
                      </a:lvl4pPr>
                      <a:lvl5pPr marL="2057400" indent="-228600" eaLnBrk="0" hangingPunct="0">
                        <a:spcBef>
                          <a:spcPct val="20000"/>
                        </a:spcBef>
                        <a:buClr>
                          <a:schemeClr val="tx2"/>
                        </a:buClr>
                        <a:buSzPct val="50000"/>
                        <a:buFont typeface="Wingdings 2" pitchFamily="18" charset="2"/>
                        <a:defRPr>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defRPr>
                          <a:solidFill>
                            <a:srgbClr val="002060"/>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50000"/>
                        <a:buFont typeface="Wingdings 2" pitchFamily="18" charset="2"/>
                        <a:buNone/>
                        <a:tabLst/>
                      </a:pPr>
                      <a:r>
                        <a:rPr kumimoji="0" lang="en-US" altLang="zh-CN" sz="2800" b="0" i="0" u="none" strike="noStrike" cap="none" normalizeH="0" baseline="0">
                          <a:ln>
                            <a:noFill/>
                          </a:ln>
                          <a:solidFill>
                            <a:srgbClr val="000099"/>
                          </a:solidFill>
                          <a:effectLst/>
                          <a:latin typeface="Franklin Gothic Book" pitchFamily="34" charset="0"/>
                          <a:ea typeface="黑体"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bl>
          </a:graphicData>
        </a:graphic>
      </p:graphicFrame>
      <p:sp>
        <p:nvSpPr>
          <p:cNvPr id="79987" name="Oval 227"/>
          <p:cNvSpPr>
            <a:spLocks noChangeArrowheads="1"/>
          </p:cNvSpPr>
          <p:nvPr/>
        </p:nvSpPr>
        <p:spPr bwMode="auto">
          <a:xfrm>
            <a:off x="1331913" y="48688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a:t>
            </a:r>
          </a:p>
        </p:txBody>
      </p:sp>
      <p:sp>
        <p:nvSpPr>
          <p:cNvPr id="79988" name="Oval 228"/>
          <p:cNvSpPr>
            <a:spLocks noChangeArrowheads="1"/>
          </p:cNvSpPr>
          <p:nvPr/>
        </p:nvSpPr>
        <p:spPr bwMode="auto">
          <a:xfrm>
            <a:off x="1979613" y="53736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2</a:t>
            </a:r>
          </a:p>
        </p:txBody>
      </p:sp>
      <p:sp>
        <p:nvSpPr>
          <p:cNvPr id="79989" name="Oval 229"/>
          <p:cNvSpPr>
            <a:spLocks noChangeArrowheads="1"/>
          </p:cNvSpPr>
          <p:nvPr/>
        </p:nvSpPr>
        <p:spPr bwMode="auto">
          <a:xfrm>
            <a:off x="2555875" y="5876925"/>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3</a:t>
            </a:r>
          </a:p>
        </p:txBody>
      </p:sp>
      <p:sp>
        <p:nvSpPr>
          <p:cNvPr id="79990" name="Oval 230"/>
          <p:cNvSpPr>
            <a:spLocks noChangeArrowheads="1"/>
          </p:cNvSpPr>
          <p:nvPr/>
        </p:nvSpPr>
        <p:spPr bwMode="auto">
          <a:xfrm>
            <a:off x="3203575" y="638175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4</a:t>
            </a:r>
          </a:p>
        </p:txBody>
      </p:sp>
      <p:sp>
        <p:nvSpPr>
          <p:cNvPr id="79991" name="Oval 231"/>
          <p:cNvSpPr>
            <a:spLocks noChangeArrowheads="1"/>
          </p:cNvSpPr>
          <p:nvPr/>
        </p:nvSpPr>
        <p:spPr bwMode="auto">
          <a:xfrm>
            <a:off x="5148263" y="4868863"/>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5</a:t>
            </a:r>
          </a:p>
        </p:txBody>
      </p:sp>
      <p:sp>
        <p:nvSpPr>
          <p:cNvPr id="79992" name="Oval 232"/>
          <p:cNvSpPr>
            <a:spLocks noChangeArrowheads="1"/>
          </p:cNvSpPr>
          <p:nvPr/>
        </p:nvSpPr>
        <p:spPr bwMode="auto">
          <a:xfrm>
            <a:off x="5795963" y="53736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6</a:t>
            </a:r>
          </a:p>
        </p:txBody>
      </p:sp>
      <p:sp>
        <p:nvSpPr>
          <p:cNvPr id="79993" name="Oval 233"/>
          <p:cNvSpPr>
            <a:spLocks noChangeArrowheads="1"/>
          </p:cNvSpPr>
          <p:nvPr/>
        </p:nvSpPr>
        <p:spPr bwMode="auto">
          <a:xfrm>
            <a:off x="6443663" y="5876925"/>
            <a:ext cx="287337"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7</a:t>
            </a:r>
          </a:p>
        </p:txBody>
      </p:sp>
      <p:sp>
        <p:nvSpPr>
          <p:cNvPr id="79994" name="Oval 234"/>
          <p:cNvSpPr>
            <a:spLocks noChangeArrowheads="1"/>
          </p:cNvSpPr>
          <p:nvPr/>
        </p:nvSpPr>
        <p:spPr bwMode="auto">
          <a:xfrm>
            <a:off x="7092950" y="6381750"/>
            <a:ext cx="287338" cy="287338"/>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8</a:t>
            </a:r>
          </a:p>
        </p:txBody>
      </p:sp>
      <p:sp>
        <p:nvSpPr>
          <p:cNvPr id="79995" name="Oval 235"/>
          <p:cNvSpPr>
            <a:spLocks noChangeArrowheads="1"/>
          </p:cNvSpPr>
          <p:nvPr/>
        </p:nvSpPr>
        <p:spPr bwMode="auto">
          <a:xfrm>
            <a:off x="7667625" y="4868863"/>
            <a:ext cx="287338"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9</a:t>
            </a:r>
          </a:p>
        </p:txBody>
      </p:sp>
      <p:sp>
        <p:nvSpPr>
          <p:cNvPr id="79996" name="Oval 236"/>
          <p:cNvSpPr>
            <a:spLocks noChangeArrowheads="1"/>
          </p:cNvSpPr>
          <p:nvPr/>
        </p:nvSpPr>
        <p:spPr bwMode="auto">
          <a:xfrm>
            <a:off x="8316913" y="5373688"/>
            <a:ext cx="287337" cy="287337"/>
          </a:xfrm>
          <a:prstGeom prst="ellipse">
            <a:avLst/>
          </a:prstGeom>
          <a:solidFill>
            <a:srgbClr val="FF0000"/>
          </a:solidFill>
          <a:ln w="9525" algn="ctr">
            <a:solidFill>
              <a:schemeClr val="tx1"/>
            </a:solidFill>
            <a:round/>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en-US" altLang="zh-CN" sz="1800" b="1">
                <a:solidFill>
                  <a:schemeClr val="tx1"/>
                </a:solidFill>
                <a:latin typeface="Times New Roman" pitchFamily="18" charset="0"/>
              </a:rPr>
              <a:t>10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1116013" y="260350"/>
            <a:ext cx="8027987" cy="1143000"/>
          </a:xfrm>
        </p:spPr>
        <p:txBody>
          <a:bodyPr/>
          <a:lstStyle/>
          <a:p>
            <a:pPr eaLnBrk="1" hangingPunct="1"/>
            <a:r>
              <a:rPr kumimoji="1" lang="zh-CN" altLang="en-US" sz="3600">
                <a:latin typeface="Franklin Gothic Medium" pitchFamily="34" charset="0"/>
                <a:ea typeface="微软雅黑" pitchFamily="34" charset="-122"/>
              </a:rPr>
              <a:t>最近最久未使用页面置换算法（</a:t>
            </a:r>
            <a:r>
              <a:rPr kumimoji="1" lang="en-US" altLang="zh-CN" sz="3600">
                <a:latin typeface="Franklin Gothic Medium" pitchFamily="34" charset="0"/>
                <a:ea typeface="微软雅黑" pitchFamily="34" charset="-122"/>
              </a:rPr>
              <a:t>LRU</a:t>
            </a:r>
            <a:r>
              <a:rPr kumimoji="1" lang="zh-CN" altLang="en-US" sz="3600">
                <a:latin typeface="Franklin Gothic Medium" pitchFamily="34" charset="0"/>
                <a:ea typeface="微软雅黑" pitchFamily="34" charset="-122"/>
              </a:rPr>
              <a:t>）</a:t>
            </a:r>
          </a:p>
        </p:txBody>
      </p:sp>
      <p:sp>
        <p:nvSpPr>
          <p:cNvPr id="80899" name="Rectangle 3"/>
          <p:cNvSpPr>
            <a:spLocks noGrp="1"/>
          </p:cNvSpPr>
          <p:nvPr>
            <p:ph type="body" idx="4294967295"/>
          </p:nvPr>
        </p:nvSpPr>
        <p:spPr>
          <a:xfrm>
            <a:off x="1187450" y="1412875"/>
            <a:ext cx="7956550" cy="5445125"/>
          </a:xfrm>
        </p:spPr>
        <p:txBody>
          <a:bodyPr/>
          <a:lstStyle/>
          <a:p>
            <a:pPr eaLnBrk="1" hangingPunct="1"/>
            <a:r>
              <a:rPr kumimoji="1" lang="zh-CN" altLang="en-US">
                <a:latin typeface="Franklin Gothic Book" pitchFamily="34" charset="0"/>
                <a:ea typeface="黑体" pitchFamily="2" charset="-122"/>
              </a:rPr>
              <a:t>当需要淘汰某一页时，算法选择离</a:t>
            </a:r>
            <a:r>
              <a:rPr kumimoji="1" lang="zh-CN" altLang="en-US">
                <a:solidFill>
                  <a:srgbClr val="C00000"/>
                </a:solidFill>
                <a:latin typeface="Franklin Gothic Book" pitchFamily="34" charset="0"/>
                <a:ea typeface="黑体" pitchFamily="2" charset="-122"/>
              </a:rPr>
              <a:t>当前时间最近的一段时间内最久没有使用过的页</a:t>
            </a:r>
            <a:r>
              <a:rPr kumimoji="1" lang="zh-CN" altLang="en-US">
                <a:latin typeface="Franklin Gothic Book" pitchFamily="34" charset="0"/>
                <a:ea typeface="黑体" pitchFamily="2" charset="-122"/>
              </a:rPr>
              <a:t>先淘汰</a:t>
            </a:r>
          </a:p>
          <a:p>
            <a:pPr lvl="1" eaLnBrk="1" hangingPunct="1"/>
            <a:r>
              <a:rPr kumimoji="1" lang="zh-CN" altLang="en-US">
                <a:solidFill>
                  <a:srgbClr val="000099"/>
                </a:solidFill>
                <a:latin typeface="Franklin Gothic Book" pitchFamily="34" charset="0"/>
                <a:ea typeface="黑体" pitchFamily="2" charset="-122"/>
              </a:rPr>
              <a:t>其理由是，如果某页被访问了，则它可能马上还要被访问</a:t>
            </a:r>
            <a:r>
              <a:rPr kumimoji="1" lang="en-US" altLang="zh-CN">
                <a:solidFill>
                  <a:srgbClr val="000099"/>
                </a:solidFill>
                <a:latin typeface="Franklin Gothic Book" pitchFamily="34" charset="0"/>
                <a:ea typeface="黑体" pitchFamily="2" charset="-122"/>
              </a:rPr>
              <a:t>;</a:t>
            </a:r>
            <a:r>
              <a:rPr kumimoji="1" lang="zh-CN" altLang="en-US">
                <a:solidFill>
                  <a:srgbClr val="000099"/>
                </a:solidFill>
                <a:latin typeface="Franklin Gothic Book" pitchFamily="34" charset="0"/>
                <a:ea typeface="黑体" pitchFamily="2" charset="-122"/>
              </a:rPr>
              <a:t>反之如果该页很长时间未被访问，则它在最近一段时间内也不会被访问</a:t>
            </a:r>
          </a:p>
          <a:p>
            <a:pPr eaLnBrk="1" hangingPunct="1"/>
            <a:r>
              <a:rPr kumimoji="1" lang="zh-CN" altLang="en-US">
                <a:latin typeface="Franklin Gothic Book" pitchFamily="34" charset="0"/>
                <a:ea typeface="黑体" pitchFamily="2" charset="-122"/>
              </a:rPr>
              <a:t>要实现</a:t>
            </a:r>
            <a:r>
              <a:rPr kumimoji="1" lang="en-US" altLang="zh-CN">
                <a:latin typeface="Franklin Gothic Book" pitchFamily="34" charset="0"/>
                <a:ea typeface="黑体" pitchFamily="2" charset="-122"/>
              </a:rPr>
              <a:t>LRU</a:t>
            </a:r>
            <a:r>
              <a:rPr kumimoji="1" lang="zh-CN" altLang="en-US">
                <a:latin typeface="Franklin Gothic Book" pitchFamily="34" charset="0"/>
                <a:ea typeface="黑体" pitchFamily="2" charset="-122"/>
              </a:rPr>
              <a:t>算法，需要付出很大的系统开销。在实际系统中，经常采用</a:t>
            </a:r>
            <a:r>
              <a:rPr kumimoji="1" lang="en-US" altLang="zh-CN">
                <a:latin typeface="Franklin Gothic Book" pitchFamily="34" charset="0"/>
                <a:ea typeface="黑体" pitchFamily="2" charset="-122"/>
              </a:rPr>
              <a:t>LRU</a:t>
            </a:r>
            <a:r>
              <a:rPr kumimoji="1" lang="zh-CN" altLang="en-US">
                <a:latin typeface="Franklin Gothic Book" pitchFamily="34" charset="0"/>
                <a:ea typeface="黑体" pitchFamily="2" charset="-122"/>
              </a:rPr>
              <a:t>的近似算法</a:t>
            </a:r>
            <a:r>
              <a:rPr kumimoji="1" lang="en-US" altLang="zh-CN">
                <a:latin typeface="Franklin Gothic Book" pitchFamily="34" charset="0"/>
                <a:ea typeface="黑体" pitchFamily="2" charset="-122"/>
              </a:rPr>
              <a:t>LFU</a:t>
            </a:r>
            <a:r>
              <a:rPr kumimoji="1" lang="zh-CN" altLang="en-US">
                <a:latin typeface="Franklin Gothic Book" pitchFamily="34" charset="0"/>
                <a:ea typeface="黑体" pitchFamily="2" charset="-122"/>
              </a:rPr>
              <a:t>和</a:t>
            </a:r>
            <a:r>
              <a:rPr kumimoji="1" lang="en-US" altLang="zh-CN">
                <a:latin typeface="Franklin Gothic Book" pitchFamily="34" charset="0"/>
                <a:ea typeface="黑体" pitchFamily="2" charset="-122"/>
              </a:rPr>
              <a:t>NUR</a:t>
            </a:r>
            <a:endParaRPr kumimoji="1" lang="zh-CN" altLang="en-US">
              <a:latin typeface="Franklin Gothic Book" pitchFamily="34" charset="0"/>
              <a:ea typeface="黑体" pitchFamily="2" charset="-122"/>
            </a:endParaRPr>
          </a:p>
        </p:txBody>
      </p:sp>
      <p:sp>
        <p:nvSpPr>
          <p:cNvPr id="80900"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0901"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02"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0903"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04"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05"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06"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0907"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0908"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0909"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10"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0911"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12"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13"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14"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0915"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0916"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0917"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0918"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0919"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20"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0921"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22"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23"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0924"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0925"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0926"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0927"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0928"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0929"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0930"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1331913" y="260350"/>
            <a:ext cx="7812087" cy="1143000"/>
          </a:xfrm>
        </p:spPr>
        <p:txBody>
          <a:bodyPr/>
          <a:lstStyle/>
          <a:p>
            <a:pPr eaLnBrk="1" hangingPunct="1"/>
            <a:r>
              <a:rPr lang="zh-CN" altLang="en-US">
                <a:latin typeface="Franklin Gothic Medium" pitchFamily="34" charset="0"/>
                <a:ea typeface="微软雅黑" pitchFamily="34" charset="-122"/>
              </a:rPr>
              <a:t>最不经常使用页面淘汰算法</a:t>
            </a:r>
            <a:r>
              <a:rPr lang="en-US" altLang="zh-CN">
                <a:latin typeface="Franklin Gothic Medium" pitchFamily="34" charset="0"/>
                <a:ea typeface="微软雅黑" pitchFamily="34" charset="-122"/>
              </a:rPr>
              <a:t>(LFU)</a:t>
            </a:r>
          </a:p>
        </p:txBody>
      </p:sp>
      <p:sp>
        <p:nvSpPr>
          <p:cNvPr id="81923" name="Rectangle 3"/>
          <p:cNvSpPr>
            <a:spLocks noGrp="1"/>
          </p:cNvSpPr>
          <p:nvPr>
            <p:ph type="body" idx="4294967295"/>
          </p:nvPr>
        </p:nvSpPr>
        <p:spPr/>
        <p:txBody>
          <a:bodyPr/>
          <a:lstStyle/>
          <a:p>
            <a:pPr eaLnBrk="1" hangingPunct="1"/>
            <a:r>
              <a:rPr kumimoji="1" lang="zh-CN" altLang="en-US">
                <a:latin typeface="Franklin Gothic Book" pitchFamily="34" charset="0"/>
                <a:ea typeface="黑体" pitchFamily="2" charset="-122"/>
              </a:rPr>
              <a:t>基本思想</a:t>
            </a:r>
          </a:p>
          <a:p>
            <a:pPr lvl="1" eaLnBrk="1" hangingPunct="1"/>
            <a:r>
              <a:rPr kumimoji="1" lang="zh-CN" altLang="en-US">
                <a:solidFill>
                  <a:srgbClr val="000066"/>
                </a:solidFill>
                <a:latin typeface="Franklin Gothic Book" pitchFamily="34" charset="0"/>
                <a:ea typeface="黑体" pitchFamily="2" charset="-122"/>
              </a:rPr>
              <a:t>当需要淘汰时，应淘汰</a:t>
            </a:r>
            <a:r>
              <a:rPr kumimoji="1" lang="zh-CN" altLang="en-US">
                <a:solidFill>
                  <a:srgbClr val="C00000"/>
                </a:solidFill>
                <a:latin typeface="Franklin Gothic Book" pitchFamily="34" charset="0"/>
                <a:ea typeface="黑体" pitchFamily="2" charset="-122"/>
              </a:rPr>
              <a:t>被访问次数最少的页</a:t>
            </a:r>
          </a:p>
          <a:p>
            <a:pPr eaLnBrk="1" hangingPunct="1"/>
            <a:r>
              <a:rPr kumimoji="1" lang="zh-CN" altLang="en-US">
                <a:latin typeface="Franklin Gothic Book" pitchFamily="34" charset="0"/>
                <a:ea typeface="黑体" pitchFamily="2" charset="-122"/>
              </a:rPr>
              <a:t>实现方法</a:t>
            </a:r>
          </a:p>
          <a:p>
            <a:pPr lvl="1" eaLnBrk="1" hangingPunct="1"/>
            <a:r>
              <a:rPr kumimoji="1" lang="zh-CN" altLang="en-US">
                <a:solidFill>
                  <a:srgbClr val="000066"/>
                </a:solidFill>
                <a:latin typeface="Franklin Gothic Book" pitchFamily="34" charset="0"/>
                <a:ea typeface="黑体" pitchFamily="2" charset="-122"/>
              </a:rPr>
              <a:t>为每一页设置一个计数器</a:t>
            </a:r>
          </a:p>
          <a:p>
            <a:pPr lvl="1" eaLnBrk="1" hangingPunct="1"/>
            <a:r>
              <a:rPr kumimoji="1" lang="zh-CN" altLang="en-US">
                <a:solidFill>
                  <a:srgbClr val="000066"/>
                </a:solidFill>
                <a:latin typeface="Franklin Gothic Book" pitchFamily="34" charset="0"/>
                <a:ea typeface="黑体" pitchFamily="2" charset="-122"/>
              </a:rPr>
              <a:t>每当访问一页时，就把该页对应的计数器加</a:t>
            </a:r>
            <a:r>
              <a:rPr kumimoji="1" lang="en-US" altLang="zh-CN">
                <a:solidFill>
                  <a:srgbClr val="000066"/>
                </a:solidFill>
                <a:latin typeface="Franklin Gothic Book" pitchFamily="34" charset="0"/>
                <a:ea typeface="黑体" pitchFamily="2" charset="-122"/>
              </a:rPr>
              <a:t>1</a:t>
            </a:r>
            <a:r>
              <a:rPr kumimoji="1" lang="zh-CN" altLang="en-US">
                <a:solidFill>
                  <a:srgbClr val="000066"/>
                </a:solidFill>
                <a:latin typeface="Franklin Gothic Book" pitchFamily="34" charset="0"/>
                <a:ea typeface="黑体" pitchFamily="2" charset="-122"/>
              </a:rPr>
              <a:t>，隔一个周期</a:t>
            </a:r>
            <a:r>
              <a:rPr kumimoji="1" lang="en-US" altLang="zh-CN">
                <a:solidFill>
                  <a:srgbClr val="000066"/>
                </a:solidFill>
                <a:latin typeface="Franklin Gothic Book" pitchFamily="34" charset="0"/>
                <a:ea typeface="黑体" pitchFamily="2" charset="-122"/>
              </a:rPr>
              <a:t>T</a:t>
            </a:r>
            <a:r>
              <a:rPr kumimoji="1" lang="zh-CN" altLang="en-US">
                <a:solidFill>
                  <a:srgbClr val="000066"/>
                </a:solidFill>
                <a:latin typeface="Franklin Gothic Book" pitchFamily="34" charset="0"/>
                <a:ea typeface="黑体" pitchFamily="2" charset="-122"/>
              </a:rPr>
              <a:t>，把计数器清</a:t>
            </a:r>
            <a:r>
              <a:rPr kumimoji="1" lang="en-US" altLang="zh-CN">
                <a:solidFill>
                  <a:srgbClr val="000066"/>
                </a:solidFill>
                <a:latin typeface="Franklin Gothic Book" pitchFamily="34" charset="0"/>
                <a:ea typeface="黑体" pitchFamily="2" charset="-122"/>
              </a:rPr>
              <a:t>0</a:t>
            </a:r>
          </a:p>
          <a:p>
            <a:pPr lvl="1" eaLnBrk="1" hangingPunct="1"/>
            <a:r>
              <a:rPr kumimoji="1" lang="zh-CN" altLang="en-US">
                <a:solidFill>
                  <a:srgbClr val="000066"/>
                </a:solidFill>
                <a:latin typeface="Franklin Gothic Book" pitchFamily="34" charset="0"/>
                <a:ea typeface="黑体" pitchFamily="2" charset="-122"/>
              </a:rPr>
              <a:t>当发生缺页中断时，选择计数值最小的页，把它淘汰，同时把所有计数器清</a:t>
            </a:r>
            <a:r>
              <a:rPr kumimoji="1" lang="en-US" altLang="zh-CN">
                <a:solidFill>
                  <a:srgbClr val="000066"/>
                </a:solidFill>
                <a:latin typeface="Franklin Gothic Book" pitchFamily="34" charset="0"/>
                <a:ea typeface="黑体" pitchFamily="2" charset="-122"/>
              </a:rPr>
              <a:t>0</a:t>
            </a:r>
            <a:endParaRPr kumimoji="1" lang="zh-CN" altLang="en-US">
              <a:solidFill>
                <a:srgbClr val="000066"/>
              </a:solidFill>
              <a:latin typeface="Franklin Gothic Book" pitchFamily="34" charset="0"/>
              <a:ea typeface="黑体" pitchFamily="2" charset="-122"/>
            </a:endParaRPr>
          </a:p>
        </p:txBody>
      </p:sp>
      <p:sp>
        <p:nvSpPr>
          <p:cNvPr id="81924"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1925"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26"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1927"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28"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29"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30"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1931"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1932"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1933"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34"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1935"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36"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37"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38"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1939"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1940"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1941"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1942"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1943"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44"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1945"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46"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47"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1948"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1949"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1950"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1951"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1952"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1953"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1954"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最近没有使用页面置换算法</a:t>
            </a:r>
            <a:r>
              <a:rPr lang="en-US" altLang="zh-CN">
                <a:latin typeface="Franklin Gothic Medium" pitchFamily="34" charset="0"/>
                <a:ea typeface="微软雅黑" pitchFamily="34" charset="-122"/>
              </a:rPr>
              <a:t>NUR</a:t>
            </a:r>
          </a:p>
        </p:txBody>
      </p:sp>
      <p:sp>
        <p:nvSpPr>
          <p:cNvPr id="82947" name="Rectangle 3"/>
          <p:cNvSpPr>
            <a:spLocks noGrp="1"/>
          </p:cNvSpPr>
          <p:nvPr>
            <p:ph type="body" idx="4294967295"/>
          </p:nvPr>
        </p:nvSpPr>
        <p:spPr>
          <a:xfrm>
            <a:off x="1258888" y="1412875"/>
            <a:ext cx="7885112" cy="5445125"/>
          </a:xfrm>
        </p:spPr>
        <p:txBody>
          <a:bodyPr/>
          <a:lstStyle/>
          <a:p>
            <a:pPr eaLnBrk="1" hangingPunct="1"/>
            <a:r>
              <a:rPr kumimoji="1" lang="zh-CN" altLang="en-US">
                <a:solidFill>
                  <a:srgbClr val="0000CC"/>
                </a:solidFill>
                <a:latin typeface="Franklin Gothic Book" pitchFamily="34" charset="0"/>
                <a:ea typeface="黑体" pitchFamily="2" charset="-122"/>
              </a:rPr>
              <a:t>基本思想</a:t>
            </a:r>
          </a:p>
          <a:p>
            <a:pPr lvl="1" eaLnBrk="1" hangingPunct="1"/>
            <a:r>
              <a:rPr kumimoji="1" lang="zh-CN" altLang="en-US">
                <a:solidFill>
                  <a:srgbClr val="000066"/>
                </a:solidFill>
                <a:latin typeface="Franklin Gothic Book" pitchFamily="34" charset="0"/>
                <a:ea typeface="黑体" pitchFamily="2" charset="-122"/>
              </a:rPr>
              <a:t>当需要淘汰某一页时，从那些最近一个时期内未被访问的页中任选一页淘汰</a:t>
            </a:r>
          </a:p>
          <a:p>
            <a:pPr lvl="1" eaLnBrk="1" hangingPunct="1"/>
            <a:r>
              <a:rPr kumimoji="1" lang="zh-CN" altLang="en-US">
                <a:solidFill>
                  <a:srgbClr val="000066"/>
                </a:solidFill>
                <a:latin typeface="Franklin Gothic Book" pitchFamily="34" charset="0"/>
                <a:ea typeface="黑体" pitchFamily="2" charset="-122"/>
              </a:rPr>
              <a:t>在实际应用中，这是一种用得较多的算法</a:t>
            </a:r>
          </a:p>
          <a:p>
            <a:pPr eaLnBrk="1" hangingPunct="1"/>
            <a:r>
              <a:rPr kumimoji="1" lang="zh-CN" altLang="en-US">
                <a:solidFill>
                  <a:srgbClr val="0000CC"/>
                </a:solidFill>
                <a:latin typeface="Franklin Gothic Book" pitchFamily="34" charset="0"/>
                <a:ea typeface="黑体" pitchFamily="2" charset="-122"/>
              </a:rPr>
              <a:t>实现方法</a:t>
            </a:r>
          </a:p>
          <a:p>
            <a:pPr lvl="1" eaLnBrk="1" hangingPunct="1"/>
            <a:r>
              <a:rPr kumimoji="1" lang="zh-CN" altLang="en-US">
                <a:solidFill>
                  <a:srgbClr val="000066"/>
                </a:solidFill>
                <a:latin typeface="Franklin Gothic Book" pitchFamily="34" charset="0"/>
                <a:ea typeface="黑体" pitchFamily="2" charset="-122"/>
              </a:rPr>
              <a:t>在页内增设一个访问位，当这一页被访问时，硬件把它置成“</a:t>
            </a:r>
            <a:r>
              <a:rPr kumimoji="1" lang="en-US" altLang="zh-CN">
                <a:solidFill>
                  <a:srgbClr val="000066"/>
                </a:solidFill>
                <a:latin typeface="Franklin Gothic Book" pitchFamily="34" charset="0"/>
                <a:ea typeface="黑体" pitchFamily="2" charset="-122"/>
              </a:rPr>
              <a:t>1”</a:t>
            </a:r>
            <a:r>
              <a:rPr kumimoji="1" lang="zh-CN" altLang="en-US">
                <a:solidFill>
                  <a:srgbClr val="000066"/>
                </a:solidFill>
                <a:latin typeface="Franklin Gothic Book" pitchFamily="34" charset="0"/>
                <a:ea typeface="黑体" pitchFamily="2" charset="-122"/>
              </a:rPr>
              <a:t>，而没有被访问过的页，访问位为“</a:t>
            </a:r>
            <a:r>
              <a:rPr kumimoji="1" lang="en-US" altLang="zh-CN">
                <a:solidFill>
                  <a:srgbClr val="000066"/>
                </a:solidFill>
                <a:latin typeface="Franklin Gothic Book" pitchFamily="34" charset="0"/>
                <a:ea typeface="黑体" pitchFamily="2" charset="-122"/>
              </a:rPr>
              <a:t>0”</a:t>
            </a:r>
          </a:p>
          <a:p>
            <a:pPr lvl="1" eaLnBrk="1" hangingPunct="1"/>
            <a:r>
              <a:rPr kumimoji="1" lang="zh-CN" altLang="en-US">
                <a:solidFill>
                  <a:srgbClr val="000066"/>
                </a:solidFill>
                <a:latin typeface="Franklin Gothic Book" pitchFamily="34" charset="0"/>
                <a:ea typeface="黑体" pitchFamily="2" charset="-122"/>
              </a:rPr>
              <a:t>因此产生缺页中断时，可从那些访问位为</a:t>
            </a:r>
            <a:r>
              <a:rPr kumimoji="1" lang="en-US" altLang="zh-CN">
                <a:solidFill>
                  <a:srgbClr val="000066"/>
                </a:solidFill>
                <a:latin typeface="Franklin Gothic Book" pitchFamily="34" charset="0"/>
                <a:ea typeface="黑体" pitchFamily="2" charset="-122"/>
              </a:rPr>
              <a:t>0</a:t>
            </a:r>
            <a:r>
              <a:rPr kumimoji="1" lang="zh-CN" altLang="en-US">
                <a:solidFill>
                  <a:srgbClr val="000066"/>
                </a:solidFill>
                <a:latin typeface="Franklin Gothic Book" pitchFamily="34" charset="0"/>
                <a:ea typeface="黑体" pitchFamily="2" charset="-122"/>
              </a:rPr>
              <a:t>的页中选一页进行淘汰</a:t>
            </a:r>
          </a:p>
        </p:txBody>
      </p:sp>
      <p:sp>
        <p:nvSpPr>
          <p:cNvPr id="82948"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2949"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50"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2951"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52"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5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54"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2955"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2956"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295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58"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2959"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60"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6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62"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2963"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2964"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2965"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2966"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2967"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68"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2969"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70"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7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2972"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2973"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2974"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2975"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2976"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2977"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2978"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理想型页面置换法（</a:t>
            </a:r>
            <a:r>
              <a:rPr lang="en-US" altLang="zh-CN">
                <a:latin typeface="Franklin Gothic Medium" pitchFamily="34" charset="0"/>
                <a:ea typeface="微软雅黑" pitchFamily="34" charset="-122"/>
              </a:rPr>
              <a:t>OPT</a:t>
            </a:r>
            <a:r>
              <a:rPr lang="zh-CN" altLang="en-US">
                <a:latin typeface="Franklin Gothic Medium" pitchFamily="34" charset="0"/>
                <a:ea typeface="微软雅黑" pitchFamily="34" charset="-122"/>
              </a:rPr>
              <a:t>）</a:t>
            </a:r>
          </a:p>
        </p:txBody>
      </p:sp>
      <p:sp>
        <p:nvSpPr>
          <p:cNvPr id="83971"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选择“未来不再使用的”或“在离当前最远位</a:t>
            </a:r>
            <a:r>
              <a:rPr lang="en-US" altLang="zh-CN">
                <a:latin typeface="Franklin Gothic Book" pitchFamily="34" charset="0"/>
                <a:ea typeface="黑体" pitchFamily="2" charset="-122"/>
              </a:rPr>
              <a:t> </a:t>
            </a:r>
            <a:r>
              <a:rPr lang="zh-CN" altLang="en-US">
                <a:latin typeface="Franklin Gothic Book" pitchFamily="34" charset="0"/>
                <a:ea typeface="黑体" pitchFamily="2" charset="-122"/>
              </a:rPr>
              <a:t>置上出现的”页面被置换。</a:t>
            </a:r>
          </a:p>
          <a:p>
            <a:pPr eaLnBrk="1" hangingPunct="1"/>
            <a:r>
              <a:rPr lang="zh-CN" altLang="en-US">
                <a:latin typeface="Franklin Gothic Book" pitchFamily="34" charset="0"/>
                <a:ea typeface="黑体" pitchFamily="2" charset="-122"/>
              </a:rPr>
              <a:t>是一种理想情况，实际执行中是无法预知的，因而不能实现。</a:t>
            </a:r>
          </a:p>
          <a:p>
            <a:pPr eaLnBrk="1" hangingPunct="1"/>
            <a:r>
              <a:rPr lang="zh-CN" altLang="en-US">
                <a:latin typeface="Franklin Gothic Book" pitchFamily="34" charset="0"/>
                <a:ea typeface="黑体" pitchFamily="2" charset="-122"/>
              </a:rPr>
              <a:t>可用作性能评价的依据。</a:t>
            </a:r>
          </a:p>
          <a:p>
            <a:pPr eaLnBrk="1" hangingPunct="1"/>
            <a:endParaRPr lang="zh-CN" altLang="en-US">
              <a:latin typeface="Franklin Gothic Book" pitchFamily="34" charset="0"/>
              <a:ea typeface="黑体" pitchFamily="2" charset="-122"/>
            </a:endParaRPr>
          </a:p>
        </p:txBody>
      </p:sp>
      <p:sp>
        <p:nvSpPr>
          <p:cNvPr id="8397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397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7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397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7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7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7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397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398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398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8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398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8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8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8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398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398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398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399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399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9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399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9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9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399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399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399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3999"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4000"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4001"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4002"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5.4.4  </a:t>
            </a:r>
            <a:r>
              <a:rPr lang="zh-CN" altLang="en-US" sz="1800" b="1">
                <a:solidFill>
                  <a:srgbClr val="C00000"/>
                </a:solidFill>
                <a:latin typeface="Times New Roman" pitchFamily="18" charset="0"/>
              </a:rPr>
              <a:t>请求页式管理中的置换算法</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a:ea typeface="宋体" pitchFamily="2" charset="-122"/>
              </a:rPr>
              <a:t>练习</a:t>
            </a:r>
          </a:p>
        </p:txBody>
      </p:sp>
      <p:sp>
        <p:nvSpPr>
          <p:cNvPr id="163841" name="Rectangle 1"/>
          <p:cNvSpPr>
            <a:spLocks noChangeArrowheads="1"/>
          </p:cNvSpPr>
          <p:nvPr/>
        </p:nvSpPr>
        <p:spPr bwMode="auto">
          <a:xfrm>
            <a:off x="785813" y="1357313"/>
            <a:ext cx="8032750" cy="1938337"/>
          </a:xfrm>
          <a:prstGeom prst="rect">
            <a:avLst/>
          </a:prstGeom>
          <a:noFill/>
          <a:ln w="9525" cap="flat" cmpd="sng" algn="ctr">
            <a:noFill/>
            <a:prstDash val="solid"/>
            <a:miter lim="800000"/>
            <a:headEnd/>
            <a:tailEnd/>
          </a:ln>
          <a:effectLst/>
        </p:spPr>
        <p:txBody>
          <a:bodyPr wrap="none" anchor="ctr">
            <a:spAutoFit/>
          </a:bodyPr>
          <a:lstStyle/>
          <a:p>
            <a:pPr marL="457200" indent="-457200">
              <a:buFontTx/>
              <a:buAutoNum type="arabicPeriod"/>
              <a:defRPr/>
            </a:pPr>
            <a:r>
              <a:rPr lang="zh-CN" altLang="en-US" sz="2400" dirty="0">
                <a:cs typeface="Times New Roman" pitchFamily="18" charset="0"/>
              </a:rPr>
              <a:t>系统一个有</a:t>
            </a:r>
            <a:r>
              <a:rPr lang="en-US" altLang="zh-CN" sz="2400" dirty="0">
                <a:cs typeface="Times New Roman" pitchFamily="18" charset="0"/>
              </a:rPr>
              <a:t>8</a:t>
            </a:r>
            <a:r>
              <a:rPr lang="zh-CN" altLang="en-US" sz="2400" dirty="0">
                <a:cs typeface="Times New Roman" pitchFamily="18" charset="0"/>
              </a:rPr>
              <a:t>页的进程分配</a:t>
            </a:r>
            <a:r>
              <a:rPr lang="en-US" altLang="zh-CN" sz="2400" dirty="0">
                <a:cs typeface="Times New Roman" pitchFamily="18" charset="0"/>
              </a:rPr>
              <a:t>4</a:t>
            </a:r>
            <a:r>
              <a:rPr lang="zh-CN" altLang="en-US" sz="2400" dirty="0">
                <a:cs typeface="Times New Roman" pitchFamily="18" charset="0"/>
              </a:rPr>
              <a:t>个物理块，其页表如下所示</a:t>
            </a:r>
            <a:endParaRPr lang="en-US" altLang="zh-CN" sz="2400" dirty="0">
              <a:cs typeface="Times New Roman" pitchFamily="18" charset="0"/>
            </a:endParaRPr>
          </a:p>
          <a:p>
            <a:pPr marL="457200" indent="-457200">
              <a:defRPr/>
            </a:pPr>
            <a:r>
              <a:rPr lang="zh-CN" altLang="en-US" sz="2400" dirty="0">
                <a:cs typeface="Times New Roman" pitchFamily="18" charset="0"/>
              </a:rPr>
              <a:t>（时间单位：滴答），页的大小为</a:t>
            </a:r>
            <a:r>
              <a:rPr lang="en-US" altLang="zh-CN" sz="2400" dirty="0">
                <a:cs typeface="Times New Roman" pitchFamily="18" charset="0"/>
              </a:rPr>
              <a:t>1K</a:t>
            </a:r>
            <a:r>
              <a:rPr lang="zh-CN" altLang="en-US" sz="2400" dirty="0">
                <a:cs typeface="Times New Roman" pitchFamily="18" charset="0"/>
              </a:rPr>
              <a:t>，若程序要访问逻辑</a:t>
            </a:r>
            <a:endParaRPr lang="en-US" altLang="zh-CN" sz="2400" dirty="0">
              <a:cs typeface="Times New Roman" pitchFamily="18" charset="0"/>
            </a:endParaRPr>
          </a:p>
          <a:p>
            <a:pPr marL="457200" indent="-457200">
              <a:defRPr/>
            </a:pPr>
            <a:r>
              <a:rPr lang="zh-CN" altLang="en-US" sz="2400" dirty="0">
                <a:cs typeface="Times New Roman" pitchFamily="18" charset="0"/>
              </a:rPr>
              <a:t>地址为</a:t>
            </a:r>
            <a:r>
              <a:rPr lang="en-US" altLang="zh-CN" sz="2400" dirty="0">
                <a:cs typeface="Times New Roman" pitchFamily="18" charset="0"/>
              </a:rPr>
              <a:t>0x1CC8</a:t>
            </a:r>
            <a:r>
              <a:rPr lang="zh-CN" altLang="en-US" sz="2400" dirty="0">
                <a:cs typeface="Times New Roman" pitchFamily="18" charset="0"/>
              </a:rPr>
              <a:t>的数据，则它的物理地址应该为多少？</a:t>
            </a:r>
            <a:endParaRPr lang="zh-CN" altLang="en-US" sz="2400" dirty="0"/>
          </a:p>
          <a:p>
            <a:pPr>
              <a:defRPr/>
            </a:pPr>
            <a:r>
              <a:rPr lang="zh-CN" altLang="en-US" sz="2400" dirty="0">
                <a:cs typeface="Times New Roman" pitchFamily="18" charset="0"/>
              </a:rPr>
              <a:t>（</a:t>
            </a:r>
            <a:r>
              <a:rPr lang="en-US" altLang="zh-CN" sz="2400" dirty="0">
                <a:cs typeface="Times New Roman" pitchFamily="18" charset="0"/>
              </a:rPr>
              <a:t>1</a:t>
            </a:r>
            <a:r>
              <a:rPr lang="zh-CN" altLang="en-US" sz="2400" dirty="0">
                <a:cs typeface="Times New Roman" pitchFamily="18" charset="0"/>
              </a:rPr>
              <a:t>）按</a:t>
            </a:r>
            <a:r>
              <a:rPr lang="en-US" altLang="zh-CN" sz="2400" dirty="0">
                <a:cs typeface="Times New Roman" pitchFamily="18" charset="0"/>
              </a:rPr>
              <a:t>FIFO</a:t>
            </a:r>
            <a:r>
              <a:rPr lang="zh-CN" altLang="en-US" sz="2400" dirty="0">
                <a:cs typeface="Times New Roman" pitchFamily="18" charset="0"/>
              </a:rPr>
              <a:t>算法；（</a:t>
            </a:r>
            <a:r>
              <a:rPr lang="en-US" altLang="zh-CN" sz="2400" dirty="0">
                <a:cs typeface="Times New Roman" pitchFamily="18" charset="0"/>
              </a:rPr>
              <a:t>3</a:t>
            </a:r>
            <a:r>
              <a:rPr lang="zh-CN" altLang="en-US" sz="2400" dirty="0">
                <a:cs typeface="Times New Roman" pitchFamily="18" charset="0"/>
              </a:rPr>
              <a:t>分）</a:t>
            </a:r>
            <a:endParaRPr lang="zh-CN" altLang="en-US" sz="2400" dirty="0"/>
          </a:p>
          <a:p>
            <a:pPr>
              <a:defRPr/>
            </a:pPr>
            <a:r>
              <a:rPr lang="zh-CN" altLang="en-US" sz="2400" dirty="0">
                <a:cs typeface="Times New Roman" pitchFamily="18" charset="0"/>
              </a:rPr>
              <a:t>（</a:t>
            </a:r>
            <a:r>
              <a:rPr lang="en-US" altLang="zh-CN" sz="2400" dirty="0">
                <a:cs typeface="Times New Roman" pitchFamily="18" charset="0"/>
              </a:rPr>
              <a:t>2</a:t>
            </a:r>
            <a:r>
              <a:rPr lang="zh-CN" altLang="en-US" sz="2400" dirty="0">
                <a:cs typeface="Times New Roman" pitchFamily="18" charset="0"/>
              </a:rPr>
              <a:t>）按</a:t>
            </a:r>
            <a:r>
              <a:rPr lang="en-US" altLang="zh-CN" sz="2400" dirty="0">
                <a:cs typeface="Times New Roman" pitchFamily="18" charset="0"/>
              </a:rPr>
              <a:t>LFU</a:t>
            </a:r>
            <a:r>
              <a:rPr lang="zh-CN" altLang="en-US" sz="2400">
                <a:cs typeface="Times New Roman" pitchFamily="18" charset="0"/>
              </a:rPr>
              <a:t>（最少</a:t>
            </a:r>
            <a:r>
              <a:rPr lang="zh-CN" altLang="en-US" sz="2400" dirty="0">
                <a:cs typeface="Times New Roman" pitchFamily="18" charset="0"/>
              </a:rPr>
              <a:t>访问）算法。（</a:t>
            </a:r>
            <a:r>
              <a:rPr lang="en-US" altLang="zh-CN" sz="2400" dirty="0">
                <a:cs typeface="Times New Roman" pitchFamily="18" charset="0"/>
              </a:rPr>
              <a:t>3</a:t>
            </a:r>
            <a:r>
              <a:rPr lang="zh-CN" altLang="en-US" sz="2400" dirty="0">
                <a:cs typeface="Times New Roman" pitchFamily="18" charset="0"/>
              </a:rPr>
              <a:t>分）</a:t>
            </a:r>
            <a:endParaRPr lang="zh-CN" altLang="en-US" sz="2400" dirty="0"/>
          </a:p>
        </p:txBody>
      </p:sp>
      <p:graphicFrame>
        <p:nvGraphicFramePr>
          <p:cNvPr id="5" name="表格 4"/>
          <p:cNvGraphicFramePr>
            <a:graphicFrameLocks noGrp="1"/>
          </p:cNvGraphicFramePr>
          <p:nvPr/>
        </p:nvGraphicFramePr>
        <p:xfrm>
          <a:off x="1000125" y="3929063"/>
          <a:ext cx="7000875" cy="2143125"/>
        </p:xfrm>
        <a:graphic>
          <a:graphicData uri="http://schemas.openxmlformats.org/drawingml/2006/table">
            <a:tbl>
              <a:tblPr/>
              <a:tblGrid>
                <a:gridCol w="919723">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647264">
                  <a:extLst>
                    <a:ext uri="{9D8B030D-6E8A-4147-A177-3AD203B41FA5}">
                      <a16:colId xmlns:a16="http://schemas.microsoft.com/office/drawing/2014/main" val="20002"/>
                    </a:ext>
                  </a:extLst>
                </a:gridCol>
                <a:gridCol w="2059082">
                  <a:extLst>
                    <a:ext uri="{9D8B030D-6E8A-4147-A177-3AD203B41FA5}">
                      <a16:colId xmlns:a16="http://schemas.microsoft.com/office/drawing/2014/main" val="20003"/>
                    </a:ext>
                  </a:extLst>
                </a:gridCol>
                <a:gridCol w="1441356">
                  <a:extLst>
                    <a:ext uri="{9D8B030D-6E8A-4147-A177-3AD203B41FA5}">
                      <a16:colId xmlns:a16="http://schemas.microsoft.com/office/drawing/2014/main" val="20004"/>
                    </a:ext>
                  </a:extLst>
                </a:gridCol>
              </a:tblGrid>
              <a:tr h="428625">
                <a:tc>
                  <a:txBody>
                    <a:bodyPr/>
                    <a:lstStyle/>
                    <a:p>
                      <a:pPr algn="just">
                        <a:spcAft>
                          <a:spcPts val="0"/>
                        </a:spcAft>
                      </a:pPr>
                      <a:r>
                        <a:rPr lang="zh-CN" sz="2400" kern="100" dirty="0">
                          <a:latin typeface="Times New Roman"/>
                          <a:ea typeface="宋体"/>
                          <a:cs typeface="Times New Roman"/>
                        </a:rPr>
                        <a:t>页号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块号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装入时间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上次引用时间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Times New Roman"/>
                          <a:ea typeface="宋体"/>
                          <a:cs typeface="Times New Roman"/>
                        </a:rPr>
                        <a:t>访问记数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pPr algn="just">
                        <a:spcAft>
                          <a:spcPts val="0"/>
                        </a:spcAft>
                      </a:pPr>
                      <a:r>
                        <a:rPr lang="en-US" sz="2400" kern="100">
                          <a:latin typeface="Times New Roman"/>
                          <a:ea typeface="宋体"/>
                          <a:cs typeface="Times New Roman"/>
                        </a:rPr>
                        <a:t>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7</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126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279</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625">
                <a:tc>
                  <a:txBody>
                    <a:bodyPr/>
                    <a:lstStyle/>
                    <a:p>
                      <a:pPr algn="just">
                        <a:spcAft>
                          <a:spcPts val="0"/>
                        </a:spcAft>
                      </a:pPr>
                      <a:r>
                        <a:rPr lang="en-US" sz="2400" kern="100">
                          <a:latin typeface="Times New Roman"/>
                          <a:ea typeface="宋体"/>
                          <a:cs typeface="Times New Roman"/>
                        </a:rPr>
                        <a:t>1</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4</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230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260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625">
                <a:tc>
                  <a:txBody>
                    <a:bodyPr/>
                    <a:lstStyle/>
                    <a:p>
                      <a:pPr algn="just">
                        <a:spcAft>
                          <a:spcPts val="0"/>
                        </a:spcAft>
                      </a:pP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120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272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1</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625">
                <a:tc>
                  <a:txBody>
                    <a:bodyPr/>
                    <a:lstStyle/>
                    <a:p>
                      <a:pPr algn="just">
                        <a:spcAft>
                          <a:spcPts val="0"/>
                        </a:spcAft>
                      </a:pPr>
                      <a:r>
                        <a:rPr lang="en-US" sz="2400" kern="100">
                          <a:latin typeface="Times New Roman"/>
                          <a:ea typeface="宋体"/>
                          <a:cs typeface="Times New Roman"/>
                        </a:rPr>
                        <a:t>3</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9</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160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280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3</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分页存储管理中的存储保护</a:t>
            </a:r>
          </a:p>
        </p:txBody>
      </p:sp>
      <p:sp>
        <p:nvSpPr>
          <p:cNvPr id="86019"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分页存储管理中的存储信息保护从两个方面来实现。</a:t>
            </a:r>
          </a:p>
          <a:p>
            <a:pPr eaLnBrk="1" hangingPunct="1"/>
            <a:r>
              <a:rPr lang="zh-CN" altLang="en-US">
                <a:latin typeface="Franklin Gothic Book" pitchFamily="34" charset="0"/>
                <a:ea typeface="黑体" pitchFamily="2" charset="-122"/>
              </a:rPr>
              <a:t>一、在分离程序地址的页号和页内地址时判别访问是否合法，若产生的页号满足下式为合法：</a:t>
            </a:r>
          </a:p>
          <a:p>
            <a:pPr lvl="1" eaLnBrk="1" hangingPunct="1"/>
            <a:r>
              <a:rPr lang="en-US" altLang="zh-CN">
                <a:latin typeface="Franklin Gothic Book" pitchFamily="34" charset="0"/>
                <a:ea typeface="黑体" pitchFamily="2" charset="-122"/>
              </a:rPr>
              <a:t>0 ≤</a:t>
            </a:r>
            <a:r>
              <a:rPr lang="zh-CN" altLang="en-US">
                <a:latin typeface="Franklin Gothic Book" pitchFamily="34" charset="0"/>
                <a:ea typeface="黑体" pitchFamily="2" charset="-122"/>
              </a:rPr>
              <a:t>页号</a:t>
            </a:r>
            <a:r>
              <a:rPr lang="en-US" altLang="zh-CN">
                <a:latin typeface="Franklin Gothic Book" pitchFamily="34" charset="0"/>
                <a:ea typeface="黑体" pitchFamily="2" charset="-122"/>
              </a:rPr>
              <a:t>&lt;</a:t>
            </a:r>
            <a:r>
              <a:rPr lang="zh-CN" altLang="en-US">
                <a:latin typeface="Franklin Gothic Book" pitchFamily="34" charset="0"/>
                <a:ea typeface="黑体" pitchFamily="2" charset="-122"/>
              </a:rPr>
              <a:t>程序地址空间的页数</a:t>
            </a:r>
          </a:p>
          <a:p>
            <a:pPr lvl="1" eaLnBrk="1" hangingPunct="1"/>
            <a:r>
              <a:rPr lang="zh-CN" altLang="en-US">
                <a:latin typeface="Franklin Gothic Book" pitchFamily="34" charset="0"/>
                <a:ea typeface="黑体" pitchFamily="2" charset="-122"/>
              </a:rPr>
              <a:t>上述判断由硬件自动做，若不合法，硬件产生越界中断，由操作系统的越界中断处理程序进行处理</a:t>
            </a:r>
          </a:p>
        </p:txBody>
      </p:sp>
      <p:sp>
        <p:nvSpPr>
          <p:cNvPr id="86020" name="Rectangle 3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6021" name="Text Box 3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22" name="Rectangle 3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6023"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24"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25" name="Text Box 3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26" name="Text Box 38"/>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6027" name="Text Box 39"/>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6028" name="Rectangle 4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6029" name="Text Box 4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30" name="Rectangle 4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6031"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32"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33" name="Text Box 4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34" name="Text Box 46"/>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6035" name="Text Box 4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6036" name="Text Box 4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6037" name="Text Box 49"/>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6038" name="Rectangle 50"/>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6039" name="Text Box 5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40" name="Rectangle 52"/>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6041"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42"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43" name="Text Box 5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6044" name="Text Box 56"/>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6045" name="Text Box 57"/>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6046" name="Text Box 58"/>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6047" name="Text Box 59"/>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6048" name="Text Box 60"/>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6049" name="Text Box 61"/>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6050" name="Text Box 62"/>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5.4.4  </a:t>
            </a:r>
            <a:r>
              <a:rPr lang="zh-CN" altLang="en-US" sz="1800" b="1">
                <a:solidFill>
                  <a:srgbClr val="9E9EBE"/>
                </a:solidFill>
                <a:latin typeface="Times New Roman" pitchFamily="18" charset="0"/>
              </a:rPr>
              <a:t>请求页式管理中的置换算法</a:t>
            </a:r>
          </a:p>
        </p:txBody>
      </p:sp>
      <p:sp>
        <p:nvSpPr>
          <p:cNvPr id="86051" name="Text Box 63"/>
          <p:cNvSpPr txBox="1">
            <a:spLocks noChangeArrowheads="1"/>
          </p:cNvSpPr>
          <p:nvPr/>
        </p:nvSpPr>
        <p:spPr bwMode="auto">
          <a:xfrm>
            <a:off x="-71438" y="50847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5.4.5 </a:t>
            </a:r>
            <a:r>
              <a:rPr lang="zh-CN" altLang="en-US" sz="1800" b="1">
                <a:solidFill>
                  <a:srgbClr val="C00000"/>
                </a:solidFill>
                <a:latin typeface="Times New Roman" pitchFamily="18" charset="0"/>
              </a:rPr>
              <a:t>存储保护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页式管理的地址结构</a:t>
            </a:r>
          </a:p>
        </p:txBody>
      </p:sp>
      <p:sp>
        <p:nvSpPr>
          <p:cNvPr id="22531" name="Rectangle 3"/>
          <p:cNvSpPr>
            <a:spLocks noGrp="1"/>
          </p:cNvSpPr>
          <p:nvPr>
            <p:ph type="body" idx="4294967295"/>
          </p:nvPr>
        </p:nvSpPr>
        <p:spPr>
          <a:xfrm>
            <a:off x="1258888" y="3500438"/>
            <a:ext cx="7885112" cy="1295400"/>
          </a:xfrm>
        </p:spPr>
        <p:txBody>
          <a:bodyPr/>
          <a:lstStyle/>
          <a:p>
            <a:pPr eaLnBrk="1" hangingPunct="1"/>
            <a:r>
              <a:rPr kumimoji="1" lang="zh-CN" altLang="en-US" sz="2800">
                <a:solidFill>
                  <a:srgbClr val="333399"/>
                </a:solidFill>
                <a:latin typeface="Franklin Gothic Book" pitchFamily="34" charset="0"/>
                <a:ea typeface="黑体" pitchFamily="2" charset="-122"/>
              </a:rPr>
              <a:t>在这个</a:t>
            </a:r>
            <a:r>
              <a:rPr kumimoji="1" lang="en-US" altLang="zh-CN" sz="2800">
                <a:solidFill>
                  <a:srgbClr val="333399"/>
                </a:solidFill>
                <a:latin typeface="Franklin Gothic Book" pitchFamily="34" charset="0"/>
                <a:ea typeface="黑体" pitchFamily="2" charset="-122"/>
              </a:rPr>
              <a:t>20</a:t>
            </a:r>
            <a:r>
              <a:rPr kumimoji="1" lang="zh-CN" altLang="en-US" sz="2800">
                <a:solidFill>
                  <a:srgbClr val="333399"/>
                </a:solidFill>
                <a:latin typeface="Franklin Gothic Book" pitchFamily="34" charset="0"/>
                <a:ea typeface="黑体" pitchFamily="2" charset="-122"/>
              </a:rPr>
              <a:t>位</a:t>
            </a:r>
            <a:r>
              <a:rPr kumimoji="1" lang="zh-CN" altLang="en-US" sz="2800">
                <a:solidFill>
                  <a:srgbClr val="C00000"/>
                </a:solidFill>
                <a:latin typeface="Franklin Gothic Book" pitchFamily="34" charset="0"/>
                <a:ea typeface="黑体" pitchFamily="2" charset="-122"/>
              </a:rPr>
              <a:t>地址结构</a:t>
            </a:r>
            <a:r>
              <a:rPr kumimoji="1" lang="zh-CN" altLang="en-US" sz="2800">
                <a:solidFill>
                  <a:srgbClr val="333399"/>
                </a:solidFill>
                <a:latin typeface="Franklin Gothic Book" pitchFamily="34" charset="0"/>
                <a:ea typeface="黑体" pitchFamily="2" charset="-122"/>
              </a:rPr>
              <a:t>中，页号占</a:t>
            </a:r>
            <a:r>
              <a:rPr kumimoji="1" lang="en-US" altLang="zh-CN" sz="2800">
                <a:solidFill>
                  <a:srgbClr val="333399"/>
                </a:solidFill>
                <a:latin typeface="Franklin Gothic Book" pitchFamily="34" charset="0"/>
                <a:ea typeface="黑体" pitchFamily="2" charset="-122"/>
              </a:rPr>
              <a:t>10</a:t>
            </a:r>
            <a:r>
              <a:rPr kumimoji="1" lang="zh-CN" altLang="en-US" sz="2800">
                <a:solidFill>
                  <a:srgbClr val="333399"/>
                </a:solidFill>
                <a:latin typeface="Franklin Gothic Book" pitchFamily="34" charset="0"/>
                <a:ea typeface="黑体" pitchFamily="2" charset="-122"/>
              </a:rPr>
              <a:t>位、页内偏移量（也叫页内地址）占</a:t>
            </a:r>
            <a:r>
              <a:rPr kumimoji="1" lang="en-US" altLang="zh-CN" sz="2800">
                <a:solidFill>
                  <a:srgbClr val="333399"/>
                </a:solidFill>
                <a:latin typeface="Franklin Gothic Book" pitchFamily="34" charset="0"/>
                <a:ea typeface="黑体" pitchFamily="2" charset="-122"/>
              </a:rPr>
              <a:t>10</a:t>
            </a:r>
            <a:r>
              <a:rPr kumimoji="1" lang="zh-CN" altLang="en-US" sz="2800">
                <a:solidFill>
                  <a:srgbClr val="333399"/>
                </a:solidFill>
                <a:latin typeface="Franklin Gothic Book" pitchFamily="34" charset="0"/>
                <a:ea typeface="黑体" pitchFamily="2" charset="-122"/>
              </a:rPr>
              <a:t>位，页面大小为</a:t>
            </a:r>
            <a:r>
              <a:rPr kumimoji="1" lang="en-US" altLang="zh-CN" sz="2800">
                <a:solidFill>
                  <a:srgbClr val="333399"/>
                </a:solidFill>
                <a:latin typeface="Franklin Gothic Book" pitchFamily="34" charset="0"/>
                <a:ea typeface="黑体" pitchFamily="2" charset="-122"/>
              </a:rPr>
              <a:t>1KB</a:t>
            </a:r>
            <a:r>
              <a:rPr kumimoji="1" lang="zh-CN" altLang="en-US">
                <a:solidFill>
                  <a:srgbClr val="3333CC"/>
                </a:solidFill>
                <a:latin typeface="Franklin Gothic Book" pitchFamily="34" charset="0"/>
                <a:ea typeface="黑体" pitchFamily="2" charset="-122"/>
              </a:rPr>
              <a:t>。</a:t>
            </a:r>
            <a:endParaRPr lang="zh-CN" altLang="en-US">
              <a:latin typeface="Franklin Gothic Book" pitchFamily="34" charset="0"/>
              <a:ea typeface="黑体" pitchFamily="2" charset="-122"/>
            </a:endParaRPr>
          </a:p>
        </p:txBody>
      </p:sp>
      <p:sp>
        <p:nvSpPr>
          <p:cNvPr id="22532" name="Rectangle 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2533"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34" name="Rectangle 1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2535" name="Text Box 1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36" name="Text Box 1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37"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38" name="Text Box 14"/>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2539" name="Text Box 15"/>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2540" name="Rectangle 1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2541"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42" name="Rectangle 1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2543"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44" name="Text Box 2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45" name="Text Box 2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46" name="Text Box 22"/>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2547" name="Text Box 23"/>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2548" name="Text Box 24"/>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2549" name="Text Box 25"/>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2550" name="Rectangle 2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2551"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52" name="Rectangle 2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2553" name="Text Box 2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54" name="Text Box 3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55" name="Text Box 3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2556" name="Text Box 32"/>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2557" name="Text Box 33"/>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2558" name="Text Box 34"/>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2559" name="Text Box 35"/>
          <p:cNvSpPr txBox="1">
            <a:spLocks noChangeArrowheads="1"/>
          </p:cNvSpPr>
          <p:nvPr/>
        </p:nvSpPr>
        <p:spPr bwMode="auto">
          <a:xfrm>
            <a:off x="0" y="2276475"/>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pic>
        <p:nvPicPr>
          <p:cNvPr id="22560"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916113"/>
            <a:ext cx="665956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具有内存保护的地址变换</a:t>
            </a:r>
          </a:p>
        </p:txBody>
      </p:sp>
      <p:graphicFrame>
        <p:nvGraphicFramePr>
          <p:cNvPr id="87043" name="Object 4"/>
          <p:cNvGraphicFramePr>
            <a:graphicFrameLocks noGrp="1" noChangeAspect="1"/>
          </p:cNvGraphicFramePr>
          <p:nvPr>
            <p:ph idx="4294967295"/>
          </p:nvPr>
        </p:nvGraphicFramePr>
        <p:xfrm>
          <a:off x="1619250" y="1989138"/>
          <a:ext cx="7127875" cy="4454525"/>
        </p:xfrm>
        <a:graphic>
          <a:graphicData uri="http://schemas.openxmlformats.org/presentationml/2006/ole">
            <mc:AlternateContent xmlns:mc="http://schemas.openxmlformats.org/markup-compatibility/2006">
              <mc:Choice xmlns:v="urn:schemas-microsoft-com:vml" Requires="v">
                <p:oleObj spid="_x0000_s87085" name="VISIO" r:id="rId3" imgW="3566160" imgH="2225040" progId="Visio.Drawing.4">
                  <p:embed/>
                </p:oleObj>
              </mc:Choice>
              <mc:Fallback>
                <p:oleObj name="VISIO" r:id="rId3" imgW="3566160" imgH="222504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89138"/>
                        <a:ext cx="7127875"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4" name="Rectangle 7"/>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7045"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46" name="Rectangle 9"/>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7047"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48" name="Text Box 1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49" name="Text Box 1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50" name="Text Box 13"/>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7051" name="Text Box 14"/>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7052" name="Rectangle 1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7053"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54" name="Rectangle 1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7055"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56" name="Text Box 1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57" name="Text Box 2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58" name="Text Box 21"/>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7059" name="Text Box 22"/>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7060" name="Text Box 23"/>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7061" name="Text Box 24"/>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7062" name="Rectangle 2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7063"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64" name="Rectangle 2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7065"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66" name="Text Box 2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67" name="Text Box 3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7068" name="Text Box 31"/>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7069" name="Text Box 32"/>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7070" name="Text Box 33"/>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7071" name="Text Box 34"/>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7072" name="Text Box 35"/>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7073" name="Text Box 36"/>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7074" name="Text Box 37"/>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5.4.4  </a:t>
            </a:r>
            <a:r>
              <a:rPr lang="zh-CN" altLang="en-US" sz="1800" b="1">
                <a:solidFill>
                  <a:srgbClr val="9E9EBE"/>
                </a:solidFill>
                <a:latin typeface="Times New Roman" pitchFamily="18" charset="0"/>
              </a:rPr>
              <a:t>请求页式管理中的置换算法</a:t>
            </a:r>
          </a:p>
        </p:txBody>
      </p:sp>
      <p:sp>
        <p:nvSpPr>
          <p:cNvPr id="87075" name="Text Box 38"/>
          <p:cNvSpPr txBox="1">
            <a:spLocks noChangeArrowheads="1"/>
          </p:cNvSpPr>
          <p:nvPr/>
        </p:nvSpPr>
        <p:spPr bwMode="auto">
          <a:xfrm>
            <a:off x="-71438" y="50847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5.4.5 </a:t>
            </a:r>
            <a:r>
              <a:rPr lang="zh-CN" altLang="en-US" sz="1800" b="1">
                <a:solidFill>
                  <a:srgbClr val="C00000"/>
                </a:solidFill>
                <a:latin typeface="Times New Roman" pitchFamily="18" charset="0"/>
              </a:rPr>
              <a:t>存储保护</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分页存储管理中的信息保护</a:t>
            </a:r>
          </a:p>
        </p:txBody>
      </p:sp>
      <p:sp>
        <p:nvSpPr>
          <p:cNvPr id="88067"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二、在页表中增加用于存取控制和存储保护的信息，当要访问某页时系统要根据该页的存取控制和存储保护信息检查访问是否合法。（主要用来判断访问是否越权）</a:t>
            </a:r>
          </a:p>
        </p:txBody>
      </p:sp>
      <p:sp>
        <p:nvSpPr>
          <p:cNvPr id="88068" name="Rectangle 58"/>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8069" name="Text Box 5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70" name="Rectangle 60"/>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8071" name="Text Box 6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72" name="Text Box 6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73" name="Text Box 6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74" name="Text Box 64"/>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8075" name="Text Box 65"/>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8076" name="Rectangle 6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8077" name="Text Box 6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78" name="Rectangle 6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8079" name="Text Box 6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80" name="Text Box 7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81" name="Text Box 7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82" name="Text Box 72"/>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8083" name="Text Box 73"/>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8084" name="Text Box 74"/>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8085" name="Text Box 75"/>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8086" name="Rectangle 76"/>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8087" name="Text Box 7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88" name="Rectangle 78"/>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8089" name="Text Box 7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90" name="Text Box 8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91" name="Text Box 81"/>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8092" name="Text Box 82"/>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8093" name="Text Box 83"/>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8094" name="Text Box 84"/>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8095" name="Text Box 85"/>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8096" name="Text Box 86"/>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8097" name="Text Box 87"/>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8098" name="Text Box 88"/>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5.4.4  </a:t>
            </a:r>
            <a:r>
              <a:rPr lang="zh-CN" altLang="en-US" sz="1800" b="1">
                <a:solidFill>
                  <a:srgbClr val="9E9EBE"/>
                </a:solidFill>
                <a:latin typeface="Times New Roman" pitchFamily="18" charset="0"/>
              </a:rPr>
              <a:t>请求页式管理中的置换算法</a:t>
            </a:r>
          </a:p>
        </p:txBody>
      </p:sp>
      <p:sp>
        <p:nvSpPr>
          <p:cNvPr id="88099" name="Text Box 89"/>
          <p:cNvSpPr txBox="1">
            <a:spLocks noChangeArrowheads="1"/>
          </p:cNvSpPr>
          <p:nvPr/>
        </p:nvSpPr>
        <p:spPr bwMode="auto">
          <a:xfrm>
            <a:off x="-71438" y="50847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5.4.5 </a:t>
            </a:r>
            <a:r>
              <a:rPr lang="zh-CN" altLang="en-US" sz="1800" b="1">
                <a:solidFill>
                  <a:srgbClr val="C00000"/>
                </a:solidFill>
                <a:latin typeface="Times New Roman" pitchFamily="18" charset="0"/>
              </a:rPr>
              <a:t>存储保护</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页式管理的优缺点</a:t>
            </a:r>
          </a:p>
        </p:txBody>
      </p:sp>
      <p:sp>
        <p:nvSpPr>
          <p:cNvPr id="89091" name="Rectangle 3"/>
          <p:cNvSpPr>
            <a:spLocks noGrp="1"/>
          </p:cNvSpPr>
          <p:nvPr>
            <p:ph type="body" idx="4294967295"/>
          </p:nvPr>
        </p:nvSpPr>
        <p:spPr>
          <a:xfrm>
            <a:off x="1258888" y="1412875"/>
            <a:ext cx="7885112" cy="5616575"/>
          </a:xfrm>
        </p:spPr>
        <p:txBody>
          <a:bodyPr/>
          <a:lstStyle/>
          <a:p>
            <a:pPr eaLnBrk="1" hangingPunct="1">
              <a:lnSpc>
                <a:spcPct val="90000"/>
              </a:lnSpc>
            </a:pPr>
            <a:r>
              <a:rPr lang="zh-CN" altLang="en-US" sz="2400">
                <a:latin typeface="Franklin Gothic Book" pitchFamily="34" charset="0"/>
                <a:ea typeface="黑体" pitchFamily="2" charset="-122"/>
              </a:rPr>
              <a:t>页式管理具有如下优点</a:t>
            </a:r>
          </a:p>
          <a:p>
            <a:pPr lvl="1" eaLnBrk="1" hangingPunct="1">
              <a:lnSpc>
                <a:spcPct val="90000"/>
              </a:lnSpc>
            </a:pPr>
            <a:r>
              <a:rPr lang="en-US" altLang="zh-CN" sz="2000" b="1">
                <a:latin typeface="Franklin Gothic Book" pitchFamily="34" charset="0"/>
                <a:ea typeface="黑体" pitchFamily="2" charset="-122"/>
              </a:rPr>
              <a:t>(1)</a:t>
            </a:r>
            <a:r>
              <a:rPr lang="zh-CN" altLang="en-US" sz="2000">
                <a:latin typeface="Franklin Gothic Book" pitchFamily="34" charset="0"/>
                <a:ea typeface="黑体" pitchFamily="2" charset="-122"/>
              </a:rPr>
              <a:t>由于它不要求作业或进程的程序段和数据在内存中连续存放，从而有效地解决了碎片问题。</a:t>
            </a:r>
          </a:p>
          <a:p>
            <a:pPr lvl="1" eaLnBrk="1" hangingPunct="1">
              <a:lnSpc>
                <a:spcPct val="90000"/>
              </a:lnSpc>
            </a:pPr>
            <a:r>
              <a:rPr lang="en-US" altLang="zh-CN" sz="2000" b="1">
                <a:latin typeface="Franklin Gothic Book" pitchFamily="34" charset="0"/>
                <a:ea typeface="黑体" pitchFamily="2" charset="-122"/>
              </a:rPr>
              <a:t>(2)</a:t>
            </a:r>
            <a:r>
              <a:rPr lang="zh-CN" altLang="en-US" sz="2000">
                <a:latin typeface="Franklin Gothic Book" pitchFamily="34" charset="0"/>
                <a:ea typeface="黑体" pitchFamily="2" charset="-122"/>
              </a:rPr>
              <a:t>动态页式管理提供了内存和外存统一管理的虚存实现方式，使用户可以利用的存储空间大大增加。这既提高了主存的利用率，又有利于组织多道程序执行。</a:t>
            </a:r>
          </a:p>
          <a:p>
            <a:pPr eaLnBrk="1" hangingPunct="1">
              <a:lnSpc>
                <a:spcPct val="90000"/>
              </a:lnSpc>
            </a:pPr>
            <a:r>
              <a:rPr lang="zh-CN" altLang="en-US" sz="2400">
                <a:latin typeface="Franklin Gothic Book" pitchFamily="34" charset="0"/>
                <a:ea typeface="黑体" pitchFamily="2" charset="-122"/>
              </a:rPr>
              <a:t>其主要缺点是：</a:t>
            </a:r>
          </a:p>
          <a:p>
            <a:pPr lvl="1" eaLnBrk="1" hangingPunct="1">
              <a:lnSpc>
                <a:spcPct val="90000"/>
              </a:lnSpc>
            </a:pPr>
            <a:r>
              <a:rPr lang="en-US" altLang="zh-CN" sz="2000" b="1">
                <a:latin typeface="Franklin Gothic Book" pitchFamily="34" charset="0"/>
                <a:ea typeface="黑体" pitchFamily="2" charset="-122"/>
              </a:rPr>
              <a:t>(1)</a:t>
            </a:r>
            <a:r>
              <a:rPr lang="zh-CN" altLang="en-US" sz="2000">
                <a:latin typeface="Franklin Gothic Book" pitchFamily="34" charset="0"/>
                <a:ea typeface="黑体" pitchFamily="2" charset="-122"/>
              </a:rPr>
              <a:t>要求有相应的硬件支持。例如地址变换机构，缺页中断的产生和选择淘汰页面等都要求有相应的硬件支持。这增加了机器成本。</a:t>
            </a:r>
          </a:p>
          <a:p>
            <a:pPr lvl="1" eaLnBrk="1" hangingPunct="1">
              <a:lnSpc>
                <a:spcPct val="90000"/>
              </a:lnSpc>
            </a:pPr>
            <a:r>
              <a:rPr lang="en-US" altLang="zh-CN" sz="2000" b="1">
                <a:latin typeface="Franklin Gothic Book" pitchFamily="34" charset="0"/>
                <a:ea typeface="黑体" pitchFamily="2" charset="-122"/>
              </a:rPr>
              <a:t>(2)</a:t>
            </a:r>
            <a:r>
              <a:rPr lang="zh-CN" altLang="en-US" sz="2000">
                <a:latin typeface="Franklin Gothic Book" pitchFamily="34" charset="0"/>
                <a:ea typeface="黑体" pitchFamily="2" charset="-122"/>
              </a:rPr>
              <a:t>增加了系统开销，例如缺页中断处理机</a:t>
            </a:r>
          </a:p>
          <a:p>
            <a:pPr lvl="1" eaLnBrk="1" hangingPunct="1">
              <a:lnSpc>
                <a:spcPct val="90000"/>
              </a:lnSpc>
            </a:pPr>
            <a:r>
              <a:rPr lang="en-US" altLang="zh-CN" sz="2000" b="1">
                <a:latin typeface="Franklin Gothic Book" pitchFamily="34" charset="0"/>
                <a:ea typeface="黑体" pitchFamily="2" charset="-122"/>
              </a:rPr>
              <a:t>(3)</a:t>
            </a:r>
            <a:r>
              <a:rPr lang="zh-CN" altLang="en-US" sz="2000">
                <a:latin typeface="Franklin Gothic Book" pitchFamily="34" charset="0"/>
                <a:ea typeface="黑体" pitchFamily="2" charset="-122"/>
              </a:rPr>
              <a:t>请求调页的算法如选择不当，有可能产生抖动现象。 </a:t>
            </a:r>
          </a:p>
          <a:p>
            <a:pPr lvl="1" eaLnBrk="1" hangingPunct="1">
              <a:lnSpc>
                <a:spcPct val="90000"/>
              </a:lnSpc>
            </a:pPr>
            <a:r>
              <a:rPr lang="en-US" altLang="zh-CN" sz="2000" b="1">
                <a:latin typeface="Franklin Gothic Book" pitchFamily="34" charset="0"/>
                <a:ea typeface="黑体" pitchFamily="2" charset="-122"/>
              </a:rPr>
              <a:t>(4)</a:t>
            </a:r>
            <a:r>
              <a:rPr lang="zh-CN" altLang="en-US" sz="2000">
                <a:latin typeface="Franklin Gothic Book" pitchFamily="34" charset="0"/>
                <a:ea typeface="黑体" pitchFamily="2" charset="-122"/>
              </a:rPr>
              <a:t>虽然消除了碎片，但每个作业或进程的最后一页内总有一部分空间得不到利用 果页面较大，则这一部分的损失仍然较大。 </a:t>
            </a:r>
          </a:p>
        </p:txBody>
      </p:sp>
      <p:sp>
        <p:nvSpPr>
          <p:cNvPr id="89092" name="Rectangle 4"/>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9093" name="Text Box 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094" name="Rectangle 6"/>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9095" name="Text Box 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096"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097"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098" name="Text Box 1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9099" name="Text Box 1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9100" name="Rectangle 1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9101" name="Text Box 1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02" name="Rectangle 1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9103" name="Text Box 1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04"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05"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06" name="Text Box 18"/>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89107" name="Text Box 19"/>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89108" name="Text Box 20"/>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89109" name="Text Box 21"/>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89110" name="Rectangle 22"/>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9111" name="Text Box 2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12" name="Rectangle 24"/>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89113" name="Text Box 2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14"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15"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89116" name="Text Box 28"/>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89117" name="Text Box 29"/>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89118" name="Text Box 30"/>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89119" name="Text Box 31"/>
          <p:cNvSpPr txBox="1">
            <a:spLocks noChangeArrowheads="1"/>
          </p:cNvSpPr>
          <p:nvPr/>
        </p:nvSpPr>
        <p:spPr bwMode="auto">
          <a:xfrm>
            <a:off x="-42863" y="31416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5.4.2 </a:t>
            </a:r>
            <a:r>
              <a:rPr lang="zh-CN" altLang="en-US" sz="1800" b="1">
                <a:solidFill>
                  <a:srgbClr val="9E9EBE"/>
                </a:solidFill>
                <a:latin typeface="Times New Roman" pitchFamily="18" charset="0"/>
              </a:rPr>
              <a:t>静态页式管理</a:t>
            </a:r>
          </a:p>
        </p:txBody>
      </p:sp>
      <p:sp>
        <p:nvSpPr>
          <p:cNvPr id="89120" name="Text Box 32"/>
          <p:cNvSpPr txBox="1">
            <a:spLocks noChangeArrowheads="1"/>
          </p:cNvSpPr>
          <p:nvPr/>
        </p:nvSpPr>
        <p:spPr bwMode="auto">
          <a:xfrm>
            <a:off x="-57150" y="2349500"/>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5.4.1 </a:t>
            </a:r>
            <a:r>
              <a:rPr lang="zh-CN" altLang="en-US" sz="1800" b="1">
                <a:solidFill>
                  <a:srgbClr val="9E9EBE"/>
                </a:solidFill>
                <a:latin typeface="Times New Roman" pitchFamily="18" charset="0"/>
              </a:rPr>
              <a:t>页式管理的基本原理</a:t>
            </a:r>
          </a:p>
        </p:txBody>
      </p:sp>
      <p:sp>
        <p:nvSpPr>
          <p:cNvPr id="89121" name="Text Box 33"/>
          <p:cNvSpPr txBox="1">
            <a:spLocks noChangeArrowheads="1"/>
          </p:cNvSpPr>
          <p:nvPr/>
        </p:nvSpPr>
        <p:spPr bwMode="auto">
          <a:xfrm>
            <a:off x="-66675" y="3716338"/>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5.4.3 </a:t>
            </a:r>
            <a:r>
              <a:rPr lang="zh-CN" altLang="en-US" sz="1800" b="1">
                <a:solidFill>
                  <a:srgbClr val="9E9EBE"/>
                </a:solidFill>
                <a:latin typeface="Times New Roman" pitchFamily="18" charset="0"/>
              </a:rPr>
              <a:t>动态页式管理</a:t>
            </a:r>
          </a:p>
        </p:txBody>
      </p:sp>
      <p:sp>
        <p:nvSpPr>
          <p:cNvPr id="89122" name="Text Box 34"/>
          <p:cNvSpPr txBox="1">
            <a:spLocks noChangeArrowheads="1"/>
          </p:cNvSpPr>
          <p:nvPr/>
        </p:nvSpPr>
        <p:spPr bwMode="auto">
          <a:xfrm>
            <a:off x="-71438" y="4249738"/>
            <a:ext cx="1403351"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5.4.4  </a:t>
            </a:r>
            <a:r>
              <a:rPr lang="zh-CN" altLang="en-US" sz="1800" b="1">
                <a:solidFill>
                  <a:srgbClr val="9E9EBE"/>
                </a:solidFill>
                <a:latin typeface="Times New Roman" pitchFamily="18" charset="0"/>
              </a:rPr>
              <a:t>请求页式管理中的置换算法</a:t>
            </a:r>
          </a:p>
        </p:txBody>
      </p:sp>
      <p:sp>
        <p:nvSpPr>
          <p:cNvPr id="89123" name="Text Box 35"/>
          <p:cNvSpPr txBox="1">
            <a:spLocks noChangeArrowheads="1"/>
          </p:cNvSpPr>
          <p:nvPr/>
        </p:nvSpPr>
        <p:spPr bwMode="auto">
          <a:xfrm>
            <a:off x="-71438" y="50847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5.4.5 </a:t>
            </a:r>
            <a:r>
              <a:rPr lang="zh-CN" altLang="en-US" sz="1800" b="1">
                <a:solidFill>
                  <a:srgbClr val="9E9EBE"/>
                </a:solidFill>
                <a:latin typeface="Times New Roman" pitchFamily="18" charset="0"/>
              </a:rPr>
              <a:t>存储保护</a:t>
            </a:r>
          </a:p>
        </p:txBody>
      </p:sp>
      <p:sp>
        <p:nvSpPr>
          <p:cNvPr id="89124" name="Text Box 36"/>
          <p:cNvSpPr txBox="1">
            <a:spLocks noChangeArrowheads="1"/>
          </p:cNvSpPr>
          <p:nvPr/>
        </p:nvSpPr>
        <p:spPr bwMode="auto">
          <a:xfrm>
            <a:off x="-71438" y="571976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5.4.6 </a:t>
            </a:r>
            <a:r>
              <a:rPr lang="zh-CN" altLang="en-US" sz="1800" b="1">
                <a:solidFill>
                  <a:srgbClr val="C00000"/>
                </a:solidFill>
                <a:latin typeface="Times New Roman" pitchFamily="18" charset="0"/>
              </a:rPr>
              <a:t>页式管理的优缺点</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395288" y="260350"/>
            <a:ext cx="8027987" cy="644525"/>
          </a:xfrm>
        </p:spPr>
        <p:txBody>
          <a:bodyPr/>
          <a:lstStyle/>
          <a:p>
            <a:pPr eaLnBrk="1" hangingPunct="1"/>
            <a:r>
              <a:rPr lang="zh-CN" altLang="en-US" sz="4000">
                <a:latin typeface="Franklin Gothic Medium" pitchFamily="34" charset="0"/>
                <a:ea typeface="微软雅黑" pitchFamily="34" charset="-122"/>
              </a:rPr>
              <a:t>内容安排</a:t>
            </a:r>
          </a:p>
        </p:txBody>
      </p:sp>
      <p:sp>
        <p:nvSpPr>
          <p:cNvPr id="90115" name="Rectangle 3"/>
          <p:cNvSpPr>
            <a:spLocks noGrp="1"/>
          </p:cNvSpPr>
          <p:nvPr>
            <p:ph type="body" idx="4294967295"/>
          </p:nvPr>
        </p:nvSpPr>
        <p:spPr>
          <a:xfrm>
            <a:off x="755650" y="1412875"/>
            <a:ext cx="8064500" cy="4967288"/>
          </a:xfrm>
        </p:spPr>
        <p:txBody>
          <a:bodyPr/>
          <a:lstStyle/>
          <a:p>
            <a:pPr eaLnBrk="1" hangingPunct="1"/>
            <a:r>
              <a:rPr lang="en-US" altLang="zh-CN">
                <a:solidFill>
                  <a:srgbClr val="333399"/>
                </a:solidFill>
                <a:latin typeface="Franklin Gothic Book" pitchFamily="34" charset="0"/>
                <a:ea typeface="黑体" pitchFamily="2" charset="-122"/>
              </a:rPr>
              <a:t>5.1 </a:t>
            </a:r>
            <a:r>
              <a:rPr lang="zh-CN" altLang="en-US">
                <a:solidFill>
                  <a:srgbClr val="333399"/>
                </a:solidFill>
                <a:latin typeface="Franklin Gothic Book" pitchFamily="34" charset="0"/>
                <a:ea typeface="黑体" pitchFamily="2" charset="-122"/>
              </a:rPr>
              <a:t>存储管理的功能</a:t>
            </a:r>
          </a:p>
          <a:p>
            <a:pPr eaLnBrk="1" hangingPunct="1"/>
            <a:r>
              <a:rPr lang="en-US" altLang="zh-CN">
                <a:solidFill>
                  <a:srgbClr val="333399"/>
                </a:solidFill>
                <a:latin typeface="Franklin Gothic Book" pitchFamily="34" charset="0"/>
                <a:ea typeface="黑体" pitchFamily="2" charset="-122"/>
              </a:rPr>
              <a:t>5.2 </a:t>
            </a:r>
            <a:r>
              <a:rPr lang="zh-CN" altLang="en-US">
                <a:solidFill>
                  <a:srgbClr val="333399"/>
                </a:solidFill>
                <a:latin typeface="Franklin Gothic Book" pitchFamily="34" charset="0"/>
                <a:ea typeface="黑体" pitchFamily="2" charset="-122"/>
              </a:rPr>
              <a:t>分区存储管理</a:t>
            </a:r>
          </a:p>
          <a:p>
            <a:pPr eaLnBrk="1" hangingPunct="1"/>
            <a:r>
              <a:rPr lang="en-US" altLang="zh-CN">
                <a:solidFill>
                  <a:srgbClr val="333399"/>
                </a:solidFill>
                <a:latin typeface="Franklin Gothic Book" pitchFamily="34" charset="0"/>
                <a:ea typeface="黑体" pitchFamily="2" charset="-122"/>
              </a:rPr>
              <a:t>5.3</a:t>
            </a:r>
            <a:r>
              <a:rPr lang="zh-CN" altLang="en-US">
                <a:solidFill>
                  <a:srgbClr val="333399"/>
                </a:solidFill>
                <a:latin typeface="Franklin Gothic Book" pitchFamily="34" charset="0"/>
                <a:ea typeface="黑体" pitchFamily="2" charset="-122"/>
              </a:rPr>
              <a:t> 覆盖与交换技术</a:t>
            </a:r>
          </a:p>
          <a:p>
            <a:pPr eaLnBrk="1" hangingPunct="1"/>
            <a:r>
              <a:rPr lang="en-US" altLang="zh-CN">
                <a:latin typeface="Franklin Gothic Book" pitchFamily="34" charset="0"/>
                <a:ea typeface="黑体" pitchFamily="2" charset="-122"/>
              </a:rPr>
              <a:t>5.4 </a:t>
            </a:r>
            <a:r>
              <a:rPr lang="zh-CN" altLang="en-US">
                <a:latin typeface="Franklin Gothic Book" pitchFamily="34" charset="0"/>
                <a:ea typeface="黑体" pitchFamily="2" charset="-122"/>
              </a:rPr>
              <a:t>页式管理</a:t>
            </a:r>
          </a:p>
          <a:p>
            <a:pPr eaLnBrk="1" hangingPunct="1"/>
            <a:r>
              <a:rPr lang="en-US" altLang="zh-CN">
                <a:solidFill>
                  <a:srgbClr val="C00000"/>
                </a:solidFill>
                <a:latin typeface="Franklin Gothic Book" pitchFamily="34" charset="0"/>
                <a:ea typeface="黑体" pitchFamily="2" charset="-122"/>
              </a:rPr>
              <a:t>5.5 </a:t>
            </a:r>
            <a:r>
              <a:rPr lang="zh-CN" altLang="en-US">
                <a:solidFill>
                  <a:srgbClr val="C00000"/>
                </a:solidFill>
                <a:latin typeface="Franklin Gothic Book" pitchFamily="34" charset="0"/>
                <a:ea typeface="黑体" pitchFamily="2" charset="-122"/>
              </a:rPr>
              <a:t>段式与段页式管理</a:t>
            </a:r>
          </a:p>
          <a:p>
            <a:pPr eaLnBrk="1" hangingPunct="1"/>
            <a:r>
              <a:rPr lang="en-US" altLang="zh-CN">
                <a:latin typeface="Franklin Gothic Book" pitchFamily="34" charset="0"/>
                <a:ea typeface="黑体" pitchFamily="2" charset="-122"/>
              </a:rPr>
              <a:t>5.6 </a:t>
            </a:r>
            <a:r>
              <a:rPr lang="zh-CN" altLang="en-US">
                <a:latin typeface="Franklin Gothic Book" pitchFamily="34" charset="0"/>
                <a:ea typeface="黑体" pitchFamily="2" charset="-122"/>
              </a:rPr>
              <a:t>局部性原理和抖动问题</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8"/>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2163"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引入段式存储管理的背景</a:t>
            </a:r>
          </a:p>
        </p:txBody>
      </p:sp>
      <p:sp>
        <p:nvSpPr>
          <p:cNvPr id="92164" name="Rectangle 3"/>
          <p:cNvSpPr>
            <a:spLocks noGrp="1"/>
          </p:cNvSpPr>
          <p:nvPr>
            <p:ph type="body" idx="4294967295"/>
          </p:nvPr>
        </p:nvSpPr>
        <p:spPr>
          <a:xfrm>
            <a:off x="1187450" y="1412875"/>
            <a:ext cx="7956550" cy="5445125"/>
          </a:xfrm>
        </p:spPr>
        <p:txBody>
          <a:bodyPr/>
          <a:lstStyle/>
          <a:p>
            <a:pPr eaLnBrk="1" hangingPunct="1">
              <a:lnSpc>
                <a:spcPct val="90000"/>
              </a:lnSpc>
            </a:pPr>
            <a:r>
              <a:rPr lang="zh-CN" altLang="en-US">
                <a:latin typeface="Franklin Gothic Book" pitchFamily="34" charset="0"/>
                <a:ea typeface="黑体" pitchFamily="2" charset="-122"/>
              </a:rPr>
              <a:t>在分页存储系统中，作业的地址空间是一维线性的，这破坏了程序内部天然的逻辑结构</a:t>
            </a:r>
          </a:p>
          <a:p>
            <a:pPr lvl="1" eaLnBrk="1" hangingPunct="1">
              <a:lnSpc>
                <a:spcPct val="90000"/>
              </a:lnSpc>
            </a:pPr>
            <a:r>
              <a:rPr lang="zh-CN" altLang="en-US">
                <a:solidFill>
                  <a:srgbClr val="000066"/>
                </a:solidFill>
                <a:latin typeface="Franklin Gothic Book" pitchFamily="34" charset="0"/>
                <a:ea typeface="黑体" pitchFamily="2" charset="-122"/>
              </a:rPr>
              <a:t>一个用户程序往往由几个程序段（主程序、子程序和函数）所组成，各个程序段的大小不同</a:t>
            </a:r>
          </a:p>
          <a:p>
            <a:pPr lvl="1" eaLnBrk="1" hangingPunct="1">
              <a:lnSpc>
                <a:spcPct val="90000"/>
              </a:lnSpc>
            </a:pPr>
            <a:r>
              <a:rPr lang="zh-CN" altLang="en-US">
                <a:solidFill>
                  <a:srgbClr val="000066"/>
                </a:solidFill>
                <a:latin typeface="Franklin Gothic Book" pitchFamily="34" charset="0"/>
                <a:ea typeface="黑体" pitchFamily="2" charset="-122"/>
              </a:rPr>
              <a:t>用户通过指定程序名或者数据块，来调用公共子程序或数据段</a:t>
            </a:r>
          </a:p>
          <a:p>
            <a:pPr eaLnBrk="1" hangingPunct="1">
              <a:lnSpc>
                <a:spcPct val="90000"/>
              </a:lnSpc>
            </a:pPr>
            <a:r>
              <a:rPr lang="zh-CN" altLang="en-US">
                <a:latin typeface="Franklin Gothic Book" pitchFamily="34" charset="0"/>
                <a:ea typeface="黑体" pitchFamily="2" charset="-122"/>
              </a:rPr>
              <a:t>引入分段存储管理方式，主要是为了满足用户和程序员的下述需要：</a:t>
            </a:r>
          </a:p>
          <a:p>
            <a:pPr lvl="1" eaLnBrk="1" hangingPunct="1">
              <a:lnSpc>
                <a:spcPct val="90000"/>
              </a:lnSpc>
            </a:pPr>
            <a:r>
              <a:rPr lang="en-US" altLang="zh-CN">
                <a:latin typeface="Franklin Gothic Book" pitchFamily="34" charset="0"/>
                <a:ea typeface="黑体" pitchFamily="2" charset="-122"/>
              </a:rPr>
              <a:t>1) </a:t>
            </a:r>
            <a:r>
              <a:rPr lang="zh-CN" altLang="en-US">
                <a:latin typeface="Franklin Gothic Book" pitchFamily="34" charset="0"/>
                <a:ea typeface="黑体" pitchFamily="2" charset="-122"/>
              </a:rPr>
              <a:t>方便编程</a:t>
            </a:r>
            <a:r>
              <a:rPr lang="en-US" altLang="zh-CN">
                <a:latin typeface="Franklin Gothic Book" pitchFamily="34" charset="0"/>
                <a:ea typeface="黑体" pitchFamily="2" charset="-122"/>
              </a:rPr>
              <a:t>2) </a:t>
            </a:r>
            <a:r>
              <a:rPr lang="zh-CN" altLang="en-US">
                <a:latin typeface="Franklin Gothic Book" pitchFamily="34" charset="0"/>
                <a:ea typeface="黑体" pitchFamily="2" charset="-122"/>
              </a:rPr>
              <a:t>信息共享</a:t>
            </a:r>
            <a:r>
              <a:rPr lang="en-US" altLang="zh-CN">
                <a:latin typeface="Franklin Gothic Book" pitchFamily="34" charset="0"/>
                <a:ea typeface="黑体" pitchFamily="2" charset="-122"/>
              </a:rPr>
              <a:t>3) </a:t>
            </a:r>
            <a:r>
              <a:rPr lang="zh-CN" altLang="en-US">
                <a:latin typeface="Franklin Gothic Book" pitchFamily="34" charset="0"/>
                <a:ea typeface="黑体" pitchFamily="2" charset="-122"/>
              </a:rPr>
              <a:t>信息保护</a:t>
            </a:r>
            <a:r>
              <a:rPr lang="en-US" altLang="zh-CN">
                <a:latin typeface="Franklin Gothic Book" pitchFamily="34" charset="0"/>
                <a:ea typeface="黑体" pitchFamily="2" charset="-122"/>
              </a:rPr>
              <a:t>4) </a:t>
            </a:r>
            <a:r>
              <a:rPr lang="zh-CN" altLang="en-US">
                <a:latin typeface="Franklin Gothic Book" pitchFamily="34" charset="0"/>
                <a:ea typeface="黑体" pitchFamily="2" charset="-122"/>
              </a:rPr>
              <a:t>动态增长</a:t>
            </a:r>
            <a:r>
              <a:rPr lang="en-US" altLang="zh-CN">
                <a:latin typeface="Franklin Gothic Book" pitchFamily="34" charset="0"/>
                <a:ea typeface="黑体" pitchFamily="2" charset="-122"/>
              </a:rPr>
              <a:t>5) </a:t>
            </a:r>
            <a:r>
              <a:rPr lang="zh-CN" altLang="en-US">
                <a:latin typeface="Franklin Gothic Book" pitchFamily="34" charset="0"/>
                <a:ea typeface="黑体" pitchFamily="2" charset="-122"/>
              </a:rPr>
              <a:t>动态链接</a:t>
            </a:r>
          </a:p>
        </p:txBody>
      </p:sp>
      <p:sp>
        <p:nvSpPr>
          <p:cNvPr id="92165" name="Text Box 37"/>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92166" name="Text Box 39"/>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2167" name="Text Box 40"/>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2168" name="Text Box 41"/>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2169" name="Text Box 42"/>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段式管理的基本思想</a:t>
            </a:r>
          </a:p>
        </p:txBody>
      </p:sp>
      <p:sp>
        <p:nvSpPr>
          <p:cNvPr id="93187" name="Rectangle 3"/>
          <p:cNvSpPr>
            <a:spLocks noGrp="1"/>
          </p:cNvSpPr>
          <p:nvPr>
            <p:ph type="body" idx="4294967295"/>
          </p:nvPr>
        </p:nvSpPr>
        <p:spPr>
          <a:xfrm>
            <a:off x="1116013" y="1412875"/>
            <a:ext cx="8027987" cy="3455988"/>
          </a:xfrm>
        </p:spPr>
        <p:txBody>
          <a:bodyPr/>
          <a:lstStyle/>
          <a:p>
            <a:pPr eaLnBrk="1" hangingPunct="1"/>
            <a:r>
              <a:rPr lang="zh-CN" altLang="en-US">
                <a:latin typeface="Franklin Gothic Book" pitchFamily="34" charset="0"/>
                <a:ea typeface="黑体" pitchFamily="2" charset="-122"/>
              </a:rPr>
              <a:t>一个用户程序往往由几个程序段（主程序、子程序和函数）所组成，当一个程序装入内存时，按段进行分配</a:t>
            </a:r>
          </a:p>
          <a:p>
            <a:pPr lvl="1" eaLnBrk="1" hangingPunct="1"/>
            <a:r>
              <a:rPr lang="zh-CN" altLang="en-US">
                <a:latin typeface="Franklin Gothic Book" pitchFamily="34" charset="0"/>
                <a:ea typeface="黑体" pitchFamily="2" charset="-122"/>
              </a:rPr>
              <a:t>这些段中的每一段在逻辑上都是完整的，因此每一段都是一组逻辑信息，</a:t>
            </a:r>
            <a:r>
              <a:rPr lang="zh-CN" altLang="en-US">
                <a:solidFill>
                  <a:srgbClr val="C00000"/>
                </a:solidFill>
                <a:latin typeface="Franklin Gothic Book" pitchFamily="34" charset="0"/>
                <a:ea typeface="黑体" pitchFamily="2" charset="-122"/>
              </a:rPr>
              <a:t>有自己的名字</a:t>
            </a:r>
            <a:r>
              <a:rPr lang="zh-CN" altLang="en-US">
                <a:latin typeface="Franklin Gothic Book" pitchFamily="34" charset="0"/>
                <a:ea typeface="黑体" pitchFamily="2" charset="-122"/>
              </a:rPr>
              <a:t>，且都有一段</a:t>
            </a:r>
            <a:r>
              <a:rPr lang="zh-CN" altLang="en-US">
                <a:solidFill>
                  <a:srgbClr val="C00000"/>
                </a:solidFill>
                <a:latin typeface="Franklin Gothic Book" pitchFamily="34" charset="0"/>
                <a:ea typeface="黑体" pitchFamily="2" charset="-122"/>
              </a:rPr>
              <a:t>连续的</a:t>
            </a:r>
            <a:r>
              <a:rPr lang="zh-CN" altLang="en-US">
                <a:latin typeface="Franklin Gothic Book" pitchFamily="34" charset="0"/>
                <a:ea typeface="黑体" pitchFamily="2" charset="-122"/>
              </a:rPr>
              <a:t>地址空间</a:t>
            </a:r>
          </a:p>
          <a:p>
            <a:pPr lvl="1" eaLnBrk="1" hangingPunct="1"/>
            <a:r>
              <a:rPr lang="zh-CN" altLang="en-US">
                <a:solidFill>
                  <a:srgbClr val="DB0BE5"/>
                </a:solidFill>
                <a:latin typeface="Franklin Gothic Book" pitchFamily="34" charset="0"/>
                <a:ea typeface="黑体" pitchFamily="2" charset="-122"/>
              </a:rPr>
              <a:t>而各个段之间可以离散存放</a:t>
            </a:r>
          </a:p>
        </p:txBody>
      </p:sp>
      <p:sp>
        <p:nvSpPr>
          <p:cNvPr id="93188"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3189" name="Text Box 5"/>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93190"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3191"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3192"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3193"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3194"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5.5.1  </a:t>
            </a:r>
            <a:r>
              <a:rPr lang="zh-CN" altLang="en-US" sz="1800" b="1">
                <a:solidFill>
                  <a:srgbClr val="C00000"/>
                </a:solidFill>
                <a:latin typeface="Times New Roman" pitchFamily="18" charset="0"/>
              </a:rPr>
              <a:t>段式管理的基本思想</a:t>
            </a:r>
          </a:p>
        </p:txBody>
      </p:sp>
      <p:pic>
        <p:nvPicPr>
          <p:cNvPr id="9319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829175"/>
            <a:ext cx="446563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116013" y="260350"/>
            <a:ext cx="8027987" cy="1143000"/>
          </a:xfrm>
        </p:spPr>
        <p:txBody>
          <a:bodyPr/>
          <a:lstStyle/>
          <a:p>
            <a:pPr eaLnBrk="1" hangingPunct="1"/>
            <a:r>
              <a:rPr kumimoji="1" lang="zh-CN" altLang="en-US" sz="4000">
                <a:latin typeface="Franklin Gothic Medium" pitchFamily="34" charset="0"/>
                <a:ea typeface="微软雅黑" pitchFamily="34" charset="-122"/>
              </a:rPr>
              <a:t>段式存储管理的基本思想</a:t>
            </a:r>
            <a:r>
              <a:rPr kumimoji="1" lang="en-US" altLang="zh-CN" sz="4000">
                <a:latin typeface="Franklin Gothic Medium" pitchFamily="34" charset="0"/>
                <a:ea typeface="微软雅黑" pitchFamily="34" charset="-122"/>
              </a:rPr>
              <a:t>-</a:t>
            </a:r>
            <a:r>
              <a:rPr kumimoji="1" lang="zh-CN" altLang="en-US" sz="4000">
                <a:latin typeface="Franklin Gothic Medium" pitchFamily="34" charset="0"/>
                <a:ea typeface="微软雅黑" pitchFamily="34" charset="-122"/>
              </a:rPr>
              <a:t>用户空间</a:t>
            </a:r>
          </a:p>
        </p:txBody>
      </p:sp>
      <p:sp>
        <p:nvSpPr>
          <p:cNvPr id="94211" name="Rectangle 3"/>
          <p:cNvSpPr>
            <a:spLocks noGrp="1"/>
          </p:cNvSpPr>
          <p:nvPr>
            <p:ph type="body" sz="half" idx="4294967295"/>
          </p:nvPr>
        </p:nvSpPr>
        <p:spPr>
          <a:xfrm>
            <a:off x="1187450" y="1268413"/>
            <a:ext cx="7777163" cy="4105275"/>
          </a:xfrm>
        </p:spPr>
        <p:txBody>
          <a:bodyPr/>
          <a:lstStyle/>
          <a:p>
            <a:pPr eaLnBrk="1" hangingPunct="1"/>
            <a:r>
              <a:rPr lang="zh-CN" altLang="en-US" sz="2800">
                <a:latin typeface="Franklin Gothic Book" pitchFamily="34" charset="0"/>
                <a:ea typeface="黑体" pitchFamily="2" charset="-122"/>
              </a:rPr>
              <a:t>按程序自身的逻辑关系划分为若干个程序段</a:t>
            </a:r>
          </a:p>
          <a:p>
            <a:pPr lvl="1" eaLnBrk="1" hangingPunct="1"/>
            <a:r>
              <a:rPr lang="zh-CN" altLang="en-US" sz="2400">
                <a:latin typeface="Franklin Gothic Book" pitchFamily="34" charset="0"/>
                <a:ea typeface="黑体" pitchFamily="2" charset="-122"/>
              </a:rPr>
              <a:t>每个程序段都有一个段名，且有一个段号。段号从</a:t>
            </a:r>
            <a:r>
              <a:rPr lang="en-US" altLang="zh-CN" sz="2400">
                <a:latin typeface="Franklin Gothic Book" pitchFamily="34" charset="0"/>
                <a:ea typeface="黑体" pitchFamily="2" charset="-122"/>
              </a:rPr>
              <a:t>0</a:t>
            </a:r>
            <a:r>
              <a:rPr lang="zh-CN" altLang="en-US" sz="2400">
                <a:latin typeface="Franklin Gothic Book" pitchFamily="34" charset="0"/>
                <a:ea typeface="黑体" pitchFamily="2" charset="-122"/>
              </a:rPr>
              <a:t>开始，每一段段内也从</a:t>
            </a:r>
            <a:r>
              <a:rPr lang="en-US" altLang="zh-CN" sz="2400">
                <a:latin typeface="Franklin Gothic Book" pitchFamily="34" charset="0"/>
                <a:ea typeface="黑体" pitchFamily="2" charset="-122"/>
              </a:rPr>
              <a:t>0</a:t>
            </a:r>
            <a:r>
              <a:rPr lang="zh-CN" altLang="en-US" sz="2400">
                <a:latin typeface="Franklin Gothic Book" pitchFamily="34" charset="0"/>
                <a:ea typeface="黑体" pitchFamily="2" charset="-122"/>
              </a:rPr>
              <a:t>开始编址</a:t>
            </a:r>
            <a:r>
              <a:rPr lang="en-US" altLang="zh-CN" sz="2400">
                <a:latin typeface="Franklin Gothic Book" pitchFamily="34" charset="0"/>
                <a:ea typeface="黑体" pitchFamily="2" charset="-122"/>
              </a:rPr>
              <a:t>; </a:t>
            </a:r>
          </a:p>
          <a:p>
            <a:pPr lvl="1" eaLnBrk="1" hangingPunct="1"/>
            <a:r>
              <a:rPr lang="zh-CN" altLang="en-US" sz="2400">
                <a:latin typeface="Franklin Gothic Book" pitchFamily="34" charset="0"/>
                <a:ea typeface="黑体" pitchFamily="2" charset="-122"/>
              </a:rPr>
              <a:t>每个段定义一组逻辑上完整的程序或数据</a:t>
            </a:r>
          </a:p>
          <a:p>
            <a:pPr lvl="1" eaLnBrk="1" hangingPunct="1"/>
            <a:r>
              <a:rPr lang="zh-CN" altLang="en-US" sz="2400">
                <a:latin typeface="Franklin Gothic Book" pitchFamily="34" charset="0"/>
                <a:ea typeface="黑体" pitchFamily="2" charset="-122"/>
              </a:rPr>
              <a:t>每个段是一个首地址为零的，连续的一维线性空间</a:t>
            </a:r>
          </a:p>
          <a:p>
            <a:pPr lvl="1" eaLnBrk="1" hangingPunct="1"/>
            <a:r>
              <a:rPr lang="zh-CN" altLang="en-US" sz="2400">
                <a:latin typeface="Franklin Gothic Book" pitchFamily="34" charset="0"/>
                <a:ea typeface="黑体" pitchFamily="2" charset="-122"/>
              </a:rPr>
              <a:t>根据需要，段长可动态增长</a:t>
            </a:r>
            <a:endParaRPr lang="zh-CN" altLang="en-US" sz="2000">
              <a:latin typeface="Franklin Gothic Book" pitchFamily="34" charset="0"/>
              <a:ea typeface="黑体" pitchFamily="2" charset="-122"/>
            </a:endParaRPr>
          </a:p>
          <a:p>
            <a:pPr eaLnBrk="1" hangingPunct="1"/>
            <a:r>
              <a:rPr lang="zh-CN" altLang="en-US" sz="2800">
                <a:latin typeface="Franklin Gothic Book" pitchFamily="34" charset="0"/>
                <a:ea typeface="黑体" pitchFamily="2" charset="-122"/>
              </a:rPr>
              <a:t>逻辑地址</a:t>
            </a:r>
          </a:p>
          <a:p>
            <a:pPr lvl="1" eaLnBrk="1" hangingPunct="1"/>
            <a:r>
              <a:rPr lang="zh-CN" altLang="en-US" sz="2400">
                <a:latin typeface="Franklin Gothic Book" pitchFamily="34" charset="0"/>
                <a:ea typeface="黑体" pitchFamily="2" charset="-122"/>
              </a:rPr>
              <a:t>用段号和段内地址构成一个如图所示的二维地址空间。它表示程序最多为</a:t>
            </a:r>
            <a:r>
              <a:rPr lang="en-US" altLang="zh-CN" sz="2400">
                <a:latin typeface="Franklin Gothic Book" pitchFamily="34" charset="0"/>
                <a:ea typeface="黑体" pitchFamily="2" charset="-122"/>
              </a:rPr>
              <a:t>256</a:t>
            </a:r>
            <a:r>
              <a:rPr lang="zh-CN" altLang="en-US" sz="2400">
                <a:latin typeface="Franklin Gothic Book" pitchFamily="34" charset="0"/>
                <a:ea typeface="黑体" pitchFamily="2" charset="-122"/>
              </a:rPr>
              <a:t>段，段最大长度为</a:t>
            </a:r>
            <a:r>
              <a:rPr lang="en-US" altLang="zh-CN" sz="2400">
                <a:latin typeface="Franklin Gothic Book" pitchFamily="34" charset="0"/>
                <a:ea typeface="黑体" pitchFamily="2" charset="-122"/>
              </a:rPr>
              <a:t>64 KB</a:t>
            </a:r>
            <a:endParaRPr lang="zh-CN" altLang="en-US" sz="2400">
              <a:latin typeface="Franklin Gothic Book" pitchFamily="34" charset="0"/>
              <a:ea typeface="黑体" pitchFamily="2" charset="-122"/>
            </a:endParaRPr>
          </a:p>
        </p:txBody>
      </p:sp>
      <p:grpSp>
        <p:nvGrpSpPr>
          <p:cNvPr id="2" name="Group 15"/>
          <p:cNvGrpSpPr>
            <a:grpSpLocks/>
          </p:cNvGrpSpPr>
          <p:nvPr/>
        </p:nvGrpSpPr>
        <p:grpSpPr bwMode="auto">
          <a:xfrm>
            <a:off x="3132138" y="5013325"/>
            <a:ext cx="5638800" cy="2062163"/>
            <a:chOff x="1020" y="1888"/>
            <a:chExt cx="3552" cy="1299"/>
          </a:xfrm>
        </p:grpSpPr>
        <p:graphicFrame>
          <p:nvGraphicFramePr>
            <p:cNvPr id="94221" name="Object 16"/>
            <p:cNvGraphicFramePr>
              <a:graphicFrameLocks noChangeAspect="1"/>
            </p:cNvGraphicFramePr>
            <p:nvPr/>
          </p:nvGraphicFramePr>
          <p:xfrm>
            <a:off x="1020" y="2115"/>
            <a:ext cx="3552" cy="1072"/>
          </p:xfrm>
          <a:graphic>
            <a:graphicData uri="http://schemas.openxmlformats.org/presentationml/2006/ole">
              <mc:AlternateContent xmlns:mc="http://schemas.openxmlformats.org/markup-compatibility/2006">
                <mc:Choice xmlns:v="urn:schemas-microsoft-com:vml" Requires="v">
                  <p:oleObj spid="_x0000_s94233" name="Visio" r:id="rId3" imgW="1742531" imgH="525885" progId="Visio.Drawing.6">
                    <p:embed/>
                  </p:oleObj>
                </mc:Choice>
                <mc:Fallback>
                  <p:oleObj name="Visio" r:id="rId3" imgW="1742531" imgH="525885" progId="Visio.Drawing.6">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2115"/>
                          <a:ext cx="3552"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22" name="Text Box 17"/>
            <p:cNvSpPr txBox="1">
              <a:spLocks noChangeArrowheads="1"/>
            </p:cNvSpPr>
            <p:nvPr/>
          </p:nvSpPr>
          <p:spPr bwMode="auto">
            <a:xfrm>
              <a:off x="2381" y="1888"/>
              <a:ext cx="99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lnSpc>
                  <a:spcPct val="110000"/>
                </a:lnSpc>
                <a:spcBef>
                  <a:spcPct val="50000"/>
                </a:spcBef>
                <a:buClr>
                  <a:srgbClr val="FF0000"/>
                </a:buClr>
                <a:buSzTx/>
                <a:buFont typeface="Wingdings" pitchFamily="2" charset="2"/>
                <a:buNone/>
              </a:pPr>
              <a:r>
                <a:rPr kumimoji="1" lang="zh-CN" altLang="en-US" sz="2400" b="1">
                  <a:solidFill>
                    <a:schemeClr val="folHlink"/>
                  </a:solidFill>
                  <a:latin typeface="仿宋_GB2312" pitchFamily="49" charset="-122"/>
                  <a:ea typeface="仿宋_GB2312" pitchFamily="49" charset="-122"/>
                </a:rPr>
                <a:t>逻辑地址</a:t>
              </a:r>
            </a:p>
          </p:txBody>
        </p:sp>
        <p:sp>
          <p:nvSpPr>
            <p:cNvPr id="94223" name="AutoShape 18"/>
            <p:cNvSpPr>
              <a:spLocks/>
            </p:cNvSpPr>
            <p:nvPr/>
          </p:nvSpPr>
          <p:spPr bwMode="auto">
            <a:xfrm rot="5400000">
              <a:off x="2699" y="617"/>
              <a:ext cx="226" cy="3402"/>
            </a:xfrm>
            <a:prstGeom prst="leftBrace">
              <a:avLst>
                <a:gd name="adj1" fmla="val 125442"/>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grpSp>
      <p:sp>
        <p:nvSpPr>
          <p:cNvPr id="94213" name="Rectangle 19"/>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4214" name="Text Box 20"/>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94215" name="Text Box 21"/>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4216" name="Text Box 22"/>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4217" name="Text Box 23"/>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4218" name="Text Box 24"/>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4219" name="Text Box 25"/>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94220" name="Text Box 26"/>
          <p:cNvSpPr txBox="1">
            <a:spLocks noChangeArrowheads="1"/>
          </p:cNvSpPr>
          <p:nvPr/>
        </p:nvSpPr>
        <p:spPr bwMode="auto">
          <a:xfrm>
            <a:off x="-79375" y="34845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1116013" y="260350"/>
            <a:ext cx="8027987" cy="1143000"/>
          </a:xfrm>
        </p:spPr>
        <p:txBody>
          <a:bodyPr/>
          <a:lstStyle/>
          <a:p>
            <a:pPr eaLnBrk="1" hangingPunct="1"/>
            <a:r>
              <a:rPr lang="zh-CN" altLang="en-US" sz="4000">
                <a:latin typeface="Franklin Gothic Medium" pitchFamily="34" charset="0"/>
                <a:ea typeface="微软雅黑" pitchFamily="34" charset="-122"/>
              </a:rPr>
              <a:t>分段存储管理基本思想</a:t>
            </a:r>
            <a:r>
              <a:rPr lang="en-US" altLang="zh-CN" sz="4000">
                <a:latin typeface="Franklin Gothic Medium" pitchFamily="34" charset="0"/>
                <a:ea typeface="微软雅黑" pitchFamily="34" charset="-122"/>
              </a:rPr>
              <a:t>-</a:t>
            </a:r>
            <a:r>
              <a:rPr lang="zh-CN" altLang="en-US" sz="4000">
                <a:latin typeface="Franklin Gothic Medium" pitchFamily="34" charset="0"/>
                <a:ea typeface="微软雅黑" pitchFamily="34" charset="-122"/>
              </a:rPr>
              <a:t>内存划分</a:t>
            </a:r>
          </a:p>
        </p:txBody>
      </p:sp>
      <p:sp>
        <p:nvSpPr>
          <p:cNvPr id="95235"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内存空间被动态的划分为若干个长度不相同的区域，称为物理段，每个物理段由起始地址和长度确定。</a:t>
            </a:r>
            <a:r>
              <a:rPr lang="en-US" altLang="zh-CN">
                <a:latin typeface="Franklin Gothic Book" pitchFamily="34" charset="0"/>
                <a:ea typeface="黑体" pitchFamily="2" charset="-122"/>
              </a:rPr>
              <a:t>(</a:t>
            </a:r>
            <a:r>
              <a:rPr lang="zh-CN" altLang="en-US">
                <a:latin typeface="Franklin Gothic Book" pitchFamily="34" charset="0"/>
                <a:ea typeface="黑体" pitchFamily="2" charset="-122"/>
              </a:rPr>
              <a:t>物理内存的管理采用动态分区</a:t>
            </a:r>
            <a:r>
              <a:rPr lang="en-US" altLang="zh-CN">
                <a:latin typeface="Franklin Gothic Book" pitchFamily="34" charset="0"/>
                <a:ea typeface="黑体" pitchFamily="2" charset="-122"/>
              </a:rPr>
              <a:t>)</a:t>
            </a:r>
            <a:endParaRPr lang="zh-CN" altLang="en-US">
              <a:latin typeface="Franklin Gothic Book" pitchFamily="34" charset="0"/>
              <a:ea typeface="黑体" pitchFamily="2" charset="-122"/>
            </a:endParaRPr>
          </a:p>
        </p:txBody>
      </p:sp>
      <p:sp>
        <p:nvSpPr>
          <p:cNvPr id="95236"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5237" name="Text Box 5"/>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95238"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5239"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5240"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5241"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5242" name="Text Box 11"/>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95243" name="Text Box 12"/>
          <p:cNvSpPr txBox="1">
            <a:spLocks noChangeArrowheads="1"/>
          </p:cNvSpPr>
          <p:nvPr/>
        </p:nvSpPr>
        <p:spPr bwMode="auto">
          <a:xfrm>
            <a:off x="-79375" y="34845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1116013" y="260350"/>
            <a:ext cx="8027987" cy="1143000"/>
          </a:xfrm>
        </p:spPr>
        <p:txBody>
          <a:bodyPr/>
          <a:lstStyle/>
          <a:p>
            <a:pPr eaLnBrk="1" hangingPunct="1"/>
            <a:r>
              <a:rPr lang="zh-CN" altLang="en-US" sz="4000">
                <a:latin typeface="Franklin Gothic Medium" pitchFamily="34" charset="0"/>
                <a:ea typeface="微软雅黑" pitchFamily="34" charset="-122"/>
              </a:rPr>
              <a:t>分段存储管理基本思想</a:t>
            </a:r>
            <a:r>
              <a:rPr lang="en-US" altLang="zh-CN" sz="4000">
                <a:latin typeface="Franklin Gothic Medium" pitchFamily="34" charset="0"/>
                <a:ea typeface="微软雅黑" pitchFamily="34" charset="-122"/>
              </a:rPr>
              <a:t>-</a:t>
            </a:r>
            <a:r>
              <a:rPr lang="zh-CN" altLang="en-US" sz="4000">
                <a:latin typeface="Franklin Gothic Medium" pitchFamily="34" charset="0"/>
                <a:ea typeface="微软雅黑" pitchFamily="34" charset="-122"/>
              </a:rPr>
              <a:t>内存分配</a:t>
            </a:r>
          </a:p>
        </p:txBody>
      </p:sp>
      <p:sp>
        <p:nvSpPr>
          <p:cNvPr id="96259"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以段为单位分配内存，每一个段在内存中占据连续空间（内存随机分割，需要多少分配多少），但各段之间可以不连续存放</a:t>
            </a:r>
          </a:p>
        </p:txBody>
      </p:sp>
      <p:sp>
        <p:nvSpPr>
          <p:cNvPr id="96260"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6261" name="Text Box 5"/>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96262"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6263"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6264"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6265"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6266" name="Text Box 11"/>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96267" name="Text Box 12"/>
          <p:cNvSpPr txBox="1">
            <a:spLocks noChangeArrowheads="1"/>
          </p:cNvSpPr>
          <p:nvPr/>
        </p:nvSpPr>
        <p:spPr bwMode="auto">
          <a:xfrm>
            <a:off x="-57150" y="3502025"/>
            <a:ext cx="1266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段式管理的内存分配和释放</a:t>
            </a:r>
          </a:p>
        </p:txBody>
      </p:sp>
      <p:sp>
        <p:nvSpPr>
          <p:cNvPr id="97283" name="Rectangle 3"/>
          <p:cNvSpPr>
            <a:spLocks noGrp="1"/>
          </p:cNvSpPr>
          <p:nvPr>
            <p:ph type="body" idx="4294967295"/>
          </p:nvPr>
        </p:nvSpPr>
        <p:spPr>
          <a:xfrm>
            <a:off x="1116013" y="1412875"/>
            <a:ext cx="8027987" cy="4686300"/>
          </a:xfrm>
        </p:spPr>
        <p:txBody>
          <a:bodyPr/>
          <a:lstStyle/>
          <a:p>
            <a:pPr eaLnBrk="1" hangingPunct="1">
              <a:lnSpc>
                <a:spcPct val="90000"/>
              </a:lnSpc>
            </a:pPr>
            <a:r>
              <a:rPr lang="zh-CN" altLang="en-US">
                <a:latin typeface="Franklin Gothic Book" pitchFamily="34" charset="0"/>
                <a:ea typeface="黑体" pitchFamily="2" charset="-122"/>
              </a:rPr>
              <a:t>段式管理的内存分配与释放</a:t>
            </a:r>
            <a:r>
              <a:rPr lang="zh-CN" altLang="en-US">
                <a:solidFill>
                  <a:srgbClr val="C00000"/>
                </a:solidFill>
                <a:latin typeface="Franklin Gothic Book" pitchFamily="34" charset="0"/>
                <a:ea typeface="黑体" pitchFamily="2" charset="-122"/>
              </a:rPr>
              <a:t>在作业或进程的执行过程中动态进行</a:t>
            </a:r>
            <a:endParaRPr lang="zh-CN" altLang="en-US">
              <a:latin typeface="Franklin Gothic Book" pitchFamily="34" charset="0"/>
              <a:ea typeface="黑体" pitchFamily="2" charset="-122"/>
            </a:endParaRPr>
          </a:p>
          <a:p>
            <a:pPr eaLnBrk="1" hangingPunct="1">
              <a:lnSpc>
                <a:spcPct val="90000"/>
              </a:lnSpc>
            </a:pPr>
            <a:r>
              <a:rPr lang="zh-CN" altLang="en-US">
                <a:latin typeface="Franklin Gothic Book" pitchFamily="34" charset="0"/>
                <a:ea typeface="黑体" pitchFamily="2" charset="-122"/>
              </a:rPr>
              <a:t>进程对内存区的申请和释放可分为两种情况</a:t>
            </a:r>
          </a:p>
          <a:p>
            <a:pPr lvl="1" eaLnBrk="1" hangingPunct="1">
              <a:lnSpc>
                <a:spcPct val="90000"/>
              </a:lnSpc>
            </a:pPr>
            <a:r>
              <a:rPr lang="zh-CN" altLang="en-US">
                <a:latin typeface="Franklin Gothic Book" pitchFamily="34" charset="0"/>
                <a:ea typeface="黑体" pitchFamily="2" charset="-122"/>
              </a:rPr>
              <a:t>当进程要求调入某一段时，内存中有足够的空闲区满足该段的内存要求：采用和动态分区式管理相同的空闲区管理方法。</a:t>
            </a:r>
          </a:p>
          <a:p>
            <a:pPr lvl="1" eaLnBrk="1" hangingPunct="1">
              <a:lnSpc>
                <a:spcPct val="90000"/>
              </a:lnSpc>
            </a:pPr>
            <a:r>
              <a:rPr lang="zh-CN" altLang="en-US">
                <a:latin typeface="Franklin Gothic Book" pitchFamily="34" charset="0"/>
                <a:ea typeface="黑体" pitchFamily="2" charset="-122"/>
              </a:rPr>
              <a:t>内存中没有足够的空闲区满足该段的内存要求：根据给定的置换算法淘汰内存中在今后一段时间内不再被</a:t>
            </a:r>
            <a:r>
              <a:rPr lang="en-US" altLang="zh-CN">
                <a:latin typeface="Franklin Gothic Book" pitchFamily="34" charset="0"/>
                <a:ea typeface="黑体" pitchFamily="2" charset="-122"/>
              </a:rPr>
              <a:t>CPU</a:t>
            </a:r>
            <a:r>
              <a:rPr lang="zh-CN" altLang="en-US">
                <a:latin typeface="Franklin Gothic Book" pitchFamily="34" charset="0"/>
                <a:ea typeface="黑体" pitchFamily="2" charset="-122"/>
              </a:rPr>
              <a:t>访问的段</a:t>
            </a:r>
          </a:p>
        </p:txBody>
      </p:sp>
      <p:sp>
        <p:nvSpPr>
          <p:cNvPr id="97284"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7285" name="Text Box 5"/>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97286"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7287"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7288"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7289"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7290"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97291" name="Text Box 11"/>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页式管理的用户空间划分</a:t>
            </a:r>
          </a:p>
        </p:txBody>
      </p:sp>
      <p:sp>
        <p:nvSpPr>
          <p:cNvPr id="23555" name="Rectangle 3"/>
          <p:cNvSpPr>
            <a:spLocks noGrp="1"/>
          </p:cNvSpPr>
          <p:nvPr>
            <p:ph type="body" idx="4294967295"/>
          </p:nvPr>
        </p:nvSpPr>
        <p:spPr>
          <a:xfrm>
            <a:off x="1258888" y="1412875"/>
            <a:ext cx="7885112" cy="4686300"/>
          </a:xfrm>
        </p:spPr>
        <p:txBody>
          <a:bodyPr/>
          <a:lstStyle/>
          <a:p>
            <a:pPr eaLnBrk="1" hangingPunct="1"/>
            <a:r>
              <a:rPr lang="zh-CN" altLang="en-US">
                <a:latin typeface="Franklin Gothic Book" pitchFamily="34" charset="0"/>
                <a:ea typeface="黑体" pitchFamily="2" charset="-122"/>
              </a:rPr>
              <a:t>把用户程序的逻辑地址空间划分成大小相等的部分，称为页（</a:t>
            </a:r>
            <a:r>
              <a:rPr lang="en-US" altLang="zh-CN">
                <a:latin typeface="Franklin Gothic Book" pitchFamily="34" charset="0"/>
                <a:ea typeface="黑体" pitchFamily="2" charset="-122"/>
              </a:rPr>
              <a:t>page</a:t>
            </a:r>
            <a:r>
              <a:rPr lang="zh-CN" altLang="en-US">
                <a:latin typeface="Franklin Gothic Book" pitchFamily="34" charset="0"/>
                <a:ea typeface="黑体" pitchFamily="2" charset="-122"/>
              </a:rPr>
              <a:t>） </a:t>
            </a:r>
          </a:p>
          <a:p>
            <a:pPr lvl="1" eaLnBrk="1" hangingPunct="1"/>
            <a:r>
              <a:rPr lang="zh-CN" altLang="en-US">
                <a:latin typeface="Franklin Gothic Book" pitchFamily="34" charset="0"/>
                <a:ea typeface="黑体" pitchFamily="2" charset="-122"/>
              </a:rPr>
              <a:t>页从</a:t>
            </a:r>
            <a:r>
              <a:rPr lang="en-US" altLang="zh-CN">
                <a:latin typeface="Franklin Gothic Book" pitchFamily="34" charset="0"/>
                <a:ea typeface="黑体" pitchFamily="2" charset="-122"/>
              </a:rPr>
              <a:t>0</a:t>
            </a:r>
            <a:r>
              <a:rPr lang="zh-CN" altLang="en-US">
                <a:latin typeface="Franklin Gothic Book" pitchFamily="34" charset="0"/>
                <a:ea typeface="黑体" pitchFamily="2" charset="-122"/>
              </a:rPr>
              <a:t>开始编制页号</a:t>
            </a:r>
          </a:p>
          <a:p>
            <a:pPr lvl="1" eaLnBrk="1" hangingPunct="1"/>
            <a:r>
              <a:rPr lang="zh-CN" altLang="en-US">
                <a:latin typeface="Franklin Gothic Book" pitchFamily="34" charset="0"/>
                <a:ea typeface="黑体" pitchFamily="2" charset="-122"/>
              </a:rPr>
              <a:t>页内地址是相对于</a:t>
            </a:r>
            <a:r>
              <a:rPr lang="en-US" altLang="zh-CN">
                <a:latin typeface="Franklin Gothic Book" pitchFamily="34" charset="0"/>
                <a:ea typeface="黑体" pitchFamily="2" charset="-122"/>
              </a:rPr>
              <a:t>0</a:t>
            </a:r>
            <a:r>
              <a:rPr lang="zh-CN" altLang="en-US">
                <a:latin typeface="Franklin Gothic Book" pitchFamily="34" charset="0"/>
                <a:ea typeface="黑体" pitchFamily="2" charset="-122"/>
              </a:rPr>
              <a:t>编址</a:t>
            </a:r>
          </a:p>
          <a:p>
            <a:pPr eaLnBrk="1" hangingPunct="1"/>
            <a:endParaRPr lang="zh-CN" altLang="en-US">
              <a:latin typeface="Franklin Gothic Book" pitchFamily="34" charset="0"/>
              <a:ea typeface="黑体" pitchFamily="2"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652838"/>
            <a:ext cx="3673475"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557" name="Rectangle 5"/>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3558" name="Text Box 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59" name="Rectangle 7"/>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3560" name="Text Box 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61" name="Text Box 9"/>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62" name="Text Box 1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63" name="Text Box 11"/>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3564" name="Text Box 12"/>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3565" name="Rectangle 1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3566" name="Text Box 1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67" name="Rectangle 1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3568" name="Text Box 1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69" name="Text Box 1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70" name="Text Box 1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71" name="Text Box 19"/>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3572" name="Text Box 20"/>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3573" name="Text Box 21"/>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3574" name="Text Box 22"/>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3575" name="Rectangle 23"/>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3576" name="Text Box 2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77" name="Rectangle 25"/>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3578" name="Text Box 2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79" name="Text Box 27"/>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80" name="Text Box 28"/>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3581" name="Text Box 29"/>
          <p:cNvSpPr txBox="1">
            <a:spLocks noChangeArrowheads="1"/>
          </p:cNvSpPr>
          <p:nvPr/>
        </p:nvSpPr>
        <p:spPr bwMode="auto">
          <a:xfrm>
            <a:off x="0" y="1052513"/>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3582" name="Text Box 30"/>
          <p:cNvSpPr txBox="1">
            <a:spLocks noChangeArrowheads="1"/>
          </p:cNvSpPr>
          <p:nvPr/>
        </p:nvSpPr>
        <p:spPr bwMode="auto">
          <a:xfrm>
            <a:off x="0" y="476250"/>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3583" name="Text Box 31"/>
          <p:cNvSpPr txBox="1">
            <a:spLocks noChangeArrowheads="1"/>
          </p:cNvSpPr>
          <p:nvPr/>
        </p:nvSpPr>
        <p:spPr bwMode="auto">
          <a:xfrm>
            <a:off x="0" y="1700213"/>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3584" name="Text Box 32"/>
          <p:cNvSpPr txBox="1">
            <a:spLocks noChangeArrowheads="1"/>
          </p:cNvSpPr>
          <p:nvPr/>
        </p:nvSpPr>
        <p:spPr bwMode="auto">
          <a:xfrm>
            <a:off x="0" y="2276475"/>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段淘汰中的问题</a:t>
            </a:r>
          </a:p>
        </p:txBody>
      </p:sp>
      <p:sp>
        <p:nvSpPr>
          <p:cNvPr id="98307" name="Rectangle 3"/>
          <p:cNvSpPr>
            <a:spLocks noGrp="1"/>
          </p:cNvSpPr>
          <p:nvPr>
            <p:ph type="body" idx="4294967295"/>
          </p:nvPr>
        </p:nvSpPr>
        <p:spPr>
          <a:xfrm>
            <a:off x="1116013" y="1412875"/>
            <a:ext cx="8027987" cy="4686300"/>
          </a:xfrm>
        </p:spPr>
        <p:txBody>
          <a:bodyPr/>
          <a:lstStyle/>
          <a:p>
            <a:pPr eaLnBrk="1" hangingPunct="1"/>
            <a:r>
              <a:rPr lang="zh-CN" altLang="en-US" sz="2800">
                <a:latin typeface="Franklin Gothic Book" pitchFamily="34" charset="0"/>
                <a:ea typeface="黑体" pitchFamily="2" charset="-122"/>
              </a:rPr>
              <a:t>一次调入时所需淘汰的段数与段的大小有关</a:t>
            </a:r>
          </a:p>
          <a:p>
            <a:pPr lvl="1" eaLnBrk="1" hangingPunct="1"/>
            <a:r>
              <a:rPr lang="zh-CN" altLang="en-US" sz="2400">
                <a:latin typeface="Franklin Gothic Book" pitchFamily="34" charset="0"/>
                <a:ea typeface="黑体" pitchFamily="2" charset="-122"/>
              </a:rPr>
              <a:t>如果一个作业或进程的段数较多，且段长之间的差别较大，则有可能出现调入某个大段时，需淘汰好几个小段的情况</a:t>
            </a:r>
          </a:p>
          <a:p>
            <a:pPr lvl="1" eaLnBrk="1" hangingPunct="1"/>
            <a:r>
              <a:rPr lang="zh-CN" altLang="en-US" sz="2400">
                <a:latin typeface="Franklin Gothic Book" pitchFamily="34" charset="0"/>
                <a:ea typeface="黑体" pitchFamily="2" charset="-122"/>
              </a:rPr>
              <a:t>任何一个段的段长都不允许超过内存可用区长度，否则将会造成内存分配出错。</a:t>
            </a:r>
          </a:p>
          <a:p>
            <a:pPr eaLnBrk="1" hangingPunct="1"/>
            <a:r>
              <a:rPr lang="zh-CN" altLang="en-US" sz="2800">
                <a:latin typeface="Franklin Gothic Book" pitchFamily="34" charset="0"/>
                <a:ea typeface="黑体" pitchFamily="2" charset="-122"/>
              </a:rPr>
              <a:t>除了初始分配之外，段的动态分配是在</a:t>
            </a:r>
            <a:r>
              <a:rPr lang="en-US" altLang="zh-CN" sz="2800">
                <a:latin typeface="Franklin Gothic Book" pitchFamily="34" charset="0"/>
                <a:ea typeface="黑体" pitchFamily="2" charset="-122"/>
              </a:rPr>
              <a:t>CPU</a:t>
            </a:r>
            <a:r>
              <a:rPr lang="zh-CN" altLang="en-US" sz="2800">
                <a:latin typeface="Franklin Gothic Book" pitchFamily="34" charset="0"/>
                <a:ea typeface="黑体" pitchFamily="2" charset="-122"/>
              </a:rPr>
              <a:t>所要访问的指令和数据不在内存时产生缺段中断的情况下发生的。因此，</a:t>
            </a:r>
            <a:r>
              <a:rPr lang="zh-CN" altLang="en-US" sz="2800">
                <a:solidFill>
                  <a:srgbClr val="C00000"/>
                </a:solidFill>
                <a:latin typeface="Franklin Gothic Book" pitchFamily="34" charset="0"/>
                <a:ea typeface="黑体" pitchFamily="2" charset="-122"/>
              </a:rPr>
              <a:t>段的淘汰或置换算法实际上是缺段中断处理过程的一部分</a:t>
            </a:r>
          </a:p>
        </p:txBody>
      </p:sp>
      <p:sp>
        <p:nvSpPr>
          <p:cNvPr id="98308"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8309"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8310"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8311"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8312" name="Text Box 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8313" name="Text Box 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98314" name="Text Box 1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98315" name="Text Box 12"/>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缺段中断处理过程</a:t>
            </a:r>
          </a:p>
        </p:txBody>
      </p:sp>
      <p:pic>
        <p:nvPicPr>
          <p:cNvPr id="99331" name="Picture 4" descr="e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412875"/>
            <a:ext cx="3705225"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5"/>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99333"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99334"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99335"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99336"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99337"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99338" name="Text Box 11"/>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99339" name="Text Box 13"/>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段式管理的地址变换</a:t>
            </a:r>
          </a:p>
        </p:txBody>
      </p:sp>
      <p:sp>
        <p:nvSpPr>
          <p:cNvPr id="100355"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地址映射数据结构</a:t>
            </a:r>
          </a:p>
          <a:p>
            <a:pPr lvl="1" eaLnBrk="1" hangingPunct="1"/>
            <a:r>
              <a:rPr lang="zh-CN" altLang="en-US">
                <a:latin typeface="Franklin Gothic Book" pitchFamily="34" charset="0"/>
                <a:ea typeface="黑体" pitchFamily="2" charset="-122"/>
              </a:rPr>
              <a:t>段地址映射的数据结构有段表、段表首址指针和段表的长度</a:t>
            </a:r>
          </a:p>
          <a:p>
            <a:pPr lvl="1" eaLnBrk="1" hangingPunct="1"/>
            <a:r>
              <a:rPr lang="zh-CN" altLang="en-US">
                <a:solidFill>
                  <a:srgbClr val="C00000"/>
                </a:solidFill>
                <a:latin typeface="Franklin Gothic Book" pitchFamily="34" charset="0"/>
                <a:ea typeface="黑体" pitchFamily="2" charset="-122"/>
              </a:rPr>
              <a:t>段表首址指针</a:t>
            </a:r>
            <a:r>
              <a:rPr lang="zh-CN" altLang="en-US">
                <a:latin typeface="Franklin Gothic Book" pitchFamily="34" charset="0"/>
                <a:ea typeface="黑体" pitchFamily="2" charset="-122"/>
              </a:rPr>
              <a:t>和</a:t>
            </a:r>
            <a:r>
              <a:rPr lang="zh-CN" altLang="en-US">
                <a:solidFill>
                  <a:srgbClr val="C00000"/>
                </a:solidFill>
                <a:latin typeface="Franklin Gothic Book" pitchFamily="34" charset="0"/>
                <a:ea typeface="黑体" pitchFamily="2" charset="-122"/>
              </a:rPr>
              <a:t>段表长度</a:t>
            </a:r>
            <a:r>
              <a:rPr lang="zh-CN" altLang="en-US">
                <a:latin typeface="Franklin Gothic Book" pitchFamily="34" charset="0"/>
                <a:ea typeface="黑体" pitchFamily="2" charset="-122"/>
              </a:rPr>
              <a:t>存放在进程自己的</a:t>
            </a:r>
            <a:r>
              <a:rPr lang="en-US" altLang="zh-CN">
                <a:latin typeface="Franklin Gothic Book" pitchFamily="34" charset="0"/>
                <a:ea typeface="黑体" pitchFamily="2" charset="-122"/>
              </a:rPr>
              <a:t>PCB</a:t>
            </a:r>
            <a:r>
              <a:rPr lang="zh-CN" altLang="en-US">
                <a:latin typeface="Franklin Gothic Book" pitchFamily="34" charset="0"/>
                <a:ea typeface="黑体" pitchFamily="2" charset="-122"/>
              </a:rPr>
              <a:t>中</a:t>
            </a:r>
          </a:p>
          <a:p>
            <a:pPr lvl="1" eaLnBrk="1" hangingPunct="1"/>
            <a:r>
              <a:rPr lang="zh-CN" altLang="en-US">
                <a:solidFill>
                  <a:srgbClr val="C00000"/>
                </a:solidFill>
                <a:latin typeface="Franklin Gothic Book" pitchFamily="34" charset="0"/>
                <a:ea typeface="黑体" pitchFamily="2" charset="-122"/>
              </a:rPr>
              <a:t>段表</a:t>
            </a:r>
            <a:r>
              <a:rPr lang="zh-CN" altLang="en-US">
                <a:latin typeface="Franklin Gothic Book" pitchFamily="34" charset="0"/>
                <a:ea typeface="黑体" pitchFamily="2" charset="-122"/>
              </a:rPr>
              <a:t>一般包括有段的长度、段的首址和存取状态等信息</a:t>
            </a:r>
          </a:p>
          <a:p>
            <a:pPr eaLnBrk="1" hangingPunct="1"/>
            <a:endParaRPr lang="zh-CN" altLang="en-US">
              <a:latin typeface="Franklin Gothic Book" pitchFamily="34" charset="0"/>
              <a:ea typeface="黑体" pitchFamily="2" charset="-122"/>
            </a:endParaRPr>
          </a:p>
        </p:txBody>
      </p:sp>
      <p:sp>
        <p:nvSpPr>
          <p:cNvPr id="100356"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0357"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0358"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0359"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0360" name="Text Box 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0361" name="Text Box 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0362" name="Text Box 1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0363" name="Text Box 12"/>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段表</a:t>
            </a:r>
          </a:p>
        </p:txBody>
      </p:sp>
      <p:sp>
        <p:nvSpPr>
          <p:cNvPr id="101379"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每一进程有个段表，程序的每一个段在段表中占用一个表目</a:t>
            </a:r>
          </a:p>
          <a:p>
            <a:pPr eaLnBrk="1" hangingPunct="1"/>
            <a:endParaRPr lang="zh-CN" altLang="en-US">
              <a:latin typeface="Franklin Gothic Book" pitchFamily="34" charset="0"/>
              <a:ea typeface="黑体" pitchFamily="2" charset="-122"/>
            </a:endParaRPr>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332163"/>
            <a:ext cx="5761038"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AutoShape 5"/>
          <p:cNvSpPr>
            <a:spLocks noChangeArrowheads="1"/>
          </p:cNvSpPr>
          <p:nvPr/>
        </p:nvSpPr>
        <p:spPr bwMode="auto">
          <a:xfrm>
            <a:off x="6156325" y="2349500"/>
            <a:ext cx="1511300" cy="647700"/>
          </a:xfrm>
          <a:prstGeom prst="wedgeRoundRectCallout">
            <a:avLst>
              <a:gd name="adj1" fmla="val -58718"/>
              <a:gd name="adj2" fmla="val 123528"/>
              <a:gd name="adj3" fmla="val 16667"/>
            </a:avLst>
          </a:prstGeom>
          <a:solidFill>
            <a:srgbClr val="FF99CC"/>
          </a:solidFill>
          <a:ln w="9525" algn="ctr">
            <a:solidFill>
              <a:schemeClr val="tx1"/>
            </a:solidFill>
            <a:miter lim="800000"/>
            <a:headEnd/>
            <a:tailEnd/>
          </a:ln>
        </p:spPr>
        <p:txBody>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algn="ctr" eaLnBrk="1" hangingPunct="1">
              <a:spcBef>
                <a:spcPct val="0"/>
              </a:spcBef>
              <a:buClrTx/>
              <a:buSzTx/>
              <a:buFontTx/>
              <a:buNone/>
            </a:pPr>
            <a:r>
              <a:rPr lang="zh-CN" altLang="en-US" sz="1800" b="1">
                <a:solidFill>
                  <a:schemeClr val="tx1"/>
                </a:solidFill>
                <a:latin typeface="Times New Roman" pitchFamily="18" charset="0"/>
              </a:rPr>
              <a:t>当前段是否在内存</a:t>
            </a:r>
          </a:p>
        </p:txBody>
      </p:sp>
      <p:sp>
        <p:nvSpPr>
          <p:cNvPr id="101382" name="Rectangle 6"/>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1383" name="Text Box 7"/>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1384" name="Text Box 8"/>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1385" name="Text Box 9"/>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1386" name="Text Box 10"/>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1387" name="Text Box 11"/>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1388" name="Text Box 12"/>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1389" name="Text Box 14"/>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动态地址变换的步骤</a:t>
            </a:r>
            <a:endParaRPr lang="en-US" altLang="zh-CN">
              <a:latin typeface="Franklin Gothic Medium" pitchFamily="34" charset="0"/>
              <a:ea typeface="微软雅黑" pitchFamily="34" charset="-122"/>
            </a:endParaRPr>
          </a:p>
        </p:txBody>
      </p:sp>
      <p:sp>
        <p:nvSpPr>
          <p:cNvPr id="102403" name="Rectangle 3"/>
          <p:cNvSpPr>
            <a:spLocks noGrp="1"/>
          </p:cNvSpPr>
          <p:nvPr>
            <p:ph type="body" idx="4294967295"/>
          </p:nvPr>
        </p:nvSpPr>
        <p:spPr>
          <a:xfrm>
            <a:off x="1116013" y="1557338"/>
            <a:ext cx="8027987" cy="4751387"/>
          </a:xfrm>
        </p:spPr>
        <p:txBody>
          <a:bodyPr/>
          <a:lstStyle/>
          <a:p>
            <a:pPr eaLnBrk="1" hangingPunct="1"/>
            <a:r>
              <a:rPr lang="en-US" altLang="en-US">
                <a:latin typeface="Franklin Gothic Book" pitchFamily="34" charset="0"/>
                <a:ea typeface="黑体" pitchFamily="2" charset="-122"/>
              </a:rPr>
              <a:t>程序地址送入虚地址寄存器VR中；</a:t>
            </a:r>
          </a:p>
          <a:p>
            <a:pPr eaLnBrk="1" hangingPunct="1"/>
            <a:r>
              <a:rPr lang="en-US" altLang="en-US">
                <a:latin typeface="Franklin Gothic Book" pitchFamily="34" charset="0"/>
                <a:ea typeface="黑体" pitchFamily="2" charset="-122"/>
              </a:rPr>
              <a:t>取出段号S和段内位移W；</a:t>
            </a:r>
          </a:p>
          <a:p>
            <a:pPr eaLnBrk="1" hangingPunct="1"/>
            <a:r>
              <a:rPr lang="en-US" altLang="en-US">
                <a:latin typeface="Franklin Gothic Book" pitchFamily="34" charset="0"/>
                <a:ea typeface="黑体" pitchFamily="2" charset="-122"/>
              </a:rPr>
              <a:t>根据段表首址指针找到段表，查找段号为S的表目，得到该段的首地址；</a:t>
            </a:r>
          </a:p>
          <a:p>
            <a:pPr eaLnBrk="1" hangingPunct="1"/>
            <a:r>
              <a:rPr lang="en-US" altLang="en-US">
                <a:latin typeface="Franklin Gothic Book" pitchFamily="34" charset="0"/>
                <a:ea typeface="黑体" pitchFamily="2" charset="-122"/>
              </a:rPr>
              <a:t>把段首地址与段内位移相加，形成内存地址送入MR中，并以此地址访问内存。</a:t>
            </a:r>
          </a:p>
        </p:txBody>
      </p:sp>
      <p:sp>
        <p:nvSpPr>
          <p:cNvPr id="102404" name="Rectangle 5"/>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2405"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2406"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2407"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2408"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2409"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2410" name="Text Box 11"/>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2411" name="Text Box 13"/>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动态地址变换图示</a:t>
            </a:r>
          </a:p>
        </p:txBody>
      </p:sp>
      <p:pic>
        <p:nvPicPr>
          <p:cNvPr id="103427" name="Picture 4" descr="e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8027987"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5"/>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3429"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3430"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3431"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3432"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3433"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3434" name="Text Box 11"/>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3435" name="Text Box 13"/>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快表</a:t>
            </a:r>
          </a:p>
        </p:txBody>
      </p:sp>
      <p:sp>
        <p:nvSpPr>
          <p:cNvPr id="104451"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同页地址变换一样，在段地址变换过程中，也有</a:t>
            </a:r>
            <a:r>
              <a:rPr lang="zh-CN" altLang="en-US">
                <a:solidFill>
                  <a:srgbClr val="C00000"/>
                </a:solidFill>
                <a:latin typeface="Franklin Gothic Book" pitchFamily="34" charset="0"/>
                <a:ea typeface="黑体" pitchFamily="2" charset="-122"/>
              </a:rPr>
              <a:t>两次访问内存</a:t>
            </a:r>
            <a:r>
              <a:rPr lang="zh-CN" altLang="en-US">
                <a:latin typeface="Franklin Gothic Book" pitchFamily="34" charset="0"/>
                <a:ea typeface="黑体" pitchFamily="2" charset="-122"/>
              </a:rPr>
              <a:t>的问题</a:t>
            </a:r>
          </a:p>
          <a:p>
            <a:pPr lvl="1" eaLnBrk="1" hangingPunct="1"/>
            <a:r>
              <a:rPr lang="zh-CN" altLang="en-US">
                <a:latin typeface="Franklin Gothic Book" pitchFamily="34" charset="0"/>
                <a:ea typeface="黑体" pitchFamily="2" charset="-122"/>
              </a:rPr>
              <a:t>为了加快访问内存的速度也可采用快速存储器组成快表</a:t>
            </a:r>
          </a:p>
          <a:p>
            <a:pPr eaLnBrk="1" hangingPunct="1"/>
            <a:endParaRPr lang="zh-CN" altLang="en-US">
              <a:latin typeface="Franklin Gothic Book" pitchFamily="34" charset="0"/>
              <a:ea typeface="黑体" pitchFamily="2" charset="-122"/>
            </a:endParaRPr>
          </a:p>
        </p:txBody>
      </p:sp>
      <p:sp>
        <p:nvSpPr>
          <p:cNvPr id="104452"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4453"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4454"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4455"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4456" name="Text Box 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4457" name="Text Box 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4458" name="Text Box 1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4459" name="Text Box 12"/>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加入快表的地址变换</a:t>
            </a:r>
          </a:p>
        </p:txBody>
      </p:sp>
      <p:graphicFrame>
        <p:nvGraphicFramePr>
          <p:cNvPr id="105475" name="Object 4"/>
          <p:cNvGraphicFramePr>
            <a:graphicFrameLocks noGrp="1" noChangeAspect="1"/>
          </p:cNvGraphicFramePr>
          <p:nvPr>
            <p:ph idx="4294967295"/>
          </p:nvPr>
        </p:nvGraphicFramePr>
        <p:xfrm>
          <a:off x="1331913" y="1125538"/>
          <a:ext cx="7812087" cy="5318125"/>
        </p:xfrm>
        <a:graphic>
          <a:graphicData uri="http://schemas.openxmlformats.org/presentationml/2006/ole">
            <mc:AlternateContent xmlns:mc="http://schemas.openxmlformats.org/markup-compatibility/2006">
              <mc:Choice xmlns:v="urn:schemas-microsoft-com:vml" Requires="v">
                <p:oleObj spid="_x0000_s105493" name="图片" r:id="rId3" imgW="4913376" imgH="3703320" progId="Word.Picture.8">
                  <p:embed/>
                </p:oleObj>
              </mc:Choice>
              <mc:Fallback>
                <p:oleObj name="图片" r:id="rId3" imgW="4913376" imgH="370332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25538"/>
                        <a:ext cx="781208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6" name="Rectangle 7"/>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5477" name="Text Box 8"/>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5478" name="Text Box 9"/>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5479" name="Text Box 10"/>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5480" name="Text Box 11"/>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5481" name="Text Box 12"/>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5482" name="Text Box 13"/>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5483" name="Text Box 15"/>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段的共享</a:t>
            </a:r>
          </a:p>
        </p:txBody>
      </p:sp>
      <p:sp>
        <p:nvSpPr>
          <p:cNvPr id="106499" name="Rectangle 3"/>
          <p:cNvSpPr>
            <a:spLocks noGrp="1"/>
          </p:cNvSpPr>
          <p:nvPr>
            <p:ph type="body" sz="half" idx="4294967295"/>
          </p:nvPr>
        </p:nvSpPr>
        <p:spPr>
          <a:xfrm>
            <a:off x="1116013" y="1412875"/>
            <a:ext cx="8027987" cy="3095625"/>
          </a:xfrm>
        </p:spPr>
        <p:txBody>
          <a:bodyPr/>
          <a:lstStyle/>
          <a:p>
            <a:pPr eaLnBrk="1" hangingPunct="1">
              <a:lnSpc>
                <a:spcPct val="90000"/>
              </a:lnSpc>
            </a:pPr>
            <a:r>
              <a:rPr kumimoji="1" lang="zh-CN" altLang="en-US" sz="2800">
                <a:latin typeface="Franklin Gothic Book" pitchFamily="34" charset="0"/>
                <a:ea typeface="黑体" pitchFamily="2" charset="-122"/>
              </a:rPr>
              <a:t>由于段是按逻辑意义划分的</a:t>
            </a:r>
            <a:r>
              <a:rPr kumimoji="1" lang="en-US" altLang="zh-CN" sz="2800">
                <a:latin typeface="Franklin Gothic Book" pitchFamily="34" charset="0"/>
                <a:ea typeface="黑体" pitchFamily="2" charset="-122"/>
              </a:rPr>
              <a:t>,</a:t>
            </a:r>
            <a:r>
              <a:rPr kumimoji="1" lang="zh-CN" altLang="en-US" sz="2800">
                <a:latin typeface="Franklin Gothic Book" pitchFamily="34" charset="0"/>
                <a:ea typeface="黑体" pitchFamily="2" charset="-122"/>
              </a:rPr>
              <a:t>可以按段名进行访问</a:t>
            </a:r>
            <a:r>
              <a:rPr kumimoji="1" lang="en-US" altLang="zh-CN" sz="2800">
                <a:latin typeface="Franklin Gothic Book" pitchFamily="34" charset="0"/>
                <a:ea typeface="黑体" pitchFamily="2" charset="-122"/>
              </a:rPr>
              <a:t>,</a:t>
            </a:r>
            <a:r>
              <a:rPr kumimoji="1" lang="zh-CN" altLang="en-US" sz="2800">
                <a:latin typeface="Franklin Gothic Book" pitchFamily="34" charset="0"/>
                <a:ea typeface="黑体" pitchFamily="2" charset="-122"/>
              </a:rPr>
              <a:t>因此分段式存储管理系统的一个突出优点是可以方便地实现段的共享</a:t>
            </a:r>
            <a:r>
              <a:rPr kumimoji="1" lang="en-US" altLang="zh-CN" sz="2800">
                <a:latin typeface="Franklin Gothic Book" pitchFamily="34" charset="0"/>
                <a:ea typeface="黑体" pitchFamily="2" charset="-122"/>
              </a:rPr>
              <a:t>,</a:t>
            </a:r>
            <a:r>
              <a:rPr kumimoji="1" lang="zh-CN" altLang="en-US" sz="2800">
                <a:latin typeface="Franklin Gothic Book" pitchFamily="34" charset="0"/>
                <a:ea typeface="黑体" pitchFamily="2" charset="-122"/>
              </a:rPr>
              <a:t>即允许若干个进程共享一个或多个段</a:t>
            </a:r>
          </a:p>
          <a:p>
            <a:pPr lvl="1" eaLnBrk="1" hangingPunct="1">
              <a:lnSpc>
                <a:spcPct val="90000"/>
              </a:lnSpc>
            </a:pPr>
            <a:r>
              <a:rPr kumimoji="1" lang="zh-CN" altLang="en-US" sz="2400">
                <a:solidFill>
                  <a:srgbClr val="000066"/>
                </a:solidFill>
                <a:latin typeface="Franklin Gothic Book" pitchFamily="34" charset="0"/>
                <a:ea typeface="黑体" pitchFamily="2" charset="-122"/>
              </a:rPr>
              <a:t>为实现某段代码的共享</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在分段式存储管理系统中</a:t>
            </a:r>
            <a:r>
              <a:rPr kumimoji="1" lang="en-US" altLang="zh-CN" sz="2400">
                <a:solidFill>
                  <a:srgbClr val="000066"/>
                </a:solidFill>
                <a:latin typeface="Franklin Gothic Book" pitchFamily="34" charset="0"/>
                <a:ea typeface="黑体" pitchFamily="2" charset="-122"/>
              </a:rPr>
              <a:t>,</a:t>
            </a:r>
            <a:r>
              <a:rPr kumimoji="1" lang="zh-CN" altLang="en-US" sz="2400">
                <a:solidFill>
                  <a:srgbClr val="C00000"/>
                </a:solidFill>
                <a:latin typeface="Franklin Gothic Book" pitchFamily="34" charset="0"/>
                <a:ea typeface="黑体" pitchFamily="2" charset="-122"/>
              </a:rPr>
              <a:t>各个进程对共享段使用相同的段名</a:t>
            </a:r>
          </a:p>
          <a:p>
            <a:pPr lvl="1" eaLnBrk="1" hangingPunct="1">
              <a:lnSpc>
                <a:spcPct val="90000"/>
              </a:lnSpc>
            </a:pPr>
            <a:r>
              <a:rPr kumimoji="1" lang="zh-CN" altLang="en-US" sz="2400">
                <a:solidFill>
                  <a:srgbClr val="000066"/>
                </a:solidFill>
                <a:latin typeface="Franklin Gothic Book" pitchFamily="34" charset="0"/>
                <a:ea typeface="黑体" pitchFamily="2" charset="-122"/>
              </a:rPr>
              <a:t>并置以适当的读</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写控制权</a:t>
            </a:r>
            <a:r>
              <a:rPr kumimoji="1" lang="en-US" altLang="zh-CN" sz="2400">
                <a:solidFill>
                  <a:srgbClr val="000066"/>
                </a:solidFill>
                <a:latin typeface="Franklin Gothic Book" pitchFamily="34" charset="0"/>
                <a:ea typeface="黑体" pitchFamily="2" charset="-122"/>
              </a:rPr>
              <a:t>,</a:t>
            </a:r>
            <a:r>
              <a:rPr kumimoji="1" lang="zh-CN" altLang="en-US" sz="2400">
                <a:solidFill>
                  <a:srgbClr val="000066"/>
                </a:solidFill>
                <a:latin typeface="Franklin Gothic Book" pitchFamily="34" charset="0"/>
                <a:ea typeface="黑体" pitchFamily="2" charset="-122"/>
              </a:rPr>
              <a:t>即可做到共享一个逻辑上完整的主存段信息</a:t>
            </a:r>
          </a:p>
        </p:txBody>
      </p:sp>
      <p:graphicFrame>
        <p:nvGraphicFramePr>
          <p:cNvPr id="106500" name="Object 80"/>
          <p:cNvGraphicFramePr>
            <a:graphicFrameLocks noGrp="1" noChangeAspect="1"/>
          </p:cNvGraphicFramePr>
          <p:nvPr>
            <p:ph sz="half" idx="4294967295"/>
          </p:nvPr>
        </p:nvGraphicFramePr>
        <p:xfrm>
          <a:off x="2195513" y="4329113"/>
          <a:ext cx="5976937" cy="2586037"/>
        </p:xfrm>
        <a:graphic>
          <a:graphicData uri="http://schemas.openxmlformats.org/presentationml/2006/ole">
            <mc:AlternateContent xmlns:mc="http://schemas.openxmlformats.org/markup-compatibility/2006">
              <mc:Choice xmlns:v="urn:schemas-microsoft-com:vml" Requires="v">
                <p:oleObj spid="_x0000_s106518" name="VISIO" r:id="rId3" imgW="2948940" imgH="1143000" progId="Visio.Drawing.4">
                  <p:embed/>
                </p:oleObj>
              </mc:Choice>
              <mc:Fallback>
                <p:oleObj name="VISIO" r:id="rId3" imgW="2948940" imgH="1143000" progId="Visio.Drawing.4">
                  <p:embed/>
                  <p:pic>
                    <p:nvPicPr>
                      <p:cNvPr id="0"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329113"/>
                        <a:ext cx="5976937"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1" name="Rectangle 82"/>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6502" name="Text Box 83"/>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6503" name="Text Box 84"/>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6504" name="Text Box 85"/>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6505" name="Text Box 86"/>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6506" name="Text Box 87"/>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6507" name="Text Box 88"/>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6508" name="Text Box 90"/>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段的保护</a:t>
            </a:r>
          </a:p>
        </p:txBody>
      </p:sp>
      <p:sp>
        <p:nvSpPr>
          <p:cNvPr id="107523"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地址越界保护法</a:t>
            </a:r>
          </a:p>
          <a:p>
            <a:pPr lvl="1" eaLnBrk="1" hangingPunct="1"/>
            <a:r>
              <a:rPr lang="zh-CN" altLang="en-US">
                <a:latin typeface="Franklin Gothic Book" pitchFamily="34" charset="0"/>
                <a:ea typeface="黑体" pitchFamily="2" charset="-122"/>
              </a:rPr>
              <a:t>利用段表中的段长项与虚拟地址中的段内相对地址比较进行。若段内相对地址大于段长，系统就会产生保护中断。</a:t>
            </a:r>
          </a:p>
          <a:p>
            <a:pPr eaLnBrk="1" hangingPunct="1"/>
            <a:r>
              <a:rPr lang="zh-CN" altLang="en-US">
                <a:latin typeface="Franklin Gothic Book" pitchFamily="34" charset="0"/>
                <a:ea typeface="黑体" pitchFamily="2" charset="-122"/>
              </a:rPr>
              <a:t> 存取方式控制保护法</a:t>
            </a:r>
            <a:endParaRPr lang="zh-CN" altLang="en-US" b="1">
              <a:latin typeface="Franklin Gothic Book" pitchFamily="34" charset="0"/>
              <a:ea typeface="黑体" pitchFamily="2" charset="-122"/>
            </a:endParaRPr>
          </a:p>
          <a:p>
            <a:pPr lvl="1" eaLnBrk="1" hangingPunct="1"/>
            <a:r>
              <a:rPr lang="zh-CN" altLang="en-US">
                <a:latin typeface="Franklin Gothic Book" pitchFamily="34" charset="0"/>
                <a:ea typeface="黑体" pitchFamily="2" charset="-122"/>
              </a:rPr>
              <a:t>与页式管理中相似</a:t>
            </a:r>
          </a:p>
        </p:txBody>
      </p:sp>
      <p:sp>
        <p:nvSpPr>
          <p:cNvPr id="107524" name="Rectangle 13"/>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7525" name="Text Box 14"/>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7526" name="Text Box 15"/>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7527" name="Text Box 16"/>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7528" name="Text Box 17"/>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7529" name="Text Box 18"/>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7530" name="Text Box 19"/>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5.5.2  </a:t>
            </a:r>
            <a:r>
              <a:rPr lang="zh-CN" altLang="en-US" sz="1800" b="1">
                <a:solidFill>
                  <a:srgbClr val="C00000"/>
                </a:solidFill>
                <a:latin typeface="Times New Roman" pitchFamily="18" charset="0"/>
              </a:rPr>
              <a:t>段式管理的实现原理</a:t>
            </a:r>
            <a:endParaRPr lang="en-US" altLang="zh-CN" sz="1800" b="1">
              <a:solidFill>
                <a:srgbClr val="C00000"/>
              </a:solidFill>
              <a:latin typeface="Times New Roman" pitchFamily="18" charset="0"/>
            </a:endParaRPr>
          </a:p>
        </p:txBody>
      </p:sp>
      <p:sp>
        <p:nvSpPr>
          <p:cNvPr id="107531" name="Text Box 21"/>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页式管理的内存空间划分</a:t>
            </a:r>
          </a:p>
        </p:txBody>
      </p:sp>
      <p:sp>
        <p:nvSpPr>
          <p:cNvPr id="24579" name="Rectangle 3"/>
          <p:cNvSpPr>
            <a:spLocks noGrp="1"/>
          </p:cNvSpPr>
          <p:nvPr>
            <p:ph type="body" idx="4294967295"/>
          </p:nvPr>
        </p:nvSpPr>
        <p:spPr>
          <a:xfrm>
            <a:off x="1258888" y="1412875"/>
            <a:ext cx="7885112" cy="5445125"/>
          </a:xfrm>
        </p:spPr>
        <p:txBody>
          <a:bodyPr/>
          <a:lstStyle/>
          <a:p>
            <a:pPr eaLnBrk="1" hangingPunct="1"/>
            <a:r>
              <a:rPr lang="zh-CN" altLang="en-US">
                <a:latin typeface="Franklin Gothic Book" pitchFamily="34" charset="0"/>
                <a:ea typeface="黑体" pitchFamily="2" charset="-122"/>
              </a:rPr>
              <a:t>内存空间</a:t>
            </a:r>
          </a:p>
          <a:p>
            <a:pPr lvl="1" eaLnBrk="1" hangingPunct="1"/>
            <a:r>
              <a:rPr lang="zh-CN" altLang="en-US">
                <a:latin typeface="Franklin Gothic Book" pitchFamily="34" charset="0"/>
                <a:ea typeface="黑体" pitchFamily="2" charset="-122"/>
              </a:rPr>
              <a:t>按页的大小划分为大小相等的区域，称为页面（物理页面，页框）</a:t>
            </a:r>
          </a:p>
          <a:p>
            <a:pPr lvl="1" eaLnBrk="1" hangingPunct="1"/>
            <a:r>
              <a:rPr kumimoji="1" lang="zh-CN" altLang="en-US">
                <a:solidFill>
                  <a:srgbClr val="000066"/>
                </a:solidFill>
                <a:latin typeface="Franklin Gothic Book" pitchFamily="34" charset="0"/>
                <a:ea typeface="黑体" pitchFamily="2" charset="-122"/>
              </a:rPr>
              <a:t>由于进程的最后一页经常装不满一块而形成了不可利用的碎片，称之为“</a:t>
            </a:r>
            <a:r>
              <a:rPr kumimoji="1" lang="zh-CN" altLang="en-US">
                <a:solidFill>
                  <a:srgbClr val="C00000"/>
                </a:solidFill>
                <a:latin typeface="Franklin Gothic Book" pitchFamily="34" charset="0"/>
                <a:ea typeface="黑体" pitchFamily="2" charset="-122"/>
              </a:rPr>
              <a:t>页内碎片</a:t>
            </a:r>
            <a:r>
              <a:rPr kumimoji="1" lang="zh-CN" altLang="en-US">
                <a:solidFill>
                  <a:srgbClr val="000066"/>
                </a:solidFill>
                <a:latin typeface="Franklin Gothic Book" pitchFamily="34" charset="0"/>
                <a:ea typeface="黑体" pitchFamily="2" charset="-122"/>
              </a:rPr>
              <a:t>”</a:t>
            </a:r>
            <a:endParaRPr lang="zh-CN" altLang="en-US">
              <a:solidFill>
                <a:srgbClr val="000066"/>
              </a:solidFill>
              <a:latin typeface="Franklin Gothic Book" pitchFamily="34" charset="0"/>
              <a:ea typeface="黑体" pitchFamily="2" charset="-122"/>
            </a:endParaRPr>
          </a:p>
          <a:p>
            <a:pPr eaLnBrk="1" hangingPunct="1"/>
            <a:endParaRPr lang="zh-CN" altLang="en-US">
              <a:solidFill>
                <a:srgbClr val="000066"/>
              </a:solidFill>
              <a:latin typeface="Franklin Gothic Book" pitchFamily="34" charset="0"/>
              <a:ea typeface="黑体" pitchFamily="2" charset="-122"/>
            </a:endParaRPr>
          </a:p>
        </p:txBody>
      </p:sp>
      <p:sp>
        <p:nvSpPr>
          <p:cNvPr id="24580" name="Rectangle 31"/>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4581" name="Text Box 3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82" name="Rectangle 33"/>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4583" name="Text Box 3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84" name="Text Box 35"/>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85" name="Text Box 36"/>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86" name="Text Box 37"/>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4587" name="Text Box 38"/>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4588" name="Rectangle 3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4589" name="Text Box 4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90" name="Rectangle 4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4591" name="Text Box 4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92" name="Text Box 4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93" name="Text Box 4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594" name="Text Box 45"/>
          <p:cNvSpPr txBox="1">
            <a:spLocks noChangeArrowheads="1"/>
          </p:cNvSpPr>
          <p:nvPr/>
        </p:nvSpPr>
        <p:spPr bwMode="auto">
          <a:xfrm>
            <a:off x="-42863" y="608013"/>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5.1.1 </a:t>
            </a:r>
            <a:r>
              <a:rPr lang="zh-CN" altLang="en-US" sz="1800" b="1">
                <a:solidFill>
                  <a:srgbClr val="9E9EBE"/>
                </a:solidFill>
                <a:latin typeface="Times New Roman" pitchFamily="18" charset="0"/>
              </a:rPr>
              <a:t>内存的分配和回收</a:t>
            </a:r>
          </a:p>
        </p:txBody>
      </p:sp>
      <p:sp>
        <p:nvSpPr>
          <p:cNvPr id="24595" name="Text Box 46"/>
          <p:cNvSpPr txBox="1">
            <a:spLocks noChangeArrowheads="1"/>
          </p:cNvSpPr>
          <p:nvPr/>
        </p:nvSpPr>
        <p:spPr bwMode="auto">
          <a:xfrm>
            <a:off x="-80963" y="1155700"/>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5.1.2 </a:t>
            </a:r>
            <a:r>
              <a:rPr lang="zh-CN" altLang="en-US" sz="1800" b="1">
                <a:solidFill>
                  <a:srgbClr val="9E9EBE"/>
                </a:solidFill>
                <a:latin typeface="Times New Roman" pitchFamily="18" charset="0"/>
              </a:rPr>
              <a:t>内存空间的共享</a:t>
            </a:r>
          </a:p>
        </p:txBody>
      </p:sp>
      <p:sp>
        <p:nvSpPr>
          <p:cNvPr id="24596" name="Text Box 47"/>
          <p:cNvSpPr txBox="1">
            <a:spLocks noChangeArrowheads="1"/>
          </p:cNvSpPr>
          <p:nvPr/>
        </p:nvSpPr>
        <p:spPr bwMode="auto">
          <a:xfrm>
            <a:off x="-80963" y="1671638"/>
            <a:ext cx="140335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E9EBE"/>
                </a:solidFill>
                <a:latin typeface="Times New Roman" pitchFamily="18" charset="0"/>
              </a:rPr>
              <a:t>5.1.3 </a:t>
            </a:r>
            <a:r>
              <a:rPr lang="zh-CN" altLang="en-US" sz="1800" b="1">
                <a:solidFill>
                  <a:srgbClr val="9E9EBE"/>
                </a:solidFill>
                <a:latin typeface="Times New Roman" pitchFamily="18" charset="0"/>
              </a:rPr>
              <a:t>存储保护</a:t>
            </a:r>
          </a:p>
        </p:txBody>
      </p:sp>
      <p:sp>
        <p:nvSpPr>
          <p:cNvPr id="24597" name="Text Box 48"/>
          <p:cNvSpPr txBox="1">
            <a:spLocks noChangeArrowheads="1"/>
          </p:cNvSpPr>
          <p:nvPr/>
        </p:nvSpPr>
        <p:spPr bwMode="auto">
          <a:xfrm>
            <a:off x="-66675" y="22764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5.1.4 </a:t>
            </a:r>
            <a:r>
              <a:rPr lang="zh-CN" altLang="en-US" sz="1800" b="1">
                <a:solidFill>
                  <a:srgbClr val="C00000"/>
                </a:solidFill>
                <a:latin typeface="Times New Roman" pitchFamily="18" charset="0"/>
              </a:rPr>
              <a:t>内存空间的扩充</a:t>
            </a:r>
          </a:p>
        </p:txBody>
      </p:sp>
      <p:sp>
        <p:nvSpPr>
          <p:cNvPr id="24598" name="Rectangle 49"/>
          <p:cNvSpPr>
            <a:spLocks noChangeArrowheads="1"/>
          </p:cNvSpPr>
          <p:nvPr/>
        </p:nvSpPr>
        <p:spPr bwMode="auto">
          <a:xfrm>
            <a:off x="0" y="0"/>
            <a:ext cx="1187450"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4599" name="Text Box 50"/>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600" name="Rectangle 51"/>
          <p:cNvSpPr>
            <a:spLocks noChangeArrowheads="1"/>
          </p:cNvSpPr>
          <p:nvPr/>
        </p:nvSpPr>
        <p:spPr bwMode="auto">
          <a:xfrm>
            <a:off x="0" y="0"/>
            <a:ext cx="1258888"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24601" name="Text Box 52"/>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602" name="Text Box 53"/>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603" name="Text Box 54"/>
          <p:cNvSpPr txBox="1">
            <a:spLocks noChangeArrowheads="1"/>
          </p:cNvSpPr>
          <p:nvPr/>
        </p:nvSpPr>
        <p:spPr bwMode="auto">
          <a:xfrm>
            <a:off x="0" y="0"/>
            <a:ext cx="1258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600" b="1">
                <a:solidFill>
                  <a:schemeClr val="bg1"/>
                </a:solidFill>
              </a:rPr>
              <a:t>5.1 </a:t>
            </a:r>
            <a:r>
              <a:rPr lang="zh-CN" altLang="en-US" sz="1600" b="1">
                <a:solidFill>
                  <a:schemeClr val="bg1"/>
                </a:solidFill>
              </a:rPr>
              <a:t>存储管理的功能</a:t>
            </a:r>
          </a:p>
        </p:txBody>
      </p:sp>
      <p:sp>
        <p:nvSpPr>
          <p:cNvPr id="24604" name="Text Box 55"/>
          <p:cNvSpPr txBox="1">
            <a:spLocks noChangeArrowheads="1"/>
          </p:cNvSpPr>
          <p:nvPr/>
        </p:nvSpPr>
        <p:spPr bwMode="auto">
          <a:xfrm>
            <a:off x="0" y="1196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5.3 </a:t>
            </a:r>
            <a:r>
              <a:rPr lang="zh-CN" altLang="en-US" sz="1800" b="1">
                <a:solidFill>
                  <a:schemeClr val="bg1"/>
                </a:solidFill>
                <a:latin typeface="Times New Roman" pitchFamily="18" charset="0"/>
              </a:rPr>
              <a:t>覆盖与交换技术</a:t>
            </a:r>
          </a:p>
        </p:txBody>
      </p:sp>
      <p:sp>
        <p:nvSpPr>
          <p:cNvPr id="24605" name="Text Box 56"/>
          <p:cNvSpPr txBox="1">
            <a:spLocks noChangeArrowheads="1"/>
          </p:cNvSpPr>
          <p:nvPr/>
        </p:nvSpPr>
        <p:spPr bwMode="auto">
          <a:xfrm>
            <a:off x="0" y="5492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2"/>
                </a:solidFill>
                <a:latin typeface="Times New Roman" pitchFamily="18" charset="0"/>
              </a:rPr>
              <a:t>5.2 </a:t>
            </a:r>
            <a:r>
              <a:rPr lang="zh-CN" altLang="en-US" sz="1800" b="1">
                <a:solidFill>
                  <a:schemeClr val="bg2"/>
                </a:solidFill>
                <a:latin typeface="Times New Roman" pitchFamily="18" charset="0"/>
              </a:rPr>
              <a:t>分区存储管理</a:t>
            </a:r>
          </a:p>
        </p:txBody>
      </p:sp>
      <p:sp>
        <p:nvSpPr>
          <p:cNvPr id="24606" name="Text Box 57"/>
          <p:cNvSpPr txBox="1">
            <a:spLocks noChangeArrowheads="1"/>
          </p:cNvSpPr>
          <p:nvPr/>
        </p:nvSpPr>
        <p:spPr bwMode="auto">
          <a:xfrm>
            <a:off x="0" y="18446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5.4 </a:t>
            </a:r>
            <a:r>
              <a:rPr lang="zh-CN" altLang="en-US" sz="1800" b="1">
                <a:solidFill>
                  <a:schemeClr val="bg1"/>
                </a:solidFill>
                <a:latin typeface="Times New Roman" pitchFamily="18" charset="0"/>
              </a:rPr>
              <a:t>页式管理</a:t>
            </a:r>
          </a:p>
        </p:txBody>
      </p:sp>
      <p:sp>
        <p:nvSpPr>
          <p:cNvPr id="24607" name="Text Box 58"/>
          <p:cNvSpPr txBox="1">
            <a:spLocks noChangeArrowheads="1"/>
          </p:cNvSpPr>
          <p:nvPr/>
        </p:nvSpPr>
        <p:spPr bwMode="auto">
          <a:xfrm>
            <a:off x="0" y="2276475"/>
            <a:ext cx="140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5.4. 1 </a:t>
            </a:r>
            <a:r>
              <a:rPr lang="zh-CN" altLang="en-US" sz="1800" b="1">
                <a:solidFill>
                  <a:srgbClr val="C00000"/>
                </a:solidFill>
                <a:latin typeface="Times New Roman" pitchFamily="18" charset="0"/>
              </a:rPr>
              <a:t>页式管理的基本原理</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段式存储管理方案小结</a:t>
            </a:r>
          </a:p>
        </p:txBody>
      </p:sp>
      <p:sp>
        <p:nvSpPr>
          <p:cNvPr id="108547" name="Rectangle 3"/>
          <p:cNvSpPr>
            <a:spLocks noGrp="1"/>
          </p:cNvSpPr>
          <p:nvPr>
            <p:ph type="body" idx="4294967295"/>
          </p:nvPr>
        </p:nvSpPr>
        <p:spPr>
          <a:xfrm>
            <a:off x="1116013" y="1412875"/>
            <a:ext cx="8027987" cy="4686300"/>
          </a:xfrm>
        </p:spPr>
        <p:txBody>
          <a:bodyPr/>
          <a:lstStyle/>
          <a:p>
            <a:pPr eaLnBrk="1" hangingPunct="1">
              <a:lnSpc>
                <a:spcPct val="90000"/>
              </a:lnSpc>
            </a:pPr>
            <a:r>
              <a:rPr lang="zh-CN" altLang="en-US" sz="2800">
                <a:latin typeface="Franklin Gothic Book" pitchFamily="34" charset="0"/>
                <a:ea typeface="黑体" pitchFamily="2" charset="-122"/>
              </a:rPr>
              <a:t>程序通过分段</a:t>
            </a:r>
            <a:r>
              <a:rPr lang="en-US" altLang="zh-CN" sz="2800">
                <a:latin typeface="Franklin Gothic Book" pitchFamily="34" charset="0"/>
                <a:ea typeface="黑体" pitchFamily="2" charset="-122"/>
              </a:rPr>
              <a:t>(segmentation)</a:t>
            </a:r>
            <a:r>
              <a:rPr lang="zh-CN" altLang="en-US" sz="2800">
                <a:latin typeface="Franklin Gothic Book" pitchFamily="34" charset="0"/>
                <a:ea typeface="黑体" pitchFamily="2" charset="-122"/>
              </a:rPr>
              <a:t>划分为多个模块，如代码段、数据段、共享段</a:t>
            </a:r>
          </a:p>
          <a:p>
            <a:pPr lvl="1" eaLnBrk="1" hangingPunct="1">
              <a:lnSpc>
                <a:spcPct val="90000"/>
              </a:lnSpc>
            </a:pPr>
            <a:r>
              <a:rPr lang="zh-CN" altLang="en-US" sz="2400">
                <a:latin typeface="Franklin Gothic Book" pitchFamily="34" charset="0"/>
                <a:ea typeface="黑体" pitchFamily="2" charset="-122"/>
              </a:rPr>
              <a:t>可以分别编写和编译</a:t>
            </a:r>
          </a:p>
          <a:p>
            <a:pPr lvl="1" eaLnBrk="1" hangingPunct="1">
              <a:lnSpc>
                <a:spcPct val="90000"/>
              </a:lnSpc>
            </a:pPr>
            <a:r>
              <a:rPr lang="zh-CN" altLang="en-US" sz="2400">
                <a:latin typeface="Franklin Gothic Book" pitchFamily="34" charset="0"/>
                <a:ea typeface="黑体" pitchFamily="2" charset="-122"/>
              </a:rPr>
              <a:t>可以针对不同类型的段采取不同的保护</a:t>
            </a:r>
          </a:p>
          <a:p>
            <a:pPr lvl="1" eaLnBrk="1" hangingPunct="1">
              <a:lnSpc>
                <a:spcPct val="90000"/>
              </a:lnSpc>
            </a:pPr>
            <a:r>
              <a:rPr lang="zh-CN" altLang="en-US" sz="2400">
                <a:latin typeface="Franklin Gothic Book" pitchFamily="34" charset="0"/>
                <a:ea typeface="黑体" pitchFamily="2" charset="-122"/>
              </a:rPr>
              <a:t>可以按段为单位来进行共享，包括通过动态链接进行代码共享</a:t>
            </a:r>
          </a:p>
          <a:p>
            <a:pPr eaLnBrk="1" hangingPunct="1">
              <a:lnSpc>
                <a:spcPct val="90000"/>
              </a:lnSpc>
            </a:pPr>
            <a:r>
              <a:rPr lang="zh-CN" altLang="en-US" sz="2800">
                <a:latin typeface="Franklin Gothic Book" pitchFamily="34" charset="0"/>
                <a:ea typeface="黑体" pitchFamily="2" charset="-122"/>
              </a:rPr>
              <a:t>优点：</a:t>
            </a:r>
          </a:p>
          <a:p>
            <a:pPr lvl="1" eaLnBrk="1" hangingPunct="1">
              <a:lnSpc>
                <a:spcPct val="90000"/>
              </a:lnSpc>
            </a:pPr>
            <a:r>
              <a:rPr lang="zh-CN" altLang="en-US" sz="2400">
                <a:latin typeface="Franklin Gothic Book" pitchFamily="34" charset="0"/>
                <a:ea typeface="黑体" pitchFamily="2" charset="-122"/>
              </a:rPr>
              <a:t>没有内碎片，外碎片可以通过内存紧缩来消除。</a:t>
            </a:r>
          </a:p>
          <a:p>
            <a:pPr lvl="1" eaLnBrk="1" hangingPunct="1">
              <a:lnSpc>
                <a:spcPct val="90000"/>
              </a:lnSpc>
            </a:pPr>
            <a:r>
              <a:rPr lang="zh-CN" altLang="en-US" sz="2400">
                <a:latin typeface="Franklin Gothic Book" pitchFamily="34" charset="0"/>
                <a:ea typeface="黑体" pitchFamily="2" charset="-122"/>
              </a:rPr>
              <a:t>便于改变进程占用空间的大小。</a:t>
            </a:r>
          </a:p>
          <a:p>
            <a:pPr eaLnBrk="1" hangingPunct="1">
              <a:lnSpc>
                <a:spcPct val="90000"/>
              </a:lnSpc>
            </a:pPr>
            <a:r>
              <a:rPr lang="zh-CN" altLang="en-US" sz="2800">
                <a:latin typeface="Franklin Gothic Book" pitchFamily="34" charset="0"/>
                <a:ea typeface="黑体" pitchFamily="2" charset="-122"/>
              </a:rPr>
              <a:t> 缺点：</a:t>
            </a:r>
          </a:p>
          <a:p>
            <a:pPr lvl="1" eaLnBrk="1" hangingPunct="1">
              <a:lnSpc>
                <a:spcPct val="90000"/>
              </a:lnSpc>
            </a:pPr>
            <a:r>
              <a:rPr lang="zh-CN" altLang="en-US" sz="2400">
                <a:latin typeface="Franklin Gothic Book" pitchFamily="34" charset="0"/>
                <a:ea typeface="黑体" pitchFamily="2" charset="-122"/>
              </a:rPr>
              <a:t>每个段的大小受内存可用区大小限制</a:t>
            </a:r>
          </a:p>
          <a:p>
            <a:pPr eaLnBrk="1" hangingPunct="1">
              <a:lnSpc>
                <a:spcPct val="90000"/>
              </a:lnSpc>
            </a:pPr>
            <a:endParaRPr lang="zh-CN" altLang="en-US" sz="2800">
              <a:latin typeface="Franklin Gothic Book" pitchFamily="34" charset="0"/>
              <a:ea typeface="黑体" pitchFamily="2" charset="-122"/>
            </a:endParaRPr>
          </a:p>
        </p:txBody>
      </p:sp>
      <p:sp>
        <p:nvSpPr>
          <p:cNvPr id="108548" name="Rectangle 13"/>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8549" name="Text Box 14"/>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8550" name="Text Box 15"/>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8551" name="Text Box 16"/>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8552" name="Text Box 17"/>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8553" name="Text Box 18"/>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8554" name="Text Box 19"/>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08555" name="Text Box 21"/>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08556" name="Text Box 23"/>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5.5.3  </a:t>
            </a:r>
            <a:r>
              <a:rPr lang="zh-CN" altLang="en-US" sz="1800" b="1">
                <a:solidFill>
                  <a:srgbClr val="C00000"/>
                </a:solidFill>
                <a:latin typeface="Times New Roman" pitchFamily="18" charset="0"/>
              </a:rPr>
              <a:t>段式管理的优缺点</a:t>
            </a:r>
            <a:endParaRPr lang="en-US" altLang="zh-CN" sz="1800" b="1">
              <a:solidFill>
                <a:srgbClr val="C00000"/>
              </a:solidFill>
              <a:latin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分段与分页技术的比较</a:t>
            </a:r>
            <a:r>
              <a:rPr lang="en-US" altLang="zh-CN">
                <a:latin typeface="Franklin Gothic Medium" pitchFamily="34" charset="0"/>
                <a:ea typeface="微软雅黑" pitchFamily="34" charset="-122"/>
              </a:rPr>
              <a:t>(1/2)</a:t>
            </a:r>
          </a:p>
        </p:txBody>
      </p:sp>
      <p:sp>
        <p:nvSpPr>
          <p:cNvPr id="109571"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分段和分页的相似之处</a:t>
            </a:r>
          </a:p>
          <a:p>
            <a:pPr lvl="1" eaLnBrk="1" hangingPunct="1"/>
            <a:r>
              <a:rPr lang="zh-CN" altLang="en-US">
                <a:latin typeface="Franklin Gothic Book" pitchFamily="34" charset="0"/>
                <a:ea typeface="黑体" pitchFamily="2" charset="-122"/>
              </a:rPr>
              <a:t>二者均采用</a:t>
            </a:r>
            <a:r>
              <a:rPr lang="zh-CN" altLang="en-US">
                <a:solidFill>
                  <a:srgbClr val="C00000"/>
                </a:solidFill>
                <a:latin typeface="Franklin Gothic Book" pitchFamily="34" charset="0"/>
                <a:ea typeface="黑体" pitchFamily="2" charset="-122"/>
              </a:rPr>
              <a:t>离散存储方式</a:t>
            </a:r>
            <a:r>
              <a:rPr lang="zh-CN" altLang="en-US">
                <a:latin typeface="Franklin Gothic Book" pitchFamily="34" charset="0"/>
                <a:ea typeface="黑体" pitchFamily="2" charset="-122"/>
              </a:rPr>
              <a:t>，通过页表或段表进行地址转换</a:t>
            </a:r>
          </a:p>
          <a:p>
            <a:pPr lvl="1" eaLnBrk="1" hangingPunct="1"/>
            <a:r>
              <a:rPr lang="zh-CN" altLang="en-US">
                <a:latin typeface="Franklin Gothic Book" pitchFamily="34" charset="0"/>
                <a:ea typeface="黑体" pitchFamily="2" charset="-122"/>
              </a:rPr>
              <a:t>为了加快查找，均设置了快表</a:t>
            </a:r>
          </a:p>
        </p:txBody>
      </p:sp>
      <p:sp>
        <p:nvSpPr>
          <p:cNvPr id="109572" name="Rectangle 2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09573" name="Text Box 2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09574" name="Text Box 2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09575" name="Text Box 2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09576" name="Text Box 2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09577" name="Text Box 2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09578" name="Text Box 3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09579" name="Text Box 31"/>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09580" name="Text Box 32"/>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5.5.3  </a:t>
            </a:r>
            <a:r>
              <a:rPr lang="zh-CN" altLang="en-US" sz="1800" b="1">
                <a:solidFill>
                  <a:srgbClr val="C00000"/>
                </a:solidFill>
                <a:latin typeface="Times New Roman" pitchFamily="18" charset="0"/>
              </a:rPr>
              <a:t>段式管理的优缺点</a:t>
            </a:r>
            <a:endParaRPr lang="en-US" altLang="zh-CN" sz="1800" b="1">
              <a:solidFill>
                <a:srgbClr val="C00000"/>
              </a:solidFill>
              <a:latin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分段与分页技术的比较</a:t>
            </a:r>
            <a:r>
              <a:rPr lang="en-US" altLang="zh-CN">
                <a:latin typeface="Franklin Gothic Medium" pitchFamily="34" charset="0"/>
                <a:ea typeface="微软雅黑" pitchFamily="34" charset="-122"/>
              </a:rPr>
              <a:t>(2/2)</a:t>
            </a:r>
            <a:endParaRPr lang="zh-CN" altLang="en-US">
              <a:latin typeface="Franklin Gothic Medium" pitchFamily="34" charset="0"/>
              <a:ea typeface="微软雅黑" pitchFamily="34" charset="-122"/>
            </a:endParaRPr>
          </a:p>
        </p:txBody>
      </p:sp>
      <p:sp>
        <p:nvSpPr>
          <p:cNvPr id="110595" name="Rectangle 3"/>
          <p:cNvSpPr>
            <a:spLocks noGrp="1"/>
          </p:cNvSpPr>
          <p:nvPr>
            <p:ph type="body" idx="4294967295"/>
          </p:nvPr>
        </p:nvSpPr>
        <p:spPr>
          <a:xfrm>
            <a:off x="1116013" y="1412875"/>
            <a:ext cx="8027987" cy="5445125"/>
          </a:xfrm>
        </p:spPr>
        <p:txBody>
          <a:bodyPr/>
          <a:lstStyle/>
          <a:p>
            <a:pPr eaLnBrk="1" hangingPunct="1">
              <a:lnSpc>
                <a:spcPct val="90000"/>
              </a:lnSpc>
            </a:pPr>
            <a:r>
              <a:rPr lang="en-US" altLang="zh-CN" sz="2800">
                <a:latin typeface="宋体" pitchFamily="2" charset="-122"/>
                <a:ea typeface="黑体" pitchFamily="2" charset="-122"/>
              </a:rPr>
              <a:t>(1) </a:t>
            </a:r>
            <a:r>
              <a:rPr lang="zh-CN" altLang="en-US" sz="2800">
                <a:solidFill>
                  <a:srgbClr val="FF3300"/>
                </a:solidFill>
                <a:latin typeface="宋体" pitchFamily="2" charset="-122"/>
                <a:ea typeface="黑体" pitchFamily="2" charset="-122"/>
              </a:rPr>
              <a:t>段是信息的逻辑单位</a:t>
            </a:r>
            <a:r>
              <a:rPr lang="zh-CN" altLang="en-US" sz="2800">
                <a:latin typeface="宋体" pitchFamily="2" charset="-122"/>
                <a:ea typeface="黑体" pitchFamily="2" charset="-122"/>
              </a:rPr>
              <a:t>，它是根据用户的需要划分的，因此段对用户是</a:t>
            </a:r>
            <a:r>
              <a:rPr lang="zh-CN" altLang="en-US" sz="2800">
                <a:solidFill>
                  <a:srgbClr val="FF3300"/>
                </a:solidFill>
                <a:latin typeface="宋体" pitchFamily="2" charset="-122"/>
                <a:ea typeface="黑体" pitchFamily="2" charset="-122"/>
              </a:rPr>
              <a:t>可见</a:t>
            </a:r>
            <a:r>
              <a:rPr lang="zh-CN" altLang="en-US" sz="2800">
                <a:latin typeface="宋体" pitchFamily="2" charset="-122"/>
                <a:ea typeface="黑体" pitchFamily="2" charset="-122"/>
              </a:rPr>
              <a:t>的；</a:t>
            </a:r>
            <a:r>
              <a:rPr lang="zh-CN" altLang="en-US" sz="2800">
                <a:solidFill>
                  <a:srgbClr val="FF3300"/>
                </a:solidFill>
                <a:latin typeface="宋体" pitchFamily="2" charset="-122"/>
                <a:ea typeface="黑体" pitchFamily="2" charset="-122"/>
              </a:rPr>
              <a:t>页是信息的物理单位</a:t>
            </a:r>
            <a:r>
              <a:rPr lang="zh-CN" altLang="en-US" sz="2800">
                <a:latin typeface="宋体" pitchFamily="2" charset="-122"/>
                <a:ea typeface="黑体" pitchFamily="2" charset="-122"/>
              </a:rPr>
              <a:t>，是为了管理主存的方便而划分的，对用户是</a:t>
            </a:r>
            <a:r>
              <a:rPr lang="zh-CN" altLang="en-US" sz="2800">
                <a:solidFill>
                  <a:srgbClr val="FF3300"/>
                </a:solidFill>
                <a:latin typeface="宋体" pitchFamily="2" charset="-122"/>
                <a:ea typeface="黑体" pitchFamily="2" charset="-122"/>
              </a:rPr>
              <a:t>透明</a:t>
            </a:r>
            <a:r>
              <a:rPr lang="zh-CN" altLang="en-US" sz="2800">
                <a:latin typeface="宋体" pitchFamily="2" charset="-122"/>
                <a:ea typeface="黑体" pitchFamily="2" charset="-122"/>
              </a:rPr>
              <a:t>的。</a:t>
            </a:r>
            <a:r>
              <a:rPr lang="zh-CN" altLang="en-US" sz="2800">
                <a:latin typeface="Franklin Gothic Book" pitchFamily="34" charset="0"/>
                <a:ea typeface="黑体" pitchFamily="2" charset="-122"/>
              </a:rPr>
              <a:t>分页是一维的，各个模块在链接时必须组织成同一模块</a:t>
            </a:r>
          </a:p>
          <a:p>
            <a:pPr eaLnBrk="1" hangingPunct="1">
              <a:lnSpc>
                <a:spcPct val="90000"/>
              </a:lnSpc>
            </a:pPr>
            <a:r>
              <a:rPr lang="en-US" altLang="zh-CN" sz="2800">
                <a:latin typeface="宋体" pitchFamily="2" charset="-122"/>
                <a:ea typeface="黑体" pitchFamily="2" charset="-122"/>
              </a:rPr>
              <a:t>(2) </a:t>
            </a:r>
            <a:r>
              <a:rPr lang="zh-CN" altLang="en-US" sz="2800">
                <a:solidFill>
                  <a:srgbClr val="FF3300"/>
                </a:solidFill>
                <a:latin typeface="宋体" pitchFamily="2" charset="-122"/>
                <a:ea typeface="黑体" pitchFamily="2" charset="-122"/>
              </a:rPr>
              <a:t>页的大小固定不变</a:t>
            </a:r>
            <a:r>
              <a:rPr lang="zh-CN" altLang="en-US" sz="2800">
                <a:latin typeface="宋体" pitchFamily="2" charset="-122"/>
                <a:ea typeface="黑体" pitchFamily="2" charset="-122"/>
              </a:rPr>
              <a:t>，由系统决定。</a:t>
            </a:r>
            <a:r>
              <a:rPr lang="zh-CN" altLang="en-US" sz="2800">
                <a:solidFill>
                  <a:srgbClr val="FF3300"/>
                </a:solidFill>
                <a:latin typeface="宋体" pitchFamily="2" charset="-122"/>
                <a:ea typeface="黑体" pitchFamily="2" charset="-122"/>
              </a:rPr>
              <a:t>段的大小是不固定的，它由其完成的功能决定</a:t>
            </a:r>
          </a:p>
          <a:p>
            <a:pPr eaLnBrk="1" hangingPunct="1">
              <a:lnSpc>
                <a:spcPct val="90000"/>
              </a:lnSpc>
            </a:pPr>
            <a:r>
              <a:rPr lang="en-US" altLang="zh-CN" sz="2800">
                <a:latin typeface="宋体" pitchFamily="2" charset="-122"/>
                <a:ea typeface="黑体" pitchFamily="2" charset="-122"/>
              </a:rPr>
              <a:t>(3) </a:t>
            </a:r>
            <a:r>
              <a:rPr lang="zh-CN" altLang="en-US" sz="2800">
                <a:solidFill>
                  <a:srgbClr val="FF3300"/>
                </a:solidFill>
                <a:latin typeface="宋体" pitchFamily="2" charset="-122"/>
                <a:ea typeface="黑体" pitchFamily="2" charset="-122"/>
              </a:rPr>
              <a:t>段是向用户提供的是二维地址空间，页是向用户提供的是一维地址空间，</a:t>
            </a:r>
            <a:r>
              <a:rPr lang="zh-CN" altLang="en-US" sz="2800">
                <a:latin typeface="宋体" pitchFamily="2" charset="-122"/>
                <a:ea typeface="黑体" pitchFamily="2" charset="-122"/>
              </a:rPr>
              <a:t>其页号和页内偏移是机器硬件的功能</a:t>
            </a:r>
          </a:p>
          <a:p>
            <a:pPr eaLnBrk="1" hangingPunct="1">
              <a:lnSpc>
                <a:spcPct val="90000"/>
              </a:lnSpc>
            </a:pPr>
            <a:r>
              <a:rPr lang="en-US" altLang="zh-CN" sz="2800">
                <a:latin typeface="宋体" pitchFamily="2" charset="-122"/>
                <a:ea typeface="黑体" pitchFamily="2" charset="-122"/>
              </a:rPr>
              <a:t>(4) </a:t>
            </a:r>
            <a:r>
              <a:rPr lang="zh-CN" altLang="en-US" sz="2800">
                <a:latin typeface="宋体" pitchFamily="2" charset="-122"/>
                <a:ea typeface="黑体" pitchFamily="2" charset="-122"/>
              </a:rPr>
              <a:t>由于段是信息的逻辑单位，因此便于</a:t>
            </a:r>
            <a:r>
              <a:rPr lang="zh-CN" altLang="en-US" sz="2800">
                <a:solidFill>
                  <a:srgbClr val="FF3300"/>
                </a:solidFill>
                <a:latin typeface="宋体" pitchFamily="2" charset="-122"/>
                <a:ea typeface="黑体" pitchFamily="2" charset="-122"/>
              </a:rPr>
              <a:t>存储保护</a:t>
            </a:r>
            <a:r>
              <a:rPr lang="zh-CN" altLang="en-US" sz="2800">
                <a:latin typeface="宋体" pitchFamily="2" charset="-122"/>
                <a:ea typeface="黑体" pitchFamily="2" charset="-122"/>
              </a:rPr>
              <a:t>和</a:t>
            </a:r>
            <a:r>
              <a:rPr lang="zh-CN" altLang="en-US" sz="2800">
                <a:solidFill>
                  <a:srgbClr val="FF3300"/>
                </a:solidFill>
                <a:latin typeface="宋体" pitchFamily="2" charset="-122"/>
                <a:ea typeface="黑体" pitchFamily="2" charset="-122"/>
              </a:rPr>
              <a:t>信息的共享，</a:t>
            </a:r>
            <a:r>
              <a:rPr lang="zh-CN" altLang="en-US" sz="2800">
                <a:latin typeface="宋体" pitchFamily="2" charset="-122"/>
                <a:ea typeface="黑体" pitchFamily="2" charset="-122"/>
              </a:rPr>
              <a:t>页的</a:t>
            </a:r>
            <a:r>
              <a:rPr lang="zh-CN" altLang="en-US" sz="2800">
                <a:solidFill>
                  <a:srgbClr val="FF3300"/>
                </a:solidFill>
                <a:latin typeface="宋体" pitchFamily="2" charset="-122"/>
                <a:ea typeface="黑体" pitchFamily="2" charset="-122"/>
              </a:rPr>
              <a:t>保护</a:t>
            </a:r>
            <a:r>
              <a:rPr lang="zh-CN" altLang="en-US" sz="2800">
                <a:latin typeface="宋体" pitchFamily="2" charset="-122"/>
                <a:ea typeface="黑体" pitchFamily="2" charset="-122"/>
              </a:rPr>
              <a:t>和</a:t>
            </a:r>
            <a:r>
              <a:rPr lang="zh-CN" altLang="en-US" sz="2800">
                <a:solidFill>
                  <a:srgbClr val="FF3300"/>
                </a:solidFill>
                <a:latin typeface="宋体" pitchFamily="2" charset="-122"/>
                <a:ea typeface="黑体" pitchFamily="2" charset="-122"/>
              </a:rPr>
              <a:t>共享受到限制。</a:t>
            </a:r>
          </a:p>
          <a:p>
            <a:pPr eaLnBrk="1" hangingPunct="1">
              <a:lnSpc>
                <a:spcPct val="90000"/>
              </a:lnSpc>
              <a:buFont typeface="Wingdings 2" pitchFamily="18" charset="2"/>
              <a:buNone/>
            </a:pPr>
            <a:endParaRPr lang="zh-CN" altLang="en-US" sz="2800">
              <a:latin typeface="Franklin Gothic Book" pitchFamily="34" charset="0"/>
              <a:ea typeface="黑体" pitchFamily="2" charset="-122"/>
            </a:endParaRPr>
          </a:p>
          <a:p>
            <a:pPr eaLnBrk="1" hangingPunct="1">
              <a:lnSpc>
                <a:spcPct val="90000"/>
              </a:lnSpc>
            </a:pPr>
            <a:endParaRPr lang="zh-CN" altLang="en-US">
              <a:latin typeface="Franklin Gothic Book" pitchFamily="34" charset="0"/>
              <a:ea typeface="黑体" pitchFamily="2" charset="-122"/>
            </a:endParaRPr>
          </a:p>
        </p:txBody>
      </p:sp>
      <p:sp>
        <p:nvSpPr>
          <p:cNvPr id="110596" name="Rectangle 2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0597" name="Text Box 2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0598" name="Text Box 2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0599" name="Text Box 2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0600" name="Text Box 2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0601" name="Text Box 2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0602" name="Text Box 3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0603" name="Text Box 31"/>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0604" name="Text Box 32"/>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5.5.3  </a:t>
            </a:r>
            <a:r>
              <a:rPr lang="zh-CN" altLang="en-US" sz="1800" b="1">
                <a:solidFill>
                  <a:srgbClr val="C00000"/>
                </a:solidFill>
                <a:latin typeface="Times New Roman" pitchFamily="18" charset="0"/>
              </a:rPr>
              <a:t>段式管理的优缺点</a:t>
            </a:r>
            <a:endParaRPr lang="en-US" altLang="zh-CN" sz="1800" b="1">
              <a:solidFill>
                <a:srgbClr val="C00000"/>
              </a:solidFill>
              <a:latin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idx="4294967295"/>
          </p:nvPr>
        </p:nvSpPr>
        <p:spPr/>
        <p:txBody>
          <a:bodyPr/>
          <a:lstStyle/>
          <a:p>
            <a:r>
              <a:rPr lang="zh-CN" altLang="en-US">
                <a:latin typeface="微软雅黑" pitchFamily="34" charset="-122"/>
                <a:ea typeface="微软雅黑" pitchFamily="34" charset="-122"/>
              </a:rPr>
              <a:t>课堂练习</a:t>
            </a:r>
          </a:p>
        </p:txBody>
      </p:sp>
      <p:sp>
        <p:nvSpPr>
          <p:cNvPr id="111619" name="Rectangle 3"/>
          <p:cNvSpPr>
            <a:spLocks noGrp="1"/>
          </p:cNvSpPr>
          <p:nvPr>
            <p:ph type="body" idx="4294967295"/>
          </p:nvPr>
        </p:nvSpPr>
        <p:spPr/>
        <p:txBody>
          <a:bodyPr/>
          <a:lstStyle/>
          <a:p>
            <a:r>
              <a:rPr lang="zh-CN" altLang="en-US">
                <a:ea typeface="宋体" pitchFamily="2" charset="-122"/>
              </a:rPr>
              <a:t>在分页虚拟存储管理方式中，常采用的页面置换算法有</a:t>
            </a:r>
            <a:r>
              <a:rPr lang="en-US" altLang="zh-CN">
                <a:ea typeface="宋体" pitchFamily="2" charset="-122"/>
                <a:sym typeface="Wingdings" pitchFamily="2" charset="2"/>
              </a:rPr>
              <a:t>:</a:t>
            </a:r>
            <a:r>
              <a:rPr lang="zh-CN" altLang="en-US">
                <a:ea typeface="宋体" pitchFamily="2" charset="-122"/>
                <a:sym typeface="Wingdings" pitchFamily="2" charset="2"/>
              </a:rPr>
              <a:t>（）</a:t>
            </a:r>
            <a:r>
              <a:rPr lang="en-US" altLang="zh-CN">
                <a:ea typeface="宋体" pitchFamily="2" charset="-122"/>
                <a:sym typeface="Wingdings" pitchFamily="2" charset="2"/>
              </a:rPr>
              <a:t>,</a:t>
            </a:r>
            <a:r>
              <a:rPr lang="zh-CN" altLang="en-US">
                <a:ea typeface="宋体" pitchFamily="2" charset="-122"/>
                <a:sym typeface="Wingdings" pitchFamily="2" charset="2"/>
              </a:rPr>
              <a:t>淘汰不再使用或最远的将来才使用的页；（），选择淘汰在主存驻留时间最长的页；（），选择淘汰离最近的一段时间内使用最少的页；</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idx="4294967295"/>
          </p:nvPr>
        </p:nvSpPr>
        <p:spPr/>
        <p:txBody>
          <a:bodyPr/>
          <a:lstStyle/>
          <a:p>
            <a:r>
              <a:rPr lang="zh-CN" altLang="en-US">
                <a:latin typeface="微软雅黑" pitchFamily="34" charset="-122"/>
                <a:ea typeface="微软雅黑" pitchFamily="34" charset="-122"/>
              </a:rPr>
              <a:t>课堂练习</a:t>
            </a:r>
          </a:p>
        </p:txBody>
      </p:sp>
      <p:sp>
        <p:nvSpPr>
          <p:cNvPr id="113667" name="Rectangle 3"/>
          <p:cNvSpPr>
            <a:spLocks noGrp="1"/>
          </p:cNvSpPr>
          <p:nvPr>
            <p:ph type="body" idx="4294967295"/>
          </p:nvPr>
        </p:nvSpPr>
        <p:spPr/>
        <p:txBody>
          <a:bodyPr/>
          <a:lstStyle/>
          <a:p>
            <a:r>
              <a:rPr lang="zh-CN" altLang="en-US">
                <a:ea typeface="宋体" pitchFamily="2" charset="-122"/>
              </a:rPr>
              <a:t>在存储管理中，页是信息的（）单位，段是信息的（）单位。页面大小由（）确定，段的大小由（）确定</a:t>
            </a:r>
            <a:endParaRPr lang="en-US" altLang="zh-CN">
              <a:ea typeface="宋体"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idx="4294967295"/>
          </p:nvPr>
        </p:nvSpPr>
        <p:spPr>
          <a:xfrm>
            <a:off x="1116013" y="260350"/>
            <a:ext cx="8027987" cy="1143000"/>
          </a:xfrm>
        </p:spPr>
        <p:txBody>
          <a:bodyPr/>
          <a:lstStyle/>
          <a:p>
            <a:pPr eaLnBrk="1" hangingPunct="1"/>
            <a:r>
              <a:rPr kumimoji="1" lang="zh-CN" altLang="en-US">
                <a:latin typeface="Franklin Gothic Medium" pitchFamily="34" charset="0"/>
                <a:ea typeface="微软雅黑" pitchFamily="34" charset="-122"/>
              </a:rPr>
              <a:t>段页式管理的基本思想</a:t>
            </a:r>
          </a:p>
        </p:txBody>
      </p:sp>
      <p:sp>
        <p:nvSpPr>
          <p:cNvPr id="114691" name="Rectangle 3"/>
          <p:cNvSpPr>
            <a:spLocks noGrp="1"/>
          </p:cNvSpPr>
          <p:nvPr>
            <p:ph type="body" idx="4294967295"/>
          </p:nvPr>
        </p:nvSpPr>
        <p:spPr>
          <a:xfrm>
            <a:off x="1116013" y="1412875"/>
            <a:ext cx="8027987" cy="5111750"/>
          </a:xfrm>
        </p:spPr>
        <p:txBody>
          <a:bodyPr/>
          <a:lstStyle/>
          <a:p>
            <a:pPr eaLnBrk="1" hangingPunct="1"/>
            <a:r>
              <a:rPr lang="zh-CN" altLang="en-US">
                <a:latin typeface="Franklin Gothic Book" pitchFamily="34" charset="0"/>
                <a:ea typeface="黑体" pitchFamily="2" charset="-122"/>
              </a:rPr>
              <a:t>结合页式段式优点，克服二者的缺点</a:t>
            </a:r>
          </a:p>
          <a:p>
            <a:pPr lvl="1" eaLnBrk="1" hangingPunct="1"/>
            <a:r>
              <a:rPr lang="zh-CN" altLang="en-US">
                <a:latin typeface="黑体" pitchFamily="2" charset="-122"/>
                <a:ea typeface="黑体" pitchFamily="2" charset="-122"/>
              </a:rPr>
              <a:t>在段式系统中，若</a:t>
            </a:r>
            <a:r>
              <a:rPr lang="zh-CN" altLang="en-US">
                <a:solidFill>
                  <a:srgbClr val="FF3300"/>
                </a:solidFill>
                <a:latin typeface="黑体" pitchFamily="2" charset="-122"/>
                <a:ea typeface="黑体" pitchFamily="2" charset="-122"/>
              </a:rPr>
              <a:t>段内分页</a:t>
            </a:r>
            <a:r>
              <a:rPr lang="zh-CN" altLang="en-US">
                <a:latin typeface="黑体" pitchFamily="2" charset="-122"/>
                <a:ea typeface="黑体" pitchFamily="2" charset="-122"/>
              </a:rPr>
              <a:t>，称为段页式系统</a:t>
            </a:r>
          </a:p>
          <a:p>
            <a:pPr lvl="1" eaLnBrk="1" hangingPunct="1"/>
            <a:r>
              <a:rPr lang="zh-CN" altLang="en-US">
                <a:latin typeface="黑体" pitchFamily="2" charset="-122"/>
                <a:ea typeface="黑体" pitchFamily="2" charset="-122"/>
              </a:rPr>
              <a:t>在段页式存储管理中每个作业仍按</a:t>
            </a:r>
            <a:r>
              <a:rPr lang="zh-CN" altLang="en-US">
                <a:solidFill>
                  <a:srgbClr val="FF3300"/>
                </a:solidFill>
                <a:latin typeface="黑体" pitchFamily="2" charset="-122"/>
                <a:ea typeface="黑体" pitchFamily="2" charset="-122"/>
              </a:rPr>
              <a:t>逻辑分段</a:t>
            </a:r>
            <a:r>
              <a:rPr lang="zh-CN" altLang="en-US">
                <a:latin typeface="黑体" pitchFamily="2" charset="-122"/>
                <a:ea typeface="黑体" pitchFamily="2" charset="-122"/>
              </a:rPr>
              <a:t>，但对每一段不是按单一的连续整体存放到存储器中，而是把</a:t>
            </a:r>
            <a:r>
              <a:rPr lang="zh-CN" altLang="en-US">
                <a:solidFill>
                  <a:srgbClr val="FF3300"/>
                </a:solidFill>
                <a:latin typeface="黑体" pitchFamily="2" charset="-122"/>
                <a:ea typeface="黑体" pitchFamily="2" charset="-122"/>
              </a:rPr>
              <a:t>每个段</a:t>
            </a:r>
            <a:r>
              <a:rPr lang="zh-CN" altLang="en-US">
                <a:latin typeface="黑体" pitchFamily="2" charset="-122"/>
                <a:ea typeface="黑体" pitchFamily="2" charset="-122"/>
              </a:rPr>
              <a:t>再分成</a:t>
            </a:r>
            <a:r>
              <a:rPr lang="zh-CN" altLang="en-US">
                <a:solidFill>
                  <a:srgbClr val="FF3300"/>
                </a:solidFill>
                <a:latin typeface="黑体" pitchFamily="2" charset="-122"/>
                <a:ea typeface="黑体" pitchFamily="2" charset="-122"/>
              </a:rPr>
              <a:t>若干个页面</a:t>
            </a:r>
            <a:r>
              <a:rPr lang="zh-CN" altLang="en-US">
                <a:latin typeface="黑体" pitchFamily="2" charset="-122"/>
                <a:ea typeface="黑体" pitchFamily="2" charset="-122"/>
              </a:rPr>
              <a:t>，每一段不必占据连续的主存空间，可把它按页</a:t>
            </a:r>
            <a:r>
              <a:rPr lang="zh-CN" altLang="en-US">
                <a:solidFill>
                  <a:srgbClr val="FF3300"/>
                </a:solidFill>
                <a:latin typeface="黑体" pitchFamily="2" charset="-122"/>
                <a:ea typeface="黑体" pitchFamily="2" charset="-122"/>
              </a:rPr>
              <a:t>存放在不连续</a:t>
            </a:r>
            <a:r>
              <a:rPr lang="zh-CN" altLang="en-US">
                <a:latin typeface="黑体" pitchFamily="2" charset="-122"/>
                <a:ea typeface="黑体" pitchFamily="2" charset="-122"/>
              </a:rPr>
              <a:t>的主存块中</a:t>
            </a:r>
          </a:p>
          <a:p>
            <a:pPr lvl="1" eaLnBrk="1" hangingPunct="1"/>
            <a:r>
              <a:rPr lang="zh-CN" altLang="en-US">
                <a:latin typeface="Franklin Gothic Book" pitchFamily="34" charset="0"/>
                <a:ea typeface="黑体" pitchFamily="2" charset="-122"/>
              </a:rPr>
              <a:t>对用户来讲，按段的逻辑关系进行划分；对系统讲，按页划分每一段</a:t>
            </a:r>
          </a:p>
          <a:p>
            <a:pPr lvl="1" eaLnBrk="1" hangingPunct="1"/>
            <a:endParaRPr lang="zh-CN" altLang="en-US" b="1">
              <a:latin typeface="黑体" pitchFamily="2" charset="-122"/>
              <a:ea typeface="黑体" pitchFamily="2" charset="-122"/>
            </a:endParaRPr>
          </a:p>
          <a:p>
            <a:pPr lvl="1" eaLnBrk="1" hangingPunct="1"/>
            <a:endParaRPr lang="zh-CN" altLang="en-US">
              <a:latin typeface="Franklin Gothic Book" pitchFamily="34" charset="0"/>
              <a:ea typeface="黑体" pitchFamily="2" charset="-122"/>
            </a:endParaRPr>
          </a:p>
          <a:p>
            <a:pPr eaLnBrk="1" hangingPunct="1"/>
            <a:endParaRPr lang="zh-CN" altLang="en-US">
              <a:latin typeface="Franklin Gothic Book" pitchFamily="34" charset="0"/>
              <a:ea typeface="黑体" pitchFamily="2" charset="-122"/>
            </a:endParaRPr>
          </a:p>
        </p:txBody>
      </p:sp>
      <p:sp>
        <p:nvSpPr>
          <p:cNvPr id="114692" name="Rectangle 10"/>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4693" name="Text Box 11"/>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4694" name="Text Box 12"/>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4695" name="Text Box 13"/>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4696" name="Text Box 14"/>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4697" name="Text Box 15"/>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4698" name="Text Box 16"/>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4699" name="Text Box 17"/>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4700" name="Text Box 18"/>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14701" name="Text Box 19"/>
          <p:cNvSpPr txBox="1">
            <a:spLocks noChangeArrowheads="1"/>
          </p:cNvSpPr>
          <p:nvPr/>
        </p:nvSpPr>
        <p:spPr bwMode="auto">
          <a:xfrm>
            <a:off x="-71438" y="510063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5.5.4  </a:t>
            </a:r>
            <a:r>
              <a:rPr lang="zh-CN" altLang="en-US" sz="1800" b="1">
                <a:solidFill>
                  <a:srgbClr val="C00000"/>
                </a:solidFill>
                <a:latin typeface="Times New Roman" pitchFamily="18" charset="0"/>
              </a:rPr>
              <a:t>段页式管理的基本思想</a:t>
            </a:r>
            <a:endParaRPr lang="en-US" altLang="zh-CN" sz="1800" b="1">
              <a:solidFill>
                <a:srgbClr val="C00000"/>
              </a:solidFill>
              <a:latin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虚地址</a:t>
            </a:r>
          </a:p>
        </p:txBody>
      </p:sp>
      <p:sp>
        <p:nvSpPr>
          <p:cNvPr id="115715"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虚地址组成</a:t>
            </a:r>
          </a:p>
          <a:p>
            <a:pPr lvl="1" eaLnBrk="1" hangingPunct="1"/>
            <a:r>
              <a:rPr lang="zh-CN" altLang="en-US">
                <a:latin typeface="Franklin Gothic Book" pitchFamily="34" charset="0"/>
                <a:ea typeface="黑体" pitchFamily="2" charset="-122"/>
              </a:rPr>
              <a:t>逻辑地址结构是由段号、页号、及页内地址三部分组成的，若</a:t>
            </a:r>
            <a:r>
              <a:rPr lang="en-US" altLang="zh-CN">
                <a:latin typeface="Franklin Gothic Book" pitchFamily="34" charset="0"/>
                <a:ea typeface="黑体" pitchFamily="2" charset="-122"/>
              </a:rPr>
              <a:t>32</a:t>
            </a:r>
            <a:r>
              <a:rPr lang="zh-CN" altLang="en-US">
                <a:latin typeface="Franklin Gothic Book" pitchFamily="34" charset="0"/>
                <a:ea typeface="黑体" pitchFamily="2" charset="-122"/>
              </a:rPr>
              <a:t>位的地址结构采用下面的设置</a:t>
            </a:r>
          </a:p>
          <a:p>
            <a:pPr lvl="1" eaLnBrk="1" hangingPunct="1"/>
            <a:endParaRPr lang="zh-CN" altLang="en-US">
              <a:latin typeface="Franklin Gothic Book" pitchFamily="34" charset="0"/>
              <a:ea typeface="黑体" pitchFamily="2" charset="-122"/>
            </a:endParaRPr>
          </a:p>
          <a:p>
            <a:pPr lvl="1" eaLnBrk="1" hangingPunct="1"/>
            <a:endParaRPr lang="zh-CN" altLang="en-US">
              <a:latin typeface="Franklin Gothic Book" pitchFamily="34" charset="0"/>
              <a:ea typeface="黑体" pitchFamily="2" charset="-122"/>
            </a:endParaRPr>
          </a:p>
          <a:p>
            <a:pPr lvl="1" eaLnBrk="1" hangingPunct="1"/>
            <a:r>
              <a:rPr lang="zh-CN" altLang="en-US" sz="2400">
                <a:latin typeface="黑体" pitchFamily="2" charset="-122"/>
                <a:ea typeface="黑体" pitchFamily="2" charset="-122"/>
              </a:rPr>
              <a:t>表示页长为</a:t>
            </a:r>
            <a:r>
              <a:rPr lang="en-US" altLang="zh-CN" sz="2400">
                <a:latin typeface="黑体" pitchFamily="2" charset="-122"/>
                <a:ea typeface="黑体" pitchFamily="2" charset="-122"/>
              </a:rPr>
              <a:t>4k</a:t>
            </a:r>
            <a:r>
              <a:rPr lang="zh-CN" altLang="en-US" sz="2400">
                <a:latin typeface="黑体" pitchFamily="2" charset="-122"/>
                <a:ea typeface="黑体" pitchFamily="2" charset="-122"/>
              </a:rPr>
              <a:t>，作业最多可有</a:t>
            </a:r>
            <a:r>
              <a:rPr lang="en-US" altLang="zh-CN" sz="2400">
                <a:latin typeface="黑体" pitchFamily="2" charset="-122"/>
                <a:ea typeface="黑体" pitchFamily="2" charset="-122"/>
              </a:rPr>
              <a:t>1k</a:t>
            </a:r>
            <a:r>
              <a:rPr lang="zh-CN" altLang="en-US" sz="2400">
                <a:latin typeface="黑体" pitchFamily="2" charset="-122"/>
                <a:ea typeface="黑体" pitchFamily="2" charset="-122"/>
              </a:rPr>
              <a:t>个段，每段最多有</a:t>
            </a:r>
            <a:r>
              <a:rPr lang="en-US" altLang="zh-CN" sz="2400">
                <a:latin typeface="黑体" pitchFamily="2" charset="-122"/>
                <a:ea typeface="黑体" pitchFamily="2" charset="-122"/>
              </a:rPr>
              <a:t>1k</a:t>
            </a:r>
            <a:r>
              <a:rPr lang="zh-CN" altLang="en-US" sz="2400">
                <a:latin typeface="黑体" pitchFamily="2" charset="-122"/>
                <a:ea typeface="黑体" pitchFamily="2" charset="-122"/>
              </a:rPr>
              <a:t>个页，即段长最大为</a:t>
            </a:r>
            <a:r>
              <a:rPr lang="en-US" altLang="zh-CN" sz="2400">
                <a:latin typeface="黑体" pitchFamily="2" charset="-122"/>
                <a:ea typeface="黑体" pitchFamily="2" charset="-122"/>
              </a:rPr>
              <a:t>4M</a:t>
            </a:r>
            <a:endParaRPr lang="zh-CN" altLang="en-US">
              <a:latin typeface="Franklin Gothic Book" pitchFamily="34" charset="0"/>
              <a:ea typeface="黑体" pitchFamily="2" charset="-122"/>
            </a:endParaRPr>
          </a:p>
          <a:p>
            <a:pPr eaLnBrk="1" hangingPunct="1"/>
            <a:endParaRPr lang="zh-CN" altLang="en-US">
              <a:latin typeface="Franklin Gothic Book" pitchFamily="34" charset="0"/>
              <a:ea typeface="黑体" pitchFamily="2" charset="-122"/>
            </a:endParaRPr>
          </a:p>
          <a:p>
            <a:pPr eaLnBrk="1" hangingPunct="1"/>
            <a:endParaRPr lang="zh-CN" altLang="en-US">
              <a:latin typeface="Franklin Gothic Book" pitchFamily="34" charset="0"/>
              <a:ea typeface="黑体" pitchFamily="2" charset="-122"/>
            </a:endParaRPr>
          </a:p>
        </p:txBody>
      </p:sp>
      <p:graphicFrame>
        <p:nvGraphicFramePr>
          <p:cNvPr id="1020932" name="Group 4"/>
          <p:cNvGraphicFramePr>
            <a:graphicFrameLocks noGrp="1"/>
          </p:cNvGraphicFramePr>
          <p:nvPr/>
        </p:nvGraphicFramePr>
        <p:xfrm>
          <a:off x="2339975" y="3789363"/>
          <a:ext cx="4267200" cy="503237"/>
        </p:xfrm>
        <a:graphic>
          <a:graphicData uri="http://schemas.openxmlformats.org/drawingml/2006/table">
            <a:tbl>
              <a:tblPr/>
              <a:tblGrid>
                <a:gridCol w="12382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03237">
                <a:tc>
                  <a:txBody>
                    <a:bodyPr/>
                    <a:lstStyle/>
                    <a:p>
                      <a:pPr marL="342900" marR="0" lvl="0" indent="-342900" algn="l" defTabSz="914400" rtl="0" eaLnBrk="1" fontAlgn="base" latinLnBrk="0" hangingPunct="1">
                        <a:lnSpc>
                          <a:spcPct val="100000"/>
                        </a:lnSpc>
                        <a:spcBef>
                          <a:spcPct val="0"/>
                        </a:spcBef>
                        <a:spcAft>
                          <a:spcPct val="0"/>
                        </a:spcAft>
                        <a:buClrTx/>
                        <a:buSzPct val="50000"/>
                        <a:buFontTx/>
                        <a:buNone/>
                        <a:tabLst/>
                      </a:pPr>
                      <a:r>
                        <a:rPr kumimoji="0" lang="zh-CN" altLang="en-US" sz="2000" b="1" i="0" u="none" strike="noStrike" cap="none" normalizeH="0" baseline="0">
                          <a:ln>
                            <a:noFill/>
                          </a:ln>
                          <a:solidFill>
                            <a:srgbClr val="000099"/>
                          </a:solidFill>
                          <a:effectLst/>
                          <a:latin typeface="Times New Roman" pitchFamily="18" charset="0"/>
                          <a:ea typeface="宋体" pitchFamily="2" charset="-122"/>
                        </a:rPr>
                        <a:t>段号</a:t>
                      </a:r>
                      <a:endParaRPr kumimoji="0" lang="zh-CN" altLang="en-US" sz="2000" b="1" i="0" u="none" strike="noStrike" cap="none" normalizeH="0" baseline="0">
                        <a:ln>
                          <a:noFill/>
                        </a:ln>
                        <a:solidFill>
                          <a:srgbClr val="000099"/>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50000"/>
                        <a:buFontTx/>
                        <a:buNone/>
                        <a:tabLst/>
                      </a:pPr>
                      <a:r>
                        <a:rPr kumimoji="0" lang="zh-CN" altLang="en-US" sz="2000" b="1" i="0" u="none" strike="noStrike" cap="none" normalizeH="0" baseline="0">
                          <a:ln>
                            <a:noFill/>
                          </a:ln>
                          <a:solidFill>
                            <a:srgbClr val="000099"/>
                          </a:solidFill>
                          <a:effectLst/>
                          <a:latin typeface="Times New Roman" pitchFamily="18" charset="0"/>
                          <a:ea typeface="宋体" pitchFamily="2" charset="-122"/>
                        </a:rPr>
                        <a:t>页号</a:t>
                      </a:r>
                      <a:endParaRPr kumimoji="0" lang="zh-CN" altLang="en-US" sz="2000" b="1" i="0" u="none" strike="noStrike" cap="none" normalizeH="0" baseline="0">
                        <a:ln>
                          <a:noFill/>
                        </a:ln>
                        <a:solidFill>
                          <a:srgbClr val="000099"/>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50000"/>
                        <a:buFontTx/>
                        <a:buNone/>
                        <a:tabLst/>
                      </a:pPr>
                      <a:r>
                        <a:rPr kumimoji="0" lang="zh-CN" altLang="en-US" sz="2000" b="1" i="0" u="none" strike="noStrike" cap="none" normalizeH="0" baseline="0">
                          <a:ln>
                            <a:noFill/>
                          </a:ln>
                          <a:solidFill>
                            <a:srgbClr val="000099"/>
                          </a:solidFill>
                          <a:effectLst/>
                          <a:latin typeface="Times New Roman" pitchFamily="18" charset="0"/>
                          <a:ea typeface="宋体" pitchFamily="2" charset="-122"/>
                        </a:rPr>
                        <a:t>页内地址</a:t>
                      </a:r>
                      <a:endParaRPr kumimoji="0" lang="zh-CN" altLang="en-US" sz="2000" b="1" i="0" u="none" strike="noStrike" cap="none" normalizeH="0" baseline="0">
                        <a:ln>
                          <a:noFill/>
                        </a:ln>
                        <a:solidFill>
                          <a:srgbClr val="000099"/>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0942" name="Rectangle 14"/>
          <p:cNvSpPr>
            <a:spLocks noChangeArrowheads="1"/>
          </p:cNvSpPr>
          <p:nvPr/>
        </p:nvSpPr>
        <p:spPr bwMode="auto">
          <a:xfrm>
            <a:off x="2124075" y="3429000"/>
            <a:ext cx="61214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lnSpc>
                <a:spcPct val="80000"/>
              </a:lnSpc>
              <a:buFont typeface="Wingdings 2" pitchFamily="18" charset="2"/>
              <a:buNone/>
            </a:pPr>
            <a:r>
              <a:rPr lang="zh-CN" altLang="en-US" sz="2000">
                <a:latin typeface="Franklin Gothic Book" pitchFamily="34" charset="0"/>
                <a:ea typeface="黑体" pitchFamily="2" charset="-122"/>
              </a:rPr>
              <a:t> </a:t>
            </a:r>
            <a:r>
              <a:rPr lang="en-US" altLang="zh-CN" sz="2000">
                <a:latin typeface="Franklin Gothic Book" pitchFamily="34" charset="0"/>
                <a:ea typeface="黑体" pitchFamily="2" charset="-122"/>
              </a:rPr>
              <a:t>31           22 21         12 11                  0</a:t>
            </a:r>
          </a:p>
        </p:txBody>
      </p:sp>
      <p:sp>
        <p:nvSpPr>
          <p:cNvPr id="115727" name="Rectangle 16"/>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5728" name="Text Box 17"/>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5729" name="Text Box 18"/>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5730" name="Text Box 19"/>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5731" name="Text Box 20"/>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5732" name="Text Box 21"/>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5733" name="Text Box 22"/>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5734" name="Text Box 23"/>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5735" name="Text Box 24"/>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15736" name="Text Box 25"/>
          <p:cNvSpPr txBox="1">
            <a:spLocks noChangeArrowheads="1"/>
          </p:cNvSpPr>
          <p:nvPr/>
        </p:nvSpPr>
        <p:spPr bwMode="auto">
          <a:xfrm>
            <a:off x="-107950" y="5048250"/>
            <a:ext cx="1273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5.5.4  </a:t>
            </a:r>
            <a:r>
              <a:rPr lang="zh-CN" altLang="en-US" sz="1800" b="1">
                <a:solidFill>
                  <a:srgbClr val="9898BE"/>
                </a:solidFill>
                <a:latin typeface="Times New Roman" pitchFamily="18" charset="0"/>
              </a:rPr>
              <a:t>段页式管理的基本思想</a:t>
            </a:r>
            <a:endParaRPr lang="en-US" altLang="zh-CN" sz="1800" b="1">
              <a:solidFill>
                <a:srgbClr val="9898BE"/>
              </a:solidFill>
              <a:latin typeface="Times New Roman" pitchFamily="18" charset="0"/>
            </a:endParaRPr>
          </a:p>
        </p:txBody>
      </p:sp>
      <p:sp>
        <p:nvSpPr>
          <p:cNvPr id="115737" name="Text Box 26"/>
          <p:cNvSpPr txBox="1">
            <a:spLocks noChangeArrowheads="1"/>
          </p:cNvSpPr>
          <p:nvPr/>
        </p:nvSpPr>
        <p:spPr bwMode="auto">
          <a:xfrm>
            <a:off x="-57150" y="5884863"/>
            <a:ext cx="1273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5.5.5  </a:t>
            </a:r>
            <a:r>
              <a:rPr lang="zh-CN" altLang="en-US" sz="1800" b="1">
                <a:solidFill>
                  <a:srgbClr val="C00000"/>
                </a:solidFill>
                <a:latin typeface="Times New Roman" pitchFamily="18" charset="0"/>
              </a:rPr>
              <a:t>段页式管理的实现原理</a:t>
            </a:r>
            <a:endParaRPr lang="en-US" altLang="zh-CN" sz="1800" b="1">
              <a:solidFill>
                <a:srgbClr val="C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09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0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4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段表和页表</a:t>
            </a:r>
          </a:p>
        </p:txBody>
      </p:sp>
      <p:sp>
        <p:nvSpPr>
          <p:cNvPr id="116739" name="Rectangle 3"/>
          <p:cNvSpPr>
            <a:spLocks noGrp="1"/>
          </p:cNvSpPr>
          <p:nvPr>
            <p:ph type="body" idx="4294967295"/>
          </p:nvPr>
        </p:nvSpPr>
        <p:spPr>
          <a:xfrm>
            <a:off x="1116013" y="1412875"/>
            <a:ext cx="8027987" cy="4686300"/>
          </a:xfrm>
        </p:spPr>
        <p:txBody>
          <a:bodyPr/>
          <a:lstStyle/>
          <a:p>
            <a:pPr eaLnBrk="1" hangingPunct="1">
              <a:lnSpc>
                <a:spcPct val="110000"/>
              </a:lnSpc>
              <a:spcBef>
                <a:spcPct val="0"/>
              </a:spcBef>
            </a:pPr>
            <a:r>
              <a:rPr lang="zh-CN" altLang="en-US" sz="2800">
                <a:latin typeface="黑体" pitchFamily="2" charset="-122"/>
                <a:ea typeface="黑体" pitchFamily="2" charset="-122"/>
              </a:rPr>
              <a:t>由于每个段都要分页存储，因此要为每个段设置一个页表</a:t>
            </a:r>
          </a:p>
          <a:p>
            <a:pPr lvl="1" eaLnBrk="1" hangingPunct="1"/>
            <a:r>
              <a:rPr lang="zh-CN" altLang="en-US">
                <a:latin typeface="Franklin Gothic Book" pitchFamily="34" charset="0"/>
                <a:ea typeface="黑体" pitchFamily="2" charset="-122"/>
              </a:rPr>
              <a:t>段表：系统为每个作业建立一张段表，记录了每一段的页表始址和页表长度</a:t>
            </a:r>
          </a:p>
          <a:p>
            <a:pPr lvl="1" eaLnBrk="1" hangingPunct="1"/>
            <a:r>
              <a:rPr lang="zh-CN" altLang="en-US">
                <a:latin typeface="Franklin Gothic Book" pitchFamily="34" charset="0"/>
                <a:ea typeface="黑体" pitchFamily="2" charset="-122"/>
              </a:rPr>
              <a:t>页表：系统为每个段建立一张页表，记录了逻辑页号与内存块号的对应关系（每一段有一个，一个程序可能有多个页表）</a:t>
            </a:r>
          </a:p>
          <a:p>
            <a:pPr lvl="1" eaLnBrk="1" hangingPunct="1">
              <a:lnSpc>
                <a:spcPct val="110000"/>
              </a:lnSpc>
              <a:spcBef>
                <a:spcPct val="0"/>
              </a:spcBef>
            </a:pPr>
            <a:r>
              <a:rPr lang="zh-CN" altLang="en-US">
                <a:latin typeface="Franklin Gothic Book" pitchFamily="34" charset="0"/>
                <a:ea typeface="黑体" pitchFamily="2" charset="-122"/>
              </a:rPr>
              <a:t>内存分配管理：同页式管理</a:t>
            </a:r>
            <a:endParaRPr lang="zh-CN" altLang="en-US" sz="2400">
              <a:latin typeface="黑体" pitchFamily="2" charset="-122"/>
              <a:ea typeface="黑体" pitchFamily="2" charset="-122"/>
            </a:endParaRPr>
          </a:p>
          <a:p>
            <a:pPr eaLnBrk="1" hangingPunct="1"/>
            <a:endParaRPr lang="zh-CN" altLang="en-US" sz="2800">
              <a:latin typeface="黑体" pitchFamily="2" charset="-122"/>
              <a:ea typeface="黑体" pitchFamily="2" charset="-122"/>
            </a:endParaRPr>
          </a:p>
        </p:txBody>
      </p:sp>
      <p:sp>
        <p:nvSpPr>
          <p:cNvPr id="116740" name="Rectangle 12"/>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6741" name="Text Box 13"/>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6742" name="Text Box 14"/>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6743" name="Text Box 15"/>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6744" name="Text Box 16"/>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6745" name="Text Box 17"/>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6746" name="Text Box 18"/>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6747" name="Text Box 19"/>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6748" name="Text Box 20"/>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16749" name="Text Box 21"/>
          <p:cNvSpPr txBox="1">
            <a:spLocks noChangeArrowheads="1"/>
          </p:cNvSpPr>
          <p:nvPr/>
        </p:nvSpPr>
        <p:spPr bwMode="auto">
          <a:xfrm>
            <a:off x="-107950" y="5048250"/>
            <a:ext cx="1273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5.5.4  </a:t>
            </a:r>
            <a:r>
              <a:rPr lang="zh-CN" altLang="en-US" sz="1800" b="1">
                <a:solidFill>
                  <a:srgbClr val="9898BE"/>
                </a:solidFill>
                <a:latin typeface="Times New Roman" pitchFamily="18" charset="0"/>
              </a:rPr>
              <a:t>段页式管理的基本思想</a:t>
            </a:r>
            <a:endParaRPr lang="en-US" altLang="zh-CN" sz="1800" b="1">
              <a:solidFill>
                <a:srgbClr val="9898BE"/>
              </a:solidFill>
              <a:latin typeface="Times New Roman" pitchFamily="18" charset="0"/>
            </a:endParaRPr>
          </a:p>
        </p:txBody>
      </p:sp>
      <p:sp>
        <p:nvSpPr>
          <p:cNvPr id="116750" name="Text Box 22"/>
          <p:cNvSpPr txBox="1">
            <a:spLocks noChangeArrowheads="1"/>
          </p:cNvSpPr>
          <p:nvPr/>
        </p:nvSpPr>
        <p:spPr bwMode="auto">
          <a:xfrm>
            <a:off x="-57150" y="5884863"/>
            <a:ext cx="1273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5.5.5  </a:t>
            </a:r>
            <a:r>
              <a:rPr lang="zh-CN" altLang="en-US" sz="1800" b="1">
                <a:solidFill>
                  <a:srgbClr val="C00000"/>
                </a:solidFill>
                <a:latin typeface="Times New Roman" pitchFamily="18" charset="0"/>
              </a:rPr>
              <a:t>段页式管理的实现原理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段表和页表的关系</a:t>
            </a:r>
          </a:p>
        </p:txBody>
      </p:sp>
      <p:pic>
        <p:nvPicPr>
          <p:cNvPr id="117763" name="Picture 4" descr="e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7848600"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Rectangle 5"/>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7765" name="Text Box 6"/>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7766" name="Text Box 7"/>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7767" name="Text Box 8"/>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7768" name="Text Box 9"/>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7769" name="Text Box 10"/>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7770" name="Text Box 11"/>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7771" name="Text Box 12"/>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7772" name="Text Box 13"/>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17773" name="Text Box 14"/>
          <p:cNvSpPr txBox="1">
            <a:spLocks noChangeArrowheads="1"/>
          </p:cNvSpPr>
          <p:nvPr/>
        </p:nvSpPr>
        <p:spPr bwMode="auto">
          <a:xfrm>
            <a:off x="-107950" y="5048250"/>
            <a:ext cx="1273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5.5.4  </a:t>
            </a:r>
            <a:r>
              <a:rPr lang="zh-CN" altLang="en-US" sz="1800" b="1">
                <a:solidFill>
                  <a:srgbClr val="9898BE"/>
                </a:solidFill>
                <a:latin typeface="Times New Roman" pitchFamily="18" charset="0"/>
              </a:rPr>
              <a:t>段页式管理的基本思想</a:t>
            </a:r>
            <a:endParaRPr lang="en-US" altLang="zh-CN" sz="1800" b="1">
              <a:solidFill>
                <a:srgbClr val="9898BE"/>
              </a:solidFill>
              <a:latin typeface="Times New Roman" pitchFamily="18" charset="0"/>
            </a:endParaRPr>
          </a:p>
        </p:txBody>
      </p:sp>
      <p:sp>
        <p:nvSpPr>
          <p:cNvPr id="117774" name="Text Box 15"/>
          <p:cNvSpPr txBox="1">
            <a:spLocks noChangeArrowheads="1"/>
          </p:cNvSpPr>
          <p:nvPr/>
        </p:nvSpPr>
        <p:spPr bwMode="auto">
          <a:xfrm>
            <a:off x="-57150" y="5884863"/>
            <a:ext cx="1273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5.5.5  </a:t>
            </a:r>
            <a:r>
              <a:rPr lang="zh-CN" altLang="en-US" sz="1800" b="1">
                <a:solidFill>
                  <a:srgbClr val="C00000"/>
                </a:solidFill>
                <a:latin typeface="Times New Roman" pitchFamily="18" charset="0"/>
              </a:rPr>
              <a:t>段页式管理的实现原理</a:t>
            </a:r>
            <a:endParaRPr lang="en-US" altLang="zh-CN" sz="1800" b="1">
              <a:solidFill>
                <a:srgbClr val="C00000"/>
              </a:solidFill>
              <a:latin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idx="4294967295"/>
          </p:nvPr>
        </p:nvSpPr>
        <p:spPr>
          <a:xfrm>
            <a:off x="1116013" y="260350"/>
            <a:ext cx="8027987" cy="1143000"/>
          </a:xfrm>
        </p:spPr>
        <p:txBody>
          <a:bodyPr/>
          <a:lstStyle/>
          <a:p>
            <a:pPr eaLnBrk="1" hangingPunct="1"/>
            <a:r>
              <a:rPr lang="zh-CN" altLang="en-US">
                <a:latin typeface="Franklin Gothic Medium" pitchFamily="34" charset="0"/>
                <a:ea typeface="微软雅黑" pitchFamily="34" charset="-122"/>
              </a:rPr>
              <a:t>段页式存储管理的内存访问</a:t>
            </a:r>
          </a:p>
        </p:txBody>
      </p:sp>
      <p:sp>
        <p:nvSpPr>
          <p:cNvPr id="118787" name="Rectangle 3"/>
          <p:cNvSpPr>
            <a:spLocks noGrp="1"/>
          </p:cNvSpPr>
          <p:nvPr>
            <p:ph type="body" idx="4294967295"/>
          </p:nvPr>
        </p:nvSpPr>
        <p:spPr>
          <a:xfrm>
            <a:off x="1116013" y="1412875"/>
            <a:ext cx="8027987" cy="4686300"/>
          </a:xfrm>
        </p:spPr>
        <p:txBody>
          <a:bodyPr/>
          <a:lstStyle/>
          <a:p>
            <a:pPr eaLnBrk="1" hangingPunct="1"/>
            <a:r>
              <a:rPr lang="zh-CN" altLang="en-US">
                <a:latin typeface="Franklin Gothic Book" pitchFamily="34" charset="0"/>
                <a:ea typeface="黑体" pitchFamily="2" charset="-122"/>
              </a:rPr>
              <a:t>在段页式系统中，为了获取一条指令或数据，需三次访问内存</a:t>
            </a:r>
          </a:p>
          <a:p>
            <a:pPr lvl="1" eaLnBrk="1" hangingPunct="1"/>
            <a:r>
              <a:rPr lang="zh-CN" altLang="en-US">
                <a:solidFill>
                  <a:srgbClr val="3333CC"/>
                </a:solidFill>
                <a:latin typeface="Franklin Gothic Book" pitchFamily="34" charset="0"/>
                <a:ea typeface="黑体" pitchFamily="2" charset="-122"/>
              </a:rPr>
              <a:t>第一次</a:t>
            </a:r>
            <a:r>
              <a:rPr lang="zh-CN" altLang="en-US">
                <a:latin typeface="Franklin Gothic Book" pitchFamily="34" charset="0"/>
                <a:ea typeface="黑体" pitchFamily="2" charset="-122"/>
              </a:rPr>
              <a:t>访问，是访问内存中的段表，从中</a:t>
            </a:r>
            <a:r>
              <a:rPr lang="zh-CN" altLang="en-US">
                <a:solidFill>
                  <a:srgbClr val="FF3300"/>
                </a:solidFill>
                <a:latin typeface="Franklin Gothic Book" pitchFamily="34" charset="0"/>
                <a:ea typeface="黑体" pitchFamily="2" charset="-122"/>
              </a:rPr>
              <a:t>取得页表始址</a:t>
            </a:r>
            <a:endParaRPr lang="zh-CN" altLang="en-US">
              <a:latin typeface="Franklin Gothic Book" pitchFamily="34" charset="0"/>
              <a:ea typeface="黑体" pitchFamily="2" charset="-122"/>
            </a:endParaRPr>
          </a:p>
          <a:p>
            <a:pPr lvl="1" eaLnBrk="1" hangingPunct="1"/>
            <a:r>
              <a:rPr lang="zh-CN" altLang="en-US">
                <a:solidFill>
                  <a:srgbClr val="3333CC"/>
                </a:solidFill>
                <a:latin typeface="Franklin Gothic Book" pitchFamily="34" charset="0"/>
                <a:ea typeface="黑体" pitchFamily="2" charset="-122"/>
              </a:rPr>
              <a:t>第二次访问</a:t>
            </a:r>
            <a:r>
              <a:rPr lang="zh-CN" altLang="en-US">
                <a:latin typeface="Franklin Gothic Book" pitchFamily="34" charset="0"/>
                <a:ea typeface="黑体" pitchFamily="2" charset="-122"/>
              </a:rPr>
              <a:t>，是访问内存中的页表，从中取得</a:t>
            </a:r>
            <a:r>
              <a:rPr lang="zh-CN" altLang="en-US">
                <a:solidFill>
                  <a:srgbClr val="FF3300"/>
                </a:solidFill>
                <a:latin typeface="Franklin Gothic Book" pitchFamily="34" charset="0"/>
                <a:ea typeface="黑体" pitchFamily="2" charset="-122"/>
              </a:rPr>
              <a:t>物理块号</a:t>
            </a:r>
            <a:r>
              <a:rPr lang="zh-CN" altLang="en-US">
                <a:latin typeface="Franklin Gothic Book" pitchFamily="34" charset="0"/>
                <a:ea typeface="黑体" pitchFamily="2" charset="-122"/>
              </a:rPr>
              <a:t>，并将该块号与页内地址一起形成指令或数据的</a:t>
            </a:r>
            <a:r>
              <a:rPr lang="zh-CN" altLang="en-US">
                <a:solidFill>
                  <a:srgbClr val="FF3300"/>
                </a:solidFill>
                <a:latin typeface="Franklin Gothic Book" pitchFamily="34" charset="0"/>
                <a:ea typeface="黑体" pitchFamily="2" charset="-122"/>
              </a:rPr>
              <a:t>物理地址</a:t>
            </a:r>
            <a:endParaRPr lang="zh-CN" altLang="en-US">
              <a:latin typeface="Franklin Gothic Book" pitchFamily="34" charset="0"/>
              <a:ea typeface="黑体" pitchFamily="2" charset="-122"/>
            </a:endParaRPr>
          </a:p>
          <a:p>
            <a:pPr lvl="1" eaLnBrk="1" hangingPunct="1"/>
            <a:r>
              <a:rPr lang="zh-CN" altLang="en-US">
                <a:solidFill>
                  <a:srgbClr val="3333CC"/>
                </a:solidFill>
                <a:latin typeface="Franklin Gothic Book" pitchFamily="34" charset="0"/>
                <a:ea typeface="黑体" pitchFamily="2" charset="-122"/>
              </a:rPr>
              <a:t>第三次访问</a:t>
            </a:r>
            <a:r>
              <a:rPr lang="zh-CN" altLang="en-US">
                <a:latin typeface="Franklin Gothic Book" pitchFamily="34" charset="0"/>
                <a:ea typeface="黑体" pitchFamily="2" charset="-122"/>
              </a:rPr>
              <a:t>，才是真正从第二次访问的地址中，</a:t>
            </a:r>
            <a:r>
              <a:rPr lang="zh-CN" altLang="en-US">
                <a:solidFill>
                  <a:srgbClr val="FF3300"/>
                </a:solidFill>
                <a:latin typeface="Franklin Gothic Book" pitchFamily="34" charset="0"/>
                <a:ea typeface="黑体" pitchFamily="2" charset="-122"/>
              </a:rPr>
              <a:t>取得指令和数据</a:t>
            </a:r>
          </a:p>
        </p:txBody>
      </p:sp>
      <p:sp>
        <p:nvSpPr>
          <p:cNvPr id="118788" name="Rectangle 4"/>
          <p:cNvSpPr>
            <a:spLocks noChangeArrowheads="1"/>
          </p:cNvSpPr>
          <p:nvPr/>
        </p:nvSpPr>
        <p:spPr bwMode="auto">
          <a:xfrm>
            <a:off x="0" y="0"/>
            <a:ext cx="1116013" cy="6858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0"/>
              </a:spcBef>
              <a:buClrTx/>
              <a:buSzTx/>
              <a:buFontTx/>
              <a:buNone/>
            </a:pPr>
            <a:endParaRPr lang="zh-CN" altLang="en-US" sz="1800">
              <a:solidFill>
                <a:schemeClr val="tx1"/>
              </a:solidFill>
              <a:latin typeface="Times New Roman" pitchFamily="18" charset="0"/>
            </a:endParaRPr>
          </a:p>
        </p:txBody>
      </p:sp>
      <p:sp>
        <p:nvSpPr>
          <p:cNvPr id="118789" name="Text Box 5"/>
          <p:cNvSpPr txBox="1">
            <a:spLocks noChangeArrowheads="1"/>
          </p:cNvSpPr>
          <p:nvPr/>
        </p:nvSpPr>
        <p:spPr bwMode="auto">
          <a:xfrm>
            <a:off x="-63500" y="0"/>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5.1 </a:t>
            </a:r>
            <a:r>
              <a:rPr lang="zh-CN" altLang="en-US" sz="1800" b="1">
                <a:solidFill>
                  <a:schemeClr val="bg1"/>
                </a:solidFill>
              </a:rPr>
              <a:t>存储管理的功能</a:t>
            </a:r>
          </a:p>
        </p:txBody>
      </p:sp>
      <p:sp>
        <p:nvSpPr>
          <p:cNvPr id="118790" name="Text Box 6"/>
          <p:cNvSpPr txBox="1">
            <a:spLocks noChangeArrowheads="1"/>
          </p:cNvSpPr>
          <p:nvPr/>
        </p:nvSpPr>
        <p:spPr bwMode="auto">
          <a:xfrm>
            <a:off x="-63500" y="58102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5.2 </a:t>
            </a:r>
            <a:r>
              <a:rPr lang="zh-CN" altLang="en-US" sz="1800" b="1">
                <a:solidFill>
                  <a:schemeClr val="bg1"/>
                </a:solidFill>
              </a:rPr>
              <a:t>分区存储管理</a:t>
            </a:r>
          </a:p>
        </p:txBody>
      </p:sp>
      <p:sp>
        <p:nvSpPr>
          <p:cNvPr id="118791" name="Text Box 7"/>
          <p:cNvSpPr txBox="1">
            <a:spLocks noChangeArrowheads="1"/>
          </p:cNvSpPr>
          <p:nvPr/>
        </p:nvSpPr>
        <p:spPr bwMode="auto">
          <a:xfrm>
            <a:off x="-79375" y="1133475"/>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5.3 </a:t>
            </a:r>
            <a:r>
              <a:rPr lang="zh-CN" altLang="en-US" sz="1800" b="1">
                <a:solidFill>
                  <a:schemeClr val="bg1"/>
                </a:solidFill>
              </a:rPr>
              <a:t>覆盖和交换</a:t>
            </a:r>
          </a:p>
        </p:txBody>
      </p:sp>
      <p:sp>
        <p:nvSpPr>
          <p:cNvPr id="118792" name="Text Box 8"/>
          <p:cNvSpPr txBox="1">
            <a:spLocks noChangeArrowheads="1"/>
          </p:cNvSpPr>
          <p:nvPr/>
        </p:nvSpPr>
        <p:spPr bwMode="auto">
          <a:xfrm>
            <a:off x="-95250" y="1668463"/>
            <a:ext cx="125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rPr>
              <a:t>5.4 </a:t>
            </a:r>
            <a:r>
              <a:rPr lang="zh-CN" altLang="en-US" sz="1800" b="1">
                <a:solidFill>
                  <a:schemeClr val="bg1"/>
                </a:solidFill>
              </a:rPr>
              <a:t>页式管理</a:t>
            </a:r>
          </a:p>
        </p:txBody>
      </p:sp>
      <p:sp>
        <p:nvSpPr>
          <p:cNvPr id="118793" name="Text Box 9"/>
          <p:cNvSpPr txBox="1">
            <a:spLocks noChangeArrowheads="1"/>
          </p:cNvSpPr>
          <p:nvPr/>
        </p:nvSpPr>
        <p:spPr bwMode="auto">
          <a:xfrm>
            <a:off x="-79375" y="2709863"/>
            <a:ext cx="1266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5.5.1  </a:t>
            </a:r>
            <a:r>
              <a:rPr lang="zh-CN" altLang="en-US" sz="1800" b="1">
                <a:solidFill>
                  <a:srgbClr val="9898BE"/>
                </a:solidFill>
                <a:latin typeface="Times New Roman" pitchFamily="18" charset="0"/>
              </a:rPr>
              <a:t>段式管理的基本思想</a:t>
            </a:r>
          </a:p>
        </p:txBody>
      </p:sp>
      <p:sp>
        <p:nvSpPr>
          <p:cNvPr id="118794" name="Text Box 10"/>
          <p:cNvSpPr txBox="1">
            <a:spLocks noChangeArrowheads="1"/>
          </p:cNvSpPr>
          <p:nvPr/>
        </p:nvSpPr>
        <p:spPr bwMode="auto">
          <a:xfrm>
            <a:off x="-71438" y="3500438"/>
            <a:ext cx="126682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5.5.2  </a:t>
            </a:r>
            <a:r>
              <a:rPr lang="zh-CN" altLang="en-US" sz="1800" b="1">
                <a:solidFill>
                  <a:srgbClr val="9898BE"/>
                </a:solidFill>
                <a:latin typeface="Times New Roman" pitchFamily="18" charset="0"/>
              </a:rPr>
              <a:t>段式管理的实现原理</a:t>
            </a:r>
            <a:endParaRPr lang="en-US" altLang="zh-CN" sz="1800" b="1">
              <a:solidFill>
                <a:srgbClr val="9898BE"/>
              </a:solidFill>
              <a:latin typeface="Times New Roman" pitchFamily="18" charset="0"/>
            </a:endParaRPr>
          </a:p>
        </p:txBody>
      </p:sp>
      <p:sp>
        <p:nvSpPr>
          <p:cNvPr id="118795" name="Text Box 11"/>
          <p:cNvSpPr txBox="1">
            <a:spLocks noChangeArrowheads="1"/>
          </p:cNvSpPr>
          <p:nvPr/>
        </p:nvSpPr>
        <p:spPr bwMode="auto">
          <a:xfrm>
            <a:off x="-95250" y="2212975"/>
            <a:ext cx="140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chemeClr val="bg1"/>
                </a:solidFill>
                <a:latin typeface="Times New Roman" pitchFamily="18" charset="0"/>
              </a:rPr>
              <a:t>5.5 </a:t>
            </a:r>
            <a:r>
              <a:rPr lang="zh-CN" altLang="en-US" sz="1800" b="1">
                <a:solidFill>
                  <a:schemeClr val="bg1"/>
                </a:solidFill>
                <a:latin typeface="Times New Roman" pitchFamily="18" charset="0"/>
              </a:rPr>
              <a:t>段式管理</a:t>
            </a:r>
          </a:p>
        </p:txBody>
      </p:sp>
      <p:sp>
        <p:nvSpPr>
          <p:cNvPr id="118796" name="Text Box 12"/>
          <p:cNvSpPr txBox="1">
            <a:spLocks noChangeArrowheads="1"/>
          </p:cNvSpPr>
          <p:nvPr/>
        </p:nvSpPr>
        <p:spPr bwMode="auto">
          <a:xfrm>
            <a:off x="-71438" y="4294188"/>
            <a:ext cx="1273176"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5.5.3  </a:t>
            </a:r>
            <a:r>
              <a:rPr lang="zh-CN" altLang="en-US" sz="1800" b="1">
                <a:solidFill>
                  <a:srgbClr val="9898BE"/>
                </a:solidFill>
                <a:latin typeface="Times New Roman" pitchFamily="18" charset="0"/>
              </a:rPr>
              <a:t>段式管理的优缺点</a:t>
            </a:r>
            <a:endParaRPr lang="en-US" altLang="zh-CN" sz="1800" b="1">
              <a:solidFill>
                <a:srgbClr val="9898BE"/>
              </a:solidFill>
              <a:latin typeface="Times New Roman" pitchFamily="18" charset="0"/>
            </a:endParaRPr>
          </a:p>
        </p:txBody>
      </p:sp>
      <p:sp>
        <p:nvSpPr>
          <p:cNvPr id="118797" name="Text Box 13"/>
          <p:cNvSpPr txBox="1">
            <a:spLocks noChangeArrowheads="1"/>
          </p:cNvSpPr>
          <p:nvPr/>
        </p:nvSpPr>
        <p:spPr bwMode="auto">
          <a:xfrm>
            <a:off x="-107950" y="5048250"/>
            <a:ext cx="1273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9898BE"/>
                </a:solidFill>
                <a:latin typeface="Times New Roman" pitchFamily="18" charset="0"/>
              </a:rPr>
              <a:t>5.5.4  </a:t>
            </a:r>
            <a:r>
              <a:rPr lang="zh-CN" altLang="en-US" sz="1800" b="1">
                <a:solidFill>
                  <a:srgbClr val="9898BE"/>
                </a:solidFill>
                <a:latin typeface="Times New Roman" pitchFamily="18" charset="0"/>
              </a:rPr>
              <a:t>段页式管理的基本思想</a:t>
            </a:r>
            <a:endParaRPr lang="en-US" altLang="zh-CN" sz="1800" b="1">
              <a:solidFill>
                <a:srgbClr val="9898BE"/>
              </a:solidFill>
              <a:latin typeface="Times New Roman" pitchFamily="18" charset="0"/>
            </a:endParaRPr>
          </a:p>
        </p:txBody>
      </p:sp>
      <p:sp>
        <p:nvSpPr>
          <p:cNvPr id="118798" name="Text Box 14"/>
          <p:cNvSpPr txBox="1">
            <a:spLocks noChangeArrowheads="1"/>
          </p:cNvSpPr>
          <p:nvPr/>
        </p:nvSpPr>
        <p:spPr bwMode="auto">
          <a:xfrm>
            <a:off x="-57150" y="5884863"/>
            <a:ext cx="1273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rgbClr val="000099"/>
                </a:solidFill>
                <a:latin typeface="Arial" charset="0"/>
              </a:defRPr>
            </a:lvl1pPr>
            <a:lvl2pPr marL="742950" indent="-285750">
              <a:spcBef>
                <a:spcPct val="20000"/>
              </a:spcBef>
              <a:buClr>
                <a:schemeClr val="tx2"/>
              </a:buClr>
              <a:buSzPct val="50000"/>
              <a:buFont typeface="Wingdings 2" pitchFamily="18" charset="2"/>
              <a:buChar char="Þ"/>
              <a:defRPr sz="2800">
                <a:solidFill>
                  <a:srgbClr val="002060"/>
                </a:solidFill>
                <a:latin typeface="Arial" charset="0"/>
              </a:defRPr>
            </a:lvl2pPr>
            <a:lvl3pPr marL="1143000" indent="-228600">
              <a:spcBef>
                <a:spcPct val="20000"/>
              </a:spcBef>
              <a:buClr>
                <a:schemeClr val="tx2"/>
              </a:buClr>
              <a:buSzPct val="50000"/>
              <a:buFont typeface="Wingdings 2" pitchFamily="18" charset="2"/>
              <a:buChar char=""/>
              <a:defRPr sz="2400">
                <a:solidFill>
                  <a:srgbClr val="002060"/>
                </a:solidFill>
                <a:latin typeface="Arial" charset="0"/>
              </a:defRPr>
            </a:lvl3pPr>
            <a:lvl4pPr marL="1600200" indent="-228600">
              <a:spcBef>
                <a:spcPct val="20000"/>
              </a:spcBef>
              <a:buClr>
                <a:schemeClr val="tx2"/>
              </a:buClr>
              <a:buSzPct val="50000"/>
              <a:buFont typeface="Wingdings 2" pitchFamily="18" charset="2"/>
              <a:buChar char=""/>
              <a:defRPr sz="2000">
                <a:solidFill>
                  <a:srgbClr val="002060"/>
                </a:solidFill>
                <a:latin typeface="Arial" charset="0"/>
              </a:defRPr>
            </a:lvl4pPr>
            <a:lvl5pPr marL="2057400" indent="-228600">
              <a:spcBef>
                <a:spcPct val="20000"/>
              </a:spcBef>
              <a:buClr>
                <a:schemeClr val="tx2"/>
              </a:buClr>
              <a:buSzPct val="50000"/>
              <a:buFont typeface="Wingdings 2" pitchFamily="18" charset="2"/>
              <a:buChar char=""/>
              <a:defRPr sz="2000">
                <a:solidFill>
                  <a:srgbClr val="002060"/>
                </a:solidFill>
                <a:latin typeface="Arial"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Arial" charset="0"/>
              </a:defRPr>
            </a:lvl9pPr>
          </a:lstStyle>
          <a:p>
            <a:pPr eaLnBrk="1" hangingPunct="1">
              <a:spcBef>
                <a:spcPct val="50000"/>
              </a:spcBef>
              <a:buClrTx/>
              <a:buSzTx/>
              <a:buFontTx/>
              <a:buNone/>
            </a:pPr>
            <a:r>
              <a:rPr lang="en-US" altLang="zh-CN" sz="1800" b="1">
                <a:solidFill>
                  <a:srgbClr val="C00000"/>
                </a:solidFill>
                <a:latin typeface="Times New Roman" pitchFamily="18" charset="0"/>
              </a:rPr>
              <a:t>5.5.5  </a:t>
            </a:r>
            <a:r>
              <a:rPr lang="zh-CN" altLang="en-US" sz="1800" b="1">
                <a:solidFill>
                  <a:srgbClr val="C00000"/>
                </a:solidFill>
                <a:latin typeface="Times New Roman" pitchFamily="18" charset="0"/>
              </a:rPr>
              <a:t>段页式管理的实现原理</a:t>
            </a:r>
            <a:endParaRPr lang="en-US" altLang="zh-CN" sz="1800" b="1">
              <a:solidFill>
                <a:srgbClr val="C00000"/>
              </a:solidFill>
              <a:latin typeface="Times New Roman" pitchFamily="18" charset="0"/>
            </a:endParaRPr>
          </a:p>
        </p:txBody>
      </p:sp>
    </p:spTree>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11_暗香扑面">
      <a:majorFont>
        <a:latin typeface=""/>
        <a:ea typeface=""/>
        <a:cs typeface=""/>
      </a:majorFont>
      <a:minorFont>
        <a:latin typeface=""/>
        <a:ea typeface=""/>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6689</TotalTime>
  <Words>14969</Words>
  <Application>Microsoft Office PowerPoint</Application>
  <PresentationFormat>全屏显示(4:3)</PresentationFormat>
  <Paragraphs>2836</Paragraphs>
  <Slides>115</Slides>
  <Notes>9</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3</vt:i4>
      </vt:variant>
      <vt:variant>
        <vt:lpstr>幻灯片标题</vt:lpstr>
      </vt:variant>
      <vt:variant>
        <vt:i4>115</vt:i4>
      </vt:variant>
    </vt:vector>
  </HeadingPairs>
  <TitlesOfParts>
    <vt:vector size="135" baseType="lpstr">
      <vt:lpstr>仿宋_GB2312</vt:lpstr>
      <vt:lpstr>黑体</vt:lpstr>
      <vt:lpstr>楷体_GB2312</vt:lpstr>
      <vt:lpstr>宋体</vt:lpstr>
      <vt:lpstr>微软雅黑</vt:lpstr>
      <vt:lpstr>Arial</vt:lpstr>
      <vt:lpstr>Arial Black</vt:lpstr>
      <vt:lpstr>Calibri</vt:lpstr>
      <vt:lpstr>Franklin Gothic Book</vt:lpstr>
      <vt:lpstr>Franklin Gothic Medium</vt:lpstr>
      <vt:lpstr>Tahoma</vt:lpstr>
      <vt:lpstr>Times New Roman</vt:lpstr>
      <vt:lpstr>Wingdings</vt:lpstr>
      <vt:lpstr>Wingdings 2</vt:lpstr>
      <vt:lpstr>Blends</vt:lpstr>
      <vt:lpstr>Pixel</vt:lpstr>
      <vt:lpstr>11_暗香扑面</vt:lpstr>
      <vt:lpstr>VISIO</vt:lpstr>
      <vt:lpstr>Visio</vt:lpstr>
      <vt:lpstr>图片</vt:lpstr>
      <vt:lpstr>第五章 存储管理2</vt:lpstr>
      <vt:lpstr>内容安排</vt:lpstr>
      <vt:lpstr>背景</vt:lpstr>
      <vt:lpstr>分页存储管理的出发点</vt:lpstr>
      <vt:lpstr>页式管理的基本原理</vt:lpstr>
      <vt:lpstr>页面大小</vt:lpstr>
      <vt:lpstr>页式管理的地址结构</vt:lpstr>
      <vt:lpstr>页式管理的用户空间划分</vt:lpstr>
      <vt:lpstr>页式管理的内存空间划分</vt:lpstr>
      <vt:lpstr>页式管理的内存分配</vt:lpstr>
      <vt:lpstr>页式管理的地址变换</vt:lpstr>
      <vt:lpstr>静态页面管理</vt:lpstr>
      <vt:lpstr>静态页面管理的数据结构(1/3)</vt:lpstr>
      <vt:lpstr>页表内容和控制寄存器</vt:lpstr>
      <vt:lpstr>页表内容</vt:lpstr>
      <vt:lpstr>页表示例</vt:lpstr>
      <vt:lpstr>页表示例（1/3）</vt:lpstr>
      <vt:lpstr>页表示例（2/3）</vt:lpstr>
      <vt:lpstr>页表示例(3/3)</vt:lpstr>
      <vt:lpstr>静态页式管理的数据结构(2/3)</vt:lpstr>
      <vt:lpstr>静态页式管理的数据结构(3/3)</vt:lpstr>
      <vt:lpstr>位示图</vt:lpstr>
      <vt:lpstr>静态页式管理的内存分配</vt:lpstr>
      <vt:lpstr>静态页式管理的内存回收</vt:lpstr>
      <vt:lpstr>地址变换</vt:lpstr>
      <vt:lpstr>地址映射图示</vt:lpstr>
      <vt:lpstr>地址变换示例（1/2）</vt:lpstr>
      <vt:lpstr>地址变换示例（1/2）</vt:lpstr>
      <vt:lpstr>过程说明</vt:lpstr>
      <vt:lpstr>过程说明</vt:lpstr>
      <vt:lpstr>注意事项（1/2）</vt:lpstr>
      <vt:lpstr>注意事项（1/2）</vt:lpstr>
      <vt:lpstr>快表/联想存储器提出的背景</vt:lpstr>
      <vt:lpstr>快表/联想存储器</vt:lpstr>
      <vt:lpstr>具有快表的地址变换机构</vt:lpstr>
      <vt:lpstr>静态页式管理方案小结</vt:lpstr>
      <vt:lpstr>练习题</vt:lpstr>
      <vt:lpstr>动态页式管理</vt:lpstr>
      <vt:lpstr>动态页式管理的分类</vt:lpstr>
      <vt:lpstr>动态页式管理的地址变换</vt:lpstr>
      <vt:lpstr>扩充页表</vt:lpstr>
      <vt:lpstr>缺页中断</vt:lpstr>
      <vt:lpstr>缺页中断处理</vt:lpstr>
      <vt:lpstr>加入改变位后的页表</vt:lpstr>
      <vt:lpstr>PowerPoint 演示文稿</vt:lpstr>
      <vt:lpstr>页面置换算法</vt:lpstr>
      <vt:lpstr>常用的置换算法</vt:lpstr>
      <vt:lpstr>先进先出页面置换算法(FIFO)</vt:lpstr>
      <vt:lpstr>Belady现象</vt:lpstr>
      <vt:lpstr>Belady现象图示</vt:lpstr>
      <vt:lpstr>正常示例(1)</vt:lpstr>
      <vt:lpstr>PowerPoint 演示文稿</vt:lpstr>
      <vt:lpstr>正常示例(1)</vt:lpstr>
      <vt:lpstr>正常示例(1)</vt:lpstr>
      <vt:lpstr>正常示例(1)</vt:lpstr>
      <vt:lpstr>正常示例(1)</vt:lpstr>
      <vt:lpstr>正常示例(1)</vt:lpstr>
      <vt:lpstr>正常示例(1)</vt:lpstr>
      <vt:lpstr>正常示例(1)</vt:lpstr>
      <vt:lpstr>正常示例(1)</vt:lpstr>
      <vt:lpstr>正常示例(2)</vt:lpstr>
      <vt:lpstr>Belady现象示例(1)</vt:lpstr>
      <vt:lpstr>Belady现象示例(2)</vt:lpstr>
      <vt:lpstr>最近最久未使用页面置换算法（LRU）</vt:lpstr>
      <vt:lpstr>最不经常使用页面淘汰算法(LFU)</vt:lpstr>
      <vt:lpstr>最近没有使用页面置换算法NUR</vt:lpstr>
      <vt:lpstr>理想型页面置换法（OPT）</vt:lpstr>
      <vt:lpstr>练习</vt:lpstr>
      <vt:lpstr>分页存储管理中的存储保护</vt:lpstr>
      <vt:lpstr>具有内存保护的地址变换</vt:lpstr>
      <vt:lpstr>分页存储管理中的信息保护</vt:lpstr>
      <vt:lpstr>页式管理的优缺点</vt:lpstr>
      <vt:lpstr>内容安排</vt:lpstr>
      <vt:lpstr>引入段式存储管理的背景</vt:lpstr>
      <vt:lpstr>段式管理的基本思想</vt:lpstr>
      <vt:lpstr>段式存储管理的基本思想-用户空间</vt:lpstr>
      <vt:lpstr>分段存储管理基本思想-内存划分</vt:lpstr>
      <vt:lpstr>分段存储管理基本思想-内存分配</vt:lpstr>
      <vt:lpstr>段式管理的内存分配和释放</vt:lpstr>
      <vt:lpstr>段淘汰中的问题</vt:lpstr>
      <vt:lpstr>缺段中断处理过程</vt:lpstr>
      <vt:lpstr>段式管理的地址变换</vt:lpstr>
      <vt:lpstr>段表</vt:lpstr>
      <vt:lpstr>动态地址变换的步骤</vt:lpstr>
      <vt:lpstr>动态地址变换图示</vt:lpstr>
      <vt:lpstr>快表</vt:lpstr>
      <vt:lpstr>加入快表的地址变换</vt:lpstr>
      <vt:lpstr>段的共享</vt:lpstr>
      <vt:lpstr>段的保护</vt:lpstr>
      <vt:lpstr>段式存储管理方案小结</vt:lpstr>
      <vt:lpstr>分段与分页技术的比较(1/2)</vt:lpstr>
      <vt:lpstr>分段与分页技术的比较(2/2)</vt:lpstr>
      <vt:lpstr>课堂练习</vt:lpstr>
      <vt:lpstr>课堂练习</vt:lpstr>
      <vt:lpstr>段页式管理的基本思想</vt:lpstr>
      <vt:lpstr>虚地址</vt:lpstr>
      <vt:lpstr>段表和页表</vt:lpstr>
      <vt:lpstr>段表和页表的关系</vt:lpstr>
      <vt:lpstr>段页式存储管理的内存访问</vt:lpstr>
      <vt:lpstr>动态地址变换</vt:lpstr>
      <vt:lpstr>段页式存储管理的特点</vt:lpstr>
      <vt:lpstr>内容安排</vt:lpstr>
      <vt:lpstr>局部性原理 </vt:lpstr>
      <vt:lpstr>局部性原理的具体体现 </vt:lpstr>
      <vt:lpstr>局部性原理的临界值要求 </vt:lpstr>
      <vt:lpstr>内存与交换次数的关系</vt:lpstr>
      <vt:lpstr>抖动问题</vt:lpstr>
      <vt:lpstr>引起抖动现象的原因</vt:lpstr>
      <vt:lpstr>防止抖动现象的方法</vt:lpstr>
      <vt:lpstr>课堂练习</vt:lpstr>
      <vt:lpstr>课堂练习</vt:lpstr>
      <vt:lpstr>存储方法总结</vt:lpstr>
      <vt:lpstr>第5章 小结(1)</vt:lpstr>
      <vt:lpstr>第5章 小结(2)</vt:lpstr>
      <vt:lpstr>作业</vt:lpstr>
    </vt:vector>
  </TitlesOfParts>
  <Company>Teragram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计算机图形系统 </dc:title>
  <dc:creator>Tao Meng</dc:creator>
  <cp:lastModifiedBy>庄 摩尔恶魔</cp:lastModifiedBy>
  <cp:revision>1855</cp:revision>
  <dcterms:created xsi:type="dcterms:W3CDTF">2009-08-11T15:49:15Z</dcterms:created>
  <dcterms:modified xsi:type="dcterms:W3CDTF">2022-12-29T04:34:19Z</dcterms:modified>
</cp:coreProperties>
</file>