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642" r:id="rId2"/>
    <p:sldId id="649" r:id="rId3"/>
    <p:sldId id="643" r:id="rId4"/>
    <p:sldId id="590" r:id="rId5"/>
    <p:sldId id="591" r:id="rId6"/>
    <p:sldId id="652" r:id="rId7"/>
    <p:sldId id="593" r:id="rId8"/>
    <p:sldId id="644" r:id="rId9"/>
    <p:sldId id="650" r:id="rId10"/>
    <p:sldId id="595" r:id="rId11"/>
    <p:sldId id="596" r:id="rId12"/>
    <p:sldId id="597" r:id="rId13"/>
    <p:sldId id="598" r:id="rId14"/>
    <p:sldId id="599" r:id="rId15"/>
    <p:sldId id="645" r:id="rId16"/>
    <p:sldId id="600" r:id="rId17"/>
    <p:sldId id="648" r:id="rId18"/>
    <p:sldId id="601" r:id="rId19"/>
    <p:sldId id="610" r:id="rId20"/>
    <p:sldId id="611" r:id="rId21"/>
    <p:sldId id="612" r:id="rId22"/>
    <p:sldId id="613" r:id="rId23"/>
    <p:sldId id="618" r:id="rId24"/>
    <p:sldId id="619" r:id="rId25"/>
    <p:sldId id="646" r:id="rId26"/>
    <p:sldId id="616" r:id="rId27"/>
    <p:sldId id="653" r:id="rId28"/>
    <p:sldId id="622" r:id="rId29"/>
    <p:sldId id="651" r:id="rId30"/>
    <p:sldId id="624" r:id="rId31"/>
    <p:sldId id="629" r:id="rId32"/>
    <p:sldId id="630" r:id="rId33"/>
    <p:sldId id="631" r:id="rId34"/>
    <p:sldId id="635" r:id="rId35"/>
    <p:sldId id="632" r:id="rId36"/>
    <p:sldId id="633" r:id="rId37"/>
    <p:sldId id="634" r:id="rId38"/>
    <p:sldId id="638" r:id="rId39"/>
    <p:sldId id="641" r:id="rId40"/>
    <p:sldId id="647" r:id="rId41"/>
    <p:sldId id="65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FE1B69-908D-4E9A-A7F6-10F6F44214FF}">
          <p14:sldIdLst>
            <p14:sldId id="642"/>
            <p14:sldId id="649"/>
            <p14:sldId id="643"/>
            <p14:sldId id="590"/>
            <p14:sldId id="591"/>
            <p14:sldId id="652"/>
            <p14:sldId id="593"/>
            <p14:sldId id="644"/>
            <p14:sldId id="650"/>
            <p14:sldId id="595"/>
            <p14:sldId id="596"/>
            <p14:sldId id="597"/>
            <p14:sldId id="598"/>
            <p14:sldId id="599"/>
            <p14:sldId id="645"/>
            <p14:sldId id="600"/>
            <p14:sldId id="648"/>
            <p14:sldId id="601"/>
            <p14:sldId id="610"/>
            <p14:sldId id="611"/>
            <p14:sldId id="612"/>
            <p14:sldId id="613"/>
            <p14:sldId id="618"/>
            <p14:sldId id="619"/>
            <p14:sldId id="646"/>
            <p14:sldId id="616"/>
            <p14:sldId id="653"/>
            <p14:sldId id="622"/>
            <p14:sldId id="651"/>
            <p14:sldId id="624"/>
            <p14:sldId id="629"/>
            <p14:sldId id="630"/>
            <p14:sldId id="631"/>
            <p14:sldId id="635"/>
            <p14:sldId id="632"/>
            <p14:sldId id="633"/>
            <p14:sldId id="634"/>
            <p14:sldId id="638"/>
            <p14:sldId id="641"/>
            <p14:sldId id="647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fl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6600CC"/>
    <a:srgbClr val="FF00FF"/>
    <a:srgbClr val="000099"/>
    <a:srgbClr val="FFFFFF"/>
    <a:srgbClr val="008000"/>
    <a:srgbClr val="FF9933"/>
    <a:srgbClr val="66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755" autoAdjust="0"/>
    <p:restoredTop sz="79138" autoAdjust="0"/>
  </p:normalViewPr>
  <p:slideViewPr>
    <p:cSldViewPr>
      <p:cViewPr varScale="1">
        <p:scale>
          <a:sx n="88" d="100"/>
          <a:sy n="88" d="100"/>
        </p:scale>
        <p:origin x="15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50"/>
    </p:cViewPr>
  </p:sorterViewPr>
  <p:notesViewPr>
    <p:cSldViewPr>
      <p:cViewPr varScale="1">
        <p:scale>
          <a:sx n="96" d="100"/>
          <a:sy n="96" d="100"/>
        </p:scale>
        <p:origin x="4022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uqing" userId="375f49f74aef4dbf" providerId="LiveId" clId="{F3C20870-6BB9-47DF-AEE9-61006A23CB2A}"/>
    <pc:docChg chg="custSel addSld modSld">
      <pc:chgData name="Liu Yuqing" userId="375f49f74aef4dbf" providerId="LiveId" clId="{F3C20870-6BB9-47DF-AEE9-61006A23CB2A}" dt="2019-03-24T15:59:53.968" v="382" actId="20577"/>
      <pc:docMkLst>
        <pc:docMk/>
      </pc:docMkLst>
      <pc:sldChg chg="modSp">
        <pc:chgData name="Liu Yuqing" userId="375f49f74aef4dbf" providerId="LiveId" clId="{F3C20870-6BB9-47DF-AEE9-61006A23CB2A}" dt="2019-03-24T15:51:32.315" v="57" actId="20577"/>
        <pc:sldMkLst>
          <pc:docMk/>
          <pc:sldMk cId="2848414228" sldId="587"/>
        </pc:sldMkLst>
        <pc:spChg chg="mod">
          <ac:chgData name="Liu Yuqing" userId="375f49f74aef4dbf" providerId="LiveId" clId="{F3C20870-6BB9-47DF-AEE9-61006A23CB2A}" dt="2019-03-24T15:51:26.976" v="56"/>
          <ac:spMkLst>
            <pc:docMk/>
            <pc:sldMk cId="2848414228" sldId="587"/>
            <ac:spMk id="2" creationId="{00000000-0000-0000-0000-000000000000}"/>
          </ac:spMkLst>
        </pc:spChg>
        <pc:spChg chg="mod">
          <ac:chgData name="Liu Yuqing" userId="375f49f74aef4dbf" providerId="LiveId" clId="{F3C20870-6BB9-47DF-AEE9-61006A23CB2A}" dt="2019-03-24T15:51:32.315" v="57" actId="20577"/>
          <ac:spMkLst>
            <pc:docMk/>
            <pc:sldMk cId="2848414228" sldId="587"/>
            <ac:spMk id="3" creationId="{00000000-0000-0000-0000-000000000000}"/>
          </ac:spMkLst>
        </pc:spChg>
      </pc:sldChg>
      <pc:sldChg chg="modSp">
        <pc:chgData name="Liu Yuqing" userId="375f49f74aef4dbf" providerId="LiveId" clId="{F3C20870-6BB9-47DF-AEE9-61006A23CB2A}" dt="2019-03-24T15:56:51.236" v="116"/>
        <pc:sldMkLst>
          <pc:docMk/>
          <pc:sldMk cId="34062407" sldId="588"/>
        </pc:sldMkLst>
        <pc:spChg chg="mod">
          <ac:chgData name="Liu Yuqing" userId="375f49f74aef4dbf" providerId="LiveId" clId="{F3C20870-6BB9-47DF-AEE9-61006A23CB2A}" dt="2019-03-24T15:51:37.829" v="60"/>
          <ac:spMkLst>
            <pc:docMk/>
            <pc:sldMk cId="34062407" sldId="588"/>
            <ac:spMk id="2" creationId="{00000000-0000-0000-0000-000000000000}"/>
          </ac:spMkLst>
        </pc:spChg>
        <pc:spChg chg="mod">
          <ac:chgData name="Liu Yuqing" userId="375f49f74aef4dbf" providerId="LiveId" clId="{F3C20870-6BB9-47DF-AEE9-61006A23CB2A}" dt="2019-03-24T15:56:51.236" v="116"/>
          <ac:spMkLst>
            <pc:docMk/>
            <pc:sldMk cId="34062407" sldId="588"/>
            <ac:spMk id="3" creationId="{00000000-0000-0000-0000-000000000000}"/>
          </ac:spMkLst>
        </pc:spChg>
      </pc:sldChg>
      <pc:sldChg chg="modSp add">
        <pc:chgData name="Liu Yuqing" userId="375f49f74aef4dbf" providerId="LiveId" clId="{F3C20870-6BB9-47DF-AEE9-61006A23CB2A}" dt="2019-03-24T15:59:53.968" v="382" actId="20577"/>
        <pc:sldMkLst>
          <pc:docMk/>
          <pc:sldMk cId="1648965214" sldId="604"/>
        </pc:sldMkLst>
        <pc:spChg chg="mod">
          <ac:chgData name="Liu Yuqing" userId="375f49f74aef4dbf" providerId="LiveId" clId="{F3C20870-6BB9-47DF-AEE9-61006A23CB2A}" dt="2019-03-24T15:57:22.993" v="123"/>
          <ac:spMkLst>
            <pc:docMk/>
            <pc:sldMk cId="1648965214" sldId="604"/>
            <ac:spMk id="2" creationId="{00000000-0000-0000-0000-000000000000}"/>
          </ac:spMkLst>
        </pc:spChg>
        <pc:spChg chg="mod">
          <ac:chgData name="Liu Yuqing" userId="375f49f74aef4dbf" providerId="LiveId" clId="{F3C20870-6BB9-47DF-AEE9-61006A23CB2A}" dt="2019-03-24T15:59:53.968" v="382" actId="20577"/>
          <ac:spMkLst>
            <pc:docMk/>
            <pc:sldMk cId="1648965214" sldId="60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25CB-913F-4410-91BD-48A762C9DC70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B612C-D3D4-4BDA-9305-1ED685AF70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63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29E8-4728-489A-AEC4-EAFEEEA29CD3}" type="datetimeFigureOut">
              <a:rPr lang="zh-CN" altLang="en-US" smtClean="0"/>
              <a:pPr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6AFCD-C1B8-46D9-82F4-F773813E8F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1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86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2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联网技术负责数据的记录和采集，将物理世界数字化，通过源源不断的实时数据，将物理世界和数字世界建立起了实时镜像的关系。一切传感器，摄像头，触摸屏都是物联网的末端节点，智能手机成为集成了众多物联网技术的超级终端，实现了对人的在线化，我们在物理世界的行为甚至生命体征，都可以通过手机实时地在数字世界里记录下来。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互联网、云计算、大数据、机器智能、物联网、区块链等原创性数字化技术应用于信息的采集、存储、分析和共享过程中，改变了社会互动方式。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6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2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68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4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83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42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1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7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34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42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18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7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5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7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2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8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2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6AFCD-C1B8-46D9-82F4-F773813E8FF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3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340768"/>
            <a:ext cx="10668000" cy="4967287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32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914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03512" y="332656"/>
            <a:ext cx="8712968" cy="648072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0099"/>
                </a:solidFill>
              </a:defRPr>
            </a:lvl1pPr>
          </a:lstStyle>
          <a:p>
            <a:r>
              <a:rPr lang="zh-CN" altLang="en-US" dirty="0" smtClean="0"/>
              <a:t>物联网技术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27448" y="1844824"/>
            <a:ext cx="10363200" cy="2736304"/>
          </a:xfrm>
        </p:spPr>
        <p:txBody>
          <a:bodyPr anchor="b"/>
          <a:lstStyle>
            <a:lvl1pPr marL="457200" indent="-457200">
              <a:buFont typeface="Arial" pitchFamily="34" charset="0"/>
              <a:buChar char="•"/>
              <a:defRPr sz="32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</a:t>
            </a:r>
            <a:endParaRPr lang="en-US" altLang="zh-CN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46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1219859" y="404663"/>
            <a:ext cx="424964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绪论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245608" y="1556792"/>
            <a:ext cx="6912768" cy="4343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1.1  </a:t>
            </a:r>
            <a:r>
              <a:rPr lang="zh-CN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物联网的起源与发展</a:t>
            </a:r>
            <a:endParaRPr lang="en-US" altLang="zh-CN" sz="3200" b="1" dirty="0" smtClea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1.2  </a:t>
            </a:r>
            <a:r>
              <a:rPr lang="zh-CN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物联网的概念</a:t>
            </a:r>
            <a:endParaRPr lang="en-US" altLang="zh-CN" sz="3200" b="1" dirty="0" smtClea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1.3  </a:t>
            </a:r>
            <a:r>
              <a:rPr lang="zh-CN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物联网关键技术</a:t>
            </a:r>
            <a:endParaRPr lang="en-US" altLang="zh-CN" sz="3200" b="1" dirty="0" smtClea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1.4  </a:t>
            </a:r>
            <a:r>
              <a:rPr lang="zh-CN" altLang="zh-CN" sz="3200" b="1" kern="100" dirty="0" smtClean="0">
                <a:solidFill>
                  <a:srgbClr val="000000"/>
                </a:solidFill>
                <a:effectLst/>
                <a:latin typeface="+mn-lt"/>
                <a:ea typeface="宋体" pitchFamily="2" charset="-122"/>
                <a:cs typeface="Times New Roman"/>
              </a:rPr>
              <a:t>物联网的体系结构</a:t>
            </a:r>
            <a:endParaRPr lang="en-US" altLang="zh-CN" sz="3200" b="1" kern="100" dirty="0" smtClean="0">
              <a:solidFill>
                <a:srgbClr val="000000"/>
              </a:solidFill>
              <a:effectLst/>
              <a:latin typeface="+mn-lt"/>
              <a:ea typeface="宋体" pitchFamily="2" charset="-122"/>
              <a:cs typeface="Times New Roman"/>
            </a:endParaRPr>
          </a:p>
          <a:p>
            <a:pPr lvl="0">
              <a:lnSpc>
                <a:spcPct val="125000"/>
              </a:lnSpc>
            </a:pPr>
            <a:r>
              <a:rPr lang="en-US" altLang="zh-CN" sz="3200" b="1" kern="100" dirty="0" smtClean="0">
                <a:solidFill>
                  <a:srgbClr val="000000"/>
                </a:solidFill>
                <a:effectLst/>
                <a:latin typeface="+mn-lt"/>
                <a:ea typeface="宋体" pitchFamily="2" charset="-122"/>
                <a:cs typeface="Times New Roman"/>
              </a:rPr>
              <a:t>1.5  </a:t>
            </a:r>
            <a:r>
              <a:rPr lang="zh-CN" altLang="zh-CN" sz="3200" b="1" kern="100" dirty="0" smtClean="0">
                <a:solidFill>
                  <a:srgbClr val="000000"/>
                </a:solidFill>
                <a:effectLst/>
                <a:latin typeface="+mn-lt"/>
                <a:ea typeface="宋体" pitchFamily="2" charset="-122"/>
                <a:cs typeface="Times New Roman"/>
              </a:rPr>
              <a:t>物联网的应用前景</a:t>
            </a:r>
            <a:endParaRPr lang="en-US" altLang="zh-CN" sz="3200" b="1" dirty="0" smtClea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+mn-lt"/>
                <a:ea typeface="宋体" pitchFamily="2" charset="-122"/>
              </a:rPr>
              <a:t>1.6  </a:t>
            </a:r>
            <a:r>
              <a:rPr lang="zh-CN" altLang="zh-CN" sz="3200" b="1" kern="100" dirty="0" smtClean="0">
                <a:solidFill>
                  <a:srgbClr val="000000"/>
                </a:solidFill>
                <a:effectLst/>
                <a:latin typeface="+mn-lt"/>
                <a:ea typeface="宋体" pitchFamily="2" charset="-122"/>
                <a:cs typeface="Times New Roman"/>
              </a:rPr>
              <a:t>物联网的发展趋势</a:t>
            </a:r>
            <a:endParaRPr lang="zh-CN" altLang="en-US" sz="3200" b="1" dirty="0" smtClean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3200" b="1" dirty="0">
              <a:solidFill>
                <a:srgbClr val="000000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74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59365" y="304801"/>
            <a:ext cx="7751235" cy="99567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Autofit/>
          </a:bodyPr>
          <a:lstStyle>
            <a:lvl1pPr algn="l">
              <a:defRPr sz="3600" b="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zh-CN" dirty="0" smtClean="0"/>
              <a:t> </a:t>
            </a:r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341439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</a:t>
            </a:r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14436" name="AutoShape 4"/>
          <p:cNvSpPr>
            <a:spLocks noChangeArrowheads="1"/>
          </p:cNvSpPr>
          <p:nvPr/>
        </p:nvSpPr>
        <p:spPr bwMode="auto">
          <a:xfrm>
            <a:off x="814918" y="1125539"/>
            <a:ext cx="10610849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206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 b="0" i="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61F17EA-31DC-4498-B59C-B6430A0CC3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4136" cy="1224136"/>
          </a:xfrm>
          <a:prstGeom prst="rect">
            <a:avLst/>
          </a:prstGeom>
        </p:spPr>
      </p:pic>
      <p:sp>
        <p:nvSpPr>
          <p:cNvPr id="8" name="标题 5"/>
          <p:cNvSpPr txBox="1">
            <a:spLocks/>
          </p:cNvSpPr>
          <p:nvPr userDrawn="1"/>
        </p:nvSpPr>
        <p:spPr>
          <a:xfrm>
            <a:off x="10031760" y="260648"/>
            <a:ext cx="2160240" cy="43204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r>
              <a:rPr lang="zh-CN" altLang="en-US" smtClean="0"/>
              <a:t>   物联网技术概论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aseline="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Book Antiqua" pitchFamily="18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zh-CN" sz="3200" b="1" smtClean="0">
          <a:solidFill>
            <a:srgbClr val="000099"/>
          </a:solidFill>
          <a:effectLst/>
          <a:latin typeface="宋体" pitchFamily="2" charset="-122"/>
          <a:ea typeface="宋体" pitchFamily="2" charset="-122"/>
          <a:cs typeface="+mn-cs"/>
        </a:defRPr>
      </a:lvl1pPr>
      <a:lvl2pPr marL="712788" indent="-357188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200" b="1">
          <a:solidFill>
            <a:srgbClr val="000099"/>
          </a:solidFill>
          <a:latin typeface="宋体" pitchFamily="2" charset="-122"/>
          <a:ea typeface="宋体" pitchFamily="2" charset="-122"/>
        </a:defRPr>
      </a:lvl2pPr>
      <a:lvl3pPr marL="985838" indent="-357188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3200" b="1">
          <a:solidFill>
            <a:srgbClr val="000099"/>
          </a:solidFill>
          <a:latin typeface="宋体" pitchFamily="2" charset="-122"/>
          <a:ea typeface="宋体" pitchFamily="2" charset="-122"/>
        </a:defRPr>
      </a:lvl3pPr>
      <a:lvl4pPr marL="1258888" indent="-27305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200" b="1">
          <a:solidFill>
            <a:srgbClr val="000099"/>
          </a:solidFill>
          <a:latin typeface="宋体" pitchFamily="2" charset="-122"/>
          <a:ea typeface="宋体" pitchFamily="2" charset="-122"/>
        </a:defRPr>
      </a:lvl4pPr>
      <a:lvl5pPr marL="1614488" indent="-273050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 b="1">
          <a:solidFill>
            <a:srgbClr val="000099"/>
          </a:solidFill>
          <a:latin typeface="宋体" pitchFamily="2" charset="-122"/>
          <a:ea typeface="宋体" pitchFamily="2" charset="-122"/>
        </a:defRPr>
      </a:lvl5pPr>
      <a:lvl6pPr marL="25511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55214" y="332656"/>
            <a:ext cx="5921106" cy="79208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0099"/>
                </a:solidFill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/>
              <a:t>物联网技术</a:t>
            </a:r>
            <a:r>
              <a:rPr lang="zh-CN" altLang="en-US" sz="2800" dirty="0" smtClean="0">
                <a:solidFill>
                  <a:srgbClr val="C00000"/>
                </a:solidFill>
              </a:rPr>
              <a:t>（学时</a:t>
            </a:r>
            <a:r>
              <a:rPr lang="en-US" altLang="zh-CN" sz="2800" dirty="0" smtClean="0">
                <a:solidFill>
                  <a:srgbClr val="C00000"/>
                </a:solidFill>
              </a:rPr>
              <a:t>20+12</a:t>
            </a:r>
            <a:r>
              <a:rPr lang="zh-CN" altLang="en-US" sz="2800" dirty="0" smtClean="0">
                <a:solidFill>
                  <a:srgbClr val="C00000"/>
                </a:solidFill>
              </a:rPr>
              <a:t>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 bwMode="auto">
          <a:xfrm>
            <a:off x="3431704" y="1268760"/>
            <a:ext cx="691276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8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6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 绪论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自动</a:t>
            </a:r>
            <a:r>
              <a:rPr lang="zh-CN" altLang="zh-CN" dirty="0"/>
              <a:t>识别技术</a:t>
            </a:r>
            <a:endParaRPr lang="zh-CN" alt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传感器</a:t>
            </a:r>
            <a:r>
              <a:rPr lang="zh-CN" altLang="zh-CN" dirty="0"/>
              <a:t>技术</a:t>
            </a:r>
            <a:endParaRPr lang="zh-CN" alt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无线</a:t>
            </a:r>
            <a:r>
              <a:rPr lang="zh-CN" altLang="zh-CN" dirty="0"/>
              <a:t>传感</a:t>
            </a:r>
            <a:r>
              <a:rPr lang="zh-CN" altLang="zh-CN" dirty="0" smtClean="0"/>
              <a:t>网络技术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网络</a:t>
            </a:r>
            <a:r>
              <a:rPr lang="zh-CN" altLang="zh-CN" dirty="0"/>
              <a:t>基础</a:t>
            </a:r>
            <a:endParaRPr lang="zh-CN" altLang="en-US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近</a:t>
            </a:r>
            <a:r>
              <a:rPr lang="zh-CN" altLang="en-US" dirty="0"/>
              <a:t>距离</a:t>
            </a:r>
            <a:r>
              <a:rPr lang="zh-CN" altLang="zh-CN" dirty="0" smtClean="0"/>
              <a:t>无线通信</a:t>
            </a:r>
            <a:r>
              <a:rPr lang="zh-CN" altLang="zh-CN" dirty="0"/>
              <a:t>技术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低功耗</a:t>
            </a:r>
            <a:r>
              <a:rPr lang="zh-CN" altLang="zh-CN" dirty="0"/>
              <a:t>广域网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定位技术和</a:t>
            </a:r>
            <a:r>
              <a:rPr lang="zh-CN" altLang="en-US" dirty="0"/>
              <a:t>定位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 </a:t>
            </a:r>
            <a:r>
              <a:rPr lang="zh-CN" altLang="zh-CN" dirty="0" smtClean="0"/>
              <a:t>数据处理</a:t>
            </a:r>
            <a:r>
              <a:rPr lang="zh-CN" altLang="zh-CN" dirty="0"/>
              <a:t>与智能</a:t>
            </a:r>
            <a:r>
              <a:rPr lang="zh-CN" altLang="zh-CN" dirty="0" smtClean="0"/>
              <a:t>决策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</a:t>
            </a:r>
            <a:r>
              <a:rPr lang="zh-CN" altLang="zh-CN" dirty="0" smtClean="0"/>
              <a:t>物</a:t>
            </a:r>
            <a:r>
              <a:rPr lang="zh-CN" altLang="zh-CN" dirty="0"/>
              <a:t>联网安全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</a:t>
            </a:r>
            <a:r>
              <a:rPr lang="zh-CN" altLang="zh-CN" dirty="0" smtClean="0"/>
              <a:t>物</a:t>
            </a:r>
            <a:r>
              <a:rPr lang="zh-CN" altLang="zh-CN" dirty="0"/>
              <a:t>联网综合应用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256240" y="609937"/>
            <a:ext cx="3569522" cy="504056"/>
          </a:xfrm>
          <a:prstGeom prst="rect">
            <a:avLst/>
          </a:prstGeo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 cap="all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kern="0" dirty="0" smtClean="0"/>
              <a:t>任课教师：吴雅琴</a:t>
            </a:r>
            <a:endParaRPr lang="zh-CN" altLang="en-US" sz="28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34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 smtClean="0"/>
              <a:t>互联网</a:t>
            </a:r>
            <a:r>
              <a:rPr lang="zh-CN" altLang="zh-CN" dirty="0"/>
              <a:t>与物</a:t>
            </a:r>
            <a:r>
              <a:rPr lang="zh-CN" altLang="zh-CN" dirty="0" smtClean="0"/>
              <a:t>联网</a:t>
            </a:r>
            <a:r>
              <a:rPr lang="zh-CN" altLang="zh-CN" dirty="0"/>
              <a:t>终端系统接入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上的</a:t>
            </a:r>
            <a:r>
              <a:rPr lang="zh-CN" altLang="zh-CN" dirty="0" smtClean="0"/>
              <a:t>差异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 smtClean="0"/>
              <a:t>互联网</a:t>
            </a:r>
            <a:r>
              <a:rPr lang="zh-CN" altLang="zh-CN" dirty="0"/>
              <a:t>用户通过终端系统的</a:t>
            </a:r>
            <a:r>
              <a:rPr lang="zh-CN" altLang="zh-CN" dirty="0">
                <a:solidFill>
                  <a:srgbClr val="C00000"/>
                </a:solidFill>
              </a:rPr>
              <a:t>服务器、台式计算机</a:t>
            </a:r>
            <a:r>
              <a:rPr lang="zh-CN" altLang="zh-CN" dirty="0" smtClean="0">
                <a:solidFill>
                  <a:srgbClr val="C00000"/>
                </a:solidFill>
              </a:rPr>
              <a:t>、笔记本式计算机</a:t>
            </a:r>
            <a:r>
              <a:rPr lang="zh-CN" altLang="zh-CN" dirty="0" smtClean="0"/>
              <a:t>和</a:t>
            </a:r>
            <a:r>
              <a:rPr lang="zh-CN" altLang="zh-CN" dirty="0" smtClean="0">
                <a:solidFill>
                  <a:srgbClr val="C00000"/>
                </a:solidFill>
              </a:rPr>
              <a:t>移动终端</a:t>
            </a:r>
            <a:r>
              <a:rPr lang="zh-CN" altLang="zh-CN" dirty="0" smtClean="0"/>
              <a:t>访问互联网资源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 smtClean="0"/>
              <a:t>物</a:t>
            </a:r>
            <a:r>
              <a:rPr lang="zh-CN" altLang="zh-CN" dirty="0"/>
              <a:t>联网应用系统将根据需要选择</a:t>
            </a:r>
            <a:r>
              <a:rPr lang="zh-CN" altLang="zh-CN" dirty="0">
                <a:solidFill>
                  <a:srgbClr val="FF00FF"/>
                </a:solidFill>
              </a:rPr>
              <a:t>无线传感器</a:t>
            </a:r>
            <a:r>
              <a:rPr lang="zh-CN" altLang="zh-CN" dirty="0" smtClean="0">
                <a:solidFill>
                  <a:srgbClr val="FF00FF"/>
                </a:solidFill>
              </a:rPr>
              <a:t>网络</a:t>
            </a:r>
            <a:r>
              <a:rPr lang="zh-CN" altLang="zh-CN" dirty="0" smtClean="0"/>
              <a:t>或</a:t>
            </a:r>
            <a:r>
              <a:rPr lang="en-US" altLang="zh-CN" dirty="0" smtClean="0">
                <a:solidFill>
                  <a:srgbClr val="FF00FF"/>
                </a:solidFill>
              </a:rPr>
              <a:t>RFID</a:t>
            </a:r>
            <a:r>
              <a:rPr lang="zh-CN" altLang="zh-CN" dirty="0" smtClean="0"/>
              <a:t>（</a:t>
            </a:r>
            <a:r>
              <a:rPr lang="en-US" altLang="zh-CN" dirty="0" smtClean="0"/>
              <a:t>Radio Frequency Identification</a:t>
            </a:r>
            <a:r>
              <a:rPr lang="zh-CN" altLang="zh-CN" dirty="0" smtClean="0"/>
              <a:t>，射频识别）</a:t>
            </a:r>
            <a:r>
              <a:rPr lang="zh-CN" altLang="en-US" dirty="0" smtClean="0"/>
              <a:t>等</a:t>
            </a:r>
            <a:r>
              <a:rPr lang="zh-CN" altLang="zh-CN" dirty="0" smtClean="0"/>
              <a:t>应用系统等接入互联网。 </a:t>
            </a:r>
            <a:r>
              <a:rPr lang="en-US" altLang="zh-CN" dirty="0" smtClean="0"/>
              <a:t>		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8712968" cy="720080"/>
          </a:xfrm>
        </p:spPr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1.2.1  </a:t>
            </a:r>
            <a:r>
              <a:rPr lang="zh-CN" altLang="zh-CN" dirty="0"/>
              <a:t>物联网的概念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7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/>
              <a:t>物联网的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 smtClean="0"/>
              <a:t>物</a:t>
            </a:r>
            <a:r>
              <a:rPr lang="zh-CN" altLang="zh-CN" dirty="0"/>
              <a:t>联网，指通过信息传感设备，按照约定的协议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把</a:t>
            </a:r>
            <a:r>
              <a:rPr lang="zh-CN" altLang="zh-CN" dirty="0"/>
              <a:t>任何物品与互联网连接起来，进行信息交换和通信，以实现</a:t>
            </a:r>
            <a:r>
              <a:rPr lang="zh-CN" altLang="zh-CN" dirty="0">
                <a:solidFill>
                  <a:srgbClr val="C00000"/>
                </a:solidFill>
              </a:rPr>
              <a:t>智能化识别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C00000"/>
                </a:solidFill>
              </a:rPr>
              <a:t>定位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C00000"/>
                </a:solidFill>
              </a:rPr>
              <a:t>跟踪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C00000"/>
                </a:solidFill>
              </a:rPr>
              <a:t>监控和管理</a:t>
            </a:r>
            <a:r>
              <a:rPr lang="zh-CN" altLang="zh-CN" dirty="0"/>
              <a:t>的一种网络。它是在互联网基础上延伸和扩展的网络</a:t>
            </a:r>
            <a:r>
              <a:rPr lang="en-US" altLang="zh-CN" dirty="0" smtClean="0"/>
              <a:t>	</a:t>
            </a:r>
          </a:p>
          <a:p>
            <a:pPr lvl="2"/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1.2.1  </a:t>
            </a:r>
            <a:r>
              <a:rPr lang="zh-CN" altLang="zh-CN" dirty="0"/>
              <a:t>物联网的概念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37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52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 smtClean="0"/>
              <a:t>物</a:t>
            </a:r>
            <a:r>
              <a:rPr lang="zh-CN" altLang="zh-CN" dirty="0"/>
              <a:t>联网的主要</a:t>
            </a:r>
            <a:r>
              <a:rPr lang="zh-CN" altLang="zh-CN" dirty="0" smtClean="0"/>
              <a:t>特点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bg1"/>
                </a:solidFill>
              </a:rPr>
              <a:t>感知识别</a:t>
            </a:r>
            <a:r>
              <a:rPr lang="zh-CN" altLang="zh-CN" dirty="0" smtClean="0">
                <a:solidFill>
                  <a:schemeClr val="bg1"/>
                </a:solidFill>
              </a:rPr>
              <a:t>普适化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人们的衣食住行都能折射出感知识别技术的发展，无所不在的感知与识别将物理世界</a:t>
            </a:r>
            <a:r>
              <a:rPr lang="zh-CN" altLang="zh-CN" dirty="0" smtClean="0"/>
              <a:t>信息化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bg1"/>
                </a:solidFill>
              </a:rPr>
              <a:t>异构设备互联</a:t>
            </a:r>
            <a:r>
              <a:rPr lang="zh-CN" altLang="zh-CN" dirty="0" smtClean="0">
                <a:solidFill>
                  <a:schemeClr val="bg1"/>
                </a:solidFill>
              </a:rPr>
              <a:t>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各种</a:t>
            </a:r>
            <a:r>
              <a:rPr lang="zh-CN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异构设备</a:t>
            </a:r>
            <a:r>
              <a:rPr lang="zh-CN" altLang="zh-CN" dirty="0"/>
              <a:t>（不同型号和类别的</a:t>
            </a:r>
            <a:r>
              <a:rPr lang="en-US" altLang="zh-CN" dirty="0"/>
              <a:t>RFID</a:t>
            </a:r>
            <a:r>
              <a:rPr lang="zh-CN" altLang="zh-CN" dirty="0"/>
              <a:t>标签、传感器、手机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笔记本电脑</a:t>
            </a:r>
            <a:r>
              <a:rPr lang="zh-CN" altLang="zh-CN" dirty="0" smtClean="0"/>
              <a:t>等</a:t>
            </a:r>
            <a:r>
              <a:rPr lang="zh-CN" altLang="zh-CN" dirty="0"/>
              <a:t>）利用无线通信模块和标准通信协议，构建成自组织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运行不同协议的异构网络</a:t>
            </a:r>
            <a:r>
              <a:rPr lang="zh-CN" altLang="zh-CN" dirty="0"/>
              <a:t>之间通过“网关”互联互通，实现网际间信息共享及融合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1.2.2  </a:t>
            </a:r>
            <a:r>
              <a:rPr lang="zh-CN" altLang="zh-CN" dirty="0"/>
              <a:t>物联网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主要特点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96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bg1"/>
                </a:solidFill>
              </a:rPr>
              <a:t>联网终端规模化</a:t>
            </a:r>
            <a:endParaRPr lang="en-US" altLang="zh-CN" dirty="0">
              <a:solidFill>
                <a:schemeClr val="bg1"/>
              </a:solidFill>
            </a:endParaRPr>
          </a:p>
          <a:p>
            <a:pPr marL="1371600" lvl="2" indent="-457200" algn="just">
              <a:buFont typeface="Wingdings" panose="05000000000000000000" pitchFamily="2" charset="2"/>
              <a:buChar char="p"/>
            </a:pPr>
            <a:r>
              <a:rPr lang="zh-CN" altLang="zh-CN" dirty="0"/>
              <a:t>每一件物品均具有通信功能，成为网络终端</a:t>
            </a:r>
            <a:endParaRPr lang="en-US" altLang="zh-CN" dirty="0"/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bg1"/>
                </a:solidFill>
              </a:rPr>
              <a:t>管理调控智能化</a:t>
            </a:r>
            <a:endParaRPr lang="en-US" altLang="zh-CN" dirty="0">
              <a:solidFill>
                <a:schemeClr val="bg1"/>
              </a:solidFill>
            </a:endParaRPr>
          </a:p>
          <a:p>
            <a:pPr marL="1371600" lvl="2" indent="-457200" algn="just">
              <a:buFont typeface="Wingdings" panose="05000000000000000000" pitchFamily="2" charset="2"/>
              <a:buChar char="p"/>
            </a:pPr>
            <a:r>
              <a:rPr lang="zh-CN" altLang="zh-CN" dirty="0"/>
              <a:t>物联网将大规模数据高效、可靠地组织起来，为上层行业应用提供智能的支撑平台</a:t>
            </a:r>
            <a:endParaRPr lang="en-US" altLang="zh-CN" dirty="0"/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chemeClr val="bg1"/>
                </a:solidFill>
              </a:rPr>
              <a:t>应用服务链条化</a:t>
            </a:r>
            <a:endParaRPr lang="en-US" altLang="zh-CN" dirty="0">
              <a:solidFill>
                <a:schemeClr val="bg1"/>
              </a:solidFill>
            </a:endParaRPr>
          </a:p>
          <a:p>
            <a:pPr marL="1371600" lvl="2" indent="-457200" algn="just">
              <a:buFont typeface="Wingdings" panose="05000000000000000000" pitchFamily="2" charset="2"/>
              <a:buChar char="p"/>
            </a:pPr>
            <a:r>
              <a:rPr lang="zh-CN" altLang="zh-CN" dirty="0"/>
              <a:t>以工业生产为例，物联网技术覆盖从原材料引进、生产调度、节能减排、仓储物流，到产品销售、售后服务等各个环节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1.2.2  </a:t>
            </a:r>
            <a:r>
              <a:rPr lang="zh-CN" altLang="zh-CN" dirty="0"/>
              <a:t>物联网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主要特点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2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532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/>
              <a:t>传感器网络与</a:t>
            </a:r>
            <a:r>
              <a:rPr lang="en-US" altLang="zh-CN" dirty="0"/>
              <a:t>RFID</a:t>
            </a:r>
            <a:r>
              <a:rPr lang="zh-CN" altLang="zh-CN" dirty="0"/>
              <a:t>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zh-CN" dirty="0" smtClean="0"/>
              <a:t>传感器可以监测感应到各种信息，但缺乏对物品的</a:t>
            </a:r>
            <a:r>
              <a:rPr lang="zh-CN" altLang="en-US" dirty="0" smtClean="0"/>
              <a:t>识</a:t>
            </a:r>
            <a:r>
              <a:rPr lang="en-US" altLang="zh-CN" dirty="0" smtClean="0"/>
              <a:t>  	</a:t>
            </a:r>
            <a:r>
              <a:rPr lang="zh-CN" altLang="en-US" dirty="0" smtClean="0"/>
              <a:t>别</a:t>
            </a:r>
            <a:r>
              <a:rPr lang="zh-CN" altLang="zh-CN" dirty="0" smtClean="0"/>
              <a:t>能力</a:t>
            </a:r>
            <a:r>
              <a:rPr lang="zh-CN" altLang="en-US" dirty="0" smtClean="0"/>
              <a:t>；</a:t>
            </a:r>
            <a:r>
              <a:rPr lang="en-US" altLang="zh-CN" dirty="0"/>
              <a:t>RFID</a:t>
            </a:r>
            <a:r>
              <a:rPr lang="zh-CN" altLang="zh-CN" dirty="0" smtClean="0"/>
              <a:t>技术具有</a:t>
            </a:r>
            <a:r>
              <a:rPr lang="zh-CN" altLang="zh-CN" dirty="0"/>
              <a:t>强大的标识物品能力</a:t>
            </a: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/>
              <a:t>物联网与传感器网络的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zh-CN" dirty="0"/>
              <a:t>由智能传感器节点组成的网络，可以以“任何地点、任何时间、任何人、任何物”的形式被</a:t>
            </a:r>
            <a:r>
              <a:rPr lang="zh-CN" altLang="zh-CN" dirty="0" smtClean="0"/>
              <a:t>部署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zh-CN" dirty="0"/>
              <a:t>物联网与互联网的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	</a:t>
            </a:r>
            <a:r>
              <a:rPr lang="zh-CN" altLang="zh-CN" dirty="0"/>
              <a:t>物联网</a:t>
            </a:r>
            <a:r>
              <a:rPr lang="zh-CN" altLang="zh-CN" dirty="0" smtClean="0"/>
              <a:t>可理解</a:t>
            </a:r>
            <a:r>
              <a:rPr lang="zh-CN" altLang="zh-CN" dirty="0"/>
              <a:t>为是互联网的延伸</a:t>
            </a:r>
            <a:endParaRPr lang="en-US" altLang="zh-CN" dirty="0" smtClean="0"/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</a:rPr>
              <a:t>4.</a:t>
            </a:r>
            <a:r>
              <a:rPr lang="zh-CN" altLang="zh-CN" dirty="0" smtClean="0">
                <a:solidFill>
                  <a:srgbClr val="000000"/>
                </a:solidFill>
              </a:rPr>
              <a:t>物</a:t>
            </a:r>
            <a:r>
              <a:rPr lang="zh-CN" altLang="zh-CN" dirty="0">
                <a:solidFill>
                  <a:srgbClr val="000000"/>
                </a:solidFill>
              </a:rPr>
              <a:t>联网与泛在网络的</a:t>
            </a:r>
            <a:r>
              <a:rPr lang="zh-CN" altLang="zh-CN" dirty="0" smtClean="0">
                <a:solidFill>
                  <a:srgbClr val="000000"/>
                </a:solidFill>
              </a:rPr>
              <a:t>关系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zh-CN" dirty="0"/>
              <a:t>泛</a:t>
            </a:r>
            <a:r>
              <a:rPr lang="zh-CN" altLang="zh-CN" dirty="0" smtClean="0"/>
              <a:t>在</a:t>
            </a:r>
            <a:r>
              <a:rPr lang="zh-CN" altLang="en-US" dirty="0" smtClean="0"/>
              <a:t>网络</a:t>
            </a:r>
            <a:r>
              <a:rPr lang="zh-CN" altLang="zh-CN" dirty="0" smtClean="0"/>
              <a:t>是</a:t>
            </a:r>
            <a:r>
              <a:rPr lang="zh-CN" altLang="zh-CN" dirty="0"/>
              <a:t>指无所不在的网络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1.2.3  </a:t>
            </a:r>
            <a:r>
              <a:rPr lang="zh-CN" altLang="en-US" dirty="0" smtClean="0"/>
              <a:t>与物联网相关的网络概念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32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8496944" cy="647700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US" altLang="zh-CN" b="1" dirty="0" smtClean="0">
                <a:solidFill>
                  <a:srgbClr val="000099"/>
                </a:solidFill>
                <a:latin typeface="+mj-ea"/>
              </a:rPr>
              <a:t>1.3  </a:t>
            </a:r>
            <a:r>
              <a:rPr lang="zh-CN" altLang="en-US" b="1" dirty="0">
                <a:solidFill>
                  <a:srgbClr val="000099"/>
                </a:solidFill>
                <a:latin typeface="+mj-ea"/>
              </a:rPr>
              <a:t>物</a:t>
            </a:r>
            <a:r>
              <a:rPr lang="zh-CN" altLang="en-US" b="1" dirty="0" smtClean="0">
                <a:solidFill>
                  <a:srgbClr val="000099"/>
                </a:solidFill>
                <a:latin typeface="+mj-ea"/>
              </a:rPr>
              <a:t>联网关键技术</a:t>
            </a:r>
            <a:r>
              <a:rPr lang="en-US" altLang="zh-CN" dirty="0">
                <a:solidFill>
                  <a:srgbClr val="000099"/>
                </a:solidFill>
              </a:rPr>
              <a:t/>
            </a:r>
            <a:br>
              <a:rPr lang="en-US" altLang="zh-CN" dirty="0">
                <a:solidFill>
                  <a:srgbClr val="000099"/>
                </a:solidFill>
              </a:rPr>
            </a:b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15480" y="1340768"/>
            <a:ext cx="6048672" cy="4968552"/>
          </a:xfrm>
        </p:spPr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1.3.1	</a:t>
            </a:r>
            <a:r>
              <a:rPr lang="zh-CN" altLang="en-US" dirty="0" smtClean="0">
                <a:latin typeface="+mn-lt"/>
              </a:rPr>
              <a:t>射频识别技术</a:t>
            </a:r>
            <a:endParaRPr lang="en-US" altLang="zh-CN" dirty="0" smtClean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1.3.2	</a:t>
            </a:r>
            <a:r>
              <a:rPr lang="zh-CN" altLang="en-US" dirty="0" smtClean="0">
                <a:latin typeface="+mn-lt"/>
              </a:rPr>
              <a:t>传感器</a:t>
            </a:r>
            <a:r>
              <a:rPr lang="zh-CN" altLang="en-US" dirty="0">
                <a:latin typeface="+mn-lt"/>
              </a:rPr>
              <a:t>技术</a:t>
            </a:r>
            <a:r>
              <a:rPr lang="en-US" altLang="zh-CN" dirty="0" smtClean="0">
                <a:latin typeface="+mn-lt"/>
              </a:rPr>
              <a:t>	 </a:t>
            </a:r>
            <a:endParaRPr lang="en-US" altLang="zh-CN" dirty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1.3.3	</a:t>
            </a:r>
            <a:r>
              <a:rPr lang="zh-CN" altLang="en-US" dirty="0" smtClean="0">
                <a:latin typeface="+mn-lt"/>
              </a:rPr>
              <a:t>嵌入式技术</a:t>
            </a:r>
            <a:endParaRPr lang="en-US" altLang="zh-CN" dirty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1.3.4	</a:t>
            </a:r>
            <a:r>
              <a:rPr lang="zh-CN" altLang="en-US" dirty="0" smtClean="0">
                <a:latin typeface="+mn-lt"/>
              </a:rPr>
              <a:t>无线通信技术</a:t>
            </a:r>
            <a:endParaRPr lang="en-US" altLang="zh-CN" dirty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1.3.5	</a:t>
            </a:r>
            <a:r>
              <a:rPr lang="zh-CN" altLang="en-US" dirty="0" smtClean="0">
                <a:latin typeface="+mn-lt"/>
              </a:rPr>
              <a:t>中间件技术</a:t>
            </a:r>
            <a:endParaRPr lang="en-US" altLang="zh-CN" dirty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1.3.6	</a:t>
            </a:r>
            <a:r>
              <a:rPr lang="zh-CN" altLang="en-US" dirty="0" smtClean="0">
                <a:latin typeface="+mn-lt"/>
              </a:rPr>
              <a:t>数据挖掘技术</a:t>
            </a:r>
            <a:endParaRPr lang="en-US" altLang="zh-CN" dirty="0" smtClean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1.3.7	</a:t>
            </a:r>
            <a:r>
              <a:rPr lang="zh-CN" altLang="en-US" dirty="0" smtClean="0">
                <a:latin typeface="+mn-lt"/>
              </a:rPr>
              <a:t>人工智能技术</a:t>
            </a:r>
            <a:endParaRPr lang="en-US" altLang="zh-CN" dirty="0" smtClean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1.3.8	</a:t>
            </a:r>
            <a:r>
              <a:rPr lang="zh-CN" altLang="en-US" dirty="0" smtClean="0">
                <a:latin typeface="+mn-lt"/>
              </a:rPr>
              <a:t>云计算技术</a:t>
            </a:r>
            <a:endParaRPr lang="en-US" altLang="zh-CN" dirty="0">
              <a:latin typeface="+mn-lt"/>
            </a:endParaRPr>
          </a:p>
          <a:p>
            <a:pPr marL="0" indent="0">
              <a:lnSpc>
                <a:spcPts val="3800"/>
              </a:lnSpc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11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585176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zh-CN" altLang="en-US" dirty="0"/>
              <a:t>射频识别技术</a:t>
            </a:r>
            <a:endParaRPr lang="en-US" altLang="zh-CN" dirty="0" smtClean="0"/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CN" dirty="0" smtClean="0"/>
              <a:t>	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/>
              <a:t>射频识别技术是物联网中“让物品开口说话</a:t>
            </a:r>
            <a:r>
              <a:rPr lang="zh-CN" altLang="zh-CN" dirty="0" smtClean="0"/>
              <a:t>”</a:t>
            </a:r>
            <a:r>
              <a:rPr lang="en-US" altLang="zh-CN" dirty="0" smtClean="0"/>
              <a:t> 		 </a:t>
            </a:r>
            <a:r>
              <a:rPr lang="zh-CN" altLang="zh-CN" dirty="0" smtClean="0"/>
              <a:t>的</a:t>
            </a:r>
            <a:r>
              <a:rPr lang="zh-CN" altLang="zh-CN" dirty="0"/>
              <a:t>关键技术，物联网中射频识别标签上存储</a:t>
            </a:r>
            <a:r>
              <a:rPr lang="zh-CN" altLang="zh-CN" dirty="0" smtClean="0"/>
              <a:t>着</a:t>
            </a:r>
            <a:r>
              <a:rPr lang="en-US" altLang="zh-CN" dirty="0" smtClean="0"/>
              <a:t>		 </a:t>
            </a:r>
            <a:r>
              <a:rPr lang="zh-CN" altLang="zh-CN" dirty="0" smtClean="0"/>
              <a:t>规范而</a:t>
            </a:r>
            <a:r>
              <a:rPr lang="zh-CN" altLang="zh-CN" dirty="0"/>
              <a:t>具有互通性的信息，通过无线网络把</a:t>
            </a:r>
            <a:r>
              <a:rPr lang="zh-CN" altLang="zh-CN" dirty="0" smtClean="0"/>
              <a:t>它</a:t>
            </a:r>
            <a:r>
              <a:rPr lang="en-US" altLang="zh-CN" dirty="0" smtClean="0"/>
              <a:t>		 </a:t>
            </a:r>
            <a:r>
              <a:rPr lang="zh-CN" altLang="zh-CN" dirty="0" smtClean="0"/>
              <a:t>们自动</a:t>
            </a:r>
            <a:r>
              <a:rPr lang="zh-CN" altLang="zh-CN" dirty="0"/>
              <a:t>采集到中央信息系统中实现物品的</a:t>
            </a:r>
            <a:r>
              <a:rPr lang="zh-CN" altLang="zh-CN" dirty="0" smtClean="0"/>
              <a:t>识别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 smtClean="0"/>
              <a:t> 	</a:t>
            </a:r>
          </a:p>
          <a:p>
            <a:pPr marL="0" indent="0" algn="just">
              <a:buNone/>
            </a:pPr>
            <a:r>
              <a:rPr lang="en-US" altLang="zh-CN" dirty="0" smtClean="0"/>
              <a:t>		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1.3.1  </a:t>
            </a:r>
            <a:r>
              <a:rPr lang="zh-CN" altLang="en-US" dirty="0" smtClean="0"/>
              <a:t>射频识别技术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5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67408" y="1339977"/>
            <a:ext cx="6959131" cy="52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zh-CN" altLang="en-US" dirty="0"/>
              <a:t>射频识别技术</a:t>
            </a:r>
            <a:endParaRPr lang="en-US" altLang="zh-CN" dirty="0" smtClean="0"/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zh-CN" altLang="en-US" dirty="0" smtClean="0"/>
              <a:t> 组成</a:t>
            </a:r>
            <a:r>
              <a:rPr lang="en-US" altLang="zh-CN" dirty="0" smtClean="0"/>
              <a:t>:</a:t>
            </a:r>
          </a:p>
          <a:p>
            <a:pPr lvl="1" algn="just"/>
            <a:r>
              <a:rPr lang="zh-CN" altLang="zh-CN" dirty="0" smtClean="0"/>
              <a:t>①</a:t>
            </a:r>
            <a:r>
              <a:rPr lang="zh-CN" altLang="zh-CN" dirty="0"/>
              <a:t>电子</a:t>
            </a:r>
            <a:r>
              <a:rPr lang="zh-CN" altLang="zh-CN" dirty="0" smtClean="0"/>
              <a:t>标签</a:t>
            </a:r>
            <a:r>
              <a:rPr lang="en-US" altLang="zh-CN" dirty="0" smtClean="0"/>
              <a:t> </a:t>
            </a:r>
            <a:r>
              <a:rPr lang="zh-CN" altLang="zh-CN" dirty="0"/>
              <a:t>②</a:t>
            </a:r>
            <a:r>
              <a:rPr lang="zh-CN" altLang="zh-CN" dirty="0" smtClean="0"/>
              <a:t>读写器</a:t>
            </a:r>
            <a:r>
              <a:rPr lang="en-US" altLang="zh-CN" dirty="0" smtClean="0"/>
              <a:t> </a:t>
            </a:r>
            <a:r>
              <a:rPr lang="zh-CN" altLang="zh-CN" dirty="0"/>
              <a:t>③天线</a:t>
            </a:r>
            <a:endParaRPr lang="en-US" altLang="zh-CN" dirty="0" smtClean="0"/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zh-CN" dirty="0" smtClean="0"/>
              <a:t>工作原理</a:t>
            </a:r>
            <a:r>
              <a:rPr lang="en-US" altLang="zh-CN" dirty="0" smtClean="0"/>
              <a:t>:</a:t>
            </a:r>
            <a:r>
              <a:rPr lang="zh-CN" altLang="zh-CN" dirty="0" smtClean="0"/>
              <a:t>标签</a:t>
            </a:r>
            <a:r>
              <a:rPr lang="zh-CN" altLang="zh-CN" dirty="0"/>
              <a:t>进入磁场后，接收读写器发出的</a:t>
            </a:r>
            <a:r>
              <a:rPr lang="zh-CN" altLang="zh-CN" dirty="0" smtClean="0"/>
              <a:t>射频信号</a:t>
            </a:r>
            <a:r>
              <a:rPr lang="zh-CN" altLang="zh-CN" dirty="0"/>
              <a:t>，凭借感应电流所获得的能量发送</a:t>
            </a:r>
            <a:r>
              <a:rPr lang="zh-CN" altLang="zh-CN" dirty="0" smtClean="0"/>
              <a:t>出存储</a:t>
            </a:r>
            <a:r>
              <a:rPr lang="zh-CN" altLang="zh-CN" dirty="0"/>
              <a:t>在芯片中的产品信息，或者主动</a:t>
            </a:r>
            <a:r>
              <a:rPr lang="zh-CN" altLang="zh-CN" dirty="0" smtClean="0"/>
              <a:t>发送某</a:t>
            </a:r>
            <a:r>
              <a:rPr lang="zh-CN" altLang="zh-CN" dirty="0"/>
              <a:t>一频率的信号；读写器读取信息并</a:t>
            </a:r>
            <a:r>
              <a:rPr lang="zh-CN" altLang="zh-CN" dirty="0" smtClean="0"/>
              <a:t>解码后</a:t>
            </a:r>
            <a:r>
              <a:rPr lang="zh-CN" altLang="zh-CN" dirty="0"/>
              <a:t>，送至中央信息系统进行</a:t>
            </a:r>
            <a:r>
              <a:rPr lang="zh-CN" altLang="zh-CN" dirty="0" smtClean="0"/>
              <a:t>数据处理。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 smtClean="0"/>
              <a:t> 	</a:t>
            </a:r>
          </a:p>
          <a:p>
            <a:pPr marL="0" indent="0" algn="just">
              <a:buNone/>
            </a:pPr>
            <a:r>
              <a:rPr lang="en-US" altLang="zh-CN" dirty="0" smtClean="0"/>
              <a:t>		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1.3.1  </a:t>
            </a:r>
            <a:r>
              <a:rPr lang="zh-CN" altLang="en-US" dirty="0" smtClean="0"/>
              <a:t>射频识别技术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pic>
        <p:nvPicPr>
          <p:cNvPr id="6" name="Picture 2" descr="https://timgsa.baidu.com/timg?image&amp;quality=80&amp;size=b9999_10000&amp;sec=1599622371135&amp;di=4cb868fef95ecf6c9f7f6ad5f4fdc86c&amp;imgtype=0&amp;src=http%3A%2F%2Fwww.zxycloud.com%2Fupload%2Fimage%2F20181221%2F20181221140514_21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64904"/>
            <a:ext cx="4428847" cy="18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0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zh-CN" altLang="en-US" dirty="0" smtClean="0"/>
              <a:t>传感器技术</a:t>
            </a:r>
            <a:endParaRPr lang="en-US" altLang="zh-CN" dirty="0"/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 smtClean="0"/>
              <a:t>从</a:t>
            </a:r>
            <a:r>
              <a:rPr lang="zh-CN" altLang="zh-CN" dirty="0"/>
              <a:t>自然信源获取信息并对获取的信息进行</a:t>
            </a:r>
            <a:r>
              <a:rPr lang="zh-CN" altLang="zh-CN" dirty="0">
                <a:solidFill>
                  <a:schemeClr val="accent6"/>
                </a:solidFill>
              </a:rPr>
              <a:t>处理</a:t>
            </a:r>
            <a:r>
              <a:rPr lang="zh-CN" altLang="zh-CN" dirty="0" smtClean="0"/>
              <a:t>、</a:t>
            </a:r>
            <a:r>
              <a:rPr lang="en-US" altLang="zh-CN" dirty="0" smtClean="0"/>
              <a:t>	 </a:t>
            </a:r>
            <a:r>
              <a:rPr lang="zh-CN" altLang="zh-CN" dirty="0">
                <a:solidFill>
                  <a:schemeClr val="accent6"/>
                </a:solidFill>
              </a:rPr>
              <a:t>变换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6"/>
                </a:solidFill>
              </a:rPr>
              <a:t>识别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一门</a:t>
            </a:r>
            <a:r>
              <a:rPr lang="zh-CN" altLang="zh-CN" dirty="0" smtClean="0"/>
              <a:t>技术</a:t>
            </a:r>
            <a:r>
              <a:rPr lang="zh-CN" altLang="zh-CN" dirty="0"/>
              <a:t>，</a:t>
            </a:r>
            <a:r>
              <a:rPr lang="en-US" altLang="zh-CN" dirty="0" smtClean="0"/>
              <a:t> </a:t>
            </a:r>
          </a:p>
          <a:p>
            <a:pPr marL="9144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 smtClean="0"/>
              <a:t>用途</a:t>
            </a:r>
            <a:r>
              <a:rPr lang="en-US" altLang="zh-CN" dirty="0" smtClean="0"/>
              <a:t>:</a:t>
            </a:r>
            <a:r>
              <a:rPr lang="zh-CN" altLang="zh-CN" dirty="0"/>
              <a:t>传感器可以采集大量信息，它是许多装备和</a:t>
            </a:r>
            <a:r>
              <a:rPr lang="zh-CN" altLang="zh-CN" dirty="0" smtClean="0"/>
              <a:t>信</a:t>
            </a:r>
            <a:r>
              <a:rPr lang="en-US" altLang="zh-CN" dirty="0" smtClean="0"/>
              <a:t>	</a:t>
            </a:r>
            <a:r>
              <a:rPr lang="zh-CN" altLang="zh-CN" dirty="0" smtClean="0"/>
              <a:t>息</a:t>
            </a:r>
            <a:r>
              <a:rPr lang="zh-CN" altLang="zh-CN" dirty="0"/>
              <a:t>系统必备的信息摄取手段。若无传感器对</a:t>
            </a:r>
            <a:r>
              <a:rPr lang="zh-CN" altLang="zh-CN" dirty="0" smtClean="0"/>
              <a:t>最初</a:t>
            </a:r>
            <a:r>
              <a:rPr lang="en-US" altLang="zh-CN" dirty="0" smtClean="0"/>
              <a:t>	</a:t>
            </a:r>
            <a:r>
              <a:rPr lang="zh-CN" altLang="zh-CN" dirty="0" smtClean="0"/>
              <a:t>信息</a:t>
            </a:r>
            <a:r>
              <a:rPr lang="zh-CN" altLang="zh-CN" dirty="0"/>
              <a:t>的检测、交替和捕获，所有控制与测试都</a:t>
            </a:r>
            <a:r>
              <a:rPr lang="zh-CN" altLang="zh-CN" dirty="0" smtClean="0"/>
              <a:t>不</a:t>
            </a:r>
            <a:r>
              <a:rPr lang="en-US" altLang="zh-CN" dirty="0" smtClean="0"/>
              <a:t>	</a:t>
            </a:r>
            <a:r>
              <a:rPr lang="zh-CN" altLang="zh-CN" dirty="0" smtClean="0"/>
              <a:t>能</a:t>
            </a:r>
            <a:r>
              <a:rPr lang="zh-CN" altLang="zh-CN" dirty="0"/>
              <a:t>实现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1.3.2  </a:t>
            </a:r>
            <a:r>
              <a:rPr lang="zh-CN" altLang="en-US" dirty="0" smtClean="0"/>
              <a:t>传感器技术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24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p"/>
            </a:pPr>
            <a:r>
              <a:rPr lang="zh-CN" altLang="zh-CN" dirty="0" smtClean="0"/>
              <a:t>嵌入式技术</a:t>
            </a:r>
            <a:endParaRPr lang="en-US" altLang="zh-CN" dirty="0" smtClean="0"/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CN" dirty="0"/>
              <a:t>	</a:t>
            </a:r>
            <a:r>
              <a:rPr lang="zh-CN" altLang="en-US" dirty="0"/>
              <a:t>概念</a:t>
            </a:r>
            <a:r>
              <a:rPr lang="en-US" altLang="zh-CN" dirty="0" smtClean="0"/>
              <a:t>:</a:t>
            </a:r>
            <a:r>
              <a:rPr lang="zh-CN" altLang="zh-CN" dirty="0"/>
              <a:t>嵌入式技术是让物联网的终端物品具有</a:t>
            </a:r>
            <a:r>
              <a:rPr lang="zh-CN" altLang="zh-CN" dirty="0" smtClean="0"/>
              <a:t>“智慧”</a:t>
            </a:r>
            <a:r>
              <a:rPr lang="en-US" altLang="zh-CN" dirty="0" smtClean="0"/>
              <a:t>		</a:t>
            </a:r>
            <a:r>
              <a:rPr lang="zh-CN" altLang="zh-CN" dirty="0" smtClean="0"/>
              <a:t>的</a:t>
            </a:r>
            <a:r>
              <a:rPr lang="zh-CN" altLang="zh-CN" dirty="0"/>
              <a:t>关键技术之一。</a:t>
            </a:r>
            <a:r>
              <a:rPr lang="zh-CN" altLang="zh-CN" dirty="0" smtClean="0"/>
              <a:t>嵌入式</a:t>
            </a:r>
            <a:r>
              <a:rPr lang="zh-CN" altLang="en-US" dirty="0" smtClean="0"/>
              <a:t>技术相当于</a:t>
            </a:r>
            <a:r>
              <a:rPr lang="zh-CN" altLang="zh-CN" dirty="0" smtClean="0"/>
              <a:t>把</a:t>
            </a:r>
            <a:r>
              <a:rPr lang="zh-CN" altLang="zh-CN" dirty="0"/>
              <a:t>计算机</a:t>
            </a:r>
            <a:r>
              <a:rPr lang="zh-CN" altLang="zh-CN" dirty="0" smtClean="0"/>
              <a:t>直</a:t>
            </a:r>
            <a:r>
              <a:rPr lang="en-US" altLang="zh-CN" dirty="0" smtClean="0"/>
              <a:t>		</a:t>
            </a:r>
            <a:r>
              <a:rPr lang="zh-CN" altLang="zh-CN" dirty="0" smtClean="0"/>
              <a:t>接</a:t>
            </a:r>
            <a:r>
              <a:rPr lang="zh-CN" altLang="zh-CN" dirty="0"/>
              <a:t>嵌入到应用系统中，融合了</a:t>
            </a:r>
            <a:r>
              <a:rPr lang="zh-CN" altLang="zh-CN" dirty="0">
                <a:solidFill>
                  <a:schemeClr val="accent6"/>
                </a:solidFill>
              </a:rPr>
              <a:t>计算机软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  <a:r>
              <a:rPr lang="zh-CN" altLang="zh-CN" dirty="0">
                <a:solidFill>
                  <a:schemeClr val="accent6"/>
                </a:solidFill>
              </a:rPr>
              <a:t>硬件技</a:t>
            </a:r>
            <a:r>
              <a:rPr lang="en-US" altLang="zh-CN" dirty="0">
                <a:solidFill>
                  <a:schemeClr val="accent6"/>
                </a:solidFill>
              </a:rPr>
              <a:t>		</a:t>
            </a:r>
            <a:r>
              <a:rPr lang="zh-CN" altLang="zh-CN" dirty="0">
                <a:solidFill>
                  <a:schemeClr val="accent6"/>
                </a:solidFill>
              </a:rPr>
              <a:t>术、通信技术和微电子技术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 smtClean="0"/>
              <a:t>用途</a:t>
            </a:r>
            <a:r>
              <a:rPr lang="en-US" altLang="zh-CN" dirty="0" smtClean="0"/>
              <a:t>:</a:t>
            </a:r>
            <a:r>
              <a:rPr lang="zh-CN" altLang="zh-CN" dirty="0"/>
              <a:t>嵌入式</a:t>
            </a:r>
            <a:r>
              <a:rPr lang="zh-CN" altLang="zh-CN" dirty="0" smtClean="0"/>
              <a:t>系统</a:t>
            </a:r>
            <a:r>
              <a:rPr lang="zh-CN" altLang="en-US" dirty="0"/>
              <a:t>相当于</a:t>
            </a:r>
            <a:r>
              <a:rPr lang="zh-CN" altLang="zh-CN" dirty="0" smtClean="0"/>
              <a:t>人</a:t>
            </a:r>
            <a:r>
              <a:rPr lang="zh-CN" altLang="zh-CN" dirty="0"/>
              <a:t>的大脑，在接收到信息</a:t>
            </a:r>
            <a:r>
              <a:rPr lang="zh-CN" altLang="zh-CN" dirty="0" smtClean="0"/>
              <a:t>后</a:t>
            </a:r>
            <a:r>
              <a:rPr lang="en-US" altLang="zh-CN" dirty="0" smtClean="0"/>
              <a:t>		 </a:t>
            </a:r>
            <a:r>
              <a:rPr lang="zh-CN" altLang="zh-CN" dirty="0" smtClean="0"/>
              <a:t>要</a:t>
            </a:r>
            <a:r>
              <a:rPr lang="zh-CN" altLang="en-US" dirty="0" smtClean="0"/>
              <a:t>对其</a:t>
            </a:r>
            <a:r>
              <a:rPr lang="zh-CN" altLang="zh-CN" dirty="0" smtClean="0"/>
              <a:t>进行分类</a:t>
            </a:r>
            <a:r>
              <a:rPr lang="zh-CN" altLang="en-US" dirty="0" smtClean="0"/>
              <a:t>并</a:t>
            </a:r>
            <a:r>
              <a:rPr lang="zh-CN" altLang="zh-CN" dirty="0" smtClean="0"/>
              <a:t>处理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1.3.3  </a:t>
            </a:r>
            <a:r>
              <a:rPr lang="zh-CN" altLang="en-US" dirty="0" smtClean="0"/>
              <a:t>嵌入式技术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59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3432" y="2276872"/>
            <a:ext cx="103632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5400" dirty="0" smtClean="0">
                <a:solidFill>
                  <a:srgbClr val="00B0F0"/>
                </a:solidFill>
                <a:latin typeface="+mj-ea"/>
                <a:ea typeface="+mj-ea"/>
              </a:rPr>
              <a:t>第一章 </a:t>
            </a:r>
            <a:r>
              <a:rPr lang="zh-CN" altLang="en-US" sz="5400" dirty="0">
                <a:solidFill>
                  <a:srgbClr val="00B0F0"/>
                </a:solidFill>
                <a:latin typeface="+mj-ea"/>
                <a:ea typeface="+mj-ea"/>
              </a:rPr>
              <a:t>绪论</a:t>
            </a:r>
            <a:endParaRPr lang="zh-CN" altLang="zh-CN" sz="54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737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/>
              <a:t>无线通信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 smtClean="0"/>
              <a:t>利用</a:t>
            </a:r>
            <a:r>
              <a:rPr lang="zh-CN" altLang="zh-CN" dirty="0"/>
              <a:t>电磁波信号在自由空间中传播的特性</a:t>
            </a:r>
            <a:r>
              <a:rPr lang="zh-CN" altLang="zh-CN" dirty="0" smtClean="0"/>
              <a:t>进行</a:t>
            </a:r>
            <a:r>
              <a:rPr lang="en-US" altLang="zh-CN" dirty="0" smtClean="0"/>
              <a:t>		 </a:t>
            </a:r>
            <a:r>
              <a:rPr lang="zh-CN" altLang="zh-CN" dirty="0" smtClean="0"/>
              <a:t>信息交换</a:t>
            </a:r>
            <a:r>
              <a:rPr lang="zh-CN" altLang="zh-CN" dirty="0"/>
              <a:t>的</a:t>
            </a:r>
            <a:r>
              <a:rPr lang="zh-CN" altLang="zh-CN" dirty="0" smtClean="0"/>
              <a:t>通信方式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zh-CN" dirty="0" smtClean="0"/>
              <a:t>近距离</a:t>
            </a:r>
            <a:r>
              <a:rPr lang="zh-CN" altLang="zh-CN" dirty="0"/>
              <a:t>无线通信技术</a:t>
            </a:r>
            <a:r>
              <a:rPr lang="en-US" altLang="zh-CN" dirty="0"/>
              <a:t>	</a:t>
            </a:r>
            <a:r>
              <a:rPr lang="en-US" altLang="zh-CN" dirty="0" smtClean="0"/>
              <a:t>		</a:t>
            </a:r>
          </a:p>
          <a:p>
            <a:pPr marL="1428750" lvl="2" indent="-514350">
              <a:buFont typeface="Wingdings" panose="05000000000000000000" pitchFamily="2" charset="2"/>
              <a:buChar char="p"/>
            </a:pPr>
            <a:r>
              <a:rPr lang="en-US" altLang="zh-CN" dirty="0"/>
              <a:t>ZigBee</a:t>
            </a:r>
            <a:r>
              <a:rPr lang="zh-CN" altLang="zh-CN" dirty="0"/>
              <a:t>、蓝</a:t>
            </a:r>
            <a:r>
              <a:rPr lang="zh-CN" altLang="zh-CN" dirty="0" smtClean="0"/>
              <a:t>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Bluetooth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、</a:t>
            </a:r>
            <a:r>
              <a:rPr lang="en-US" altLang="zh-CN" dirty="0"/>
              <a:t>Wi-Fi</a:t>
            </a:r>
            <a:r>
              <a:rPr lang="zh-CN" altLang="zh-CN" dirty="0"/>
              <a:t>、超宽带（</a:t>
            </a:r>
            <a:r>
              <a:rPr lang="en-US" altLang="zh-CN" dirty="0"/>
              <a:t>UWB</a:t>
            </a:r>
            <a:r>
              <a:rPr lang="zh-CN" altLang="zh-CN" dirty="0"/>
              <a:t>）和近场通信（</a:t>
            </a:r>
            <a:r>
              <a:rPr lang="en-US" altLang="zh-CN" dirty="0"/>
              <a:t>NFC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zh-CN" dirty="0" smtClean="0"/>
              <a:t>远</a:t>
            </a:r>
            <a:r>
              <a:rPr lang="zh-CN" altLang="zh-CN" dirty="0"/>
              <a:t>距离无线通信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全球语音和数据网络、</a:t>
            </a:r>
            <a:r>
              <a:rPr lang="en-US" altLang="zh-CN" dirty="0" err="1" smtClean="0"/>
              <a:t>LoRa</a:t>
            </a:r>
            <a:r>
              <a:rPr lang="zh-CN" altLang="zh-CN" dirty="0" smtClean="0"/>
              <a:t>（</a:t>
            </a:r>
            <a:r>
              <a:rPr lang="en-US" altLang="zh-CN" dirty="0" smtClean="0"/>
              <a:t>long range</a:t>
            </a:r>
            <a:r>
              <a:rPr lang="zh-CN" altLang="zh-CN" dirty="0"/>
              <a:t>）</a:t>
            </a:r>
            <a:r>
              <a:rPr lang="zh-CN" altLang="zh-CN" dirty="0" smtClean="0"/>
              <a:t>和</a:t>
            </a:r>
            <a:r>
              <a:rPr lang="en-US" altLang="zh-CN" dirty="0"/>
              <a:t>NB-</a:t>
            </a:r>
            <a:r>
              <a:rPr lang="en-US" altLang="zh-CN" dirty="0" err="1"/>
              <a:t>IoT</a:t>
            </a:r>
            <a:r>
              <a:rPr lang="zh-CN" altLang="zh-CN" dirty="0" smtClean="0"/>
              <a:t>等</a:t>
            </a:r>
            <a:r>
              <a:rPr lang="zh-CN" altLang="zh-CN" dirty="0"/>
              <a:t>（</a:t>
            </a:r>
            <a:r>
              <a:rPr lang="en-US" altLang="zh-CN" dirty="0"/>
              <a:t>narrow-band </a:t>
            </a:r>
            <a:r>
              <a:rPr lang="en-US" altLang="zh-CN" dirty="0" err="1" smtClean="0"/>
              <a:t>IoT</a:t>
            </a:r>
            <a:r>
              <a:rPr lang="zh-CN" altLang="zh-CN" dirty="0" smtClean="0"/>
              <a:t>，</a:t>
            </a:r>
            <a:r>
              <a:rPr lang="zh-CN" altLang="zh-CN" dirty="0"/>
              <a:t>窄带物联网</a:t>
            </a:r>
            <a:r>
              <a:rPr lang="zh-CN" altLang="zh-CN" dirty="0" smtClean="0"/>
              <a:t>）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1.3.4  </a:t>
            </a:r>
            <a:r>
              <a:rPr lang="zh-CN" altLang="en-US" dirty="0" smtClean="0"/>
              <a:t>无线通信技术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1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 smtClean="0"/>
              <a:t>中间</a:t>
            </a:r>
            <a:r>
              <a:rPr lang="zh-CN" altLang="zh-CN" dirty="0"/>
              <a:t>件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 smtClean="0"/>
              <a:t>中间</a:t>
            </a:r>
            <a:r>
              <a:rPr lang="zh-CN" altLang="zh-CN" dirty="0"/>
              <a:t>件是一种独立的系统软件或服务程序，</a:t>
            </a:r>
            <a:r>
              <a:rPr lang="zh-CN" altLang="zh-CN" dirty="0" smtClean="0"/>
              <a:t>因</a:t>
            </a:r>
            <a:r>
              <a:rPr lang="en-US" altLang="zh-CN" dirty="0" smtClean="0"/>
              <a:t>		</a:t>
            </a:r>
            <a:r>
              <a:rPr lang="zh-CN" altLang="zh-CN" dirty="0" smtClean="0"/>
              <a:t>其</a:t>
            </a:r>
            <a:r>
              <a:rPr lang="zh-CN" altLang="zh-CN" dirty="0"/>
              <a:t>起着承上启下的作用，又处于中间位置，</a:t>
            </a:r>
            <a:r>
              <a:rPr lang="zh-CN" altLang="zh-CN" dirty="0" smtClean="0"/>
              <a:t>而</a:t>
            </a:r>
            <a:r>
              <a:rPr lang="en-US" altLang="zh-CN" dirty="0" smtClean="0"/>
              <a:t>			</a:t>
            </a:r>
            <a:r>
              <a:rPr lang="zh-CN" altLang="zh-CN" dirty="0" smtClean="0"/>
              <a:t>被</a:t>
            </a:r>
            <a:r>
              <a:rPr lang="zh-CN" altLang="zh-CN" dirty="0"/>
              <a:t>命名为中间件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/>
              <a:t>用途</a:t>
            </a:r>
            <a:r>
              <a:rPr lang="en-US" altLang="zh-CN" dirty="0" smtClean="0"/>
              <a:t>:</a:t>
            </a:r>
            <a:r>
              <a:rPr lang="zh-CN" altLang="zh-CN" dirty="0" smtClean="0"/>
              <a:t>中间</a:t>
            </a:r>
            <a:r>
              <a:rPr lang="zh-CN" altLang="zh-CN" dirty="0"/>
              <a:t>件在物联网中的作用主要体现在</a:t>
            </a:r>
            <a:r>
              <a:rPr lang="zh-CN" altLang="zh-CN" dirty="0">
                <a:solidFill>
                  <a:schemeClr val="accent6"/>
                </a:solidFill>
              </a:rPr>
              <a:t>屏蔽异构</a:t>
            </a:r>
            <a:r>
              <a:rPr lang="en-US" altLang="zh-CN" dirty="0">
                <a:solidFill>
                  <a:schemeClr val="accent6"/>
                </a:solidFill>
              </a:rPr>
              <a:t>		 </a:t>
            </a:r>
            <a:r>
              <a:rPr lang="zh-CN" altLang="zh-CN" dirty="0">
                <a:solidFill>
                  <a:schemeClr val="accent6"/>
                </a:solidFill>
              </a:rPr>
              <a:t>性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chemeClr val="accent6"/>
                </a:solidFill>
              </a:rPr>
              <a:t>实现互操作性</a:t>
            </a:r>
            <a:r>
              <a:rPr lang="zh-CN" altLang="zh-CN" dirty="0"/>
              <a:t>以及</a:t>
            </a:r>
            <a:r>
              <a:rPr lang="zh-CN" altLang="zh-CN" dirty="0">
                <a:solidFill>
                  <a:schemeClr val="accent6"/>
                </a:solidFill>
              </a:rPr>
              <a:t>进行数据的预处理</a:t>
            </a:r>
            <a:r>
              <a:rPr lang="zh-CN" altLang="zh-CN" dirty="0" smtClean="0"/>
              <a:t>等方</a:t>
            </a:r>
            <a:r>
              <a:rPr lang="en-US" altLang="zh-CN" dirty="0" smtClean="0"/>
              <a:t>		 </a:t>
            </a:r>
            <a:r>
              <a:rPr lang="zh-CN" altLang="zh-CN" dirty="0" smtClean="0"/>
              <a:t>面</a:t>
            </a:r>
            <a:r>
              <a:rPr lang="zh-CN" altLang="zh-CN" dirty="0"/>
              <a:t>。计算机的硬件系统、操作系统、数据库</a:t>
            </a:r>
            <a:r>
              <a:rPr lang="zh-CN" altLang="zh-CN" dirty="0" smtClean="0"/>
              <a:t>等</a:t>
            </a:r>
            <a:r>
              <a:rPr lang="en-US" altLang="zh-CN" dirty="0" smtClean="0"/>
              <a:t>		 </a:t>
            </a:r>
            <a:r>
              <a:rPr lang="zh-CN" altLang="zh-CN" dirty="0" smtClean="0"/>
              <a:t>应用</a:t>
            </a:r>
            <a:r>
              <a:rPr lang="zh-CN" altLang="zh-CN" dirty="0"/>
              <a:t>系统之间都存在异构性，需要借助中间</a:t>
            </a:r>
            <a:r>
              <a:rPr lang="zh-CN" altLang="zh-CN" dirty="0" smtClean="0"/>
              <a:t>件</a:t>
            </a:r>
            <a:r>
              <a:rPr lang="en-US" altLang="zh-CN" dirty="0" smtClean="0"/>
              <a:t>		 </a:t>
            </a:r>
            <a:r>
              <a:rPr lang="zh-CN" altLang="zh-CN" dirty="0" smtClean="0"/>
              <a:t>技术</a:t>
            </a:r>
            <a:r>
              <a:rPr lang="zh-CN" altLang="zh-CN" dirty="0"/>
              <a:t>给用户提供一个统一的运行平台或环境</a:t>
            </a:r>
            <a:r>
              <a:rPr lang="en-US" altLang="zh-CN" dirty="0" smtClean="0"/>
              <a:t>	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1.3.5</a:t>
            </a:r>
            <a:r>
              <a:rPr lang="zh-CN" altLang="en-US" dirty="0" smtClean="0"/>
              <a:t>  中间件技术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79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 smtClean="0"/>
              <a:t>数据</a:t>
            </a:r>
            <a:r>
              <a:rPr lang="zh-CN" altLang="zh-CN" dirty="0"/>
              <a:t>挖掘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	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/>
              <a:t>原始数据往往都是含有大量干扰信息的，</a:t>
            </a:r>
            <a:r>
              <a:rPr lang="zh-CN" altLang="zh-CN" dirty="0" smtClean="0"/>
              <a:t>同时</a:t>
            </a:r>
            <a:r>
              <a:rPr lang="en-US" altLang="zh-CN" dirty="0" smtClean="0"/>
              <a:t>		</a:t>
            </a:r>
            <a:r>
              <a:rPr lang="zh-CN" altLang="zh-CN" dirty="0" smtClean="0"/>
              <a:t>这些</a:t>
            </a:r>
            <a:r>
              <a:rPr lang="zh-CN" altLang="zh-CN" dirty="0"/>
              <a:t>数据通常都是模糊且无明显规律的。只有</a:t>
            </a:r>
            <a:r>
              <a:rPr lang="zh-CN" altLang="zh-CN" dirty="0" smtClean="0"/>
              <a:t>运</a:t>
            </a:r>
            <a:r>
              <a:rPr lang="en-US" altLang="zh-CN" dirty="0" smtClean="0"/>
              <a:t>		</a:t>
            </a:r>
            <a:r>
              <a:rPr lang="zh-CN" altLang="zh-CN" dirty="0" smtClean="0"/>
              <a:t>用</a:t>
            </a:r>
            <a:r>
              <a:rPr lang="zh-CN" altLang="zh-CN" dirty="0"/>
              <a:t>一定的技术手段，</a:t>
            </a:r>
            <a:r>
              <a:rPr lang="zh-CN" altLang="zh-CN" dirty="0">
                <a:solidFill>
                  <a:schemeClr val="accent6"/>
                </a:solidFill>
              </a:rPr>
              <a:t>过滤掉数据信息中的干扰信</a:t>
            </a:r>
            <a:r>
              <a:rPr lang="en-US" altLang="zh-CN" dirty="0">
                <a:solidFill>
                  <a:schemeClr val="accent6"/>
                </a:solidFill>
              </a:rPr>
              <a:t>		</a:t>
            </a:r>
            <a:r>
              <a:rPr lang="zh-CN" altLang="zh-CN" dirty="0">
                <a:solidFill>
                  <a:schemeClr val="accent6"/>
                </a:solidFill>
              </a:rPr>
              <a:t>息，才能获得真正有价值的数据</a:t>
            </a:r>
            <a:r>
              <a:rPr lang="zh-CN" altLang="zh-CN" dirty="0"/>
              <a:t>，从而基于</a:t>
            </a:r>
            <a:r>
              <a:rPr lang="zh-CN" altLang="zh-CN" dirty="0" smtClean="0"/>
              <a:t>大数</a:t>
            </a:r>
            <a:r>
              <a:rPr lang="en-US" altLang="zh-CN" dirty="0" smtClean="0"/>
              <a:t>		</a:t>
            </a:r>
            <a:r>
              <a:rPr lang="zh-CN" altLang="zh-CN" dirty="0" smtClean="0"/>
              <a:t>据</a:t>
            </a:r>
            <a:r>
              <a:rPr lang="zh-CN" altLang="zh-CN" dirty="0"/>
              <a:t>作出更加科学的决策，数据挖掘正是完成这</a:t>
            </a:r>
            <a:r>
              <a:rPr lang="zh-CN" altLang="zh-CN" dirty="0" smtClean="0"/>
              <a:t>一</a:t>
            </a:r>
            <a:r>
              <a:rPr lang="en-US" altLang="zh-CN" dirty="0" smtClean="0"/>
              <a:t>		</a:t>
            </a:r>
            <a:r>
              <a:rPr lang="zh-CN" altLang="zh-CN" dirty="0" smtClean="0"/>
              <a:t>过程</a:t>
            </a:r>
            <a:r>
              <a:rPr lang="zh-CN" altLang="zh-CN" dirty="0"/>
              <a:t>的手段。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dirty="0"/>
              <a:t>用途</a:t>
            </a:r>
            <a:r>
              <a:rPr lang="en-US" altLang="zh-CN" dirty="0" smtClean="0"/>
              <a:t>:</a:t>
            </a:r>
            <a:r>
              <a:rPr lang="zh-CN" altLang="en-US" dirty="0" smtClean="0"/>
              <a:t>从大量的原始数据中</a:t>
            </a:r>
            <a:r>
              <a:rPr lang="zh-CN" altLang="zh-CN" dirty="0"/>
              <a:t>过滤</a:t>
            </a:r>
            <a:r>
              <a:rPr lang="zh-CN" altLang="zh-CN" dirty="0" smtClean="0"/>
              <a:t>掉的</a:t>
            </a:r>
            <a:r>
              <a:rPr lang="zh-CN" altLang="zh-CN" dirty="0"/>
              <a:t>干扰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获得</a:t>
            </a:r>
            <a:r>
              <a:rPr lang="en-US" altLang="zh-CN" dirty="0" smtClean="0"/>
              <a:t>		 </a:t>
            </a:r>
            <a:r>
              <a:rPr lang="zh-CN" altLang="zh-CN" dirty="0" smtClean="0"/>
              <a:t>真正</a:t>
            </a:r>
            <a:r>
              <a:rPr lang="zh-CN" altLang="zh-CN" dirty="0"/>
              <a:t>有价值的数据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1.3.6  </a:t>
            </a:r>
            <a:r>
              <a:rPr lang="zh-CN" altLang="en-US" dirty="0" smtClean="0"/>
              <a:t>数据挖掘技术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6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zh-CN" dirty="0"/>
              <a:t>人工智能技术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	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:</a:t>
            </a:r>
            <a:r>
              <a:rPr lang="zh-CN" altLang="zh-CN" dirty="0"/>
              <a:t>人工智能（</a:t>
            </a:r>
            <a:r>
              <a:rPr lang="en-US" altLang="zh-CN" dirty="0"/>
              <a:t>artificial intelligence</a:t>
            </a:r>
            <a:r>
              <a:rPr lang="zh-CN" altLang="zh-CN" dirty="0"/>
              <a:t>，</a:t>
            </a:r>
            <a:r>
              <a:rPr lang="en-US" altLang="zh-CN" dirty="0"/>
              <a:t>AI</a:t>
            </a:r>
            <a:r>
              <a:rPr lang="zh-CN" altLang="zh-CN" dirty="0"/>
              <a:t>）</a:t>
            </a:r>
            <a:r>
              <a:rPr lang="zh-CN" altLang="zh-CN" dirty="0" smtClean="0"/>
              <a:t>是</a:t>
            </a:r>
            <a:r>
              <a:rPr lang="en-US" altLang="zh-CN" dirty="0" smtClean="0"/>
              <a:t>		</a:t>
            </a:r>
            <a:r>
              <a:rPr lang="zh-CN" altLang="zh-CN" dirty="0" smtClean="0"/>
              <a:t>研究</a:t>
            </a:r>
            <a:r>
              <a:rPr lang="zh-CN" altLang="zh-CN" dirty="0"/>
              <a:t>人类智能活动的规律，构造具有一定智能</a:t>
            </a:r>
            <a:r>
              <a:rPr lang="zh-CN" altLang="zh-CN" dirty="0" smtClean="0"/>
              <a:t>的</a:t>
            </a:r>
            <a:r>
              <a:rPr lang="en-US" altLang="zh-CN" dirty="0" smtClean="0"/>
              <a:t>		</a:t>
            </a:r>
            <a:r>
              <a:rPr lang="zh-CN" altLang="zh-CN" dirty="0" smtClean="0"/>
              <a:t>人工</a:t>
            </a:r>
            <a:r>
              <a:rPr lang="zh-CN" altLang="zh-CN" dirty="0"/>
              <a:t>系统</a:t>
            </a:r>
            <a:r>
              <a:rPr lang="zh-CN" altLang="zh-CN" dirty="0" smtClean="0"/>
              <a:t>，也就是</a:t>
            </a:r>
            <a:r>
              <a:rPr lang="zh-CN" altLang="zh-CN" dirty="0"/>
              <a:t>研究如何应用</a:t>
            </a:r>
            <a:r>
              <a:rPr lang="zh-CN" altLang="zh-CN" dirty="0" smtClean="0"/>
              <a:t>计算机</a:t>
            </a:r>
            <a:r>
              <a:rPr lang="zh-CN" altLang="zh-CN" dirty="0"/>
              <a:t>的</a:t>
            </a:r>
            <a:r>
              <a:rPr lang="zh-CN" altLang="zh-CN" dirty="0" smtClean="0"/>
              <a:t>软硬件</a:t>
            </a:r>
            <a:r>
              <a:rPr lang="en-US" altLang="zh-CN" dirty="0" smtClean="0"/>
              <a:t>		</a:t>
            </a:r>
            <a:r>
              <a:rPr lang="zh-CN" altLang="zh-CN" dirty="0" smtClean="0"/>
              <a:t>来</a:t>
            </a:r>
            <a:r>
              <a:rPr lang="zh-CN" altLang="zh-CN" dirty="0">
                <a:solidFill>
                  <a:schemeClr val="accent6"/>
                </a:solidFill>
              </a:rPr>
              <a:t>模拟人类某些智能行为的基本理论、方法和技</a:t>
            </a:r>
            <a:r>
              <a:rPr lang="en-US" altLang="zh-CN" dirty="0">
                <a:solidFill>
                  <a:schemeClr val="accent6"/>
                </a:solidFill>
              </a:rPr>
              <a:t>		</a:t>
            </a:r>
            <a:r>
              <a:rPr lang="zh-CN" altLang="zh-CN" dirty="0">
                <a:solidFill>
                  <a:schemeClr val="accent6"/>
                </a:solidFill>
              </a:rPr>
              <a:t>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 </a:t>
            </a:r>
            <a:r>
              <a:rPr lang="zh-CN" altLang="en-US" dirty="0"/>
              <a:t>用途</a:t>
            </a:r>
            <a:r>
              <a:rPr lang="en-US" altLang="zh-CN" dirty="0" smtClean="0"/>
              <a:t>:</a:t>
            </a:r>
            <a:r>
              <a:rPr lang="zh-CN" altLang="zh-CN" dirty="0"/>
              <a:t>使机器能够胜任一些通常需要人类智能才能</a:t>
            </a:r>
            <a:r>
              <a:rPr lang="zh-CN" altLang="zh-CN" dirty="0" smtClean="0"/>
              <a:t>完</a:t>
            </a:r>
            <a:r>
              <a:rPr lang="en-US" altLang="zh-CN" dirty="0" smtClean="0"/>
              <a:t>		 </a:t>
            </a:r>
            <a:r>
              <a:rPr lang="zh-CN" altLang="zh-CN" dirty="0" smtClean="0"/>
              <a:t>成</a:t>
            </a:r>
            <a:r>
              <a:rPr lang="zh-CN" altLang="zh-CN" dirty="0"/>
              <a:t>的复杂</a:t>
            </a:r>
            <a:r>
              <a:rPr lang="zh-CN" altLang="zh-CN" dirty="0" smtClean="0"/>
              <a:t>工作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1.3.7  </a:t>
            </a:r>
            <a:r>
              <a:rPr lang="zh-CN" altLang="en-US" dirty="0" smtClean="0"/>
              <a:t>人工智能技术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0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945216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云计算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	</a:t>
            </a:r>
            <a:r>
              <a:rPr lang="zh-CN" altLang="en-US" dirty="0" smtClean="0"/>
              <a:t>概念</a:t>
            </a:r>
            <a:r>
              <a:rPr lang="en-US" altLang="zh-CN" dirty="0" smtClean="0"/>
              <a:t>: </a:t>
            </a:r>
            <a:r>
              <a:rPr lang="zh-CN" altLang="zh-CN" dirty="0" smtClean="0"/>
              <a:t>狭义</a:t>
            </a:r>
            <a:r>
              <a:rPr lang="zh-CN" altLang="zh-CN" dirty="0"/>
              <a:t>上讲，云计算就是一种提供资源的网络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	</a:t>
            </a:r>
            <a:r>
              <a:rPr lang="zh-CN" altLang="zh-CN" dirty="0" smtClean="0"/>
              <a:t>使用</a:t>
            </a:r>
            <a:r>
              <a:rPr lang="zh-CN" altLang="zh-CN" dirty="0"/>
              <a:t>者可以随时获取“云”上的资源，按</a:t>
            </a:r>
            <a:r>
              <a:rPr lang="zh-CN" altLang="zh-CN" dirty="0" smtClean="0"/>
              <a:t>需求量</a:t>
            </a:r>
            <a:r>
              <a:rPr lang="en-US" altLang="zh-CN" dirty="0" smtClean="0"/>
              <a:t>		</a:t>
            </a:r>
            <a:r>
              <a:rPr lang="zh-CN" altLang="zh-CN" dirty="0" smtClean="0"/>
              <a:t>使用</a:t>
            </a:r>
            <a:r>
              <a:rPr lang="zh-CN" altLang="zh-CN" dirty="0"/>
              <a:t>，并且可以看成是无限扩展的。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dirty="0"/>
              <a:t>特征</a:t>
            </a:r>
            <a:r>
              <a:rPr lang="en-US" altLang="zh-CN" dirty="0"/>
              <a:t>:</a:t>
            </a:r>
            <a:r>
              <a:rPr lang="zh-CN" altLang="zh-CN" dirty="0"/>
              <a:t>云计算的本质特征是按需提供计算服务，而不</a:t>
            </a:r>
            <a:r>
              <a:rPr lang="en-US" altLang="zh-CN" dirty="0"/>
              <a:t>		</a:t>
            </a:r>
            <a:r>
              <a:rPr lang="zh-CN" altLang="zh-CN" dirty="0"/>
              <a:t>是事先配置资源，它的计算能力可以动态伸缩。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zh-CN" dirty="0" smtClean="0"/>
              <a:t>云计算是</a:t>
            </a:r>
            <a:r>
              <a:rPr lang="zh-CN" altLang="zh-CN" dirty="0"/>
              <a:t>一种</a:t>
            </a:r>
            <a:r>
              <a:rPr lang="zh-CN" altLang="zh-CN" dirty="0" smtClean="0"/>
              <a:t>全新的</a:t>
            </a:r>
            <a:r>
              <a:rPr lang="zh-CN" altLang="zh-CN" dirty="0"/>
              <a:t>网络应用概念，就是以互联网为中心，在</a:t>
            </a:r>
            <a:r>
              <a:rPr lang="zh-CN" altLang="zh-CN" dirty="0" smtClean="0"/>
              <a:t>网站上</a:t>
            </a:r>
            <a:r>
              <a:rPr lang="zh-CN" altLang="zh-CN" dirty="0"/>
              <a:t>提供快速且安全的云计算服务与数据存储，</a:t>
            </a:r>
            <a:r>
              <a:rPr lang="zh-CN" altLang="zh-CN" dirty="0" smtClean="0"/>
              <a:t>使互联网</a:t>
            </a:r>
            <a:r>
              <a:rPr lang="zh-CN" altLang="zh-CN" dirty="0"/>
              <a:t>上的人或物都可以共享网络上的庞大</a:t>
            </a:r>
            <a:r>
              <a:rPr lang="zh-CN" altLang="zh-CN" dirty="0" smtClean="0"/>
              <a:t>计算资源</a:t>
            </a:r>
            <a:r>
              <a:rPr lang="zh-CN" altLang="zh-CN" dirty="0"/>
              <a:t>与数据中心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1.3.8 </a:t>
            </a:r>
            <a:r>
              <a:rPr lang="zh-CN" altLang="zh-CN" dirty="0" smtClean="0"/>
              <a:t>云</a:t>
            </a:r>
            <a:r>
              <a:rPr lang="zh-CN" altLang="zh-CN" dirty="0"/>
              <a:t>计算技术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8496944" cy="647700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US" altLang="zh-CN" b="1" dirty="0" smtClean="0">
                <a:solidFill>
                  <a:srgbClr val="000099"/>
                </a:solidFill>
                <a:latin typeface="+mj-ea"/>
              </a:rPr>
              <a:t>1.4  </a:t>
            </a:r>
            <a:r>
              <a:rPr lang="zh-CN" altLang="en-US" b="1" dirty="0" smtClean="0">
                <a:solidFill>
                  <a:srgbClr val="000099"/>
                </a:solidFill>
                <a:latin typeface="+mj-ea"/>
              </a:rPr>
              <a:t>物联网的体系结构</a:t>
            </a:r>
            <a:r>
              <a:rPr lang="en-US" altLang="zh-CN" dirty="0">
                <a:solidFill>
                  <a:srgbClr val="000099"/>
                </a:solidFill>
              </a:rPr>
              <a:t/>
            </a:r>
            <a:br>
              <a:rPr lang="en-US" altLang="zh-CN" dirty="0">
                <a:solidFill>
                  <a:srgbClr val="000099"/>
                </a:solidFill>
              </a:rPr>
            </a:b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1464" y="1772816"/>
            <a:ext cx="5616624" cy="3888432"/>
          </a:xfrm>
        </p:spPr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1.4.1	</a:t>
            </a:r>
            <a:r>
              <a:rPr lang="zh-CN" altLang="en-US" dirty="0" smtClean="0">
                <a:latin typeface="+mn-lt"/>
              </a:rPr>
              <a:t>感知识别层</a:t>
            </a:r>
            <a:endParaRPr lang="en-US" altLang="zh-CN" dirty="0" smtClean="0">
              <a:latin typeface="+mn-lt"/>
            </a:endParaRPr>
          </a:p>
          <a:p>
            <a:pPr lvl="0">
              <a:lnSpc>
                <a:spcPts val="3800"/>
              </a:lnSpc>
            </a:pPr>
            <a:endParaRPr lang="en-US" altLang="zh-CN" dirty="0" smtClean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1.4.2	</a:t>
            </a:r>
            <a:r>
              <a:rPr lang="zh-CN" altLang="en-US" dirty="0" smtClean="0">
                <a:latin typeface="+mn-lt"/>
              </a:rPr>
              <a:t>网络构建层</a:t>
            </a:r>
            <a:r>
              <a:rPr lang="en-US" altLang="zh-CN" dirty="0" smtClean="0">
                <a:latin typeface="+mn-lt"/>
              </a:rPr>
              <a:t>	  </a:t>
            </a:r>
          </a:p>
          <a:p>
            <a:pPr marL="0" indent="0">
              <a:lnSpc>
                <a:spcPts val="3800"/>
              </a:lnSpc>
              <a:buNone/>
            </a:pPr>
            <a:endParaRPr lang="en-US" altLang="zh-CN" dirty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1.4.3	</a:t>
            </a:r>
            <a:r>
              <a:rPr lang="zh-CN" altLang="en-US" dirty="0" smtClean="0">
                <a:latin typeface="+mn-lt"/>
              </a:rPr>
              <a:t>管理服务层</a:t>
            </a:r>
            <a:endParaRPr lang="en-US" altLang="zh-CN" dirty="0" smtClean="0">
              <a:latin typeface="+mn-lt"/>
            </a:endParaRPr>
          </a:p>
          <a:p>
            <a:pPr>
              <a:lnSpc>
                <a:spcPts val="3800"/>
              </a:lnSpc>
            </a:pPr>
            <a:endParaRPr lang="en-US" altLang="zh-CN" dirty="0">
              <a:latin typeface="+mn-lt"/>
            </a:endParaRPr>
          </a:p>
          <a:p>
            <a:pPr>
              <a:lnSpc>
                <a:spcPts val="3800"/>
              </a:lnSpc>
            </a:pPr>
            <a:r>
              <a:rPr lang="en-US" altLang="zh-CN" dirty="0" smtClean="0">
                <a:latin typeface="+mn-lt"/>
              </a:rPr>
              <a:t> 1.4.4	</a:t>
            </a:r>
            <a:r>
              <a:rPr lang="zh-CN" altLang="en-US" dirty="0" smtClean="0">
                <a:latin typeface="+mn-lt"/>
              </a:rPr>
              <a:t>综合应用层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31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zh-CN" altLang="zh-CN" dirty="0" smtClean="0"/>
              <a:t>物</a:t>
            </a:r>
            <a:r>
              <a:rPr lang="zh-CN" altLang="zh-CN" dirty="0"/>
              <a:t>联网作为一个系统网络，有其内部特有的架构。根据信息生成、传输、处理和应用的原则，一般分为四层：</a:t>
            </a:r>
            <a:r>
              <a:rPr lang="zh-CN" altLang="zh-CN" dirty="0">
                <a:solidFill>
                  <a:srgbClr val="0000FF"/>
                </a:solidFill>
              </a:rPr>
              <a:t>感知识别层、网络构建层、管理服务层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00FF"/>
                </a:solidFill>
              </a:rPr>
              <a:t>综合应用层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0" indent="720000" algn="just">
              <a:spcBef>
                <a:spcPts val="0"/>
              </a:spcBef>
              <a:buNone/>
            </a:pPr>
            <a:r>
              <a:rPr lang="zh-CN" altLang="zh-CN" dirty="0" smtClean="0"/>
              <a:t>物</a:t>
            </a:r>
            <a:r>
              <a:rPr lang="zh-CN" altLang="zh-CN" dirty="0"/>
              <a:t>联网四层结构模型如</a:t>
            </a:r>
            <a:r>
              <a:rPr lang="zh-CN" altLang="zh-CN" dirty="0" smtClean="0"/>
              <a:t>图所示</a:t>
            </a:r>
            <a:r>
              <a:rPr lang="en-US" altLang="zh-CN" dirty="0" smtClean="0"/>
              <a:t>:</a:t>
            </a:r>
          </a:p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1.4 </a:t>
            </a:r>
            <a:r>
              <a:rPr lang="zh-CN" altLang="zh-CN" dirty="0" smtClean="0"/>
              <a:t>物</a:t>
            </a:r>
            <a:r>
              <a:rPr lang="zh-CN" altLang="zh-CN" dirty="0"/>
              <a:t>联网的体系结构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pic>
        <p:nvPicPr>
          <p:cNvPr id="1026" name="Picture 2" descr="1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440208"/>
            <a:ext cx="5472608" cy="250907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24846" y="224222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综合应用层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289553" y="308454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管理服务层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642396" y="386414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网络构建层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916849" y="470645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感知识别层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431827"/>
            <a:ext cx="8203180" cy="530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5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感知识别层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	</a:t>
            </a:r>
            <a:r>
              <a:rPr lang="zh-CN" altLang="zh-CN" dirty="0"/>
              <a:t>感知识别层</a:t>
            </a:r>
            <a:r>
              <a:rPr lang="zh-CN" altLang="zh-CN" dirty="0" smtClean="0"/>
              <a:t>设备分类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/>
              <a:t>自动</a:t>
            </a:r>
            <a:r>
              <a:rPr lang="zh-CN" altLang="zh-CN" dirty="0"/>
              <a:t>感知</a:t>
            </a:r>
            <a:r>
              <a:rPr lang="zh-CN" altLang="zh-CN" dirty="0" smtClean="0"/>
              <a:t>设备</a:t>
            </a:r>
            <a:r>
              <a:rPr lang="en-US" altLang="zh-CN" dirty="0" smtClean="0"/>
              <a:t> </a:t>
            </a: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人工生成信息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感知识别</a:t>
            </a:r>
            <a:r>
              <a:rPr lang="zh-CN" altLang="zh-CN" dirty="0" smtClean="0"/>
              <a:t>层主要任务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识别</a:t>
            </a:r>
            <a:r>
              <a:rPr lang="zh-CN" altLang="zh-CN" dirty="0" smtClean="0"/>
              <a:t>物体</a:t>
            </a:r>
            <a:endParaRPr lang="en-US" altLang="zh-CN" dirty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采集</a:t>
            </a:r>
            <a:r>
              <a:rPr lang="zh-CN" altLang="zh-CN" dirty="0" smtClean="0"/>
              <a:t>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1.4.1 </a:t>
            </a:r>
            <a:r>
              <a:rPr lang="zh-CN" altLang="en-US" dirty="0" smtClean="0"/>
              <a:t>感知识别层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40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32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物联网将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物理世界数字化</a:t>
            </a:r>
            <a:r>
              <a:rPr lang="zh-CN" altLang="en-US" dirty="0"/>
              <a:t>，</a:t>
            </a:r>
            <a:r>
              <a:rPr lang="zh-CN" altLang="en-US" dirty="0" smtClean="0"/>
              <a:t>通过实时</a:t>
            </a:r>
            <a:r>
              <a:rPr lang="zh-CN" altLang="en-US" dirty="0"/>
              <a:t>数据，将物理世界和数字世界建立起了实时镜像的关系。一切</a:t>
            </a:r>
            <a:r>
              <a:rPr lang="zh-CN" altLang="en-US" dirty="0" smtClean="0"/>
              <a:t>传感器、摄像头、触摸</a:t>
            </a:r>
            <a:r>
              <a:rPr lang="zh-CN" altLang="en-US" dirty="0"/>
              <a:t>屏都是物联网的末端节点，智能手机成为集成了众多物联网技术的超级终端，实现了对人的在线</a:t>
            </a:r>
            <a:r>
              <a:rPr lang="zh-CN" altLang="en-US" dirty="0" smtClean="0"/>
              <a:t>化。</a:t>
            </a:r>
            <a:endParaRPr lang="en-US" altLang="zh-CN" dirty="0" smtClean="0"/>
          </a:p>
          <a:p>
            <a:pPr marL="0" indent="720000" algn="just">
              <a:spcBef>
                <a:spcPts val="0"/>
              </a:spcBef>
              <a:buNone/>
            </a:pPr>
            <a:r>
              <a:rPr lang="zh-CN" altLang="en-US" dirty="0" smtClean="0"/>
              <a:t>人们在</a:t>
            </a:r>
            <a:r>
              <a:rPr lang="zh-CN" altLang="en-US" dirty="0"/>
              <a:t>物理世界的行为甚至生命体征，都可以通过手机实时地在数字世界里记录下来。</a:t>
            </a:r>
          </a:p>
          <a:p>
            <a:pPr marL="0" indent="720000" algn="just">
              <a:spcBef>
                <a:spcPts val="0"/>
              </a:spcBef>
              <a:buNone/>
            </a:pPr>
            <a:r>
              <a:rPr lang="zh-CN" altLang="zh-CN" dirty="0" smtClean="0"/>
              <a:t> 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03512" y="332656"/>
            <a:ext cx="8712968" cy="648072"/>
          </a:xfrm>
        </p:spPr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1.4.1 </a:t>
            </a:r>
            <a:r>
              <a:rPr lang="zh-CN" altLang="en-US" dirty="0" smtClean="0"/>
              <a:t>感知识别层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88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71464" y="404664"/>
            <a:ext cx="604867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Book Antiqua" pitchFamily="18" charset="0"/>
                <a:ea typeface="黑体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000099"/>
                </a:solidFill>
              </a:rPr>
              <a:t>第</a:t>
            </a:r>
            <a:r>
              <a:rPr lang="en-US" altLang="zh-CN" b="1" dirty="0" smtClean="0">
                <a:solidFill>
                  <a:srgbClr val="000099"/>
                </a:solidFill>
              </a:rPr>
              <a:t>1</a:t>
            </a:r>
            <a:r>
              <a:rPr lang="zh-CN" altLang="en-US" b="1" dirty="0" smtClean="0">
                <a:solidFill>
                  <a:srgbClr val="000099"/>
                </a:solidFill>
              </a:rPr>
              <a:t>章 绪论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文本占位符 2"/>
          <p:cNvSpPr txBox="1">
            <a:spLocks/>
          </p:cNvSpPr>
          <p:nvPr/>
        </p:nvSpPr>
        <p:spPr bwMode="auto">
          <a:xfrm>
            <a:off x="695400" y="1628800"/>
            <a:ext cx="628201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712788" indent="-357188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85838" indent="-357188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258888" indent="-27305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614488" indent="-27305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500"/>
              </a:lnSpc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1.1  </a:t>
            </a:r>
            <a:r>
              <a:rPr lang="zh-CN" altLang="en-US" dirty="0"/>
              <a:t>物</a:t>
            </a:r>
            <a:r>
              <a:rPr lang="zh-CN" altLang="en-US" dirty="0" smtClean="0"/>
              <a:t>联网的起源与发展</a:t>
            </a:r>
            <a:endParaRPr lang="en-US" altLang="zh-CN" dirty="0" smtClean="0"/>
          </a:p>
          <a:p>
            <a:pPr>
              <a:lnSpc>
                <a:spcPts val="4500"/>
              </a:lnSpc>
              <a:buFont typeface="Arial" pitchFamily="34" charset="0"/>
              <a:buChar char="•"/>
            </a:pPr>
            <a:r>
              <a:rPr lang="zh-CN" altLang="en-US" dirty="0" smtClean="0"/>
              <a:t> </a:t>
            </a:r>
            <a:r>
              <a:rPr lang="en-US" altLang="zh-CN" dirty="0" smtClean="0"/>
              <a:t>1.2  </a:t>
            </a:r>
            <a:r>
              <a:rPr lang="zh-CN" altLang="en-US" dirty="0"/>
              <a:t>物</a:t>
            </a:r>
            <a:r>
              <a:rPr lang="zh-CN" altLang="en-US" dirty="0" smtClean="0"/>
              <a:t>联网的概念</a:t>
            </a:r>
            <a:endParaRPr lang="zh-CN" altLang="en-US" dirty="0"/>
          </a:p>
          <a:p>
            <a:pPr>
              <a:lnSpc>
                <a:spcPts val="5000"/>
              </a:lnSpc>
              <a:buFont typeface="Arial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 smtClean="0"/>
              <a:t>1.3  </a:t>
            </a:r>
            <a:r>
              <a:rPr lang="zh-CN" altLang="en-US" dirty="0"/>
              <a:t>物</a:t>
            </a:r>
            <a:r>
              <a:rPr lang="zh-CN" altLang="en-US" dirty="0" smtClean="0"/>
              <a:t>联网的关键技术</a:t>
            </a:r>
            <a:endParaRPr lang="en-US" altLang="zh-CN" dirty="0" smtClean="0"/>
          </a:p>
          <a:p>
            <a:pPr>
              <a:lnSpc>
                <a:spcPts val="4500"/>
              </a:lnSpc>
              <a:buFont typeface="Arial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1.4  </a:t>
            </a:r>
            <a:r>
              <a:rPr lang="zh-CN" altLang="en-US" dirty="0"/>
              <a:t>物</a:t>
            </a:r>
            <a:r>
              <a:rPr lang="zh-CN" altLang="en-US" dirty="0" smtClean="0"/>
              <a:t>联网的体系结构</a:t>
            </a:r>
            <a:endParaRPr lang="en-US" altLang="zh-CN" dirty="0" smtClean="0"/>
          </a:p>
          <a:p>
            <a:pPr>
              <a:lnSpc>
                <a:spcPts val="4500"/>
              </a:lnSpc>
              <a:buFont typeface="Arial" pitchFamily="34" charset="0"/>
              <a:buChar char="•"/>
            </a:pPr>
            <a:r>
              <a:rPr lang="en-US" altLang="zh-CN" dirty="0" smtClean="0"/>
              <a:t> 1.5  </a:t>
            </a:r>
            <a:r>
              <a:rPr lang="zh-CN" altLang="en-US" dirty="0"/>
              <a:t>物</a:t>
            </a:r>
            <a:r>
              <a:rPr lang="zh-CN" altLang="en-US" dirty="0" smtClean="0"/>
              <a:t>联网的应用前景</a:t>
            </a:r>
            <a:endParaRPr lang="en-US" altLang="zh-CN" dirty="0" smtClean="0"/>
          </a:p>
          <a:p>
            <a:pPr marL="0" indent="0">
              <a:lnSpc>
                <a:spcPts val="4500"/>
              </a:lnSpc>
              <a:buNone/>
            </a:pP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879976" y="3140968"/>
            <a:ext cx="6312024" cy="3692980"/>
            <a:chOff x="5236493" y="2852936"/>
            <a:chExt cx="6955507" cy="371528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48" t="11415" b="14851"/>
            <a:stretch/>
          </p:blipFill>
          <p:spPr>
            <a:xfrm>
              <a:off x="5236493" y="2852936"/>
              <a:ext cx="6955507" cy="371528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8472264" y="5817458"/>
              <a:ext cx="792088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</a:rPr>
                <a:t>万物互联</a:t>
              </a:r>
              <a:endParaRPr lang="zh-CN" altLang="en-US" sz="20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8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268760"/>
            <a:ext cx="10668000" cy="511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感知识别层解决了什么问题？</a:t>
            </a:r>
            <a:endParaRPr lang="en-US" altLang="zh-CN" dirty="0" smtClean="0"/>
          </a:p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zh-CN" dirty="0" smtClean="0">
                <a:solidFill>
                  <a:srgbClr val="000099"/>
                </a:solidFill>
              </a:rPr>
              <a:t>物联网中的物，指的是现实世界中的客观事物，诸如电器设备、基础设施、家用电器、计算机、建筑物等。所采集的物品信息，指的是物品能够被感知的因素，诸如温度、湿度、压力、光线等。</a:t>
            </a:r>
            <a:r>
              <a:rPr lang="zh-CN" altLang="zh-CN" dirty="0" smtClean="0">
                <a:solidFill>
                  <a:schemeClr val="bg2"/>
                </a:solidFill>
              </a:rPr>
              <a:t>感知层解决的是人类世界和物理世界的数据获取问题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感知识别层的关键技术：</a:t>
            </a:r>
            <a:endParaRPr lang="en-US" altLang="zh-CN" dirty="0" smtClean="0"/>
          </a:p>
          <a:p>
            <a:pPr marL="0" indent="720000">
              <a:buNone/>
            </a:pPr>
            <a:r>
              <a:rPr lang="zh-CN" altLang="zh-CN" dirty="0" smtClean="0">
                <a:solidFill>
                  <a:srgbClr val="000099"/>
                </a:solidFill>
              </a:rPr>
              <a:t>射频</a:t>
            </a:r>
            <a:r>
              <a:rPr lang="zh-CN" altLang="zh-CN" dirty="0">
                <a:solidFill>
                  <a:srgbClr val="000099"/>
                </a:solidFill>
              </a:rPr>
              <a:t>识别技术、传感器技术、嵌入式技术、</a:t>
            </a:r>
            <a:r>
              <a:rPr lang="en-US" altLang="zh-CN" dirty="0">
                <a:solidFill>
                  <a:srgbClr val="000099"/>
                </a:solidFill>
              </a:rPr>
              <a:t>GPS</a:t>
            </a:r>
            <a:r>
              <a:rPr lang="zh-CN" altLang="zh-CN" dirty="0">
                <a:solidFill>
                  <a:srgbClr val="000099"/>
                </a:solidFill>
              </a:rPr>
              <a:t>技术、</a:t>
            </a:r>
            <a:r>
              <a:rPr lang="en-US" altLang="zh-CN" dirty="0">
                <a:solidFill>
                  <a:srgbClr val="000099"/>
                </a:solidFill>
              </a:rPr>
              <a:t>GIS</a:t>
            </a:r>
            <a:r>
              <a:rPr lang="zh-CN" altLang="zh-CN" dirty="0">
                <a:solidFill>
                  <a:srgbClr val="000099"/>
                </a:solidFill>
              </a:rPr>
              <a:t>技术</a:t>
            </a:r>
            <a:r>
              <a:rPr lang="zh-CN" altLang="zh-CN" dirty="0" smtClean="0">
                <a:solidFill>
                  <a:srgbClr val="000099"/>
                </a:solidFill>
              </a:rPr>
              <a:t>等</a:t>
            </a:r>
            <a:endParaRPr lang="zh-CN" altLang="zh-CN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 smtClean="0"/>
              <a:t>1.4.1 </a:t>
            </a:r>
            <a:r>
              <a:rPr lang="zh-CN" altLang="en-US" dirty="0" smtClean="0"/>
              <a:t>感知识别层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11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268760"/>
            <a:ext cx="8712968" cy="540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网络构建层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en-US" dirty="0" smtClean="0"/>
              <a:t>组成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各种私有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/>
              <a:t>互联网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/>
              <a:t>有线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无线通信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pPr marL="1828800" lvl="3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移动通信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marL="1828800" lvl="3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无线</a:t>
            </a:r>
            <a:r>
              <a:rPr lang="zh-CN" altLang="zh-CN" dirty="0" smtClean="0"/>
              <a:t>城域网</a:t>
            </a:r>
            <a:r>
              <a:rPr lang="zh-CN" altLang="en-US" dirty="0" smtClean="0"/>
              <a:t>（</a:t>
            </a:r>
            <a:r>
              <a:rPr lang="zh-CN" altLang="zh-CN" dirty="0" smtClean="0"/>
              <a:t>WiMAX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828800" lvl="3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无线个域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（</a:t>
            </a:r>
            <a:r>
              <a:rPr lang="zh-CN" altLang="zh-CN" dirty="0"/>
              <a:t>ZigBee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网络管理系统和云计算</a:t>
            </a:r>
            <a:r>
              <a:rPr lang="zh-CN" altLang="zh-CN" dirty="0" smtClean="0"/>
              <a:t>平台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1.4.2 </a:t>
            </a:r>
            <a:r>
              <a:rPr lang="zh-CN" altLang="en-US" dirty="0" smtClean="0"/>
              <a:t>网络</a:t>
            </a:r>
            <a:r>
              <a:rPr lang="zh-CN" altLang="en-US" dirty="0"/>
              <a:t>构建层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0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网络构建层</a:t>
            </a:r>
            <a:r>
              <a:rPr lang="zh-CN" altLang="en-US" dirty="0"/>
              <a:t>的</a:t>
            </a:r>
            <a:r>
              <a:rPr lang="zh-CN" altLang="en-US" dirty="0" smtClean="0"/>
              <a:t>主要</a:t>
            </a:r>
            <a:r>
              <a:rPr lang="zh-CN" altLang="en-US" dirty="0"/>
              <a:t>任务</a:t>
            </a:r>
            <a:endParaRPr lang="en-US" altLang="zh-CN" dirty="0"/>
          </a:p>
          <a:p>
            <a:pPr marL="0" lvl="1" indent="720000" algn="just">
              <a:spcBef>
                <a:spcPts val="0"/>
              </a:spcBef>
            </a:pPr>
            <a:r>
              <a:rPr lang="zh-CN" altLang="zh-CN" dirty="0" smtClean="0"/>
              <a:t>通过</a:t>
            </a:r>
            <a:r>
              <a:rPr lang="zh-CN" altLang="zh-CN" dirty="0"/>
              <a:t>现有互联网（IPv4/IPv6网络）、移动通信网（如GSM、TD-SCDMA、WCDMA、CDMA2000、无线接入网、无线局域网等）、卫星通信网等基础网络设施，对来自感知识别层的信息</a:t>
            </a:r>
            <a:r>
              <a:rPr lang="zh-CN" altLang="zh-CN" dirty="0" smtClean="0"/>
              <a:t>进行</a:t>
            </a:r>
            <a:r>
              <a:rPr lang="zh-CN" altLang="zh-CN" dirty="0" smtClean="0">
                <a:solidFill>
                  <a:schemeClr val="bg2"/>
                </a:solidFill>
              </a:rPr>
              <a:t>传递</a:t>
            </a:r>
            <a:r>
              <a:rPr lang="zh-CN" altLang="zh-CN" dirty="0">
                <a:solidFill>
                  <a:schemeClr val="bg2"/>
                </a:solidFill>
              </a:rPr>
              <a:t>和</a:t>
            </a:r>
            <a:r>
              <a:rPr lang="zh-CN" altLang="zh-CN" dirty="0" smtClean="0">
                <a:solidFill>
                  <a:schemeClr val="bg2"/>
                </a:solidFill>
              </a:rPr>
              <a:t>处理</a:t>
            </a:r>
            <a:r>
              <a:rPr lang="zh-CN" altLang="zh-CN" dirty="0" smtClean="0"/>
              <a:t>，</a:t>
            </a:r>
            <a:r>
              <a:rPr lang="zh-CN" altLang="zh-CN" dirty="0"/>
              <a:t>供上层服务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1.4.2 </a:t>
            </a:r>
            <a:r>
              <a:rPr lang="zh-CN" altLang="en-US" dirty="0" smtClean="0"/>
              <a:t>网络</a:t>
            </a:r>
            <a:r>
              <a:rPr lang="zh-CN" altLang="en-US" dirty="0"/>
              <a:t>构建层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33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管理服务层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关键技术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/>
              <a:t>数据库系统</a:t>
            </a:r>
            <a:endParaRPr lang="en-US" altLang="zh-CN" dirty="0"/>
          </a:p>
          <a:p>
            <a:pPr marL="0" lvl="2" indent="720000" algn="just">
              <a:spcBef>
                <a:spcPts val="0"/>
              </a:spcBef>
            </a:pPr>
            <a:r>
              <a:rPr lang="zh-CN" altLang="zh-CN" dirty="0" smtClean="0"/>
              <a:t>物</a:t>
            </a:r>
            <a:r>
              <a:rPr lang="zh-CN" altLang="zh-CN" dirty="0"/>
              <a:t>联网数据</a:t>
            </a:r>
            <a:r>
              <a:rPr lang="zh-CN" altLang="zh-CN" dirty="0" smtClean="0"/>
              <a:t>具有</a:t>
            </a:r>
            <a:r>
              <a:rPr lang="zh-CN" altLang="zh-CN" dirty="0"/>
              <a:t>海量</a:t>
            </a:r>
            <a:r>
              <a:rPr lang="zh-CN" altLang="zh-CN" dirty="0" smtClean="0"/>
              <a:t>性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多态性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关联性</a:t>
            </a:r>
            <a:r>
              <a:rPr lang="zh-CN" altLang="en-US" dirty="0" smtClean="0"/>
              <a:t>等特点需要</a:t>
            </a:r>
            <a:r>
              <a:rPr lang="zh-CN" altLang="zh-CN" dirty="0"/>
              <a:t>关系数据库来存储信息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/>
              <a:t>海量信息</a:t>
            </a:r>
            <a:r>
              <a:rPr lang="zh-CN" altLang="zh-CN" dirty="0" smtClean="0"/>
              <a:t>存储</a:t>
            </a:r>
            <a:endParaRPr lang="en-US" altLang="zh-CN" dirty="0" smtClean="0"/>
          </a:p>
          <a:p>
            <a:pPr marL="0" lvl="2" indent="720000" algn="just">
              <a:spcBef>
                <a:spcPts val="0"/>
              </a:spcBef>
            </a:pPr>
            <a:r>
              <a:rPr lang="zh-CN" altLang="zh-CN" dirty="0" smtClean="0">
                <a:solidFill>
                  <a:schemeClr val="accent6"/>
                </a:solidFill>
              </a:rPr>
              <a:t>物联网强调</a:t>
            </a:r>
            <a:r>
              <a:rPr lang="zh-CN" altLang="zh-CN" dirty="0" smtClean="0"/>
              <a:t>更透彻的感知和</a:t>
            </a:r>
            <a:r>
              <a:rPr lang="zh-CN" altLang="zh-CN" dirty="0">
                <a:solidFill>
                  <a:schemeClr val="accent6"/>
                </a:solidFill>
              </a:rPr>
              <a:t>随时随地的感知</a:t>
            </a:r>
            <a:r>
              <a:rPr lang="zh-CN" altLang="zh-CN" dirty="0" smtClean="0"/>
              <a:t>，因此，物联网必须要有适合其特点的海量数据存储技术</a:t>
            </a:r>
            <a:endParaRPr lang="en-US" altLang="zh-CN" dirty="0" smtClean="0"/>
          </a:p>
          <a:p>
            <a:pPr marL="0" lvl="2" indent="720000" algn="just">
              <a:spcBef>
                <a:spcPts val="0"/>
              </a:spcBef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1.4.3 </a:t>
            </a:r>
            <a:r>
              <a:rPr lang="zh-CN" altLang="en-US" dirty="0" smtClean="0"/>
              <a:t>管理服务层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5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管理服务层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 smtClean="0"/>
              <a:t>关键技术</a:t>
            </a:r>
            <a:r>
              <a:rPr lang="en-US" altLang="zh-CN" dirty="0" smtClean="0"/>
              <a:t>	</a:t>
            </a:r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/>
              <a:t>搜索引擎</a:t>
            </a:r>
            <a:endParaRPr lang="en-US" altLang="zh-CN" dirty="0" smtClean="0"/>
          </a:p>
          <a:p>
            <a:pPr marL="0" lvl="2" indent="720000" algn="just">
              <a:spcBef>
                <a:spcPts val="0"/>
              </a:spcBef>
            </a:pPr>
            <a:r>
              <a:rPr lang="zh-CN" altLang="zh-CN" dirty="0" smtClean="0"/>
              <a:t>在合理响应时间内，根据用户的查询关键词，返回一个包含相关信息的结果列表服务的综合体</a:t>
            </a:r>
            <a:endParaRPr lang="en-US" altLang="zh-CN" dirty="0" smtClean="0"/>
          </a:p>
          <a:p>
            <a:pPr marL="1371600" lvl="2" indent="-457200">
              <a:buFont typeface="Wingdings" panose="05000000000000000000" pitchFamily="2" charset="2"/>
              <a:buChar char="p"/>
            </a:pPr>
            <a:r>
              <a:rPr lang="zh-CN" altLang="zh-CN" dirty="0" smtClean="0"/>
              <a:t>数据挖掘</a:t>
            </a:r>
            <a:endParaRPr lang="en-US" altLang="zh-CN" dirty="0" smtClean="0"/>
          </a:p>
          <a:p>
            <a:pPr marL="0" lvl="2" indent="720000" algn="just">
              <a:spcBef>
                <a:spcPts val="0"/>
              </a:spcBef>
            </a:pPr>
            <a:r>
              <a:rPr lang="zh-CN" altLang="zh-CN" dirty="0" smtClean="0"/>
              <a:t>从大量数据中获取潜在有用的并且可被人们理解的模式的过程</a:t>
            </a:r>
          </a:p>
          <a:p>
            <a:pPr marL="1371600" lvl="2" indent="-4572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1.4.3 </a:t>
            </a:r>
            <a:r>
              <a:rPr lang="zh-CN" altLang="en-US" dirty="0" smtClean="0"/>
              <a:t>管理服务层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49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管理服务层的主要任务</a:t>
            </a:r>
            <a:endParaRPr lang="en-US" altLang="zh-CN" dirty="0" smtClean="0"/>
          </a:p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zh-CN" altLang="zh-CN" dirty="0" smtClean="0">
                <a:solidFill>
                  <a:srgbClr val="000099"/>
                </a:solidFill>
              </a:rPr>
              <a:t>管理</a:t>
            </a:r>
            <a:r>
              <a:rPr lang="zh-CN" altLang="zh-CN" dirty="0">
                <a:solidFill>
                  <a:srgbClr val="000099"/>
                </a:solidFill>
              </a:rPr>
              <a:t>服务层在高性能计算和海量存储技术的支撑下，将大规模数据高效、可靠地组织起来，为上层行业应用</a:t>
            </a:r>
            <a:r>
              <a:rPr lang="zh-CN" altLang="zh-CN" dirty="0">
                <a:solidFill>
                  <a:schemeClr val="accent6"/>
                </a:solidFill>
              </a:rPr>
              <a:t>提供智能的支撑</a:t>
            </a:r>
            <a:r>
              <a:rPr lang="zh-CN" altLang="zh-CN" dirty="0" smtClean="0">
                <a:solidFill>
                  <a:schemeClr val="accent6"/>
                </a:solidFill>
              </a:rPr>
              <a:t>平台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1.4.3 </a:t>
            </a:r>
            <a:r>
              <a:rPr lang="zh-CN" altLang="en-US" dirty="0" smtClean="0"/>
              <a:t>管理服务层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综合应用层任务</a:t>
            </a:r>
            <a:endParaRPr lang="en-US" altLang="zh-CN" dirty="0"/>
          </a:p>
          <a:p>
            <a:pPr marL="0" indent="720000" algn="just">
              <a:spcBef>
                <a:spcPts val="0"/>
              </a:spcBef>
              <a:buNone/>
            </a:pPr>
            <a:r>
              <a:rPr lang="zh-CN" altLang="zh-CN" dirty="0" smtClean="0">
                <a:solidFill>
                  <a:srgbClr val="000099"/>
                </a:solidFill>
              </a:rPr>
              <a:t>物</a:t>
            </a:r>
            <a:r>
              <a:rPr lang="zh-CN" altLang="zh-CN" dirty="0">
                <a:solidFill>
                  <a:srgbClr val="000099"/>
                </a:solidFill>
              </a:rPr>
              <a:t>联网应用层利用经过分析处理的感知数据，为用户提供丰富的</a:t>
            </a:r>
            <a:r>
              <a:rPr lang="zh-CN" altLang="zh-CN" dirty="0">
                <a:solidFill>
                  <a:schemeClr val="accent6"/>
                </a:solidFill>
              </a:rPr>
              <a:t>特定服务</a:t>
            </a:r>
            <a:r>
              <a:rPr lang="zh-CN" altLang="zh-CN" dirty="0">
                <a:solidFill>
                  <a:srgbClr val="000099"/>
                </a:solidFill>
              </a:rPr>
              <a:t>，包括制造领域、物流领域、医疗领域、农业领域、电子支付领域、环境监测领域、智能家居领域</a:t>
            </a:r>
            <a:r>
              <a:rPr lang="zh-CN" altLang="zh-CN" dirty="0" smtClean="0">
                <a:solidFill>
                  <a:srgbClr val="000099"/>
                </a:solidFill>
              </a:rPr>
              <a:t>等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1.4.4 </a:t>
            </a:r>
            <a:r>
              <a:rPr lang="zh-CN" altLang="en-US" dirty="0" smtClean="0"/>
              <a:t>综合应用层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9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物联网的应用分类</a:t>
            </a:r>
            <a:endParaRPr lang="en-US" altLang="zh-CN" dirty="0"/>
          </a:p>
          <a:p>
            <a:pPr marL="0" indent="720000" algn="just">
              <a:spcBef>
                <a:spcPts val="1200"/>
              </a:spcBef>
              <a:buNone/>
            </a:pPr>
            <a:r>
              <a:rPr lang="zh-CN" altLang="zh-CN" dirty="0" smtClean="0">
                <a:solidFill>
                  <a:srgbClr val="000099"/>
                </a:solidFill>
              </a:rPr>
              <a:t>物</a:t>
            </a:r>
            <a:r>
              <a:rPr lang="zh-CN" altLang="zh-CN" dirty="0">
                <a:solidFill>
                  <a:srgbClr val="000099"/>
                </a:solidFill>
              </a:rPr>
              <a:t>联网的应用可分为</a:t>
            </a:r>
            <a:r>
              <a:rPr lang="zh-CN" altLang="zh-CN" dirty="0">
                <a:solidFill>
                  <a:schemeClr val="bg2"/>
                </a:solidFill>
              </a:rPr>
              <a:t>监控型</a:t>
            </a:r>
            <a:r>
              <a:rPr lang="zh-CN" altLang="zh-CN" dirty="0">
                <a:solidFill>
                  <a:srgbClr val="000099"/>
                </a:solidFill>
              </a:rPr>
              <a:t>（物流监控、污染监控），</a:t>
            </a:r>
            <a:r>
              <a:rPr lang="zh-CN" altLang="zh-CN" dirty="0">
                <a:solidFill>
                  <a:schemeClr val="bg2"/>
                </a:solidFill>
              </a:rPr>
              <a:t>查询型</a:t>
            </a:r>
            <a:r>
              <a:rPr lang="zh-CN" altLang="zh-CN" dirty="0">
                <a:solidFill>
                  <a:srgbClr val="000099"/>
                </a:solidFill>
              </a:rPr>
              <a:t>（智能检索、远程抄表），</a:t>
            </a:r>
            <a:r>
              <a:rPr lang="zh-CN" altLang="zh-CN" dirty="0">
                <a:solidFill>
                  <a:schemeClr val="bg2"/>
                </a:solidFill>
              </a:rPr>
              <a:t>控制型</a:t>
            </a:r>
            <a:r>
              <a:rPr lang="zh-CN" altLang="zh-CN" dirty="0">
                <a:solidFill>
                  <a:srgbClr val="000099"/>
                </a:solidFill>
              </a:rPr>
              <a:t>（智能交通、智能家居、路灯控制），</a:t>
            </a:r>
            <a:r>
              <a:rPr lang="zh-CN" altLang="zh-CN" dirty="0">
                <a:solidFill>
                  <a:schemeClr val="bg2"/>
                </a:solidFill>
              </a:rPr>
              <a:t>扫描型</a:t>
            </a:r>
            <a:r>
              <a:rPr lang="zh-CN" altLang="zh-CN" dirty="0">
                <a:solidFill>
                  <a:srgbClr val="000099"/>
                </a:solidFill>
              </a:rPr>
              <a:t>（手机钱包、高速公路不停车收费）等。</a:t>
            </a:r>
            <a:r>
              <a:rPr lang="zh-CN" altLang="zh-CN" dirty="0">
                <a:solidFill>
                  <a:srgbClr val="FF0000"/>
                </a:solidFill>
              </a:rPr>
              <a:t>应用层是物联网发展的目的</a:t>
            </a:r>
            <a:r>
              <a:rPr lang="zh-CN" altLang="zh-CN" dirty="0">
                <a:solidFill>
                  <a:srgbClr val="000099"/>
                </a:solidFill>
              </a:rPr>
              <a:t>，软件开发、智能控制技术为用户提供丰富多彩的物联网</a:t>
            </a:r>
            <a:r>
              <a:rPr lang="zh-CN" altLang="zh-CN" dirty="0" smtClean="0">
                <a:solidFill>
                  <a:srgbClr val="000099"/>
                </a:solidFill>
              </a:rPr>
              <a:t>应用</a:t>
            </a:r>
            <a:r>
              <a:rPr lang="zh-CN" altLang="en-US" dirty="0" smtClean="0">
                <a:solidFill>
                  <a:srgbClr val="000099"/>
                </a:solidFill>
              </a:rPr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1.4.4 </a:t>
            </a:r>
            <a:r>
              <a:rPr lang="zh-CN" altLang="en-US" dirty="0" smtClean="0"/>
              <a:t>综合应用层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9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zh-CN" altLang="zh-CN" dirty="0" smtClean="0"/>
              <a:t>物</a:t>
            </a:r>
            <a:r>
              <a:rPr lang="zh-CN" altLang="zh-CN" dirty="0"/>
              <a:t>联网用途广泛，遍及</a:t>
            </a:r>
            <a:r>
              <a:rPr lang="zh-CN" altLang="zh-CN" dirty="0">
                <a:solidFill>
                  <a:srgbClr val="C00000"/>
                </a:solidFill>
              </a:rPr>
              <a:t>智能交通、智能消防、工业监测、公共安全、环境保护和监测、政府工作、智能家居、医疗监测和护理、智能农业和食品溯源、智能物流、军事作战和侦察</a:t>
            </a:r>
            <a:r>
              <a:rPr lang="zh-CN" altLang="zh-CN" dirty="0"/>
              <a:t>等多个领域。物联网与现有的互联网整合起来，能够对整个网络内的人员、机器、设备和基础设施实施实时的管理和控制，在此基础上，人类可以以更加精细和动态的方式管理生产和生活，达到“智慧”状态，提高资源利用率和生产力水平，改善人与自然间的</a:t>
            </a:r>
            <a:r>
              <a:rPr lang="zh-CN" altLang="zh-CN" dirty="0" smtClean="0"/>
              <a:t>关系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zh-CN" dirty="0" smtClean="0"/>
              <a:t>物</a:t>
            </a:r>
            <a:r>
              <a:rPr lang="zh-CN" altLang="zh-CN" dirty="0"/>
              <a:t>联网的</a:t>
            </a:r>
            <a:r>
              <a:rPr lang="zh-CN" altLang="en-US" dirty="0"/>
              <a:t>应用前景</a:t>
            </a:r>
            <a:br>
              <a:rPr lang="zh-CN" altLang="en-US" dirty="0"/>
            </a:b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物</a:t>
            </a:r>
            <a:r>
              <a:rPr lang="zh-CN" altLang="en-US" dirty="0" smtClean="0"/>
              <a:t>联网在今后的应用领域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智能</a:t>
            </a:r>
            <a:r>
              <a:rPr lang="zh-CN" altLang="zh-CN" dirty="0" smtClean="0"/>
              <a:t>交通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智能</a:t>
            </a:r>
            <a:r>
              <a:rPr lang="zh-CN" altLang="zh-CN" dirty="0" smtClean="0"/>
              <a:t>物流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智能</a:t>
            </a:r>
            <a:r>
              <a:rPr lang="zh-CN" altLang="zh-CN" dirty="0" smtClean="0"/>
              <a:t>建筑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智慧</a:t>
            </a:r>
            <a:r>
              <a:rPr lang="zh-CN" altLang="zh-CN" dirty="0" smtClean="0"/>
              <a:t>医疗</a:t>
            </a:r>
            <a:r>
              <a:rPr lang="en-US" altLang="zh-CN" dirty="0" smtClean="0"/>
              <a:t>	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智能</a:t>
            </a:r>
            <a:r>
              <a:rPr lang="zh-CN" altLang="zh-CN" dirty="0" smtClean="0"/>
              <a:t>电网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zh-CN" altLang="zh-CN" dirty="0"/>
              <a:t>智能</a:t>
            </a:r>
            <a:r>
              <a:rPr lang="zh-CN" altLang="zh-CN" dirty="0" smtClean="0"/>
              <a:t>消防</a:t>
            </a: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dirty="0"/>
              <a:t>……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lvl="2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1.5 </a:t>
            </a:r>
            <a:r>
              <a:rPr lang="zh-CN" altLang="en-US" dirty="0" smtClean="0"/>
              <a:t>物联网的应用前景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pic>
        <p:nvPicPr>
          <p:cNvPr id="1026" name="Picture 2" descr="https://timgsa.baidu.com/timg?image&amp;quality=80&amp;size=b9999_10000&amp;sec=1597981101580&amp;di=25499280752d5324d015e8816aa02173&amp;imgtype=0&amp;src=http%3A%2F%2Ffile.elecfans.com%2Fweb1%2FM00%2F66%2F41%2Fo4YBAFu8d3WAZ-2AAALmPD_T5cw0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974550"/>
            <a:ext cx="4248472" cy="365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745389" y="1484784"/>
            <a:ext cx="770485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zh-CN" altLang="zh-CN" dirty="0" smtClean="0"/>
              <a:t>最</a:t>
            </a:r>
            <a:r>
              <a:rPr lang="zh-CN" altLang="zh-CN" dirty="0"/>
              <a:t>广为人知的物联网起源，要追溯到</a:t>
            </a:r>
            <a:r>
              <a:rPr lang="en-US" altLang="zh-CN" dirty="0"/>
              <a:t>1991</a:t>
            </a:r>
            <a:r>
              <a:rPr lang="zh-CN" altLang="zh-CN" dirty="0"/>
              <a:t>年，剑桥</a:t>
            </a:r>
            <a:r>
              <a:rPr lang="zh-CN" altLang="zh-CN" dirty="0" smtClean="0"/>
              <a:t>大学</a:t>
            </a:r>
            <a:r>
              <a:rPr lang="zh-CN" altLang="en-US" dirty="0" smtClean="0"/>
              <a:t>“</a:t>
            </a:r>
            <a:r>
              <a:rPr lang="zh-CN" altLang="zh-CN" dirty="0" smtClean="0"/>
              <a:t>特洛伊</a:t>
            </a:r>
            <a:r>
              <a:rPr lang="zh-CN" altLang="en-US" dirty="0" smtClean="0"/>
              <a:t>事件</a:t>
            </a:r>
            <a:r>
              <a:rPr lang="en-US" altLang="zh-CN" dirty="0" smtClean="0"/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/>
              <a:t>1.1  </a:t>
            </a:r>
            <a:r>
              <a:rPr lang="zh-CN" altLang="zh-CN" dirty="0"/>
              <a:t>物联网的起源与发展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sp>
        <p:nvSpPr>
          <p:cNvPr id="3" name="AutoShape 2" descr="https://ss0.bdstatic.com/70cFuHSh_Q1YnxGkpoWK1HF6hhy/it/u=2331695324,987495326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ss0.bdstatic.com/70cFuHSh_Q1YnxGkpoWK1HF6hhy/it/u=2331695324,987495326&amp;fm=15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348880"/>
            <a:ext cx="270594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882274" y="2924944"/>
            <a:ext cx="76863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>
              <a:spcBef>
                <a:spcPts val="0"/>
              </a:spcBef>
              <a:buNone/>
            </a:pPr>
            <a:r>
              <a:rPr lang="zh-CN" altLang="zh-CN" dirty="0" smtClean="0"/>
              <a:t>另外一种说法，</a:t>
            </a:r>
            <a:r>
              <a:rPr lang="en-US" altLang="zh-CN" dirty="0" smtClean="0"/>
              <a:t>1990</a:t>
            </a:r>
            <a:r>
              <a:rPr lang="zh-CN" altLang="zh-CN" dirty="0"/>
              <a:t>年，卡内基梅隆大学</a:t>
            </a:r>
            <a:r>
              <a:rPr lang="zh-CN" altLang="zh-CN" dirty="0" smtClean="0"/>
              <a:t>的“可乐贩卖机事件”</a:t>
            </a:r>
            <a:endParaRPr lang="zh-CN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35760" y="4509120"/>
            <a:ext cx="770485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>
              <a:spcBef>
                <a:spcPts val="0"/>
              </a:spcBef>
              <a:buNone/>
            </a:pPr>
            <a:r>
              <a:rPr lang="zh-CN" altLang="zh-CN" dirty="0" smtClean="0"/>
              <a:t>一群“懒人们”的一时兴起，彻底改变了这个世界，物联网由此而生。</a:t>
            </a:r>
          </a:p>
          <a:p>
            <a:pPr marL="0" indent="720000">
              <a:spcBef>
                <a:spcPts val="0"/>
              </a:spcBef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000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416" y="1339977"/>
            <a:ext cx="10729192" cy="5518023"/>
          </a:xfrm>
        </p:spPr>
        <p:txBody>
          <a:bodyPr/>
          <a:lstStyle/>
          <a:p>
            <a:pPr marL="355600" lvl="1" indent="0" algn="just">
              <a:buNone/>
            </a:pPr>
            <a:endParaRPr lang="en-US" altLang="zh-CN" dirty="0" smtClean="0"/>
          </a:p>
          <a:p>
            <a:pPr marL="355600" lvl="1" indent="0" algn="just">
              <a:buNone/>
            </a:pPr>
            <a:endParaRPr lang="en-US" altLang="zh-CN" dirty="0"/>
          </a:p>
          <a:p>
            <a:pPr marL="355600" lvl="1" indent="0" algn="just">
              <a:buNone/>
            </a:pP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755708" y="332656"/>
            <a:ext cx="5184639" cy="6477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99"/>
                </a:solidFill>
              </a:rPr>
              <a:t>本章小结</a:t>
            </a:r>
            <a:r>
              <a:rPr lang="en-US" altLang="zh-CN" b="1" dirty="0">
                <a:solidFill>
                  <a:srgbClr val="000099"/>
                </a:solidFill>
              </a:rPr>
              <a:t/>
            </a:r>
            <a:br>
              <a:rPr lang="en-US" altLang="zh-CN" b="1" dirty="0">
                <a:solidFill>
                  <a:srgbClr val="000099"/>
                </a:solidFill>
              </a:rPr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983432" y="1772817"/>
            <a:ext cx="1072919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712788" indent="-357188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85838" indent="-357188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258888" indent="-27305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614488" indent="-27305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5511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2" indent="720000" algn="just">
              <a:spcBef>
                <a:spcPts val="0"/>
              </a:spcBef>
              <a:buNone/>
            </a:pPr>
            <a:r>
              <a:rPr lang="zh-CN" altLang="zh-CN" dirty="0">
                <a:solidFill>
                  <a:srgbClr val="000000"/>
                </a:solidFill>
              </a:rPr>
              <a:t>本章主要介绍了物联网的起源与发展，物联网的基本概念，物联网的关键技术以及物联网的体系结构</a:t>
            </a:r>
            <a:r>
              <a:rPr lang="zh-CN" altLang="zh-CN" dirty="0" smtClean="0">
                <a:solidFill>
                  <a:srgbClr val="000000"/>
                </a:solidFill>
              </a:rPr>
              <a:t>，通过对物联网应用前景的介绍，</a:t>
            </a:r>
            <a:r>
              <a:rPr lang="zh-CN" altLang="en-US" dirty="0" smtClean="0">
                <a:solidFill>
                  <a:srgbClr val="000000"/>
                </a:solidFill>
              </a:rPr>
              <a:t>从而</a:t>
            </a:r>
            <a:r>
              <a:rPr lang="zh-CN" altLang="zh-CN" dirty="0" smtClean="0">
                <a:solidFill>
                  <a:srgbClr val="000000"/>
                </a:solidFill>
              </a:rPr>
              <a:t>对物联网的认识更加具体化。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2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52650" y="1651002"/>
            <a:ext cx="5959574" cy="586361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对物联网的了解和认识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3472" y="332656"/>
            <a:ext cx="2808312" cy="648072"/>
          </a:xfrm>
        </p:spPr>
        <p:txBody>
          <a:bodyPr/>
          <a:lstStyle/>
          <a:p>
            <a:r>
              <a:rPr lang="zh-CN" altLang="en-US" sz="4200" b="1" dirty="0">
                <a:solidFill>
                  <a:srgbClr val="000099"/>
                </a:solidFill>
              </a:rPr>
              <a:t>作业</a:t>
            </a:r>
            <a:r>
              <a:rPr lang="en-US" altLang="zh-CN" sz="4200" b="1" dirty="0">
                <a:solidFill>
                  <a:srgbClr val="000099"/>
                </a:solidFill>
              </a:rPr>
              <a:t>1</a:t>
            </a:r>
            <a:endParaRPr lang="zh-CN" altLang="en-US" sz="4200" b="1" dirty="0">
              <a:solidFill>
                <a:srgbClr val="000099"/>
              </a:solidFill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2152650" y="2492896"/>
            <a:ext cx="8983910" cy="318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cs typeface="微软雅黑" panose="020B0503020204020204" pitchFamily="34" charset="-122"/>
              </a:rPr>
              <a:t>要求：</a:t>
            </a:r>
            <a:endParaRPr lang="en-US" altLang="zh-CN" b="1" dirty="0"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cs typeface="微软雅黑" panose="020B0503020204020204" pitchFamily="34" charset="-122"/>
              </a:rPr>
              <a:t>结合实际生活谈谈自己对物联网的理解</a:t>
            </a:r>
            <a:endParaRPr lang="en-US" altLang="zh-CN" b="1" dirty="0"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cs typeface="微软雅黑" panose="020B0503020204020204" pitchFamily="34" charset="-122"/>
              </a:rPr>
              <a:t>物联网所涉及的研究方向和研究热点、结合自己的兴趣就某方面谈谈感受</a:t>
            </a:r>
            <a:endParaRPr lang="en-US" altLang="zh-CN" b="1" dirty="0"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rgbClr val="C00000"/>
                </a:solidFill>
                <a:cs typeface="微软雅黑" panose="020B0503020204020204" pitchFamily="34" charset="-122"/>
              </a:rPr>
              <a:t>下载</a:t>
            </a:r>
            <a:r>
              <a:rPr lang="zh-CN" altLang="en-US" b="1" dirty="0">
                <a:solidFill>
                  <a:srgbClr val="C00000"/>
                </a:solidFill>
                <a:cs typeface="微软雅黑" panose="020B0503020204020204" pitchFamily="34" charset="-122"/>
              </a:rPr>
              <a:t>粘贴的</a:t>
            </a:r>
            <a:r>
              <a:rPr lang="zh-CN" altLang="en-US" b="1" dirty="0" smtClean="0">
                <a:solidFill>
                  <a:srgbClr val="C00000"/>
                </a:solidFill>
                <a:cs typeface="微软雅黑" panose="020B0503020204020204" pitchFamily="34" charset="-122"/>
              </a:rPr>
              <a:t>内容请不要上交</a:t>
            </a:r>
            <a:r>
              <a:rPr lang="zh-CN" altLang="en-US" b="1" dirty="0" smtClean="0">
                <a:cs typeface="微软雅黑" panose="020B0503020204020204" pitchFamily="34" charset="-122"/>
              </a:rPr>
              <a:t>，老师都看到过。篇幅</a:t>
            </a:r>
            <a:r>
              <a:rPr lang="zh-CN" altLang="en-US" b="1" dirty="0">
                <a:cs typeface="微软雅黑" panose="020B0503020204020204" pitchFamily="34" charset="-122"/>
              </a:rPr>
              <a:t>不必太长</a:t>
            </a:r>
            <a:r>
              <a:rPr lang="zh-CN" altLang="en-US" b="1" dirty="0" smtClean="0">
                <a:cs typeface="微软雅黑" panose="020B0503020204020204" pitchFamily="34" charset="-122"/>
              </a:rPr>
              <a:t>，小论文格式排版</a:t>
            </a:r>
            <a:r>
              <a:rPr lang="zh-CN" altLang="en-US" b="1" dirty="0">
                <a:cs typeface="微软雅黑" panose="020B0503020204020204" pitchFamily="34" charset="-122"/>
              </a:rPr>
              <a:t>的</a:t>
            </a:r>
            <a:r>
              <a:rPr lang="en-US" altLang="zh-CN" b="1" dirty="0">
                <a:cs typeface="微软雅黑" panose="020B0503020204020204" pitchFamily="34" charset="-122"/>
              </a:rPr>
              <a:t>A4</a:t>
            </a:r>
            <a:r>
              <a:rPr lang="zh-CN" altLang="en-US" b="1" dirty="0">
                <a:cs typeface="微软雅黑" panose="020B0503020204020204" pitchFamily="34" charset="-122"/>
              </a:rPr>
              <a:t>纸张</a:t>
            </a:r>
            <a:r>
              <a:rPr lang="en-US" altLang="zh-CN" b="1" dirty="0" smtClean="0">
                <a:cs typeface="微软雅黑" panose="020B0503020204020204" pitchFamily="34" charset="-122"/>
              </a:rPr>
              <a:t>2-3</a:t>
            </a:r>
            <a:r>
              <a:rPr lang="zh-CN" altLang="en-US" b="1" dirty="0" smtClean="0">
                <a:cs typeface="微软雅黑" panose="020B0503020204020204" pitchFamily="34" charset="-122"/>
              </a:rPr>
              <a:t>页</a:t>
            </a:r>
            <a:r>
              <a:rPr lang="zh-CN" altLang="en-US" b="1" dirty="0">
                <a:cs typeface="微软雅黑" panose="020B0503020204020204" pitchFamily="34" charset="-122"/>
              </a:rPr>
              <a:t>即可</a:t>
            </a:r>
            <a:endParaRPr lang="en-US" altLang="zh-CN" b="1" dirty="0"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3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23392" y="1340768"/>
            <a:ext cx="10668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 smtClean="0"/>
              <a:t>	1995</a:t>
            </a:r>
            <a:r>
              <a:rPr lang="zh-CN" altLang="zh-CN" dirty="0"/>
              <a:t>年，微软帝国的缔造者比尔·盖茨在《未来之路》一书中提到了“物联网”的</a:t>
            </a:r>
            <a:r>
              <a:rPr lang="zh-CN" altLang="zh-CN" dirty="0" smtClean="0"/>
              <a:t>构想</a:t>
            </a:r>
            <a:endParaRPr lang="en-US" altLang="zh-CN" dirty="0"/>
          </a:p>
          <a:p>
            <a:pPr marL="914400" lvl="1" indent="7200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dirty="0" smtClean="0"/>
              <a:t>以</a:t>
            </a:r>
            <a:r>
              <a:rPr lang="zh-CN" altLang="zh-CN" dirty="0"/>
              <a:t>全新数字模式出现</a:t>
            </a:r>
            <a:r>
              <a:rPr lang="zh-CN" altLang="zh-CN" dirty="0" smtClean="0"/>
              <a:t>的音乐产品将</a:t>
            </a:r>
            <a:endParaRPr lang="en-US" altLang="zh-CN" dirty="0"/>
          </a:p>
          <a:p>
            <a:pPr marL="914400" lvl="1">
              <a:spcBef>
                <a:spcPts val="0"/>
              </a:spcBef>
            </a:pPr>
            <a:r>
              <a:rPr lang="zh-CN" altLang="zh-CN" dirty="0" smtClean="0"/>
              <a:t>会</a:t>
            </a:r>
            <a:r>
              <a:rPr lang="zh-CN" altLang="zh-CN" dirty="0"/>
              <a:t>登陆</a:t>
            </a:r>
            <a:r>
              <a:rPr lang="zh-CN" altLang="zh-CN" dirty="0" smtClean="0"/>
              <a:t>市场</a:t>
            </a:r>
            <a:endParaRPr lang="en-US" altLang="zh-CN" dirty="0" smtClean="0"/>
          </a:p>
          <a:p>
            <a:pPr marL="914400" lvl="1" indent="720000"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dirty="0" smtClean="0"/>
              <a:t>孩子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零花钱可以</a:t>
            </a:r>
            <a:r>
              <a:rPr lang="zh-CN" altLang="zh-CN" dirty="0"/>
              <a:t>从</a:t>
            </a:r>
            <a:r>
              <a:rPr lang="zh-CN" altLang="zh-CN" dirty="0" smtClean="0"/>
              <a:t>电脑钱包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pPr marL="914400" lvl="1" algn="just">
              <a:spcBef>
                <a:spcPts val="0"/>
              </a:spcBef>
            </a:pPr>
            <a:r>
              <a:rPr lang="zh-CN" altLang="en-US" dirty="0" smtClean="0"/>
              <a:t>转账</a:t>
            </a:r>
            <a:endParaRPr lang="en-US" altLang="zh-CN" dirty="0" smtClean="0"/>
          </a:p>
          <a:p>
            <a:pPr marL="914400" lvl="1" indent="720000"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dirty="0" smtClean="0"/>
              <a:t>电子</a:t>
            </a:r>
            <a:r>
              <a:rPr lang="zh-CN" altLang="zh-CN" dirty="0"/>
              <a:t>钱包将会与机场购票</a:t>
            </a:r>
            <a:r>
              <a:rPr lang="zh-CN" altLang="zh-CN" dirty="0" smtClean="0"/>
              <a:t>系统关联</a:t>
            </a:r>
            <a:endParaRPr lang="en-US" altLang="zh-CN" dirty="0" smtClean="0"/>
          </a:p>
          <a:p>
            <a:pPr marL="914400" lvl="1" algn="just">
              <a:spcBef>
                <a:spcPts val="0"/>
              </a:spcBef>
            </a:pPr>
            <a:r>
              <a:rPr lang="zh-CN" altLang="zh-CN" dirty="0" smtClean="0"/>
              <a:t>自动购买机票</a:t>
            </a:r>
            <a:endParaRPr lang="en-US" altLang="zh-CN" dirty="0" smtClean="0"/>
          </a:p>
          <a:p>
            <a:pPr marL="914400" lvl="1" indent="720000"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dirty="0" smtClean="0"/>
              <a:t>……</a:t>
            </a:r>
          </a:p>
          <a:p>
            <a:pPr marL="0" indent="720000" algn="just">
              <a:buNone/>
            </a:pPr>
            <a:r>
              <a:rPr lang="en-US" altLang="zh-CN" dirty="0" smtClean="0"/>
              <a:t>	</a:t>
            </a:r>
          </a:p>
          <a:p>
            <a:pPr marL="0" indent="720000" algn="just">
              <a:buNone/>
            </a:pPr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/>
              <a:t>1.1  </a:t>
            </a:r>
            <a:r>
              <a:rPr lang="zh-CN" altLang="zh-CN" dirty="0"/>
              <a:t>物联网的起源与发展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2564904"/>
            <a:ext cx="187875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5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67408" y="1996719"/>
            <a:ext cx="10668000" cy="309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时至今日，</a:t>
            </a:r>
            <a:r>
              <a:rPr lang="en-US" altLang="zh-CN" dirty="0"/>
              <a:t>20</a:t>
            </a:r>
            <a:r>
              <a:rPr lang="zh-CN" altLang="zh-CN" dirty="0"/>
              <a:t>多年已经</a:t>
            </a:r>
            <a:r>
              <a:rPr lang="zh-CN" altLang="zh-CN" dirty="0" smtClean="0"/>
              <a:t>过去。</a:t>
            </a:r>
            <a:r>
              <a:rPr lang="en-US" altLang="zh-CN" dirty="0" smtClean="0"/>
              <a:t>	</a:t>
            </a:r>
            <a:r>
              <a:rPr lang="zh-CN" altLang="zh-CN" dirty="0" smtClean="0"/>
              <a:t>如今</a:t>
            </a:r>
            <a:r>
              <a:rPr lang="zh-CN" altLang="zh-CN" dirty="0"/>
              <a:t>，物联网技术的发展几乎涉及信息技术的方方面面</a:t>
            </a:r>
            <a:r>
              <a:rPr lang="zh-CN" altLang="zh-CN" dirty="0" smtClean="0"/>
              <a:t>，国内</a:t>
            </a:r>
            <a:r>
              <a:rPr lang="zh-CN" altLang="zh-CN" dirty="0"/>
              <a:t>各大企业纷纷加大了在物联网领域的产品研发力度，</a:t>
            </a:r>
            <a:r>
              <a:rPr lang="zh-CN" altLang="zh-CN" dirty="0">
                <a:solidFill>
                  <a:srgbClr val="C00000"/>
                </a:solidFill>
              </a:rPr>
              <a:t>射频识别技术、二维码技术、传感器技术、云计算技术</a:t>
            </a:r>
            <a:r>
              <a:rPr lang="zh-CN" altLang="zh-CN" dirty="0"/>
              <a:t>等领域，随着物联网的出现将有空前的发展前景，为全世界信息产业带来又一次跨越式的产业变革，前景广阔、趋势诱人。</a:t>
            </a:r>
          </a:p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/>
              <a:t>1.1  </a:t>
            </a:r>
            <a:r>
              <a:rPr lang="zh-CN" altLang="zh-CN" dirty="0"/>
              <a:t>物联网的起源与发展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828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ts val="3800"/>
              </a:lnSpc>
            </a:pPr>
            <a:r>
              <a:rPr lang="en-US" altLang="zh-CN" dirty="0"/>
              <a:t>1.1  </a:t>
            </a:r>
            <a:r>
              <a:rPr lang="zh-CN" altLang="zh-CN" dirty="0"/>
              <a:t>物联网的起源与发展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556792"/>
            <a:ext cx="8555495" cy="460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2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271464" y="332656"/>
            <a:ext cx="8496944" cy="647700"/>
          </a:xfrm>
          <a:prstGeom prst="rect">
            <a:avLst/>
          </a:prstGeom>
        </p:spPr>
        <p:txBody>
          <a:bodyPr/>
          <a:lstStyle/>
          <a:p>
            <a:pPr lvl="0" algn="l"/>
            <a:r>
              <a:rPr lang="en-US" altLang="zh-CN" b="1" dirty="0" smtClean="0">
                <a:solidFill>
                  <a:srgbClr val="000099"/>
                </a:solidFill>
                <a:latin typeface="+mj-ea"/>
              </a:rPr>
              <a:t>1.2  </a:t>
            </a:r>
            <a:r>
              <a:rPr lang="zh-CN" altLang="en-US" b="1" dirty="0">
                <a:solidFill>
                  <a:srgbClr val="000099"/>
                </a:solidFill>
                <a:latin typeface="+mj-ea"/>
              </a:rPr>
              <a:t>物</a:t>
            </a:r>
            <a:r>
              <a:rPr lang="zh-CN" altLang="en-US" b="1" dirty="0" smtClean="0">
                <a:solidFill>
                  <a:srgbClr val="000099"/>
                </a:solidFill>
                <a:latin typeface="+mj-ea"/>
              </a:rPr>
              <a:t>联网的概念</a:t>
            </a:r>
            <a:r>
              <a:rPr lang="en-US" altLang="zh-CN" dirty="0">
                <a:solidFill>
                  <a:srgbClr val="000099"/>
                </a:solidFill>
              </a:rPr>
              <a:t/>
            </a:r>
            <a:br>
              <a:rPr lang="en-US" altLang="zh-CN" dirty="0">
                <a:solidFill>
                  <a:srgbClr val="000099"/>
                </a:solidFill>
              </a:rPr>
            </a:b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3472" y="1916832"/>
            <a:ext cx="7848872" cy="2376265"/>
          </a:xfrm>
        </p:spPr>
        <p:txBody>
          <a:bodyPr/>
          <a:lstStyle/>
          <a:p>
            <a:pPr marL="0"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1.2.1	 </a:t>
            </a:r>
            <a:r>
              <a:rPr lang="zh-CN" altLang="en-US" dirty="0" smtClean="0"/>
              <a:t>物联网概念的提出</a:t>
            </a:r>
            <a:endParaRPr lang="en-US" altLang="zh-CN" dirty="0" smtClean="0"/>
          </a:p>
          <a:p>
            <a:pPr marL="0">
              <a:lnSpc>
                <a:spcPct val="150000"/>
              </a:lnSpc>
            </a:pPr>
            <a:r>
              <a:rPr lang="en-US" altLang="zh-CN" dirty="0" smtClean="0"/>
              <a:t> 1.2.2	 </a:t>
            </a:r>
            <a:r>
              <a:rPr lang="zh-CN" altLang="en-US" dirty="0" smtClean="0"/>
              <a:t>物联网的主要特点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1.2.3	 </a:t>
            </a:r>
            <a:r>
              <a:rPr lang="zh-CN" altLang="en-US" dirty="0" smtClean="0"/>
              <a:t>与物联网相关的网络概念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75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39416" y="1339977"/>
            <a:ext cx="10668000" cy="432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zh-CN" altLang="zh-CN" sz="3200" b="1"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+mn-cs"/>
              </a:defRPr>
            </a:lvl1pPr>
            <a:lvl2pPr marL="457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2pPr>
            <a:lvl3pPr marL="914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rgbClr val="000099"/>
                </a:solidFill>
                <a:latin typeface="宋体" pitchFamily="2" charset="-122"/>
                <a:ea typeface="宋体" pitchFamily="2" charset="-122"/>
              </a:defRPr>
            </a:lvl3pPr>
            <a:lvl4pPr marL="1371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5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4pPr>
            <a:lvl5pPr marL="18288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 b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defRPr>
            </a:lvl5pPr>
            <a:lvl6pPr marL="22860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20000" algn="just">
              <a:spcBef>
                <a:spcPts val="0"/>
              </a:spcBef>
              <a:buNone/>
            </a:pPr>
            <a:r>
              <a:rPr lang="en-US" altLang="zh-CN" dirty="0" smtClean="0"/>
              <a:t>	</a:t>
            </a:r>
            <a:r>
              <a:rPr lang="zh-CN" altLang="zh-CN" dirty="0"/>
              <a:t>物联网是在互联网概念上的延伸，将其用户端从人与人之间扩展到物与物之间，从人与人之间的信息交换延伸到人与物、物与物之间的</a:t>
            </a:r>
            <a:r>
              <a:rPr lang="zh-CN" altLang="zh-CN" dirty="0" smtClean="0"/>
              <a:t>互联</a:t>
            </a:r>
            <a:r>
              <a:rPr lang="zh-CN" altLang="zh-CN" dirty="0"/>
              <a:t>互通。 </a:t>
            </a:r>
            <a:endParaRPr lang="en-US" altLang="zh-CN" dirty="0" smtClean="0"/>
          </a:p>
          <a:p>
            <a:pPr marL="914400" lvl="1" indent="720000"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zh-CN" dirty="0" smtClean="0"/>
              <a:t>互联网</a:t>
            </a:r>
            <a:r>
              <a:rPr lang="zh-CN" altLang="zh-CN" dirty="0"/>
              <a:t>缩短了人与人在时间、空间上的距离，解决了人与人的信息沟通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pPr marL="914400" lvl="1" indent="720000"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物联网</a:t>
            </a:r>
            <a:r>
              <a:rPr lang="zh-CN" altLang="zh-CN" dirty="0" smtClean="0"/>
              <a:t>增加</a:t>
            </a:r>
            <a:r>
              <a:rPr lang="zh-CN" altLang="zh-CN" dirty="0"/>
              <a:t>了人与物、物与物之间的信息</a:t>
            </a:r>
            <a:r>
              <a:rPr lang="zh-CN" altLang="zh-CN" dirty="0" smtClean="0"/>
              <a:t>交流</a:t>
            </a:r>
            <a:r>
              <a:rPr lang="zh-CN" altLang="en-US" dirty="0"/>
              <a:t>，</a:t>
            </a:r>
            <a:r>
              <a:rPr lang="zh-CN" altLang="zh-CN" dirty="0" smtClean="0"/>
              <a:t>使得</a:t>
            </a:r>
            <a:r>
              <a:rPr lang="zh-CN" altLang="zh-CN" dirty="0"/>
              <a:t>人更加便捷地集中管理和控制真实物体，解决信息化的智能管理和决策控制问题。</a:t>
            </a:r>
          </a:p>
          <a:p>
            <a:pPr lvl="2" indent="720000" algn="just">
              <a:spcBef>
                <a:spcPts val="0"/>
              </a:spcBef>
              <a:buFont typeface="Wingdings" panose="05000000000000000000" pitchFamily="2" charset="2"/>
              <a:buChar char="p"/>
            </a:pP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zh-CN" dirty="0"/>
              <a:t>物联网的概念</a:t>
            </a:r>
          </a:p>
        </p:txBody>
      </p:sp>
      <p:sp>
        <p:nvSpPr>
          <p:cNvPr id="5" name="矩形 4"/>
          <p:cNvSpPr/>
          <p:nvPr/>
        </p:nvSpPr>
        <p:spPr>
          <a:xfrm>
            <a:off x="3638673" y="1484784"/>
            <a:ext cx="184731" cy="511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98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1_Profile 1">
      <a:dk1>
        <a:srgbClr val="A50021"/>
      </a:dk1>
      <a:lt1>
        <a:srgbClr val="FFFFFF"/>
      </a:lt1>
      <a:dk2>
        <a:srgbClr val="800000"/>
      </a:dk2>
      <a:lt2>
        <a:srgbClr val="FFFFFF"/>
      </a:lt2>
      <a:accent1>
        <a:srgbClr val="FF9900"/>
      </a:accent1>
      <a:accent2>
        <a:srgbClr val="FF3300"/>
      </a:accent2>
      <a:accent3>
        <a:srgbClr val="C0AAAA"/>
      </a:accent3>
      <a:accent4>
        <a:srgbClr val="DADADA"/>
      </a:accent4>
      <a:accent5>
        <a:srgbClr val="FFCAAA"/>
      </a:accent5>
      <a:accent6>
        <a:srgbClr val="E72D00"/>
      </a:accent6>
      <a:hlink>
        <a:srgbClr val="FFFFCC"/>
      </a:hlink>
      <a:folHlink>
        <a:srgbClr val="FFCC99"/>
      </a:folHlink>
    </a:clrScheme>
    <a:fontScheme name="1_Profile">
      <a:majorFont>
        <a:latin typeface="Book Antiqua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2052687</TotalTime>
  <Words>1495</Words>
  <Application>Microsoft Office PowerPoint</Application>
  <PresentationFormat>宽屏</PresentationFormat>
  <Paragraphs>306</Paragraphs>
  <Slides>41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黑体</vt:lpstr>
      <vt:lpstr>华文新魏</vt:lpstr>
      <vt:lpstr>宋体</vt:lpstr>
      <vt:lpstr>微软雅黑</vt:lpstr>
      <vt:lpstr>Arial</vt:lpstr>
      <vt:lpstr>Book Antiqua</vt:lpstr>
      <vt:lpstr>Calibri</vt:lpstr>
      <vt:lpstr>Times New Roman</vt:lpstr>
      <vt:lpstr>Wingdings</vt:lpstr>
      <vt:lpstr>主题1</vt:lpstr>
      <vt:lpstr>物联网技术（学时20+12）</vt:lpstr>
      <vt:lpstr>PowerPoint 演示文稿</vt:lpstr>
      <vt:lpstr>PowerPoint 演示文稿</vt:lpstr>
      <vt:lpstr>1.1  物联网的起源与发展</vt:lpstr>
      <vt:lpstr>1.1  物联网的起源与发展</vt:lpstr>
      <vt:lpstr>1.1  物联网的起源与发展</vt:lpstr>
      <vt:lpstr>1.1  物联网的起源与发展</vt:lpstr>
      <vt:lpstr>1.2  物联网的概念 </vt:lpstr>
      <vt:lpstr>1.2.1 物联网的概念</vt:lpstr>
      <vt:lpstr>1.2.1  物联网的概念</vt:lpstr>
      <vt:lpstr>1.2.1  物联网的概念</vt:lpstr>
      <vt:lpstr>1.2.2  物联网的主要特点</vt:lpstr>
      <vt:lpstr>1.2.2  物联网的主要特点</vt:lpstr>
      <vt:lpstr>1.2.3  与物联网相关的网络概念</vt:lpstr>
      <vt:lpstr>1.3  物联网关键技术 </vt:lpstr>
      <vt:lpstr>1.3.1  射频识别技术</vt:lpstr>
      <vt:lpstr>1.3.1  射频识别技术</vt:lpstr>
      <vt:lpstr>1.3.2  传感器技术</vt:lpstr>
      <vt:lpstr>1.3.3  嵌入式技术</vt:lpstr>
      <vt:lpstr>1.3.4  无线通信技术</vt:lpstr>
      <vt:lpstr>1.3.5  中间件技术</vt:lpstr>
      <vt:lpstr>1.3.6  数据挖掘技术</vt:lpstr>
      <vt:lpstr>1.3.7  人工智能技术</vt:lpstr>
      <vt:lpstr>1.3.8 云计算技术</vt:lpstr>
      <vt:lpstr>1.4  物联网的体系结构 </vt:lpstr>
      <vt:lpstr>1.4 物联网的体系结构</vt:lpstr>
      <vt:lpstr>PowerPoint 演示文稿</vt:lpstr>
      <vt:lpstr>1.4.1 感知识别层</vt:lpstr>
      <vt:lpstr>1.4.1 感知识别层</vt:lpstr>
      <vt:lpstr>1.4.1 感知识别层</vt:lpstr>
      <vt:lpstr>1.4.2 网络构建层</vt:lpstr>
      <vt:lpstr>1.4.2 网络构建层</vt:lpstr>
      <vt:lpstr>1.4.3 管理服务层</vt:lpstr>
      <vt:lpstr>1.4.3 管理服务层</vt:lpstr>
      <vt:lpstr>1.4.3 管理服务层</vt:lpstr>
      <vt:lpstr>1.4.4 综合应用层</vt:lpstr>
      <vt:lpstr>1.4.4 综合应用层</vt:lpstr>
      <vt:lpstr>1.5 物联网的应用前景 </vt:lpstr>
      <vt:lpstr>1.5 物联网的应用前景</vt:lpstr>
      <vt:lpstr>本章小结  </vt:lpstr>
      <vt:lpstr>作业1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pku</dc:creator>
  <cp:lastModifiedBy>yaqin wu</cp:lastModifiedBy>
  <cp:revision>5064</cp:revision>
  <dcterms:created xsi:type="dcterms:W3CDTF">2013-10-09T06:36:40Z</dcterms:created>
  <dcterms:modified xsi:type="dcterms:W3CDTF">2022-08-29T07:00:56Z</dcterms:modified>
</cp:coreProperties>
</file>